
<file path=[Content_Types].xml><?xml version="1.0" encoding="utf-8"?>
<Types xmlns="http://schemas.openxmlformats.org/package/2006/content-types">
  <Default Extension="jpeg" ContentType="image/jpeg"/>
  <Default Extension="JPG" ContentType="image/.jpg"/>
  <Default Extension="wav" ContentType="audio/x-wav"/>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sldIdLst>
    <p:sldId id="417" r:id="rId4"/>
    <p:sldId id="256" r:id="rId5"/>
    <p:sldId id="259" r:id="rId6"/>
    <p:sldId id="277" r:id="rId7"/>
    <p:sldId id="405" r:id="rId8"/>
    <p:sldId id="406" r:id="rId9"/>
    <p:sldId id="407" r:id="rId10"/>
    <p:sldId id="408" r:id="rId11"/>
    <p:sldId id="409" r:id="rId12"/>
    <p:sldId id="410" r:id="rId13"/>
    <p:sldId id="411" r:id="rId14"/>
    <p:sldId id="412" r:id="rId15"/>
    <p:sldId id="413" r:id="rId16"/>
    <p:sldId id="414" r:id="rId17"/>
    <p:sldId id="415" r:id="rId18"/>
    <p:sldId id="416" r:id="rId19"/>
    <p:sldId id="404" r:id="rId20"/>
    <p:sldId id="337" r:id="rId21"/>
    <p:sldId id="372" r:id="rId22"/>
    <p:sldId id="373" r:id="rId23"/>
    <p:sldId id="383" r:id="rId24"/>
    <p:sldId id="401" r:id="rId25"/>
    <p:sldId id="385" r:id="rId26"/>
    <p:sldId id="384" r:id="rId27"/>
    <p:sldId id="386" r:id="rId28"/>
    <p:sldId id="387" r:id="rId29"/>
    <p:sldId id="365" r:id="rId30"/>
    <p:sldId id="388" r:id="rId31"/>
    <p:sldId id="389" r:id="rId32"/>
    <p:sldId id="390" r:id="rId33"/>
    <p:sldId id="374" r:id="rId34"/>
    <p:sldId id="391" r:id="rId35"/>
    <p:sldId id="392" r:id="rId36"/>
    <p:sldId id="399" r:id="rId37"/>
    <p:sldId id="393" r:id="rId38"/>
    <p:sldId id="394" r:id="rId39"/>
    <p:sldId id="397" r:id="rId40"/>
    <p:sldId id="395" r:id="rId41"/>
    <p:sldId id="396" r:id="rId42"/>
    <p:sldId id="366" r:id="rId43"/>
    <p:sldId id="400" r:id="rId44"/>
    <p:sldId id="375" r:id="rId45"/>
    <p:sldId id="367" r:id="rId46"/>
    <p:sldId id="368" r:id="rId47"/>
    <p:sldId id="369" r:id="rId48"/>
    <p:sldId id="370" r:id="rId49"/>
    <p:sldId id="371" r:id="rId50"/>
    <p:sldId id="402" r:id="rId51"/>
    <p:sldId id="338" r:id="rId52"/>
    <p:sldId id="339" r:id="rId53"/>
    <p:sldId id="376" r:id="rId54"/>
    <p:sldId id="377" r:id="rId55"/>
    <p:sldId id="340" r:id="rId56"/>
    <p:sldId id="403" r:id="rId57"/>
    <p:sldId id="378" r:id="rId58"/>
    <p:sldId id="398" r:id="rId59"/>
    <p:sldId id="381" r:id="rId60"/>
    <p:sldId id="380" r:id="rId61"/>
    <p:sldId id="382" r:id="rId62"/>
    <p:sldId id="357" r:id="rId6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6" Type="http://schemas.openxmlformats.org/officeDocument/2006/relationships/tableStyles" Target="tableStyles.xml"/><Relationship Id="rId65" Type="http://schemas.openxmlformats.org/officeDocument/2006/relationships/viewProps" Target="viewProps.xml"/><Relationship Id="rId64" Type="http://schemas.openxmlformats.org/officeDocument/2006/relationships/presProps" Target="presProps.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a:xfrm>
            <a:off x="457200" y="1600200"/>
            <a:ext cx="8229600" cy="4525963"/>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3"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4"/>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Administrator/AppData/Roaming/360se6/Application/User Data/temp/u=217179622,1739631718&amp;fm=21&amp;gp=0.jpg" TargetMode="External"/><Relationship Id="rId4" Type="http://schemas.openxmlformats.org/officeDocument/2006/relationships/image" Target="../media/image1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8.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9" Type="http://schemas.openxmlformats.org/officeDocument/2006/relationships/image" Target="../media/image25.jpeg"/><Relationship Id="rId8" Type="http://schemas.openxmlformats.org/officeDocument/2006/relationships/image" Target="../media/image24.jpeg"/><Relationship Id="rId7" Type="http://schemas.openxmlformats.org/officeDocument/2006/relationships/image" Target="../media/image23.jpeg"/><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3" Type="http://schemas.openxmlformats.org/officeDocument/2006/relationships/image" Target="../media/image11.jpeg"/><Relationship Id="rId2" Type="http://schemas.openxmlformats.org/officeDocument/2006/relationships/image" Target="../media/image10.png"/><Relationship Id="rId11" Type="http://schemas.openxmlformats.org/officeDocument/2006/relationships/slideLayout" Target="../slideLayouts/slideLayout7.xml"/><Relationship Id="rId10" Type="http://schemas.openxmlformats.org/officeDocument/2006/relationships/image" Target="../media/image26.jpe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30.jpeg"/><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5.emf"/><Relationship Id="rId4" Type="http://schemas.openxmlformats.org/officeDocument/2006/relationships/image" Target="../media/image3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5.emf"/><Relationship Id="rId4" Type="http://schemas.openxmlformats.org/officeDocument/2006/relationships/image" Target="../media/image3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hyperlink" Target="http://wenwen.soso.com/z/Search.e?sp=S%E4%B8%AD%E5%B1%B1%E5%B8%82&amp;ch=w.search.yjjlink&amp;cid=w.search.yjjlink" TargetMode="External"/><Relationship Id="rId1" Type="http://schemas.openxmlformats.org/officeDocument/2006/relationships/hyperlink" Target="http://wenwen.soso.com/z/Search.e?sp=S%E6%BE%B3%E9%97%A8&amp;ch=w.search.yjjlink&amp;cid=w.search.yjjlink" TargetMode="External"/></Relationships>
</file>

<file path=ppt/slides/_rels/slide2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5.emf"/><Relationship Id="rId4" Type="http://schemas.openxmlformats.org/officeDocument/2006/relationships/image" Target="../media/image34.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1.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hyperlink" Target="..\..\..\&#25945;&#23398;&#35270;&#39057;\&#19978;&#28023;GPS&#21355;&#26143;&#30417;&#25511;&#35774;&#22791;&#23454;&#29616;&#21151;&#33021;&#35270;&#39057;.flv" TargetMode="Externa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6.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audio" Target="../media/audio1.wav"/></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9.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image" Target="../media/image47.jpeg"/></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2.wav"/><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5.xml.rels><?xml version="1.0" encoding="UTF-8" standalone="yes"?>
<Relationships xmlns="http://schemas.openxmlformats.org/package/2006/relationships"><Relationship Id="rId9" Type="http://schemas.openxmlformats.org/officeDocument/2006/relationships/image" Target="../../../../../../../../../../../Administrator/AppData/Roaming/Tencent/Users/1140119181/QQ/WinTemp/RichOle/NDOG_@V]$LO]R01ODG$A~UP.jpg" TargetMode="External"/><Relationship Id="rId8" Type="http://schemas.openxmlformats.org/officeDocument/2006/relationships/image" Target="../media/image58.jpeg"/><Relationship Id="rId7" Type="http://schemas.openxmlformats.org/officeDocument/2006/relationships/image" Target="../../../../../../../../../../../ADMINI~1/appdata/roaming/360se6/USERDA~1/Temp/T2IZPI~1.JPG" TargetMode="External"/><Relationship Id="rId6" Type="http://schemas.openxmlformats.org/officeDocument/2006/relationships/image" Target="../media/image57.jpeg"/><Relationship Id="rId5" Type="http://schemas.openxmlformats.org/officeDocument/2006/relationships/image" Target="../../../../../../../../../../../Administrator/AppData/Roaming/Tencent/Users/870327074/QQ/WinTemp/RichOle/F8[%JVW8NZIFYY2DWO(8W`K.jpg" TargetMode="External"/><Relationship Id="rId4" Type="http://schemas.openxmlformats.org/officeDocument/2006/relationships/image" Target="../media/image56.jpeg"/><Relationship Id="rId3" Type="http://schemas.openxmlformats.org/officeDocument/2006/relationships/image" Target="../media/image11.jpeg"/><Relationship Id="rId2" Type="http://schemas.openxmlformats.org/officeDocument/2006/relationships/image" Target="../media/image10.png"/><Relationship Id="rId16" Type="http://schemas.openxmlformats.org/officeDocument/2006/relationships/slideLayout" Target="../slideLayouts/slideLayout7.xml"/><Relationship Id="rId15" Type="http://schemas.openxmlformats.org/officeDocument/2006/relationships/image" Target="../../../../../../../../../../../Administrator/AppData/Roaming/Tencent/Users/1140119181/QQ/WinTemp/RichOle/KH)]G$SUCF`F(R1Y6RPD8OC.jpg" TargetMode="External"/><Relationship Id="rId14" Type="http://schemas.openxmlformats.org/officeDocument/2006/relationships/image" Target="../media/image61.jpeg"/><Relationship Id="rId13" Type="http://schemas.openxmlformats.org/officeDocument/2006/relationships/image" Target="../../../../../../../../../../../ADMINI~1/appdata/roaming/360se6/USERDA~1/Temp/T2PKYW~1.JPG" TargetMode="External"/><Relationship Id="rId12" Type="http://schemas.openxmlformats.org/officeDocument/2006/relationships/image" Target="../media/image60.jpeg"/><Relationship Id="rId11" Type="http://schemas.openxmlformats.org/officeDocument/2006/relationships/image" Target="../../../../../../../../../../../Administrator/AppData/Roaming/Tencent/Users/1140119181/QQ/WinTemp/RichOle/__ASHPIMUADBN6M)4GWW${F.jpg" TargetMode="External"/><Relationship Id="rId10" Type="http://schemas.openxmlformats.org/officeDocument/2006/relationships/image" Target="../media/image59.jpeg"/><Relationship Id="rId1" Type="http://schemas.openxmlformats.org/officeDocument/2006/relationships/image" Target="../media/image12.jpeg"/></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3.jpeg"/><Relationship Id="rId2" Type="http://schemas.openxmlformats.org/officeDocument/2006/relationships/image" Target="../media/image11.jpeg"/><Relationship Id="rId1" Type="http://schemas.openxmlformats.org/officeDocument/2006/relationships/image" Target="../media/image12.jpeg"/></Relationships>
</file>

<file path=ppt/slides/_rels/slide5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3.wav"/><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6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7" name="Text Box 19"/>
          <p:cNvSpPr txBox="1"/>
          <p:nvPr/>
        </p:nvSpPr>
        <p:spPr>
          <a:xfrm>
            <a:off x="395288" y="4941888"/>
            <a:ext cx="2376487" cy="368300"/>
          </a:xfrm>
          <a:prstGeom prst="rect">
            <a:avLst/>
          </a:prstGeom>
          <a:noFill/>
          <a:ln w="9525">
            <a:noFill/>
          </a:ln>
        </p:spPr>
        <p:txBody>
          <a:bodyPr anchor="t" anchorCtr="0">
            <a:spAutoFit/>
          </a:bodyPr>
          <a:p>
            <a:pPr>
              <a:spcBef>
                <a:spcPct val="50000"/>
              </a:spcBef>
            </a:pPr>
            <a:r>
              <a:rPr lang="zh-CN" altLang="en-US" dirty="0">
                <a:solidFill>
                  <a:srgbClr val="000000"/>
                </a:solidFill>
                <a:latin typeface="Arial" panose="020B0604020202020204" pitchFamily="34" charset="0"/>
                <a:ea typeface="宋体" panose="02010600030101010101" pitchFamily="2" charset="-122"/>
              </a:rPr>
              <a:t>主讲人：车</a:t>
            </a:r>
            <a:r>
              <a:rPr lang="zh-CN" altLang="en-US" dirty="0">
                <a:solidFill>
                  <a:srgbClr val="000000"/>
                </a:solidFill>
                <a:latin typeface="Arial" panose="020B0604020202020204" pitchFamily="34" charset="0"/>
                <a:ea typeface="宋体" panose="02010600030101010101" pitchFamily="2" charset="-122"/>
              </a:rPr>
              <a:t>敏</a:t>
            </a:r>
            <a:endParaRPr lang="zh-CN" altLang="en-US"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771775" y="333375"/>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任务二：快件收寄作业</a:t>
            </a:r>
            <a:endParaRPr lang="zh-CN" altLang="en-US" b="1"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任务一：快递运营筹备</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任务三：快件处理作业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pic>
        <p:nvPicPr>
          <p:cNvPr id="5127" name="Picture 245" descr="91UF7}I27()]LE0L9YP~VH3"/>
          <p:cNvPicPr>
            <a:picLocks noChangeAspect="1"/>
          </p:cNvPicPr>
          <p:nvPr/>
        </p:nvPicPr>
        <p:blipFill>
          <a:blip r:embed="rId3"/>
          <a:stretch>
            <a:fillRect/>
          </a:stretch>
        </p:blipFill>
        <p:spPr>
          <a:xfrm>
            <a:off x="539750" y="1628775"/>
            <a:ext cx="8208963" cy="4608513"/>
          </a:xfrm>
          <a:prstGeom prst="rect">
            <a:avLst/>
          </a:prstGeom>
          <a:noFill/>
          <a:ln w="9525">
            <a:noFill/>
          </a:ln>
        </p:spPr>
      </p:pic>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6148"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5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3001162" y="1348187"/>
            <a:ext cx="2077097" cy="1642830"/>
          </a:xfrm>
          <a:prstGeom prst="rect">
            <a:avLst/>
          </a:prstGeom>
          <a:noFill/>
          <a:effectLst>
            <a:reflection blurRad="6350" stA="50000" endA="300" endPos="55000" dir="5400000" sy="-100000" algn="bl" rotWithShape="0"/>
          </a:effectLst>
        </p:spPr>
      </p:pic>
      <p:pic>
        <p:nvPicPr>
          <p:cNvPr id="6154"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615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6"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学习活动三：快件封装</a:t>
            </a:r>
            <a:endParaRPr lang="zh-CN" altLang="en-US" b="1" dirty="0">
              <a:latin typeface="Arial" panose="020B0604020202020204" pitchFamily="34" charset="0"/>
              <a:ea typeface="宋体" panose="02010600030101010101" pitchFamily="2" charset="-122"/>
            </a:endParaRPr>
          </a:p>
        </p:txBody>
      </p:sp>
      <p:sp>
        <p:nvSpPr>
          <p:cNvPr id="6157" name="Text Box 28"/>
          <p:cNvSpPr txBox="1"/>
          <p:nvPr/>
        </p:nvSpPr>
        <p:spPr>
          <a:xfrm>
            <a:off x="5508625" y="3860800"/>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学习活动四：快件发运</a:t>
            </a:r>
            <a:endParaRPr lang="zh-CN" altLang="en-US" b="1" dirty="0">
              <a:latin typeface="Arial" panose="020B0604020202020204" pitchFamily="34" charset="0"/>
              <a:ea typeface="宋体" panose="02010600030101010101" pitchFamily="2" charset="-122"/>
            </a:endParaRPr>
          </a:p>
        </p:txBody>
      </p:sp>
      <p:sp>
        <p:nvSpPr>
          <p:cNvPr id="3"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4"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6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616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sp>
        <p:nvSpPr>
          <p:cNvPr id="6162"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学习活动一：快件接收</a:t>
            </a:r>
            <a:endParaRPr lang="zh-CN" altLang="en-US" b="1" dirty="0">
              <a:solidFill>
                <a:srgbClr val="FF0000"/>
              </a:solidFill>
              <a:latin typeface="Arial" panose="020B0604020202020204" pitchFamily="34" charset="0"/>
              <a:ea typeface="宋体" panose="02010600030101010101" pitchFamily="2" charset="-122"/>
            </a:endParaRPr>
          </a:p>
        </p:txBody>
      </p:sp>
      <p:sp>
        <p:nvSpPr>
          <p:cNvPr id="6163"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学习活动二：快件分拣</a:t>
            </a:r>
            <a:endParaRPr lang="zh-CN" altLang="en-US" b="1" dirty="0">
              <a:latin typeface="Arial" panose="020B0604020202020204" pitchFamily="34" charset="0"/>
              <a:ea typeface="宋体" panose="02010600030101010101" pitchFamily="2" charset="-122"/>
            </a:endParaRPr>
          </a:p>
        </p:txBody>
      </p:sp>
      <p:pic>
        <p:nvPicPr>
          <p:cNvPr id="5"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Rectangle 2"/>
          <p:cNvSpPr>
            <a:spLocks noGrp="1"/>
          </p:cNvSpPr>
          <p:nvPr>
            <p:ph type="title"/>
          </p:nvPr>
        </p:nvSpPr>
        <p:spPr>
          <a:xfrm>
            <a:off x="457200" y="765175"/>
            <a:ext cx="8229600" cy="652463"/>
          </a:xfrm>
          <a:noFill/>
          <a:ln>
            <a:noFill/>
          </a:ln>
        </p:spPr>
        <p:txBody>
          <a:bodyPr anchor="t" anchorCtr="0"/>
          <a:p>
            <a:r>
              <a:rPr lang="zh-CN" altLang="en-US" sz="4000" dirty="0"/>
              <a:t>快件接收</a:t>
            </a:r>
            <a:endParaRPr lang="zh-CN" altLang="en-US" sz="4000" dirty="0"/>
          </a:p>
        </p:txBody>
      </p:sp>
      <p:sp>
        <p:nvSpPr>
          <p:cNvPr id="7170" name="Rectangle 3"/>
          <p:cNvSpPr>
            <a:spLocks noGrp="1"/>
          </p:cNvSpPr>
          <p:nvPr>
            <p:ph idx="1"/>
          </p:nvPr>
        </p:nvSpPr>
        <p:spPr>
          <a:noFill/>
          <a:ln>
            <a:noFill/>
          </a:ln>
        </p:spPr>
        <p:txBody>
          <a:bodyPr anchor="t" anchorCtr="0"/>
          <a:p>
            <a:r>
              <a:rPr lang="en-US" altLang="zh-CN" dirty="0"/>
              <a:t>1.</a:t>
            </a:r>
            <a:r>
              <a:rPr lang="zh-CN" altLang="en-US" dirty="0"/>
              <a:t>航空出港中转快件的接收操作</a:t>
            </a:r>
            <a:r>
              <a:rPr lang="en-US" altLang="zh-CN" dirty="0"/>
              <a:t>.</a:t>
            </a:r>
            <a:endParaRPr lang="en-US" altLang="zh-CN" dirty="0"/>
          </a:p>
          <a:p>
            <a:r>
              <a:rPr lang="en-US" altLang="zh-CN" dirty="0"/>
              <a:t>2.</a:t>
            </a:r>
            <a:r>
              <a:rPr lang="zh-CN" altLang="en-US" dirty="0"/>
              <a:t>汽运主干线到达快件的接收操作</a:t>
            </a:r>
            <a:r>
              <a:rPr lang="en-US" altLang="zh-CN" dirty="0"/>
              <a:t>.</a:t>
            </a:r>
            <a:endParaRPr lang="en-US" altLang="zh-CN" dirty="0"/>
          </a:p>
          <a:p>
            <a:r>
              <a:rPr lang="en-US" altLang="zh-CN" dirty="0"/>
              <a:t>3.</a:t>
            </a:r>
            <a:r>
              <a:rPr lang="zh-CN" altLang="en-US" dirty="0"/>
              <a:t>进港中转快件的接收操作</a:t>
            </a:r>
            <a:r>
              <a:rPr lang="en-US" altLang="zh-CN" dirty="0"/>
              <a:t>.</a:t>
            </a:r>
            <a:endParaRPr lang="en-US" altLang="zh-CN" dirty="0"/>
          </a:p>
          <a:p>
            <a:r>
              <a:rPr lang="en-US" altLang="zh-CN" dirty="0"/>
              <a:t>4.</a:t>
            </a:r>
            <a:r>
              <a:rPr lang="zh-CN" altLang="en-US" dirty="0"/>
              <a:t>汽运主干线中转发出快件的接收操作</a:t>
            </a:r>
            <a:r>
              <a:rPr lang="en-US" altLang="zh-CN" dirty="0"/>
              <a:t>.</a:t>
            </a:r>
            <a:endParaRPr lang="zh-CN" altLang="en-US" dirty="0"/>
          </a:p>
        </p:txBody>
      </p:sp>
      <p:sp>
        <p:nvSpPr>
          <p:cNvPr id="7171"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2"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1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81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81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82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820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0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204" name="Rectangle 15"/>
          <p:cNvSpPr/>
          <p:nvPr/>
        </p:nvSpPr>
        <p:spPr>
          <a:xfrm>
            <a:off x="1763713" y="920750"/>
            <a:ext cx="3176587" cy="641350"/>
          </a:xfrm>
          <a:prstGeom prst="rect">
            <a:avLst/>
          </a:prstGeom>
          <a:noFill/>
          <a:ln w="9525">
            <a:noFill/>
          </a:ln>
        </p:spPr>
        <p:txBody>
          <a:bodyPr wrap="none" anchor="ctr" anchorCtr="0">
            <a:spAutoFit/>
          </a:bodyPr>
          <a:p>
            <a:pPr eaLnBrk="0" hangingPunct="0"/>
            <a:r>
              <a:rPr lang="zh-CN" altLang="en-US" b="1" dirty="0">
                <a:latin typeface="Times New Roman" panose="02020603050405020304" pitchFamily="18" charset="0"/>
                <a:ea typeface="宋体" panose="02010600030101010101" pitchFamily="2" charset="-122"/>
              </a:rPr>
              <a:t>一、航空出港中转的接收操作</a:t>
            </a:r>
            <a:endParaRPr lang="zh-CN" altLang="en-US"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pic>
        <p:nvPicPr>
          <p:cNvPr id="8205" name="Picture 16" descr="C:\Users\Administrator\AppData\Roaming\360se6\Application\User Data\temp\u=217179622,1739631718&amp;fm=21&amp;gp=0.jpg"/>
          <p:cNvPicPr>
            <a:picLocks noChangeAspect="1"/>
          </p:cNvPicPr>
          <p:nvPr/>
        </p:nvPicPr>
        <p:blipFill>
          <a:blip r:embed="rId4" r:link="rId5"/>
          <a:srcRect l="10876" b="12727"/>
          <a:stretch>
            <a:fillRect/>
          </a:stretch>
        </p:blipFill>
        <p:spPr>
          <a:xfrm>
            <a:off x="5651500" y="4365625"/>
            <a:ext cx="3167063" cy="2062163"/>
          </a:xfrm>
          <a:prstGeom prst="rect">
            <a:avLst/>
          </a:prstGeom>
          <a:noFill/>
          <a:ln w="9525">
            <a:noFill/>
          </a:ln>
        </p:spPr>
      </p:pic>
      <p:sp>
        <p:nvSpPr>
          <p:cNvPr id="8206" name="Rectangle 17"/>
          <p:cNvSpPr/>
          <p:nvPr/>
        </p:nvSpPr>
        <p:spPr>
          <a:xfrm>
            <a:off x="1116013" y="1557338"/>
            <a:ext cx="6556375" cy="3444875"/>
          </a:xfrm>
          <a:prstGeom prst="rect">
            <a:avLst/>
          </a:prstGeom>
          <a:noFill/>
          <a:ln w="9525">
            <a:noFill/>
          </a:ln>
        </p:spPr>
        <p:txBody>
          <a:bodyPr anchor="ctr" anchorCtr="0">
            <a:spAutoFit/>
          </a:bodyPr>
          <a:p>
            <a:pPr eaLnBrk="0" hangingPunct="0"/>
            <a:r>
              <a:rPr lang="zh-CN" altLang="en-US" sz="2000" b="1" dirty="0">
                <a:latin typeface="宋体" panose="02010600030101010101" pitchFamily="2" charset="-122"/>
                <a:ea typeface="宋体" panose="02010600030101010101" pitchFamily="2" charset="-122"/>
              </a:rPr>
              <a:t>（一）到件交接</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1.</a:t>
            </a:r>
            <a:r>
              <a:rPr lang="zh-CN" altLang="en-US" sz="2000" dirty="0">
                <a:latin typeface="宋体" panose="02010600030101010101" pitchFamily="2" charset="-122"/>
                <a:ea typeface="宋体" panose="02010600030101010101" pitchFamily="2" charset="-122"/>
              </a:rPr>
              <a:t>机场提货</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1</a:t>
            </a:r>
            <a:r>
              <a:rPr lang="zh-CN" altLang="en-US" sz="2000" dirty="0">
                <a:latin typeface="宋体" panose="02010600030101010101" pitchFamily="2" charset="-122"/>
                <a:ea typeface="宋体" panose="02010600030101010101" pitchFamily="2" charset="-122"/>
              </a:rPr>
              <a:t>）发货操作员在货到达提货方前，将完整的提货信息传真给提货方。</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2</a:t>
            </a:r>
            <a:r>
              <a:rPr lang="zh-CN" altLang="en-US" sz="2000" dirty="0">
                <a:latin typeface="宋体" panose="02010600030101010101" pitchFamily="2" charset="-122"/>
                <a:ea typeface="宋体" panose="02010600030101010101" pitchFamily="2" charset="-122"/>
              </a:rPr>
              <a:t>）提货方按照发货方传真信息，至机场、客运站、铁路提货处提取货物，核对到件数量是否一致，用把枪在提货处直接做提货扫描。</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3</a:t>
            </a:r>
            <a:r>
              <a:rPr lang="zh-CN" altLang="en-US" sz="2000" dirty="0">
                <a:latin typeface="宋体" panose="02010600030101010101" pitchFamily="2" charset="-122"/>
                <a:ea typeface="宋体" panose="02010600030101010101" pitchFamily="2" charset="-122"/>
              </a:rPr>
              <a:t>）对出现的破损件、短缺件等问题，要当场与提货处人员进行核对登记，并要求其开具破损证明（有条件可当场拍照），并通知发货方。</a:t>
            </a:r>
            <a:r>
              <a:rPr lang="zh-CN" altLang="en-US" sz="2000" dirty="0">
                <a:latin typeface="Arial" panose="020B0604020202020204" pitchFamily="34" charset="0"/>
                <a:ea typeface="宋体" panose="02010600030101010101" pitchFamily="2" charset="-122"/>
              </a:rPr>
              <a:t> </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4</a:t>
            </a:r>
            <a:r>
              <a:rPr lang="zh-CN" altLang="en-US" sz="2000" dirty="0">
                <a:latin typeface="宋体" panose="02010600030101010101" pitchFamily="2" charset="-122"/>
                <a:ea typeface="宋体" panose="02010600030101010101" pitchFamily="2" charset="-122"/>
              </a:rPr>
              <a:t>）保存好提货费发票，以备对账。</a:t>
            </a:r>
            <a:endParaRPr lang="zh-CN" altLang="en-US" sz="20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92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922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8" name="Rectangle 15"/>
          <p:cNvSpPr/>
          <p:nvPr/>
        </p:nvSpPr>
        <p:spPr>
          <a:xfrm>
            <a:off x="0" y="1711325"/>
            <a:ext cx="9144000"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graphicFrame>
        <p:nvGraphicFramePr>
          <p:cNvPr id="417808" name="Group 16"/>
          <p:cNvGraphicFramePr>
            <a:graphicFrameLocks noGrp="1"/>
          </p:cNvGraphicFramePr>
          <p:nvPr/>
        </p:nvGraphicFramePr>
        <p:xfrm>
          <a:off x="250825" y="1628775"/>
          <a:ext cx="8642350" cy="4767263"/>
        </p:xfrm>
        <a:graphic>
          <a:graphicData uri="http://schemas.openxmlformats.org/drawingml/2006/table">
            <a:tbl>
              <a:tblPr/>
              <a:tblGrid>
                <a:gridCol w="2327275"/>
                <a:gridCol w="996950"/>
                <a:gridCol w="1495425"/>
                <a:gridCol w="996950"/>
                <a:gridCol w="831850"/>
                <a:gridCol w="1993900"/>
              </a:tblGrid>
              <a:tr h="335258">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某航空组快件交接单</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快件单号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交接时间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接收部门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接收人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备注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46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98200">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填写说明：</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）快件出仓时，装车人员和司机必须按照真实情况赶写交接单，并在指定位置签名盖章。</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）到货卸好后，卸货人员和司机应根据实际到货情况进行清点及记录，并在指定位置签名盖章。</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）交接单内容如需要改，必须在更改栏目旁签名确认，如果超过</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个单号有手动更改的，必须重新做一份交接单。</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）分批配载须在交接单上进行备注。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bl>
          </a:graphicData>
        </a:graphic>
      </p:graphicFrame>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025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5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52" name="Rectangle 15"/>
          <p:cNvSpPr/>
          <p:nvPr/>
        </p:nvSpPr>
        <p:spPr>
          <a:xfrm>
            <a:off x="1403350" y="981075"/>
            <a:ext cx="6991350" cy="1190625"/>
          </a:xfrm>
          <a:prstGeom prst="rect">
            <a:avLst/>
          </a:prstGeom>
          <a:noFill/>
          <a:ln w="9525">
            <a:noFill/>
          </a:ln>
        </p:spPr>
        <p:txBody>
          <a:bodyPr wrap="none" anchor="ctr" anchorCtr="0">
            <a:spAutoFit/>
          </a:bodyPr>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主干线网络车</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）主干线网络车到达，操作人员检查封车锁情况并填写相关清单。</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）按照规定时间要求，先卸下航空出港件，再卸下汽运线快件。</a:t>
            </a:r>
            <a:r>
              <a:rPr lang="zh-CN" altLang="en-US" sz="1000" dirty="0">
                <a:latin typeface="Arial" panose="020B0604020202020204" pitchFamily="34" charset="0"/>
                <a:ea typeface="宋体" panose="02010600030101010101" pitchFamily="2" charset="-122"/>
              </a:rPr>
              <a:t> </a:t>
            </a:r>
            <a:endParaRPr lang="zh-CN" altLang="en-US" sz="800"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sp>
        <p:nvSpPr>
          <p:cNvPr id="10253" name="Rectangle 16"/>
          <p:cNvSpPr/>
          <p:nvPr/>
        </p:nvSpPr>
        <p:spPr>
          <a:xfrm>
            <a:off x="1255713" y="2130425"/>
            <a:ext cx="6916737" cy="2014538"/>
          </a:xfrm>
          <a:prstGeom prst="rect">
            <a:avLst/>
          </a:prstGeom>
          <a:noFill/>
          <a:ln w="9525">
            <a:noFill/>
          </a:ln>
        </p:spPr>
        <p:txBody>
          <a:bodyPr anchor="ctr" anchorCtr="0">
            <a:spAutoFit/>
          </a:bodyPr>
          <a:p>
            <a:pPr eaLnBrk="0" hangingPunct="0"/>
            <a:endParaRPr lang="zh-CN" altLang="en-US" dirty="0">
              <a:latin typeface="宋体" panose="02010600030101010101" pitchFamily="2" charset="-122"/>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3.</a:t>
            </a:r>
            <a:r>
              <a:rPr lang="zh-CN" altLang="en-US" dirty="0">
                <a:latin typeface="宋体" panose="02010600030101010101" pitchFamily="2" charset="-122"/>
                <a:ea typeface="宋体" panose="02010600030101010101" pitchFamily="2" charset="-122"/>
              </a:rPr>
              <a:t>支线网络车</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）操作人员要求所有到达的支线车进行打卡。</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）对未按照规定时间到达的支线车除要进行处罚外，优先安排整点到达车辆的卸车入库。</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3</a:t>
            </a:r>
            <a:r>
              <a:rPr lang="zh-CN" altLang="en-US" dirty="0">
                <a:latin typeface="宋体" panose="02010600030101010101" pitchFamily="2" charset="-122"/>
                <a:ea typeface="宋体" panose="02010600030101010101" pitchFamily="2" charset="-122"/>
              </a:rPr>
              <a:t>）支线车晚点到达的，不能延误主干线网络车、航空发货车的时间，晚点的支线车尽可能将文件类物品中转发出。</a:t>
            </a:r>
            <a:r>
              <a:rPr lang="zh-CN" altLang="en-US" sz="1000"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12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127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6" name="Rectangle 15"/>
          <p:cNvSpPr/>
          <p:nvPr/>
        </p:nvSpPr>
        <p:spPr>
          <a:xfrm>
            <a:off x="1692275" y="2255838"/>
            <a:ext cx="6551613" cy="2014537"/>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收入计费</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）对货车或支线车快件全部做卸车扫描，将单件分别放到电子秤上做卸车扫描，文件包扫描包签时，不需放至电子秤上。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）在操作系统上输入始发地与目的地，以便计算中转费用。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）分别做解包操作，与卸车操作一样，分别将包内件进行逐票扫描称重计费。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）所有交接快件扫描完毕后，按货签数据进行收发对比。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22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2300" name="Group 15"/>
          <p:cNvGrpSpPr/>
          <p:nvPr/>
        </p:nvGrpSpPr>
        <p:grpSpPr>
          <a:xfrm>
            <a:off x="1763713" y="1484313"/>
            <a:ext cx="6553200" cy="3816350"/>
            <a:chOff x="3834" y="6594"/>
            <a:chExt cx="6660" cy="3432"/>
          </a:xfrm>
        </p:grpSpPr>
        <p:sp>
          <p:nvSpPr>
            <p:cNvPr id="12301" name="Rectangle 16"/>
            <p:cNvSpPr/>
            <p:nvPr/>
          </p:nvSpPr>
          <p:spPr>
            <a:xfrm>
              <a:off x="4014" y="6906"/>
              <a:ext cx="6480" cy="3120"/>
            </a:xfrm>
            <a:prstGeom prst="rect">
              <a:avLst/>
            </a:prstGeom>
            <a:noFill/>
            <a:ln w="9525" cap="flat" cmpd="sng">
              <a:solidFill>
                <a:srgbClr val="000000"/>
              </a:solidFill>
              <a:prstDash val="solid"/>
              <a:miter/>
              <a:headEnd type="none" w="med" len="med"/>
              <a:tailEnd type="none" w="med" len="med"/>
            </a:ln>
          </p:spPr>
          <p:txBody>
            <a:bodyPr anchor="t" anchorCtr="0"/>
            <a:p>
              <a:pPr indent="171450" eaLnBrk="0" hangingPunct="0"/>
              <a:r>
                <a:rPr lang="zh-CN" altLang="en-US" b="1" dirty="0">
                  <a:latin typeface="Times New Roman" panose="02020603050405020304" pitchFamily="18" charset="0"/>
                  <a:ea typeface="宋体" panose="02010600030101010101" pitchFamily="2" charset="-122"/>
                </a:rPr>
                <a:t>小知识：总包卸载作业安全要求</a:t>
              </a:r>
              <a:endParaRPr lang="zh-CN" altLang="en-US" b="1" dirty="0">
                <a:latin typeface="Times New Roman" panose="02020603050405020304" pitchFamily="18" charset="0"/>
                <a:ea typeface="宋体" panose="02010600030101010101" pitchFamily="2" charset="-122"/>
              </a:endParaRPr>
            </a:p>
            <a:p>
              <a:pPr indent="171450" eaLnBrk="0" hangingPunct="0"/>
              <a:endParaRPr lang="zh-CN" altLang="en-US" dirty="0">
                <a:latin typeface="Arial" panose="020B0604020202020204" pitchFamily="34" charset="0"/>
                <a:ea typeface="宋体" panose="02010600030101010101" pitchFamily="2" charset="-122"/>
              </a:endParaRPr>
            </a:p>
            <a:p>
              <a:pPr indent="171450" eaLnBrk="0" hangingPunct="0"/>
              <a:r>
                <a:rPr lang="zh-CN" altLang="en-US" dirty="0">
                  <a:latin typeface="Times New Roman" panose="02020603050405020304" pitchFamily="18" charset="0"/>
                  <a:ea typeface="宋体" panose="02010600030101010101" pitchFamily="2" charset="-122"/>
                </a:rPr>
                <a:t>车辆停稳后才能开始作业，不要一拥而上；进入车厢注意扶扶手，避免摔倒；要遵守</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的原则；戴好防护手套、防护腰带，穿好防滑鞋，以免操作身体；卸载体积大、重量沉的总包快件时，应双人或多人协同作业及使用</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等卸载工具；如果卸载快件有破损漏出不明物品，必须用专用防护用具、用品进行</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，切忌用身体直接接触或用鼻子闻；如果在手动运输的托盘、拖车和拖板上，要注意控制码放时的</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、宽度和</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，以免快件倒塌伤人和损坏物品的现象；使用托盘、拖车时要分清头尾，不得反</a:t>
              </a:r>
              <a:r>
                <a:rPr lang="zh-CN" altLang="en-US" dirty="0">
                  <a:latin typeface="宋体" panose="02010600030101010101" pitchFamily="2" charset="-122"/>
                  <a:ea typeface="宋体" panose="02010600030101010101" pitchFamily="2" charset="-122"/>
                </a:rPr>
                <a:t>向操作，拉运快件时应专心，不要</a:t>
              </a:r>
              <a:r>
                <a:rPr lang="zh-CN" altLang="en-US" u="sng" dirty="0">
                  <a:latin typeface="宋体" panose="02010600030101010101" pitchFamily="2" charset="-122"/>
                  <a:ea typeface="宋体" panose="02010600030101010101" pitchFamily="2" charset="-122"/>
                </a:rPr>
                <a:t>         </a:t>
              </a:r>
              <a:r>
                <a:rPr lang="zh-CN" altLang="en-US" dirty="0">
                  <a:latin typeface="宋体" panose="02010600030101010101" pitchFamily="2" charset="-122"/>
                  <a:ea typeface="宋体" panose="02010600030101010101" pitchFamily="2" charset="-122"/>
                </a:rPr>
                <a:t>；装卸工具严禁</a:t>
              </a:r>
              <a:r>
                <a:rPr lang="zh-CN" altLang="en-US" u="sng" dirty="0">
                  <a:latin typeface="宋体" panose="02010600030101010101" pitchFamily="2" charset="-122"/>
                  <a:ea typeface="宋体" panose="02010600030101010101" pitchFamily="2" charset="-122"/>
                </a:rPr>
                <a:t> </a:t>
              </a:r>
              <a:r>
                <a:rPr lang="zh-CN" altLang="en-US" u="sng" dirty="0">
                  <a:latin typeface="Times New Roman" panose="02020603050405020304" pitchFamily="18" charset="0"/>
                  <a:ea typeface="宋体" panose="02010600030101010101" pitchFamily="2" charset="-122"/>
                </a:rPr>
                <a:t>          </a:t>
              </a:r>
              <a:r>
                <a:rPr lang="zh-CN" altLang="en-US" dirty="0">
                  <a:latin typeface="Times New Roman" panose="02020603050405020304" pitchFamily="18"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pic>
          <p:nvPicPr>
            <p:cNvPr id="12302" name="Picture 17" descr="笔记本"/>
            <p:cNvPicPr>
              <a:picLocks noChangeAspect="1"/>
            </p:cNvPicPr>
            <p:nvPr/>
          </p:nvPicPr>
          <p:blipFill>
            <a:blip r:embed="rId4"/>
            <a:stretch>
              <a:fillRect/>
            </a:stretch>
          </p:blipFill>
          <p:spPr>
            <a:xfrm>
              <a:off x="3834" y="6594"/>
              <a:ext cx="620" cy="855"/>
            </a:xfrm>
            <a:prstGeom prst="rect">
              <a:avLst/>
            </a:prstGeom>
            <a:noFill/>
            <a:ln w="9525">
              <a:noFill/>
            </a:ln>
          </p:spPr>
        </p:pic>
      </p:grpSp>
    </p:spTree>
  </p:cSld>
  <p:clrMapOvr>
    <a:masterClrMapping/>
  </p:clrMapOvr>
  <p:transition spd="med">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33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4" name="Rectangle 15"/>
          <p:cNvSpPr/>
          <p:nvPr/>
        </p:nvSpPr>
        <p:spPr>
          <a:xfrm>
            <a:off x="0" y="26749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pSp>
        <p:nvGrpSpPr>
          <p:cNvPr id="13325" name="Group 16"/>
          <p:cNvGrpSpPr/>
          <p:nvPr/>
        </p:nvGrpSpPr>
        <p:grpSpPr>
          <a:xfrm>
            <a:off x="3276600" y="3284538"/>
            <a:ext cx="5543550" cy="2808287"/>
            <a:chOff x="3834" y="12990"/>
            <a:chExt cx="6300" cy="2340"/>
          </a:xfrm>
        </p:grpSpPr>
        <p:sp>
          <p:nvSpPr>
            <p:cNvPr id="13326" name="Rectangle 17"/>
            <p:cNvSpPr/>
            <p:nvPr/>
          </p:nvSpPr>
          <p:spPr>
            <a:xfrm>
              <a:off x="4014" y="13458"/>
              <a:ext cx="6120" cy="1872"/>
            </a:xfrm>
            <a:prstGeom prst="rect">
              <a:avLst/>
            </a:prstGeom>
            <a:noFill/>
            <a:ln w="9525" cap="flat" cmpd="sng">
              <a:solidFill>
                <a:srgbClr val="000000"/>
              </a:solidFill>
              <a:prstDash val="solid"/>
              <a:miter/>
              <a:headEnd type="none" w="med" len="med"/>
              <a:tailEnd type="none" w="med" len="med"/>
            </a:ln>
          </p:spPr>
          <p:txBody>
            <a:bodyPr anchor="t" anchorCtr="0"/>
            <a:p>
              <a:pPr indent="200025" eaLnBrk="0" hangingPunct="0"/>
              <a:r>
                <a:rPr lang="zh-CN" altLang="en-US" b="1" dirty="0">
                  <a:latin typeface="Times New Roman" panose="02020603050405020304" pitchFamily="18" charset="0"/>
                  <a:ea typeface="宋体" panose="02010600030101010101" pitchFamily="2" charset="-122"/>
                </a:rPr>
                <a:t>小知识：拆解封志的步骤和要点</a:t>
              </a:r>
              <a:endParaRPr lang="zh-CN" altLang="en-US" dirty="0">
                <a:latin typeface="Arial" panose="020B0604020202020204" pitchFamily="34" charset="0"/>
                <a:ea typeface="宋体" panose="02010600030101010101" pitchFamily="2" charset="-122"/>
              </a:endParaRPr>
            </a:p>
            <a:p>
              <a:pPr indent="200025" eaLnBrk="0" hangingPunct="0"/>
              <a:r>
                <a:rPr lang="zh-CN" altLang="en-US" dirty="0">
                  <a:latin typeface="Times New Roman" panose="02020603050405020304" pitchFamily="18" charset="0"/>
                  <a:ea typeface="宋体" panose="02010600030101010101" pitchFamily="2" charset="-122"/>
                </a:rPr>
                <a:t>封志是否已被打开过，对于松动、有可疑痕迹的应做记录；号码、标签是否清晰，对于模糊、有更改痕迹的应做记录；可采用扫描枪或手工登记，注意与交接单进行核对；对于施封锁，应用钥匙开启；对于其他封志，应用剪刀或专用拆解封绳；注意不得损伤封志条码或标签。</a:t>
              </a:r>
              <a:endParaRPr lang="zh-CN" altLang="en-US" dirty="0">
                <a:latin typeface="Arial" panose="020B0604020202020204" pitchFamily="34" charset="0"/>
                <a:ea typeface="宋体" panose="02010600030101010101" pitchFamily="2" charset="-122"/>
              </a:endParaRPr>
            </a:p>
            <a:p>
              <a:pPr indent="200025" eaLnBrk="0" hangingPunct="0"/>
              <a:r>
                <a:rPr lang="zh-CN" altLang="en-US" sz="1000" dirty="0">
                  <a:latin typeface="Times New Roman" panose="02020603050405020304" pitchFamily="18"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pic>
          <p:nvPicPr>
            <p:cNvPr id="13327" name="Picture 18" descr="笔记本"/>
            <p:cNvPicPr>
              <a:picLocks noChangeAspect="1"/>
            </p:cNvPicPr>
            <p:nvPr/>
          </p:nvPicPr>
          <p:blipFill>
            <a:blip r:embed="rId4"/>
            <a:stretch>
              <a:fillRect/>
            </a:stretch>
          </p:blipFill>
          <p:spPr>
            <a:xfrm>
              <a:off x="3834" y="12990"/>
              <a:ext cx="586" cy="855"/>
            </a:xfrm>
            <a:prstGeom prst="rect">
              <a:avLst/>
            </a:prstGeom>
            <a:noFill/>
            <a:ln w="9525">
              <a:noFill/>
            </a:ln>
          </p:spPr>
        </p:pic>
      </p:grpSp>
      <p:sp>
        <p:nvSpPr>
          <p:cNvPr id="13328" name="Rectangle 19"/>
          <p:cNvSpPr/>
          <p:nvPr/>
        </p:nvSpPr>
        <p:spPr>
          <a:xfrm>
            <a:off x="1619250" y="908050"/>
            <a:ext cx="6534150" cy="1920875"/>
          </a:xfrm>
          <a:prstGeom prst="rect">
            <a:avLst/>
          </a:prstGeom>
          <a:noFill/>
          <a:ln w="9525">
            <a:noFill/>
          </a:ln>
        </p:spPr>
        <p:txBody>
          <a:bodyPr wrap="none" anchor="ctr" anchorCtr="0">
            <a:spAutoFit/>
          </a:bodyPr>
          <a:p>
            <a:pPr eaLnBrk="0" hangingPunct="0"/>
            <a:endParaRPr lang="zh-CN" altLang="en-US" sz="2000" b="1" dirty="0">
              <a:latin typeface="宋体" panose="02010600030101010101" pitchFamily="2" charset="-122"/>
              <a:ea typeface="宋体" panose="02010600030101010101" pitchFamily="2" charset="-122"/>
            </a:endParaRPr>
          </a:p>
          <a:p>
            <a:pPr eaLnBrk="0" hangingPunct="0"/>
            <a:r>
              <a:rPr lang="zh-CN" altLang="en-US" sz="2000" b="1" dirty="0">
                <a:latin typeface="宋体" panose="02010600030101010101" pitchFamily="2" charset="-122"/>
                <a:ea typeface="宋体" panose="02010600030101010101" pitchFamily="2" charset="-122"/>
              </a:rPr>
              <a:t>二、汽运主干线到达的</a:t>
            </a:r>
            <a:r>
              <a:rPr lang="zh-CN" altLang="en-US" sz="2000" b="1" dirty="0">
                <a:latin typeface="Times New Roman" panose="02020603050405020304" pitchFamily="18" charset="0"/>
                <a:ea typeface="宋体" panose="02010600030101010101" pitchFamily="2" charset="-122"/>
              </a:rPr>
              <a:t>接收</a:t>
            </a:r>
            <a:r>
              <a:rPr lang="zh-CN" altLang="en-US" sz="2000" b="1" dirty="0">
                <a:latin typeface="宋体" panose="02010600030101010101" pitchFamily="2" charset="-122"/>
                <a:ea typeface="宋体" panose="02010600030101010101" pitchFamily="2" charset="-122"/>
              </a:rPr>
              <a:t>操作</a:t>
            </a:r>
            <a:endParaRPr lang="zh-CN" altLang="en-US" sz="2000" dirty="0">
              <a:latin typeface="Arial" panose="020B0604020202020204" pitchFamily="34" charset="0"/>
              <a:ea typeface="宋体" panose="02010600030101010101" pitchFamily="2" charset="-122"/>
            </a:endParaRPr>
          </a:p>
          <a:p>
            <a:pPr eaLnBrk="0" hangingPunct="0"/>
            <a:r>
              <a:rPr lang="zh-CN" altLang="en-US" sz="2000" b="1" dirty="0">
                <a:latin typeface="宋体" panose="02010600030101010101" pitchFamily="2" charset="-122"/>
                <a:ea typeface="宋体" panose="02010600030101010101" pitchFamily="2" charset="-122"/>
              </a:rPr>
              <a:t>（一）到件交接</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1.</a:t>
            </a:r>
            <a:r>
              <a:rPr lang="zh-CN" altLang="en-US" sz="2000" dirty="0">
                <a:latin typeface="宋体" panose="02010600030101010101" pitchFamily="2" charset="-122"/>
                <a:ea typeface="宋体" panose="02010600030101010101" pitchFamily="2" charset="-122"/>
              </a:rPr>
              <a:t>所有到达的主干线网络车必须打卡。</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2.</a:t>
            </a:r>
            <a:r>
              <a:rPr lang="zh-CN" altLang="en-US" sz="2000" dirty="0">
                <a:latin typeface="宋体" panose="02010600030101010101" pitchFamily="2" charset="-122"/>
                <a:ea typeface="宋体" panose="02010600030101010101" pitchFamily="2" charset="-122"/>
              </a:rPr>
              <a:t>分拣中心操作人员必须检查封车锁情况，并进行登记。</a:t>
            </a:r>
            <a:endParaRPr lang="zh-CN" altLang="en-US" sz="2000" dirty="0">
              <a:latin typeface="Arial" panose="020B0604020202020204" pitchFamily="34" charset="0"/>
              <a:ea typeface="宋体" panose="02010600030101010101" pitchFamily="2" charset="-122"/>
            </a:endParaRPr>
          </a:p>
          <a:p>
            <a:pPr eaLnBrk="0" hangingPunct="0"/>
            <a:r>
              <a:rPr lang="en-US" altLang="zh-CN" sz="2000" dirty="0">
                <a:latin typeface="宋体" panose="02010600030101010101" pitchFamily="2" charset="-122"/>
                <a:ea typeface="宋体" panose="02010600030101010101" pitchFamily="2" charset="-122"/>
              </a:rPr>
              <a:t>3.</a:t>
            </a:r>
            <a:r>
              <a:rPr lang="zh-CN" altLang="en-US" sz="2000" dirty="0">
                <a:latin typeface="宋体" panose="02010600030101010101" pitchFamily="2" charset="-122"/>
                <a:ea typeface="宋体" panose="02010600030101010101" pitchFamily="2" charset="-122"/>
              </a:rPr>
              <a:t>将驾驶员随车携带的路单填写完整，留存备查</a:t>
            </a:r>
            <a:r>
              <a:rPr lang="zh-CN" altLang="en-US" sz="1000" dirty="0">
                <a:latin typeface="宋体" panose="02010600030101010101" pitchFamily="2" charset="-122"/>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4346"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7"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8" name="Rectangle 15"/>
          <p:cNvSpPr/>
          <p:nvPr/>
        </p:nvSpPr>
        <p:spPr>
          <a:xfrm>
            <a:off x="0" y="1628775"/>
            <a:ext cx="8145463" cy="2838450"/>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（二）入库</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需要再次计算中转费用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）对提回的快件全部做卸车扫描，将单件分别放到电子秤上做卸车扫描，文件包扫描包签时，不需要放至电子秤上。</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）在操作系统上选取始发地和目的地，以便计算中转费用。</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）分别做解包操作，与卸车操作一样，分别将包内件进行逐票扫描称重计费。</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）所有交接快件扫描完毕后，按货签数据进行收发对比。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不需要再次计算中转费用</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）对提回的快件直接做卸车、解包（笼）操作。</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）上传数据进行货签对比。</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5370"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1"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2" name="Rectangle 15"/>
          <p:cNvSpPr/>
          <p:nvPr/>
        </p:nvSpPr>
        <p:spPr>
          <a:xfrm>
            <a:off x="1314450" y="1628775"/>
            <a:ext cx="7829550" cy="2563813"/>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三、进港中转的接收操作 </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（一）提货</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操作人员在货到达前，整理完整提货信息，交与提货人员。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提货人员至机场、客运站或铁路提货处，按操作人员交与的提货信息，核对到件数量，可用把枪在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提货处直接做提货扫描。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对出现的破损、少件等问题，要当场与承运方提货处人员核对登记，并要求其开具提货破损证明，有条件的要当场拍照。</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结算提货费用，并保存好发票，以备对帐。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6394"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5"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6396" name="Group 15"/>
          <p:cNvGrpSpPr/>
          <p:nvPr/>
        </p:nvGrpSpPr>
        <p:grpSpPr>
          <a:xfrm>
            <a:off x="900113" y="3933825"/>
            <a:ext cx="7921625" cy="2601913"/>
            <a:chOff x="5454" y="2538"/>
            <a:chExt cx="5400" cy="2964"/>
          </a:xfrm>
        </p:grpSpPr>
        <p:sp>
          <p:nvSpPr>
            <p:cNvPr id="16397" name="Rectangle 16"/>
            <p:cNvSpPr/>
            <p:nvPr/>
          </p:nvSpPr>
          <p:spPr>
            <a:xfrm>
              <a:off x="5634" y="2850"/>
              <a:ext cx="5220" cy="2652"/>
            </a:xfrm>
            <a:prstGeom prst="rect">
              <a:avLst/>
            </a:prstGeom>
            <a:noFill/>
            <a:ln w="9525" cap="flat" cmpd="sng">
              <a:solidFill>
                <a:srgbClr val="000000"/>
              </a:solidFill>
              <a:prstDash val="solid"/>
              <a:miter/>
              <a:headEnd type="none" w="med" len="med"/>
              <a:tailEnd type="none" w="med" len="med"/>
            </a:ln>
          </p:spPr>
          <p:txBody>
            <a:bodyPr anchor="t" anchorCtr="0"/>
            <a:p>
              <a:pPr indent="171450" eaLnBrk="0" hangingPunct="0"/>
              <a:r>
                <a:rPr lang="zh-CN" altLang="en-US" b="1" dirty="0">
                  <a:latin typeface="Times New Roman" panose="02020603050405020304" pitchFamily="18" charset="0"/>
                  <a:ea typeface="宋体" panose="02010600030101010101" pitchFamily="2" charset="-122"/>
                </a:rPr>
                <a:t>         小知识：人工拆解总包的操作步骤</a:t>
              </a:r>
              <a:endParaRPr lang="zh-CN" altLang="en-US" dirty="0">
                <a:latin typeface="Arial" panose="020B0604020202020204" pitchFamily="34" charset="0"/>
                <a:ea typeface="宋体" panose="02010600030101010101" pitchFamily="2" charset="-122"/>
              </a:endParaRPr>
            </a:p>
            <a:p>
              <a:pPr indent="171450" eaLnBrk="0" hangingPunct="0"/>
              <a:r>
                <a:rPr lang="en-US" altLang="zh-CN" dirty="0">
                  <a:latin typeface="宋体" panose="02010600030101010101" pitchFamily="2" charset="-122"/>
                  <a:ea typeface="宋体" panose="02010600030101010101" pitchFamily="2" charset="-122"/>
                </a:rPr>
                <a:t>     1</a:t>
              </a:r>
              <a:r>
                <a:rPr lang="zh-CN" altLang="en-US" dirty="0">
                  <a:latin typeface="宋体" panose="02010600030101010101" pitchFamily="2" charset="-122"/>
                  <a:ea typeface="宋体" panose="02010600030101010101" pitchFamily="2" charset="-122"/>
                </a:rPr>
                <a:t>）检查总包规格，拆开送达正确的总包，异常总包应剔除处理；</a:t>
              </a: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）扫描包牌条码，对于扫描失败的，就用手工输入，不能遗漏；</a:t>
              </a:r>
              <a:r>
                <a:rPr lang="en-US" altLang="zh-CN" dirty="0">
                  <a:latin typeface="宋体" panose="02010600030101010101" pitchFamily="2" charset="-122"/>
                  <a:ea typeface="宋体" panose="02010600030101010101" pitchFamily="2" charset="-122"/>
                </a:rPr>
                <a:t>3</a:t>
              </a:r>
              <a:r>
                <a:rPr lang="zh-CN" altLang="en-US" dirty="0">
                  <a:latin typeface="宋体" panose="02010600030101010101" pitchFamily="2" charset="-122"/>
                  <a:ea typeface="宋体" panose="02010600030101010101" pitchFamily="2" charset="-122"/>
                </a:rPr>
                <a:t>）拆开时不能损伤内部快件，要保证包牌不脱落，禁止用力扯封志扎绳；</a:t>
              </a:r>
              <a:r>
                <a:rPr lang="en-US" altLang="zh-CN" dirty="0">
                  <a:latin typeface="宋体" panose="02010600030101010101" pitchFamily="2" charset="-122"/>
                  <a:ea typeface="宋体" panose="02010600030101010101" pitchFamily="2" charset="-122"/>
                </a:rPr>
                <a:t>4</a:t>
              </a:r>
              <a:r>
                <a:rPr lang="zh-CN" altLang="en-US" dirty="0">
                  <a:latin typeface="宋体" panose="02010600030101010101" pitchFamily="2" charset="-122"/>
                  <a:ea typeface="宋体" panose="02010600030101010101" pitchFamily="2" charset="-122"/>
                </a:rPr>
                <a:t>）将快件倒出，并检查包内是否有遗留件，对易碎快件要小心；</a:t>
              </a:r>
              <a:r>
                <a:rPr lang="en-US" altLang="zh-CN" dirty="0">
                  <a:latin typeface="宋体" panose="02010600030101010101" pitchFamily="2" charset="-122"/>
                  <a:ea typeface="宋体" panose="02010600030101010101" pitchFamily="2" charset="-122"/>
                </a:rPr>
                <a:t>5</a:t>
              </a:r>
              <a:r>
                <a:rPr lang="zh-CN" altLang="en-US" dirty="0">
                  <a:latin typeface="宋体" panose="02010600030101010101" pitchFamily="2" charset="-122"/>
                  <a:ea typeface="宋体" panose="02010600030101010101" pitchFamily="2" charset="-122"/>
                </a:rPr>
                <a:t>）检查封发单填写情况，并整理存放好，逐件检视扫描快件；</a:t>
              </a:r>
              <a:r>
                <a:rPr lang="en-US" altLang="zh-CN" dirty="0">
                  <a:latin typeface="宋体" panose="02010600030101010101" pitchFamily="2" charset="-122"/>
                  <a:ea typeface="宋体" panose="02010600030101010101" pitchFamily="2" charset="-122"/>
                </a:rPr>
                <a:t>6</a:t>
              </a:r>
              <a:r>
                <a:rPr lang="zh-CN" altLang="en-US" dirty="0">
                  <a:latin typeface="宋体" panose="02010600030101010101" pitchFamily="2" charset="-122"/>
                  <a:ea typeface="宋体" panose="02010600030101010101" pitchFamily="2" charset="-122"/>
                </a:rPr>
                <a:t>）将合格快件放入分拣区，过大过重、易碎等物件需单独处理，并检查现场是否有遗留 。</a:t>
              </a:r>
              <a:r>
                <a:rPr lang="zh-CN" altLang="en-US" sz="900" dirty="0">
                  <a:latin typeface="宋体" panose="02010600030101010101" pitchFamily="2" charset="-122"/>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pic>
          <p:nvPicPr>
            <p:cNvPr id="16398" name="Picture 17" descr="笔记本"/>
            <p:cNvPicPr>
              <a:picLocks noChangeAspect="1"/>
            </p:cNvPicPr>
            <p:nvPr/>
          </p:nvPicPr>
          <p:blipFill>
            <a:blip r:embed="rId4"/>
            <a:stretch>
              <a:fillRect/>
            </a:stretch>
          </p:blipFill>
          <p:spPr>
            <a:xfrm>
              <a:off x="5454" y="2538"/>
              <a:ext cx="620" cy="855"/>
            </a:xfrm>
            <a:prstGeom prst="rect">
              <a:avLst/>
            </a:prstGeom>
            <a:noFill/>
            <a:ln w="9525">
              <a:noFill/>
            </a:ln>
          </p:spPr>
        </p:pic>
      </p:grpSp>
      <p:sp>
        <p:nvSpPr>
          <p:cNvPr id="16399" name="Rectangle 18"/>
          <p:cNvSpPr/>
          <p:nvPr/>
        </p:nvSpPr>
        <p:spPr>
          <a:xfrm>
            <a:off x="0" y="836613"/>
            <a:ext cx="8642350" cy="3113087"/>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                      （二）入库</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需要再次计算中转费用的</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）对提回的快件全部做卸车扫描，将单件分别放到电子秤上做卸车扫描，文件包扫描包签时，不需放至电子秤上。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）在操作系统上选取始发地（指与分拣中心结算费用的公司，发件公司或上级分拣中心）、目的地，计算出中转费用。</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3</a:t>
            </a:r>
            <a:r>
              <a:rPr lang="zh-CN" altLang="en-US" dirty="0">
                <a:latin typeface="宋体" panose="02010600030101010101" pitchFamily="2" charset="-122"/>
                <a:ea typeface="宋体" panose="02010600030101010101" pitchFamily="2" charset="-122"/>
              </a:rPr>
              <a:t>）再分别作解包操作，与卸车操作一样，分别将包内件进行逐票扫描称重计费。</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4</a:t>
            </a:r>
            <a:r>
              <a:rPr lang="zh-CN" altLang="en-US" dirty="0">
                <a:latin typeface="宋体" panose="02010600030101010101" pitchFamily="2" charset="-122"/>
                <a:ea typeface="宋体" panose="02010600030101010101" pitchFamily="2" charset="-122"/>
              </a:rPr>
              <a:t>）所有交接快件扫描完毕后，按货签数据进行收发对比。</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不需要计算中转费用的</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）对提回的快件，直接作卸车、解包操作（扫描枪及把枪均可采用）。</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）上传数据后进行货签对比。</a:t>
            </a:r>
            <a:endParaRPr lang="zh-CN" altLang="en-US" dirty="0">
              <a:latin typeface="宋体" panose="02010600030101010101" pitchFamily="2" charset="-122"/>
              <a:ea typeface="Times New Roman" panose="02020603050405020304" pitchFamily="18" charset="0"/>
            </a:endParaRPr>
          </a:p>
        </p:txBody>
      </p:sp>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741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20" name="Rectangle 15"/>
          <p:cNvSpPr/>
          <p:nvPr/>
        </p:nvSpPr>
        <p:spPr>
          <a:xfrm>
            <a:off x="0" y="1371600"/>
            <a:ext cx="9144000" cy="4760913"/>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四、汽运主干线中转发出的接收操作 </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（一）入库</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逐票扫描计费的操作办法</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）对入库的快件全部做逐票扫描，将单件分别放到电子秤上扫描，文件包扫描包签时，不需放至电子秤上。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）在公司操作系统上选取始发地（指与分拣中心结算费用的公司，发件公司或上级分拣中心）与目的地，以便计算中转费用。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）分别作解包操作，分别将包内件进行逐票称重扫描。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）所有交接快件扫描完毕后，按货签数据进行收发对比。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地磅称重计费的操作办法</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）支线车到达后，整车上地磅称毛重，司磅人员使用软件操作分拣中心地磅称重模块进行计重。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）由司磅人员开据卸车凭据，交与支线车随车人员，操作场地扫描员凭卸车凭据做卸车操作，无卸车凭据的不予以卸车。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）对固定车辆的，按事先称重的空车皮重，直接计算出费用；对临时租用车辆的，卸车完毕后，再次称空车皮重后，计算费用。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）操作员按车操作办法做卸车扫描，此项工作可使用把枪操作。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学习活动四：快件发运</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1844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44" name="Rectangle 15"/>
          <p:cNvSpPr/>
          <p:nvPr/>
        </p:nvSpPr>
        <p:spPr>
          <a:xfrm>
            <a:off x="1476375" y="1196975"/>
            <a:ext cx="6858000" cy="2838450"/>
          </a:xfrm>
          <a:prstGeom prst="rect">
            <a:avLst/>
          </a:prstGeom>
          <a:noFill/>
          <a:ln w="9525">
            <a:noFill/>
          </a:ln>
        </p:spPr>
        <p:txBody>
          <a:bodyPr anchor="t" anchorCtr="0">
            <a:spAutoFit/>
          </a:bodyPr>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批量（指发往方向不同，计算价格不同的成批量快件计费）计费操作办法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）首先用把枪做卸车到件扫描。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）对同一收费标准的快件，整批放到电子秤上称重计费，按事先设置好的中转计费标准计算中转费用。</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）进行解包的操作后，进行收发对比。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按件数计算中转费</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）对到达的支线车，直接扫描卸车，并做解包操作。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）按扫描过的营业部的总件数计算中转费用。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）做好收发对比。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Rectangle 2"/>
          <p:cNvSpPr>
            <a:spLocks noGrp="1"/>
          </p:cNvSpPr>
          <p:nvPr>
            <p:ph type="title"/>
          </p:nvPr>
        </p:nvSpPr>
        <p:spPr>
          <a:xfrm>
            <a:off x="468313" y="765175"/>
            <a:ext cx="8229600" cy="652463"/>
          </a:xfrm>
          <a:noFill/>
          <a:ln>
            <a:noFill/>
          </a:ln>
        </p:spPr>
        <p:txBody>
          <a:bodyPr anchor="t" anchorCtr="0"/>
          <a:p>
            <a:r>
              <a:rPr lang="zh-CN" altLang="en-US" sz="4000" dirty="0"/>
              <a:t>快件接收步骤：</a:t>
            </a:r>
            <a:endParaRPr lang="zh-CN" altLang="en-US" sz="4000" dirty="0"/>
          </a:p>
        </p:txBody>
      </p:sp>
      <p:sp>
        <p:nvSpPr>
          <p:cNvPr id="19458" name="Rectangle 3"/>
          <p:cNvSpPr>
            <a:spLocks noGrp="1"/>
          </p:cNvSpPr>
          <p:nvPr>
            <p:ph idx="1"/>
          </p:nvPr>
        </p:nvSpPr>
        <p:spPr>
          <a:xfrm>
            <a:off x="468313" y="1628775"/>
            <a:ext cx="8229600" cy="4525963"/>
          </a:xfrm>
          <a:noFill/>
          <a:ln>
            <a:noFill/>
          </a:ln>
        </p:spPr>
        <p:txBody>
          <a:bodyPr anchor="t" anchorCtr="0"/>
          <a:p>
            <a:endParaRPr lang="zh-CN" altLang="en-US" dirty="0"/>
          </a:p>
        </p:txBody>
      </p:sp>
      <p:grpSp>
        <p:nvGrpSpPr>
          <p:cNvPr id="19459" name="Diagram 5"/>
          <p:cNvGrpSpPr/>
          <p:nvPr/>
        </p:nvGrpSpPr>
        <p:grpSpPr>
          <a:xfrm>
            <a:off x="1042988" y="2420938"/>
            <a:ext cx="6553200" cy="3235325"/>
            <a:chOff x="1429" y="705"/>
            <a:chExt cx="2858" cy="2858"/>
          </a:xfrm>
        </p:grpSpPr>
        <p:sp>
          <p:nvSpPr>
            <p:cNvPr id="19460" name="AutoShape 4"/>
            <p:cNvSpPr>
              <a:spLocks noChangeAspect="1" noTextEdit="1"/>
            </p:cNvSpPr>
            <p:nvPr/>
          </p:nvSpPr>
          <p:spPr>
            <a:xfrm>
              <a:off x="1429" y="705"/>
              <a:ext cx="2858" cy="2858"/>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sp>
          <p:nvSpPr>
            <p:cNvPr id="19461" name="_s1028"/>
            <p:cNvSpPr>
              <a:spLocks noTextEdit="1"/>
            </p:cNvSpPr>
            <p:nvPr/>
          </p:nvSpPr>
          <p:spPr>
            <a:xfrm>
              <a:off x="2032" y="919"/>
              <a:ext cx="1653" cy="1653"/>
            </a:xfrm>
            <a:custGeom>
              <a:avLst/>
              <a:gdLst/>
              <a:ahLst/>
              <a:cxnLst>
                <a:cxn ang="270">
                  <a:pos x="8739" y="198"/>
                </a:cxn>
                <a:cxn ang="270">
                  <a:pos x="6300" y="3005"/>
                </a:cxn>
                <a:cxn ang="270">
                  <a:pos x="9426" y="3732"/>
                </a:cxn>
                <a:cxn ang="270">
                  <a:pos x="12678" y="-2568"/>
                </a:cxn>
                <a:cxn ang="270">
                  <a:pos x="16508" y="2513"/>
                </a:cxn>
                <a:cxn ang="270">
                  <a:pos x="11426" y="6343"/>
                </a:cxn>
              </a:cxnLst>
              <a:pathLst>
                <a:path w="21600" h="21600">
                  <a:moveTo>
                    <a:pt x="11802" y="3670"/>
                  </a:moveTo>
                  <a:cubicBezTo>
                    <a:pt x="11475" y="3624"/>
                    <a:pt x="11140" y="3600"/>
                    <a:pt x="10800" y="3600"/>
                  </a:cubicBezTo>
                  <a:cubicBezTo>
                    <a:pt x="9488" y="3600"/>
                    <a:pt x="8258" y="3951"/>
                    <a:pt x="7199" y="4564"/>
                  </a:cubicBezTo>
                  <a:lnTo>
                    <a:pt x="5399" y="1446"/>
                  </a:lnTo>
                  <a:cubicBezTo>
                    <a:pt x="6987" y="525"/>
                    <a:pt x="8831" y="-1"/>
                    <a:pt x="10799" y="-1"/>
                  </a:cubicBezTo>
                  <a:cubicBezTo>
                    <a:pt x="11311" y="-1"/>
                    <a:pt x="11814" y="35"/>
                    <a:pt x="12304" y="103"/>
                  </a:cubicBezTo>
                  <a:lnTo>
                    <a:pt x="12678" y="-2568"/>
                  </a:lnTo>
                  <a:lnTo>
                    <a:pt x="16508" y="2513"/>
                  </a:lnTo>
                  <a:lnTo>
                    <a:pt x="11426" y="6343"/>
                  </a:lnTo>
                  <a:lnTo>
                    <a:pt x="11802" y="3670"/>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9462" name="_s1029"/>
            <p:cNvSpPr>
              <a:spLocks noTextEdit="1"/>
            </p:cNvSpPr>
            <p:nvPr/>
          </p:nvSpPr>
          <p:spPr>
            <a:xfrm rot="5400000">
              <a:off x="2420" y="1307"/>
              <a:ext cx="1653" cy="1653"/>
            </a:xfrm>
            <a:custGeom>
              <a:avLst/>
              <a:gdLst/>
              <a:ahLst/>
              <a:cxnLst>
                <a:cxn ang="270">
                  <a:pos x="8739" y="198"/>
                </a:cxn>
                <a:cxn ang="270">
                  <a:pos x="6300" y="3005"/>
                </a:cxn>
                <a:cxn ang="270">
                  <a:pos x="9426" y="3732"/>
                </a:cxn>
                <a:cxn ang="270">
                  <a:pos x="12678" y="-2568"/>
                </a:cxn>
                <a:cxn ang="270">
                  <a:pos x="16508" y="2513"/>
                </a:cxn>
                <a:cxn ang="270">
                  <a:pos x="11426" y="6343"/>
                </a:cxn>
              </a:cxnLst>
              <a:pathLst>
                <a:path w="21600" h="21600">
                  <a:moveTo>
                    <a:pt x="11802" y="3670"/>
                  </a:moveTo>
                  <a:cubicBezTo>
                    <a:pt x="11475" y="3624"/>
                    <a:pt x="11140" y="3600"/>
                    <a:pt x="10800" y="3600"/>
                  </a:cubicBezTo>
                  <a:cubicBezTo>
                    <a:pt x="9488" y="3600"/>
                    <a:pt x="8258" y="3951"/>
                    <a:pt x="7199" y="4564"/>
                  </a:cubicBezTo>
                  <a:lnTo>
                    <a:pt x="5399" y="1446"/>
                  </a:lnTo>
                  <a:cubicBezTo>
                    <a:pt x="6987" y="525"/>
                    <a:pt x="8831" y="-1"/>
                    <a:pt x="10799" y="-1"/>
                  </a:cubicBezTo>
                  <a:cubicBezTo>
                    <a:pt x="11311" y="-1"/>
                    <a:pt x="11814" y="35"/>
                    <a:pt x="12304" y="103"/>
                  </a:cubicBezTo>
                  <a:lnTo>
                    <a:pt x="12678" y="-2568"/>
                  </a:lnTo>
                  <a:lnTo>
                    <a:pt x="16508" y="2513"/>
                  </a:lnTo>
                  <a:lnTo>
                    <a:pt x="11426" y="6343"/>
                  </a:lnTo>
                  <a:lnTo>
                    <a:pt x="11802" y="3670"/>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9463" name="_s1030"/>
            <p:cNvSpPr>
              <a:spLocks noTextEdit="1"/>
            </p:cNvSpPr>
            <p:nvPr/>
          </p:nvSpPr>
          <p:spPr>
            <a:xfrm rot="10800000">
              <a:off x="2032" y="1697"/>
              <a:ext cx="1653" cy="1653"/>
            </a:xfrm>
            <a:custGeom>
              <a:avLst/>
              <a:gdLst/>
              <a:ahLst/>
              <a:cxnLst>
                <a:cxn ang="270">
                  <a:pos x="8739" y="198"/>
                </a:cxn>
                <a:cxn ang="270">
                  <a:pos x="6300" y="3005"/>
                </a:cxn>
                <a:cxn ang="270">
                  <a:pos x="9426" y="3732"/>
                </a:cxn>
                <a:cxn ang="270">
                  <a:pos x="12678" y="-2568"/>
                </a:cxn>
                <a:cxn ang="270">
                  <a:pos x="16508" y="2513"/>
                </a:cxn>
                <a:cxn ang="270">
                  <a:pos x="11426" y="6343"/>
                </a:cxn>
              </a:cxnLst>
              <a:pathLst>
                <a:path w="21600" h="21600">
                  <a:moveTo>
                    <a:pt x="11802" y="3670"/>
                  </a:moveTo>
                  <a:cubicBezTo>
                    <a:pt x="11475" y="3624"/>
                    <a:pt x="11140" y="3600"/>
                    <a:pt x="10800" y="3600"/>
                  </a:cubicBezTo>
                  <a:cubicBezTo>
                    <a:pt x="9488" y="3600"/>
                    <a:pt x="8258" y="3951"/>
                    <a:pt x="7199" y="4564"/>
                  </a:cubicBezTo>
                  <a:lnTo>
                    <a:pt x="5399" y="1446"/>
                  </a:lnTo>
                  <a:cubicBezTo>
                    <a:pt x="6987" y="525"/>
                    <a:pt x="8831" y="-1"/>
                    <a:pt x="10799" y="-1"/>
                  </a:cubicBezTo>
                  <a:cubicBezTo>
                    <a:pt x="11311" y="-1"/>
                    <a:pt x="11814" y="35"/>
                    <a:pt x="12304" y="103"/>
                  </a:cubicBezTo>
                  <a:lnTo>
                    <a:pt x="12678" y="-2568"/>
                  </a:lnTo>
                  <a:lnTo>
                    <a:pt x="16508" y="2513"/>
                  </a:lnTo>
                  <a:lnTo>
                    <a:pt x="11426" y="6343"/>
                  </a:lnTo>
                  <a:lnTo>
                    <a:pt x="11802" y="3670"/>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9464" name="_s1031"/>
            <p:cNvSpPr>
              <a:spLocks noTextEdit="1"/>
            </p:cNvSpPr>
            <p:nvPr/>
          </p:nvSpPr>
          <p:spPr>
            <a:xfrm rot="-5400000">
              <a:off x="1642" y="1307"/>
              <a:ext cx="1653" cy="1653"/>
            </a:xfrm>
            <a:custGeom>
              <a:avLst/>
              <a:gdLst/>
              <a:ahLst/>
              <a:cxnLst>
                <a:cxn ang="270">
                  <a:pos x="8739" y="198"/>
                </a:cxn>
                <a:cxn ang="270">
                  <a:pos x="6300" y="3005"/>
                </a:cxn>
                <a:cxn ang="270">
                  <a:pos x="9426" y="3732"/>
                </a:cxn>
                <a:cxn ang="270">
                  <a:pos x="12678" y="-2568"/>
                </a:cxn>
                <a:cxn ang="270">
                  <a:pos x="16508" y="2513"/>
                </a:cxn>
                <a:cxn ang="270">
                  <a:pos x="11426" y="6343"/>
                </a:cxn>
              </a:cxnLst>
              <a:pathLst>
                <a:path w="21600" h="21600">
                  <a:moveTo>
                    <a:pt x="11802" y="3670"/>
                  </a:moveTo>
                  <a:cubicBezTo>
                    <a:pt x="11475" y="3624"/>
                    <a:pt x="11140" y="3600"/>
                    <a:pt x="10800" y="3600"/>
                  </a:cubicBezTo>
                  <a:cubicBezTo>
                    <a:pt x="9488" y="3600"/>
                    <a:pt x="8258" y="3951"/>
                    <a:pt x="7199" y="4564"/>
                  </a:cubicBezTo>
                  <a:lnTo>
                    <a:pt x="5399" y="1446"/>
                  </a:lnTo>
                  <a:cubicBezTo>
                    <a:pt x="6987" y="525"/>
                    <a:pt x="8831" y="-1"/>
                    <a:pt x="10799" y="-1"/>
                  </a:cubicBezTo>
                  <a:cubicBezTo>
                    <a:pt x="11311" y="-1"/>
                    <a:pt x="11814" y="35"/>
                    <a:pt x="12304" y="103"/>
                  </a:cubicBezTo>
                  <a:lnTo>
                    <a:pt x="12678" y="-2568"/>
                  </a:lnTo>
                  <a:lnTo>
                    <a:pt x="16508" y="2513"/>
                  </a:lnTo>
                  <a:lnTo>
                    <a:pt x="11426" y="6343"/>
                  </a:lnTo>
                  <a:lnTo>
                    <a:pt x="11802" y="3670"/>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9465" name="_s1032"/>
            <p:cNvSpPr/>
            <p:nvPr/>
          </p:nvSpPr>
          <p:spPr>
            <a:xfrm>
              <a:off x="3298" y="1071"/>
              <a:ext cx="623" cy="623"/>
            </a:xfrm>
            <a:prstGeom prst="rect">
              <a:avLst/>
            </a:prstGeom>
            <a:noFill/>
            <a:ln w="9525">
              <a:noFill/>
            </a:ln>
          </p:spPr>
          <p:txBody>
            <a:bodyPr wrap="none" lIns="0" tIns="0" rIns="0" bIns="0" anchor="ctr" anchorCtr="0"/>
            <a:p>
              <a:pPr algn="ctr"/>
              <a:r>
                <a:rPr lang="en-US" altLang="zh-CN" sz="2400" b="1" dirty="0">
                  <a:latin typeface="Arial" panose="020B0604020202020204" pitchFamily="34" charset="0"/>
                  <a:ea typeface="宋体" panose="02010600030101010101" pitchFamily="2" charset="-122"/>
                </a:rPr>
                <a:t>2.</a:t>
              </a:r>
              <a:r>
                <a:rPr lang="zh-CN" altLang="en-US" sz="2400" b="1" dirty="0">
                  <a:latin typeface="Arial" panose="020B0604020202020204" pitchFamily="34" charset="0"/>
                  <a:ea typeface="宋体" panose="02010600030101010101" pitchFamily="2" charset="-122"/>
                </a:rPr>
                <a:t>快件</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验收</a:t>
              </a:r>
              <a:endParaRPr lang="zh-CN" altLang="en-US" sz="2400" b="1" dirty="0">
                <a:latin typeface="Arial" panose="020B0604020202020204" pitchFamily="34" charset="0"/>
                <a:ea typeface="宋体" panose="02010600030101010101" pitchFamily="2" charset="-122"/>
              </a:endParaRPr>
            </a:p>
          </p:txBody>
        </p:sp>
        <p:sp>
          <p:nvSpPr>
            <p:cNvPr id="19466" name="_s1033"/>
            <p:cNvSpPr/>
            <p:nvPr/>
          </p:nvSpPr>
          <p:spPr>
            <a:xfrm>
              <a:off x="1796" y="2575"/>
              <a:ext cx="623" cy="623"/>
            </a:xfrm>
            <a:prstGeom prst="rect">
              <a:avLst/>
            </a:prstGeom>
            <a:noFill/>
            <a:ln w="9525">
              <a:noFill/>
            </a:ln>
          </p:spPr>
          <p:txBody>
            <a:bodyPr wrap="none" lIns="0" tIns="0" rIns="0" bIns="0" anchor="ctr" anchorCtr="0"/>
            <a:p>
              <a:pPr algn="ctr"/>
              <a:r>
                <a:rPr lang="en-US" altLang="zh-CN" sz="2400" dirty="0">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数据</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比对</a:t>
              </a:r>
              <a:endParaRPr lang="en-US" altLang="zh-CN" sz="2400" b="1" dirty="0">
                <a:latin typeface="Arial" panose="020B0604020202020204" pitchFamily="34" charset="0"/>
                <a:ea typeface="宋体" panose="02010600030101010101" pitchFamily="2" charset="-122"/>
              </a:endParaRPr>
            </a:p>
          </p:txBody>
        </p:sp>
        <p:sp>
          <p:nvSpPr>
            <p:cNvPr id="19467" name="_s1034"/>
            <p:cNvSpPr/>
            <p:nvPr/>
          </p:nvSpPr>
          <p:spPr>
            <a:xfrm>
              <a:off x="1795" y="1072"/>
              <a:ext cx="623" cy="623"/>
            </a:xfrm>
            <a:prstGeom prst="rect">
              <a:avLst/>
            </a:prstGeom>
            <a:noFill/>
            <a:ln w="9525">
              <a:noFill/>
            </a:ln>
          </p:spPr>
          <p:txBody>
            <a:bodyPr wrap="none" lIns="0" tIns="0" rIns="0" bIns="0" anchor="ctr" anchorCtr="0"/>
            <a:p>
              <a:pPr algn="ctr"/>
              <a:r>
                <a:rPr lang="en-US" altLang="zh-CN" sz="2400"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接收</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准备</a:t>
              </a:r>
              <a:endParaRPr lang="en-US" altLang="zh-CN" sz="2400" b="1" dirty="0">
                <a:latin typeface="Arial" panose="020B0604020202020204" pitchFamily="34" charset="0"/>
                <a:ea typeface="宋体" panose="02010600030101010101" pitchFamily="2" charset="-122"/>
              </a:endParaRPr>
            </a:p>
          </p:txBody>
        </p:sp>
        <p:sp>
          <p:nvSpPr>
            <p:cNvPr id="19468" name="_s1035"/>
            <p:cNvSpPr/>
            <p:nvPr/>
          </p:nvSpPr>
          <p:spPr>
            <a:xfrm>
              <a:off x="3299" y="2574"/>
              <a:ext cx="623" cy="623"/>
            </a:xfrm>
            <a:prstGeom prst="rect">
              <a:avLst/>
            </a:prstGeom>
            <a:noFill/>
            <a:ln w="9525">
              <a:noFill/>
            </a:ln>
          </p:spPr>
          <p:txBody>
            <a:bodyPr wrap="none" lIns="0" tIns="0" rIns="0" bIns="0" anchor="ctr" anchorCtr="0"/>
            <a:p>
              <a:pPr algn="ctr"/>
              <a:r>
                <a:rPr lang="en-US" altLang="zh-CN" sz="2400" dirty="0">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快件</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入库</a:t>
              </a:r>
              <a:endParaRPr lang="en-US" altLang="zh-CN" sz="2400" b="1" dirty="0">
                <a:latin typeface="Arial" panose="020B0604020202020204" pitchFamily="34" charset="0"/>
                <a:ea typeface="宋体" panose="02010600030101010101" pitchFamily="2" charset="-122"/>
              </a:endParaRPr>
            </a:p>
          </p:txBody>
        </p:sp>
      </p:grpSp>
      <p:sp>
        <p:nvSpPr>
          <p:cNvPr id="19469" name="Text Box 1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70" name="Text Box 1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0489" name="Rectangle 26"/>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0490" name="Rectangle 151"/>
          <p:cNvSpPr/>
          <p:nvPr/>
        </p:nvSpPr>
        <p:spPr>
          <a:xfrm>
            <a:off x="1547813" y="836613"/>
            <a:ext cx="2927350" cy="366712"/>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一、做好快件接受前的准备</a:t>
            </a:r>
            <a:endParaRPr lang="zh-CN" altLang="en-US" b="1" dirty="0">
              <a:latin typeface="Arial" panose="020B0604020202020204" pitchFamily="34" charset="0"/>
              <a:ea typeface="宋体" panose="02010600030101010101" pitchFamily="2" charset="-122"/>
            </a:endParaRPr>
          </a:p>
        </p:txBody>
      </p:sp>
      <p:sp>
        <p:nvSpPr>
          <p:cNvPr id="20491" name="Rectangle 152"/>
          <p:cNvSpPr/>
          <p:nvPr/>
        </p:nvSpPr>
        <p:spPr>
          <a:xfrm>
            <a:off x="0" y="1341438"/>
            <a:ext cx="914400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（一）安全搬运</a:t>
            </a:r>
            <a:endParaRPr lang="zh-CN" altLang="en-US" dirty="0">
              <a:latin typeface="Arial" panose="020B0604020202020204" pitchFamily="34" charset="0"/>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    快件到中转站后，将进入处理流程，根据属性将快件分为易碎、易损品与普通物品。选择恰当的搬运卸载工具，对快件的安全性、完整性将起到重要作用。</a:t>
            </a:r>
            <a:endParaRPr lang="zh-CN" altLang="en-US" dirty="0">
              <a:latin typeface="Arial" panose="020B0604020202020204" pitchFamily="34" charset="0"/>
              <a:ea typeface="宋体" panose="02010600030101010101" pitchFamily="2" charset="-122"/>
            </a:endParaRPr>
          </a:p>
        </p:txBody>
      </p:sp>
      <p:pic>
        <p:nvPicPr>
          <p:cNvPr id="140441" name="Picture 153" descr="$JC]BJK4XG8TOV@Q$ZUMH2S"/>
          <p:cNvPicPr>
            <a:picLocks noChangeAspect="1"/>
          </p:cNvPicPr>
          <p:nvPr/>
        </p:nvPicPr>
        <p:blipFill>
          <a:blip r:embed="rId4"/>
          <a:stretch>
            <a:fillRect/>
          </a:stretch>
        </p:blipFill>
        <p:spPr>
          <a:xfrm>
            <a:off x="1331913" y="3933825"/>
            <a:ext cx="1341437" cy="1419225"/>
          </a:xfrm>
          <a:prstGeom prst="rect">
            <a:avLst/>
          </a:prstGeom>
          <a:noFill/>
          <a:ln w="9525">
            <a:noFill/>
          </a:ln>
        </p:spPr>
      </p:pic>
      <p:pic>
        <p:nvPicPr>
          <p:cNvPr id="140442" name="Picture 154" descr="0{_UWO14(XWG5AKRXCZ[EY2"/>
          <p:cNvPicPr>
            <a:picLocks noChangeAspect="1"/>
          </p:cNvPicPr>
          <p:nvPr/>
        </p:nvPicPr>
        <p:blipFill>
          <a:blip r:embed="rId5"/>
          <a:stretch>
            <a:fillRect/>
          </a:stretch>
        </p:blipFill>
        <p:spPr>
          <a:xfrm>
            <a:off x="2771775" y="3860800"/>
            <a:ext cx="1296988" cy="1395413"/>
          </a:xfrm>
          <a:prstGeom prst="rect">
            <a:avLst/>
          </a:prstGeom>
          <a:noFill/>
          <a:ln w="9525">
            <a:noFill/>
          </a:ln>
        </p:spPr>
      </p:pic>
      <p:pic>
        <p:nvPicPr>
          <p:cNvPr id="140443" name="Picture 155" descr="M(R(J60VI{JBQOXSH(JYM@C"/>
          <p:cNvPicPr>
            <a:picLocks noChangeAspect="1"/>
          </p:cNvPicPr>
          <p:nvPr/>
        </p:nvPicPr>
        <p:blipFill>
          <a:blip r:embed="rId6"/>
          <a:stretch>
            <a:fillRect/>
          </a:stretch>
        </p:blipFill>
        <p:spPr>
          <a:xfrm>
            <a:off x="4572000" y="3860800"/>
            <a:ext cx="1535113" cy="1289050"/>
          </a:xfrm>
          <a:prstGeom prst="rect">
            <a:avLst/>
          </a:prstGeom>
          <a:noFill/>
          <a:ln w="9525">
            <a:noFill/>
          </a:ln>
        </p:spPr>
      </p:pic>
      <p:pic>
        <p:nvPicPr>
          <p:cNvPr id="140444" name="Picture 156" descr="O~G7PX`]PRJS}SCVIGMGOD3"/>
          <p:cNvPicPr>
            <a:picLocks noChangeAspect="1"/>
          </p:cNvPicPr>
          <p:nvPr/>
        </p:nvPicPr>
        <p:blipFill>
          <a:blip r:embed="rId7"/>
          <a:stretch>
            <a:fillRect/>
          </a:stretch>
        </p:blipFill>
        <p:spPr>
          <a:xfrm>
            <a:off x="1116013" y="5516563"/>
            <a:ext cx="1563687" cy="998537"/>
          </a:xfrm>
          <a:prstGeom prst="rect">
            <a:avLst/>
          </a:prstGeom>
          <a:noFill/>
          <a:ln w="9525">
            <a:noFill/>
          </a:ln>
        </p:spPr>
      </p:pic>
      <p:pic>
        <p:nvPicPr>
          <p:cNvPr id="140445" name="Picture 157" descr=")KGMDDPFQDZ}F~[XN$9I4X4"/>
          <p:cNvPicPr>
            <a:picLocks noChangeAspect="1"/>
          </p:cNvPicPr>
          <p:nvPr/>
        </p:nvPicPr>
        <p:blipFill>
          <a:blip r:embed="rId8"/>
          <a:srcRect l="12878"/>
          <a:stretch>
            <a:fillRect/>
          </a:stretch>
        </p:blipFill>
        <p:spPr>
          <a:xfrm>
            <a:off x="3132138" y="5516563"/>
            <a:ext cx="1173162" cy="941387"/>
          </a:xfrm>
          <a:prstGeom prst="rect">
            <a:avLst/>
          </a:prstGeom>
          <a:noFill/>
          <a:ln w="9525">
            <a:noFill/>
          </a:ln>
        </p:spPr>
      </p:pic>
      <p:sp>
        <p:nvSpPr>
          <p:cNvPr id="20497" name="AutoShape 158"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98" name="AutoShape 159"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140448" name="Picture 160" descr="YXYV(MVU$WY9(]ZUZ16Y[8X"/>
          <p:cNvPicPr>
            <a:picLocks noChangeAspect="1"/>
          </p:cNvPicPr>
          <p:nvPr/>
        </p:nvPicPr>
        <p:blipFill>
          <a:blip r:embed="rId9"/>
          <a:stretch>
            <a:fillRect/>
          </a:stretch>
        </p:blipFill>
        <p:spPr>
          <a:xfrm>
            <a:off x="4932363" y="5373688"/>
            <a:ext cx="1295400" cy="1085850"/>
          </a:xfrm>
          <a:prstGeom prst="rect">
            <a:avLst/>
          </a:prstGeom>
          <a:noFill/>
          <a:ln w="9525">
            <a:noFill/>
          </a:ln>
        </p:spPr>
      </p:pic>
      <p:pic>
        <p:nvPicPr>
          <p:cNvPr id="140449" name="Picture 161" descr="SG_KD1(GE$AOQCX(R[494Y2"/>
          <p:cNvPicPr>
            <a:picLocks noChangeAspect="1"/>
          </p:cNvPicPr>
          <p:nvPr/>
        </p:nvPicPr>
        <p:blipFill>
          <a:blip r:embed="rId10"/>
          <a:stretch>
            <a:fillRect/>
          </a:stretch>
        </p:blipFill>
        <p:spPr>
          <a:xfrm>
            <a:off x="7172325" y="4365625"/>
            <a:ext cx="1971675" cy="1504950"/>
          </a:xfrm>
          <a:prstGeom prst="rect">
            <a:avLst/>
          </a:prstGeom>
          <a:noFill/>
          <a:ln w="9525">
            <a:noFill/>
          </a:ln>
        </p:spPr>
      </p:pic>
      <p:sp>
        <p:nvSpPr>
          <p:cNvPr id="20501" name="Rectangle 162"/>
          <p:cNvSpPr/>
          <p:nvPr/>
        </p:nvSpPr>
        <p:spPr>
          <a:xfrm>
            <a:off x="0" y="2636838"/>
            <a:ext cx="1476375" cy="476250"/>
          </a:xfrm>
          <a:prstGeom prst="rect">
            <a:avLst/>
          </a:prstGeom>
          <a:noFill/>
          <a:ln w="9525">
            <a:noFill/>
          </a:ln>
        </p:spPr>
        <p:txBody>
          <a:bodyPr anchor="t" anchorCtr="0">
            <a:spAutoFit/>
          </a:bodyPr>
          <a:p>
            <a:pPr>
              <a:lnSpc>
                <a:spcPct val="140000"/>
              </a:lnSpc>
            </a:pPr>
            <a:r>
              <a:rPr lang="zh-CN" altLang="en-US" b="1" dirty="0">
                <a:latin typeface="Arial" panose="020B0604020202020204" pitchFamily="34" charset="0"/>
                <a:ea typeface="宋体" panose="02010600030101010101" pitchFamily="2" charset="-122"/>
              </a:rPr>
              <a:t>易碎易损品</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
        <p:nvSpPr>
          <p:cNvPr id="20502" name="Rectangle 163"/>
          <p:cNvSpPr/>
          <p:nvPr/>
        </p:nvSpPr>
        <p:spPr>
          <a:xfrm>
            <a:off x="0" y="3500438"/>
            <a:ext cx="3841750" cy="366712"/>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普通物品</a:t>
            </a:r>
            <a:r>
              <a:rPr lang="zh-CN" altLang="en-US" dirty="0">
                <a:latin typeface="Arial" panose="020B0604020202020204" pitchFamily="34" charset="0"/>
                <a:ea typeface="宋体" panose="02010600030101010101" pitchFamily="2" charset="-122"/>
              </a:rPr>
              <a:t>：无特殊搬运要求的物品。</a:t>
            </a:r>
            <a:endParaRPr lang="zh-CN" altLang="en-US" dirty="0">
              <a:latin typeface="Arial" panose="020B0604020202020204" pitchFamily="34" charset="0"/>
              <a:ea typeface="宋体" panose="02010600030101010101" pitchFamily="2" charset="-122"/>
            </a:endParaRPr>
          </a:p>
        </p:txBody>
      </p:sp>
      <p:sp>
        <p:nvSpPr>
          <p:cNvPr id="140452" name="Rectangle 164"/>
          <p:cNvSpPr/>
          <p:nvPr/>
        </p:nvSpPr>
        <p:spPr>
          <a:xfrm>
            <a:off x="5364163" y="2636838"/>
            <a:ext cx="3348037" cy="860425"/>
          </a:xfrm>
          <a:prstGeom prst="rect">
            <a:avLst/>
          </a:prstGeom>
          <a:noFill/>
          <a:ln w="9525">
            <a:noFill/>
          </a:ln>
        </p:spPr>
        <p:txBody>
          <a:bodyPr anchor="t" anchorCtr="0">
            <a:spAutoFit/>
          </a:bodyPr>
          <a:p>
            <a:pPr>
              <a:lnSpc>
                <a:spcPct val="140000"/>
              </a:lnSpc>
            </a:pPr>
            <a:r>
              <a:rPr lang="zh-CN" altLang="en-US" dirty="0">
                <a:latin typeface="Arial" panose="020B0604020202020204" pitchFamily="34" charset="0"/>
                <a:ea typeface="宋体" panose="02010600030101010101" pitchFamily="2" charset="-122"/>
              </a:rPr>
              <a:t>可采用手动叉车、升降叉车、手推车和手工作业等。</a:t>
            </a:r>
            <a:endParaRPr lang="zh-CN" altLang="en-US" dirty="0">
              <a:latin typeface="Arial" panose="020B0604020202020204" pitchFamily="34" charset="0"/>
              <a:ea typeface="宋体" panose="02010600030101010101" pitchFamily="2" charset="-122"/>
            </a:endParaRPr>
          </a:p>
        </p:txBody>
      </p:sp>
      <p:sp>
        <p:nvSpPr>
          <p:cNvPr id="140453" name="Rectangle 165"/>
          <p:cNvSpPr/>
          <p:nvPr/>
        </p:nvSpPr>
        <p:spPr>
          <a:xfrm>
            <a:off x="1403350" y="2636838"/>
            <a:ext cx="3841750" cy="476250"/>
          </a:xfrm>
          <a:prstGeom prst="rect">
            <a:avLst/>
          </a:prstGeom>
          <a:noFill/>
          <a:ln w="9525">
            <a:noFill/>
          </a:ln>
        </p:spPr>
        <p:txBody>
          <a:bodyPr wrap="none" anchor="t" anchorCtr="0">
            <a:spAutoFit/>
          </a:bodyPr>
          <a:p>
            <a:pPr>
              <a:lnSpc>
                <a:spcPct val="140000"/>
              </a:lnSpc>
            </a:pPr>
            <a:r>
              <a:rPr lang="zh-CN" altLang="en-US" dirty="0">
                <a:latin typeface="Arial" panose="020B0604020202020204" pitchFamily="34" charset="0"/>
                <a:ea typeface="宋体" panose="02010600030101010101" pitchFamily="2" charset="-122"/>
              </a:rPr>
              <a:t>玻璃、陶瓷、镜面、灯具和工艺品等</a:t>
            </a:r>
            <a:endParaRPr lang="zh-CN" altLang="en-US" dirty="0">
              <a:latin typeface="Arial" panose="020B0604020202020204" pitchFamily="34" charset="0"/>
              <a:ea typeface="宋体" panose="02010600030101010101" pitchFamily="2" charset="-122"/>
            </a:endParaRPr>
          </a:p>
        </p:txBody>
      </p:sp>
      <p:sp>
        <p:nvSpPr>
          <p:cNvPr id="140454" name="Rectangle 166"/>
          <p:cNvSpPr/>
          <p:nvPr/>
        </p:nvSpPr>
        <p:spPr>
          <a:xfrm>
            <a:off x="4030663" y="3573463"/>
            <a:ext cx="5113337" cy="366712"/>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可使用夹钳、滚杠、撬杆、叉车和手工作业等。</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0453"/>
                                        </p:tgtEl>
                                        <p:attrNameLst>
                                          <p:attrName>style.visibility</p:attrName>
                                        </p:attrNameLst>
                                      </p:cBhvr>
                                      <p:to>
                                        <p:strVal val="visible"/>
                                      </p:to>
                                    </p:set>
                                    <p:anim calcmode="discrete" valueType="clr">
                                      <p:cBhvr override="childStyle">
                                        <p:cTn id="7" dur="80"/>
                                        <p:tgtEl>
                                          <p:spTgt spid="14045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0453"/>
                                        </p:tgtEl>
                                        <p:attrNameLst>
                                          <p:attrName>fillcolor</p:attrName>
                                        </p:attrNameLst>
                                      </p:cBhvr>
                                      <p:tavLst>
                                        <p:tav tm="0">
                                          <p:val>
                                            <p:clrVal>
                                              <a:schemeClr val="accent2"/>
                                            </p:clrVal>
                                          </p:val>
                                        </p:tav>
                                        <p:tav tm="50000">
                                          <p:val>
                                            <p:clrVal>
                                              <a:schemeClr val="hlink"/>
                                            </p:clrVal>
                                          </p:val>
                                        </p:tav>
                                      </p:tavLst>
                                    </p:anim>
                                    <p:set>
                                      <p:cBhvr>
                                        <p:cTn id="9" dur="80"/>
                                        <p:tgtEl>
                                          <p:spTgt spid="14045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140452"/>
                                        </p:tgtEl>
                                        <p:attrNameLst>
                                          <p:attrName>style.visibility</p:attrName>
                                        </p:attrNameLst>
                                      </p:cBhvr>
                                      <p:to>
                                        <p:strVal val="visible"/>
                                      </p:to>
                                    </p:set>
                                    <p:anim calcmode="discrete" valueType="clr">
                                      <p:cBhvr override="childStyle">
                                        <p:cTn id="14" dur="80"/>
                                        <p:tgtEl>
                                          <p:spTgt spid="140452"/>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40452"/>
                                        </p:tgtEl>
                                        <p:attrNameLst>
                                          <p:attrName>fillcolor</p:attrName>
                                        </p:attrNameLst>
                                      </p:cBhvr>
                                      <p:tavLst>
                                        <p:tav tm="0">
                                          <p:val>
                                            <p:clrVal>
                                              <a:schemeClr val="accent2"/>
                                            </p:clrVal>
                                          </p:val>
                                        </p:tav>
                                        <p:tav tm="50000">
                                          <p:val>
                                            <p:clrVal>
                                              <a:schemeClr val="hlink"/>
                                            </p:clrVal>
                                          </p:val>
                                        </p:tav>
                                      </p:tavLst>
                                    </p:anim>
                                    <p:set>
                                      <p:cBhvr>
                                        <p:cTn id="16" dur="80"/>
                                        <p:tgtEl>
                                          <p:spTgt spid="140452"/>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140441"/>
                                        </p:tgtEl>
                                        <p:attrNameLst>
                                          <p:attrName>style.visibility</p:attrName>
                                        </p:attrNameLst>
                                      </p:cBhvr>
                                      <p:to>
                                        <p:strVal val="visible"/>
                                      </p:to>
                                    </p:set>
                                    <p:animEffect transition="in" filter="checkerboard(across)">
                                      <p:cBhvr>
                                        <p:cTn id="21" dur="500"/>
                                        <p:tgtEl>
                                          <p:spTgt spid="140441"/>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nodeType="clickEffect">
                                  <p:stCondLst>
                                    <p:cond delay="0"/>
                                  </p:stCondLst>
                                  <p:childTnLst>
                                    <p:set>
                                      <p:cBhvr>
                                        <p:cTn id="25" dur="1" fill="hold">
                                          <p:stCondLst>
                                            <p:cond delay="0"/>
                                          </p:stCondLst>
                                        </p:cTn>
                                        <p:tgtEl>
                                          <p:spTgt spid="140442"/>
                                        </p:tgtEl>
                                        <p:attrNameLst>
                                          <p:attrName>style.visibility</p:attrName>
                                        </p:attrNameLst>
                                      </p:cBhvr>
                                      <p:to>
                                        <p:strVal val="visible"/>
                                      </p:to>
                                    </p:set>
                                    <p:animEffect transition="in" filter="box(in)">
                                      <p:cBhvr>
                                        <p:cTn id="26" dur="500"/>
                                        <p:tgtEl>
                                          <p:spTgt spid="140442"/>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40443"/>
                                        </p:tgtEl>
                                        <p:attrNameLst>
                                          <p:attrName>style.visibility</p:attrName>
                                        </p:attrNameLst>
                                      </p:cBhvr>
                                      <p:to>
                                        <p:strVal val="visible"/>
                                      </p:to>
                                    </p:set>
                                    <p:anim calcmode="lin" valueType="num">
                                      <p:cBhvr additive="base">
                                        <p:cTn id="31" dur="500" fill="hold"/>
                                        <p:tgtEl>
                                          <p:spTgt spid="140443"/>
                                        </p:tgtEl>
                                        <p:attrNameLst>
                                          <p:attrName>ppt_x</p:attrName>
                                        </p:attrNameLst>
                                      </p:cBhvr>
                                      <p:tavLst>
                                        <p:tav tm="0">
                                          <p:val>
                                            <p:strVal val="1+#ppt_w/2"/>
                                          </p:val>
                                        </p:tav>
                                        <p:tav tm="100000">
                                          <p:val>
                                            <p:strVal val="#ppt_x"/>
                                          </p:val>
                                        </p:tav>
                                      </p:tavLst>
                                    </p:anim>
                                    <p:anim calcmode="lin" valueType="num">
                                      <p:cBhvr additive="base">
                                        <p:cTn id="32" dur="500" fill="hold"/>
                                        <p:tgtEl>
                                          <p:spTgt spid="14044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40449"/>
                                        </p:tgtEl>
                                        <p:attrNameLst>
                                          <p:attrName>style.visibility</p:attrName>
                                        </p:attrNameLst>
                                      </p:cBhvr>
                                      <p:to>
                                        <p:strVal val="visible"/>
                                      </p:to>
                                    </p:set>
                                    <p:anim calcmode="lin" valueType="num">
                                      <p:cBhvr additive="base">
                                        <p:cTn id="37" dur="500" fill="hold"/>
                                        <p:tgtEl>
                                          <p:spTgt spid="140449"/>
                                        </p:tgtEl>
                                        <p:attrNameLst>
                                          <p:attrName>ppt_x</p:attrName>
                                        </p:attrNameLst>
                                      </p:cBhvr>
                                      <p:tavLst>
                                        <p:tav tm="0">
                                          <p:val>
                                            <p:strVal val="1+#ppt_w/2"/>
                                          </p:val>
                                        </p:tav>
                                        <p:tav tm="100000">
                                          <p:val>
                                            <p:strVal val="#ppt_x"/>
                                          </p:val>
                                        </p:tav>
                                      </p:tavLst>
                                    </p:anim>
                                    <p:anim calcmode="lin" valueType="num">
                                      <p:cBhvr additive="base">
                                        <p:cTn id="38" dur="500" fill="hold"/>
                                        <p:tgtEl>
                                          <p:spTgt spid="14044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grpId="0" nodeType="clickEffect">
                                  <p:stCondLst>
                                    <p:cond delay="0"/>
                                  </p:stCondLst>
                                  <p:iterate type="lt">
                                    <p:tmPct val="50000"/>
                                  </p:iterate>
                                  <p:childTnLst>
                                    <p:set>
                                      <p:cBhvr>
                                        <p:cTn id="42" dur="1" fill="hold">
                                          <p:stCondLst>
                                            <p:cond delay="0"/>
                                          </p:stCondLst>
                                        </p:cTn>
                                        <p:tgtEl>
                                          <p:spTgt spid="140454"/>
                                        </p:tgtEl>
                                        <p:attrNameLst>
                                          <p:attrName>style.visibility</p:attrName>
                                        </p:attrNameLst>
                                      </p:cBhvr>
                                      <p:to>
                                        <p:strVal val="visible"/>
                                      </p:to>
                                    </p:set>
                                    <p:anim calcmode="discrete" valueType="clr">
                                      <p:cBhvr override="childStyle">
                                        <p:cTn id="43" dur="80"/>
                                        <p:tgtEl>
                                          <p:spTgt spid="140454"/>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140454"/>
                                        </p:tgtEl>
                                        <p:attrNameLst>
                                          <p:attrName>fillcolor</p:attrName>
                                        </p:attrNameLst>
                                      </p:cBhvr>
                                      <p:tavLst>
                                        <p:tav tm="0">
                                          <p:val>
                                            <p:clrVal>
                                              <a:schemeClr val="accent2"/>
                                            </p:clrVal>
                                          </p:val>
                                        </p:tav>
                                        <p:tav tm="50000">
                                          <p:val>
                                            <p:clrVal>
                                              <a:schemeClr val="hlink"/>
                                            </p:clrVal>
                                          </p:val>
                                        </p:tav>
                                      </p:tavLst>
                                    </p:anim>
                                    <p:set>
                                      <p:cBhvr>
                                        <p:cTn id="45" dur="80"/>
                                        <p:tgtEl>
                                          <p:spTgt spid="140454"/>
                                        </p:tgtEl>
                                        <p:attrNameLst>
                                          <p:attrName>fill.type</p:attrName>
                                        </p:attrNameLst>
                                      </p:cBhvr>
                                      <p:to>
                                        <p:strVal val="solid"/>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140444"/>
                                        </p:tgtEl>
                                        <p:attrNameLst>
                                          <p:attrName>style.visibility</p:attrName>
                                        </p:attrNameLst>
                                      </p:cBhvr>
                                      <p:to>
                                        <p:strVal val="visible"/>
                                      </p:to>
                                    </p:set>
                                    <p:animEffect transition="in" filter="blinds(horizontal)">
                                      <p:cBhvr>
                                        <p:cTn id="50" dur="500"/>
                                        <p:tgtEl>
                                          <p:spTgt spid="140444"/>
                                        </p:tgtEl>
                                      </p:cBhvr>
                                    </p:animEffect>
                                  </p:childTnLst>
                                </p:cTn>
                              </p:par>
                            </p:childTnLst>
                          </p:cTn>
                        </p:par>
                      </p:childTnLst>
                    </p:cTn>
                  </p:par>
                  <p:par>
                    <p:cTn id="51" fill="hold">
                      <p:stCondLst>
                        <p:cond delay="indefinite"/>
                      </p:stCondLst>
                      <p:childTnLst>
                        <p:par>
                          <p:cTn id="52" fill="hold">
                            <p:stCondLst>
                              <p:cond delay="0"/>
                            </p:stCondLst>
                            <p:childTnLst>
                              <p:par>
                                <p:cTn id="53" presetID="24" presetClass="entr" presetSubtype="0" fill="hold" nodeType="clickEffect">
                                  <p:stCondLst>
                                    <p:cond delay="0"/>
                                  </p:stCondLst>
                                  <p:childTnLst>
                                    <p:set>
                                      <p:cBhvr>
                                        <p:cTn id="54" dur="1" fill="hold">
                                          <p:stCondLst>
                                            <p:cond delay="0"/>
                                          </p:stCondLst>
                                        </p:cTn>
                                        <p:tgtEl>
                                          <p:spTgt spid="140445"/>
                                        </p:tgtEl>
                                        <p:attrNameLst>
                                          <p:attrName>style.visibility</p:attrName>
                                        </p:attrNameLst>
                                      </p:cBhvr>
                                      <p:to>
                                        <p:strVal val="visible"/>
                                      </p:to>
                                    </p:set>
                                    <p:anim to="" calcmode="lin" valueType="num">
                                      <p:cBhvr>
                                        <p:cTn id="55" dur="1" fill="hold"/>
                                        <p:tgtEl>
                                          <p:spTgt spid="140445"/>
                                        </p:tgtEl>
                                        <p:attrNameLst>
                                          <p:attrName>style.visibility</p:attrName>
                                        </p:attrNameLst>
                                      </p:cBhvr>
                                    </p:anim>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1404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452" grpId="0"/>
      <p:bldP spid="140453" grpId="0"/>
      <p:bldP spid="1404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1514" name="Rectangle 13"/>
          <p:cNvSpPr/>
          <p:nvPr/>
        </p:nvSpPr>
        <p:spPr>
          <a:xfrm>
            <a:off x="1547813" y="1052513"/>
            <a:ext cx="2946400" cy="366712"/>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一、做好快件接受前的准备</a:t>
            </a:r>
            <a:endParaRPr lang="zh-CN" altLang="en-US" b="1" dirty="0">
              <a:latin typeface="Arial" panose="020B0604020202020204" pitchFamily="34" charset="0"/>
              <a:ea typeface="宋体" panose="02010600030101010101" pitchFamily="2" charset="-122"/>
            </a:endParaRPr>
          </a:p>
        </p:txBody>
      </p:sp>
      <p:sp>
        <p:nvSpPr>
          <p:cNvPr id="21515" name="AutoShape 20"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6" name="AutoShape 21"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7" name="Rectangle 25"/>
          <p:cNvSpPr/>
          <p:nvPr/>
        </p:nvSpPr>
        <p:spPr>
          <a:xfrm>
            <a:off x="0" y="1465263"/>
            <a:ext cx="9353550" cy="1244600"/>
          </a:xfrm>
          <a:prstGeom prst="rect">
            <a:avLst/>
          </a:prstGeom>
          <a:noFill/>
          <a:ln w="9525">
            <a:noFill/>
          </a:ln>
        </p:spPr>
        <p:txBody>
          <a:bodyPr wrap="none" anchor="ctr" anchorCtr="0">
            <a:spAutoFit/>
          </a:bodyPr>
          <a:p>
            <a:pPr>
              <a:lnSpc>
                <a:spcPct val="140000"/>
              </a:lnSpc>
            </a:pPr>
            <a:r>
              <a:rPr lang="zh-CN" altLang="en-US" b="1" dirty="0">
                <a:latin typeface="Arial" panose="020B0604020202020204" pitchFamily="34" charset="0"/>
                <a:ea typeface="宋体" panose="02010600030101010101" pitchFamily="2" charset="-122"/>
              </a:rPr>
              <a:t>（二）快速分拣</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为了提高分拣效率，作为一名快件处理员在接受快件处理前应当准备好相应的分拣用具。</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常用的分拣用具有</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pic>
        <p:nvPicPr>
          <p:cNvPr id="378907" name="Picture 27" descr="T2NVOK~1"/>
          <p:cNvPicPr>
            <a:picLocks noChangeAspect="1"/>
          </p:cNvPicPr>
          <p:nvPr/>
        </p:nvPicPr>
        <p:blipFill>
          <a:blip r:embed="rId4"/>
          <a:stretch>
            <a:fillRect/>
          </a:stretch>
        </p:blipFill>
        <p:spPr>
          <a:xfrm>
            <a:off x="1258888" y="2924175"/>
            <a:ext cx="3590925" cy="3590925"/>
          </a:xfrm>
          <a:prstGeom prst="rect">
            <a:avLst/>
          </a:prstGeom>
          <a:noFill/>
          <a:ln w="9525">
            <a:noFill/>
          </a:ln>
        </p:spPr>
      </p:pic>
      <p:pic>
        <p:nvPicPr>
          <p:cNvPr id="378909" name="Picture 29" descr="T1RI8T~1"/>
          <p:cNvPicPr>
            <a:picLocks noChangeAspect="1"/>
          </p:cNvPicPr>
          <p:nvPr/>
        </p:nvPicPr>
        <p:blipFill>
          <a:blip r:embed="rId5"/>
          <a:stretch>
            <a:fillRect/>
          </a:stretch>
        </p:blipFill>
        <p:spPr>
          <a:xfrm>
            <a:off x="4787900" y="2852738"/>
            <a:ext cx="1743075" cy="2000250"/>
          </a:xfrm>
          <a:prstGeom prst="rect">
            <a:avLst/>
          </a:prstGeom>
          <a:noFill/>
          <a:ln w="9525">
            <a:noFill/>
          </a:ln>
        </p:spPr>
      </p:pic>
      <p:pic>
        <p:nvPicPr>
          <p:cNvPr id="378910" name="Picture 30" descr=")UACPT_`SPF(0W{Q([6JCW9"/>
          <p:cNvPicPr>
            <a:picLocks noChangeAspect="1"/>
          </p:cNvPicPr>
          <p:nvPr/>
        </p:nvPicPr>
        <p:blipFill>
          <a:blip r:embed="rId6"/>
          <a:stretch>
            <a:fillRect/>
          </a:stretch>
        </p:blipFill>
        <p:spPr>
          <a:xfrm>
            <a:off x="6804025" y="2852738"/>
            <a:ext cx="1981200" cy="1047750"/>
          </a:xfrm>
          <a:prstGeom prst="rect">
            <a:avLst/>
          </a:prstGeom>
          <a:noFill/>
          <a:ln w="9525">
            <a:noFill/>
          </a:ln>
        </p:spPr>
      </p:pic>
      <p:pic>
        <p:nvPicPr>
          <p:cNvPr id="378911" name="Picture 31" descr="4L{$I6Z~4%8[68N6[(}O%UL"/>
          <p:cNvPicPr>
            <a:picLocks noChangeAspect="1"/>
          </p:cNvPicPr>
          <p:nvPr/>
        </p:nvPicPr>
        <p:blipFill>
          <a:blip r:embed="rId7"/>
          <a:stretch>
            <a:fillRect/>
          </a:stretch>
        </p:blipFill>
        <p:spPr>
          <a:xfrm>
            <a:off x="5003800" y="5084763"/>
            <a:ext cx="2085975" cy="1276350"/>
          </a:xfrm>
          <a:prstGeom prst="rect">
            <a:avLst/>
          </a:prstGeom>
          <a:noFill/>
          <a:ln w="9525">
            <a:noFill/>
          </a:ln>
        </p:spPr>
      </p:pic>
      <p:sp>
        <p:nvSpPr>
          <p:cNvPr id="378912" name="Rectangle 32"/>
          <p:cNvSpPr/>
          <p:nvPr/>
        </p:nvSpPr>
        <p:spPr>
          <a:xfrm>
            <a:off x="2101850" y="2349500"/>
            <a:ext cx="7042150" cy="366713"/>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条形码扫描枪、包牌、唛头笔、名单、拆卸专用钳、包签、圆珠笔。</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78912"/>
                                        </p:tgtEl>
                                        <p:attrNameLst>
                                          <p:attrName>style.visibility</p:attrName>
                                        </p:attrNameLst>
                                      </p:cBhvr>
                                      <p:to>
                                        <p:strVal val="visible"/>
                                      </p:to>
                                    </p:set>
                                    <p:anim calcmode="discrete" valueType="clr">
                                      <p:cBhvr override="childStyle">
                                        <p:cTn id="7" dur="80"/>
                                        <p:tgtEl>
                                          <p:spTgt spid="37891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78912"/>
                                        </p:tgtEl>
                                        <p:attrNameLst>
                                          <p:attrName>fillcolor</p:attrName>
                                        </p:attrNameLst>
                                      </p:cBhvr>
                                      <p:tavLst>
                                        <p:tav tm="0">
                                          <p:val>
                                            <p:clrVal>
                                              <a:schemeClr val="accent2"/>
                                            </p:clrVal>
                                          </p:val>
                                        </p:tav>
                                        <p:tav tm="50000">
                                          <p:val>
                                            <p:clrVal>
                                              <a:schemeClr val="hlink"/>
                                            </p:clrVal>
                                          </p:val>
                                        </p:tav>
                                      </p:tavLst>
                                    </p:anim>
                                    <p:set>
                                      <p:cBhvr>
                                        <p:cTn id="9" dur="80"/>
                                        <p:tgtEl>
                                          <p:spTgt spid="37891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378907"/>
                                        </p:tgtEl>
                                        <p:attrNameLst>
                                          <p:attrName>style.visibility</p:attrName>
                                        </p:attrNameLst>
                                      </p:cBhvr>
                                      <p:to>
                                        <p:strVal val="visible"/>
                                      </p:to>
                                    </p:set>
                                    <p:animEffect transition="in" filter="checkerboard(across)">
                                      <p:cBhvr>
                                        <p:cTn id="14" dur="500"/>
                                        <p:tgtEl>
                                          <p:spTgt spid="378907"/>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nodeType="clickEffect">
                                  <p:stCondLst>
                                    <p:cond delay="0"/>
                                  </p:stCondLst>
                                  <p:childTnLst>
                                    <p:set>
                                      <p:cBhvr>
                                        <p:cTn id="18" dur="1" fill="hold">
                                          <p:stCondLst>
                                            <p:cond delay="0"/>
                                          </p:stCondLst>
                                        </p:cTn>
                                        <p:tgtEl>
                                          <p:spTgt spid="378909"/>
                                        </p:tgtEl>
                                        <p:attrNameLst>
                                          <p:attrName>style.visibility</p:attrName>
                                        </p:attrNameLst>
                                      </p:cBhvr>
                                      <p:to>
                                        <p:strVal val="visible"/>
                                      </p:to>
                                    </p:set>
                                    <p:animEffect transition="in" filter="checkerboard(across)">
                                      <p:cBhvr>
                                        <p:cTn id="19" dur="500"/>
                                        <p:tgtEl>
                                          <p:spTgt spid="378909"/>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789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378910"/>
                                        </p:tgtEl>
                                        <p:attrNameLst>
                                          <p:attrName>style.visibility</p:attrName>
                                        </p:attrNameLst>
                                      </p:cBhvr>
                                      <p:to>
                                        <p:strVal val="visible"/>
                                      </p:to>
                                    </p:set>
                                    <p:animEffect transition="in" filter="diamond(in)">
                                      <p:cBhvr>
                                        <p:cTn id="28" dur="2000"/>
                                        <p:tgtEl>
                                          <p:spTgt spid="3789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2538" name="Rectangle 13"/>
          <p:cNvSpPr/>
          <p:nvPr/>
        </p:nvSpPr>
        <p:spPr>
          <a:xfrm>
            <a:off x="1547813" y="1052513"/>
            <a:ext cx="2946400" cy="366712"/>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一、做好快件接受前的准备</a:t>
            </a:r>
            <a:endParaRPr lang="zh-CN" altLang="en-US" b="1" dirty="0">
              <a:latin typeface="Arial" panose="020B0604020202020204" pitchFamily="34" charset="0"/>
              <a:ea typeface="宋体" panose="02010600030101010101" pitchFamily="2" charset="-122"/>
            </a:endParaRPr>
          </a:p>
        </p:txBody>
      </p:sp>
      <p:sp>
        <p:nvSpPr>
          <p:cNvPr id="2253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40" name="AutoShape 15"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41" name="Rectangle 16"/>
          <p:cNvSpPr/>
          <p:nvPr/>
        </p:nvSpPr>
        <p:spPr>
          <a:xfrm>
            <a:off x="0" y="1196975"/>
            <a:ext cx="9144000" cy="1628775"/>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（三）高效封发</a:t>
            </a:r>
            <a:endParaRPr lang="zh-CN" altLang="en-US" dirty="0">
              <a:latin typeface="Arial" panose="020B0604020202020204" pitchFamily="34" charset="0"/>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       对已经分拣好的快件，如何根据运输的要求进行封发，作为一名快件处理员应当准备好相应封发用具，以便提高工作效率。</a:t>
            </a:r>
            <a:endParaRPr lang="zh-CN" altLang="en-US" dirty="0">
              <a:latin typeface="Arial" panose="020B0604020202020204" pitchFamily="34" charset="0"/>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常用的封发用具：</a:t>
            </a:r>
            <a:endParaRPr lang="zh-CN" altLang="en-US" dirty="0">
              <a:latin typeface="Arial" panose="020B0604020202020204" pitchFamily="34" charset="0"/>
              <a:ea typeface="宋体" panose="02010600030101010101" pitchFamily="2" charset="-122"/>
            </a:endParaRPr>
          </a:p>
        </p:txBody>
      </p:sp>
      <p:pic>
        <p:nvPicPr>
          <p:cNvPr id="379922" name="Picture 18" descr="T1BJQL~1"/>
          <p:cNvPicPr>
            <a:picLocks noChangeAspect="1"/>
          </p:cNvPicPr>
          <p:nvPr/>
        </p:nvPicPr>
        <p:blipFill>
          <a:blip r:embed="rId4"/>
          <a:stretch>
            <a:fillRect/>
          </a:stretch>
        </p:blipFill>
        <p:spPr>
          <a:xfrm>
            <a:off x="3348038" y="4005263"/>
            <a:ext cx="2374900" cy="1662112"/>
          </a:xfrm>
          <a:prstGeom prst="rect">
            <a:avLst/>
          </a:prstGeom>
          <a:noFill/>
          <a:ln w="9525">
            <a:noFill/>
          </a:ln>
        </p:spPr>
      </p:pic>
      <p:sp>
        <p:nvSpPr>
          <p:cNvPr id="22543" name="AutoShape 20" descr="T1HIHD~1"/>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379925" name="Picture 21" descr="5}6_WF0EC`[`X)CE$GBHS$D"/>
          <p:cNvPicPr>
            <a:picLocks noChangeAspect="1"/>
          </p:cNvPicPr>
          <p:nvPr/>
        </p:nvPicPr>
        <p:blipFill>
          <a:blip r:embed="rId5"/>
          <a:stretch>
            <a:fillRect/>
          </a:stretch>
        </p:blipFill>
        <p:spPr>
          <a:xfrm>
            <a:off x="1187450" y="3284538"/>
            <a:ext cx="1952625" cy="2781300"/>
          </a:xfrm>
          <a:prstGeom prst="rect">
            <a:avLst/>
          </a:prstGeom>
          <a:noFill/>
          <a:ln w="9525">
            <a:noFill/>
          </a:ln>
        </p:spPr>
      </p:pic>
      <p:pic>
        <p:nvPicPr>
          <p:cNvPr id="379927" name="Picture 23" descr="T1LDEQ~1"/>
          <p:cNvPicPr>
            <a:picLocks noChangeAspect="1"/>
          </p:cNvPicPr>
          <p:nvPr/>
        </p:nvPicPr>
        <p:blipFill>
          <a:blip r:embed="rId6"/>
          <a:stretch>
            <a:fillRect/>
          </a:stretch>
        </p:blipFill>
        <p:spPr>
          <a:xfrm>
            <a:off x="6300788" y="3644900"/>
            <a:ext cx="2000250" cy="1504950"/>
          </a:xfrm>
          <a:prstGeom prst="rect">
            <a:avLst/>
          </a:prstGeom>
          <a:noFill/>
          <a:ln w="9525">
            <a:noFill/>
          </a:ln>
        </p:spPr>
      </p:pic>
      <p:sp>
        <p:nvSpPr>
          <p:cNvPr id="379928" name="Rectangle 24"/>
          <p:cNvSpPr/>
          <p:nvPr/>
        </p:nvSpPr>
        <p:spPr>
          <a:xfrm>
            <a:off x="1908175" y="2492375"/>
            <a:ext cx="6813550" cy="366713"/>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封装容器、封志、封带、封装专用钳、手携扎袋器、手携封包机。</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79928"/>
                                        </p:tgtEl>
                                        <p:attrNameLst>
                                          <p:attrName>style.visibility</p:attrName>
                                        </p:attrNameLst>
                                      </p:cBhvr>
                                      <p:to>
                                        <p:strVal val="visible"/>
                                      </p:to>
                                    </p:set>
                                    <p:anim calcmode="discrete" valueType="clr">
                                      <p:cBhvr override="childStyle">
                                        <p:cTn id="7" dur="80"/>
                                        <p:tgtEl>
                                          <p:spTgt spid="37992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79928"/>
                                        </p:tgtEl>
                                        <p:attrNameLst>
                                          <p:attrName>fillcolor</p:attrName>
                                        </p:attrNameLst>
                                      </p:cBhvr>
                                      <p:tavLst>
                                        <p:tav tm="0">
                                          <p:val>
                                            <p:clrVal>
                                              <a:schemeClr val="accent2"/>
                                            </p:clrVal>
                                          </p:val>
                                        </p:tav>
                                        <p:tav tm="50000">
                                          <p:val>
                                            <p:clrVal>
                                              <a:schemeClr val="hlink"/>
                                            </p:clrVal>
                                          </p:val>
                                        </p:tav>
                                      </p:tavLst>
                                    </p:anim>
                                    <p:set>
                                      <p:cBhvr>
                                        <p:cTn id="9" dur="80"/>
                                        <p:tgtEl>
                                          <p:spTgt spid="37992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379925"/>
                                        </p:tgtEl>
                                        <p:attrNameLst>
                                          <p:attrName>style.visibility</p:attrName>
                                        </p:attrNameLst>
                                      </p:cBhvr>
                                      <p:to>
                                        <p:strVal val="visible"/>
                                      </p:to>
                                    </p:set>
                                    <p:animEffect transition="in" filter="blinds(horizontal)">
                                      <p:cBhvr>
                                        <p:cTn id="14" dur="500"/>
                                        <p:tgtEl>
                                          <p:spTgt spid="379925"/>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379922"/>
                                        </p:tgtEl>
                                        <p:attrNameLst>
                                          <p:attrName>style.visibility</p:attrName>
                                        </p:attrNameLst>
                                      </p:cBhvr>
                                      <p:to>
                                        <p:strVal val="visible"/>
                                      </p:to>
                                    </p:set>
                                    <p:animEffect transition="in" filter="blinds(horizontal)">
                                      <p:cBhvr>
                                        <p:cTn id="19" dur="500"/>
                                        <p:tgtEl>
                                          <p:spTgt spid="379922"/>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379927"/>
                                        </p:tgtEl>
                                        <p:attrNameLst>
                                          <p:attrName>style.visibility</p:attrName>
                                        </p:attrNameLst>
                                      </p:cBhvr>
                                      <p:to>
                                        <p:strVal val="visible"/>
                                      </p:to>
                                    </p:set>
                                    <p:animEffect transition="in" filter="wheel(4)">
                                      <p:cBhvr>
                                        <p:cTn id="24" dur="2000"/>
                                        <p:tgtEl>
                                          <p:spTgt spid="3799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3562" name="Rectangle 13"/>
          <p:cNvSpPr/>
          <p:nvPr/>
        </p:nvSpPr>
        <p:spPr>
          <a:xfrm>
            <a:off x="0" y="124936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23563"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收件接收</a:t>
            </a:r>
            <a:endParaRPr lang="zh-CN" altLang="en-US" b="1" dirty="0">
              <a:latin typeface="Arial" panose="020B0604020202020204" pitchFamily="34" charset="0"/>
              <a:ea typeface="宋体" panose="02010600030101010101" pitchFamily="2" charset="-122"/>
            </a:endParaRPr>
          </a:p>
        </p:txBody>
      </p:sp>
      <p:sp>
        <p:nvSpPr>
          <p:cNvPr id="23564" name="AutoShape 15"/>
          <p:cNvSpPr>
            <a:spLocks noChangeAspect="1"/>
          </p:cNvSpPr>
          <p:nvPr/>
        </p:nvSpPr>
        <p:spPr>
          <a:xfrm>
            <a:off x="1258888" y="2492375"/>
            <a:ext cx="7561262" cy="3649663"/>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90160" name="Group 16"/>
          <p:cNvGrpSpPr/>
          <p:nvPr/>
        </p:nvGrpSpPr>
        <p:grpSpPr>
          <a:xfrm>
            <a:off x="2198688" y="3860800"/>
            <a:ext cx="862012" cy="846138"/>
            <a:chOff x="691" y="2077"/>
            <a:chExt cx="656" cy="663"/>
          </a:xfrm>
        </p:grpSpPr>
        <p:pic>
          <p:nvPicPr>
            <p:cNvPr id="23566" name="Picture 17" descr="circuler_1"/>
            <p:cNvPicPr>
              <a:picLocks noChangeAspect="1"/>
            </p:cNvPicPr>
            <p:nvPr/>
          </p:nvPicPr>
          <p:blipFill>
            <a:blip r:embed="rId4"/>
            <a:stretch>
              <a:fillRect/>
            </a:stretch>
          </p:blipFill>
          <p:spPr>
            <a:xfrm>
              <a:off x="691" y="2077"/>
              <a:ext cx="656" cy="662"/>
            </a:xfrm>
            <a:prstGeom prst="rect">
              <a:avLst/>
            </a:prstGeom>
            <a:noFill/>
            <a:ln w="9525">
              <a:noFill/>
            </a:ln>
          </p:spPr>
        </p:pic>
        <p:sp>
          <p:nvSpPr>
            <p:cNvPr id="23567" name="Oval 18"/>
            <p:cNvSpPr/>
            <p:nvPr/>
          </p:nvSpPr>
          <p:spPr>
            <a:xfrm>
              <a:off x="691" y="2077"/>
              <a:ext cx="652" cy="663"/>
            </a:xfrm>
            <a:prstGeom prst="ellipse">
              <a:avLst/>
            </a:prstGeom>
            <a:gradFill rotWithShape="1">
              <a:gsLst>
                <a:gs pos="0">
                  <a:srgbClr val="A6C701"/>
                </a:gs>
                <a:gs pos="50000">
                  <a:srgbClr val="EBF2C6"/>
                </a:gs>
                <a:gs pos="100000">
                  <a:srgbClr val="A6C701"/>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23568" name="Group 19"/>
            <p:cNvGrpSpPr/>
            <p:nvPr/>
          </p:nvGrpSpPr>
          <p:grpSpPr>
            <a:xfrm>
              <a:off x="737" y="2609"/>
              <a:ext cx="575" cy="110"/>
              <a:chOff x="3704" y="1872"/>
              <a:chExt cx="827" cy="156"/>
            </a:xfrm>
          </p:grpSpPr>
          <p:grpSp>
            <p:nvGrpSpPr>
              <p:cNvPr id="23569" name="Group 20"/>
              <p:cNvGrpSpPr/>
              <p:nvPr/>
            </p:nvGrpSpPr>
            <p:grpSpPr>
              <a:xfrm rot="-1297425" flipH="1" flipV="1">
                <a:off x="3850" y="1872"/>
                <a:ext cx="681" cy="150"/>
                <a:chOff x="1565" y="2568"/>
                <a:chExt cx="1118" cy="279"/>
              </a:xfrm>
            </p:grpSpPr>
            <p:sp>
              <p:nvSpPr>
                <p:cNvPr id="23570" name="AutoShape 2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1" name="AutoShape 2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2" name="AutoShape 2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3" name="AutoShape 2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23574" name="Group 25"/>
              <p:cNvGrpSpPr/>
              <p:nvPr/>
            </p:nvGrpSpPr>
            <p:grpSpPr>
              <a:xfrm rot="56115" flipH="1" flipV="1">
                <a:off x="3704" y="1878"/>
                <a:ext cx="681" cy="150"/>
                <a:chOff x="1565" y="2568"/>
                <a:chExt cx="1118" cy="279"/>
              </a:xfrm>
            </p:grpSpPr>
            <p:sp>
              <p:nvSpPr>
                <p:cNvPr id="23575" name="AutoShape 2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6" name="AutoShape 2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7" name="AutoShape 2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3578" name="AutoShape 2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390176" name="Text Box 32"/>
          <p:cNvSpPr txBox="1"/>
          <p:nvPr/>
        </p:nvSpPr>
        <p:spPr>
          <a:xfrm>
            <a:off x="1873250" y="5103813"/>
            <a:ext cx="1408113"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要停靠在指定交接场所，引导车辆时人不可站在车的正后方。</a:t>
            </a:r>
            <a:endParaRPr lang="zh-CN" altLang="en-US" sz="1400" dirty="0">
              <a:latin typeface="Arial" panose="020B0604020202020204" pitchFamily="34" charset="0"/>
              <a:ea typeface="宋体" panose="02010600030101010101" pitchFamily="2" charset="-122"/>
            </a:endParaRPr>
          </a:p>
        </p:txBody>
      </p:sp>
      <p:grpSp>
        <p:nvGrpSpPr>
          <p:cNvPr id="23580" name="Group 58"/>
          <p:cNvGrpSpPr/>
          <p:nvPr/>
        </p:nvGrpSpPr>
        <p:grpSpPr>
          <a:xfrm>
            <a:off x="1258888" y="3770313"/>
            <a:ext cx="7561262" cy="1008062"/>
            <a:chOff x="0" y="2006"/>
            <a:chExt cx="5760" cy="790"/>
          </a:xfrm>
        </p:grpSpPr>
        <p:sp>
          <p:nvSpPr>
            <p:cNvPr id="23581" name="Line 59"/>
            <p:cNvSpPr/>
            <p:nvPr/>
          </p:nvSpPr>
          <p:spPr>
            <a:xfrm flipH="1">
              <a:off x="0" y="2405"/>
              <a:ext cx="652"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3582" name="Line 60"/>
            <p:cNvSpPr/>
            <p:nvPr/>
          </p:nvSpPr>
          <p:spPr>
            <a:xfrm flipH="1">
              <a:off x="3839" y="2405"/>
              <a:ext cx="510"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3583" name="Arc 61"/>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3584" name="Arc 62"/>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3585" name="Line 63"/>
            <p:cNvSpPr/>
            <p:nvPr/>
          </p:nvSpPr>
          <p:spPr>
            <a:xfrm flipH="1">
              <a:off x="2619" y="2405"/>
              <a:ext cx="496"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3586" name="Arc 64"/>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3587" name="Line 65"/>
            <p:cNvSpPr/>
            <p:nvPr/>
          </p:nvSpPr>
          <p:spPr>
            <a:xfrm flipH="1">
              <a:off x="5071" y="2405"/>
              <a:ext cx="689"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3588" name="Line 66"/>
            <p:cNvSpPr/>
            <p:nvPr/>
          </p:nvSpPr>
          <p:spPr>
            <a:xfrm flipH="1">
              <a:off x="1377" y="2405"/>
              <a:ext cx="523"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3589" name="Arc 67"/>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grpSp>
      <p:grpSp>
        <p:nvGrpSpPr>
          <p:cNvPr id="390212" name="Group 68"/>
          <p:cNvGrpSpPr/>
          <p:nvPr/>
        </p:nvGrpSpPr>
        <p:grpSpPr>
          <a:xfrm>
            <a:off x="2124075" y="3860800"/>
            <a:ext cx="865188" cy="663575"/>
            <a:chOff x="1362" y="2432"/>
            <a:chExt cx="545" cy="418"/>
          </a:xfrm>
        </p:grpSpPr>
        <p:sp>
          <p:nvSpPr>
            <p:cNvPr id="23591" name="Text Box 69"/>
            <p:cNvSpPr txBox="1"/>
            <p:nvPr/>
          </p:nvSpPr>
          <p:spPr>
            <a:xfrm>
              <a:off x="1362" y="2544"/>
              <a:ext cx="545"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引导车辆停靠</a:t>
              </a:r>
              <a:endParaRPr lang="zh-CN" altLang="en-US" sz="1400" dirty="0">
                <a:latin typeface="Arial" panose="020B0604020202020204" pitchFamily="34" charset="0"/>
                <a:ea typeface="宋体" panose="02010600030101010101" pitchFamily="2" charset="-122"/>
              </a:endParaRPr>
            </a:p>
          </p:txBody>
        </p:sp>
        <p:pic>
          <p:nvPicPr>
            <p:cNvPr id="23592" name="Picture 70" descr="Picture1"/>
            <p:cNvPicPr>
              <a:picLocks noChangeAspect="1"/>
            </p:cNvPicPr>
            <p:nvPr/>
          </p:nvPicPr>
          <p:blipFill>
            <a:blip r:embed="rId5"/>
            <a:stretch>
              <a:fillRect/>
            </a:stretch>
          </p:blipFill>
          <p:spPr>
            <a:xfrm>
              <a:off x="1429" y="2432"/>
              <a:ext cx="430" cy="191"/>
            </a:xfrm>
            <a:prstGeom prst="rect">
              <a:avLst/>
            </a:prstGeom>
            <a:noFill/>
            <a:ln w="9525">
              <a:noFill/>
            </a:ln>
          </p:spPr>
        </p:pic>
      </p:grpSp>
      <p:pic>
        <p:nvPicPr>
          <p:cNvPr id="23593" name="Picture 71" descr="Picture1"/>
          <p:cNvPicPr>
            <a:picLocks noChangeAspect="1"/>
          </p:cNvPicPr>
          <p:nvPr/>
        </p:nvPicPr>
        <p:blipFill>
          <a:blip r:embed="rId5"/>
          <a:stretch>
            <a:fillRect/>
          </a:stretch>
        </p:blipFill>
        <p:spPr>
          <a:xfrm>
            <a:off x="3879850" y="3829050"/>
            <a:ext cx="682625" cy="3048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90212"/>
                                        </p:tgtEl>
                                        <p:attrNameLst>
                                          <p:attrName>style.visibility</p:attrName>
                                        </p:attrNameLst>
                                      </p:cBhvr>
                                      <p:to>
                                        <p:strVal val="visible"/>
                                      </p:to>
                                    </p:set>
                                    <p:animEffect transition="in" filter="fade">
                                      <p:cBhvr>
                                        <p:cTn id="7" dur="1000"/>
                                        <p:tgtEl>
                                          <p:spTgt spid="390212"/>
                                        </p:tgtEl>
                                      </p:cBhvr>
                                    </p:animEffect>
                                    <p:anim calcmode="lin" valueType="num">
                                      <p:cBhvr>
                                        <p:cTn id="8" dur="1000" fill="hold"/>
                                        <p:tgtEl>
                                          <p:spTgt spid="390212"/>
                                        </p:tgtEl>
                                        <p:attrNameLst>
                                          <p:attrName>ppt_x</p:attrName>
                                        </p:attrNameLst>
                                      </p:cBhvr>
                                      <p:tavLst>
                                        <p:tav tm="0">
                                          <p:val>
                                            <p:strVal val="#ppt_x"/>
                                          </p:val>
                                        </p:tav>
                                        <p:tav tm="100000">
                                          <p:val>
                                            <p:strVal val="#ppt_x"/>
                                          </p:val>
                                        </p:tav>
                                      </p:tavLst>
                                    </p:anim>
                                    <p:anim calcmode="lin" valueType="num">
                                      <p:cBhvr>
                                        <p:cTn id="9" dur="1000" fill="hold"/>
                                        <p:tgtEl>
                                          <p:spTgt spid="3902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90160"/>
                                        </p:tgtEl>
                                        <p:attrNameLst>
                                          <p:attrName>style.visibility</p:attrName>
                                        </p:attrNameLst>
                                      </p:cBhvr>
                                      <p:to>
                                        <p:strVal val="visible"/>
                                      </p:to>
                                    </p:set>
                                    <p:animEffect transition="in" filter="fade">
                                      <p:cBhvr>
                                        <p:cTn id="12" dur="1000"/>
                                        <p:tgtEl>
                                          <p:spTgt spid="390160"/>
                                        </p:tgtEl>
                                      </p:cBhvr>
                                    </p:animEffect>
                                    <p:anim calcmode="lin" valueType="num">
                                      <p:cBhvr>
                                        <p:cTn id="13" dur="1000" fill="hold"/>
                                        <p:tgtEl>
                                          <p:spTgt spid="390160"/>
                                        </p:tgtEl>
                                        <p:attrNameLst>
                                          <p:attrName>ppt_x</p:attrName>
                                        </p:attrNameLst>
                                      </p:cBhvr>
                                      <p:tavLst>
                                        <p:tav tm="0">
                                          <p:val>
                                            <p:strVal val="#ppt_x"/>
                                          </p:val>
                                        </p:tav>
                                        <p:tav tm="100000">
                                          <p:val>
                                            <p:strVal val="#ppt_x"/>
                                          </p:val>
                                        </p:tav>
                                      </p:tavLst>
                                    </p:anim>
                                    <p:anim calcmode="lin" valueType="num">
                                      <p:cBhvr>
                                        <p:cTn id="14" dur="1000" fill="hold"/>
                                        <p:tgtEl>
                                          <p:spTgt spid="39016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90176"/>
                                        </p:tgtEl>
                                        <p:attrNameLst>
                                          <p:attrName>style.visibility</p:attrName>
                                        </p:attrNameLst>
                                      </p:cBhvr>
                                      <p:to>
                                        <p:strVal val="visible"/>
                                      </p:to>
                                    </p:set>
                                    <p:animEffect transition="in" filter="fade">
                                      <p:cBhvr>
                                        <p:cTn id="19" dur="1000"/>
                                        <p:tgtEl>
                                          <p:spTgt spid="390176"/>
                                        </p:tgtEl>
                                      </p:cBhvr>
                                    </p:animEffect>
                                    <p:anim calcmode="lin" valueType="num">
                                      <p:cBhvr>
                                        <p:cTn id="20" dur="1000" fill="hold"/>
                                        <p:tgtEl>
                                          <p:spTgt spid="390176"/>
                                        </p:tgtEl>
                                        <p:attrNameLst>
                                          <p:attrName>ppt_x</p:attrName>
                                        </p:attrNameLst>
                                      </p:cBhvr>
                                      <p:tavLst>
                                        <p:tav tm="0">
                                          <p:val>
                                            <p:strVal val="#ppt_x"/>
                                          </p:val>
                                        </p:tav>
                                        <p:tav tm="100000">
                                          <p:val>
                                            <p:strVal val="#ppt_x"/>
                                          </p:val>
                                        </p:tav>
                                      </p:tavLst>
                                    </p:anim>
                                    <p:anim calcmode="lin" valueType="num">
                                      <p:cBhvr>
                                        <p:cTn id="21" dur="1000" fill="hold"/>
                                        <p:tgtEl>
                                          <p:spTgt spid="3901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017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4577" name="Group 4"/>
          <p:cNvGrpSpPr/>
          <p:nvPr/>
        </p:nvGrpSpPr>
        <p:grpSpPr>
          <a:xfrm>
            <a:off x="1476375" y="1341438"/>
            <a:ext cx="5791200" cy="4275137"/>
            <a:chOff x="528" y="480"/>
            <a:chExt cx="3648" cy="2693"/>
          </a:xfrm>
        </p:grpSpPr>
        <p:sp>
          <p:nvSpPr>
            <p:cNvPr id="24578" name="AutoShape 5"/>
            <p:cNvSpPr/>
            <p:nvPr/>
          </p:nvSpPr>
          <p:spPr>
            <a:xfrm>
              <a:off x="528" y="480"/>
              <a:ext cx="2064" cy="235"/>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引导车辆停靠</a:t>
              </a:r>
              <a:endParaRPr lang="zh-CN" altLang="en-US" dirty="0">
                <a:latin typeface="Arial" panose="020B0604020202020204" pitchFamily="34" charset="0"/>
                <a:ea typeface="宋体" panose="02010600030101010101" pitchFamily="2" charset="-122"/>
              </a:endParaRPr>
            </a:p>
          </p:txBody>
        </p:sp>
        <p:grpSp>
          <p:nvGrpSpPr>
            <p:cNvPr id="24579" name="Group 6"/>
            <p:cNvGrpSpPr/>
            <p:nvPr/>
          </p:nvGrpSpPr>
          <p:grpSpPr>
            <a:xfrm>
              <a:off x="528" y="720"/>
              <a:ext cx="2064" cy="329"/>
              <a:chOff x="144" y="768"/>
              <a:chExt cx="2064" cy="672"/>
            </a:xfrm>
          </p:grpSpPr>
          <p:sp>
            <p:nvSpPr>
              <p:cNvPr id="24580" name="AutoShape 7"/>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核对车辆牌号</a:t>
                </a:r>
                <a:endParaRPr lang="zh-CN" altLang="en-US" dirty="0">
                  <a:latin typeface="Arial" panose="020B0604020202020204" pitchFamily="34" charset="0"/>
                  <a:ea typeface="宋体" panose="02010600030101010101" pitchFamily="2" charset="-122"/>
                </a:endParaRPr>
              </a:p>
            </p:txBody>
          </p:sp>
          <p:sp>
            <p:nvSpPr>
              <p:cNvPr id="24581" name="Line 8"/>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24582" name="Group 9"/>
            <p:cNvGrpSpPr/>
            <p:nvPr/>
          </p:nvGrpSpPr>
          <p:grpSpPr>
            <a:xfrm>
              <a:off x="528" y="1049"/>
              <a:ext cx="2064" cy="329"/>
              <a:chOff x="144" y="768"/>
              <a:chExt cx="2064" cy="672"/>
            </a:xfrm>
          </p:grpSpPr>
          <p:sp>
            <p:nvSpPr>
              <p:cNvPr id="24583" name="AutoShape 10"/>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查看人员身份</a:t>
                </a:r>
                <a:endParaRPr lang="zh-CN" altLang="en-US" dirty="0">
                  <a:latin typeface="Arial" panose="020B0604020202020204" pitchFamily="34" charset="0"/>
                  <a:ea typeface="宋体" panose="02010600030101010101" pitchFamily="2" charset="-122"/>
                </a:endParaRPr>
              </a:p>
            </p:txBody>
          </p:sp>
          <p:sp>
            <p:nvSpPr>
              <p:cNvPr id="24584" name="Line 11"/>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24585" name="Group 12"/>
            <p:cNvGrpSpPr/>
            <p:nvPr/>
          </p:nvGrpSpPr>
          <p:grpSpPr>
            <a:xfrm>
              <a:off x="528" y="1378"/>
              <a:ext cx="2064" cy="330"/>
              <a:chOff x="144" y="768"/>
              <a:chExt cx="2064" cy="672"/>
            </a:xfrm>
          </p:grpSpPr>
          <p:sp>
            <p:nvSpPr>
              <p:cNvPr id="24586" name="AutoShape 13"/>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检查交接单</a:t>
                </a:r>
                <a:endParaRPr lang="zh-CN" altLang="en-US" dirty="0">
                  <a:latin typeface="Arial" panose="020B0604020202020204" pitchFamily="34" charset="0"/>
                  <a:ea typeface="宋体" panose="02010600030101010101" pitchFamily="2" charset="-122"/>
                </a:endParaRPr>
              </a:p>
            </p:txBody>
          </p:sp>
          <p:sp>
            <p:nvSpPr>
              <p:cNvPr id="24587" name="Line 14"/>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sp>
          <p:nvSpPr>
            <p:cNvPr id="24588" name="AutoShape 15"/>
            <p:cNvSpPr/>
            <p:nvPr/>
          </p:nvSpPr>
          <p:spPr>
            <a:xfrm>
              <a:off x="528" y="1829"/>
              <a:ext cx="2064" cy="448"/>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检查封志</a:t>
              </a:r>
              <a:endParaRPr lang="zh-CN" altLang="en-US" dirty="0">
                <a:latin typeface="Arial" panose="020B0604020202020204" pitchFamily="34" charset="0"/>
                <a:ea typeface="宋体" panose="02010600030101010101" pitchFamily="2" charset="-122"/>
              </a:endParaRPr>
            </a:p>
            <a:p>
              <a:pPr algn="ctr"/>
              <a:r>
                <a:rPr lang="zh-CN" altLang="en-US" dirty="0">
                  <a:latin typeface="Arial" panose="020B0604020202020204" pitchFamily="34" charset="0"/>
                  <a:ea typeface="宋体" panose="02010600030101010101" pitchFamily="2" charset="-122"/>
                </a:rPr>
                <a:t>卫星定位系统记录</a:t>
              </a:r>
              <a:endParaRPr lang="zh-CN" altLang="en-US" dirty="0">
                <a:latin typeface="Arial" panose="020B0604020202020204" pitchFamily="34" charset="0"/>
                <a:ea typeface="宋体" panose="02010600030101010101" pitchFamily="2" charset="-122"/>
              </a:endParaRPr>
            </a:p>
          </p:txBody>
        </p:sp>
        <p:sp>
          <p:nvSpPr>
            <p:cNvPr id="24589" name="Line 16"/>
            <p:cNvSpPr/>
            <p:nvPr/>
          </p:nvSpPr>
          <p:spPr>
            <a:xfrm>
              <a:off x="1536" y="1709"/>
              <a:ext cx="0" cy="129"/>
            </a:xfrm>
            <a:prstGeom prst="line">
              <a:avLst/>
            </a:prstGeom>
            <a:ln w="9525" cap="flat" cmpd="sng">
              <a:solidFill>
                <a:schemeClr val="tx1"/>
              </a:solidFill>
              <a:prstDash val="solid"/>
              <a:round/>
              <a:headEnd type="none" w="med" len="med"/>
              <a:tailEnd type="triangle" w="med" len="med"/>
            </a:ln>
          </p:spPr>
        </p:sp>
        <p:sp>
          <p:nvSpPr>
            <p:cNvPr id="24590" name="AutoShape 17"/>
            <p:cNvSpPr/>
            <p:nvPr/>
          </p:nvSpPr>
          <p:spPr>
            <a:xfrm>
              <a:off x="528" y="2367"/>
              <a:ext cx="2064" cy="443"/>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核对快件总包</a:t>
              </a:r>
              <a:endParaRPr lang="zh-CN" altLang="en-US" dirty="0">
                <a:latin typeface="Arial" panose="020B0604020202020204" pitchFamily="34" charset="0"/>
                <a:ea typeface="宋体" panose="02010600030101010101" pitchFamily="2" charset="-122"/>
              </a:endParaRPr>
            </a:p>
            <a:p>
              <a:pPr algn="ctr"/>
              <a:r>
                <a:rPr lang="zh-CN" altLang="en-US" dirty="0">
                  <a:latin typeface="Arial" panose="020B0604020202020204" pitchFamily="34" charset="0"/>
                  <a:ea typeface="宋体" panose="02010600030101010101" pitchFamily="2" charset="-122"/>
                </a:rPr>
                <a:t>数量与交接信息</a:t>
              </a:r>
              <a:endParaRPr lang="zh-CN" altLang="en-US" dirty="0">
                <a:latin typeface="Arial" panose="020B0604020202020204" pitchFamily="34" charset="0"/>
                <a:ea typeface="宋体" panose="02010600030101010101" pitchFamily="2" charset="-122"/>
              </a:endParaRPr>
            </a:p>
          </p:txBody>
        </p:sp>
        <p:sp>
          <p:nvSpPr>
            <p:cNvPr id="24591" name="Line 18"/>
            <p:cNvSpPr/>
            <p:nvPr/>
          </p:nvSpPr>
          <p:spPr>
            <a:xfrm>
              <a:off x="1536" y="2277"/>
              <a:ext cx="0" cy="90"/>
            </a:xfrm>
            <a:prstGeom prst="line">
              <a:avLst/>
            </a:prstGeom>
            <a:ln w="9525" cap="flat" cmpd="sng">
              <a:solidFill>
                <a:schemeClr val="tx1"/>
              </a:solidFill>
              <a:prstDash val="solid"/>
              <a:round/>
              <a:headEnd type="none" w="med" len="med"/>
              <a:tailEnd type="triangle" w="med" len="med"/>
            </a:ln>
          </p:spPr>
        </p:sp>
        <p:grpSp>
          <p:nvGrpSpPr>
            <p:cNvPr id="24592" name="Group 19"/>
            <p:cNvGrpSpPr/>
            <p:nvPr/>
          </p:nvGrpSpPr>
          <p:grpSpPr>
            <a:xfrm>
              <a:off x="528" y="2815"/>
              <a:ext cx="2064" cy="358"/>
              <a:chOff x="144" y="768"/>
              <a:chExt cx="2064" cy="672"/>
            </a:xfrm>
          </p:grpSpPr>
          <p:sp>
            <p:nvSpPr>
              <p:cNvPr id="24593" name="AutoShape 20"/>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检查总包包装</a:t>
                </a:r>
                <a:endParaRPr lang="zh-CN" altLang="en-US" dirty="0">
                  <a:latin typeface="Arial" panose="020B0604020202020204" pitchFamily="34" charset="0"/>
                  <a:ea typeface="宋体" panose="02010600030101010101" pitchFamily="2" charset="-122"/>
                </a:endParaRPr>
              </a:p>
            </p:txBody>
          </p:sp>
          <p:sp>
            <p:nvSpPr>
              <p:cNvPr id="24594" name="Line 21"/>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24595" name="Group 22"/>
            <p:cNvGrpSpPr/>
            <p:nvPr/>
          </p:nvGrpSpPr>
          <p:grpSpPr>
            <a:xfrm>
              <a:off x="2592" y="768"/>
              <a:ext cx="1584" cy="384"/>
              <a:chOff x="2208" y="576"/>
              <a:chExt cx="1584" cy="336"/>
            </a:xfrm>
          </p:grpSpPr>
          <p:sp>
            <p:nvSpPr>
              <p:cNvPr id="24596" name="Line 23"/>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24597" name="Rectangle 24"/>
              <p:cNvSpPr/>
              <p:nvPr/>
            </p:nvSpPr>
            <p:spPr>
              <a:xfrm>
                <a:off x="2544" y="576"/>
                <a:ext cx="1248" cy="336"/>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写出车牌号第一</a:t>
                </a:r>
                <a:endParaRPr lang="zh-CN" altLang="en-US" dirty="0">
                  <a:latin typeface="Arial" panose="020B0604020202020204" pitchFamily="34" charset="0"/>
                  <a:ea typeface="宋体" panose="02010600030101010101" pitchFamily="2" charset="-122"/>
                </a:endParaRPr>
              </a:p>
              <a:p>
                <a:pPr algn="ctr"/>
                <a:r>
                  <a:rPr lang="zh-CN" altLang="en-US" dirty="0">
                    <a:latin typeface="Arial" panose="020B0604020202020204" pitchFamily="34" charset="0"/>
                    <a:ea typeface="宋体" panose="02010600030101010101" pitchFamily="2" charset="-122"/>
                  </a:rPr>
                  <a:t>个字母所代表城市</a:t>
                </a:r>
                <a:endParaRPr lang="zh-CN" altLang="en-US" dirty="0">
                  <a:latin typeface="Arial" panose="020B0604020202020204" pitchFamily="34" charset="0"/>
                  <a:ea typeface="宋体" panose="02010600030101010101" pitchFamily="2" charset="-122"/>
                </a:endParaRPr>
              </a:p>
            </p:txBody>
          </p:sp>
        </p:grpSp>
        <p:grpSp>
          <p:nvGrpSpPr>
            <p:cNvPr id="24598" name="Group 25"/>
            <p:cNvGrpSpPr/>
            <p:nvPr/>
          </p:nvGrpSpPr>
          <p:grpSpPr>
            <a:xfrm>
              <a:off x="2592" y="1500"/>
              <a:ext cx="1584" cy="209"/>
              <a:chOff x="2208" y="576"/>
              <a:chExt cx="1584" cy="336"/>
            </a:xfrm>
          </p:grpSpPr>
          <p:sp>
            <p:nvSpPr>
              <p:cNvPr id="24599" name="Line 26"/>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24600" name="Rectangle 27"/>
              <p:cNvSpPr/>
              <p:nvPr/>
            </p:nvSpPr>
            <p:spPr>
              <a:xfrm>
                <a:off x="2544" y="576"/>
                <a:ext cx="1248" cy="336"/>
              </a:xfrm>
              <a:prstGeom prst="rect">
                <a:avLst/>
              </a:prstGeom>
              <a:solidFill>
                <a:srgbClr val="00FF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交接单的使用</a:t>
                </a:r>
                <a:endParaRPr lang="zh-CN" altLang="en-US" dirty="0">
                  <a:latin typeface="Arial" panose="020B0604020202020204" pitchFamily="34" charset="0"/>
                  <a:ea typeface="宋体" panose="02010600030101010101" pitchFamily="2" charset="-122"/>
                </a:endParaRPr>
              </a:p>
            </p:txBody>
          </p:sp>
        </p:grpSp>
        <p:sp>
          <p:nvSpPr>
            <p:cNvPr id="24601" name="Line 28"/>
            <p:cNvSpPr/>
            <p:nvPr/>
          </p:nvSpPr>
          <p:spPr>
            <a:xfrm>
              <a:off x="2544" y="2038"/>
              <a:ext cx="384" cy="0"/>
            </a:xfrm>
            <a:prstGeom prst="line">
              <a:avLst/>
            </a:prstGeom>
            <a:ln w="19050" cap="flat" cmpd="sng">
              <a:solidFill>
                <a:schemeClr val="tx1"/>
              </a:solidFill>
              <a:prstDash val="solid"/>
              <a:round/>
              <a:headEnd type="none" w="med" len="med"/>
              <a:tailEnd type="none" w="med" len="med"/>
            </a:ln>
          </p:spPr>
        </p:sp>
        <p:sp>
          <p:nvSpPr>
            <p:cNvPr id="24602" name="Rectangle 29"/>
            <p:cNvSpPr/>
            <p:nvPr/>
          </p:nvSpPr>
          <p:spPr>
            <a:xfrm>
              <a:off x="2928" y="1978"/>
              <a:ext cx="1248" cy="179"/>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拆解封志</a:t>
              </a:r>
              <a:endParaRPr lang="zh-CN" altLang="en-US" dirty="0">
                <a:latin typeface="Arial" panose="020B0604020202020204" pitchFamily="34" charset="0"/>
                <a:ea typeface="宋体" panose="02010600030101010101" pitchFamily="2" charset="-122"/>
              </a:endParaRPr>
            </a:p>
          </p:txBody>
        </p:sp>
        <p:grpSp>
          <p:nvGrpSpPr>
            <p:cNvPr id="24603" name="Group 30"/>
            <p:cNvGrpSpPr/>
            <p:nvPr/>
          </p:nvGrpSpPr>
          <p:grpSpPr>
            <a:xfrm>
              <a:off x="2592" y="2486"/>
              <a:ext cx="1584" cy="209"/>
              <a:chOff x="2208" y="576"/>
              <a:chExt cx="1584" cy="336"/>
            </a:xfrm>
          </p:grpSpPr>
          <p:sp>
            <p:nvSpPr>
              <p:cNvPr id="24604" name="Line 31"/>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24605" name="Rectangle 32"/>
              <p:cNvSpPr/>
              <p:nvPr/>
            </p:nvSpPr>
            <p:spPr>
              <a:xfrm>
                <a:off x="2544" y="576"/>
                <a:ext cx="1248" cy="336"/>
              </a:xfrm>
              <a:prstGeom prst="rect">
                <a:avLst/>
              </a:prstGeom>
              <a:solidFill>
                <a:srgbClr val="00FF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交接单的使用</a:t>
                </a:r>
                <a:endParaRPr lang="zh-CN" altLang="en-US" dirty="0">
                  <a:latin typeface="Arial" panose="020B0604020202020204" pitchFamily="34" charset="0"/>
                  <a:ea typeface="宋体" panose="02010600030101010101" pitchFamily="2" charset="-122"/>
                </a:endParaRPr>
              </a:p>
            </p:txBody>
          </p:sp>
        </p:grpSp>
        <p:grpSp>
          <p:nvGrpSpPr>
            <p:cNvPr id="24606" name="Group 33"/>
            <p:cNvGrpSpPr/>
            <p:nvPr/>
          </p:nvGrpSpPr>
          <p:grpSpPr>
            <a:xfrm>
              <a:off x="2592" y="2964"/>
              <a:ext cx="1584" cy="209"/>
              <a:chOff x="2208" y="576"/>
              <a:chExt cx="1584" cy="336"/>
            </a:xfrm>
          </p:grpSpPr>
          <p:sp>
            <p:nvSpPr>
              <p:cNvPr id="24607" name="Line 34"/>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24608" name="Rectangle 35"/>
              <p:cNvSpPr/>
              <p:nvPr/>
            </p:nvSpPr>
            <p:spPr>
              <a:xfrm>
                <a:off x="2544" y="576"/>
                <a:ext cx="1248" cy="336"/>
              </a:xfrm>
              <a:prstGeom prst="rect">
                <a:avLst/>
              </a:prstGeom>
              <a:solidFill>
                <a:srgbClr val="00FF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交接单的使用</a:t>
                </a:r>
                <a:endParaRPr lang="zh-CN" altLang="en-US" dirty="0">
                  <a:latin typeface="Arial" panose="020B0604020202020204" pitchFamily="34" charset="0"/>
                  <a:ea typeface="宋体" panose="02010600030101010101" pitchFamily="2" charset="-122"/>
                </a:endParaRPr>
              </a:p>
            </p:txBody>
          </p:sp>
        </p:gr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Rectangle 2"/>
          <p:cNvSpPr>
            <a:spLocks noGrp="1"/>
          </p:cNvSpPr>
          <p:nvPr>
            <p:ph type="title"/>
          </p:nvPr>
        </p:nvSpPr>
        <p:spPr>
          <a:xfrm>
            <a:off x="1547813" y="692150"/>
            <a:ext cx="3744912" cy="725488"/>
          </a:xfrm>
          <a:noFill/>
          <a:ln>
            <a:noFill/>
          </a:ln>
        </p:spPr>
        <p:txBody>
          <a:bodyPr anchor="t" anchorCtr="0"/>
          <a:p>
            <a:r>
              <a:rPr lang="zh-CN" altLang="en-US" sz="4000" b="1" dirty="0">
                <a:solidFill>
                  <a:schemeClr val="tx1"/>
                </a:solidFill>
              </a:rPr>
              <a:t>快件交接步骤</a:t>
            </a:r>
            <a:r>
              <a:rPr lang="en-US" altLang="zh-CN" sz="4000" b="1" dirty="0">
                <a:solidFill>
                  <a:schemeClr val="tx1"/>
                </a:solidFill>
              </a:rPr>
              <a:t>:</a:t>
            </a:r>
            <a:endParaRPr lang="en-US" altLang="zh-CN" sz="4000" b="1" dirty="0">
              <a:solidFill>
                <a:schemeClr val="tx1"/>
              </a:solidFill>
            </a:endParaRPr>
          </a:p>
        </p:txBody>
      </p:sp>
      <p:sp>
        <p:nvSpPr>
          <p:cNvPr id="25602" name="Rectangle 3"/>
          <p:cNvSpPr>
            <a:spLocks noGrp="1"/>
          </p:cNvSpPr>
          <p:nvPr>
            <p:ph idx="1"/>
          </p:nvPr>
        </p:nvSpPr>
        <p:spPr>
          <a:noFill/>
          <a:ln>
            <a:noFill/>
          </a:ln>
        </p:spPr>
        <p:txBody>
          <a:bodyPr anchor="t" anchorCtr="0"/>
          <a:p>
            <a:pPr>
              <a:buNone/>
            </a:pPr>
            <a:r>
              <a:rPr lang="en-US" altLang="zh-CN" dirty="0"/>
              <a:t>1/</a:t>
            </a:r>
            <a:r>
              <a:rPr lang="zh-CN" altLang="en-US" dirty="0"/>
              <a:t>引导车辆停靠</a:t>
            </a:r>
            <a:endParaRPr lang="zh-CN" altLang="en-US" dirty="0"/>
          </a:p>
        </p:txBody>
      </p:sp>
      <p:pic>
        <p:nvPicPr>
          <p:cNvPr id="392198" name="Picture 6"/>
          <p:cNvPicPr>
            <a:picLocks noChangeAspect="1"/>
          </p:cNvPicPr>
          <p:nvPr/>
        </p:nvPicPr>
        <p:blipFill>
          <a:blip r:embed="rId1"/>
          <a:stretch>
            <a:fillRect/>
          </a:stretch>
        </p:blipFill>
        <p:spPr>
          <a:xfrm>
            <a:off x="539750" y="2420938"/>
            <a:ext cx="8280400" cy="3743325"/>
          </a:xfrm>
          <a:prstGeom prst="rect">
            <a:avLst/>
          </a:prstGeom>
          <a:noFill/>
          <a:ln w="9525">
            <a:noFill/>
          </a:ln>
        </p:spPr>
      </p:pic>
      <p:sp>
        <p:nvSpPr>
          <p:cNvPr id="25604"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5"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392198"/>
                                        </p:tgtEl>
                                        <p:attrNameLst>
                                          <p:attrName>style.visibility</p:attrName>
                                        </p:attrNameLst>
                                      </p:cBhvr>
                                      <p:to>
                                        <p:strVal val="visible"/>
                                      </p:to>
                                    </p:set>
                                    <p:animEffect transition="in" filter="diamond(out)">
                                      <p:cBhvr>
                                        <p:cTn id="7" dur="2000"/>
                                        <p:tgtEl>
                                          <p:spTgt spid="392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Rectangle 2"/>
          <p:cNvSpPr>
            <a:spLocks noGrp="1"/>
          </p:cNvSpPr>
          <p:nvPr>
            <p:ph type="title"/>
          </p:nvPr>
        </p:nvSpPr>
        <p:spPr>
          <a:xfrm>
            <a:off x="1547813" y="692150"/>
            <a:ext cx="3744912" cy="725488"/>
          </a:xfrm>
          <a:noFill/>
          <a:ln>
            <a:noFill/>
          </a:ln>
        </p:spPr>
        <p:txBody>
          <a:bodyPr anchor="t" anchorCtr="0"/>
          <a:p>
            <a:r>
              <a:rPr lang="zh-CN" altLang="en-US" sz="4000" b="1" dirty="0">
                <a:solidFill>
                  <a:schemeClr val="tx1"/>
                </a:solidFill>
              </a:rPr>
              <a:t>快件交接步骤</a:t>
            </a:r>
            <a:r>
              <a:rPr lang="en-US" altLang="zh-CN" sz="4000" b="1" dirty="0">
                <a:solidFill>
                  <a:schemeClr val="tx1"/>
                </a:solidFill>
              </a:rPr>
              <a:t>:</a:t>
            </a:r>
            <a:endParaRPr lang="en-US" altLang="zh-CN" sz="4000" b="1" dirty="0">
              <a:solidFill>
                <a:schemeClr val="tx1"/>
              </a:solidFill>
            </a:endParaRPr>
          </a:p>
        </p:txBody>
      </p:sp>
      <p:sp>
        <p:nvSpPr>
          <p:cNvPr id="26626" name="Rectangle 3"/>
          <p:cNvSpPr>
            <a:spLocks noGrp="1"/>
          </p:cNvSpPr>
          <p:nvPr>
            <p:ph idx="1"/>
          </p:nvPr>
        </p:nvSpPr>
        <p:spPr>
          <a:noFill/>
          <a:ln>
            <a:noFill/>
          </a:ln>
        </p:spPr>
        <p:txBody>
          <a:bodyPr anchor="t" anchorCtr="0"/>
          <a:p>
            <a:pPr>
              <a:buNone/>
            </a:pPr>
            <a:r>
              <a:rPr lang="en-US" altLang="zh-CN" dirty="0"/>
              <a:t>1/</a:t>
            </a:r>
            <a:r>
              <a:rPr lang="zh-CN" altLang="en-US" dirty="0"/>
              <a:t>引导车辆停靠</a:t>
            </a:r>
            <a:endParaRPr lang="zh-CN" altLang="en-US" dirty="0"/>
          </a:p>
        </p:txBody>
      </p:sp>
      <p:pic>
        <p:nvPicPr>
          <p:cNvPr id="391172" name="Picture 4" descr="`@GJ]_3F4$I2Z9NEJSD1SNH"/>
          <p:cNvPicPr>
            <a:picLocks noChangeAspect="1"/>
          </p:cNvPicPr>
          <p:nvPr/>
        </p:nvPicPr>
        <p:blipFill>
          <a:blip r:embed="rId1"/>
          <a:stretch>
            <a:fillRect/>
          </a:stretch>
        </p:blipFill>
        <p:spPr>
          <a:xfrm>
            <a:off x="539750" y="2349500"/>
            <a:ext cx="8064500" cy="4103688"/>
          </a:xfrm>
          <a:prstGeom prst="rect">
            <a:avLst/>
          </a:prstGeom>
          <a:noFill/>
          <a:ln w="9525">
            <a:noFill/>
          </a:ln>
        </p:spPr>
      </p:pic>
      <p:sp>
        <p:nvSpPr>
          <p:cNvPr id="26628" name="Text Box 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29" name="Text Box 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91172"/>
                                        </p:tgtEl>
                                        <p:attrNameLst>
                                          <p:attrName>style.visibility</p:attrName>
                                        </p:attrNameLst>
                                      </p:cBhvr>
                                      <p:to>
                                        <p:strVal val="visible"/>
                                      </p:to>
                                    </p:set>
                                    <p:animEffect transition="in" filter="circle(in)">
                                      <p:cBhvr>
                                        <p:cTn id="7" dur="2000"/>
                                        <p:tgtEl>
                                          <p:spTgt spid="391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Rectangle 2"/>
          <p:cNvSpPr>
            <a:spLocks noGrp="1"/>
          </p:cNvSpPr>
          <p:nvPr>
            <p:ph type="title"/>
          </p:nvPr>
        </p:nvSpPr>
        <p:spPr>
          <a:xfrm>
            <a:off x="1547813" y="692150"/>
            <a:ext cx="3744912" cy="725488"/>
          </a:xfrm>
          <a:noFill/>
          <a:ln>
            <a:noFill/>
          </a:ln>
        </p:spPr>
        <p:txBody>
          <a:bodyPr anchor="t" anchorCtr="0"/>
          <a:p>
            <a:r>
              <a:rPr lang="zh-CN" altLang="en-US" sz="4000" b="1" dirty="0">
                <a:solidFill>
                  <a:schemeClr val="tx1"/>
                </a:solidFill>
              </a:rPr>
              <a:t>快件交接步骤</a:t>
            </a:r>
            <a:r>
              <a:rPr lang="en-US" altLang="zh-CN" sz="4000" b="1" dirty="0">
                <a:solidFill>
                  <a:schemeClr val="tx1"/>
                </a:solidFill>
              </a:rPr>
              <a:t>:</a:t>
            </a:r>
            <a:endParaRPr lang="en-US" altLang="zh-CN" sz="4000" b="1" dirty="0">
              <a:solidFill>
                <a:schemeClr val="tx1"/>
              </a:solidFill>
            </a:endParaRPr>
          </a:p>
        </p:txBody>
      </p:sp>
      <p:sp>
        <p:nvSpPr>
          <p:cNvPr id="27650" name="Rectangle 3"/>
          <p:cNvSpPr>
            <a:spLocks noGrp="1"/>
          </p:cNvSpPr>
          <p:nvPr>
            <p:ph idx="1"/>
          </p:nvPr>
        </p:nvSpPr>
        <p:spPr>
          <a:noFill/>
          <a:ln>
            <a:noFill/>
          </a:ln>
        </p:spPr>
        <p:txBody>
          <a:bodyPr anchor="t" anchorCtr="0"/>
          <a:p>
            <a:pPr>
              <a:buNone/>
            </a:pPr>
            <a:r>
              <a:rPr lang="en-US" altLang="zh-CN" dirty="0"/>
              <a:t>1/</a:t>
            </a:r>
            <a:r>
              <a:rPr lang="zh-CN" altLang="en-US" dirty="0"/>
              <a:t>引导车辆停靠</a:t>
            </a:r>
            <a:endParaRPr lang="zh-CN" altLang="en-US" dirty="0"/>
          </a:p>
        </p:txBody>
      </p:sp>
      <p:pic>
        <p:nvPicPr>
          <p:cNvPr id="393222" name="Picture 6"/>
          <p:cNvPicPr>
            <a:picLocks noChangeAspect="1"/>
          </p:cNvPicPr>
          <p:nvPr/>
        </p:nvPicPr>
        <p:blipFill>
          <a:blip r:embed="rId1"/>
          <a:stretch>
            <a:fillRect/>
          </a:stretch>
        </p:blipFill>
        <p:spPr>
          <a:xfrm>
            <a:off x="395288" y="2205038"/>
            <a:ext cx="8280400" cy="4140200"/>
          </a:xfrm>
          <a:prstGeom prst="rect">
            <a:avLst/>
          </a:prstGeom>
          <a:noFill/>
          <a:ln w="9525">
            <a:noFill/>
          </a:ln>
        </p:spPr>
      </p:pic>
      <p:sp>
        <p:nvSpPr>
          <p:cNvPr id="27652"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3"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93222"/>
                                        </p:tgtEl>
                                        <p:attrNameLst>
                                          <p:attrName>style.visibility</p:attrName>
                                        </p:attrNameLst>
                                      </p:cBhvr>
                                      <p:to>
                                        <p:strVal val="visible"/>
                                      </p:to>
                                    </p:set>
                                    <p:animEffect transition="in" filter="wheel(4)">
                                      <p:cBhvr>
                                        <p:cTn id="7" dur="2000"/>
                                        <p:tgtEl>
                                          <p:spTgt spid="393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Rectangle 2"/>
          <p:cNvSpPr>
            <a:spLocks noGrp="1"/>
          </p:cNvSpPr>
          <p:nvPr>
            <p:ph type="title"/>
          </p:nvPr>
        </p:nvSpPr>
        <p:spPr>
          <a:xfrm>
            <a:off x="1547813" y="692150"/>
            <a:ext cx="3744912" cy="725488"/>
          </a:xfrm>
          <a:noFill/>
          <a:ln>
            <a:noFill/>
          </a:ln>
        </p:spPr>
        <p:txBody>
          <a:bodyPr anchor="t" anchorCtr="0"/>
          <a:p>
            <a:r>
              <a:rPr lang="zh-CN" altLang="en-US" sz="4000" b="1" dirty="0">
                <a:solidFill>
                  <a:schemeClr val="tx1"/>
                </a:solidFill>
              </a:rPr>
              <a:t>快件交接步骤</a:t>
            </a:r>
            <a:r>
              <a:rPr lang="en-US" altLang="zh-CN" sz="4000" b="1" dirty="0">
                <a:solidFill>
                  <a:schemeClr val="tx1"/>
                </a:solidFill>
              </a:rPr>
              <a:t>:</a:t>
            </a:r>
            <a:endParaRPr lang="en-US" altLang="zh-CN" sz="4000" b="1" dirty="0">
              <a:solidFill>
                <a:schemeClr val="tx1"/>
              </a:solidFill>
            </a:endParaRPr>
          </a:p>
        </p:txBody>
      </p:sp>
      <p:sp>
        <p:nvSpPr>
          <p:cNvPr id="28674" name="Rectangle 3"/>
          <p:cNvSpPr>
            <a:spLocks noGrp="1"/>
          </p:cNvSpPr>
          <p:nvPr>
            <p:ph idx="1"/>
          </p:nvPr>
        </p:nvSpPr>
        <p:spPr>
          <a:noFill/>
          <a:ln>
            <a:noFill/>
          </a:ln>
        </p:spPr>
        <p:txBody>
          <a:bodyPr anchor="t" anchorCtr="0"/>
          <a:p>
            <a:pPr>
              <a:buNone/>
            </a:pPr>
            <a:r>
              <a:rPr lang="en-US" altLang="zh-CN" dirty="0"/>
              <a:t>1/</a:t>
            </a:r>
            <a:r>
              <a:rPr lang="zh-CN" altLang="en-US" dirty="0"/>
              <a:t>引导车辆停靠</a:t>
            </a:r>
            <a:endParaRPr lang="zh-CN" altLang="en-US" dirty="0"/>
          </a:p>
        </p:txBody>
      </p:sp>
      <p:pic>
        <p:nvPicPr>
          <p:cNvPr id="394246" name="Picture 6"/>
          <p:cNvPicPr>
            <a:picLocks noChangeAspect="1"/>
          </p:cNvPicPr>
          <p:nvPr/>
        </p:nvPicPr>
        <p:blipFill>
          <a:blip r:embed="rId1"/>
          <a:stretch>
            <a:fillRect/>
          </a:stretch>
        </p:blipFill>
        <p:spPr>
          <a:xfrm>
            <a:off x="323850" y="2276475"/>
            <a:ext cx="8569325" cy="3989388"/>
          </a:xfrm>
          <a:prstGeom prst="rect">
            <a:avLst/>
          </a:prstGeom>
          <a:noFill/>
          <a:ln w="9525">
            <a:noFill/>
          </a:ln>
        </p:spPr>
      </p:pic>
      <p:sp>
        <p:nvSpPr>
          <p:cNvPr id="28676"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77"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94246"/>
                                        </p:tgtEl>
                                        <p:attrNameLst>
                                          <p:attrName>style.visibility</p:attrName>
                                        </p:attrNameLst>
                                      </p:cBhvr>
                                      <p:to>
                                        <p:strVal val="visible"/>
                                      </p:to>
                                    </p:set>
                                    <p:animEffect transition="in" filter="blinds(horizontal)">
                                      <p:cBhvr>
                                        <p:cTn id="7" dur="500"/>
                                        <p:tgtEl>
                                          <p:spTgt spid="394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9706" name="Rectangle 14"/>
          <p:cNvSpPr/>
          <p:nvPr/>
        </p:nvSpPr>
        <p:spPr>
          <a:xfrm>
            <a:off x="0" y="124936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29707" name="Rectangle 15"/>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29708" name="AutoShape 17"/>
          <p:cNvSpPr>
            <a:spLocks noChangeAspect="1"/>
          </p:cNvSpPr>
          <p:nvPr/>
        </p:nvSpPr>
        <p:spPr>
          <a:xfrm>
            <a:off x="1258888" y="2492375"/>
            <a:ext cx="7561262" cy="3649663"/>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29709" name="Group 18"/>
          <p:cNvGrpSpPr/>
          <p:nvPr/>
        </p:nvGrpSpPr>
        <p:grpSpPr>
          <a:xfrm>
            <a:off x="2198688" y="3860800"/>
            <a:ext cx="862012" cy="846138"/>
            <a:chOff x="691" y="2077"/>
            <a:chExt cx="656" cy="663"/>
          </a:xfrm>
        </p:grpSpPr>
        <p:pic>
          <p:nvPicPr>
            <p:cNvPr id="29710" name="Picture 19" descr="circuler_1"/>
            <p:cNvPicPr>
              <a:picLocks noChangeAspect="1"/>
            </p:cNvPicPr>
            <p:nvPr/>
          </p:nvPicPr>
          <p:blipFill>
            <a:blip r:embed="rId4"/>
            <a:stretch>
              <a:fillRect/>
            </a:stretch>
          </p:blipFill>
          <p:spPr>
            <a:xfrm>
              <a:off x="691" y="2077"/>
              <a:ext cx="656" cy="662"/>
            </a:xfrm>
            <a:prstGeom prst="rect">
              <a:avLst/>
            </a:prstGeom>
            <a:noFill/>
            <a:ln w="9525">
              <a:noFill/>
            </a:ln>
          </p:spPr>
        </p:pic>
        <p:sp>
          <p:nvSpPr>
            <p:cNvPr id="29711" name="Oval 20"/>
            <p:cNvSpPr/>
            <p:nvPr/>
          </p:nvSpPr>
          <p:spPr>
            <a:xfrm>
              <a:off x="691" y="2077"/>
              <a:ext cx="652" cy="663"/>
            </a:xfrm>
            <a:prstGeom prst="ellipse">
              <a:avLst/>
            </a:prstGeom>
            <a:gradFill rotWithShape="1">
              <a:gsLst>
                <a:gs pos="0">
                  <a:srgbClr val="A6C701"/>
                </a:gs>
                <a:gs pos="50000">
                  <a:srgbClr val="EBF2C6"/>
                </a:gs>
                <a:gs pos="100000">
                  <a:srgbClr val="A6C701"/>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29712" name="Group 21"/>
            <p:cNvGrpSpPr/>
            <p:nvPr/>
          </p:nvGrpSpPr>
          <p:grpSpPr>
            <a:xfrm>
              <a:off x="737" y="2609"/>
              <a:ext cx="575" cy="110"/>
              <a:chOff x="3704" y="1872"/>
              <a:chExt cx="827" cy="156"/>
            </a:xfrm>
          </p:grpSpPr>
          <p:grpSp>
            <p:nvGrpSpPr>
              <p:cNvPr id="29713" name="Group 22"/>
              <p:cNvGrpSpPr/>
              <p:nvPr/>
            </p:nvGrpSpPr>
            <p:grpSpPr>
              <a:xfrm rot="-1297425" flipH="1" flipV="1">
                <a:off x="3850" y="1872"/>
                <a:ext cx="681" cy="150"/>
                <a:chOff x="1565" y="2568"/>
                <a:chExt cx="1118" cy="279"/>
              </a:xfrm>
            </p:grpSpPr>
            <p:sp>
              <p:nvSpPr>
                <p:cNvPr id="29714" name="AutoShape 23"/>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15" name="AutoShape 24"/>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16" name="AutoShape 25"/>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17" name="AutoShape 26"/>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29718" name="Group 27"/>
              <p:cNvGrpSpPr/>
              <p:nvPr/>
            </p:nvGrpSpPr>
            <p:grpSpPr>
              <a:xfrm rot="56115" flipH="1" flipV="1">
                <a:off x="3704" y="1878"/>
                <a:ext cx="681" cy="150"/>
                <a:chOff x="1565" y="2568"/>
                <a:chExt cx="1118" cy="279"/>
              </a:xfrm>
            </p:grpSpPr>
            <p:sp>
              <p:nvSpPr>
                <p:cNvPr id="29719" name="AutoShape 28"/>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20" name="AutoShape 29"/>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21" name="AutoShape 30"/>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22" name="AutoShape 31"/>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29723" name="Text Box 76"/>
          <p:cNvSpPr txBox="1"/>
          <p:nvPr/>
        </p:nvSpPr>
        <p:spPr>
          <a:xfrm>
            <a:off x="1873250" y="5103813"/>
            <a:ext cx="1408113"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要停靠在指定交接场所，引导车辆时人不可站在车的正后方。</a:t>
            </a:r>
            <a:endParaRPr lang="zh-CN" altLang="en-US" sz="1400" dirty="0">
              <a:latin typeface="Arial" panose="020B0604020202020204" pitchFamily="34" charset="0"/>
              <a:ea typeface="宋体" panose="02010600030101010101" pitchFamily="2" charset="-122"/>
            </a:endParaRPr>
          </a:p>
        </p:txBody>
      </p:sp>
      <p:grpSp>
        <p:nvGrpSpPr>
          <p:cNvPr id="371817" name="Group 105"/>
          <p:cNvGrpSpPr/>
          <p:nvPr/>
        </p:nvGrpSpPr>
        <p:grpSpPr>
          <a:xfrm>
            <a:off x="3770313" y="3860800"/>
            <a:ext cx="871537" cy="846138"/>
            <a:chOff x="2375" y="2432"/>
            <a:chExt cx="549" cy="533"/>
          </a:xfrm>
        </p:grpSpPr>
        <p:grpSp>
          <p:nvGrpSpPr>
            <p:cNvPr id="29725" name="Group 32"/>
            <p:cNvGrpSpPr/>
            <p:nvPr/>
          </p:nvGrpSpPr>
          <p:grpSpPr>
            <a:xfrm>
              <a:off x="2381" y="2432"/>
              <a:ext cx="543" cy="533"/>
              <a:chOff x="1928" y="2072"/>
              <a:chExt cx="656" cy="663"/>
            </a:xfrm>
          </p:grpSpPr>
          <p:pic>
            <p:nvPicPr>
              <p:cNvPr id="29726" name="Picture 33" descr="circuler_1"/>
              <p:cNvPicPr>
                <a:picLocks noChangeAspect="1"/>
              </p:cNvPicPr>
              <p:nvPr/>
            </p:nvPicPr>
            <p:blipFill>
              <a:blip r:embed="rId4"/>
              <a:stretch>
                <a:fillRect/>
              </a:stretch>
            </p:blipFill>
            <p:spPr>
              <a:xfrm>
                <a:off x="1928" y="2072"/>
                <a:ext cx="656" cy="662"/>
              </a:xfrm>
              <a:prstGeom prst="rect">
                <a:avLst/>
              </a:prstGeom>
              <a:noFill/>
              <a:ln w="9525">
                <a:noFill/>
              </a:ln>
            </p:spPr>
          </p:pic>
          <p:sp>
            <p:nvSpPr>
              <p:cNvPr id="29727" name="Oval 34"/>
              <p:cNvSpPr/>
              <p:nvPr/>
            </p:nvSpPr>
            <p:spPr>
              <a:xfrm>
                <a:off x="1928" y="2072"/>
                <a:ext cx="652" cy="663"/>
              </a:xfrm>
              <a:prstGeom prst="ellipse">
                <a:avLst/>
              </a:prstGeom>
              <a:gradFill rotWithShape="1">
                <a:gsLst>
                  <a:gs pos="0">
                    <a:srgbClr val="C85414"/>
                  </a:gs>
                  <a:gs pos="50000">
                    <a:srgbClr val="F3D9CA"/>
                  </a:gs>
                  <a:gs pos="100000">
                    <a:srgbClr val="C85414"/>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29728" name="Group 35"/>
              <p:cNvGrpSpPr/>
              <p:nvPr/>
            </p:nvGrpSpPr>
            <p:grpSpPr>
              <a:xfrm>
                <a:off x="1974" y="2604"/>
                <a:ext cx="575" cy="110"/>
                <a:chOff x="3704" y="1872"/>
                <a:chExt cx="827" cy="156"/>
              </a:xfrm>
            </p:grpSpPr>
            <p:grpSp>
              <p:nvGrpSpPr>
                <p:cNvPr id="29729" name="Group 36"/>
                <p:cNvGrpSpPr/>
                <p:nvPr/>
              </p:nvGrpSpPr>
              <p:grpSpPr>
                <a:xfrm rot="-1297425" flipH="1" flipV="1">
                  <a:off x="3850" y="1872"/>
                  <a:ext cx="681" cy="150"/>
                  <a:chOff x="1565" y="2568"/>
                  <a:chExt cx="1118" cy="279"/>
                </a:xfrm>
              </p:grpSpPr>
              <p:sp>
                <p:nvSpPr>
                  <p:cNvPr id="29730" name="AutoShape 37"/>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1" name="AutoShape 38"/>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2" name="AutoShape 39"/>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3" name="AutoShape 40"/>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29734" name="Group 41"/>
                <p:cNvGrpSpPr/>
                <p:nvPr/>
              </p:nvGrpSpPr>
              <p:grpSpPr>
                <a:xfrm rot="56115" flipH="1" flipV="1">
                  <a:off x="3704" y="1878"/>
                  <a:ext cx="681" cy="150"/>
                  <a:chOff x="1565" y="2568"/>
                  <a:chExt cx="1118" cy="279"/>
                </a:xfrm>
              </p:grpSpPr>
              <p:sp>
                <p:nvSpPr>
                  <p:cNvPr id="29735" name="AutoShape 42"/>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6" name="AutoShape 43"/>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7" name="AutoShape 44"/>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29738" name="AutoShape 45"/>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29739" name="Text Box 78"/>
            <p:cNvSpPr txBox="1"/>
            <p:nvPr/>
          </p:nvSpPr>
          <p:spPr>
            <a:xfrm>
              <a:off x="2375" y="2523"/>
              <a:ext cx="543"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2/</a:t>
              </a:r>
              <a:r>
                <a:rPr lang="zh-CN" altLang="en-US" sz="1400" dirty="0">
                  <a:latin typeface="Times New Roman" panose="02020603050405020304" pitchFamily="18" charset="0"/>
                  <a:ea typeface="宋体" panose="02010600030101010101" pitchFamily="2" charset="-122"/>
                </a:rPr>
                <a:t>核对车辆牌号</a:t>
              </a:r>
              <a:endParaRPr lang="zh-CN" altLang="en-US" sz="1400" dirty="0">
                <a:latin typeface="Arial" panose="020B0604020202020204" pitchFamily="34" charset="0"/>
                <a:ea typeface="宋体" panose="02010600030101010101" pitchFamily="2" charset="-122"/>
              </a:endParaRPr>
            </a:p>
          </p:txBody>
        </p:sp>
      </p:grpSp>
      <p:sp>
        <p:nvSpPr>
          <p:cNvPr id="371798" name="Text Box 86"/>
          <p:cNvSpPr txBox="1"/>
          <p:nvPr/>
        </p:nvSpPr>
        <p:spPr>
          <a:xfrm>
            <a:off x="3516313" y="2974975"/>
            <a:ext cx="1408112" cy="554038"/>
          </a:xfrm>
          <a:prstGeom prst="rect">
            <a:avLst/>
          </a:prstGeom>
          <a:noFill/>
          <a:ln w="9525">
            <a:noFill/>
          </a:ln>
        </p:spPr>
        <p:txBody>
          <a:bodyPr lIns="60350" tIns="30175" rIns="60350" bIns="30175" anchor="t" anchorCtr="0"/>
          <a:p>
            <a:pPr algn="just"/>
            <a:r>
              <a:rPr lang="zh-CN" altLang="en-US" sz="1400" dirty="0">
                <a:latin typeface="Times New Roman" panose="02020603050405020304" pitchFamily="18" charset="0"/>
                <a:ea typeface="宋体" panose="02010600030101010101" pitchFamily="2" charset="-122"/>
              </a:rPr>
              <a:t>检查交方车辆是否符合业务要求。</a:t>
            </a:r>
            <a:endParaRPr lang="zh-CN" altLang="en-US" sz="1400" dirty="0">
              <a:latin typeface="Arial" panose="020B0604020202020204" pitchFamily="34" charset="0"/>
              <a:ea typeface="宋体" panose="02010600030101010101" pitchFamily="2" charset="-122"/>
            </a:endParaRPr>
          </a:p>
        </p:txBody>
      </p:sp>
      <p:grpSp>
        <p:nvGrpSpPr>
          <p:cNvPr id="29741" name="Group 90"/>
          <p:cNvGrpSpPr/>
          <p:nvPr/>
        </p:nvGrpSpPr>
        <p:grpSpPr>
          <a:xfrm>
            <a:off x="1258888" y="3770313"/>
            <a:ext cx="7561262" cy="1008062"/>
            <a:chOff x="0" y="2006"/>
            <a:chExt cx="5760" cy="790"/>
          </a:xfrm>
        </p:grpSpPr>
        <p:sp>
          <p:nvSpPr>
            <p:cNvPr id="29742" name="Line 91"/>
            <p:cNvSpPr/>
            <p:nvPr/>
          </p:nvSpPr>
          <p:spPr>
            <a:xfrm flipH="1">
              <a:off x="0" y="2405"/>
              <a:ext cx="652"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9743" name="Line 92"/>
            <p:cNvSpPr/>
            <p:nvPr/>
          </p:nvSpPr>
          <p:spPr>
            <a:xfrm flipH="1">
              <a:off x="3839" y="2405"/>
              <a:ext cx="510"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9744" name="Arc 93"/>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9745" name="Arc 94"/>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9746" name="Line 95"/>
            <p:cNvSpPr/>
            <p:nvPr/>
          </p:nvSpPr>
          <p:spPr>
            <a:xfrm flipH="1">
              <a:off x="2619" y="2405"/>
              <a:ext cx="496"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9747" name="Arc 96"/>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29748" name="Line 97"/>
            <p:cNvSpPr/>
            <p:nvPr/>
          </p:nvSpPr>
          <p:spPr>
            <a:xfrm flipH="1">
              <a:off x="5071" y="2405"/>
              <a:ext cx="689"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9749" name="Line 98"/>
            <p:cNvSpPr/>
            <p:nvPr/>
          </p:nvSpPr>
          <p:spPr>
            <a:xfrm flipH="1">
              <a:off x="1377" y="2405"/>
              <a:ext cx="523"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29750" name="Arc 99"/>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grpSp>
      <p:grpSp>
        <p:nvGrpSpPr>
          <p:cNvPr id="29751" name="Group 104"/>
          <p:cNvGrpSpPr/>
          <p:nvPr/>
        </p:nvGrpSpPr>
        <p:grpSpPr>
          <a:xfrm>
            <a:off x="2124075" y="3860800"/>
            <a:ext cx="865188" cy="663575"/>
            <a:chOff x="1362" y="2432"/>
            <a:chExt cx="545" cy="418"/>
          </a:xfrm>
        </p:grpSpPr>
        <p:sp>
          <p:nvSpPr>
            <p:cNvPr id="29752" name="Text Box 77"/>
            <p:cNvSpPr txBox="1"/>
            <p:nvPr/>
          </p:nvSpPr>
          <p:spPr>
            <a:xfrm>
              <a:off x="1362" y="2544"/>
              <a:ext cx="545"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引导车辆停靠</a:t>
              </a:r>
              <a:endParaRPr lang="zh-CN" altLang="en-US" sz="1400" dirty="0">
                <a:latin typeface="Arial" panose="020B0604020202020204" pitchFamily="34" charset="0"/>
                <a:ea typeface="宋体" panose="02010600030101010101" pitchFamily="2" charset="-122"/>
              </a:endParaRPr>
            </a:p>
          </p:txBody>
        </p:sp>
        <p:pic>
          <p:nvPicPr>
            <p:cNvPr id="29753" name="Picture 100" descr="Picture1"/>
            <p:cNvPicPr>
              <a:picLocks noChangeAspect="1"/>
            </p:cNvPicPr>
            <p:nvPr/>
          </p:nvPicPr>
          <p:blipFill>
            <a:blip r:embed="rId5"/>
            <a:stretch>
              <a:fillRect/>
            </a:stretch>
          </p:blipFill>
          <p:spPr>
            <a:xfrm>
              <a:off x="1429" y="2432"/>
              <a:ext cx="430" cy="191"/>
            </a:xfrm>
            <a:prstGeom prst="rect">
              <a:avLst/>
            </a:prstGeom>
            <a:noFill/>
            <a:ln w="9525">
              <a:noFill/>
            </a:ln>
          </p:spPr>
        </p:pic>
      </p:grpSp>
      <p:pic>
        <p:nvPicPr>
          <p:cNvPr id="29754" name="Picture 101" descr="Picture1"/>
          <p:cNvPicPr>
            <a:picLocks noChangeAspect="1"/>
          </p:cNvPicPr>
          <p:nvPr/>
        </p:nvPicPr>
        <p:blipFill>
          <a:blip r:embed="rId5"/>
          <a:stretch>
            <a:fillRect/>
          </a:stretch>
        </p:blipFill>
        <p:spPr>
          <a:xfrm>
            <a:off x="3879850" y="3829050"/>
            <a:ext cx="682625" cy="3048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1817"/>
                                        </p:tgtEl>
                                        <p:attrNameLst>
                                          <p:attrName>style.visibility</p:attrName>
                                        </p:attrNameLst>
                                      </p:cBhvr>
                                      <p:to>
                                        <p:strVal val="visible"/>
                                      </p:to>
                                    </p:set>
                                    <p:anim calcmode="lin" valueType="num">
                                      <p:cBhvr additive="base">
                                        <p:cTn id="7" dur="500" fill="hold"/>
                                        <p:tgtEl>
                                          <p:spTgt spid="371817"/>
                                        </p:tgtEl>
                                        <p:attrNameLst>
                                          <p:attrName>ppt_x</p:attrName>
                                        </p:attrNameLst>
                                      </p:cBhvr>
                                      <p:tavLst>
                                        <p:tav tm="0">
                                          <p:val>
                                            <p:strVal val="#ppt_x"/>
                                          </p:val>
                                        </p:tav>
                                        <p:tav tm="100000">
                                          <p:val>
                                            <p:strVal val="#ppt_x"/>
                                          </p:val>
                                        </p:tav>
                                      </p:tavLst>
                                    </p:anim>
                                    <p:anim calcmode="lin" valueType="num">
                                      <p:cBhvr additive="base">
                                        <p:cTn id="8" dur="500" fill="hold"/>
                                        <p:tgtEl>
                                          <p:spTgt spid="3718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71798"/>
                                        </p:tgtEl>
                                        <p:attrNameLst>
                                          <p:attrName>style.visibility</p:attrName>
                                        </p:attrNameLst>
                                      </p:cBhvr>
                                      <p:to>
                                        <p:strVal val="visible"/>
                                      </p:to>
                                    </p:set>
                                    <p:anim calcmode="lin" valueType="num">
                                      <p:cBhvr additive="base">
                                        <p:cTn id="13" dur="500" fill="hold"/>
                                        <p:tgtEl>
                                          <p:spTgt spid="371798"/>
                                        </p:tgtEl>
                                        <p:attrNameLst>
                                          <p:attrName>ppt_x</p:attrName>
                                        </p:attrNameLst>
                                      </p:cBhvr>
                                      <p:tavLst>
                                        <p:tav tm="0">
                                          <p:val>
                                            <p:strVal val="#ppt_x"/>
                                          </p:val>
                                        </p:tav>
                                        <p:tav tm="100000">
                                          <p:val>
                                            <p:strVal val="#ppt_x"/>
                                          </p:val>
                                        </p:tav>
                                      </p:tavLst>
                                    </p:anim>
                                    <p:anim calcmode="lin" valueType="num">
                                      <p:cBhvr additive="base">
                                        <p:cTn id="14" dur="500" fill="hold"/>
                                        <p:tgtEl>
                                          <p:spTgt spid="37179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9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Rectangle 2"/>
          <p:cNvSpPr>
            <a:spLocks noGrp="1"/>
          </p:cNvSpPr>
          <p:nvPr>
            <p:ph type="title"/>
          </p:nvPr>
        </p:nvSpPr>
        <p:spPr>
          <a:xfrm>
            <a:off x="1403350" y="692150"/>
            <a:ext cx="4392613" cy="777875"/>
          </a:xfrm>
          <a:noFill/>
          <a:ln>
            <a:noFill/>
          </a:ln>
        </p:spPr>
        <p:txBody>
          <a:bodyPr anchor="t" anchorCtr="0"/>
          <a:p>
            <a:r>
              <a:rPr lang="en-US" altLang="zh-CN" dirty="0"/>
              <a:t>2/</a:t>
            </a:r>
            <a:r>
              <a:rPr lang="zh-CN" altLang="en-US" dirty="0"/>
              <a:t>核对车辆牌号</a:t>
            </a:r>
            <a:endParaRPr lang="en-US" altLang="zh-CN" dirty="0"/>
          </a:p>
        </p:txBody>
      </p:sp>
      <p:graphicFrame>
        <p:nvGraphicFramePr>
          <p:cNvPr id="395422" name="Group 158"/>
          <p:cNvGraphicFramePr>
            <a:graphicFrameLocks noGrp="1"/>
          </p:cNvGraphicFramePr>
          <p:nvPr>
            <p:ph idx="4294967295"/>
          </p:nvPr>
        </p:nvGraphicFramePr>
        <p:xfrm>
          <a:off x="179388" y="1600200"/>
          <a:ext cx="8713788" cy="4525963"/>
        </p:xfrm>
        <a:graphic>
          <a:graphicData uri="http://schemas.openxmlformats.org/drawingml/2006/table">
            <a:tbl>
              <a:tblPr/>
              <a:tblGrid>
                <a:gridCol w="1789112"/>
                <a:gridCol w="1792288"/>
                <a:gridCol w="1790700"/>
                <a:gridCol w="3341687"/>
              </a:tblGrid>
              <a:tr h="7540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A-</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G-</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N-</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U-</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40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B-</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H-</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P-</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V-</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5650">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C-</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J-</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Q-</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W-</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40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D-</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k-</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R-</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X-</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40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E-</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L-</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S-</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Y-</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40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F-</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M-</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T-</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粤</a:t>
                      </a:r>
                      <a:r>
                        <a:rPr kumimoji="0" lang="en-US" altLang="zh-CN"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Z--</a:t>
                      </a: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香港</a:t>
                      </a:r>
                      <a:r>
                        <a:rPr kumimoji="0" lang="zh-CN" altLang="en-US" sz="2000" b="0" i="0" u="none" strike="noStrike" cap="none" normalizeH="0" baseline="0" smtClean="0">
                          <a:ln>
                            <a:noFill/>
                          </a:ln>
                          <a:solidFill>
                            <a:srgbClr val="005599"/>
                          </a:solidFill>
                          <a:effectLst/>
                          <a:latin typeface="Tahoma" panose="020B0604030504040204" pitchFamily="34" charset="0"/>
                          <a:ea typeface="宋体" panose="02010600030101010101" pitchFamily="2" charset="-122"/>
                          <a:cs typeface="Tahoma" panose="020B0604030504040204" pitchFamily="34" charset="0"/>
                          <a:hlinkClick r:id="rId1"/>
                        </a:rPr>
                        <a:t>澳门</a:t>
                      </a:r>
                      <a:r>
                        <a:rPr kumimoji="0" lang="zh-CN" altLang="en-US" sz="2000" b="0" i="0" u="none" strike="noStrike" cap="none" normalizeH="0" baseline="0" smtClean="0">
                          <a:ln>
                            <a:noFill/>
                          </a:ln>
                          <a:solidFill>
                            <a:srgbClr val="000000"/>
                          </a:solidFill>
                          <a:effectLst/>
                          <a:latin typeface="Tahoma" panose="020B0604030504040204" pitchFamily="34" charset="0"/>
                          <a:ea typeface="宋体" panose="02010600030101010101" pitchFamily="2" charset="-122"/>
                          <a:cs typeface="Tahoma" panose="020B0604030504040204" pitchFamily="34" charset="0"/>
                        </a:rPr>
                        <a:t>进入内地车辆</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95424" name="Rectangle 160"/>
          <p:cNvSpPr/>
          <p:nvPr/>
        </p:nvSpPr>
        <p:spPr>
          <a:xfrm>
            <a:off x="900113" y="170021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广州市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25" name="Rectangle 161"/>
          <p:cNvSpPr/>
          <p:nvPr/>
        </p:nvSpPr>
        <p:spPr>
          <a:xfrm>
            <a:off x="827088" y="2492375"/>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深圳市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26" name="Rectangle 162"/>
          <p:cNvSpPr/>
          <p:nvPr/>
        </p:nvSpPr>
        <p:spPr>
          <a:xfrm>
            <a:off x="827088" y="3213100"/>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珠海市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27" name="Rectangle 163"/>
          <p:cNvSpPr/>
          <p:nvPr/>
        </p:nvSpPr>
        <p:spPr>
          <a:xfrm>
            <a:off x="900113" y="3933825"/>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汕头市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28" name="Rectangle 164"/>
          <p:cNvSpPr/>
          <p:nvPr/>
        </p:nvSpPr>
        <p:spPr>
          <a:xfrm>
            <a:off x="900113" y="4724400"/>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佛山市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29" name="Rectangle 165"/>
          <p:cNvSpPr/>
          <p:nvPr/>
        </p:nvSpPr>
        <p:spPr>
          <a:xfrm>
            <a:off x="900113" y="551656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韶关市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0" name="Rectangle 166"/>
          <p:cNvSpPr/>
          <p:nvPr/>
        </p:nvSpPr>
        <p:spPr>
          <a:xfrm>
            <a:off x="2627313" y="170021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湛江市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1" name="Rectangle 167"/>
          <p:cNvSpPr/>
          <p:nvPr/>
        </p:nvSpPr>
        <p:spPr>
          <a:xfrm>
            <a:off x="2700338" y="2492375"/>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肇庆市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2" name="Rectangle 168"/>
          <p:cNvSpPr/>
          <p:nvPr/>
        </p:nvSpPr>
        <p:spPr>
          <a:xfrm>
            <a:off x="2700338" y="3213100"/>
            <a:ext cx="869950" cy="366713"/>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江门市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3" name="Rectangle 169"/>
          <p:cNvSpPr/>
          <p:nvPr/>
        </p:nvSpPr>
        <p:spPr>
          <a:xfrm>
            <a:off x="2700338" y="400526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茂名市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4" name="Rectangle 170"/>
          <p:cNvSpPr/>
          <p:nvPr/>
        </p:nvSpPr>
        <p:spPr>
          <a:xfrm>
            <a:off x="2700338" y="4724400"/>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惠州市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5" name="Rectangle 171"/>
          <p:cNvSpPr/>
          <p:nvPr/>
        </p:nvSpPr>
        <p:spPr>
          <a:xfrm>
            <a:off x="2700338" y="551656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梅州市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6" name="Rectangle 172"/>
          <p:cNvSpPr/>
          <p:nvPr/>
        </p:nvSpPr>
        <p:spPr>
          <a:xfrm>
            <a:off x="4427538" y="170021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汕尾市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7" name="Rectangle 173"/>
          <p:cNvSpPr/>
          <p:nvPr/>
        </p:nvSpPr>
        <p:spPr>
          <a:xfrm>
            <a:off x="4500563" y="2492375"/>
            <a:ext cx="869950" cy="366713"/>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河源市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8" name="Rectangle 174"/>
          <p:cNvSpPr/>
          <p:nvPr/>
        </p:nvSpPr>
        <p:spPr>
          <a:xfrm>
            <a:off x="4500563" y="3213100"/>
            <a:ext cx="869950" cy="366713"/>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阳江市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39" name="Rectangle 175"/>
          <p:cNvSpPr/>
          <p:nvPr/>
        </p:nvSpPr>
        <p:spPr>
          <a:xfrm>
            <a:off x="4427538" y="4005263"/>
            <a:ext cx="869950" cy="366712"/>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清远市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0" name="Rectangle 176"/>
          <p:cNvSpPr/>
          <p:nvPr/>
        </p:nvSpPr>
        <p:spPr>
          <a:xfrm>
            <a:off x="4427538" y="465296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东莞市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1" name="Rectangle 177"/>
          <p:cNvSpPr/>
          <p:nvPr/>
        </p:nvSpPr>
        <p:spPr>
          <a:xfrm>
            <a:off x="4427538" y="5445125"/>
            <a:ext cx="869950" cy="366713"/>
          </a:xfrm>
          <a:prstGeom prst="rect">
            <a:avLst/>
          </a:prstGeom>
          <a:noFill/>
          <a:ln w="9525">
            <a:noFill/>
          </a:ln>
        </p:spPr>
        <p:txBody>
          <a:bodyPr wrap="none" anchor="t" anchorCtr="0">
            <a:spAutoFit/>
          </a:bodyPr>
          <a:p>
            <a:r>
              <a:rPr lang="zh-CN" altLang="en-US" u="sng" dirty="0">
                <a:solidFill>
                  <a:srgbClr val="005599"/>
                </a:solidFill>
                <a:latin typeface="Arial" panose="020B0604020202020204" pitchFamily="34" charset="0"/>
                <a:ea typeface="宋体" panose="02010600030101010101" pitchFamily="2" charset="-122"/>
                <a:hlinkClick r:id="rId2"/>
              </a:rPr>
              <a:t>中山市</a:t>
            </a:r>
            <a:endParaRPr lang="zh-CN" altLang="en-US" u="sng" dirty="0">
              <a:solidFill>
                <a:srgbClr val="005599"/>
              </a:solidFill>
              <a:latin typeface="Arial" panose="020B0604020202020204" pitchFamily="34" charset="0"/>
              <a:ea typeface="宋体" panose="02010600030101010101" pitchFamily="2" charset="-122"/>
            </a:endParaRPr>
          </a:p>
        </p:txBody>
      </p:sp>
      <p:sp>
        <p:nvSpPr>
          <p:cNvPr id="395442" name="Rectangle 178"/>
          <p:cNvSpPr/>
          <p:nvPr/>
        </p:nvSpPr>
        <p:spPr>
          <a:xfrm>
            <a:off x="6227763" y="1700213"/>
            <a:ext cx="869950" cy="366712"/>
          </a:xfrm>
          <a:prstGeom prst="rect">
            <a:avLst/>
          </a:prstGeom>
          <a:noFill/>
          <a:ln w="9525">
            <a:noFill/>
          </a:ln>
        </p:spPr>
        <p:txBody>
          <a:bodyPr wrap="none" anchor="t" anchorCtr="0">
            <a:spAutoFit/>
          </a:bodyPr>
          <a:p>
            <a:r>
              <a:rPr lang="zh-CN" altLang="en-US" dirty="0">
                <a:solidFill>
                  <a:srgbClr val="000000"/>
                </a:solidFill>
                <a:latin typeface="Arial" panose="020B0604020202020204" pitchFamily="34" charset="0"/>
                <a:ea typeface="宋体" panose="02010600030101010101" pitchFamily="2" charset="-122"/>
              </a:rPr>
              <a:t>潮州市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3" name="Rectangle 179"/>
          <p:cNvSpPr/>
          <p:nvPr/>
        </p:nvSpPr>
        <p:spPr>
          <a:xfrm>
            <a:off x="6300788" y="2420938"/>
            <a:ext cx="869950" cy="366712"/>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揭阳市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4" name="Rectangle 180"/>
          <p:cNvSpPr/>
          <p:nvPr/>
        </p:nvSpPr>
        <p:spPr>
          <a:xfrm>
            <a:off x="6372225" y="3213100"/>
            <a:ext cx="869950" cy="366713"/>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云浮市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5" name="Rectangle 181"/>
          <p:cNvSpPr/>
          <p:nvPr/>
        </p:nvSpPr>
        <p:spPr>
          <a:xfrm>
            <a:off x="6372225" y="3933825"/>
            <a:ext cx="869950" cy="366713"/>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顺德市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95446" name="Rectangle 182"/>
          <p:cNvSpPr/>
          <p:nvPr/>
        </p:nvSpPr>
        <p:spPr>
          <a:xfrm>
            <a:off x="6372225" y="4724400"/>
            <a:ext cx="869950" cy="366713"/>
          </a:xfrm>
          <a:prstGeom prst="rect">
            <a:avLst/>
          </a:prstGeom>
          <a:noFill/>
          <a:ln w="9525">
            <a:noFill/>
          </a:ln>
        </p:spPr>
        <p:txBody>
          <a:bodyPr wrap="none" anchor="t" anchorCtr="0">
            <a:spAutoFit/>
          </a:bodyPr>
          <a:p>
            <a:pPr eaLnBrk="0" hangingPunct="0"/>
            <a:r>
              <a:rPr lang="zh-CN" altLang="en-US" dirty="0">
                <a:solidFill>
                  <a:srgbClr val="000000"/>
                </a:solidFill>
                <a:latin typeface="Arial" panose="020B0604020202020204" pitchFamily="34" charset="0"/>
                <a:ea typeface="宋体" panose="02010600030101010101" pitchFamily="2" charset="-122"/>
              </a:rPr>
              <a:t>南海市</a:t>
            </a:r>
            <a:endParaRPr lang="zh-CN" altLang="en-US" dirty="0">
              <a:solidFill>
                <a:srgbClr val="000000"/>
              </a:solidFill>
              <a:latin typeface="Arial" panose="020B0604020202020204" pitchFamily="34" charset="0"/>
              <a:ea typeface="宋体" panose="02010600030101010101" pitchFamily="2" charset="-122"/>
            </a:endParaRPr>
          </a:p>
        </p:txBody>
      </p:sp>
      <p:sp>
        <p:nvSpPr>
          <p:cNvPr id="30782" name="Text Box 18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83" name="Text Box 18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54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395425">
                                            <p:txEl>
                                              <p:charRg st="0" end="4"/>
                                            </p:txEl>
                                          </p:spTgt>
                                        </p:tgtEl>
                                        <p:attrNameLst>
                                          <p:attrName>style.visibility</p:attrName>
                                        </p:attrNameLst>
                                      </p:cBhvr>
                                      <p:to>
                                        <p:strVal val="visible"/>
                                      </p:to>
                                    </p:set>
                                    <p:animEffect transition="in" filter="checkerboard(across)">
                                      <p:cBhvr>
                                        <p:cTn id="11" dur="500"/>
                                        <p:tgtEl>
                                          <p:spTgt spid="395425">
                                            <p:txEl>
                                              <p:charRg st="0"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95426"/>
                                        </p:tgtEl>
                                        <p:attrNameLst>
                                          <p:attrName>style.visibility</p:attrName>
                                        </p:attrNameLst>
                                      </p:cBhvr>
                                      <p:to>
                                        <p:strVal val="visible"/>
                                      </p:to>
                                    </p:set>
                                    <p:anim calcmode="lin" valueType="num">
                                      <p:cBhvr additive="base">
                                        <p:cTn id="16" dur="500" fill="hold"/>
                                        <p:tgtEl>
                                          <p:spTgt spid="395426"/>
                                        </p:tgtEl>
                                        <p:attrNameLst>
                                          <p:attrName>ppt_x</p:attrName>
                                        </p:attrNameLst>
                                      </p:cBhvr>
                                      <p:tavLst>
                                        <p:tav tm="0">
                                          <p:val>
                                            <p:strVal val="#ppt_x"/>
                                          </p:val>
                                        </p:tav>
                                        <p:tav tm="100000">
                                          <p:val>
                                            <p:strVal val="#ppt_x"/>
                                          </p:val>
                                        </p:tav>
                                      </p:tavLst>
                                    </p:anim>
                                    <p:anim calcmode="lin" valueType="num">
                                      <p:cBhvr additive="base">
                                        <p:cTn id="17" dur="500" fill="hold"/>
                                        <p:tgtEl>
                                          <p:spTgt spid="39542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95427"/>
                                        </p:tgtEl>
                                        <p:attrNameLst>
                                          <p:attrName>style.visibility</p:attrName>
                                        </p:attrNameLst>
                                      </p:cBhvr>
                                      <p:to>
                                        <p:strVal val="visible"/>
                                      </p:to>
                                    </p:set>
                                    <p:animEffect transition="in" filter="box(in)">
                                      <p:cBhvr>
                                        <p:cTn id="22" dur="500"/>
                                        <p:tgtEl>
                                          <p:spTgt spid="395427"/>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95428"/>
                                        </p:tgtEl>
                                        <p:attrNameLst>
                                          <p:attrName>style.visibility</p:attrName>
                                        </p:attrNameLst>
                                      </p:cBhvr>
                                      <p:to>
                                        <p:strVal val="visible"/>
                                      </p:to>
                                    </p:set>
                                    <p:animEffect transition="in" filter="diamond(in)">
                                      <p:cBhvr>
                                        <p:cTn id="27" dur="2000"/>
                                        <p:tgtEl>
                                          <p:spTgt spid="395428"/>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395429"/>
                                        </p:tgtEl>
                                        <p:attrNameLst>
                                          <p:attrName>style.visibility</p:attrName>
                                        </p:attrNameLst>
                                      </p:cBhvr>
                                      <p:to>
                                        <p:strVal val="visible"/>
                                      </p:to>
                                    </p:set>
                                    <p:animEffect transition="in" filter="fade">
                                      <p:cBhvr>
                                        <p:cTn id="32" dur="1000"/>
                                        <p:tgtEl>
                                          <p:spTgt spid="395429"/>
                                        </p:tgtEl>
                                      </p:cBhvr>
                                    </p:animEffect>
                                    <p:anim calcmode="lin" valueType="num">
                                      <p:cBhvr>
                                        <p:cTn id="33" dur="1000" fill="hold"/>
                                        <p:tgtEl>
                                          <p:spTgt spid="395429"/>
                                        </p:tgtEl>
                                        <p:attrNameLst>
                                          <p:attrName>ppt_x</p:attrName>
                                        </p:attrNameLst>
                                      </p:cBhvr>
                                      <p:tavLst>
                                        <p:tav tm="0">
                                          <p:val>
                                            <p:strVal val="#ppt_x"/>
                                          </p:val>
                                        </p:tav>
                                        <p:tav tm="100000">
                                          <p:val>
                                            <p:strVal val="#ppt_x"/>
                                          </p:val>
                                        </p:tav>
                                      </p:tavLst>
                                    </p:anim>
                                    <p:anim calcmode="lin" valueType="num">
                                      <p:cBhvr>
                                        <p:cTn id="34" dur="1000" fill="hold"/>
                                        <p:tgtEl>
                                          <p:spTgt spid="395429"/>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395430"/>
                                        </p:tgtEl>
                                        <p:attrNameLst>
                                          <p:attrName>style.visibility</p:attrName>
                                        </p:attrNameLst>
                                      </p:cBhvr>
                                      <p:to>
                                        <p:strVal val="visible"/>
                                      </p:to>
                                    </p:set>
                                    <p:animEffect transition="in" filter="blinds(horizontal)">
                                      <p:cBhvr>
                                        <p:cTn id="39" dur="500"/>
                                        <p:tgtEl>
                                          <p:spTgt spid="395430"/>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395431"/>
                                        </p:tgtEl>
                                        <p:attrNameLst>
                                          <p:attrName>style.visibility</p:attrName>
                                        </p:attrNameLst>
                                      </p:cBhvr>
                                      <p:to>
                                        <p:strVal val="visible"/>
                                      </p:to>
                                    </p:set>
                                    <p:animEffect transition="in" filter="circle(in)">
                                      <p:cBhvr>
                                        <p:cTn id="44" dur="2000"/>
                                        <p:tgtEl>
                                          <p:spTgt spid="395431"/>
                                        </p:tgtEl>
                                      </p:cBhvr>
                                    </p:animEffect>
                                  </p:childTnLst>
                                </p:cTn>
                              </p:par>
                            </p:childTnLst>
                          </p:cTn>
                        </p:par>
                      </p:childTnLst>
                    </p:cTn>
                  </p:par>
                  <p:par>
                    <p:cTn id="45" fill="hold">
                      <p:stCondLst>
                        <p:cond delay="indefinite"/>
                      </p:stCondLst>
                      <p:childTnLst>
                        <p:par>
                          <p:cTn id="46" fill="hold">
                            <p:stCondLst>
                              <p:cond delay="0"/>
                            </p:stCondLst>
                            <p:childTnLst>
                              <p:par>
                                <p:cTn id="47" presetID="56" presetClass="entr" presetSubtype="0" fill="hold" grpId="0" nodeType="clickEffect">
                                  <p:stCondLst>
                                    <p:cond delay="0"/>
                                  </p:stCondLst>
                                  <p:iterate type="lt">
                                    <p:tmPct val="10000"/>
                                  </p:iterate>
                                  <p:childTnLst>
                                    <p:set>
                                      <p:cBhvr>
                                        <p:cTn id="48" dur="1" fill="hold">
                                          <p:stCondLst>
                                            <p:cond delay="0"/>
                                          </p:stCondLst>
                                        </p:cTn>
                                        <p:tgtEl>
                                          <p:spTgt spid="395432"/>
                                        </p:tgtEl>
                                        <p:attrNameLst>
                                          <p:attrName>style.visibility</p:attrName>
                                        </p:attrNameLst>
                                      </p:cBhvr>
                                      <p:to>
                                        <p:strVal val="visible"/>
                                      </p:to>
                                    </p:set>
                                    <p:anim by="(-#ppt_w*2)" calcmode="lin" valueType="num">
                                      <p:cBhvr rctx="PPT">
                                        <p:cTn id="49" dur="500" autoRev="1" fill="hold">
                                          <p:stCondLst>
                                            <p:cond delay="0"/>
                                          </p:stCondLst>
                                        </p:cTn>
                                        <p:tgtEl>
                                          <p:spTgt spid="395432"/>
                                        </p:tgtEl>
                                        <p:attrNameLst>
                                          <p:attrName>ppt_w</p:attrName>
                                        </p:attrNameLst>
                                      </p:cBhvr>
                                    </p:anim>
                                    <p:anim by="(#ppt_w*0.50)" calcmode="lin" valueType="num">
                                      <p:cBhvr>
                                        <p:cTn id="50" dur="500" decel="50000" autoRev="1" fill="hold">
                                          <p:stCondLst>
                                            <p:cond delay="0"/>
                                          </p:stCondLst>
                                        </p:cTn>
                                        <p:tgtEl>
                                          <p:spTgt spid="395432"/>
                                        </p:tgtEl>
                                        <p:attrNameLst>
                                          <p:attrName>ppt_x</p:attrName>
                                        </p:attrNameLst>
                                      </p:cBhvr>
                                    </p:anim>
                                    <p:anim from="(-#ppt_h/2)" to="(#ppt_y)" calcmode="lin" valueType="num">
                                      <p:cBhvr>
                                        <p:cTn id="51" dur="1000" fill="hold">
                                          <p:stCondLst>
                                            <p:cond delay="0"/>
                                          </p:stCondLst>
                                        </p:cTn>
                                        <p:tgtEl>
                                          <p:spTgt spid="395432"/>
                                        </p:tgtEl>
                                        <p:attrNameLst>
                                          <p:attrName>ppt_y</p:attrName>
                                        </p:attrNameLst>
                                      </p:cBhvr>
                                    </p:anim>
                                    <p:animRot by="21600000">
                                      <p:cBhvr>
                                        <p:cTn id="52" dur="1000" fill="hold">
                                          <p:stCondLst>
                                            <p:cond delay="0"/>
                                          </p:stCondLst>
                                        </p:cTn>
                                        <p:tgtEl>
                                          <p:spTgt spid="395432"/>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grpId="0" nodeType="clickEffect">
                                  <p:stCondLst>
                                    <p:cond delay="0"/>
                                  </p:stCondLst>
                                  <p:childTnLst>
                                    <p:set>
                                      <p:cBhvr>
                                        <p:cTn id="56" dur="1" fill="hold">
                                          <p:stCondLst>
                                            <p:cond delay="0"/>
                                          </p:stCondLst>
                                        </p:cTn>
                                        <p:tgtEl>
                                          <p:spTgt spid="395433"/>
                                        </p:tgtEl>
                                        <p:attrNameLst>
                                          <p:attrName>style.visibility</p:attrName>
                                        </p:attrNameLst>
                                      </p:cBhvr>
                                      <p:to>
                                        <p:strVal val="visible"/>
                                      </p:to>
                                    </p:set>
                                    <p:animEffect transition="in" filter="wipe(down)">
                                      <p:cBhvr>
                                        <p:cTn id="57" dur="580">
                                          <p:stCondLst>
                                            <p:cond delay="0"/>
                                          </p:stCondLst>
                                        </p:cTn>
                                        <p:tgtEl>
                                          <p:spTgt spid="395433"/>
                                        </p:tgtEl>
                                      </p:cBhvr>
                                    </p:animEffect>
                                    <p:anim calcmode="lin" valueType="num">
                                      <p:cBhvr>
                                        <p:cTn id="58" dur="1822" tmFilter="0,0; 0.14,0.36; 0.43,0.73; 0.71,0.91; 1.0,1.0">
                                          <p:stCondLst>
                                            <p:cond delay="0"/>
                                          </p:stCondLst>
                                        </p:cTn>
                                        <p:tgtEl>
                                          <p:spTgt spid="395433"/>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395433"/>
                                        </p:tgtEl>
                                        <p:attrNameLst>
                                          <p:attrName>ppt_y</p:attrName>
                                        </p:attrNameLst>
                                      </p:cBhvr>
                                      <p:tavLst>
                                        <p:tav tm="0" fmla="#ppt_y-sin(pi*$)/3">
                                          <p:val>
                                            <p:fltVal val="0.500000"/>
                                          </p:val>
                                        </p:tav>
                                        <p:tav tm="100000">
                                          <p:val>
                                            <p:fltVal val="1.000000"/>
                                          </p:val>
                                        </p:tav>
                                      </p:tavLst>
                                    </p:anim>
                                    <p:anim calcmode="lin" valueType="num">
                                      <p:cBhvr>
                                        <p:cTn id="60" dur="664" tmFilter="0, 0; 0.125,0.2665; 0.25,0.4; 0.375,0.465; 0.5,0.5;  0.625,0.535; 0.75,0.6; 0.875,0.7335; 1,1">
                                          <p:stCondLst>
                                            <p:cond delay="664"/>
                                          </p:stCondLst>
                                        </p:cTn>
                                        <p:tgtEl>
                                          <p:spTgt spid="395433"/>
                                        </p:tgtEl>
                                        <p:attrNameLst>
                                          <p:attrName>ppt_y</p:attrName>
                                        </p:attrNameLst>
                                      </p:cBhvr>
                                      <p:tavLst>
                                        <p:tav tm="0" fmla="#ppt_y-sin(pi*$)/9">
                                          <p:val>
                                            <p:fltVal val="0.000000"/>
                                          </p:val>
                                        </p:tav>
                                        <p:tav tm="100000">
                                          <p:val>
                                            <p:fltVal val="1.000000"/>
                                          </p:val>
                                        </p:tav>
                                      </p:tavLst>
                                    </p:anim>
                                    <p:anim calcmode="lin" valueType="num">
                                      <p:cBhvr>
                                        <p:cTn id="61" dur="332" tmFilter="0, 0; 0.125,0.2665; 0.25,0.4; 0.375,0.465; 0.5,0.5;  0.625,0.535; 0.75,0.6; 0.875,0.7335; 1,1">
                                          <p:stCondLst>
                                            <p:cond delay="1324"/>
                                          </p:stCondLst>
                                        </p:cTn>
                                        <p:tgtEl>
                                          <p:spTgt spid="395433"/>
                                        </p:tgtEl>
                                        <p:attrNameLst>
                                          <p:attrName>ppt_y</p:attrName>
                                        </p:attrNameLst>
                                      </p:cBhvr>
                                      <p:tavLst>
                                        <p:tav tm="0" fmla="#ppt_y-sin(pi*$)/27">
                                          <p:val>
                                            <p:fltVal val="0.000000"/>
                                          </p:val>
                                        </p:tav>
                                        <p:tav tm="100000">
                                          <p:val>
                                            <p:fltVal val="1.000000"/>
                                          </p:val>
                                        </p:tav>
                                      </p:tavLst>
                                    </p:anim>
                                    <p:anim calcmode="lin" valueType="num">
                                      <p:cBhvr>
                                        <p:cTn id="62" dur="164" tmFilter="0, 0; 0.125,0.2665; 0.25,0.4; 0.375,0.465; 0.5,0.5;  0.625,0.535; 0.75,0.6; 0.875,0.7335; 1,1">
                                          <p:stCondLst>
                                            <p:cond delay="1656"/>
                                          </p:stCondLst>
                                        </p:cTn>
                                        <p:tgtEl>
                                          <p:spTgt spid="395433"/>
                                        </p:tgtEl>
                                        <p:attrNameLst>
                                          <p:attrName>ppt_y</p:attrName>
                                        </p:attrNameLst>
                                      </p:cBhvr>
                                      <p:tavLst>
                                        <p:tav tm="0" fmla="#ppt_y-sin(pi*$)/81">
                                          <p:val>
                                            <p:fltVal val="0.000000"/>
                                          </p:val>
                                        </p:tav>
                                        <p:tav tm="100000">
                                          <p:val>
                                            <p:fltVal val="1.000000"/>
                                          </p:val>
                                        </p:tav>
                                      </p:tavLst>
                                    </p:anim>
                                    <p:animScale>
                                      <p:cBhvr>
                                        <p:cTn id="63" dur="26">
                                          <p:stCondLst>
                                            <p:cond delay="650"/>
                                          </p:stCondLst>
                                        </p:cTn>
                                        <p:tgtEl>
                                          <p:spTgt spid="395433"/>
                                        </p:tgtEl>
                                      </p:cBhvr>
                                      <p:to x="100000" y="60000"/>
                                    </p:animScale>
                                    <p:animScale>
                                      <p:cBhvr>
                                        <p:cTn id="64" dur="166" decel="50000">
                                          <p:stCondLst>
                                            <p:cond delay="676"/>
                                          </p:stCondLst>
                                        </p:cTn>
                                        <p:tgtEl>
                                          <p:spTgt spid="395433"/>
                                        </p:tgtEl>
                                      </p:cBhvr>
                                      <p:to x="100000" y="100000"/>
                                    </p:animScale>
                                    <p:animScale>
                                      <p:cBhvr>
                                        <p:cTn id="65" dur="26">
                                          <p:stCondLst>
                                            <p:cond delay="1312"/>
                                          </p:stCondLst>
                                        </p:cTn>
                                        <p:tgtEl>
                                          <p:spTgt spid="395433"/>
                                        </p:tgtEl>
                                      </p:cBhvr>
                                      <p:to x="100000" y="80000"/>
                                    </p:animScale>
                                    <p:animScale>
                                      <p:cBhvr>
                                        <p:cTn id="66" dur="166" decel="50000">
                                          <p:stCondLst>
                                            <p:cond delay="1338"/>
                                          </p:stCondLst>
                                        </p:cTn>
                                        <p:tgtEl>
                                          <p:spTgt spid="395433"/>
                                        </p:tgtEl>
                                      </p:cBhvr>
                                      <p:to x="100000" y="100000"/>
                                    </p:animScale>
                                    <p:animScale>
                                      <p:cBhvr>
                                        <p:cTn id="67" dur="26">
                                          <p:stCondLst>
                                            <p:cond delay="1642"/>
                                          </p:stCondLst>
                                        </p:cTn>
                                        <p:tgtEl>
                                          <p:spTgt spid="395433"/>
                                        </p:tgtEl>
                                      </p:cBhvr>
                                      <p:to x="100000" y="90000"/>
                                    </p:animScale>
                                    <p:animScale>
                                      <p:cBhvr>
                                        <p:cTn id="68" dur="166" decel="50000">
                                          <p:stCondLst>
                                            <p:cond delay="1668"/>
                                          </p:stCondLst>
                                        </p:cTn>
                                        <p:tgtEl>
                                          <p:spTgt spid="395433"/>
                                        </p:tgtEl>
                                      </p:cBhvr>
                                      <p:to x="100000" y="100000"/>
                                    </p:animScale>
                                    <p:animScale>
                                      <p:cBhvr>
                                        <p:cTn id="69" dur="26">
                                          <p:stCondLst>
                                            <p:cond delay="1808"/>
                                          </p:stCondLst>
                                        </p:cTn>
                                        <p:tgtEl>
                                          <p:spTgt spid="395433"/>
                                        </p:tgtEl>
                                      </p:cBhvr>
                                      <p:to x="100000" y="95000"/>
                                    </p:animScale>
                                    <p:animScale>
                                      <p:cBhvr>
                                        <p:cTn id="70" dur="166" decel="50000">
                                          <p:stCondLst>
                                            <p:cond delay="1834"/>
                                          </p:stCondLst>
                                        </p:cTn>
                                        <p:tgtEl>
                                          <p:spTgt spid="395433"/>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38" presetClass="entr" presetSubtype="0" accel="50000" fill="hold" grpId="0" nodeType="clickEffect">
                                  <p:stCondLst>
                                    <p:cond delay="0"/>
                                  </p:stCondLst>
                                  <p:iterate type="lt">
                                    <p:tmPct val="50000"/>
                                  </p:iterate>
                                  <p:childTnLst>
                                    <p:set>
                                      <p:cBhvr>
                                        <p:cTn id="74" dur="1" fill="hold">
                                          <p:stCondLst>
                                            <p:cond delay="0"/>
                                          </p:stCondLst>
                                        </p:cTn>
                                        <p:tgtEl>
                                          <p:spTgt spid="395434"/>
                                        </p:tgtEl>
                                        <p:attrNameLst>
                                          <p:attrName>style.visibility</p:attrName>
                                        </p:attrNameLst>
                                      </p:cBhvr>
                                      <p:to>
                                        <p:strVal val="visible"/>
                                      </p:to>
                                    </p:set>
                                    <p:set>
                                      <p:cBhvr>
                                        <p:cTn id="75" dur="455" fill="hold">
                                          <p:stCondLst>
                                            <p:cond delay="0"/>
                                          </p:stCondLst>
                                        </p:cTn>
                                        <p:tgtEl>
                                          <p:spTgt spid="395434"/>
                                        </p:tgtEl>
                                        <p:attrNameLst>
                                          <p:attrName>style.rotation</p:attrName>
                                        </p:attrNameLst>
                                      </p:cBhvr>
                                      <p:to>
                                        <p:strVal val="-45.0"/>
                                      </p:to>
                                    </p:set>
                                    <p:anim calcmode="lin" valueType="num">
                                      <p:cBhvr>
                                        <p:cTn id="76" dur="455" fill="hold">
                                          <p:stCondLst>
                                            <p:cond delay="455"/>
                                          </p:stCondLst>
                                        </p:cTn>
                                        <p:tgtEl>
                                          <p:spTgt spid="395434"/>
                                        </p:tgtEl>
                                        <p:attrNameLst>
                                          <p:attrName>style.rotation</p:attrName>
                                        </p:attrNameLst>
                                      </p:cBhvr>
                                      <p:tavLst>
                                        <p:tav tm="0">
                                          <p:val>
                                            <p:fltVal val="-45.000000"/>
                                          </p:val>
                                        </p:tav>
                                        <p:tav tm="69900">
                                          <p:val>
                                            <p:fltVal val="45.000000"/>
                                          </p:val>
                                        </p:tav>
                                        <p:tav tm="100000">
                                          <p:val>
                                            <p:fltVal val="0.000000"/>
                                          </p:val>
                                        </p:tav>
                                      </p:tavLst>
                                    </p:anim>
                                    <p:anim calcmode="lin" valueType="num">
                                      <p:cBhvr>
                                        <p:cTn id="77" dur="455" fill="hold">
                                          <p:stCondLst>
                                            <p:cond delay="0"/>
                                          </p:stCondLst>
                                        </p:cTn>
                                        <p:tgtEl>
                                          <p:spTgt spid="395434"/>
                                        </p:tgtEl>
                                        <p:attrNameLst>
                                          <p:attrName>ppt_y</p:attrName>
                                        </p:attrNameLst>
                                      </p:cBhvr>
                                      <p:tavLst>
                                        <p:tav tm="0">
                                          <p:val>
                                            <p:strVal val="#ppt_y-1"/>
                                          </p:val>
                                        </p:tav>
                                        <p:tav tm="100000">
                                          <p:val>
                                            <p:strVal val="#ppt_y-(0.354*#ppt_w-0.172*#ppt_h)"/>
                                          </p:val>
                                        </p:tav>
                                      </p:tavLst>
                                    </p:anim>
                                    <p:anim calcmode="lin" valueType="num">
                                      <p:cBhvr>
                                        <p:cTn id="78" dur="156" decel="50000" autoRev="1" fill="hold">
                                          <p:stCondLst>
                                            <p:cond delay="455"/>
                                          </p:stCondLst>
                                        </p:cTn>
                                        <p:tgtEl>
                                          <p:spTgt spid="395434"/>
                                        </p:tgtEl>
                                        <p:attrNameLst>
                                          <p:attrName>ppt_y</p:attrName>
                                        </p:attrNameLst>
                                      </p:cBhvr>
                                      <p:tavLst>
                                        <p:tav tm="0">
                                          <p:val>
                                            <p:strVal val="#ppt_y-(0.354*#ppt_w-0.172*#ppt_h)"/>
                                          </p:val>
                                        </p:tav>
                                        <p:tav tm="100000">
                                          <p:val>
                                            <p:strVal val="#ppt_y-(0.354*#ppt_w-0.172*#ppt_h)-#ppt_h/2"/>
                                          </p:val>
                                        </p:tav>
                                      </p:tavLst>
                                    </p:anim>
                                    <p:anim calcmode="lin" valueType="num">
                                      <p:cBhvr>
                                        <p:cTn id="79" dur="136" fill="hold">
                                          <p:stCondLst>
                                            <p:cond delay="864"/>
                                          </p:stCondLst>
                                        </p:cTn>
                                        <p:tgtEl>
                                          <p:spTgt spid="395434"/>
                                        </p:tgtEl>
                                        <p:attrNameLst>
                                          <p:attrName>ppt_y</p:attrName>
                                        </p:attrNameLst>
                                      </p:cBhvr>
                                      <p:tavLst>
                                        <p:tav tm="0">
                                          <p:val>
                                            <p:strVal val="#ppt_y-(0.354*#ppt_w-0.172*#ppt_h)"/>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8" presetClass="entr" presetSubtype="0" accel="50000" fill="hold" grpId="0" nodeType="clickEffect">
                                  <p:stCondLst>
                                    <p:cond delay="0"/>
                                  </p:stCondLst>
                                  <p:childTnLst>
                                    <p:set>
                                      <p:cBhvr>
                                        <p:cTn id="83" dur="1" fill="hold">
                                          <p:stCondLst>
                                            <p:cond delay="0"/>
                                          </p:stCondLst>
                                        </p:cTn>
                                        <p:tgtEl>
                                          <p:spTgt spid="395435"/>
                                        </p:tgtEl>
                                        <p:attrNameLst>
                                          <p:attrName>style.visibility</p:attrName>
                                        </p:attrNameLst>
                                      </p:cBhvr>
                                      <p:to>
                                        <p:strVal val="visible"/>
                                      </p:to>
                                    </p:set>
                                    <p:anim calcmode="lin" valueType="num">
                                      <p:cBhvr>
                                        <p:cTn id="84" dur="1000" fill="hold"/>
                                        <p:tgtEl>
                                          <p:spTgt spid="395435"/>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85" dur="1000" fill="hold"/>
                                        <p:tgtEl>
                                          <p:spTgt spid="395435"/>
                                        </p:tgtEl>
                                        <p:attrNameLst>
                                          <p:attrName>ppt_x</p:attrName>
                                        </p:attrNameLst>
                                      </p:cBhvr>
                                      <p:tavLst>
                                        <p:tav tm="0">
                                          <p:val>
                                            <p:fltVal val="-1.000000"/>
                                          </p:val>
                                        </p:tav>
                                        <p:tav tm="50000">
                                          <p:val>
                                            <p:fltVal val="0.950000"/>
                                          </p:val>
                                        </p:tav>
                                        <p:tav tm="100000">
                                          <p:val>
                                            <p:strVal val="#ppt_x"/>
                                          </p:val>
                                        </p:tav>
                                      </p:tavLst>
                                    </p:anim>
                                    <p:anim calcmode="lin" valueType="num">
                                      <p:cBhvr>
                                        <p:cTn id="86" dur="1000" fill="hold"/>
                                        <p:tgtEl>
                                          <p:spTgt spid="395435"/>
                                        </p:tgtEl>
                                        <p:attrNameLst>
                                          <p:attrName>ppt_y</p:attrName>
                                        </p:attrNameLst>
                                      </p:cBhvr>
                                      <p:tavLst>
                                        <p:tav tm="0">
                                          <p:val>
                                            <p:strVal val="#ppt_y"/>
                                          </p:val>
                                        </p:tav>
                                        <p:tav tm="100000">
                                          <p:val>
                                            <p:strVal val="#ppt_y"/>
                                          </p:val>
                                        </p:tav>
                                      </p:tavLst>
                                    </p:anim>
                                    <p:animEffect transition="in" filter="fade">
                                      <p:cBhvr>
                                        <p:cTn id="87" dur="1000"/>
                                        <p:tgtEl>
                                          <p:spTgt spid="395435"/>
                                        </p:tgtEl>
                                      </p:cBhvr>
                                    </p:animEffect>
                                  </p:childTnLst>
                                </p:cTn>
                              </p:par>
                            </p:childTnLst>
                          </p:cTn>
                        </p:par>
                      </p:childTnLst>
                    </p:cTn>
                  </p:par>
                  <p:par>
                    <p:cTn id="88" fill="hold">
                      <p:stCondLst>
                        <p:cond delay="indefinite"/>
                      </p:stCondLst>
                      <p:childTnLst>
                        <p:par>
                          <p:cTn id="89" fill="hold">
                            <p:stCondLst>
                              <p:cond delay="0"/>
                            </p:stCondLst>
                            <p:childTnLst>
                              <p:par>
                                <p:cTn id="90" presetID="35" presetClass="entr" presetSubtype="0" fill="hold" grpId="0" nodeType="clickEffect">
                                  <p:stCondLst>
                                    <p:cond delay="0"/>
                                  </p:stCondLst>
                                  <p:childTnLst>
                                    <p:set>
                                      <p:cBhvr>
                                        <p:cTn id="91" dur="1" fill="hold">
                                          <p:stCondLst>
                                            <p:cond delay="0"/>
                                          </p:stCondLst>
                                        </p:cTn>
                                        <p:tgtEl>
                                          <p:spTgt spid="395436"/>
                                        </p:tgtEl>
                                        <p:attrNameLst>
                                          <p:attrName>style.visibility</p:attrName>
                                        </p:attrNameLst>
                                      </p:cBhvr>
                                      <p:to>
                                        <p:strVal val="visible"/>
                                      </p:to>
                                    </p:set>
                                    <p:animEffect transition="in" filter="fade">
                                      <p:cBhvr>
                                        <p:cTn id="92" dur="2000"/>
                                        <p:tgtEl>
                                          <p:spTgt spid="395436"/>
                                        </p:tgtEl>
                                      </p:cBhvr>
                                    </p:animEffect>
                                    <p:anim calcmode="lin" valueType="num">
                                      <p:cBhvr>
                                        <p:cTn id="93" dur="2000" fill="hold"/>
                                        <p:tgtEl>
                                          <p:spTgt spid="395436"/>
                                        </p:tgtEl>
                                        <p:attrNameLst>
                                          <p:attrName>style.rotation</p:attrName>
                                        </p:attrNameLst>
                                      </p:cBhvr>
                                      <p:tavLst>
                                        <p:tav tm="0">
                                          <p:val>
                                            <p:fltVal val="720.000000"/>
                                          </p:val>
                                        </p:tav>
                                        <p:tav tm="100000">
                                          <p:val>
                                            <p:fltVal val="0.000000"/>
                                          </p:val>
                                        </p:tav>
                                      </p:tavLst>
                                    </p:anim>
                                    <p:anim calcmode="lin" valueType="num">
                                      <p:cBhvr>
                                        <p:cTn id="94" dur="2000" fill="hold"/>
                                        <p:tgtEl>
                                          <p:spTgt spid="395436"/>
                                        </p:tgtEl>
                                        <p:attrNameLst>
                                          <p:attrName>ppt_h</p:attrName>
                                        </p:attrNameLst>
                                      </p:cBhvr>
                                      <p:tavLst>
                                        <p:tav tm="0">
                                          <p:val>
                                            <p:fltVal val="0.000000"/>
                                          </p:val>
                                        </p:tav>
                                        <p:tav tm="100000">
                                          <p:val>
                                            <p:strVal val="#ppt_h"/>
                                          </p:val>
                                        </p:tav>
                                      </p:tavLst>
                                    </p:anim>
                                    <p:anim calcmode="lin" valueType="num">
                                      <p:cBhvr>
                                        <p:cTn id="95" dur="2000" fill="hold"/>
                                        <p:tgtEl>
                                          <p:spTgt spid="395436"/>
                                        </p:tgtEl>
                                        <p:attrNameLst>
                                          <p:attrName>ppt_w</p:attrName>
                                        </p:attrNameLst>
                                      </p:cBhvr>
                                      <p:tavLst>
                                        <p:tav tm="0">
                                          <p:val>
                                            <p:fltVal val="0.000000"/>
                                          </p:val>
                                        </p:tav>
                                        <p:tav tm="100000">
                                          <p:val>
                                            <p:strVal val="#ppt_w"/>
                                          </p:val>
                                        </p:tav>
                                      </p:tavLst>
                                    </p:anim>
                                  </p:childTnLst>
                                </p:cTn>
                              </p:par>
                            </p:childTnLst>
                          </p:cTn>
                        </p:par>
                      </p:childTnLst>
                    </p:cTn>
                  </p:par>
                  <p:par>
                    <p:cTn id="96" fill="hold">
                      <p:stCondLst>
                        <p:cond delay="indefinite"/>
                      </p:stCondLst>
                      <p:childTnLst>
                        <p:par>
                          <p:cTn id="97" fill="hold">
                            <p:stCondLst>
                              <p:cond delay="0"/>
                            </p:stCondLst>
                            <p:childTnLst>
                              <p:par>
                                <p:cTn id="98" presetID="26" presetClass="entr" presetSubtype="0" fill="hold" grpId="0" nodeType="clickEffect">
                                  <p:stCondLst>
                                    <p:cond delay="0"/>
                                  </p:stCondLst>
                                  <p:childTnLst>
                                    <p:set>
                                      <p:cBhvr>
                                        <p:cTn id="99" dur="1" fill="hold">
                                          <p:stCondLst>
                                            <p:cond delay="0"/>
                                          </p:stCondLst>
                                        </p:cTn>
                                        <p:tgtEl>
                                          <p:spTgt spid="395437"/>
                                        </p:tgtEl>
                                        <p:attrNameLst>
                                          <p:attrName>style.visibility</p:attrName>
                                        </p:attrNameLst>
                                      </p:cBhvr>
                                      <p:to>
                                        <p:strVal val="visible"/>
                                      </p:to>
                                    </p:set>
                                    <p:animEffect transition="in" filter="wipe(down)">
                                      <p:cBhvr>
                                        <p:cTn id="100" dur="580">
                                          <p:stCondLst>
                                            <p:cond delay="0"/>
                                          </p:stCondLst>
                                        </p:cTn>
                                        <p:tgtEl>
                                          <p:spTgt spid="395437"/>
                                        </p:tgtEl>
                                      </p:cBhvr>
                                    </p:animEffect>
                                    <p:anim calcmode="lin" valueType="num">
                                      <p:cBhvr>
                                        <p:cTn id="101" dur="1822" tmFilter="0,0; 0.14,0.36; 0.43,0.73; 0.71,0.91; 1.0,1.0">
                                          <p:stCondLst>
                                            <p:cond delay="0"/>
                                          </p:stCondLst>
                                        </p:cTn>
                                        <p:tgtEl>
                                          <p:spTgt spid="395437"/>
                                        </p:tgtEl>
                                        <p:attrNameLst>
                                          <p:attrName>ppt_x</p:attrName>
                                        </p:attrNameLst>
                                      </p:cBhvr>
                                      <p:tavLst>
                                        <p:tav tm="0">
                                          <p:val>
                                            <p:strVal val="#ppt_x-0.25"/>
                                          </p:val>
                                        </p:tav>
                                        <p:tav tm="100000">
                                          <p:val>
                                            <p:strVal val="#ppt_x"/>
                                          </p:val>
                                        </p:tav>
                                      </p:tavLst>
                                    </p:anim>
                                    <p:anim calcmode="lin" valueType="num">
                                      <p:cBhvr>
                                        <p:cTn id="102" dur="664" tmFilter="0.0,0.0; 0.25,0.07; 0.50,0.2; 0.75,0.467; 1.0,1.0">
                                          <p:stCondLst>
                                            <p:cond delay="0"/>
                                          </p:stCondLst>
                                        </p:cTn>
                                        <p:tgtEl>
                                          <p:spTgt spid="395437"/>
                                        </p:tgtEl>
                                        <p:attrNameLst>
                                          <p:attrName>ppt_y</p:attrName>
                                        </p:attrNameLst>
                                      </p:cBhvr>
                                      <p:tavLst>
                                        <p:tav tm="0" fmla="#ppt_y-sin(pi*$)/3">
                                          <p:val>
                                            <p:fltVal val="0.500000"/>
                                          </p:val>
                                        </p:tav>
                                        <p:tav tm="100000">
                                          <p:val>
                                            <p:fltVal val="1.000000"/>
                                          </p:val>
                                        </p:tav>
                                      </p:tavLst>
                                    </p:anim>
                                    <p:anim calcmode="lin" valueType="num">
                                      <p:cBhvr>
                                        <p:cTn id="103" dur="664" tmFilter="0, 0; 0.125,0.2665; 0.25,0.4; 0.375,0.465; 0.5,0.5;  0.625,0.535; 0.75,0.6; 0.875,0.7335; 1,1">
                                          <p:stCondLst>
                                            <p:cond delay="664"/>
                                          </p:stCondLst>
                                        </p:cTn>
                                        <p:tgtEl>
                                          <p:spTgt spid="395437"/>
                                        </p:tgtEl>
                                        <p:attrNameLst>
                                          <p:attrName>ppt_y</p:attrName>
                                        </p:attrNameLst>
                                      </p:cBhvr>
                                      <p:tavLst>
                                        <p:tav tm="0" fmla="#ppt_y-sin(pi*$)/9">
                                          <p:val>
                                            <p:fltVal val="0.000000"/>
                                          </p:val>
                                        </p:tav>
                                        <p:tav tm="100000">
                                          <p:val>
                                            <p:fltVal val="1.000000"/>
                                          </p:val>
                                        </p:tav>
                                      </p:tavLst>
                                    </p:anim>
                                    <p:anim calcmode="lin" valueType="num">
                                      <p:cBhvr>
                                        <p:cTn id="104" dur="332" tmFilter="0, 0; 0.125,0.2665; 0.25,0.4; 0.375,0.465; 0.5,0.5;  0.625,0.535; 0.75,0.6; 0.875,0.7335; 1,1">
                                          <p:stCondLst>
                                            <p:cond delay="1324"/>
                                          </p:stCondLst>
                                        </p:cTn>
                                        <p:tgtEl>
                                          <p:spTgt spid="395437"/>
                                        </p:tgtEl>
                                        <p:attrNameLst>
                                          <p:attrName>ppt_y</p:attrName>
                                        </p:attrNameLst>
                                      </p:cBhvr>
                                      <p:tavLst>
                                        <p:tav tm="0" fmla="#ppt_y-sin(pi*$)/27">
                                          <p:val>
                                            <p:fltVal val="0.000000"/>
                                          </p:val>
                                        </p:tav>
                                        <p:tav tm="100000">
                                          <p:val>
                                            <p:fltVal val="1.000000"/>
                                          </p:val>
                                        </p:tav>
                                      </p:tavLst>
                                    </p:anim>
                                    <p:anim calcmode="lin" valueType="num">
                                      <p:cBhvr>
                                        <p:cTn id="105" dur="164" tmFilter="0, 0; 0.125,0.2665; 0.25,0.4; 0.375,0.465; 0.5,0.5;  0.625,0.535; 0.75,0.6; 0.875,0.7335; 1,1">
                                          <p:stCondLst>
                                            <p:cond delay="1656"/>
                                          </p:stCondLst>
                                        </p:cTn>
                                        <p:tgtEl>
                                          <p:spTgt spid="395437"/>
                                        </p:tgtEl>
                                        <p:attrNameLst>
                                          <p:attrName>ppt_y</p:attrName>
                                        </p:attrNameLst>
                                      </p:cBhvr>
                                      <p:tavLst>
                                        <p:tav tm="0" fmla="#ppt_y-sin(pi*$)/81">
                                          <p:val>
                                            <p:fltVal val="0.000000"/>
                                          </p:val>
                                        </p:tav>
                                        <p:tav tm="100000">
                                          <p:val>
                                            <p:fltVal val="1.000000"/>
                                          </p:val>
                                        </p:tav>
                                      </p:tavLst>
                                    </p:anim>
                                    <p:animScale>
                                      <p:cBhvr>
                                        <p:cTn id="106" dur="26">
                                          <p:stCondLst>
                                            <p:cond delay="650"/>
                                          </p:stCondLst>
                                        </p:cTn>
                                        <p:tgtEl>
                                          <p:spTgt spid="395437"/>
                                        </p:tgtEl>
                                      </p:cBhvr>
                                      <p:to x="100000" y="60000"/>
                                    </p:animScale>
                                    <p:animScale>
                                      <p:cBhvr>
                                        <p:cTn id="107" dur="166" decel="50000">
                                          <p:stCondLst>
                                            <p:cond delay="676"/>
                                          </p:stCondLst>
                                        </p:cTn>
                                        <p:tgtEl>
                                          <p:spTgt spid="395437"/>
                                        </p:tgtEl>
                                      </p:cBhvr>
                                      <p:to x="100000" y="100000"/>
                                    </p:animScale>
                                    <p:animScale>
                                      <p:cBhvr>
                                        <p:cTn id="108" dur="26">
                                          <p:stCondLst>
                                            <p:cond delay="1312"/>
                                          </p:stCondLst>
                                        </p:cTn>
                                        <p:tgtEl>
                                          <p:spTgt spid="395437"/>
                                        </p:tgtEl>
                                      </p:cBhvr>
                                      <p:to x="100000" y="80000"/>
                                    </p:animScale>
                                    <p:animScale>
                                      <p:cBhvr>
                                        <p:cTn id="109" dur="166" decel="50000">
                                          <p:stCondLst>
                                            <p:cond delay="1338"/>
                                          </p:stCondLst>
                                        </p:cTn>
                                        <p:tgtEl>
                                          <p:spTgt spid="395437"/>
                                        </p:tgtEl>
                                      </p:cBhvr>
                                      <p:to x="100000" y="100000"/>
                                    </p:animScale>
                                    <p:animScale>
                                      <p:cBhvr>
                                        <p:cTn id="110" dur="26">
                                          <p:stCondLst>
                                            <p:cond delay="1642"/>
                                          </p:stCondLst>
                                        </p:cTn>
                                        <p:tgtEl>
                                          <p:spTgt spid="395437"/>
                                        </p:tgtEl>
                                      </p:cBhvr>
                                      <p:to x="100000" y="90000"/>
                                    </p:animScale>
                                    <p:animScale>
                                      <p:cBhvr>
                                        <p:cTn id="111" dur="166" decel="50000">
                                          <p:stCondLst>
                                            <p:cond delay="1668"/>
                                          </p:stCondLst>
                                        </p:cTn>
                                        <p:tgtEl>
                                          <p:spTgt spid="395437"/>
                                        </p:tgtEl>
                                      </p:cBhvr>
                                      <p:to x="100000" y="100000"/>
                                    </p:animScale>
                                    <p:animScale>
                                      <p:cBhvr>
                                        <p:cTn id="112" dur="26">
                                          <p:stCondLst>
                                            <p:cond delay="1808"/>
                                          </p:stCondLst>
                                        </p:cTn>
                                        <p:tgtEl>
                                          <p:spTgt spid="395437"/>
                                        </p:tgtEl>
                                      </p:cBhvr>
                                      <p:to x="100000" y="95000"/>
                                    </p:animScale>
                                    <p:animScale>
                                      <p:cBhvr>
                                        <p:cTn id="113" dur="166" decel="50000">
                                          <p:stCondLst>
                                            <p:cond delay="1834"/>
                                          </p:stCondLst>
                                        </p:cTn>
                                        <p:tgtEl>
                                          <p:spTgt spid="395437"/>
                                        </p:tgtEl>
                                      </p:cBhvr>
                                      <p:to x="100000" y="100000"/>
                                    </p:animScale>
                                  </p:childTnLst>
                                </p:cTn>
                              </p:par>
                            </p:childTnLst>
                          </p:cTn>
                        </p:par>
                      </p:childTnLst>
                    </p:cTn>
                  </p:par>
                  <p:par>
                    <p:cTn id="114" fill="hold">
                      <p:stCondLst>
                        <p:cond delay="indefinite"/>
                      </p:stCondLst>
                      <p:childTnLst>
                        <p:par>
                          <p:cTn id="115" fill="hold">
                            <p:stCondLst>
                              <p:cond delay="0"/>
                            </p:stCondLst>
                            <p:childTnLst>
                              <p:par>
                                <p:cTn id="116" presetID="56" presetClass="entr" presetSubtype="0" fill="hold" grpId="0" nodeType="clickEffect">
                                  <p:stCondLst>
                                    <p:cond delay="0"/>
                                  </p:stCondLst>
                                  <p:iterate type="lt">
                                    <p:tmPct val="10000"/>
                                  </p:iterate>
                                  <p:childTnLst>
                                    <p:set>
                                      <p:cBhvr>
                                        <p:cTn id="117" dur="1" fill="hold">
                                          <p:stCondLst>
                                            <p:cond delay="0"/>
                                          </p:stCondLst>
                                        </p:cTn>
                                        <p:tgtEl>
                                          <p:spTgt spid="395438"/>
                                        </p:tgtEl>
                                        <p:attrNameLst>
                                          <p:attrName>style.visibility</p:attrName>
                                        </p:attrNameLst>
                                      </p:cBhvr>
                                      <p:to>
                                        <p:strVal val="visible"/>
                                      </p:to>
                                    </p:set>
                                    <p:anim by="(-#ppt_w*2)" calcmode="lin" valueType="num">
                                      <p:cBhvr rctx="PPT">
                                        <p:cTn id="118" dur="500" autoRev="1" fill="hold">
                                          <p:stCondLst>
                                            <p:cond delay="0"/>
                                          </p:stCondLst>
                                        </p:cTn>
                                        <p:tgtEl>
                                          <p:spTgt spid="395438"/>
                                        </p:tgtEl>
                                        <p:attrNameLst>
                                          <p:attrName>ppt_w</p:attrName>
                                        </p:attrNameLst>
                                      </p:cBhvr>
                                    </p:anim>
                                    <p:anim by="(#ppt_w*0.50)" calcmode="lin" valueType="num">
                                      <p:cBhvr>
                                        <p:cTn id="119" dur="500" decel="50000" autoRev="1" fill="hold">
                                          <p:stCondLst>
                                            <p:cond delay="0"/>
                                          </p:stCondLst>
                                        </p:cTn>
                                        <p:tgtEl>
                                          <p:spTgt spid="395438"/>
                                        </p:tgtEl>
                                        <p:attrNameLst>
                                          <p:attrName>ppt_x</p:attrName>
                                        </p:attrNameLst>
                                      </p:cBhvr>
                                    </p:anim>
                                    <p:anim from="(-#ppt_h/2)" to="(#ppt_y)" calcmode="lin" valueType="num">
                                      <p:cBhvr>
                                        <p:cTn id="120" dur="1000" fill="hold">
                                          <p:stCondLst>
                                            <p:cond delay="0"/>
                                          </p:stCondLst>
                                        </p:cTn>
                                        <p:tgtEl>
                                          <p:spTgt spid="395438"/>
                                        </p:tgtEl>
                                        <p:attrNameLst>
                                          <p:attrName>ppt_y</p:attrName>
                                        </p:attrNameLst>
                                      </p:cBhvr>
                                    </p:anim>
                                    <p:animRot by="21600000">
                                      <p:cBhvr>
                                        <p:cTn id="121" dur="1000" fill="hold">
                                          <p:stCondLst>
                                            <p:cond delay="0"/>
                                          </p:stCondLst>
                                        </p:cTn>
                                        <p:tgtEl>
                                          <p:spTgt spid="395438"/>
                                        </p:tgtEl>
                                        <p:attrNameLst>
                                          <p:attrName>r</p:attrName>
                                        </p:attrNameLst>
                                      </p:cBhvr>
                                    </p:animRot>
                                  </p:childTnLst>
                                </p:cTn>
                              </p:par>
                            </p:childTnLst>
                          </p:cTn>
                        </p:par>
                      </p:childTnLst>
                    </p:cTn>
                  </p:par>
                  <p:par>
                    <p:cTn id="122" fill="hold">
                      <p:stCondLst>
                        <p:cond delay="indefinite"/>
                      </p:stCondLst>
                      <p:childTnLst>
                        <p:par>
                          <p:cTn id="123" fill="hold">
                            <p:stCondLst>
                              <p:cond delay="0"/>
                            </p:stCondLst>
                            <p:childTnLst>
                              <p:par>
                                <p:cTn id="124" presetID="48" presetClass="entr" presetSubtype="0" accel="50000" fill="hold" grpId="0" nodeType="clickEffect">
                                  <p:stCondLst>
                                    <p:cond delay="0"/>
                                  </p:stCondLst>
                                  <p:childTnLst>
                                    <p:set>
                                      <p:cBhvr>
                                        <p:cTn id="125" dur="1" fill="hold">
                                          <p:stCondLst>
                                            <p:cond delay="0"/>
                                          </p:stCondLst>
                                        </p:cTn>
                                        <p:tgtEl>
                                          <p:spTgt spid="395439"/>
                                        </p:tgtEl>
                                        <p:attrNameLst>
                                          <p:attrName>style.visibility</p:attrName>
                                        </p:attrNameLst>
                                      </p:cBhvr>
                                      <p:to>
                                        <p:strVal val="visible"/>
                                      </p:to>
                                    </p:set>
                                    <p:anim calcmode="lin" valueType="num">
                                      <p:cBhvr>
                                        <p:cTn id="126" dur="1000" fill="hold"/>
                                        <p:tgtEl>
                                          <p:spTgt spid="395439"/>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27" dur="1000" fill="hold"/>
                                        <p:tgtEl>
                                          <p:spTgt spid="395439"/>
                                        </p:tgtEl>
                                        <p:attrNameLst>
                                          <p:attrName>ppt_x</p:attrName>
                                        </p:attrNameLst>
                                      </p:cBhvr>
                                      <p:tavLst>
                                        <p:tav tm="0">
                                          <p:val>
                                            <p:fltVal val="-1.000000"/>
                                          </p:val>
                                        </p:tav>
                                        <p:tav tm="50000">
                                          <p:val>
                                            <p:fltVal val="0.950000"/>
                                          </p:val>
                                        </p:tav>
                                        <p:tav tm="100000">
                                          <p:val>
                                            <p:strVal val="#ppt_x"/>
                                          </p:val>
                                        </p:tav>
                                      </p:tavLst>
                                    </p:anim>
                                    <p:anim calcmode="lin" valueType="num">
                                      <p:cBhvr>
                                        <p:cTn id="128" dur="1000" fill="hold"/>
                                        <p:tgtEl>
                                          <p:spTgt spid="395439"/>
                                        </p:tgtEl>
                                        <p:attrNameLst>
                                          <p:attrName>ppt_y</p:attrName>
                                        </p:attrNameLst>
                                      </p:cBhvr>
                                      <p:tavLst>
                                        <p:tav tm="0">
                                          <p:val>
                                            <p:strVal val="#ppt_y"/>
                                          </p:val>
                                        </p:tav>
                                        <p:tav tm="100000">
                                          <p:val>
                                            <p:strVal val="#ppt_y"/>
                                          </p:val>
                                        </p:tav>
                                      </p:tavLst>
                                    </p:anim>
                                    <p:animEffect transition="in" filter="fade">
                                      <p:cBhvr>
                                        <p:cTn id="129" dur="1000"/>
                                        <p:tgtEl>
                                          <p:spTgt spid="395439"/>
                                        </p:tgtEl>
                                      </p:cBhvr>
                                    </p:animEffect>
                                  </p:childTnLst>
                                </p:cTn>
                              </p:par>
                            </p:childTnLst>
                          </p:cTn>
                        </p:par>
                      </p:childTnLst>
                    </p:cTn>
                  </p:par>
                  <p:par>
                    <p:cTn id="130" fill="hold">
                      <p:stCondLst>
                        <p:cond delay="indefinite"/>
                      </p:stCondLst>
                      <p:childTnLst>
                        <p:par>
                          <p:cTn id="131" fill="hold">
                            <p:stCondLst>
                              <p:cond delay="0"/>
                            </p:stCondLst>
                            <p:childTnLst>
                              <p:par>
                                <p:cTn id="132" presetID="48" presetClass="entr" presetSubtype="0" accel="50000" fill="hold" grpId="0" nodeType="clickEffect">
                                  <p:stCondLst>
                                    <p:cond delay="0"/>
                                  </p:stCondLst>
                                  <p:childTnLst>
                                    <p:set>
                                      <p:cBhvr>
                                        <p:cTn id="133" dur="1" fill="hold">
                                          <p:stCondLst>
                                            <p:cond delay="0"/>
                                          </p:stCondLst>
                                        </p:cTn>
                                        <p:tgtEl>
                                          <p:spTgt spid="395440"/>
                                        </p:tgtEl>
                                        <p:attrNameLst>
                                          <p:attrName>style.visibility</p:attrName>
                                        </p:attrNameLst>
                                      </p:cBhvr>
                                      <p:to>
                                        <p:strVal val="visible"/>
                                      </p:to>
                                    </p:set>
                                    <p:anim calcmode="lin" valueType="num">
                                      <p:cBhvr>
                                        <p:cTn id="134" dur="1000" fill="hold"/>
                                        <p:tgtEl>
                                          <p:spTgt spid="395440"/>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35" dur="1000" fill="hold"/>
                                        <p:tgtEl>
                                          <p:spTgt spid="395440"/>
                                        </p:tgtEl>
                                        <p:attrNameLst>
                                          <p:attrName>ppt_x</p:attrName>
                                        </p:attrNameLst>
                                      </p:cBhvr>
                                      <p:tavLst>
                                        <p:tav tm="0">
                                          <p:val>
                                            <p:fltVal val="-1.000000"/>
                                          </p:val>
                                        </p:tav>
                                        <p:tav tm="50000">
                                          <p:val>
                                            <p:fltVal val="0.950000"/>
                                          </p:val>
                                        </p:tav>
                                        <p:tav tm="100000">
                                          <p:val>
                                            <p:strVal val="#ppt_x"/>
                                          </p:val>
                                        </p:tav>
                                      </p:tavLst>
                                    </p:anim>
                                    <p:anim calcmode="lin" valueType="num">
                                      <p:cBhvr>
                                        <p:cTn id="136" dur="1000" fill="hold"/>
                                        <p:tgtEl>
                                          <p:spTgt spid="395440"/>
                                        </p:tgtEl>
                                        <p:attrNameLst>
                                          <p:attrName>ppt_y</p:attrName>
                                        </p:attrNameLst>
                                      </p:cBhvr>
                                      <p:tavLst>
                                        <p:tav tm="0">
                                          <p:val>
                                            <p:strVal val="#ppt_y"/>
                                          </p:val>
                                        </p:tav>
                                        <p:tav tm="100000">
                                          <p:val>
                                            <p:strVal val="#ppt_y"/>
                                          </p:val>
                                        </p:tav>
                                      </p:tavLst>
                                    </p:anim>
                                    <p:animEffect transition="in" filter="fade">
                                      <p:cBhvr>
                                        <p:cTn id="137" dur="1000"/>
                                        <p:tgtEl>
                                          <p:spTgt spid="395440"/>
                                        </p:tgtEl>
                                      </p:cBhvr>
                                    </p:animEffect>
                                  </p:childTnLst>
                                </p:cTn>
                              </p:par>
                            </p:childTnLst>
                          </p:cTn>
                        </p:par>
                      </p:childTnLst>
                    </p:cTn>
                  </p:par>
                  <p:par>
                    <p:cTn id="138" fill="hold">
                      <p:stCondLst>
                        <p:cond delay="indefinite"/>
                      </p:stCondLst>
                      <p:childTnLst>
                        <p:par>
                          <p:cTn id="139" fill="hold">
                            <p:stCondLst>
                              <p:cond delay="0"/>
                            </p:stCondLst>
                            <p:childTnLst>
                              <p:par>
                                <p:cTn id="140" presetID="48" presetClass="entr" presetSubtype="0" accel="50000" fill="hold" grpId="0" nodeType="clickEffect">
                                  <p:stCondLst>
                                    <p:cond delay="0"/>
                                  </p:stCondLst>
                                  <p:childTnLst>
                                    <p:set>
                                      <p:cBhvr>
                                        <p:cTn id="141" dur="1" fill="hold">
                                          <p:stCondLst>
                                            <p:cond delay="0"/>
                                          </p:stCondLst>
                                        </p:cTn>
                                        <p:tgtEl>
                                          <p:spTgt spid="395441"/>
                                        </p:tgtEl>
                                        <p:attrNameLst>
                                          <p:attrName>style.visibility</p:attrName>
                                        </p:attrNameLst>
                                      </p:cBhvr>
                                      <p:to>
                                        <p:strVal val="visible"/>
                                      </p:to>
                                    </p:set>
                                    <p:anim calcmode="lin" valueType="num">
                                      <p:cBhvr>
                                        <p:cTn id="142" dur="1000" fill="hold"/>
                                        <p:tgtEl>
                                          <p:spTgt spid="395441"/>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43" dur="1000" fill="hold"/>
                                        <p:tgtEl>
                                          <p:spTgt spid="395441"/>
                                        </p:tgtEl>
                                        <p:attrNameLst>
                                          <p:attrName>ppt_x</p:attrName>
                                        </p:attrNameLst>
                                      </p:cBhvr>
                                      <p:tavLst>
                                        <p:tav tm="0">
                                          <p:val>
                                            <p:fltVal val="-1.000000"/>
                                          </p:val>
                                        </p:tav>
                                        <p:tav tm="50000">
                                          <p:val>
                                            <p:fltVal val="0.950000"/>
                                          </p:val>
                                        </p:tav>
                                        <p:tav tm="100000">
                                          <p:val>
                                            <p:strVal val="#ppt_x"/>
                                          </p:val>
                                        </p:tav>
                                      </p:tavLst>
                                    </p:anim>
                                    <p:anim calcmode="lin" valueType="num">
                                      <p:cBhvr>
                                        <p:cTn id="144" dur="1000" fill="hold"/>
                                        <p:tgtEl>
                                          <p:spTgt spid="395441"/>
                                        </p:tgtEl>
                                        <p:attrNameLst>
                                          <p:attrName>ppt_y</p:attrName>
                                        </p:attrNameLst>
                                      </p:cBhvr>
                                      <p:tavLst>
                                        <p:tav tm="0">
                                          <p:val>
                                            <p:strVal val="#ppt_y"/>
                                          </p:val>
                                        </p:tav>
                                        <p:tav tm="100000">
                                          <p:val>
                                            <p:strVal val="#ppt_y"/>
                                          </p:val>
                                        </p:tav>
                                      </p:tavLst>
                                    </p:anim>
                                    <p:animEffect transition="in" filter="fade">
                                      <p:cBhvr>
                                        <p:cTn id="145" dur="1000"/>
                                        <p:tgtEl>
                                          <p:spTgt spid="395441"/>
                                        </p:tgtEl>
                                      </p:cBhvr>
                                    </p:animEffect>
                                  </p:childTnLst>
                                </p:cTn>
                              </p:par>
                            </p:childTnLst>
                          </p:cTn>
                        </p:par>
                      </p:childTnLst>
                    </p:cTn>
                  </p:par>
                  <p:par>
                    <p:cTn id="146" fill="hold">
                      <p:stCondLst>
                        <p:cond delay="indefinite"/>
                      </p:stCondLst>
                      <p:childTnLst>
                        <p:par>
                          <p:cTn id="147" fill="hold">
                            <p:stCondLst>
                              <p:cond delay="0"/>
                            </p:stCondLst>
                            <p:childTnLst>
                              <p:par>
                                <p:cTn id="148" presetID="48" presetClass="entr" presetSubtype="0" accel="50000" fill="hold" grpId="0" nodeType="clickEffect">
                                  <p:stCondLst>
                                    <p:cond delay="0"/>
                                  </p:stCondLst>
                                  <p:childTnLst>
                                    <p:set>
                                      <p:cBhvr>
                                        <p:cTn id="149" dur="1" fill="hold">
                                          <p:stCondLst>
                                            <p:cond delay="0"/>
                                          </p:stCondLst>
                                        </p:cTn>
                                        <p:tgtEl>
                                          <p:spTgt spid="395442"/>
                                        </p:tgtEl>
                                        <p:attrNameLst>
                                          <p:attrName>style.visibility</p:attrName>
                                        </p:attrNameLst>
                                      </p:cBhvr>
                                      <p:to>
                                        <p:strVal val="visible"/>
                                      </p:to>
                                    </p:set>
                                    <p:anim calcmode="lin" valueType="num">
                                      <p:cBhvr>
                                        <p:cTn id="150" dur="1000" fill="hold"/>
                                        <p:tgtEl>
                                          <p:spTgt spid="395442"/>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51" dur="1000" fill="hold"/>
                                        <p:tgtEl>
                                          <p:spTgt spid="395442"/>
                                        </p:tgtEl>
                                        <p:attrNameLst>
                                          <p:attrName>ppt_x</p:attrName>
                                        </p:attrNameLst>
                                      </p:cBhvr>
                                      <p:tavLst>
                                        <p:tav tm="0">
                                          <p:val>
                                            <p:fltVal val="-1.000000"/>
                                          </p:val>
                                        </p:tav>
                                        <p:tav tm="50000">
                                          <p:val>
                                            <p:fltVal val="0.950000"/>
                                          </p:val>
                                        </p:tav>
                                        <p:tav tm="100000">
                                          <p:val>
                                            <p:strVal val="#ppt_x"/>
                                          </p:val>
                                        </p:tav>
                                      </p:tavLst>
                                    </p:anim>
                                    <p:anim calcmode="lin" valueType="num">
                                      <p:cBhvr>
                                        <p:cTn id="152" dur="1000" fill="hold"/>
                                        <p:tgtEl>
                                          <p:spTgt spid="395442"/>
                                        </p:tgtEl>
                                        <p:attrNameLst>
                                          <p:attrName>ppt_y</p:attrName>
                                        </p:attrNameLst>
                                      </p:cBhvr>
                                      <p:tavLst>
                                        <p:tav tm="0">
                                          <p:val>
                                            <p:strVal val="#ppt_y"/>
                                          </p:val>
                                        </p:tav>
                                        <p:tav tm="100000">
                                          <p:val>
                                            <p:strVal val="#ppt_y"/>
                                          </p:val>
                                        </p:tav>
                                      </p:tavLst>
                                    </p:anim>
                                    <p:animEffect transition="in" filter="fade">
                                      <p:cBhvr>
                                        <p:cTn id="153" dur="1000"/>
                                        <p:tgtEl>
                                          <p:spTgt spid="395442"/>
                                        </p:tgtEl>
                                      </p:cBhvr>
                                    </p:animEffect>
                                  </p:childTnLst>
                                </p:cTn>
                              </p:par>
                            </p:childTnLst>
                          </p:cTn>
                        </p:par>
                      </p:childTnLst>
                    </p:cTn>
                  </p:par>
                  <p:par>
                    <p:cTn id="154" fill="hold">
                      <p:stCondLst>
                        <p:cond delay="indefinite"/>
                      </p:stCondLst>
                      <p:childTnLst>
                        <p:par>
                          <p:cTn id="155" fill="hold">
                            <p:stCondLst>
                              <p:cond delay="0"/>
                            </p:stCondLst>
                            <p:childTnLst>
                              <p:par>
                                <p:cTn id="156" presetID="35" presetClass="entr" presetSubtype="0" fill="hold" grpId="0" nodeType="clickEffect">
                                  <p:stCondLst>
                                    <p:cond delay="0"/>
                                  </p:stCondLst>
                                  <p:childTnLst>
                                    <p:set>
                                      <p:cBhvr>
                                        <p:cTn id="157" dur="1" fill="hold">
                                          <p:stCondLst>
                                            <p:cond delay="0"/>
                                          </p:stCondLst>
                                        </p:cTn>
                                        <p:tgtEl>
                                          <p:spTgt spid="395443"/>
                                        </p:tgtEl>
                                        <p:attrNameLst>
                                          <p:attrName>style.visibility</p:attrName>
                                        </p:attrNameLst>
                                      </p:cBhvr>
                                      <p:to>
                                        <p:strVal val="visible"/>
                                      </p:to>
                                    </p:set>
                                    <p:animEffect transition="in" filter="fade">
                                      <p:cBhvr>
                                        <p:cTn id="158" dur="2000"/>
                                        <p:tgtEl>
                                          <p:spTgt spid="395443"/>
                                        </p:tgtEl>
                                      </p:cBhvr>
                                    </p:animEffect>
                                    <p:anim calcmode="lin" valueType="num">
                                      <p:cBhvr>
                                        <p:cTn id="159" dur="2000" fill="hold"/>
                                        <p:tgtEl>
                                          <p:spTgt spid="395443"/>
                                        </p:tgtEl>
                                        <p:attrNameLst>
                                          <p:attrName>style.rotation</p:attrName>
                                        </p:attrNameLst>
                                      </p:cBhvr>
                                      <p:tavLst>
                                        <p:tav tm="0">
                                          <p:val>
                                            <p:fltVal val="720.000000"/>
                                          </p:val>
                                        </p:tav>
                                        <p:tav tm="100000">
                                          <p:val>
                                            <p:fltVal val="0.000000"/>
                                          </p:val>
                                        </p:tav>
                                      </p:tavLst>
                                    </p:anim>
                                    <p:anim calcmode="lin" valueType="num">
                                      <p:cBhvr>
                                        <p:cTn id="160" dur="2000" fill="hold"/>
                                        <p:tgtEl>
                                          <p:spTgt spid="395443"/>
                                        </p:tgtEl>
                                        <p:attrNameLst>
                                          <p:attrName>ppt_h</p:attrName>
                                        </p:attrNameLst>
                                      </p:cBhvr>
                                      <p:tavLst>
                                        <p:tav tm="0">
                                          <p:val>
                                            <p:fltVal val="0.000000"/>
                                          </p:val>
                                        </p:tav>
                                        <p:tav tm="100000">
                                          <p:val>
                                            <p:strVal val="#ppt_h"/>
                                          </p:val>
                                        </p:tav>
                                      </p:tavLst>
                                    </p:anim>
                                    <p:anim calcmode="lin" valueType="num">
                                      <p:cBhvr>
                                        <p:cTn id="161" dur="2000" fill="hold"/>
                                        <p:tgtEl>
                                          <p:spTgt spid="395443"/>
                                        </p:tgtEl>
                                        <p:attrNameLst>
                                          <p:attrName>ppt_w</p:attrName>
                                        </p:attrNameLst>
                                      </p:cBhvr>
                                      <p:tavLst>
                                        <p:tav tm="0">
                                          <p:val>
                                            <p:fltVal val="0.000000"/>
                                          </p:val>
                                        </p:tav>
                                        <p:tav tm="100000">
                                          <p:val>
                                            <p:strVal val="#ppt_w"/>
                                          </p:val>
                                        </p:tav>
                                      </p:tavLst>
                                    </p:anim>
                                  </p:childTnLst>
                                </p:cTn>
                              </p:par>
                            </p:childTnLst>
                          </p:cTn>
                        </p:par>
                      </p:childTnLst>
                    </p:cTn>
                  </p:par>
                  <p:par>
                    <p:cTn id="162" fill="hold">
                      <p:stCondLst>
                        <p:cond delay="indefinite"/>
                      </p:stCondLst>
                      <p:childTnLst>
                        <p:par>
                          <p:cTn id="163" fill="hold">
                            <p:stCondLst>
                              <p:cond delay="0"/>
                            </p:stCondLst>
                            <p:childTnLst>
                              <p:par>
                                <p:cTn id="164" presetID="26" presetClass="entr" presetSubtype="0" fill="hold" grpId="0" nodeType="clickEffect">
                                  <p:stCondLst>
                                    <p:cond delay="0"/>
                                  </p:stCondLst>
                                  <p:childTnLst>
                                    <p:set>
                                      <p:cBhvr>
                                        <p:cTn id="165" dur="1" fill="hold">
                                          <p:stCondLst>
                                            <p:cond delay="0"/>
                                          </p:stCondLst>
                                        </p:cTn>
                                        <p:tgtEl>
                                          <p:spTgt spid="395444"/>
                                        </p:tgtEl>
                                        <p:attrNameLst>
                                          <p:attrName>style.visibility</p:attrName>
                                        </p:attrNameLst>
                                      </p:cBhvr>
                                      <p:to>
                                        <p:strVal val="visible"/>
                                      </p:to>
                                    </p:set>
                                    <p:animEffect transition="in" filter="wipe(down)">
                                      <p:cBhvr>
                                        <p:cTn id="166" dur="580">
                                          <p:stCondLst>
                                            <p:cond delay="0"/>
                                          </p:stCondLst>
                                        </p:cTn>
                                        <p:tgtEl>
                                          <p:spTgt spid="395444"/>
                                        </p:tgtEl>
                                      </p:cBhvr>
                                    </p:animEffect>
                                    <p:anim calcmode="lin" valueType="num">
                                      <p:cBhvr>
                                        <p:cTn id="167" dur="1822" tmFilter="0,0; 0.14,0.36; 0.43,0.73; 0.71,0.91; 1.0,1.0">
                                          <p:stCondLst>
                                            <p:cond delay="0"/>
                                          </p:stCondLst>
                                        </p:cTn>
                                        <p:tgtEl>
                                          <p:spTgt spid="395444"/>
                                        </p:tgtEl>
                                        <p:attrNameLst>
                                          <p:attrName>ppt_x</p:attrName>
                                        </p:attrNameLst>
                                      </p:cBhvr>
                                      <p:tavLst>
                                        <p:tav tm="0">
                                          <p:val>
                                            <p:strVal val="#ppt_x-0.25"/>
                                          </p:val>
                                        </p:tav>
                                        <p:tav tm="100000">
                                          <p:val>
                                            <p:strVal val="#ppt_x"/>
                                          </p:val>
                                        </p:tav>
                                      </p:tavLst>
                                    </p:anim>
                                    <p:anim calcmode="lin" valueType="num">
                                      <p:cBhvr>
                                        <p:cTn id="168" dur="664" tmFilter="0.0,0.0; 0.25,0.07; 0.50,0.2; 0.75,0.467; 1.0,1.0">
                                          <p:stCondLst>
                                            <p:cond delay="0"/>
                                          </p:stCondLst>
                                        </p:cTn>
                                        <p:tgtEl>
                                          <p:spTgt spid="395444"/>
                                        </p:tgtEl>
                                        <p:attrNameLst>
                                          <p:attrName>ppt_y</p:attrName>
                                        </p:attrNameLst>
                                      </p:cBhvr>
                                      <p:tavLst>
                                        <p:tav tm="0" fmla="#ppt_y-sin(pi*$)/3">
                                          <p:val>
                                            <p:fltVal val="0.500000"/>
                                          </p:val>
                                        </p:tav>
                                        <p:tav tm="100000">
                                          <p:val>
                                            <p:fltVal val="1.000000"/>
                                          </p:val>
                                        </p:tav>
                                      </p:tavLst>
                                    </p:anim>
                                    <p:anim calcmode="lin" valueType="num">
                                      <p:cBhvr>
                                        <p:cTn id="169" dur="664" tmFilter="0, 0; 0.125,0.2665; 0.25,0.4; 0.375,0.465; 0.5,0.5;  0.625,0.535; 0.75,0.6; 0.875,0.7335; 1,1">
                                          <p:stCondLst>
                                            <p:cond delay="664"/>
                                          </p:stCondLst>
                                        </p:cTn>
                                        <p:tgtEl>
                                          <p:spTgt spid="395444"/>
                                        </p:tgtEl>
                                        <p:attrNameLst>
                                          <p:attrName>ppt_y</p:attrName>
                                        </p:attrNameLst>
                                      </p:cBhvr>
                                      <p:tavLst>
                                        <p:tav tm="0" fmla="#ppt_y-sin(pi*$)/9">
                                          <p:val>
                                            <p:fltVal val="0.000000"/>
                                          </p:val>
                                        </p:tav>
                                        <p:tav tm="100000">
                                          <p:val>
                                            <p:fltVal val="1.000000"/>
                                          </p:val>
                                        </p:tav>
                                      </p:tavLst>
                                    </p:anim>
                                    <p:anim calcmode="lin" valueType="num">
                                      <p:cBhvr>
                                        <p:cTn id="170" dur="332" tmFilter="0, 0; 0.125,0.2665; 0.25,0.4; 0.375,0.465; 0.5,0.5;  0.625,0.535; 0.75,0.6; 0.875,0.7335; 1,1">
                                          <p:stCondLst>
                                            <p:cond delay="1324"/>
                                          </p:stCondLst>
                                        </p:cTn>
                                        <p:tgtEl>
                                          <p:spTgt spid="395444"/>
                                        </p:tgtEl>
                                        <p:attrNameLst>
                                          <p:attrName>ppt_y</p:attrName>
                                        </p:attrNameLst>
                                      </p:cBhvr>
                                      <p:tavLst>
                                        <p:tav tm="0" fmla="#ppt_y-sin(pi*$)/27">
                                          <p:val>
                                            <p:fltVal val="0.000000"/>
                                          </p:val>
                                        </p:tav>
                                        <p:tav tm="100000">
                                          <p:val>
                                            <p:fltVal val="1.000000"/>
                                          </p:val>
                                        </p:tav>
                                      </p:tavLst>
                                    </p:anim>
                                    <p:anim calcmode="lin" valueType="num">
                                      <p:cBhvr>
                                        <p:cTn id="171" dur="164" tmFilter="0, 0; 0.125,0.2665; 0.25,0.4; 0.375,0.465; 0.5,0.5;  0.625,0.535; 0.75,0.6; 0.875,0.7335; 1,1">
                                          <p:stCondLst>
                                            <p:cond delay="1656"/>
                                          </p:stCondLst>
                                        </p:cTn>
                                        <p:tgtEl>
                                          <p:spTgt spid="395444"/>
                                        </p:tgtEl>
                                        <p:attrNameLst>
                                          <p:attrName>ppt_y</p:attrName>
                                        </p:attrNameLst>
                                      </p:cBhvr>
                                      <p:tavLst>
                                        <p:tav tm="0" fmla="#ppt_y-sin(pi*$)/81">
                                          <p:val>
                                            <p:fltVal val="0.000000"/>
                                          </p:val>
                                        </p:tav>
                                        <p:tav tm="100000">
                                          <p:val>
                                            <p:fltVal val="1.000000"/>
                                          </p:val>
                                        </p:tav>
                                      </p:tavLst>
                                    </p:anim>
                                    <p:animScale>
                                      <p:cBhvr>
                                        <p:cTn id="172" dur="26">
                                          <p:stCondLst>
                                            <p:cond delay="650"/>
                                          </p:stCondLst>
                                        </p:cTn>
                                        <p:tgtEl>
                                          <p:spTgt spid="395444"/>
                                        </p:tgtEl>
                                      </p:cBhvr>
                                      <p:to x="100000" y="60000"/>
                                    </p:animScale>
                                    <p:animScale>
                                      <p:cBhvr>
                                        <p:cTn id="173" dur="166" decel="50000">
                                          <p:stCondLst>
                                            <p:cond delay="676"/>
                                          </p:stCondLst>
                                        </p:cTn>
                                        <p:tgtEl>
                                          <p:spTgt spid="395444"/>
                                        </p:tgtEl>
                                      </p:cBhvr>
                                      <p:to x="100000" y="100000"/>
                                    </p:animScale>
                                    <p:animScale>
                                      <p:cBhvr>
                                        <p:cTn id="174" dur="26">
                                          <p:stCondLst>
                                            <p:cond delay="1312"/>
                                          </p:stCondLst>
                                        </p:cTn>
                                        <p:tgtEl>
                                          <p:spTgt spid="395444"/>
                                        </p:tgtEl>
                                      </p:cBhvr>
                                      <p:to x="100000" y="80000"/>
                                    </p:animScale>
                                    <p:animScale>
                                      <p:cBhvr>
                                        <p:cTn id="175" dur="166" decel="50000">
                                          <p:stCondLst>
                                            <p:cond delay="1338"/>
                                          </p:stCondLst>
                                        </p:cTn>
                                        <p:tgtEl>
                                          <p:spTgt spid="395444"/>
                                        </p:tgtEl>
                                      </p:cBhvr>
                                      <p:to x="100000" y="100000"/>
                                    </p:animScale>
                                    <p:animScale>
                                      <p:cBhvr>
                                        <p:cTn id="176" dur="26">
                                          <p:stCondLst>
                                            <p:cond delay="1642"/>
                                          </p:stCondLst>
                                        </p:cTn>
                                        <p:tgtEl>
                                          <p:spTgt spid="395444"/>
                                        </p:tgtEl>
                                      </p:cBhvr>
                                      <p:to x="100000" y="90000"/>
                                    </p:animScale>
                                    <p:animScale>
                                      <p:cBhvr>
                                        <p:cTn id="177" dur="166" decel="50000">
                                          <p:stCondLst>
                                            <p:cond delay="1668"/>
                                          </p:stCondLst>
                                        </p:cTn>
                                        <p:tgtEl>
                                          <p:spTgt spid="395444"/>
                                        </p:tgtEl>
                                      </p:cBhvr>
                                      <p:to x="100000" y="100000"/>
                                    </p:animScale>
                                    <p:animScale>
                                      <p:cBhvr>
                                        <p:cTn id="178" dur="26">
                                          <p:stCondLst>
                                            <p:cond delay="1808"/>
                                          </p:stCondLst>
                                        </p:cTn>
                                        <p:tgtEl>
                                          <p:spTgt spid="395444"/>
                                        </p:tgtEl>
                                      </p:cBhvr>
                                      <p:to x="100000" y="95000"/>
                                    </p:animScale>
                                    <p:animScale>
                                      <p:cBhvr>
                                        <p:cTn id="179" dur="166" decel="50000">
                                          <p:stCondLst>
                                            <p:cond delay="1834"/>
                                          </p:stCondLst>
                                        </p:cTn>
                                        <p:tgtEl>
                                          <p:spTgt spid="395444"/>
                                        </p:tgtEl>
                                      </p:cBhvr>
                                      <p:to x="100000" y="100000"/>
                                    </p:animScale>
                                  </p:childTnLst>
                                </p:cTn>
                              </p:par>
                            </p:childTnLst>
                          </p:cTn>
                        </p:par>
                      </p:childTnLst>
                    </p:cTn>
                  </p:par>
                  <p:par>
                    <p:cTn id="180" fill="hold">
                      <p:stCondLst>
                        <p:cond delay="indefinite"/>
                      </p:stCondLst>
                      <p:childTnLst>
                        <p:par>
                          <p:cTn id="181" fill="hold">
                            <p:stCondLst>
                              <p:cond delay="0"/>
                            </p:stCondLst>
                            <p:childTnLst>
                              <p:par>
                                <p:cTn id="182" presetID="47" presetClass="entr" presetSubtype="0" fill="hold" grpId="0" nodeType="clickEffect">
                                  <p:stCondLst>
                                    <p:cond delay="0"/>
                                  </p:stCondLst>
                                  <p:childTnLst>
                                    <p:set>
                                      <p:cBhvr>
                                        <p:cTn id="183" dur="1" fill="hold">
                                          <p:stCondLst>
                                            <p:cond delay="0"/>
                                          </p:stCondLst>
                                        </p:cTn>
                                        <p:tgtEl>
                                          <p:spTgt spid="395445"/>
                                        </p:tgtEl>
                                        <p:attrNameLst>
                                          <p:attrName>style.visibility</p:attrName>
                                        </p:attrNameLst>
                                      </p:cBhvr>
                                      <p:to>
                                        <p:strVal val="visible"/>
                                      </p:to>
                                    </p:set>
                                    <p:animEffect transition="in" filter="fade">
                                      <p:cBhvr>
                                        <p:cTn id="184" dur="1000"/>
                                        <p:tgtEl>
                                          <p:spTgt spid="395445"/>
                                        </p:tgtEl>
                                      </p:cBhvr>
                                    </p:animEffect>
                                    <p:anim calcmode="lin" valueType="num">
                                      <p:cBhvr>
                                        <p:cTn id="185" dur="1000" fill="hold"/>
                                        <p:tgtEl>
                                          <p:spTgt spid="395445"/>
                                        </p:tgtEl>
                                        <p:attrNameLst>
                                          <p:attrName>ppt_x</p:attrName>
                                        </p:attrNameLst>
                                      </p:cBhvr>
                                      <p:tavLst>
                                        <p:tav tm="0">
                                          <p:val>
                                            <p:strVal val="#ppt_x"/>
                                          </p:val>
                                        </p:tav>
                                        <p:tav tm="100000">
                                          <p:val>
                                            <p:strVal val="#ppt_x"/>
                                          </p:val>
                                        </p:tav>
                                      </p:tavLst>
                                    </p:anim>
                                    <p:anim calcmode="lin" valueType="num">
                                      <p:cBhvr>
                                        <p:cTn id="186" dur="1000" fill="hold"/>
                                        <p:tgtEl>
                                          <p:spTgt spid="395445"/>
                                        </p:tgtEl>
                                        <p:attrNameLst>
                                          <p:attrName>ppt_y</p:attrName>
                                        </p:attrNameLst>
                                      </p:cBhvr>
                                      <p:tavLst>
                                        <p:tav tm="0">
                                          <p:val>
                                            <p:strVal val="#ppt_y-.1"/>
                                          </p:val>
                                        </p:tav>
                                        <p:tav tm="100000">
                                          <p:val>
                                            <p:strVal val="#ppt_y"/>
                                          </p:val>
                                        </p:tav>
                                      </p:tavLst>
                                    </p:anim>
                                  </p:childTnLst>
                                </p:cTn>
                              </p:par>
                            </p:childTnLst>
                          </p:cTn>
                        </p:par>
                      </p:childTnLst>
                    </p:cTn>
                  </p:par>
                  <p:par>
                    <p:cTn id="187" fill="hold">
                      <p:stCondLst>
                        <p:cond delay="indefinite"/>
                      </p:stCondLst>
                      <p:childTnLst>
                        <p:par>
                          <p:cTn id="188" fill="hold">
                            <p:stCondLst>
                              <p:cond delay="0"/>
                            </p:stCondLst>
                            <p:childTnLst>
                              <p:par>
                                <p:cTn id="189" presetID="26" presetClass="entr" presetSubtype="0" fill="hold" grpId="0" nodeType="clickEffect">
                                  <p:stCondLst>
                                    <p:cond delay="0"/>
                                  </p:stCondLst>
                                  <p:childTnLst>
                                    <p:set>
                                      <p:cBhvr>
                                        <p:cTn id="190" dur="1" fill="hold">
                                          <p:stCondLst>
                                            <p:cond delay="0"/>
                                          </p:stCondLst>
                                        </p:cTn>
                                        <p:tgtEl>
                                          <p:spTgt spid="395446"/>
                                        </p:tgtEl>
                                        <p:attrNameLst>
                                          <p:attrName>style.visibility</p:attrName>
                                        </p:attrNameLst>
                                      </p:cBhvr>
                                      <p:to>
                                        <p:strVal val="visible"/>
                                      </p:to>
                                    </p:set>
                                    <p:animEffect transition="in" filter="wipe(down)">
                                      <p:cBhvr>
                                        <p:cTn id="191" dur="580">
                                          <p:stCondLst>
                                            <p:cond delay="0"/>
                                          </p:stCondLst>
                                        </p:cTn>
                                        <p:tgtEl>
                                          <p:spTgt spid="395446"/>
                                        </p:tgtEl>
                                      </p:cBhvr>
                                    </p:animEffect>
                                    <p:anim calcmode="lin" valueType="num">
                                      <p:cBhvr>
                                        <p:cTn id="192" dur="1822" tmFilter="0,0; 0.14,0.36; 0.43,0.73; 0.71,0.91; 1.0,1.0">
                                          <p:stCondLst>
                                            <p:cond delay="0"/>
                                          </p:stCondLst>
                                        </p:cTn>
                                        <p:tgtEl>
                                          <p:spTgt spid="395446"/>
                                        </p:tgtEl>
                                        <p:attrNameLst>
                                          <p:attrName>ppt_x</p:attrName>
                                        </p:attrNameLst>
                                      </p:cBhvr>
                                      <p:tavLst>
                                        <p:tav tm="0">
                                          <p:val>
                                            <p:strVal val="#ppt_x-0.25"/>
                                          </p:val>
                                        </p:tav>
                                        <p:tav tm="100000">
                                          <p:val>
                                            <p:strVal val="#ppt_x"/>
                                          </p:val>
                                        </p:tav>
                                      </p:tavLst>
                                    </p:anim>
                                    <p:anim calcmode="lin" valueType="num">
                                      <p:cBhvr>
                                        <p:cTn id="193" dur="664" tmFilter="0.0,0.0; 0.25,0.07; 0.50,0.2; 0.75,0.467; 1.0,1.0">
                                          <p:stCondLst>
                                            <p:cond delay="0"/>
                                          </p:stCondLst>
                                        </p:cTn>
                                        <p:tgtEl>
                                          <p:spTgt spid="395446"/>
                                        </p:tgtEl>
                                        <p:attrNameLst>
                                          <p:attrName>ppt_y</p:attrName>
                                        </p:attrNameLst>
                                      </p:cBhvr>
                                      <p:tavLst>
                                        <p:tav tm="0" fmla="#ppt_y-sin(pi*$)/3">
                                          <p:val>
                                            <p:fltVal val="0.500000"/>
                                          </p:val>
                                        </p:tav>
                                        <p:tav tm="100000">
                                          <p:val>
                                            <p:fltVal val="1.000000"/>
                                          </p:val>
                                        </p:tav>
                                      </p:tavLst>
                                    </p:anim>
                                    <p:anim calcmode="lin" valueType="num">
                                      <p:cBhvr>
                                        <p:cTn id="194" dur="664" tmFilter="0, 0; 0.125,0.2665; 0.25,0.4; 0.375,0.465; 0.5,0.5;  0.625,0.535; 0.75,0.6; 0.875,0.7335; 1,1">
                                          <p:stCondLst>
                                            <p:cond delay="664"/>
                                          </p:stCondLst>
                                        </p:cTn>
                                        <p:tgtEl>
                                          <p:spTgt spid="395446"/>
                                        </p:tgtEl>
                                        <p:attrNameLst>
                                          <p:attrName>ppt_y</p:attrName>
                                        </p:attrNameLst>
                                      </p:cBhvr>
                                      <p:tavLst>
                                        <p:tav tm="0" fmla="#ppt_y-sin(pi*$)/9">
                                          <p:val>
                                            <p:fltVal val="0.000000"/>
                                          </p:val>
                                        </p:tav>
                                        <p:tav tm="100000">
                                          <p:val>
                                            <p:fltVal val="1.000000"/>
                                          </p:val>
                                        </p:tav>
                                      </p:tavLst>
                                    </p:anim>
                                    <p:anim calcmode="lin" valueType="num">
                                      <p:cBhvr>
                                        <p:cTn id="195" dur="332" tmFilter="0, 0; 0.125,0.2665; 0.25,0.4; 0.375,0.465; 0.5,0.5;  0.625,0.535; 0.75,0.6; 0.875,0.7335; 1,1">
                                          <p:stCondLst>
                                            <p:cond delay="1324"/>
                                          </p:stCondLst>
                                        </p:cTn>
                                        <p:tgtEl>
                                          <p:spTgt spid="395446"/>
                                        </p:tgtEl>
                                        <p:attrNameLst>
                                          <p:attrName>ppt_y</p:attrName>
                                        </p:attrNameLst>
                                      </p:cBhvr>
                                      <p:tavLst>
                                        <p:tav tm="0" fmla="#ppt_y-sin(pi*$)/27">
                                          <p:val>
                                            <p:fltVal val="0.000000"/>
                                          </p:val>
                                        </p:tav>
                                        <p:tav tm="100000">
                                          <p:val>
                                            <p:fltVal val="1.000000"/>
                                          </p:val>
                                        </p:tav>
                                      </p:tavLst>
                                    </p:anim>
                                    <p:anim calcmode="lin" valueType="num">
                                      <p:cBhvr>
                                        <p:cTn id="196" dur="164" tmFilter="0, 0; 0.125,0.2665; 0.25,0.4; 0.375,0.465; 0.5,0.5;  0.625,0.535; 0.75,0.6; 0.875,0.7335; 1,1">
                                          <p:stCondLst>
                                            <p:cond delay="1656"/>
                                          </p:stCondLst>
                                        </p:cTn>
                                        <p:tgtEl>
                                          <p:spTgt spid="395446"/>
                                        </p:tgtEl>
                                        <p:attrNameLst>
                                          <p:attrName>ppt_y</p:attrName>
                                        </p:attrNameLst>
                                      </p:cBhvr>
                                      <p:tavLst>
                                        <p:tav tm="0" fmla="#ppt_y-sin(pi*$)/81">
                                          <p:val>
                                            <p:fltVal val="0.000000"/>
                                          </p:val>
                                        </p:tav>
                                        <p:tav tm="100000">
                                          <p:val>
                                            <p:fltVal val="1.000000"/>
                                          </p:val>
                                        </p:tav>
                                      </p:tavLst>
                                    </p:anim>
                                    <p:animScale>
                                      <p:cBhvr>
                                        <p:cTn id="197" dur="26">
                                          <p:stCondLst>
                                            <p:cond delay="650"/>
                                          </p:stCondLst>
                                        </p:cTn>
                                        <p:tgtEl>
                                          <p:spTgt spid="395446"/>
                                        </p:tgtEl>
                                      </p:cBhvr>
                                      <p:to x="100000" y="60000"/>
                                    </p:animScale>
                                    <p:animScale>
                                      <p:cBhvr>
                                        <p:cTn id="198" dur="166" decel="50000">
                                          <p:stCondLst>
                                            <p:cond delay="676"/>
                                          </p:stCondLst>
                                        </p:cTn>
                                        <p:tgtEl>
                                          <p:spTgt spid="395446"/>
                                        </p:tgtEl>
                                      </p:cBhvr>
                                      <p:to x="100000" y="100000"/>
                                    </p:animScale>
                                    <p:animScale>
                                      <p:cBhvr>
                                        <p:cTn id="199" dur="26">
                                          <p:stCondLst>
                                            <p:cond delay="1312"/>
                                          </p:stCondLst>
                                        </p:cTn>
                                        <p:tgtEl>
                                          <p:spTgt spid="395446"/>
                                        </p:tgtEl>
                                      </p:cBhvr>
                                      <p:to x="100000" y="80000"/>
                                    </p:animScale>
                                    <p:animScale>
                                      <p:cBhvr>
                                        <p:cTn id="200" dur="166" decel="50000">
                                          <p:stCondLst>
                                            <p:cond delay="1338"/>
                                          </p:stCondLst>
                                        </p:cTn>
                                        <p:tgtEl>
                                          <p:spTgt spid="395446"/>
                                        </p:tgtEl>
                                      </p:cBhvr>
                                      <p:to x="100000" y="100000"/>
                                    </p:animScale>
                                    <p:animScale>
                                      <p:cBhvr>
                                        <p:cTn id="201" dur="26">
                                          <p:stCondLst>
                                            <p:cond delay="1642"/>
                                          </p:stCondLst>
                                        </p:cTn>
                                        <p:tgtEl>
                                          <p:spTgt spid="395446"/>
                                        </p:tgtEl>
                                      </p:cBhvr>
                                      <p:to x="100000" y="90000"/>
                                    </p:animScale>
                                    <p:animScale>
                                      <p:cBhvr>
                                        <p:cTn id="202" dur="166" decel="50000">
                                          <p:stCondLst>
                                            <p:cond delay="1668"/>
                                          </p:stCondLst>
                                        </p:cTn>
                                        <p:tgtEl>
                                          <p:spTgt spid="395446"/>
                                        </p:tgtEl>
                                      </p:cBhvr>
                                      <p:to x="100000" y="100000"/>
                                    </p:animScale>
                                    <p:animScale>
                                      <p:cBhvr>
                                        <p:cTn id="203" dur="26">
                                          <p:stCondLst>
                                            <p:cond delay="1808"/>
                                          </p:stCondLst>
                                        </p:cTn>
                                        <p:tgtEl>
                                          <p:spTgt spid="395446"/>
                                        </p:tgtEl>
                                      </p:cBhvr>
                                      <p:to x="100000" y="95000"/>
                                    </p:animScale>
                                    <p:animScale>
                                      <p:cBhvr>
                                        <p:cTn id="204" dur="166" decel="50000">
                                          <p:stCondLst>
                                            <p:cond delay="1834"/>
                                          </p:stCondLst>
                                        </p:cTn>
                                        <p:tgtEl>
                                          <p:spTgt spid="39544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5424" grpId="0"/>
      <p:bldP spid="395426" grpId="0"/>
      <p:bldP spid="395427" grpId="0"/>
      <p:bldP spid="395428" grpId="0"/>
      <p:bldP spid="395429" grpId="0"/>
      <p:bldP spid="395430" grpId="0"/>
      <p:bldP spid="395431" grpId="0"/>
      <p:bldP spid="395432" grpId="0"/>
      <p:bldP spid="395433" grpId="0"/>
      <p:bldP spid="395434" grpId="0"/>
      <p:bldP spid="395435" grpId="0"/>
      <p:bldP spid="395436" grpId="0"/>
      <p:bldP spid="395437" grpId="0"/>
      <p:bldP spid="395438" grpId="0"/>
      <p:bldP spid="395439" grpId="0"/>
      <p:bldP spid="395440" grpId="0"/>
      <p:bldP spid="395441" grpId="0"/>
      <p:bldP spid="395442" grpId="0"/>
      <p:bldP spid="395443" grpId="0"/>
      <p:bldP spid="395444" grpId="0"/>
      <p:bldP spid="395445" grpId="0"/>
      <p:bldP spid="39544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1754" name="Rectangle 13"/>
          <p:cNvSpPr/>
          <p:nvPr/>
        </p:nvSpPr>
        <p:spPr>
          <a:xfrm>
            <a:off x="0" y="124936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31755"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31756" name="AutoShape 15"/>
          <p:cNvSpPr>
            <a:spLocks noChangeAspect="1"/>
          </p:cNvSpPr>
          <p:nvPr/>
        </p:nvSpPr>
        <p:spPr>
          <a:xfrm>
            <a:off x="1258888" y="2492375"/>
            <a:ext cx="7561262" cy="3649663"/>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1757" name="Group 16"/>
          <p:cNvGrpSpPr/>
          <p:nvPr/>
        </p:nvGrpSpPr>
        <p:grpSpPr>
          <a:xfrm>
            <a:off x="2198688" y="3860800"/>
            <a:ext cx="862012" cy="846138"/>
            <a:chOff x="691" y="2077"/>
            <a:chExt cx="656" cy="663"/>
          </a:xfrm>
        </p:grpSpPr>
        <p:pic>
          <p:nvPicPr>
            <p:cNvPr id="31758" name="Picture 17" descr="circuler_1"/>
            <p:cNvPicPr>
              <a:picLocks noChangeAspect="1"/>
            </p:cNvPicPr>
            <p:nvPr/>
          </p:nvPicPr>
          <p:blipFill>
            <a:blip r:embed="rId4"/>
            <a:stretch>
              <a:fillRect/>
            </a:stretch>
          </p:blipFill>
          <p:spPr>
            <a:xfrm>
              <a:off x="691" y="2077"/>
              <a:ext cx="656" cy="662"/>
            </a:xfrm>
            <a:prstGeom prst="rect">
              <a:avLst/>
            </a:prstGeom>
            <a:noFill/>
            <a:ln w="9525">
              <a:noFill/>
            </a:ln>
          </p:spPr>
        </p:pic>
        <p:sp>
          <p:nvSpPr>
            <p:cNvPr id="31759" name="Oval 18"/>
            <p:cNvSpPr/>
            <p:nvPr/>
          </p:nvSpPr>
          <p:spPr>
            <a:xfrm>
              <a:off x="691" y="2077"/>
              <a:ext cx="652" cy="663"/>
            </a:xfrm>
            <a:prstGeom prst="ellipse">
              <a:avLst/>
            </a:prstGeom>
            <a:gradFill rotWithShape="1">
              <a:gsLst>
                <a:gs pos="0">
                  <a:srgbClr val="A6C701"/>
                </a:gs>
                <a:gs pos="50000">
                  <a:srgbClr val="EBF2C6"/>
                </a:gs>
                <a:gs pos="100000">
                  <a:srgbClr val="A6C701"/>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31760" name="Group 19"/>
            <p:cNvGrpSpPr/>
            <p:nvPr/>
          </p:nvGrpSpPr>
          <p:grpSpPr>
            <a:xfrm>
              <a:off x="737" y="2609"/>
              <a:ext cx="575" cy="110"/>
              <a:chOff x="3704" y="1872"/>
              <a:chExt cx="827" cy="156"/>
            </a:xfrm>
          </p:grpSpPr>
          <p:grpSp>
            <p:nvGrpSpPr>
              <p:cNvPr id="31761" name="Group 20"/>
              <p:cNvGrpSpPr/>
              <p:nvPr/>
            </p:nvGrpSpPr>
            <p:grpSpPr>
              <a:xfrm rot="-1297425" flipH="1" flipV="1">
                <a:off x="3850" y="1872"/>
                <a:ext cx="681" cy="150"/>
                <a:chOff x="1565" y="2568"/>
                <a:chExt cx="1118" cy="279"/>
              </a:xfrm>
            </p:grpSpPr>
            <p:sp>
              <p:nvSpPr>
                <p:cNvPr id="31762" name="AutoShape 2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63" name="AutoShape 2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64" name="AutoShape 2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65" name="AutoShape 2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1766" name="Group 25"/>
              <p:cNvGrpSpPr/>
              <p:nvPr/>
            </p:nvGrpSpPr>
            <p:grpSpPr>
              <a:xfrm rot="56115" flipH="1" flipV="1">
                <a:off x="3704" y="1878"/>
                <a:ext cx="681" cy="150"/>
                <a:chOff x="1565" y="2568"/>
                <a:chExt cx="1118" cy="279"/>
              </a:xfrm>
            </p:grpSpPr>
            <p:sp>
              <p:nvSpPr>
                <p:cNvPr id="31767" name="AutoShape 2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68" name="AutoShape 2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69" name="AutoShape 2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70" name="AutoShape 2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31771" name="Text Box 32"/>
          <p:cNvSpPr txBox="1"/>
          <p:nvPr/>
        </p:nvSpPr>
        <p:spPr>
          <a:xfrm>
            <a:off x="1873250" y="5103813"/>
            <a:ext cx="1408113"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要停靠在指定交接场所，引导车辆时人不可站在车的正后方。</a:t>
            </a:r>
            <a:endParaRPr lang="zh-CN" altLang="en-US" sz="1400" dirty="0">
              <a:latin typeface="Arial" panose="020B0604020202020204" pitchFamily="34" charset="0"/>
              <a:ea typeface="宋体" panose="02010600030101010101" pitchFamily="2" charset="-122"/>
            </a:endParaRPr>
          </a:p>
        </p:txBody>
      </p:sp>
      <p:grpSp>
        <p:nvGrpSpPr>
          <p:cNvPr id="31772" name="Group 33"/>
          <p:cNvGrpSpPr/>
          <p:nvPr/>
        </p:nvGrpSpPr>
        <p:grpSpPr>
          <a:xfrm>
            <a:off x="3770313" y="3860800"/>
            <a:ext cx="871537" cy="846138"/>
            <a:chOff x="2375" y="2432"/>
            <a:chExt cx="549" cy="533"/>
          </a:xfrm>
        </p:grpSpPr>
        <p:grpSp>
          <p:nvGrpSpPr>
            <p:cNvPr id="31773" name="Group 34"/>
            <p:cNvGrpSpPr/>
            <p:nvPr/>
          </p:nvGrpSpPr>
          <p:grpSpPr>
            <a:xfrm>
              <a:off x="2381" y="2432"/>
              <a:ext cx="543" cy="533"/>
              <a:chOff x="1928" y="2072"/>
              <a:chExt cx="656" cy="663"/>
            </a:xfrm>
          </p:grpSpPr>
          <p:pic>
            <p:nvPicPr>
              <p:cNvPr id="31774" name="Picture 35" descr="circuler_1"/>
              <p:cNvPicPr>
                <a:picLocks noChangeAspect="1"/>
              </p:cNvPicPr>
              <p:nvPr/>
            </p:nvPicPr>
            <p:blipFill>
              <a:blip r:embed="rId4"/>
              <a:stretch>
                <a:fillRect/>
              </a:stretch>
            </p:blipFill>
            <p:spPr>
              <a:xfrm>
                <a:off x="1928" y="2072"/>
                <a:ext cx="656" cy="662"/>
              </a:xfrm>
              <a:prstGeom prst="rect">
                <a:avLst/>
              </a:prstGeom>
              <a:noFill/>
              <a:ln w="9525">
                <a:noFill/>
              </a:ln>
            </p:spPr>
          </p:pic>
          <p:sp>
            <p:nvSpPr>
              <p:cNvPr id="31775" name="Oval 36"/>
              <p:cNvSpPr/>
              <p:nvPr/>
            </p:nvSpPr>
            <p:spPr>
              <a:xfrm>
                <a:off x="1928" y="2072"/>
                <a:ext cx="652" cy="663"/>
              </a:xfrm>
              <a:prstGeom prst="ellipse">
                <a:avLst/>
              </a:prstGeom>
              <a:gradFill rotWithShape="1">
                <a:gsLst>
                  <a:gs pos="0">
                    <a:srgbClr val="C85414"/>
                  </a:gs>
                  <a:gs pos="50000">
                    <a:srgbClr val="F3D9CA"/>
                  </a:gs>
                  <a:gs pos="100000">
                    <a:srgbClr val="C85414"/>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31776" name="Group 37"/>
              <p:cNvGrpSpPr/>
              <p:nvPr/>
            </p:nvGrpSpPr>
            <p:grpSpPr>
              <a:xfrm>
                <a:off x="1974" y="2604"/>
                <a:ext cx="575" cy="110"/>
                <a:chOff x="3704" y="1872"/>
                <a:chExt cx="827" cy="156"/>
              </a:xfrm>
            </p:grpSpPr>
            <p:grpSp>
              <p:nvGrpSpPr>
                <p:cNvPr id="31777" name="Group 38"/>
                <p:cNvGrpSpPr/>
                <p:nvPr/>
              </p:nvGrpSpPr>
              <p:grpSpPr>
                <a:xfrm rot="-1297425" flipH="1" flipV="1">
                  <a:off x="3850" y="1872"/>
                  <a:ext cx="681" cy="150"/>
                  <a:chOff x="1565" y="2568"/>
                  <a:chExt cx="1118" cy="279"/>
                </a:xfrm>
              </p:grpSpPr>
              <p:sp>
                <p:nvSpPr>
                  <p:cNvPr id="31778" name="AutoShape 39"/>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79" name="AutoShape 40"/>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80" name="AutoShape 41"/>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81" name="AutoShape 42"/>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1782" name="Group 43"/>
                <p:cNvGrpSpPr/>
                <p:nvPr/>
              </p:nvGrpSpPr>
              <p:grpSpPr>
                <a:xfrm rot="56115" flipH="1" flipV="1">
                  <a:off x="3704" y="1878"/>
                  <a:ext cx="681" cy="150"/>
                  <a:chOff x="1565" y="2568"/>
                  <a:chExt cx="1118" cy="279"/>
                </a:xfrm>
              </p:grpSpPr>
              <p:sp>
                <p:nvSpPr>
                  <p:cNvPr id="31783" name="AutoShape 44"/>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84" name="AutoShape 45"/>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85" name="AutoShape 46"/>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786" name="AutoShape 47"/>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31787" name="Text Box 48"/>
            <p:cNvSpPr txBox="1"/>
            <p:nvPr/>
          </p:nvSpPr>
          <p:spPr>
            <a:xfrm>
              <a:off x="2375" y="2523"/>
              <a:ext cx="543"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2/</a:t>
              </a:r>
              <a:r>
                <a:rPr lang="zh-CN" altLang="en-US" sz="1400" dirty="0">
                  <a:latin typeface="Times New Roman" panose="02020603050405020304" pitchFamily="18" charset="0"/>
                  <a:ea typeface="宋体" panose="02010600030101010101" pitchFamily="2" charset="-122"/>
                </a:rPr>
                <a:t>核对车辆牌号</a:t>
              </a:r>
              <a:endParaRPr lang="zh-CN" altLang="en-US" sz="1400" dirty="0">
                <a:latin typeface="Arial" panose="020B0604020202020204" pitchFamily="34" charset="0"/>
                <a:ea typeface="宋体" panose="02010600030101010101" pitchFamily="2" charset="-122"/>
              </a:endParaRPr>
            </a:p>
          </p:txBody>
        </p:sp>
      </p:grpSp>
      <p:sp>
        <p:nvSpPr>
          <p:cNvPr id="397363" name="Text Box 51"/>
          <p:cNvSpPr txBox="1"/>
          <p:nvPr/>
        </p:nvSpPr>
        <p:spPr>
          <a:xfrm>
            <a:off x="6516688" y="2492375"/>
            <a:ext cx="1655762"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检查交接单内容是否填写完整正确，有无缺漏，章戳签名是否规范。</a:t>
            </a:r>
            <a:endParaRPr lang="zh-CN" altLang="en-US" sz="1400" dirty="0">
              <a:latin typeface="Arial" panose="020B0604020202020204" pitchFamily="34" charset="0"/>
              <a:ea typeface="宋体" panose="02010600030101010101" pitchFamily="2" charset="-122"/>
            </a:endParaRPr>
          </a:p>
        </p:txBody>
      </p:sp>
      <p:sp>
        <p:nvSpPr>
          <p:cNvPr id="31789" name="Text Box 54"/>
          <p:cNvSpPr txBox="1"/>
          <p:nvPr/>
        </p:nvSpPr>
        <p:spPr>
          <a:xfrm>
            <a:off x="3516313" y="2974975"/>
            <a:ext cx="1408112" cy="554038"/>
          </a:xfrm>
          <a:prstGeom prst="rect">
            <a:avLst/>
          </a:prstGeom>
          <a:noFill/>
          <a:ln w="9525">
            <a:noFill/>
          </a:ln>
        </p:spPr>
        <p:txBody>
          <a:bodyPr lIns="60350" tIns="30175" rIns="60350" bIns="30175" anchor="t" anchorCtr="0"/>
          <a:p>
            <a:pPr algn="just"/>
            <a:r>
              <a:rPr lang="zh-CN" altLang="en-US" sz="1400" dirty="0">
                <a:latin typeface="Times New Roman" panose="02020603050405020304" pitchFamily="18" charset="0"/>
                <a:ea typeface="宋体" panose="02010600030101010101" pitchFamily="2" charset="-122"/>
              </a:rPr>
              <a:t>检查交方车辆是否符合业务要求。</a:t>
            </a:r>
            <a:endParaRPr lang="zh-CN" altLang="en-US" sz="1400" dirty="0">
              <a:latin typeface="Arial" panose="020B0604020202020204" pitchFamily="34" charset="0"/>
              <a:ea typeface="宋体" panose="02010600030101010101" pitchFamily="2" charset="-122"/>
            </a:endParaRPr>
          </a:p>
        </p:txBody>
      </p:sp>
      <p:sp>
        <p:nvSpPr>
          <p:cNvPr id="397369" name="Text Box 57"/>
          <p:cNvSpPr txBox="1"/>
          <p:nvPr/>
        </p:nvSpPr>
        <p:spPr>
          <a:xfrm>
            <a:off x="5103813" y="5105400"/>
            <a:ext cx="1408112"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检查押运人员证件是否齐全，身份是否答业务要求。</a:t>
            </a:r>
            <a:endParaRPr lang="zh-CN" altLang="en-US" sz="1400" dirty="0">
              <a:latin typeface="Arial" panose="020B0604020202020204" pitchFamily="34" charset="0"/>
              <a:ea typeface="宋体" panose="02010600030101010101" pitchFamily="2" charset="-122"/>
            </a:endParaRPr>
          </a:p>
        </p:txBody>
      </p:sp>
      <p:grpSp>
        <p:nvGrpSpPr>
          <p:cNvPr id="31791" name="Group 58"/>
          <p:cNvGrpSpPr/>
          <p:nvPr/>
        </p:nvGrpSpPr>
        <p:grpSpPr>
          <a:xfrm>
            <a:off x="1258888" y="3770313"/>
            <a:ext cx="7561262" cy="1008062"/>
            <a:chOff x="0" y="2006"/>
            <a:chExt cx="5760" cy="790"/>
          </a:xfrm>
        </p:grpSpPr>
        <p:sp>
          <p:nvSpPr>
            <p:cNvPr id="31792" name="Line 59"/>
            <p:cNvSpPr/>
            <p:nvPr/>
          </p:nvSpPr>
          <p:spPr>
            <a:xfrm flipH="1">
              <a:off x="0" y="2405"/>
              <a:ext cx="652"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31793" name="Line 60"/>
            <p:cNvSpPr/>
            <p:nvPr/>
          </p:nvSpPr>
          <p:spPr>
            <a:xfrm flipH="1">
              <a:off x="3839" y="2405"/>
              <a:ext cx="510"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31794" name="Arc 61"/>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31795" name="Arc 62"/>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31796" name="Line 63"/>
            <p:cNvSpPr/>
            <p:nvPr/>
          </p:nvSpPr>
          <p:spPr>
            <a:xfrm flipH="1">
              <a:off x="2619" y="2405"/>
              <a:ext cx="496"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31797" name="Arc 64"/>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sp>
          <p:nvSpPr>
            <p:cNvPr id="31798" name="Line 65"/>
            <p:cNvSpPr/>
            <p:nvPr/>
          </p:nvSpPr>
          <p:spPr>
            <a:xfrm flipH="1">
              <a:off x="5071" y="2405"/>
              <a:ext cx="689"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31799" name="Line 66"/>
            <p:cNvSpPr/>
            <p:nvPr/>
          </p:nvSpPr>
          <p:spPr>
            <a:xfrm flipH="1">
              <a:off x="1377" y="2405"/>
              <a:ext cx="523" cy="0"/>
            </a:xfrm>
            <a:prstGeom prst="line">
              <a:avLst/>
            </a:prstGeom>
            <a:ln w="76200" cap="flat" cmpd="sng">
              <a:solidFill>
                <a:srgbClr val="656591"/>
              </a:solidFill>
              <a:prstDash val="solid"/>
              <a:round/>
              <a:headEnd type="triangle" w="med" len="med"/>
              <a:tailEnd type="none" w="med" len="med"/>
            </a:ln>
            <a:effectLst>
              <a:outerShdw dist="35921" dir="2699999" algn="ctr" rotWithShape="0">
                <a:srgbClr val="808080">
                  <a:alpha val="50000"/>
                </a:srgbClr>
              </a:outerShdw>
            </a:effectLst>
          </p:spPr>
        </p:sp>
        <p:sp>
          <p:nvSpPr>
            <p:cNvPr id="31800" name="Arc 67"/>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none" w="med" len="med"/>
            </a:ln>
            <a:effectLst>
              <a:outerShdw dist="35921" dir="2699999" algn="ctr" rotWithShape="0">
                <a:srgbClr val="808080">
                  <a:alpha val="50000"/>
                </a:srgbClr>
              </a:outerShdw>
            </a:effectLst>
          </p:spPr>
          <p:txBody>
            <a:bodyPr/>
            <a:p>
              <a:endParaRPr lang="zh-CN" altLang="en-US"/>
            </a:p>
          </p:txBody>
        </p:sp>
      </p:grpSp>
      <p:grpSp>
        <p:nvGrpSpPr>
          <p:cNvPr id="31801" name="Group 68"/>
          <p:cNvGrpSpPr/>
          <p:nvPr/>
        </p:nvGrpSpPr>
        <p:grpSpPr>
          <a:xfrm>
            <a:off x="2124075" y="3860800"/>
            <a:ext cx="865188" cy="663575"/>
            <a:chOff x="1362" y="2432"/>
            <a:chExt cx="545" cy="418"/>
          </a:xfrm>
        </p:grpSpPr>
        <p:sp>
          <p:nvSpPr>
            <p:cNvPr id="31802" name="Text Box 69"/>
            <p:cNvSpPr txBox="1"/>
            <p:nvPr/>
          </p:nvSpPr>
          <p:spPr>
            <a:xfrm>
              <a:off x="1362" y="2544"/>
              <a:ext cx="545"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引导车辆停靠</a:t>
              </a:r>
              <a:endParaRPr lang="zh-CN" altLang="en-US" sz="1400" dirty="0">
                <a:latin typeface="Arial" panose="020B0604020202020204" pitchFamily="34" charset="0"/>
                <a:ea typeface="宋体" panose="02010600030101010101" pitchFamily="2" charset="-122"/>
              </a:endParaRPr>
            </a:p>
          </p:txBody>
        </p:sp>
        <p:pic>
          <p:nvPicPr>
            <p:cNvPr id="31803" name="Picture 70" descr="Picture1"/>
            <p:cNvPicPr>
              <a:picLocks noChangeAspect="1"/>
            </p:cNvPicPr>
            <p:nvPr/>
          </p:nvPicPr>
          <p:blipFill>
            <a:blip r:embed="rId5"/>
            <a:stretch>
              <a:fillRect/>
            </a:stretch>
          </p:blipFill>
          <p:spPr>
            <a:xfrm>
              <a:off x="1429" y="2432"/>
              <a:ext cx="430" cy="191"/>
            </a:xfrm>
            <a:prstGeom prst="rect">
              <a:avLst/>
            </a:prstGeom>
            <a:noFill/>
            <a:ln w="9525">
              <a:noFill/>
            </a:ln>
          </p:spPr>
        </p:pic>
      </p:grpSp>
      <p:pic>
        <p:nvPicPr>
          <p:cNvPr id="31804" name="Picture 71" descr="Picture1"/>
          <p:cNvPicPr>
            <a:picLocks noChangeAspect="1"/>
          </p:cNvPicPr>
          <p:nvPr/>
        </p:nvPicPr>
        <p:blipFill>
          <a:blip r:embed="rId5"/>
          <a:stretch>
            <a:fillRect/>
          </a:stretch>
        </p:blipFill>
        <p:spPr>
          <a:xfrm>
            <a:off x="3879850" y="3829050"/>
            <a:ext cx="682625" cy="304800"/>
          </a:xfrm>
          <a:prstGeom prst="rect">
            <a:avLst/>
          </a:prstGeom>
          <a:noFill/>
          <a:ln w="9525">
            <a:noFill/>
          </a:ln>
        </p:spPr>
      </p:pic>
      <p:grpSp>
        <p:nvGrpSpPr>
          <p:cNvPr id="397384" name="Group 72"/>
          <p:cNvGrpSpPr/>
          <p:nvPr/>
        </p:nvGrpSpPr>
        <p:grpSpPr>
          <a:xfrm>
            <a:off x="5335588" y="3827463"/>
            <a:ext cx="889000" cy="877887"/>
            <a:chOff x="3361" y="2411"/>
            <a:chExt cx="560" cy="553"/>
          </a:xfrm>
        </p:grpSpPr>
        <p:grpSp>
          <p:nvGrpSpPr>
            <p:cNvPr id="31806" name="Group 73"/>
            <p:cNvGrpSpPr/>
            <p:nvPr/>
          </p:nvGrpSpPr>
          <p:grpSpPr>
            <a:xfrm>
              <a:off x="3379" y="2432"/>
              <a:ext cx="542" cy="532"/>
              <a:chOff x="3149" y="2079"/>
              <a:chExt cx="656" cy="662"/>
            </a:xfrm>
          </p:grpSpPr>
          <p:pic>
            <p:nvPicPr>
              <p:cNvPr id="31807" name="Picture 74" descr="circuler_1"/>
              <p:cNvPicPr>
                <a:picLocks noChangeAspect="1"/>
              </p:cNvPicPr>
              <p:nvPr/>
            </p:nvPicPr>
            <p:blipFill>
              <a:blip r:embed="rId6"/>
              <a:stretch>
                <a:fillRect/>
              </a:stretch>
            </p:blipFill>
            <p:spPr>
              <a:xfrm>
                <a:off x="3149" y="2079"/>
                <a:ext cx="656" cy="661"/>
              </a:xfrm>
              <a:prstGeom prst="rect">
                <a:avLst/>
              </a:prstGeom>
              <a:noFill/>
              <a:ln w="9525">
                <a:noFill/>
              </a:ln>
            </p:spPr>
          </p:pic>
          <p:sp>
            <p:nvSpPr>
              <p:cNvPr id="31808" name="Oval 75"/>
              <p:cNvSpPr/>
              <p:nvPr/>
            </p:nvSpPr>
            <p:spPr>
              <a:xfrm>
                <a:off x="3149" y="2079"/>
                <a:ext cx="652" cy="662"/>
              </a:xfrm>
              <a:prstGeom prst="ellipse">
                <a:avLst/>
              </a:prstGeom>
              <a:gradFill rotWithShape="1">
                <a:gsLst>
                  <a:gs pos="0">
                    <a:srgbClr val="7D94F7"/>
                  </a:gs>
                  <a:gs pos="50000">
                    <a:srgbClr val="E2E7FD"/>
                  </a:gs>
                  <a:gs pos="100000">
                    <a:srgbClr val="7D94F7"/>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31809" name="Group 76"/>
              <p:cNvGrpSpPr/>
              <p:nvPr/>
            </p:nvGrpSpPr>
            <p:grpSpPr>
              <a:xfrm>
                <a:off x="3195" y="2610"/>
                <a:ext cx="575" cy="111"/>
                <a:chOff x="3704" y="1872"/>
                <a:chExt cx="827" cy="156"/>
              </a:xfrm>
            </p:grpSpPr>
            <p:grpSp>
              <p:nvGrpSpPr>
                <p:cNvPr id="31810" name="Group 77"/>
                <p:cNvGrpSpPr/>
                <p:nvPr/>
              </p:nvGrpSpPr>
              <p:grpSpPr>
                <a:xfrm rot="-1297425" flipH="1" flipV="1">
                  <a:off x="3850" y="1872"/>
                  <a:ext cx="681" cy="150"/>
                  <a:chOff x="1565" y="2568"/>
                  <a:chExt cx="1118" cy="279"/>
                </a:xfrm>
              </p:grpSpPr>
              <p:sp>
                <p:nvSpPr>
                  <p:cNvPr id="31811" name="AutoShape 78"/>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2" name="AutoShape 79"/>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3" name="AutoShape 80"/>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4" name="AutoShape 81"/>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1815" name="Group 82"/>
                <p:cNvGrpSpPr/>
                <p:nvPr/>
              </p:nvGrpSpPr>
              <p:grpSpPr>
                <a:xfrm rot="56115" flipH="1" flipV="1">
                  <a:off x="3704" y="1878"/>
                  <a:ext cx="681" cy="150"/>
                  <a:chOff x="1565" y="2568"/>
                  <a:chExt cx="1118" cy="279"/>
                </a:xfrm>
              </p:grpSpPr>
              <p:sp>
                <p:nvSpPr>
                  <p:cNvPr id="31816" name="AutoShape 83"/>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7" name="AutoShape 84"/>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8" name="AutoShape 85"/>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19" name="AutoShape 86"/>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grpSp>
          <p:nvGrpSpPr>
            <p:cNvPr id="31820" name="Group 87"/>
            <p:cNvGrpSpPr/>
            <p:nvPr/>
          </p:nvGrpSpPr>
          <p:grpSpPr>
            <a:xfrm>
              <a:off x="3361" y="2411"/>
              <a:ext cx="544" cy="418"/>
              <a:chOff x="3379" y="2411"/>
              <a:chExt cx="544" cy="418"/>
            </a:xfrm>
          </p:grpSpPr>
          <p:sp>
            <p:nvSpPr>
              <p:cNvPr id="31821" name="Text Box 88"/>
              <p:cNvSpPr txBox="1"/>
              <p:nvPr/>
            </p:nvSpPr>
            <p:spPr>
              <a:xfrm>
                <a:off x="3379" y="2523"/>
                <a:ext cx="544"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3/</a:t>
                </a:r>
                <a:r>
                  <a:rPr lang="zh-CN" altLang="en-US" sz="1400" dirty="0">
                    <a:latin typeface="Times New Roman" panose="02020603050405020304" pitchFamily="18" charset="0"/>
                    <a:ea typeface="宋体" panose="02010600030101010101" pitchFamily="2" charset="-122"/>
                  </a:rPr>
                  <a:t>查看人员身份</a:t>
                </a:r>
                <a:endParaRPr lang="zh-CN" altLang="en-US" sz="1400" dirty="0">
                  <a:latin typeface="Arial" panose="020B0604020202020204" pitchFamily="34" charset="0"/>
                  <a:ea typeface="宋体" panose="02010600030101010101" pitchFamily="2" charset="-122"/>
                </a:endParaRPr>
              </a:p>
            </p:txBody>
          </p:sp>
          <p:pic>
            <p:nvPicPr>
              <p:cNvPr id="31822" name="Picture 89" descr="Picture1"/>
              <p:cNvPicPr>
                <a:picLocks noChangeAspect="1"/>
              </p:cNvPicPr>
              <p:nvPr/>
            </p:nvPicPr>
            <p:blipFill>
              <a:blip r:embed="rId5"/>
              <a:stretch>
                <a:fillRect/>
              </a:stretch>
            </p:blipFill>
            <p:spPr>
              <a:xfrm>
                <a:off x="3470" y="2411"/>
                <a:ext cx="430" cy="191"/>
              </a:xfrm>
              <a:prstGeom prst="rect">
                <a:avLst/>
              </a:prstGeom>
              <a:noFill/>
              <a:ln w="9525">
                <a:noFill/>
              </a:ln>
            </p:spPr>
          </p:pic>
        </p:grpSp>
      </p:grpSp>
      <p:grpSp>
        <p:nvGrpSpPr>
          <p:cNvPr id="397402" name="Group 90"/>
          <p:cNvGrpSpPr/>
          <p:nvPr/>
        </p:nvGrpSpPr>
        <p:grpSpPr>
          <a:xfrm>
            <a:off x="7019925" y="3860800"/>
            <a:ext cx="869950" cy="844550"/>
            <a:chOff x="4422" y="2432"/>
            <a:chExt cx="548" cy="532"/>
          </a:xfrm>
        </p:grpSpPr>
        <p:grpSp>
          <p:nvGrpSpPr>
            <p:cNvPr id="31824" name="Group 91"/>
            <p:cNvGrpSpPr/>
            <p:nvPr/>
          </p:nvGrpSpPr>
          <p:grpSpPr>
            <a:xfrm>
              <a:off x="4422" y="2432"/>
              <a:ext cx="543" cy="532"/>
              <a:chOff x="4385" y="2074"/>
              <a:chExt cx="656" cy="662"/>
            </a:xfrm>
          </p:grpSpPr>
          <p:pic>
            <p:nvPicPr>
              <p:cNvPr id="31825" name="Picture 92" descr="circuler_1"/>
              <p:cNvPicPr>
                <a:picLocks noChangeAspect="1"/>
              </p:cNvPicPr>
              <p:nvPr/>
            </p:nvPicPr>
            <p:blipFill>
              <a:blip r:embed="rId6"/>
              <a:stretch>
                <a:fillRect/>
              </a:stretch>
            </p:blipFill>
            <p:spPr>
              <a:xfrm>
                <a:off x="4385" y="2074"/>
                <a:ext cx="656" cy="661"/>
              </a:xfrm>
              <a:prstGeom prst="rect">
                <a:avLst/>
              </a:prstGeom>
              <a:noFill/>
              <a:ln w="9525">
                <a:noFill/>
              </a:ln>
            </p:spPr>
          </p:pic>
          <p:sp>
            <p:nvSpPr>
              <p:cNvPr id="31826" name="Oval 93"/>
              <p:cNvSpPr/>
              <p:nvPr/>
            </p:nvSpPr>
            <p:spPr>
              <a:xfrm>
                <a:off x="4385" y="2074"/>
                <a:ext cx="652" cy="662"/>
              </a:xfrm>
              <a:prstGeom prst="ellipse">
                <a:avLst/>
              </a:prstGeom>
              <a:gradFill rotWithShape="1">
                <a:gsLst>
                  <a:gs pos="0">
                    <a:srgbClr val="66B1CC"/>
                  </a:gs>
                  <a:gs pos="50000">
                    <a:srgbClr val="DDEEF4"/>
                  </a:gs>
                  <a:gs pos="100000">
                    <a:srgbClr val="66B1CC"/>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nvGrpSpPr>
              <p:cNvPr id="31827" name="Group 94"/>
              <p:cNvGrpSpPr/>
              <p:nvPr/>
            </p:nvGrpSpPr>
            <p:grpSpPr>
              <a:xfrm>
                <a:off x="4431" y="2605"/>
                <a:ext cx="575" cy="111"/>
                <a:chOff x="3704" y="1872"/>
                <a:chExt cx="827" cy="156"/>
              </a:xfrm>
            </p:grpSpPr>
            <p:grpSp>
              <p:nvGrpSpPr>
                <p:cNvPr id="31828" name="Group 95"/>
                <p:cNvGrpSpPr/>
                <p:nvPr/>
              </p:nvGrpSpPr>
              <p:grpSpPr>
                <a:xfrm rot="-1297425" flipH="1" flipV="1">
                  <a:off x="3850" y="1872"/>
                  <a:ext cx="681" cy="150"/>
                  <a:chOff x="1565" y="2568"/>
                  <a:chExt cx="1118" cy="279"/>
                </a:xfrm>
              </p:grpSpPr>
              <p:sp>
                <p:nvSpPr>
                  <p:cNvPr id="31829" name="AutoShape 9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0" name="AutoShape 9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1" name="AutoShape 9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2" name="AutoShape 9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1833" name="Group 100"/>
                <p:cNvGrpSpPr/>
                <p:nvPr/>
              </p:nvGrpSpPr>
              <p:grpSpPr>
                <a:xfrm rot="56115" flipH="1" flipV="1">
                  <a:off x="3704" y="1878"/>
                  <a:ext cx="681" cy="150"/>
                  <a:chOff x="1565" y="2568"/>
                  <a:chExt cx="1118" cy="279"/>
                </a:xfrm>
              </p:grpSpPr>
              <p:sp>
                <p:nvSpPr>
                  <p:cNvPr id="31834" name="AutoShape 10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5" name="AutoShape 10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6" name="AutoShape 10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1837" name="AutoShape 10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sp>
          <p:nvSpPr>
            <p:cNvPr id="31838" name="Text Box 105"/>
            <p:cNvSpPr txBox="1"/>
            <p:nvPr/>
          </p:nvSpPr>
          <p:spPr>
            <a:xfrm>
              <a:off x="4425" y="2523"/>
              <a:ext cx="545"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4/</a:t>
              </a:r>
              <a:r>
                <a:rPr lang="zh-CN" altLang="en-US" sz="1400" dirty="0">
                  <a:latin typeface="Times New Roman" panose="02020603050405020304" pitchFamily="18" charset="0"/>
                  <a:ea typeface="宋体" panose="02010600030101010101" pitchFamily="2" charset="-122"/>
                </a:rPr>
                <a:t>检查交接单</a:t>
              </a:r>
              <a:endParaRPr lang="zh-CN" altLang="en-US" sz="1400" dirty="0">
                <a:latin typeface="Arial" panose="020B0604020202020204" pitchFamily="34" charset="0"/>
                <a:ea typeface="宋体" panose="02010600030101010101" pitchFamily="2" charset="-122"/>
              </a:endParaRPr>
            </a:p>
          </p:txBody>
        </p:sp>
        <p:pic>
          <p:nvPicPr>
            <p:cNvPr id="31839" name="Picture 106" descr="Picture1"/>
            <p:cNvPicPr>
              <a:picLocks noChangeAspect="1"/>
            </p:cNvPicPr>
            <p:nvPr/>
          </p:nvPicPr>
          <p:blipFill>
            <a:blip r:embed="rId5"/>
            <a:stretch>
              <a:fillRect/>
            </a:stretch>
          </p:blipFill>
          <p:spPr>
            <a:xfrm>
              <a:off x="4482" y="2438"/>
              <a:ext cx="430" cy="191"/>
            </a:xfrm>
            <a:prstGeom prst="rect">
              <a:avLst/>
            </a:prstGeom>
            <a:noFill/>
            <a:ln w="9525">
              <a:noFill/>
            </a:ln>
          </p:spPr>
        </p:pic>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97384"/>
                                        </p:tgtEl>
                                        <p:attrNameLst>
                                          <p:attrName>style.visibility</p:attrName>
                                        </p:attrNameLst>
                                      </p:cBhvr>
                                      <p:to>
                                        <p:strVal val="visible"/>
                                      </p:to>
                                    </p:set>
                                    <p:animEffect transition="in" filter="fade">
                                      <p:cBhvr>
                                        <p:cTn id="7" dur="1000"/>
                                        <p:tgtEl>
                                          <p:spTgt spid="397384"/>
                                        </p:tgtEl>
                                      </p:cBhvr>
                                    </p:animEffect>
                                    <p:anim calcmode="lin" valueType="num">
                                      <p:cBhvr>
                                        <p:cTn id="8" dur="1000" fill="hold"/>
                                        <p:tgtEl>
                                          <p:spTgt spid="397384"/>
                                        </p:tgtEl>
                                        <p:attrNameLst>
                                          <p:attrName>ppt_x</p:attrName>
                                        </p:attrNameLst>
                                      </p:cBhvr>
                                      <p:tavLst>
                                        <p:tav tm="0">
                                          <p:val>
                                            <p:strVal val="#ppt_x"/>
                                          </p:val>
                                        </p:tav>
                                        <p:tav tm="100000">
                                          <p:val>
                                            <p:strVal val="#ppt_x"/>
                                          </p:val>
                                        </p:tav>
                                      </p:tavLst>
                                    </p:anim>
                                    <p:anim calcmode="lin" valueType="num">
                                      <p:cBhvr>
                                        <p:cTn id="9" dur="1000" fill="hold"/>
                                        <p:tgtEl>
                                          <p:spTgt spid="39738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0" nodeType="clickEffect">
                                  <p:stCondLst>
                                    <p:cond delay="0"/>
                                  </p:stCondLst>
                                  <p:childTnLst>
                                    <p:set>
                                      <p:cBhvr>
                                        <p:cTn id="13" dur="1" fill="hold">
                                          <p:stCondLst>
                                            <p:cond delay="0"/>
                                          </p:stCondLst>
                                        </p:cTn>
                                        <p:tgtEl>
                                          <p:spTgt spid="397369"/>
                                        </p:tgtEl>
                                        <p:attrNameLst>
                                          <p:attrName>style.visibility</p:attrName>
                                        </p:attrNameLst>
                                      </p:cBhvr>
                                      <p:to>
                                        <p:strVal val="visible"/>
                                      </p:to>
                                    </p:set>
                                    <p:animEffect transition="in" filter="checkerboard(across)">
                                      <p:cBhvr>
                                        <p:cTn id="14" dur="500"/>
                                        <p:tgtEl>
                                          <p:spTgt spid="39736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97402"/>
                                        </p:tgtEl>
                                        <p:attrNameLst>
                                          <p:attrName>style.visibility</p:attrName>
                                        </p:attrNameLst>
                                      </p:cBhvr>
                                      <p:to>
                                        <p:strVal val="visible"/>
                                      </p:to>
                                    </p:set>
                                    <p:anim calcmode="lin" valueType="num">
                                      <p:cBhvr additive="base">
                                        <p:cTn id="19" dur="500" fill="hold"/>
                                        <p:tgtEl>
                                          <p:spTgt spid="397402"/>
                                        </p:tgtEl>
                                        <p:attrNameLst>
                                          <p:attrName>ppt_x</p:attrName>
                                        </p:attrNameLst>
                                      </p:cBhvr>
                                      <p:tavLst>
                                        <p:tav tm="0">
                                          <p:val>
                                            <p:strVal val="#ppt_x"/>
                                          </p:val>
                                        </p:tav>
                                        <p:tav tm="100000">
                                          <p:val>
                                            <p:strVal val="#ppt_x"/>
                                          </p:val>
                                        </p:tav>
                                      </p:tavLst>
                                    </p:anim>
                                    <p:anim calcmode="lin" valueType="num">
                                      <p:cBhvr additive="base">
                                        <p:cTn id="20" dur="500" fill="hold"/>
                                        <p:tgtEl>
                                          <p:spTgt spid="39740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397363"/>
                                        </p:tgtEl>
                                        <p:attrNameLst>
                                          <p:attrName>style.visibility</p:attrName>
                                        </p:attrNameLst>
                                      </p:cBhvr>
                                      <p:to>
                                        <p:strVal val="visible"/>
                                      </p:to>
                                    </p:set>
                                    <p:animEffect transition="in" filter="diamond(in)">
                                      <p:cBhvr>
                                        <p:cTn id="25" dur="2000"/>
                                        <p:tgtEl>
                                          <p:spTgt spid="397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63" grpId="0"/>
      <p:bldP spid="39736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Rectangle 2"/>
          <p:cNvSpPr>
            <a:spLocks noGrp="1"/>
          </p:cNvSpPr>
          <p:nvPr>
            <p:ph type="title"/>
          </p:nvPr>
        </p:nvSpPr>
        <p:spPr>
          <a:xfrm>
            <a:off x="1403350" y="765175"/>
            <a:ext cx="4895850" cy="633413"/>
          </a:xfrm>
          <a:noFill/>
          <a:ln>
            <a:noFill/>
          </a:ln>
        </p:spPr>
        <p:txBody>
          <a:bodyPr anchor="t" anchorCtr="0"/>
          <a:p>
            <a:r>
              <a:rPr lang="en-US" altLang="zh-CN" sz="4000" dirty="0">
                <a:solidFill>
                  <a:schemeClr val="tx1"/>
                </a:solidFill>
              </a:rPr>
              <a:t>3/</a:t>
            </a:r>
            <a:r>
              <a:rPr lang="zh-CN" altLang="en-US" sz="4000" dirty="0">
                <a:solidFill>
                  <a:schemeClr val="tx1"/>
                </a:solidFill>
              </a:rPr>
              <a:t>查看人员身份</a:t>
            </a:r>
            <a:endParaRPr lang="zh-CN" altLang="en-US" sz="4000" dirty="0">
              <a:solidFill>
                <a:schemeClr val="tx1"/>
              </a:solidFill>
            </a:endParaRPr>
          </a:p>
        </p:txBody>
      </p:sp>
      <p:sp>
        <p:nvSpPr>
          <p:cNvPr id="32770"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1"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pic>
        <p:nvPicPr>
          <p:cNvPr id="399369" name="Picture 9" descr="zizhi-6"/>
          <p:cNvPicPr>
            <a:picLocks noChangeAspect="1"/>
          </p:cNvPicPr>
          <p:nvPr/>
        </p:nvPicPr>
        <p:blipFill>
          <a:blip r:embed="rId1"/>
          <a:srcRect l="67923"/>
          <a:stretch>
            <a:fillRect/>
          </a:stretch>
        </p:blipFill>
        <p:spPr>
          <a:xfrm>
            <a:off x="1331913" y="1412875"/>
            <a:ext cx="5329237" cy="51847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99369"/>
                                        </p:tgtEl>
                                        <p:attrNameLst>
                                          <p:attrName>style.visibility</p:attrName>
                                        </p:attrNameLst>
                                      </p:cBhvr>
                                      <p:to>
                                        <p:strVal val="visible"/>
                                      </p:to>
                                    </p:set>
                                    <p:animEffect transition="in" filter="wheel(4)">
                                      <p:cBhvr>
                                        <p:cTn id="7" dur="2000"/>
                                        <p:tgtEl>
                                          <p:spTgt spid="399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38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3802" name="Rectangle 13"/>
          <p:cNvSpPr/>
          <p:nvPr/>
        </p:nvSpPr>
        <p:spPr>
          <a:xfrm>
            <a:off x="0" y="126841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33803"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33804" name="AutoShape 103"/>
          <p:cNvSpPr>
            <a:spLocks noChangeAspect="1"/>
          </p:cNvSpPr>
          <p:nvPr/>
        </p:nvSpPr>
        <p:spPr>
          <a:xfrm>
            <a:off x="1331913" y="2781300"/>
            <a:ext cx="7200900" cy="33401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3805" name="Group 107"/>
          <p:cNvGrpSpPr/>
          <p:nvPr/>
        </p:nvGrpSpPr>
        <p:grpSpPr>
          <a:xfrm>
            <a:off x="2252663" y="3373438"/>
            <a:ext cx="719137" cy="136525"/>
            <a:chOff x="3704" y="1872"/>
            <a:chExt cx="827" cy="156"/>
          </a:xfrm>
        </p:grpSpPr>
        <p:grpSp>
          <p:nvGrpSpPr>
            <p:cNvPr id="33806" name="Group 108"/>
            <p:cNvGrpSpPr/>
            <p:nvPr/>
          </p:nvGrpSpPr>
          <p:grpSpPr>
            <a:xfrm rot="-1297425" flipH="1" flipV="1">
              <a:off x="3850" y="1872"/>
              <a:ext cx="681" cy="150"/>
              <a:chOff x="1565" y="2568"/>
              <a:chExt cx="1118" cy="279"/>
            </a:xfrm>
          </p:grpSpPr>
          <p:sp>
            <p:nvSpPr>
              <p:cNvPr id="33807" name="AutoShape 109"/>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08" name="AutoShape 110"/>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09" name="AutoShape 111"/>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10" name="AutoShape 112"/>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3811" name="Group 113"/>
            <p:cNvGrpSpPr/>
            <p:nvPr/>
          </p:nvGrpSpPr>
          <p:grpSpPr>
            <a:xfrm rot="56115" flipH="1" flipV="1">
              <a:off x="3704" y="1878"/>
              <a:ext cx="681" cy="150"/>
              <a:chOff x="1565" y="2568"/>
              <a:chExt cx="1118" cy="279"/>
            </a:xfrm>
          </p:grpSpPr>
          <p:sp>
            <p:nvSpPr>
              <p:cNvPr id="33812" name="AutoShape 114"/>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13" name="AutoShape 115"/>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14" name="AutoShape 116"/>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15" name="AutoShape 117"/>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3816" name="Group 121"/>
          <p:cNvGrpSpPr/>
          <p:nvPr/>
        </p:nvGrpSpPr>
        <p:grpSpPr>
          <a:xfrm>
            <a:off x="3924300" y="5445125"/>
            <a:ext cx="719138" cy="136525"/>
            <a:chOff x="3704" y="1872"/>
            <a:chExt cx="827" cy="156"/>
          </a:xfrm>
        </p:grpSpPr>
        <p:grpSp>
          <p:nvGrpSpPr>
            <p:cNvPr id="33817" name="Group 122"/>
            <p:cNvGrpSpPr/>
            <p:nvPr/>
          </p:nvGrpSpPr>
          <p:grpSpPr>
            <a:xfrm rot="-1297425" flipH="1" flipV="1">
              <a:off x="3850" y="1872"/>
              <a:ext cx="681" cy="150"/>
              <a:chOff x="1565" y="2568"/>
              <a:chExt cx="1118" cy="279"/>
            </a:xfrm>
          </p:grpSpPr>
          <p:sp>
            <p:nvSpPr>
              <p:cNvPr id="33818" name="AutoShape 123"/>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19" name="AutoShape 124"/>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20" name="AutoShape 125"/>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21" name="AutoShape 126"/>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3822" name="Group 127"/>
            <p:cNvGrpSpPr/>
            <p:nvPr/>
          </p:nvGrpSpPr>
          <p:grpSpPr>
            <a:xfrm rot="56115" flipH="1" flipV="1">
              <a:off x="3704" y="1878"/>
              <a:ext cx="681" cy="150"/>
              <a:chOff x="1565" y="2568"/>
              <a:chExt cx="1118" cy="279"/>
            </a:xfrm>
          </p:grpSpPr>
          <p:sp>
            <p:nvSpPr>
              <p:cNvPr id="33823" name="AutoShape 128"/>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24" name="AutoShape 129"/>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25" name="AutoShape 130"/>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26" name="AutoShape 131"/>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3827" name="Group 135"/>
          <p:cNvGrpSpPr/>
          <p:nvPr/>
        </p:nvGrpSpPr>
        <p:grpSpPr>
          <a:xfrm>
            <a:off x="6934200" y="6107113"/>
            <a:ext cx="717550" cy="138112"/>
            <a:chOff x="3704" y="1872"/>
            <a:chExt cx="827" cy="156"/>
          </a:xfrm>
        </p:grpSpPr>
        <p:grpSp>
          <p:nvGrpSpPr>
            <p:cNvPr id="33828" name="Group 136"/>
            <p:cNvGrpSpPr/>
            <p:nvPr/>
          </p:nvGrpSpPr>
          <p:grpSpPr>
            <a:xfrm rot="-1297425" flipH="1" flipV="1">
              <a:off x="3850" y="1872"/>
              <a:ext cx="681" cy="150"/>
              <a:chOff x="1565" y="2568"/>
              <a:chExt cx="1118" cy="279"/>
            </a:xfrm>
          </p:grpSpPr>
          <p:sp>
            <p:nvSpPr>
              <p:cNvPr id="33829" name="AutoShape 137"/>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0" name="AutoShape 138"/>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1" name="AutoShape 139"/>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2" name="AutoShape 140"/>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3833" name="Group 141"/>
            <p:cNvGrpSpPr/>
            <p:nvPr/>
          </p:nvGrpSpPr>
          <p:grpSpPr>
            <a:xfrm rot="56115" flipH="1" flipV="1">
              <a:off x="3704" y="1878"/>
              <a:ext cx="681" cy="150"/>
              <a:chOff x="1565" y="2568"/>
              <a:chExt cx="1118" cy="279"/>
            </a:xfrm>
          </p:grpSpPr>
          <p:sp>
            <p:nvSpPr>
              <p:cNvPr id="33834" name="AutoShape 142"/>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5" name="AutoShape 143"/>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6" name="AutoShape 144"/>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37" name="AutoShape 145"/>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3838" name="Group 149"/>
          <p:cNvGrpSpPr/>
          <p:nvPr/>
        </p:nvGrpSpPr>
        <p:grpSpPr>
          <a:xfrm>
            <a:off x="6934200" y="4740275"/>
            <a:ext cx="719138" cy="138113"/>
            <a:chOff x="3704" y="1872"/>
            <a:chExt cx="827" cy="156"/>
          </a:xfrm>
        </p:grpSpPr>
        <p:grpSp>
          <p:nvGrpSpPr>
            <p:cNvPr id="33839" name="Group 150"/>
            <p:cNvGrpSpPr/>
            <p:nvPr/>
          </p:nvGrpSpPr>
          <p:grpSpPr>
            <a:xfrm rot="-1297425" flipH="1" flipV="1">
              <a:off x="3850" y="1872"/>
              <a:ext cx="681" cy="150"/>
              <a:chOff x="1565" y="2568"/>
              <a:chExt cx="1118" cy="279"/>
            </a:xfrm>
          </p:grpSpPr>
          <p:sp>
            <p:nvSpPr>
              <p:cNvPr id="33840" name="AutoShape 15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1" name="AutoShape 15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2" name="AutoShape 15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3" name="AutoShape 15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3844" name="Group 155"/>
            <p:cNvGrpSpPr/>
            <p:nvPr/>
          </p:nvGrpSpPr>
          <p:grpSpPr>
            <a:xfrm rot="56115" flipH="1" flipV="1">
              <a:off x="3704" y="1878"/>
              <a:ext cx="681" cy="150"/>
              <a:chOff x="1565" y="2568"/>
              <a:chExt cx="1118" cy="279"/>
            </a:xfrm>
          </p:grpSpPr>
          <p:sp>
            <p:nvSpPr>
              <p:cNvPr id="33845" name="AutoShape 15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6" name="AutoShape 15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7" name="AutoShape 15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48" name="AutoShape 15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81118" name="Group 190"/>
          <p:cNvGrpSpPr/>
          <p:nvPr/>
        </p:nvGrpSpPr>
        <p:grpSpPr>
          <a:xfrm>
            <a:off x="6804025" y="4076700"/>
            <a:ext cx="1025525" cy="827088"/>
            <a:chOff x="4604" y="3385"/>
            <a:chExt cx="646" cy="521"/>
          </a:xfrm>
        </p:grpSpPr>
        <p:sp>
          <p:nvSpPr>
            <p:cNvPr id="33850" name="Oval 148"/>
            <p:cNvSpPr/>
            <p:nvPr/>
          </p:nvSpPr>
          <p:spPr>
            <a:xfrm>
              <a:off x="4649" y="3385"/>
              <a:ext cx="514" cy="521"/>
            </a:xfrm>
            <a:prstGeom prst="ellipse">
              <a:avLst/>
            </a:prstGeom>
            <a:gradFill rotWithShape="1">
              <a:gsLst>
                <a:gs pos="0">
                  <a:srgbClr val="66B1CC"/>
                </a:gs>
                <a:gs pos="50000">
                  <a:srgbClr val="DDEEF4"/>
                </a:gs>
                <a:gs pos="100000">
                  <a:srgbClr val="66B1CC"/>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3851" name="Text Box 166"/>
            <p:cNvSpPr txBox="1"/>
            <p:nvPr/>
          </p:nvSpPr>
          <p:spPr>
            <a:xfrm>
              <a:off x="4604" y="3385"/>
              <a:ext cx="646" cy="440"/>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5/</a:t>
              </a:r>
              <a:r>
                <a:rPr lang="zh-CN" altLang="en-US" sz="1400" dirty="0">
                  <a:latin typeface="Times New Roman" panose="02020603050405020304" pitchFamily="18" charset="0"/>
                  <a:ea typeface="宋体" panose="02010600030101010101" pitchFamily="2" charset="-122"/>
                </a:rPr>
                <a:t>检查封志，卫星定位系统记录</a:t>
              </a:r>
              <a:endParaRPr lang="zh-CN" altLang="en-US" sz="1400" dirty="0">
                <a:latin typeface="Arial" panose="020B0604020202020204" pitchFamily="34" charset="0"/>
                <a:ea typeface="宋体" panose="02010600030101010101" pitchFamily="2" charset="-122"/>
              </a:endParaRPr>
            </a:p>
          </p:txBody>
        </p:sp>
      </p:grpSp>
      <p:sp>
        <p:nvSpPr>
          <p:cNvPr id="381097" name="Text Box 169"/>
          <p:cNvSpPr txBox="1"/>
          <p:nvPr/>
        </p:nvSpPr>
        <p:spPr>
          <a:xfrm>
            <a:off x="6516688" y="2781300"/>
            <a:ext cx="1439862"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封志有无拆动痕迹，卫星定位信息有无非正常停车开门的记录。</a:t>
            </a:r>
            <a:endParaRPr lang="zh-CN" altLang="en-US" sz="1400" dirty="0">
              <a:latin typeface="Arial" panose="020B0604020202020204" pitchFamily="34" charset="0"/>
              <a:ea typeface="宋体" panose="02010600030101010101" pitchFamily="2" charset="-122"/>
            </a:endParaRPr>
          </a:p>
        </p:txBody>
      </p:sp>
      <p:grpSp>
        <p:nvGrpSpPr>
          <p:cNvPr id="33853" name="Group 176"/>
          <p:cNvGrpSpPr/>
          <p:nvPr/>
        </p:nvGrpSpPr>
        <p:grpSpPr>
          <a:xfrm>
            <a:off x="1403350" y="4033838"/>
            <a:ext cx="7200900" cy="987425"/>
            <a:chOff x="0" y="2006"/>
            <a:chExt cx="5760" cy="790"/>
          </a:xfrm>
        </p:grpSpPr>
        <p:sp>
          <p:nvSpPr>
            <p:cNvPr id="33854" name="Line 177"/>
            <p:cNvSpPr/>
            <p:nvPr/>
          </p:nvSpPr>
          <p:spPr>
            <a:xfrm flipH="1">
              <a:off x="0" y="2405"/>
              <a:ext cx="652"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3855" name="Line 178"/>
            <p:cNvSpPr/>
            <p:nvPr/>
          </p:nvSpPr>
          <p:spPr>
            <a:xfrm flipH="1">
              <a:off x="3839" y="2405"/>
              <a:ext cx="510"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3856" name="Arc 179"/>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3857" name="Arc 180"/>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3858" name="Line 181"/>
            <p:cNvSpPr/>
            <p:nvPr/>
          </p:nvSpPr>
          <p:spPr>
            <a:xfrm flipH="1">
              <a:off x="2619" y="2405"/>
              <a:ext cx="496"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3859" name="Arc 182"/>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3860" name="Line 183"/>
            <p:cNvSpPr/>
            <p:nvPr/>
          </p:nvSpPr>
          <p:spPr>
            <a:xfrm flipH="1">
              <a:off x="5071" y="2405"/>
              <a:ext cx="689"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3861" name="Line 184"/>
            <p:cNvSpPr/>
            <p:nvPr/>
          </p:nvSpPr>
          <p:spPr>
            <a:xfrm flipH="1">
              <a:off x="1377" y="2405"/>
              <a:ext cx="523"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3862" name="Arc 185"/>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1118"/>
                                        </p:tgtEl>
                                        <p:attrNameLst>
                                          <p:attrName>style.visibility</p:attrName>
                                        </p:attrNameLst>
                                      </p:cBhvr>
                                      <p:to>
                                        <p:strVal val="visible"/>
                                      </p:to>
                                    </p:set>
                                    <p:anim calcmode="lin" valueType="num">
                                      <p:cBhvr additive="base">
                                        <p:cTn id="7" dur="500" fill="hold"/>
                                        <p:tgtEl>
                                          <p:spTgt spid="381118"/>
                                        </p:tgtEl>
                                        <p:attrNameLst>
                                          <p:attrName>ppt_x</p:attrName>
                                        </p:attrNameLst>
                                      </p:cBhvr>
                                      <p:tavLst>
                                        <p:tav tm="0">
                                          <p:val>
                                            <p:strVal val="#ppt_x"/>
                                          </p:val>
                                        </p:tav>
                                        <p:tav tm="100000">
                                          <p:val>
                                            <p:strVal val="#ppt_x"/>
                                          </p:val>
                                        </p:tav>
                                      </p:tavLst>
                                    </p:anim>
                                    <p:anim calcmode="lin" valueType="num">
                                      <p:cBhvr additive="base">
                                        <p:cTn id="8" dur="500" fill="hold"/>
                                        <p:tgtEl>
                                          <p:spTgt spid="3811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81097"/>
                                        </p:tgtEl>
                                        <p:attrNameLst>
                                          <p:attrName>style.visibility</p:attrName>
                                        </p:attrNameLst>
                                      </p:cBhvr>
                                      <p:to>
                                        <p:strVal val="visible"/>
                                      </p:to>
                                    </p:set>
                                    <p:animEffect transition="in" filter="blinds(horizontal)">
                                      <p:cBhvr>
                                        <p:cTn id="13" dur="500"/>
                                        <p:tgtEl>
                                          <p:spTgt spid="381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09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Rectangle 2"/>
          <p:cNvSpPr>
            <a:spLocks noGrp="1"/>
          </p:cNvSpPr>
          <p:nvPr>
            <p:ph type="title"/>
          </p:nvPr>
        </p:nvSpPr>
        <p:spPr>
          <a:xfrm>
            <a:off x="1331913" y="765175"/>
            <a:ext cx="7488237" cy="633413"/>
          </a:xfrm>
          <a:noFill/>
          <a:ln>
            <a:noFill/>
          </a:ln>
        </p:spPr>
        <p:txBody>
          <a:bodyPr anchor="t" anchorCtr="0"/>
          <a:p>
            <a:r>
              <a:rPr lang="en-US" altLang="zh-CN" sz="4000" dirty="0">
                <a:solidFill>
                  <a:schemeClr val="tx1"/>
                </a:solidFill>
              </a:rPr>
              <a:t>5/</a:t>
            </a:r>
            <a:r>
              <a:rPr lang="zh-CN" altLang="en-US" sz="4000" dirty="0">
                <a:solidFill>
                  <a:schemeClr val="tx1"/>
                </a:solidFill>
              </a:rPr>
              <a:t>检查封志，卫星定位系统记录</a:t>
            </a:r>
            <a:endParaRPr lang="zh-CN" altLang="en-US" sz="4000" dirty="0">
              <a:solidFill>
                <a:schemeClr val="tx1"/>
              </a:solidFill>
            </a:endParaRPr>
          </a:p>
        </p:txBody>
      </p:sp>
      <p:pic>
        <p:nvPicPr>
          <p:cNvPr id="400388" name="Picture 4" descr="U_2627~1"/>
          <p:cNvPicPr>
            <a:picLocks noChangeAspect="1"/>
          </p:cNvPicPr>
          <p:nvPr/>
        </p:nvPicPr>
        <p:blipFill>
          <a:blip r:embed="rId1"/>
          <a:stretch>
            <a:fillRect/>
          </a:stretch>
        </p:blipFill>
        <p:spPr>
          <a:xfrm>
            <a:off x="719138" y="1628775"/>
            <a:ext cx="8424862" cy="4884738"/>
          </a:xfrm>
          <a:prstGeom prst="rect">
            <a:avLst/>
          </a:prstGeom>
          <a:noFill/>
          <a:ln w="9525">
            <a:noFill/>
          </a:ln>
        </p:spPr>
      </p:pic>
      <p:sp>
        <p:nvSpPr>
          <p:cNvPr id="34819" name="Text Box 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4820" name="Text Box 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400388"/>
                                        </p:tgtEl>
                                        <p:attrNameLst>
                                          <p:attrName>style.visibility</p:attrName>
                                        </p:attrNameLst>
                                      </p:cBhvr>
                                      <p:to>
                                        <p:strVal val="visible"/>
                                      </p:to>
                                    </p:set>
                                    <p:anim calcmode="lin" valueType="num">
                                      <p:cBhvr>
                                        <p:cTn id="7" dur="500" fill="hold"/>
                                        <p:tgtEl>
                                          <p:spTgt spid="400388"/>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00388"/>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00388"/>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003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Rectangle 2"/>
          <p:cNvSpPr>
            <a:spLocks noGrp="1"/>
          </p:cNvSpPr>
          <p:nvPr>
            <p:ph type="title"/>
          </p:nvPr>
        </p:nvSpPr>
        <p:spPr>
          <a:xfrm>
            <a:off x="1403350" y="765175"/>
            <a:ext cx="7488238" cy="633413"/>
          </a:xfrm>
          <a:noFill/>
          <a:ln>
            <a:noFill/>
          </a:ln>
        </p:spPr>
        <p:txBody>
          <a:bodyPr anchor="t" anchorCtr="0"/>
          <a:p>
            <a:r>
              <a:rPr lang="en-US" altLang="zh-CN" sz="4000" dirty="0">
                <a:solidFill>
                  <a:schemeClr val="tx1"/>
                </a:solidFill>
              </a:rPr>
              <a:t>5/</a:t>
            </a:r>
            <a:r>
              <a:rPr lang="zh-CN" altLang="en-US" sz="4000" dirty="0">
                <a:solidFill>
                  <a:schemeClr val="tx1"/>
                </a:solidFill>
              </a:rPr>
              <a:t>检查封志，卫星定位系统记录</a:t>
            </a:r>
            <a:endParaRPr lang="zh-CN" altLang="en-US" sz="4000" dirty="0">
              <a:solidFill>
                <a:schemeClr val="tx1"/>
              </a:solidFill>
            </a:endParaRPr>
          </a:p>
        </p:txBody>
      </p:sp>
      <p:pic>
        <p:nvPicPr>
          <p:cNvPr id="401413" name="Picture 5"/>
          <p:cNvPicPr>
            <a:picLocks noChangeAspect="1"/>
          </p:cNvPicPr>
          <p:nvPr/>
        </p:nvPicPr>
        <p:blipFill>
          <a:blip r:embed="rId1"/>
          <a:stretch>
            <a:fillRect/>
          </a:stretch>
        </p:blipFill>
        <p:spPr>
          <a:xfrm>
            <a:off x="468313" y="1484313"/>
            <a:ext cx="8424862" cy="4895850"/>
          </a:xfrm>
          <a:prstGeom prst="rect">
            <a:avLst/>
          </a:prstGeom>
          <a:noFill/>
          <a:ln w="9525">
            <a:noFill/>
          </a:ln>
        </p:spPr>
      </p:pic>
      <p:sp>
        <p:nvSpPr>
          <p:cNvPr id="35843"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5844"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01413"/>
                                        </p:tgtEl>
                                        <p:attrNameLst>
                                          <p:attrName>style.visibility</p:attrName>
                                        </p:attrNameLst>
                                      </p:cBhvr>
                                      <p:to>
                                        <p:strVal val="visible"/>
                                      </p:to>
                                    </p:set>
                                    <p:anim calcmode="lin" valueType="num">
                                      <p:cBhvr>
                                        <p:cTn id="7" dur="500" fill="hold"/>
                                        <p:tgtEl>
                                          <p:spTgt spid="401413"/>
                                        </p:tgtEl>
                                        <p:attrNameLst>
                                          <p:attrName>ppt_w</p:attrName>
                                        </p:attrNameLst>
                                      </p:cBhvr>
                                      <p:tavLst>
                                        <p:tav tm="0">
                                          <p:val>
                                            <p:strVal val="#ppt_w*0.05"/>
                                          </p:val>
                                        </p:tav>
                                        <p:tav tm="100000">
                                          <p:val>
                                            <p:strVal val="#ppt_w"/>
                                          </p:val>
                                        </p:tav>
                                      </p:tavLst>
                                    </p:anim>
                                    <p:anim calcmode="lin" valueType="num">
                                      <p:cBhvr>
                                        <p:cTn id="8" dur="500" fill="hold"/>
                                        <p:tgtEl>
                                          <p:spTgt spid="401413"/>
                                        </p:tgtEl>
                                        <p:attrNameLst>
                                          <p:attrName>ppt_h</p:attrName>
                                        </p:attrNameLst>
                                      </p:cBhvr>
                                      <p:tavLst>
                                        <p:tav tm="0">
                                          <p:val>
                                            <p:strVal val="#ppt_h"/>
                                          </p:val>
                                        </p:tav>
                                        <p:tav tm="100000">
                                          <p:val>
                                            <p:strVal val="#ppt_h"/>
                                          </p:val>
                                        </p:tav>
                                      </p:tavLst>
                                    </p:anim>
                                    <p:anim calcmode="lin" valueType="num">
                                      <p:cBhvr>
                                        <p:cTn id="9" dur="500" fill="hold"/>
                                        <p:tgtEl>
                                          <p:spTgt spid="401413"/>
                                        </p:tgtEl>
                                        <p:attrNameLst>
                                          <p:attrName>ppt_x</p:attrName>
                                        </p:attrNameLst>
                                      </p:cBhvr>
                                      <p:tavLst>
                                        <p:tav tm="0">
                                          <p:val>
                                            <p:strVal val="#ppt_x-.2"/>
                                          </p:val>
                                        </p:tav>
                                        <p:tav tm="100000">
                                          <p:val>
                                            <p:strVal val="#ppt_x"/>
                                          </p:val>
                                        </p:tav>
                                      </p:tavLst>
                                    </p:anim>
                                    <p:anim calcmode="lin" valueType="num">
                                      <p:cBhvr>
                                        <p:cTn id="10" dur="500" fill="hold"/>
                                        <p:tgtEl>
                                          <p:spTgt spid="401413"/>
                                        </p:tgtEl>
                                        <p:attrNameLst>
                                          <p:attrName>ppt_y</p:attrName>
                                        </p:attrNameLst>
                                      </p:cBhvr>
                                      <p:tavLst>
                                        <p:tav tm="0">
                                          <p:val>
                                            <p:strVal val="#ppt_y"/>
                                          </p:val>
                                        </p:tav>
                                        <p:tav tm="100000">
                                          <p:val>
                                            <p:strVal val="#ppt_y"/>
                                          </p:val>
                                        </p:tav>
                                      </p:tavLst>
                                    </p:anim>
                                    <p:animEffect transition="in" filter="fade">
                                      <p:cBhvr>
                                        <p:cTn id="11" dur="500"/>
                                        <p:tgtEl>
                                          <p:spTgt spid="40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Rectangle 2"/>
          <p:cNvSpPr>
            <a:spLocks noGrp="1"/>
          </p:cNvSpPr>
          <p:nvPr>
            <p:ph type="title"/>
          </p:nvPr>
        </p:nvSpPr>
        <p:spPr>
          <a:xfrm>
            <a:off x="1403350" y="765175"/>
            <a:ext cx="7488238" cy="633413"/>
          </a:xfrm>
          <a:noFill/>
          <a:ln>
            <a:noFill/>
          </a:ln>
        </p:spPr>
        <p:txBody>
          <a:bodyPr anchor="t" anchorCtr="0"/>
          <a:p>
            <a:r>
              <a:rPr lang="en-US" altLang="zh-CN" sz="4000" dirty="0">
                <a:solidFill>
                  <a:schemeClr val="tx1"/>
                </a:solidFill>
              </a:rPr>
              <a:t>5/</a:t>
            </a:r>
            <a:r>
              <a:rPr lang="zh-CN" altLang="en-US" sz="4000" dirty="0">
                <a:solidFill>
                  <a:schemeClr val="tx1"/>
                </a:solidFill>
              </a:rPr>
              <a:t>检查封志，卫星定位系统记录</a:t>
            </a:r>
            <a:endParaRPr lang="zh-CN" altLang="en-US" sz="4000" dirty="0">
              <a:solidFill>
                <a:schemeClr val="tx1"/>
              </a:solidFill>
            </a:endParaRPr>
          </a:p>
        </p:txBody>
      </p:sp>
      <p:sp>
        <p:nvSpPr>
          <p:cNvPr id="36866"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6867"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6868" name="Rectangle 6">
            <a:hlinkClick r:id="rId1" action="ppaction://hlinkfile"/>
          </p:cNvPr>
          <p:cNvSpPr/>
          <p:nvPr/>
        </p:nvSpPr>
        <p:spPr>
          <a:xfrm>
            <a:off x="4968875" y="2349500"/>
            <a:ext cx="3851275" cy="1066800"/>
          </a:xfrm>
          <a:prstGeom prst="rect">
            <a:avLst/>
          </a:prstGeom>
          <a:noFill/>
          <a:ln w="9525">
            <a:noFill/>
          </a:ln>
        </p:spPr>
        <p:txBody>
          <a:bodyPr anchor="t" anchorCtr="0">
            <a:spAutoFit/>
          </a:bodyPr>
          <a:p>
            <a:r>
              <a:rPr lang="zh-CN" altLang="en-US" sz="3200" dirty="0">
                <a:latin typeface="Arial" panose="020B0604020202020204" pitchFamily="34" charset="0"/>
                <a:ea typeface="宋体" panose="02010600030101010101" pitchFamily="2" charset="-122"/>
              </a:rPr>
              <a:t>上海</a:t>
            </a:r>
            <a:r>
              <a:rPr lang="en-US" altLang="zh-CN" sz="3200" dirty="0">
                <a:latin typeface="Arial" panose="020B0604020202020204" pitchFamily="34" charset="0"/>
                <a:ea typeface="宋体" panose="02010600030101010101" pitchFamily="2" charset="-122"/>
              </a:rPr>
              <a:t>GPS</a:t>
            </a:r>
            <a:r>
              <a:rPr lang="zh-CN" altLang="en-US" sz="3200" dirty="0">
                <a:latin typeface="Arial" panose="020B0604020202020204" pitchFamily="34" charset="0"/>
                <a:ea typeface="宋体" panose="02010600030101010101" pitchFamily="2" charset="-122"/>
              </a:rPr>
              <a:t>卫星监控设备实现功能视频</a:t>
            </a:r>
            <a:endParaRPr lang="zh-CN" altLang="en-US" sz="3200" dirty="0">
              <a:latin typeface="Arial" panose="020B0604020202020204" pitchFamily="34" charset="0"/>
              <a:ea typeface="宋体" panose="02010600030101010101" pitchFamily="2" charset="-122"/>
            </a:endParaRPr>
          </a:p>
        </p:txBody>
      </p:sp>
      <p:pic>
        <p:nvPicPr>
          <p:cNvPr id="409608" name="Picture 8" descr="U_3885~2"/>
          <p:cNvPicPr>
            <a:picLocks noChangeAspect="1"/>
          </p:cNvPicPr>
          <p:nvPr/>
        </p:nvPicPr>
        <p:blipFill>
          <a:blip r:embed="rId2"/>
          <a:stretch>
            <a:fillRect/>
          </a:stretch>
        </p:blipFill>
        <p:spPr>
          <a:xfrm>
            <a:off x="4572000" y="4005263"/>
            <a:ext cx="4392613" cy="2627312"/>
          </a:xfrm>
          <a:prstGeom prst="rect">
            <a:avLst/>
          </a:prstGeom>
          <a:noFill/>
          <a:ln w="9525">
            <a:noFill/>
          </a:ln>
        </p:spPr>
      </p:pic>
      <p:pic>
        <p:nvPicPr>
          <p:cNvPr id="409612" name="Picture 12" descr="U_1275~1"/>
          <p:cNvPicPr>
            <a:picLocks noChangeAspect="1"/>
          </p:cNvPicPr>
          <p:nvPr/>
        </p:nvPicPr>
        <p:blipFill>
          <a:blip r:embed="rId3"/>
          <a:stretch>
            <a:fillRect/>
          </a:stretch>
        </p:blipFill>
        <p:spPr>
          <a:xfrm>
            <a:off x="179388" y="1628775"/>
            <a:ext cx="4787900" cy="35353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09612"/>
                                        </p:tgtEl>
                                        <p:attrNameLst>
                                          <p:attrName>style.visibility</p:attrName>
                                        </p:attrNameLst>
                                      </p:cBhvr>
                                      <p:to>
                                        <p:strVal val="visible"/>
                                      </p:to>
                                    </p:set>
                                    <p:animEffect transition="in" filter="blinds(horizontal)">
                                      <p:cBhvr>
                                        <p:cTn id="7" dur="500"/>
                                        <p:tgtEl>
                                          <p:spTgt spid="40961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409608"/>
                                        </p:tgtEl>
                                        <p:attrNameLst>
                                          <p:attrName>style.visibility</p:attrName>
                                        </p:attrNameLst>
                                      </p:cBhvr>
                                      <p:to>
                                        <p:strVal val="visible"/>
                                      </p:to>
                                    </p:set>
                                    <p:animEffect transition="in" filter="wedge">
                                      <p:cBhvr>
                                        <p:cTn id="12" dur="2000"/>
                                        <p:tgtEl>
                                          <p:spTgt spid="409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378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37898" name="Rectangle 13"/>
          <p:cNvSpPr/>
          <p:nvPr/>
        </p:nvSpPr>
        <p:spPr>
          <a:xfrm>
            <a:off x="0" y="126841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37899"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37900" name="AutoShape 15"/>
          <p:cNvSpPr>
            <a:spLocks noChangeAspect="1"/>
          </p:cNvSpPr>
          <p:nvPr/>
        </p:nvSpPr>
        <p:spPr>
          <a:xfrm>
            <a:off x="1331913" y="2781300"/>
            <a:ext cx="7200900" cy="33401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7901" name="Group 16"/>
          <p:cNvGrpSpPr/>
          <p:nvPr/>
        </p:nvGrpSpPr>
        <p:grpSpPr>
          <a:xfrm>
            <a:off x="2252663" y="3373438"/>
            <a:ext cx="719137" cy="136525"/>
            <a:chOff x="3704" y="1872"/>
            <a:chExt cx="827" cy="156"/>
          </a:xfrm>
        </p:grpSpPr>
        <p:grpSp>
          <p:nvGrpSpPr>
            <p:cNvPr id="37902" name="Group 17"/>
            <p:cNvGrpSpPr/>
            <p:nvPr/>
          </p:nvGrpSpPr>
          <p:grpSpPr>
            <a:xfrm rot="-1297425" flipH="1" flipV="1">
              <a:off x="3850" y="1872"/>
              <a:ext cx="681" cy="150"/>
              <a:chOff x="1565" y="2568"/>
              <a:chExt cx="1118" cy="279"/>
            </a:xfrm>
          </p:grpSpPr>
          <p:sp>
            <p:nvSpPr>
              <p:cNvPr id="37903" name="AutoShape 18"/>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04" name="AutoShape 19"/>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05" name="AutoShape 20"/>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06" name="AutoShape 21"/>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7907" name="Group 22"/>
            <p:cNvGrpSpPr/>
            <p:nvPr/>
          </p:nvGrpSpPr>
          <p:grpSpPr>
            <a:xfrm rot="56115" flipH="1" flipV="1">
              <a:off x="3704" y="1878"/>
              <a:ext cx="681" cy="150"/>
              <a:chOff x="1565" y="2568"/>
              <a:chExt cx="1118" cy="279"/>
            </a:xfrm>
          </p:grpSpPr>
          <p:sp>
            <p:nvSpPr>
              <p:cNvPr id="37908" name="AutoShape 23"/>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09" name="AutoShape 24"/>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10" name="AutoShape 25"/>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11" name="AutoShape 26"/>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7912" name="Group 27"/>
          <p:cNvGrpSpPr/>
          <p:nvPr/>
        </p:nvGrpSpPr>
        <p:grpSpPr>
          <a:xfrm>
            <a:off x="3924300" y="5445125"/>
            <a:ext cx="719138" cy="136525"/>
            <a:chOff x="3704" y="1872"/>
            <a:chExt cx="827" cy="156"/>
          </a:xfrm>
        </p:grpSpPr>
        <p:grpSp>
          <p:nvGrpSpPr>
            <p:cNvPr id="37913" name="Group 28"/>
            <p:cNvGrpSpPr/>
            <p:nvPr/>
          </p:nvGrpSpPr>
          <p:grpSpPr>
            <a:xfrm rot="-1297425" flipH="1" flipV="1">
              <a:off x="3850" y="1872"/>
              <a:ext cx="681" cy="150"/>
              <a:chOff x="1565" y="2568"/>
              <a:chExt cx="1118" cy="279"/>
            </a:xfrm>
          </p:grpSpPr>
          <p:sp>
            <p:nvSpPr>
              <p:cNvPr id="37914" name="AutoShape 29"/>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15" name="AutoShape 30"/>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16" name="AutoShape 31"/>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17" name="AutoShape 32"/>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7918" name="Group 33"/>
            <p:cNvGrpSpPr/>
            <p:nvPr/>
          </p:nvGrpSpPr>
          <p:grpSpPr>
            <a:xfrm rot="56115" flipH="1" flipV="1">
              <a:off x="3704" y="1878"/>
              <a:ext cx="681" cy="150"/>
              <a:chOff x="1565" y="2568"/>
              <a:chExt cx="1118" cy="279"/>
            </a:xfrm>
          </p:grpSpPr>
          <p:sp>
            <p:nvSpPr>
              <p:cNvPr id="37919" name="AutoShape 34"/>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0" name="AutoShape 35"/>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1" name="AutoShape 36"/>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2" name="AutoShape 37"/>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7923" name="Group 38"/>
          <p:cNvGrpSpPr/>
          <p:nvPr/>
        </p:nvGrpSpPr>
        <p:grpSpPr>
          <a:xfrm>
            <a:off x="6934200" y="6107113"/>
            <a:ext cx="717550" cy="138112"/>
            <a:chOff x="3704" y="1872"/>
            <a:chExt cx="827" cy="156"/>
          </a:xfrm>
        </p:grpSpPr>
        <p:grpSp>
          <p:nvGrpSpPr>
            <p:cNvPr id="37924" name="Group 39"/>
            <p:cNvGrpSpPr/>
            <p:nvPr/>
          </p:nvGrpSpPr>
          <p:grpSpPr>
            <a:xfrm rot="-1297425" flipH="1" flipV="1">
              <a:off x="3850" y="1872"/>
              <a:ext cx="681" cy="150"/>
              <a:chOff x="1565" y="2568"/>
              <a:chExt cx="1118" cy="279"/>
            </a:xfrm>
          </p:grpSpPr>
          <p:sp>
            <p:nvSpPr>
              <p:cNvPr id="37925" name="AutoShape 40"/>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6" name="AutoShape 41"/>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7" name="AutoShape 42"/>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28" name="AutoShape 43"/>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7929" name="Group 44"/>
            <p:cNvGrpSpPr/>
            <p:nvPr/>
          </p:nvGrpSpPr>
          <p:grpSpPr>
            <a:xfrm rot="56115" flipH="1" flipV="1">
              <a:off x="3704" y="1878"/>
              <a:ext cx="681" cy="150"/>
              <a:chOff x="1565" y="2568"/>
              <a:chExt cx="1118" cy="279"/>
            </a:xfrm>
          </p:grpSpPr>
          <p:sp>
            <p:nvSpPr>
              <p:cNvPr id="37930" name="AutoShape 45"/>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1" name="AutoShape 46"/>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2" name="AutoShape 47"/>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3" name="AutoShape 48"/>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37934" name="Group 49"/>
          <p:cNvGrpSpPr/>
          <p:nvPr/>
        </p:nvGrpSpPr>
        <p:grpSpPr>
          <a:xfrm>
            <a:off x="6934200" y="4740275"/>
            <a:ext cx="719138" cy="138113"/>
            <a:chOff x="3704" y="1872"/>
            <a:chExt cx="827" cy="156"/>
          </a:xfrm>
        </p:grpSpPr>
        <p:grpSp>
          <p:nvGrpSpPr>
            <p:cNvPr id="37935" name="Group 50"/>
            <p:cNvGrpSpPr/>
            <p:nvPr/>
          </p:nvGrpSpPr>
          <p:grpSpPr>
            <a:xfrm rot="-1297425" flipH="1" flipV="1">
              <a:off x="3850" y="1872"/>
              <a:ext cx="681" cy="150"/>
              <a:chOff x="1565" y="2568"/>
              <a:chExt cx="1118" cy="279"/>
            </a:xfrm>
          </p:grpSpPr>
          <p:sp>
            <p:nvSpPr>
              <p:cNvPr id="37936" name="AutoShape 5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7" name="AutoShape 5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8" name="AutoShape 5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39" name="AutoShape 5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37940" name="Group 55"/>
            <p:cNvGrpSpPr/>
            <p:nvPr/>
          </p:nvGrpSpPr>
          <p:grpSpPr>
            <a:xfrm rot="56115" flipH="1" flipV="1">
              <a:off x="3704" y="1878"/>
              <a:ext cx="681" cy="150"/>
              <a:chOff x="1565" y="2568"/>
              <a:chExt cx="1118" cy="279"/>
            </a:xfrm>
          </p:grpSpPr>
          <p:sp>
            <p:nvSpPr>
              <p:cNvPr id="37941" name="AutoShape 5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42" name="AutoShape 5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43" name="AutoShape 5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44" name="AutoShape 5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402501" name="Group 69"/>
          <p:cNvGrpSpPr/>
          <p:nvPr/>
        </p:nvGrpSpPr>
        <p:grpSpPr>
          <a:xfrm>
            <a:off x="5292725" y="4149725"/>
            <a:ext cx="1017588" cy="825500"/>
            <a:chOff x="4377" y="3385"/>
            <a:chExt cx="641" cy="520"/>
          </a:xfrm>
        </p:grpSpPr>
        <p:sp>
          <p:nvSpPr>
            <p:cNvPr id="37946" name="Oval 70"/>
            <p:cNvSpPr/>
            <p:nvPr/>
          </p:nvSpPr>
          <p:spPr>
            <a:xfrm>
              <a:off x="4422" y="3385"/>
              <a:ext cx="513" cy="520"/>
            </a:xfrm>
            <a:prstGeom prst="ellipse">
              <a:avLst/>
            </a:prstGeom>
            <a:gradFill rotWithShape="1">
              <a:gsLst>
                <a:gs pos="0">
                  <a:srgbClr val="7D94F7"/>
                </a:gs>
                <a:gs pos="50000">
                  <a:srgbClr val="E2E7FD"/>
                </a:gs>
                <a:gs pos="100000">
                  <a:srgbClr val="7D94F7"/>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47" name="Text Box 71"/>
            <p:cNvSpPr txBox="1"/>
            <p:nvPr/>
          </p:nvSpPr>
          <p:spPr>
            <a:xfrm>
              <a:off x="4377" y="3430"/>
              <a:ext cx="641" cy="440"/>
            </a:xfrm>
            <a:prstGeom prst="rect">
              <a:avLst/>
            </a:prstGeom>
            <a:noFill/>
            <a:ln w="9525">
              <a:noFill/>
            </a:ln>
          </p:spPr>
          <p:txBody>
            <a:bodyPr lIns="60350" tIns="30175" rIns="60350" bIns="30175" anchor="t" anchorCtr="0">
              <a:spAutoFit/>
            </a:bodyPr>
            <a:p>
              <a:pPr algn="just"/>
              <a:r>
                <a:rPr lang="en-US" altLang="zh-CN" sz="1400" dirty="0">
                  <a:latin typeface="Times New Roman" panose="02020603050405020304" pitchFamily="18" charset="0"/>
                  <a:ea typeface="宋体" panose="02010600030101010101" pitchFamily="2" charset="-122"/>
                </a:rPr>
                <a:t>6/</a:t>
              </a:r>
              <a:r>
                <a:rPr lang="zh-CN" altLang="en-US" sz="1400" dirty="0">
                  <a:latin typeface="Times New Roman" panose="02020603050405020304" pitchFamily="18" charset="0"/>
                  <a:ea typeface="宋体" panose="02010600030101010101" pitchFamily="2" charset="-122"/>
                </a:rPr>
                <a:t>核对快件</a:t>
              </a:r>
              <a:endParaRPr lang="zh-CN" altLang="en-US" sz="1400" dirty="0">
                <a:latin typeface="Times New Roman" panose="02020603050405020304" pitchFamily="18" charset="0"/>
                <a:ea typeface="宋体" panose="02010600030101010101" pitchFamily="2" charset="-122"/>
              </a:endParaRPr>
            </a:p>
            <a:p>
              <a:pPr algn="just"/>
              <a:r>
                <a:rPr lang="zh-CN" altLang="en-US" sz="1400" dirty="0">
                  <a:latin typeface="Times New Roman" panose="02020603050405020304" pitchFamily="18" charset="0"/>
                  <a:ea typeface="宋体" panose="02010600030101010101" pitchFamily="2" charset="-122"/>
                </a:rPr>
                <a:t>总包数量与</a:t>
              </a:r>
              <a:endParaRPr lang="zh-CN" altLang="en-US" sz="1400" dirty="0">
                <a:latin typeface="Times New Roman" panose="02020603050405020304" pitchFamily="18" charset="0"/>
                <a:ea typeface="宋体" panose="02010600030101010101" pitchFamily="2" charset="-122"/>
              </a:endParaRPr>
            </a:p>
            <a:p>
              <a:pPr algn="just"/>
              <a:r>
                <a:rPr lang="zh-CN" altLang="en-US" sz="1400" dirty="0">
                  <a:latin typeface="Times New Roman" panose="02020603050405020304" pitchFamily="18" charset="0"/>
                  <a:ea typeface="宋体" panose="02010600030101010101" pitchFamily="2" charset="-122"/>
                </a:rPr>
                <a:t>交接信息</a:t>
              </a:r>
              <a:endParaRPr lang="zh-CN" altLang="en-US" sz="1400" dirty="0">
                <a:latin typeface="Arial" panose="020B0604020202020204" pitchFamily="34" charset="0"/>
                <a:ea typeface="宋体" panose="02010600030101010101" pitchFamily="2" charset="-122"/>
              </a:endParaRPr>
            </a:p>
          </p:txBody>
        </p:sp>
      </p:grpSp>
      <p:grpSp>
        <p:nvGrpSpPr>
          <p:cNvPr id="37948" name="Group 72"/>
          <p:cNvGrpSpPr/>
          <p:nvPr/>
        </p:nvGrpSpPr>
        <p:grpSpPr>
          <a:xfrm>
            <a:off x="6804025" y="4076700"/>
            <a:ext cx="1025525" cy="827088"/>
            <a:chOff x="4604" y="3385"/>
            <a:chExt cx="646" cy="521"/>
          </a:xfrm>
        </p:grpSpPr>
        <p:sp>
          <p:nvSpPr>
            <p:cNvPr id="37949" name="Oval 73"/>
            <p:cNvSpPr/>
            <p:nvPr/>
          </p:nvSpPr>
          <p:spPr>
            <a:xfrm>
              <a:off x="4649" y="3385"/>
              <a:ext cx="514" cy="521"/>
            </a:xfrm>
            <a:prstGeom prst="ellipse">
              <a:avLst/>
            </a:prstGeom>
            <a:gradFill rotWithShape="1">
              <a:gsLst>
                <a:gs pos="0">
                  <a:srgbClr val="66B1CC"/>
                </a:gs>
                <a:gs pos="50000">
                  <a:srgbClr val="DDEEF4"/>
                </a:gs>
                <a:gs pos="100000">
                  <a:srgbClr val="66B1CC"/>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37950" name="Text Box 74"/>
            <p:cNvSpPr txBox="1"/>
            <p:nvPr/>
          </p:nvSpPr>
          <p:spPr>
            <a:xfrm>
              <a:off x="4604" y="3385"/>
              <a:ext cx="646" cy="440"/>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5/</a:t>
              </a:r>
              <a:r>
                <a:rPr lang="zh-CN" altLang="en-US" sz="1400" dirty="0">
                  <a:latin typeface="Times New Roman" panose="02020603050405020304" pitchFamily="18" charset="0"/>
                  <a:ea typeface="宋体" panose="02010600030101010101" pitchFamily="2" charset="-122"/>
                </a:rPr>
                <a:t>检查封志，卫星定位系统记录</a:t>
              </a:r>
              <a:endParaRPr lang="zh-CN" altLang="en-US" sz="1400" dirty="0">
                <a:latin typeface="Arial" panose="020B0604020202020204" pitchFamily="34" charset="0"/>
                <a:ea typeface="宋体" panose="02010600030101010101" pitchFamily="2" charset="-122"/>
              </a:endParaRPr>
            </a:p>
          </p:txBody>
        </p:sp>
      </p:grpSp>
      <p:sp>
        <p:nvSpPr>
          <p:cNvPr id="37951" name="Text Box 77"/>
          <p:cNvSpPr txBox="1"/>
          <p:nvPr/>
        </p:nvSpPr>
        <p:spPr>
          <a:xfrm>
            <a:off x="6516688" y="2781300"/>
            <a:ext cx="1439862"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封志有无拆动痕迹，卫星定位信息有无非正常停车开门的记录。</a:t>
            </a:r>
            <a:endParaRPr lang="zh-CN" altLang="en-US" sz="1400" dirty="0">
              <a:latin typeface="Arial" panose="020B0604020202020204" pitchFamily="34" charset="0"/>
              <a:ea typeface="宋体" panose="02010600030101010101" pitchFamily="2" charset="-122"/>
            </a:endParaRPr>
          </a:p>
        </p:txBody>
      </p:sp>
      <p:sp>
        <p:nvSpPr>
          <p:cNvPr id="402515" name="Text Box 83"/>
          <p:cNvSpPr txBox="1"/>
          <p:nvPr/>
        </p:nvSpPr>
        <p:spPr>
          <a:xfrm>
            <a:off x="5064125" y="5340350"/>
            <a:ext cx="1341438"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如数量与交接信息不符，需当面或在交接单上批注。</a:t>
            </a:r>
            <a:endParaRPr lang="zh-CN" altLang="en-US" sz="1400" dirty="0">
              <a:latin typeface="Arial" panose="020B0604020202020204" pitchFamily="34" charset="0"/>
              <a:ea typeface="宋体" panose="02010600030101010101" pitchFamily="2" charset="-122"/>
            </a:endParaRPr>
          </a:p>
        </p:txBody>
      </p:sp>
      <p:grpSp>
        <p:nvGrpSpPr>
          <p:cNvPr id="37953" name="Group 84"/>
          <p:cNvGrpSpPr/>
          <p:nvPr/>
        </p:nvGrpSpPr>
        <p:grpSpPr>
          <a:xfrm>
            <a:off x="1403350" y="4033838"/>
            <a:ext cx="7200900" cy="987425"/>
            <a:chOff x="0" y="2006"/>
            <a:chExt cx="5760" cy="790"/>
          </a:xfrm>
        </p:grpSpPr>
        <p:sp>
          <p:nvSpPr>
            <p:cNvPr id="37954" name="Line 85"/>
            <p:cNvSpPr/>
            <p:nvPr/>
          </p:nvSpPr>
          <p:spPr>
            <a:xfrm flipH="1">
              <a:off x="0" y="2405"/>
              <a:ext cx="652"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7955" name="Line 86"/>
            <p:cNvSpPr/>
            <p:nvPr/>
          </p:nvSpPr>
          <p:spPr>
            <a:xfrm flipH="1">
              <a:off x="3839" y="2405"/>
              <a:ext cx="510"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7956" name="Arc 87"/>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7957" name="Arc 88"/>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7958" name="Line 89"/>
            <p:cNvSpPr/>
            <p:nvPr/>
          </p:nvSpPr>
          <p:spPr>
            <a:xfrm flipH="1">
              <a:off x="2619" y="2405"/>
              <a:ext cx="496"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7959" name="Arc 90"/>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37960" name="Line 91"/>
            <p:cNvSpPr/>
            <p:nvPr/>
          </p:nvSpPr>
          <p:spPr>
            <a:xfrm flipH="1">
              <a:off x="5071" y="2405"/>
              <a:ext cx="689"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7961" name="Line 92"/>
            <p:cNvSpPr/>
            <p:nvPr/>
          </p:nvSpPr>
          <p:spPr>
            <a:xfrm flipH="1">
              <a:off x="1377" y="2405"/>
              <a:ext cx="523"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37962" name="Arc 93"/>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02501"/>
                                        </p:tgtEl>
                                        <p:attrNameLst>
                                          <p:attrName>style.visibility</p:attrName>
                                        </p:attrNameLst>
                                      </p:cBhvr>
                                      <p:to>
                                        <p:strVal val="visible"/>
                                      </p:to>
                                    </p:set>
                                    <p:animEffect transition="in" filter="fade">
                                      <p:cBhvr>
                                        <p:cTn id="7" dur="1000"/>
                                        <p:tgtEl>
                                          <p:spTgt spid="402501"/>
                                        </p:tgtEl>
                                      </p:cBhvr>
                                    </p:animEffect>
                                    <p:anim calcmode="lin" valueType="num">
                                      <p:cBhvr>
                                        <p:cTn id="8" dur="1000" fill="hold"/>
                                        <p:tgtEl>
                                          <p:spTgt spid="402501"/>
                                        </p:tgtEl>
                                        <p:attrNameLst>
                                          <p:attrName>ppt_x</p:attrName>
                                        </p:attrNameLst>
                                      </p:cBhvr>
                                      <p:tavLst>
                                        <p:tav tm="0">
                                          <p:val>
                                            <p:strVal val="#ppt_x"/>
                                          </p:val>
                                        </p:tav>
                                        <p:tav tm="100000">
                                          <p:val>
                                            <p:strVal val="#ppt_x"/>
                                          </p:val>
                                        </p:tav>
                                      </p:tavLst>
                                    </p:anim>
                                    <p:anim calcmode="lin" valueType="num">
                                      <p:cBhvr>
                                        <p:cTn id="9" dur="1000" fill="hold"/>
                                        <p:tgtEl>
                                          <p:spTgt spid="40250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402515"/>
                                        </p:tgtEl>
                                        <p:attrNameLst>
                                          <p:attrName>style.visibility</p:attrName>
                                        </p:attrNameLst>
                                      </p:cBhvr>
                                      <p:to>
                                        <p:strVal val="visible"/>
                                      </p:to>
                                    </p:set>
                                    <p:animEffect transition="in" filter="box(in)">
                                      <p:cBhvr>
                                        <p:cTn id="14" dur="500"/>
                                        <p:tgtEl>
                                          <p:spTgt spid="402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5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891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pic>
        <p:nvPicPr>
          <p:cNvPr id="38915" name="Picture 9" descr="U_3425~2"/>
          <p:cNvPicPr>
            <a:picLocks noChangeAspect="1"/>
          </p:cNvPicPr>
          <p:nvPr/>
        </p:nvPicPr>
        <p:blipFill>
          <a:blip r:embed="rId1"/>
          <a:stretch>
            <a:fillRect/>
          </a:stretch>
        </p:blipFill>
        <p:spPr>
          <a:xfrm>
            <a:off x="1476375" y="765175"/>
            <a:ext cx="7667625" cy="5892800"/>
          </a:xfrm>
          <a:prstGeom prst="rect">
            <a:avLst/>
          </a:prstGeom>
          <a:noFill/>
          <a:ln w="9525">
            <a:noFill/>
          </a:ln>
        </p:spPr>
      </p:pic>
      <p:sp>
        <p:nvSpPr>
          <p:cNvPr id="38916" name="Rectangle 10"/>
          <p:cNvSpPr/>
          <p:nvPr/>
        </p:nvSpPr>
        <p:spPr>
          <a:xfrm>
            <a:off x="2339975" y="1484313"/>
            <a:ext cx="3960813" cy="936625"/>
          </a:xfrm>
          <a:prstGeom prst="rect">
            <a:avLst/>
          </a:prstGeom>
          <a:noFill/>
          <a:ln w="9525">
            <a:noFill/>
          </a:ln>
        </p:spPr>
        <p:txBody>
          <a:bodyPr wrap="none" anchor="ctr" anchorCtr="0"/>
          <a:p>
            <a:pPr algn="ctr"/>
            <a:r>
              <a:rPr lang="zh-CN" altLang="en-US" sz="2800" dirty="0">
                <a:latin typeface="Arial" panose="020B0604020202020204" pitchFamily="34" charset="0"/>
                <a:ea typeface="宋体" panose="02010600030101010101" pitchFamily="2" charset="-122"/>
              </a:rPr>
              <a:t>请您和我眼同开拆总包</a:t>
            </a:r>
            <a:endParaRPr lang="zh-CN" altLang="en-US" sz="2800" dirty="0">
              <a:latin typeface="Arial" panose="020B0604020202020204" pitchFamily="34" charset="0"/>
              <a:ea typeface="宋体" panose="02010600030101010101" pitchFamily="2" charset="-122"/>
            </a:endParaRPr>
          </a:p>
          <a:p>
            <a:pPr algn="ctr"/>
            <a:r>
              <a:rPr lang="zh-CN" altLang="en-US" sz="2800" dirty="0">
                <a:latin typeface="Arial" panose="020B0604020202020204" pitchFamily="34" charset="0"/>
                <a:ea typeface="宋体" panose="02010600030101010101" pitchFamily="2" charset="-122"/>
              </a:rPr>
              <a:t>共同点数快件 </a:t>
            </a:r>
            <a:endParaRPr lang="zh-CN" altLang="en-US" sz="2800" dirty="0">
              <a:latin typeface="Arial" panose="020B0604020202020204" pitchFamily="34" charset="0"/>
              <a:ea typeface="宋体" panose="02010600030101010101"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Rectangle 2"/>
          <p:cNvSpPr>
            <a:spLocks noGrp="1"/>
          </p:cNvSpPr>
          <p:nvPr>
            <p:ph type="title"/>
          </p:nvPr>
        </p:nvSpPr>
        <p:spPr>
          <a:xfrm>
            <a:off x="1187450" y="620713"/>
            <a:ext cx="7345363" cy="720725"/>
          </a:xfrm>
          <a:noFill/>
          <a:ln>
            <a:noFill/>
          </a:ln>
        </p:spPr>
        <p:txBody>
          <a:bodyPr anchor="t" anchorCtr="0"/>
          <a:p>
            <a:r>
              <a:rPr lang="zh-CN" altLang="en-US" sz="2800" b="1" dirty="0">
                <a:solidFill>
                  <a:srgbClr val="FF0000"/>
                </a:solidFill>
              </a:rPr>
              <a:t>案例</a:t>
            </a:r>
            <a:r>
              <a:rPr lang="en-US" altLang="zh-CN" sz="2800" b="1" dirty="0">
                <a:solidFill>
                  <a:srgbClr val="FF0000"/>
                </a:solidFill>
              </a:rPr>
              <a:t>:</a:t>
            </a:r>
            <a:r>
              <a:rPr lang="zh-CN" altLang="en-US" sz="2800" b="1" dirty="0">
                <a:solidFill>
                  <a:srgbClr val="FF0000"/>
                </a:solidFill>
              </a:rPr>
              <a:t>快递交接没验货 福清工商调解息纠纷</a:t>
            </a:r>
            <a:r>
              <a:rPr lang="zh-CN" altLang="en-US" sz="4000" dirty="0">
                <a:solidFill>
                  <a:srgbClr val="FF0000"/>
                </a:solidFill>
              </a:rPr>
              <a:t> </a:t>
            </a:r>
            <a:endParaRPr lang="zh-CN" altLang="en-US" sz="4000" dirty="0">
              <a:solidFill>
                <a:srgbClr val="FF0000"/>
              </a:solidFill>
            </a:endParaRPr>
          </a:p>
        </p:txBody>
      </p:sp>
      <p:sp>
        <p:nvSpPr>
          <p:cNvPr id="406531" name="Rectangle 3"/>
          <p:cNvSpPr>
            <a:spLocks noGrp="1"/>
          </p:cNvSpPr>
          <p:nvPr>
            <p:ph idx="1"/>
          </p:nvPr>
        </p:nvSpPr>
        <p:spPr>
          <a:xfrm>
            <a:off x="468313" y="1600200"/>
            <a:ext cx="8218487" cy="4525963"/>
          </a:xfrm>
          <a:noFill/>
          <a:ln>
            <a:noFill/>
          </a:ln>
        </p:spPr>
        <p:txBody>
          <a:bodyPr anchor="t" anchorCtr="0"/>
          <a:p>
            <a:pPr>
              <a:buNone/>
            </a:pPr>
            <a:r>
              <a:rPr lang="en-US" altLang="zh-CN" dirty="0"/>
              <a:t>           3</a:t>
            </a:r>
            <a:r>
              <a:rPr lang="zh-CN" altLang="en-US" dirty="0"/>
              <a:t>月</a:t>
            </a:r>
            <a:r>
              <a:rPr lang="en-US" altLang="zh-CN" dirty="0"/>
              <a:t>19</a:t>
            </a:r>
            <a:r>
              <a:rPr lang="zh-CN" altLang="en-US" dirty="0"/>
              <a:t>日，市工商局接到甘肃省白银市消费者李先生的投诉，称其在福清市的一家淘宝网店购买了一箱售价</a:t>
            </a:r>
            <a:r>
              <a:rPr lang="en-US" altLang="zh-CN" dirty="0"/>
              <a:t>220</a:t>
            </a:r>
            <a:r>
              <a:rPr lang="zh-CN" altLang="en-US" dirty="0"/>
              <a:t>元的尿不湿，收件后发现所购</a:t>
            </a:r>
            <a:r>
              <a:rPr lang="en-US" altLang="zh-CN" dirty="0"/>
              <a:t>8</a:t>
            </a:r>
            <a:r>
              <a:rPr lang="zh-CN" altLang="en-US" dirty="0"/>
              <a:t>包装的尿不湿只寄来了</a:t>
            </a:r>
            <a:r>
              <a:rPr lang="en-US" altLang="zh-CN" dirty="0"/>
              <a:t>7</a:t>
            </a:r>
            <a:r>
              <a:rPr lang="zh-CN" altLang="en-US" dirty="0"/>
              <a:t>包。李先生立即找商家反映商品少发的情况，商家却不承认存在过失，引起李先生的强烈不满。在多次与店主沟通无果后，李先生拨打了福清市工商局</a:t>
            </a:r>
            <a:r>
              <a:rPr lang="en-US" altLang="zh-CN" dirty="0"/>
              <a:t>12315</a:t>
            </a:r>
            <a:r>
              <a:rPr lang="zh-CN" altLang="en-US" dirty="0"/>
              <a:t>热线。 </a:t>
            </a:r>
            <a:endParaRPr lang="zh-CN" altLang="en-US" dirty="0"/>
          </a:p>
        </p:txBody>
      </p:sp>
      <p:sp>
        <p:nvSpPr>
          <p:cNvPr id="39939"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9940"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06531">
                                            <p:txEl>
                                              <p:charRg st="0" end="163"/>
                                            </p:txEl>
                                          </p:spTgt>
                                        </p:tgtEl>
                                        <p:attrNameLst>
                                          <p:attrName>style.visibility</p:attrName>
                                        </p:attrNameLst>
                                      </p:cBhvr>
                                      <p:to>
                                        <p:strVal val="visible"/>
                                      </p:to>
                                    </p:set>
                                    <p:anim calcmode="discrete" valueType="clr">
                                      <p:cBhvr override="childStyle">
                                        <p:cTn id="7" dur="80"/>
                                        <p:tgtEl>
                                          <p:spTgt spid="406531">
                                            <p:txEl>
                                              <p:charRg st="0" end="16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06531">
                                            <p:txEl>
                                              <p:charRg st="0" end="163"/>
                                            </p:txEl>
                                          </p:spTgt>
                                        </p:tgtEl>
                                        <p:attrNameLst>
                                          <p:attrName>fillcolor</p:attrName>
                                        </p:attrNameLst>
                                      </p:cBhvr>
                                      <p:tavLst>
                                        <p:tav tm="0">
                                          <p:val>
                                            <p:clrVal>
                                              <a:schemeClr val="accent2"/>
                                            </p:clrVal>
                                          </p:val>
                                        </p:tav>
                                        <p:tav tm="50000">
                                          <p:val>
                                            <p:clrVal>
                                              <a:schemeClr val="hlink"/>
                                            </p:clrVal>
                                          </p:val>
                                        </p:tav>
                                      </p:tavLst>
                                    </p:anim>
                                    <p:set>
                                      <p:cBhvr>
                                        <p:cTn id="9" dur="80"/>
                                        <p:tgtEl>
                                          <p:spTgt spid="406531">
                                            <p:txEl>
                                              <p:charRg st="0" end="163"/>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1"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09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09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09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09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096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0970" name="Rectangle 13"/>
          <p:cNvSpPr/>
          <p:nvPr/>
        </p:nvSpPr>
        <p:spPr>
          <a:xfrm>
            <a:off x="0" y="1268413"/>
            <a:ext cx="8604250" cy="124460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（一）办理交接</a:t>
            </a:r>
            <a:endParaRPr lang="zh-CN" altLang="en-US"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快件交接步骤：</a:t>
            </a:r>
            <a:r>
              <a:rPr lang="zh-CN" altLang="en-US" dirty="0">
                <a:latin typeface="Arial" panose="020B0604020202020204" pitchFamily="34" charset="0"/>
                <a:ea typeface="宋体" panose="02010600030101010101" pitchFamily="2" charset="-122"/>
              </a:rPr>
              <a:t>快件运输车辆进入中转站分拣地后，快件处理人员应严格依照快件交接步骤、要点办理交接验收手续。具体步骤和要点如下：</a:t>
            </a:r>
            <a:endParaRPr lang="zh-CN" altLang="en-US" dirty="0">
              <a:latin typeface="Arial" panose="020B0604020202020204" pitchFamily="34" charset="0"/>
              <a:ea typeface="宋体" panose="02010600030101010101" pitchFamily="2" charset="-122"/>
            </a:endParaRPr>
          </a:p>
        </p:txBody>
      </p:sp>
      <p:sp>
        <p:nvSpPr>
          <p:cNvPr id="40971"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40972" name="AutoShape 15"/>
          <p:cNvSpPr>
            <a:spLocks noChangeAspect="1"/>
          </p:cNvSpPr>
          <p:nvPr/>
        </p:nvSpPr>
        <p:spPr>
          <a:xfrm>
            <a:off x="1331913" y="2781300"/>
            <a:ext cx="7200900" cy="33401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40973" name="Group 16"/>
          <p:cNvGrpSpPr/>
          <p:nvPr/>
        </p:nvGrpSpPr>
        <p:grpSpPr>
          <a:xfrm>
            <a:off x="2252663" y="3373438"/>
            <a:ext cx="719137" cy="136525"/>
            <a:chOff x="3704" y="1872"/>
            <a:chExt cx="827" cy="156"/>
          </a:xfrm>
        </p:grpSpPr>
        <p:grpSp>
          <p:nvGrpSpPr>
            <p:cNvPr id="40974" name="Group 17"/>
            <p:cNvGrpSpPr/>
            <p:nvPr/>
          </p:nvGrpSpPr>
          <p:grpSpPr>
            <a:xfrm rot="-1297425" flipH="1" flipV="1">
              <a:off x="3850" y="1872"/>
              <a:ext cx="681" cy="150"/>
              <a:chOff x="1565" y="2568"/>
              <a:chExt cx="1118" cy="279"/>
            </a:xfrm>
          </p:grpSpPr>
          <p:sp>
            <p:nvSpPr>
              <p:cNvPr id="40975" name="AutoShape 18"/>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76" name="AutoShape 19"/>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77" name="AutoShape 20"/>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78" name="AutoShape 21"/>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40979" name="Group 22"/>
            <p:cNvGrpSpPr/>
            <p:nvPr/>
          </p:nvGrpSpPr>
          <p:grpSpPr>
            <a:xfrm rot="56115" flipH="1" flipV="1">
              <a:off x="3704" y="1878"/>
              <a:ext cx="681" cy="150"/>
              <a:chOff x="1565" y="2568"/>
              <a:chExt cx="1118" cy="279"/>
            </a:xfrm>
          </p:grpSpPr>
          <p:sp>
            <p:nvSpPr>
              <p:cNvPr id="40980" name="AutoShape 23"/>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1" name="AutoShape 24"/>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2" name="AutoShape 25"/>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3" name="AutoShape 26"/>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40984" name="Group 27"/>
          <p:cNvGrpSpPr/>
          <p:nvPr/>
        </p:nvGrpSpPr>
        <p:grpSpPr>
          <a:xfrm>
            <a:off x="3924300" y="5445125"/>
            <a:ext cx="719138" cy="136525"/>
            <a:chOff x="3704" y="1872"/>
            <a:chExt cx="827" cy="156"/>
          </a:xfrm>
        </p:grpSpPr>
        <p:grpSp>
          <p:nvGrpSpPr>
            <p:cNvPr id="40985" name="Group 28"/>
            <p:cNvGrpSpPr/>
            <p:nvPr/>
          </p:nvGrpSpPr>
          <p:grpSpPr>
            <a:xfrm rot="-1297425" flipH="1" flipV="1">
              <a:off x="3850" y="1872"/>
              <a:ext cx="681" cy="150"/>
              <a:chOff x="1565" y="2568"/>
              <a:chExt cx="1118" cy="279"/>
            </a:xfrm>
          </p:grpSpPr>
          <p:sp>
            <p:nvSpPr>
              <p:cNvPr id="40986" name="AutoShape 29"/>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7" name="AutoShape 30"/>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8" name="AutoShape 31"/>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89" name="AutoShape 32"/>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40990" name="Group 33"/>
            <p:cNvGrpSpPr/>
            <p:nvPr/>
          </p:nvGrpSpPr>
          <p:grpSpPr>
            <a:xfrm rot="56115" flipH="1" flipV="1">
              <a:off x="3704" y="1878"/>
              <a:ext cx="681" cy="150"/>
              <a:chOff x="1565" y="2568"/>
              <a:chExt cx="1118" cy="279"/>
            </a:xfrm>
          </p:grpSpPr>
          <p:sp>
            <p:nvSpPr>
              <p:cNvPr id="40991" name="AutoShape 34"/>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92" name="AutoShape 35"/>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93" name="AutoShape 36"/>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94" name="AutoShape 37"/>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40995" name="Group 38"/>
          <p:cNvGrpSpPr/>
          <p:nvPr/>
        </p:nvGrpSpPr>
        <p:grpSpPr>
          <a:xfrm>
            <a:off x="6934200" y="6107113"/>
            <a:ext cx="717550" cy="138112"/>
            <a:chOff x="3704" y="1872"/>
            <a:chExt cx="827" cy="156"/>
          </a:xfrm>
        </p:grpSpPr>
        <p:grpSp>
          <p:nvGrpSpPr>
            <p:cNvPr id="40996" name="Group 39"/>
            <p:cNvGrpSpPr/>
            <p:nvPr/>
          </p:nvGrpSpPr>
          <p:grpSpPr>
            <a:xfrm rot="-1297425" flipH="1" flipV="1">
              <a:off x="3850" y="1872"/>
              <a:ext cx="681" cy="150"/>
              <a:chOff x="1565" y="2568"/>
              <a:chExt cx="1118" cy="279"/>
            </a:xfrm>
          </p:grpSpPr>
          <p:sp>
            <p:nvSpPr>
              <p:cNvPr id="40997" name="AutoShape 40"/>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98" name="AutoShape 41"/>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0999" name="AutoShape 42"/>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00" name="AutoShape 43"/>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41001" name="Group 44"/>
            <p:cNvGrpSpPr/>
            <p:nvPr/>
          </p:nvGrpSpPr>
          <p:grpSpPr>
            <a:xfrm rot="56115" flipH="1" flipV="1">
              <a:off x="3704" y="1878"/>
              <a:ext cx="681" cy="150"/>
              <a:chOff x="1565" y="2568"/>
              <a:chExt cx="1118" cy="279"/>
            </a:xfrm>
          </p:grpSpPr>
          <p:sp>
            <p:nvSpPr>
              <p:cNvPr id="41002" name="AutoShape 45"/>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03" name="AutoShape 46"/>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04" name="AutoShape 47"/>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05" name="AutoShape 48"/>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grpSp>
        <p:nvGrpSpPr>
          <p:cNvPr id="41006" name="Group 49"/>
          <p:cNvGrpSpPr/>
          <p:nvPr/>
        </p:nvGrpSpPr>
        <p:grpSpPr>
          <a:xfrm>
            <a:off x="6934200" y="4740275"/>
            <a:ext cx="719138" cy="138113"/>
            <a:chOff x="3704" y="1872"/>
            <a:chExt cx="827" cy="156"/>
          </a:xfrm>
        </p:grpSpPr>
        <p:grpSp>
          <p:nvGrpSpPr>
            <p:cNvPr id="41007" name="Group 50"/>
            <p:cNvGrpSpPr/>
            <p:nvPr/>
          </p:nvGrpSpPr>
          <p:grpSpPr>
            <a:xfrm rot="-1297425" flipH="1" flipV="1">
              <a:off x="3850" y="1872"/>
              <a:ext cx="681" cy="150"/>
              <a:chOff x="1565" y="2568"/>
              <a:chExt cx="1118" cy="279"/>
            </a:xfrm>
          </p:grpSpPr>
          <p:sp>
            <p:nvSpPr>
              <p:cNvPr id="41008" name="AutoShape 51"/>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09" name="AutoShape 52"/>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10" name="AutoShape 53"/>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11" name="AutoShape 54"/>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41012" name="Group 55"/>
            <p:cNvGrpSpPr/>
            <p:nvPr/>
          </p:nvGrpSpPr>
          <p:grpSpPr>
            <a:xfrm rot="56115" flipH="1" flipV="1">
              <a:off x="3704" y="1878"/>
              <a:ext cx="681" cy="150"/>
              <a:chOff x="1565" y="2568"/>
              <a:chExt cx="1118" cy="279"/>
            </a:xfrm>
          </p:grpSpPr>
          <p:sp>
            <p:nvSpPr>
              <p:cNvPr id="41013" name="AutoShape 56"/>
              <p:cNvSpPr/>
              <p:nvPr/>
            </p:nvSpPr>
            <p:spPr>
              <a:xfrm rot="5263130">
                <a:off x="1858"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14" name="AutoShape 57"/>
              <p:cNvSpPr/>
              <p:nvPr/>
            </p:nvSpPr>
            <p:spPr>
              <a:xfrm rot="6078281">
                <a:off x="1994" y="2272"/>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15" name="AutoShape 58"/>
              <p:cNvSpPr/>
              <p:nvPr/>
            </p:nvSpPr>
            <p:spPr>
              <a:xfrm rot="6373927">
                <a:off x="2070" y="229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16" name="AutoShape 59"/>
              <p:cNvSpPr/>
              <p:nvPr/>
            </p:nvSpPr>
            <p:spPr>
              <a:xfrm rot="6906312">
                <a:off x="2160" y="2324"/>
                <a:ext cx="227" cy="816"/>
              </a:xfrm>
              <a:prstGeom prst="moon">
                <a:avLst>
                  <a:gd name="adj" fmla="val 49773"/>
                </a:avLst>
              </a:prstGeom>
              <a:solidFill>
                <a:srgbClr val="FFFFFF">
                  <a:alpha val="3922"/>
                </a:srgbClr>
              </a:soli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sp>
        <p:nvSpPr>
          <p:cNvPr id="404542" name="Text Box 62"/>
          <p:cNvSpPr txBox="1"/>
          <p:nvPr/>
        </p:nvSpPr>
        <p:spPr>
          <a:xfrm>
            <a:off x="1989138" y="5340350"/>
            <a:ext cx="1343025"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必须在交接单上注明接收时间，并签名盖章。</a:t>
            </a:r>
            <a:endParaRPr lang="zh-CN" altLang="en-US" sz="1400" dirty="0">
              <a:latin typeface="Arial" panose="020B0604020202020204" pitchFamily="34" charset="0"/>
              <a:ea typeface="宋体" panose="02010600030101010101" pitchFamily="2" charset="-122"/>
            </a:endParaRPr>
          </a:p>
        </p:txBody>
      </p:sp>
      <p:grpSp>
        <p:nvGrpSpPr>
          <p:cNvPr id="404543" name="Group 63"/>
          <p:cNvGrpSpPr/>
          <p:nvPr/>
        </p:nvGrpSpPr>
        <p:grpSpPr>
          <a:xfrm>
            <a:off x="2268538" y="4149725"/>
            <a:ext cx="823912" cy="828675"/>
            <a:chOff x="657" y="1797"/>
            <a:chExt cx="519" cy="522"/>
          </a:xfrm>
        </p:grpSpPr>
        <p:sp>
          <p:nvSpPr>
            <p:cNvPr id="41019" name="Oval 64"/>
            <p:cNvSpPr/>
            <p:nvPr/>
          </p:nvSpPr>
          <p:spPr>
            <a:xfrm>
              <a:off x="657" y="1797"/>
              <a:ext cx="514" cy="522"/>
            </a:xfrm>
            <a:prstGeom prst="ellipse">
              <a:avLst/>
            </a:prstGeom>
            <a:gradFill rotWithShape="1">
              <a:gsLst>
                <a:gs pos="0">
                  <a:srgbClr val="A6C701"/>
                </a:gs>
                <a:gs pos="50000">
                  <a:srgbClr val="EBF2C6"/>
                </a:gs>
                <a:gs pos="100000">
                  <a:srgbClr val="A6C701"/>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20" name="Text Box 65"/>
            <p:cNvSpPr txBox="1"/>
            <p:nvPr/>
          </p:nvSpPr>
          <p:spPr>
            <a:xfrm>
              <a:off x="657" y="1888"/>
              <a:ext cx="519"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8/</a:t>
              </a:r>
              <a:r>
                <a:rPr lang="zh-CN" altLang="en-US" sz="1400" dirty="0">
                  <a:latin typeface="Times New Roman" panose="02020603050405020304" pitchFamily="18" charset="0"/>
                  <a:ea typeface="宋体" panose="02010600030101010101" pitchFamily="2" charset="-122"/>
                </a:rPr>
                <a:t>快件交接结束</a:t>
              </a:r>
              <a:endParaRPr lang="zh-CN" altLang="en-US" sz="1400" dirty="0">
                <a:latin typeface="Arial" panose="020B0604020202020204" pitchFamily="34" charset="0"/>
                <a:ea typeface="宋体" panose="02010600030101010101" pitchFamily="2" charset="-122"/>
              </a:endParaRPr>
            </a:p>
          </p:txBody>
        </p:sp>
      </p:grpSp>
      <p:grpSp>
        <p:nvGrpSpPr>
          <p:cNvPr id="404546" name="Group 66"/>
          <p:cNvGrpSpPr/>
          <p:nvPr/>
        </p:nvGrpSpPr>
        <p:grpSpPr>
          <a:xfrm>
            <a:off x="3851275" y="4076700"/>
            <a:ext cx="820738" cy="828675"/>
            <a:chOff x="2381" y="3566"/>
            <a:chExt cx="517" cy="522"/>
          </a:xfrm>
        </p:grpSpPr>
        <p:sp>
          <p:nvSpPr>
            <p:cNvPr id="41022" name="Oval 67"/>
            <p:cNvSpPr/>
            <p:nvPr/>
          </p:nvSpPr>
          <p:spPr>
            <a:xfrm>
              <a:off x="2381" y="3566"/>
              <a:ext cx="514" cy="522"/>
            </a:xfrm>
            <a:prstGeom prst="ellipse">
              <a:avLst/>
            </a:prstGeom>
            <a:gradFill rotWithShape="1">
              <a:gsLst>
                <a:gs pos="0">
                  <a:srgbClr val="C85414"/>
                </a:gs>
                <a:gs pos="50000">
                  <a:srgbClr val="F3D9CA"/>
                </a:gs>
                <a:gs pos="100000">
                  <a:srgbClr val="C85414"/>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23" name="Text Box 68"/>
            <p:cNvSpPr txBox="1"/>
            <p:nvPr/>
          </p:nvSpPr>
          <p:spPr>
            <a:xfrm>
              <a:off x="2381" y="3702"/>
              <a:ext cx="517" cy="306"/>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7/</a:t>
              </a:r>
              <a:r>
                <a:rPr lang="zh-CN" altLang="en-US" sz="1400" dirty="0">
                  <a:latin typeface="Times New Roman" panose="02020603050405020304" pitchFamily="18" charset="0"/>
                  <a:ea typeface="宋体" panose="02010600030101010101" pitchFamily="2" charset="-122"/>
                </a:rPr>
                <a:t>检查总包包装</a:t>
              </a:r>
              <a:endParaRPr lang="zh-CN" altLang="en-US" sz="1400" dirty="0">
                <a:latin typeface="Arial" panose="020B0604020202020204" pitchFamily="34" charset="0"/>
                <a:ea typeface="宋体" panose="02010600030101010101" pitchFamily="2" charset="-122"/>
              </a:endParaRPr>
            </a:p>
          </p:txBody>
        </p:sp>
      </p:grpSp>
      <p:grpSp>
        <p:nvGrpSpPr>
          <p:cNvPr id="41024" name="Group 69"/>
          <p:cNvGrpSpPr/>
          <p:nvPr/>
        </p:nvGrpSpPr>
        <p:grpSpPr>
          <a:xfrm>
            <a:off x="5292725" y="4149725"/>
            <a:ext cx="1017588" cy="825500"/>
            <a:chOff x="4377" y="3385"/>
            <a:chExt cx="641" cy="520"/>
          </a:xfrm>
        </p:grpSpPr>
        <p:sp>
          <p:nvSpPr>
            <p:cNvPr id="41025" name="Oval 70"/>
            <p:cNvSpPr/>
            <p:nvPr/>
          </p:nvSpPr>
          <p:spPr>
            <a:xfrm>
              <a:off x="4422" y="3385"/>
              <a:ext cx="513" cy="520"/>
            </a:xfrm>
            <a:prstGeom prst="ellipse">
              <a:avLst/>
            </a:prstGeom>
            <a:gradFill rotWithShape="1">
              <a:gsLst>
                <a:gs pos="0">
                  <a:srgbClr val="7D94F7"/>
                </a:gs>
                <a:gs pos="50000">
                  <a:srgbClr val="E2E7FD"/>
                </a:gs>
                <a:gs pos="100000">
                  <a:srgbClr val="7D94F7"/>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26" name="Text Box 71"/>
            <p:cNvSpPr txBox="1"/>
            <p:nvPr/>
          </p:nvSpPr>
          <p:spPr>
            <a:xfrm>
              <a:off x="4377" y="3430"/>
              <a:ext cx="641" cy="440"/>
            </a:xfrm>
            <a:prstGeom prst="rect">
              <a:avLst/>
            </a:prstGeom>
            <a:noFill/>
            <a:ln w="9525">
              <a:noFill/>
            </a:ln>
          </p:spPr>
          <p:txBody>
            <a:bodyPr lIns="60350" tIns="30175" rIns="60350" bIns="30175" anchor="t" anchorCtr="0">
              <a:spAutoFit/>
            </a:bodyPr>
            <a:p>
              <a:pPr algn="just"/>
              <a:r>
                <a:rPr lang="en-US" altLang="zh-CN" sz="1400" dirty="0">
                  <a:latin typeface="Times New Roman" panose="02020603050405020304" pitchFamily="18" charset="0"/>
                  <a:ea typeface="宋体" panose="02010600030101010101" pitchFamily="2" charset="-122"/>
                </a:rPr>
                <a:t>6/</a:t>
              </a:r>
              <a:r>
                <a:rPr lang="zh-CN" altLang="en-US" sz="1400" dirty="0">
                  <a:latin typeface="Times New Roman" panose="02020603050405020304" pitchFamily="18" charset="0"/>
                  <a:ea typeface="宋体" panose="02010600030101010101" pitchFamily="2" charset="-122"/>
                </a:rPr>
                <a:t>核对快件</a:t>
              </a:r>
              <a:endParaRPr lang="zh-CN" altLang="en-US" sz="1400" dirty="0">
                <a:latin typeface="Times New Roman" panose="02020603050405020304" pitchFamily="18" charset="0"/>
                <a:ea typeface="宋体" panose="02010600030101010101" pitchFamily="2" charset="-122"/>
              </a:endParaRPr>
            </a:p>
            <a:p>
              <a:pPr algn="just"/>
              <a:r>
                <a:rPr lang="zh-CN" altLang="en-US" sz="1400" dirty="0">
                  <a:latin typeface="Times New Roman" panose="02020603050405020304" pitchFamily="18" charset="0"/>
                  <a:ea typeface="宋体" panose="02010600030101010101" pitchFamily="2" charset="-122"/>
                </a:rPr>
                <a:t>总包数量与</a:t>
              </a:r>
              <a:endParaRPr lang="zh-CN" altLang="en-US" sz="1400" dirty="0">
                <a:latin typeface="Times New Roman" panose="02020603050405020304" pitchFamily="18" charset="0"/>
                <a:ea typeface="宋体" panose="02010600030101010101" pitchFamily="2" charset="-122"/>
              </a:endParaRPr>
            </a:p>
            <a:p>
              <a:pPr algn="just"/>
              <a:r>
                <a:rPr lang="zh-CN" altLang="en-US" sz="1400" dirty="0">
                  <a:latin typeface="Times New Roman" panose="02020603050405020304" pitchFamily="18" charset="0"/>
                  <a:ea typeface="宋体" panose="02010600030101010101" pitchFamily="2" charset="-122"/>
                </a:rPr>
                <a:t>交接信息</a:t>
              </a:r>
              <a:endParaRPr lang="zh-CN" altLang="en-US" sz="1400" dirty="0">
                <a:latin typeface="Arial" panose="020B0604020202020204" pitchFamily="34" charset="0"/>
                <a:ea typeface="宋体" panose="02010600030101010101" pitchFamily="2" charset="-122"/>
              </a:endParaRPr>
            </a:p>
          </p:txBody>
        </p:sp>
      </p:grpSp>
      <p:grpSp>
        <p:nvGrpSpPr>
          <p:cNvPr id="41027" name="Group 72"/>
          <p:cNvGrpSpPr/>
          <p:nvPr/>
        </p:nvGrpSpPr>
        <p:grpSpPr>
          <a:xfrm>
            <a:off x="6804025" y="4076700"/>
            <a:ext cx="1025525" cy="827088"/>
            <a:chOff x="4604" y="3385"/>
            <a:chExt cx="646" cy="521"/>
          </a:xfrm>
        </p:grpSpPr>
        <p:sp>
          <p:nvSpPr>
            <p:cNvPr id="41028" name="Oval 73"/>
            <p:cNvSpPr/>
            <p:nvPr/>
          </p:nvSpPr>
          <p:spPr>
            <a:xfrm>
              <a:off x="4649" y="3385"/>
              <a:ext cx="514" cy="521"/>
            </a:xfrm>
            <a:prstGeom prst="ellipse">
              <a:avLst/>
            </a:prstGeom>
            <a:gradFill rotWithShape="1">
              <a:gsLst>
                <a:gs pos="0">
                  <a:srgbClr val="66B1CC"/>
                </a:gs>
                <a:gs pos="50000">
                  <a:srgbClr val="DDEEF4"/>
                </a:gs>
                <a:gs pos="100000">
                  <a:srgbClr val="66B1CC"/>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41029" name="Text Box 74"/>
            <p:cNvSpPr txBox="1"/>
            <p:nvPr/>
          </p:nvSpPr>
          <p:spPr>
            <a:xfrm>
              <a:off x="4604" y="3385"/>
              <a:ext cx="646" cy="440"/>
            </a:xfrm>
            <a:prstGeom prst="rect">
              <a:avLst/>
            </a:prstGeom>
            <a:noFill/>
            <a:ln w="9525">
              <a:noFill/>
            </a:ln>
          </p:spPr>
          <p:txBody>
            <a:bodyPr lIns="60350" tIns="30175" rIns="60350" bIns="30175" anchor="t" anchorCtr="0">
              <a:spAutoFit/>
            </a:bodyPr>
            <a:p>
              <a:pPr algn="ctr"/>
              <a:r>
                <a:rPr lang="en-US" altLang="zh-CN" sz="1400" dirty="0">
                  <a:latin typeface="Times New Roman" panose="02020603050405020304" pitchFamily="18" charset="0"/>
                  <a:ea typeface="宋体" panose="02010600030101010101" pitchFamily="2" charset="-122"/>
                </a:rPr>
                <a:t>5/</a:t>
              </a:r>
              <a:r>
                <a:rPr lang="zh-CN" altLang="en-US" sz="1400" dirty="0">
                  <a:latin typeface="Times New Roman" panose="02020603050405020304" pitchFamily="18" charset="0"/>
                  <a:ea typeface="宋体" panose="02010600030101010101" pitchFamily="2" charset="-122"/>
                </a:rPr>
                <a:t>检查封志，卫星定位系统记录</a:t>
              </a:r>
              <a:endParaRPr lang="zh-CN" altLang="en-US" sz="1400" dirty="0">
                <a:latin typeface="Arial" panose="020B0604020202020204" pitchFamily="34" charset="0"/>
                <a:ea typeface="宋体" panose="02010600030101010101" pitchFamily="2" charset="-122"/>
              </a:endParaRPr>
            </a:p>
          </p:txBody>
        </p:sp>
      </p:grpSp>
      <p:sp>
        <p:nvSpPr>
          <p:cNvPr id="41030" name="Text Box 77"/>
          <p:cNvSpPr txBox="1"/>
          <p:nvPr/>
        </p:nvSpPr>
        <p:spPr>
          <a:xfrm>
            <a:off x="6516688" y="2781300"/>
            <a:ext cx="1439862"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封志有无拆动痕迹，卫星定位信息有无非正常停车开门的记录。</a:t>
            </a:r>
            <a:endParaRPr lang="zh-CN" altLang="en-US" sz="1400" dirty="0">
              <a:latin typeface="Arial" panose="020B0604020202020204" pitchFamily="34" charset="0"/>
              <a:ea typeface="宋体" panose="02010600030101010101" pitchFamily="2" charset="-122"/>
            </a:endParaRPr>
          </a:p>
        </p:txBody>
      </p:sp>
      <p:sp>
        <p:nvSpPr>
          <p:cNvPr id="404560" name="Text Box 80"/>
          <p:cNvSpPr txBox="1"/>
          <p:nvPr/>
        </p:nvSpPr>
        <p:spPr>
          <a:xfrm>
            <a:off x="3492500" y="2852738"/>
            <a:ext cx="1439863"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对破损油污、不合标注的总包，双方应当面处理、如实记录。</a:t>
            </a:r>
            <a:endParaRPr lang="zh-CN" altLang="en-US" sz="1400" dirty="0">
              <a:latin typeface="Arial" panose="020B0604020202020204" pitchFamily="34" charset="0"/>
              <a:ea typeface="宋体" panose="02010600030101010101" pitchFamily="2" charset="-122"/>
            </a:endParaRPr>
          </a:p>
        </p:txBody>
      </p:sp>
      <p:sp>
        <p:nvSpPr>
          <p:cNvPr id="41032" name="Text Box 83"/>
          <p:cNvSpPr txBox="1"/>
          <p:nvPr/>
        </p:nvSpPr>
        <p:spPr>
          <a:xfrm>
            <a:off x="5064125" y="5340350"/>
            <a:ext cx="1341438" cy="911225"/>
          </a:xfrm>
          <a:prstGeom prst="rect">
            <a:avLst/>
          </a:prstGeom>
          <a:noFill/>
          <a:ln w="9525">
            <a:noFill/>
          </a:ln>
        </p:spPr>
        <p:txBody>
          <a:bodyPr lIns="60350" tIns="30175" rIns="60350" bIns="30175" anchor="t" anchorCtr="0">
            <a:spAutoFit/>
          </a:bodyPr>
          <a:p>
            <a:pPr algn="just"/>
            <a:r>
              <a:rPr lang="zh-CN" altLang="en-US" sz="1400" dirty="0">
                <a:latin typeface="Times New Roman" panose="02020603050405020304" pitchFamily="18" charset="0"/>
                <a:ea typeface="宋体" panose="02010600030101010101" pitchFamily="2" charset="-122"/>
              </a:rPr>
              <a:t>如数量与交接信息不符，需当面或在交接单上批注。</a:t>
            </a:r>
            <a:endParaRPr lang="zh-CN" altLang="en-US" sz="1400" dirty="0">
              <a:latin typeface="Arial" panose="020B0604020202020204" pitchFamily="34" charset="0"/>
              <a:ea typeface="宋体" panose="02010600030101010101" pitchFamily="2" charset="-122"/>
            </a:endParaRPr>
          </a:p>
        </p:txBody>
      </p:sp>
      <p:grpSp>
        <p:nvGrpSpPr>
          <p:cNvPr id="41033" name="Group 84"/>
          <p:cNvGrpSpPr/>
          <p:nvPr/>
        </p:nvGrpSpPr>
        <p:grpSpPr>
          <a:xfrm>
            <a:off x="1403350" y="4033838"/>
            <a:ext cx="7200900" cy="987425"/>
            <a:chOff x="0" y="2006"/>
            <a:chExt cx="5760" cy="790"/>
          </a:xfrm>
        </p:grpSpPr>
        <p:sp>
          <p:nvSpPr>
            <p:cNvPr id="41034" name="Line 85"/>
            <p:cNvSpPr/>
            <p:nvPr/>
          </p:nvSpPr>
          <p:spPr>
            <a:xfrm flipH="1">
              <a:off x="0" y="2405"/>
              <a:ext cx="652"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41035" name="Line 86"/>
            <p:cNvSpPr/>
            <p:nvPr/>
          </p:nvSpPr>
          <p:spPr>
            <a:xfrm flipH="1">
              <a:off x="3839" y="2405"/>
              <a:ext cx="510"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41036" name="Arc 87"/>
            <p:cNvSpPr/>
            <p:nvPr/>
          </p:nvSpPr>
          <p:spPr>
            <a:xfrm rot="-5400000" flipV="1">
              <a:off x="2050" y="1832"/>
              <a:ext cx="412"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41037" name="Arc 88"/>
            <p:cNvSpPr/>
            <p:nvPr/>
          </p:nvSpPr>
          <p:spPr>
            <a:xfrm rot="-5400000" flipV="1">
              <a:off x="4501" y="1829"/>
              <a:ext cx="418"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41038" name="Line 89"/>
            <p:cNvSpPr/>
            <p:nvPr/>
          </p:nvSpPr>
          <p:spPr>
            <a:xfrm flipH="1">
              <a:off x="2619" y="2405"/>
              <a:ext cx="496"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41039" name="Arc 90"/>
            <p:cNvSpPr/>
            <p:nvPr/>
          </p:nvSpPr>
          <p:spPr>
            <a:xfrm rot="5400000">
              <a:off x="3276"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sp>
          <p:nvSpPr>
            <p:cNvPr id="41040" name="Line 91"/>
            <p:cNvSpPr/>
            <p:nvPr/>
          </p:nvSpPr>
          <p:spPr>
            <a:xfrm flipH="1">
              <a:off x="5071" y="2405"/>
              <a:ext cx="689"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41041" name="Line 92"/>
            <p:cNvSpPr/>
            <p:nvPr/>
          </p:nvSpPr>
          <p:spPr>
            <a:xfrm flipH="1">
              <a:off x="1377" y="2405"/>
              <a:ext cx="523" cy="0"/>
            </a:xfrm>
            <a:prstGeom prst="line">
              <a:avLst/>
            </a:prstGeom>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sp>
        <p:sp>
          <p:nvSpPr>
            <p:cNvPr id="41042" name="Arc 93"/>
            <p:cNvSpPr/>
            <p:nvPr/>
          </p:nvSpPr>
          <p:spPr>
            <a:xfrm rot="5400000">
              <a:off x="813" y="2210"/>
              <a:ext cx="400" cy="769"/>
            </a:xfrm>
            <a:custGeom>
              <a:avLst/>
              <a:gdLst/>
              <a:ahLst/>
              <a:cxnLst>
                <a:cxn ang="0">
                  <a:pos x="0" y="0"/>
                </a:cxn>
                <a:cxn ang="0">
                  <a:pos x="0" y="14"/>
                </a:cxn>
                <a:cxn ang="0">
                  <a:pos x="0" y="7"/>
                </a:cxn>
              </a:cxnLst>
              <a:pathLst>
                <a:path w="22794" h="43200" fill="none">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76200" cap="flat" cmpd="sng">
              <a:solidFill>
                <a:srgbClr val="656591"/>
              </a:solidFill>
              <a:prstDash val="solid"/>
              <a:round/>
              <a:headEnd type="none" w="med" len="med"/>
              <a:tailEnd type="triangle" w="med" len="med"/>
            </a:ln>
            <a:effectLst>
              <a:outerShdw dist="35921" dir="2699999" algn="ctr" rotWithShape="0">
                <a:srgbClr val="808080">
                  <a:alpha val="50000"/>
                </a:srgbClr>
              </a:outerShdw>
            </a:effectLst>
          </p:spPr>
          <p:txBody>
            <a:bodyPr/>
            <a:p>
              <a:endParaRPr lang="zh-CN" altLang="en-US"/>
            </a:p>
          </p:txBody>
        </p:sp>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4546"/>
                                        </p:tgtEl>
                                        <p:attrNameLst>
                                          <p:attrName>style.visibility</p:attrName>
                                        </p:attrNameLst>
                                      </p:cBhvr>
                                      <p:to>
                                        <p:strVal val="visible"/>
                                      </p:to>
                                    </p:set>
                                    <p:anim calcmode="lin" valueType="num">
                                      <p:cBhvr additive="base">
                                        <p:cTn id="7" dur="500" fill="hold"/>
                                        <p:tgtEl>
                                          <p:spTgt spid="404546"/>
                                        </p:tgtEl>
                                        <p:attrNameLst>
                                          <p:attrName>ppt_x</p:attrName>
                                        </p:attrNameLst>
                                      </p:cBhvr>
                                      <p:tavLst>
                                        <p:tav tm="0">
                                          <p:val>
                                            <p:strVal val="#ppt_x"/>
                                          </p:val>
                                        </p:tav>
                                        <p:tav tm="100000">
                                          <p:val>
                                            <p:strVal val="#ppt_x"/>
                                          </p:val>
                                        </p:tav>
                                      </p:tavLst>
                                    </p:anim>
                                    <p:anim calcmode="lin" valueType="num">
                                      <p:cBhvr additive="base">
                                        <p:cTn id="8" dur="500" fill="hold"/>
                                        <p:tgtEl>
                                          <p:spTgt spid="4045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404560"/>
                                        </p:tgtEl>
                                        <p:attrNameLst>
                                          <p:attrName>style.visibility</p:attrName>
                                        </p:attrNameLst>
                                      </p:cBhvr>
                                      <p:to>
                                        <p:strVal val="visible"/>
                                      </p:to>
                                    </p:set>
                                    <p:animEffect transition="in" filter="fade">
                                      <p:cBhvr>
                                        <p:cTn id="13" dur="1000"/>
                                        <p:tgtEl>
                                          <p:spTgt spid="404560"/>
                                        </p:tgtEl>
                                      </p:cBhvr>
                                    </p:animEffect>
                                    <p:anim calcmode="lin" valueType="num">
                                      <p:cBhvr>
                                        <p:cTn id="14" dur="1000" fill="hold"/>
                                        <p:tgtEl>
                                          <p:spTgt spid="404560"/>
                                        </p:tgtEl>
                                        <p:attrNameLst>
                                          <p:attrName>ppt_x</p:attrName>
                                        </p:attrNameLst>
                                      </p:cBhvr>
                                      <p:tavLst>
                                        <p:tav tm="0">
                                          <p:val>
                                            <p:strVal val="#ppt_x"/>
                                          </p:val>
                                        </p:tav>
                                        <p:tav tm="100000">
                                          <p:val>
                                            <p:strVal val="#ppt_x"/>
                                          </p:val>
                                        </p:tav>
                                      </p:tavLst>
                                    </p:anim>
                                    <p:anim calcmode="lin" valueType="num">
                                      <p:cBhvr>
                                        <p:cTn id="15" dur="1000" fill="hold"/>
                                        <p:tgtEl>
                                          <p:spTgt spid="40456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404543"/>
                                        </p:tgtEl>
                                        <p:attrNameLst>
                                          <p:attrName>style.visibility</p:attrName>
                                        </p:attrNameLst>
                                      </p:cBhvr>
                                      <p:to>
                                        <p:strVal val="visible"/>
                                      </p:to>
                                    </p:set>
                                    <p:animEffect transition="in" filter="fade">
                                      <p:cBhvr>
                                        <p:cTn id="20" dur="1000"/>
                                        <p:tgtEl>
                                          <p:spTgt spid="404543"/>
                                        </p:tgtEl>
                                      </p:cBhvr>
                                    </p:animEffect>
                                    <p:anim calcmode="lin" valueType="num">
                                      <p:cBhvr>
                                        <p:cTn id="21" dur="1000" fill="hold"/>
                                        <p:tgtEl>
                                          <p:spTgt spid="404543"/>
                                        </p:tgtEl>
                                        <p:attrNameLst>
                                          <p:attrName>ppt_x</p:attrName>
                                        </p:attrNameLst>
                                      </p:cBhvr>
                                      <p:tavLst>
                                        <p:tav tm="0">
                                          <p:val>
                                            <p:strVal val="#ppt_x"/>
                                          </p:val>
                                        </p:tav>
                                        <p:tav tm="100000">
                                          <p:val>
                                            <p:strVal val="#ppt_x"/>
                                          </p:val>
                                        </p:tav>
                                      </p:tavLst>
                                    </p:anim>
                                    <p:anim calcmode="lin" valueType="num">
                                      <p:cBhvr>
                                        <p:cTn id="22" dur="1000" fill="hold"/>
                                        <p:tgtEl>
                                          <p:spTgt spid="404543"/>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4542"/>
                                        </p:tgtEl>
                                        <p:attrNameLst>
                                          <p:attrName>style.visibility</p:attrName>
                                        </p:attrNameLst>
                                      </p:cBhvr>
                                      <p:to>
                                        <p:strVal val="visible"/>
                                      </p:to>
                                    </p:set>
                                    <p:animEffect transition="in" filter="blinds(horizontal)">
                                      <p:cBhvr>
                                        <p:cTn id="27" dur="500"/>
                                        <p:tgtEl>
                                          <p:spTgt spid="404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4542" grpId="0"/>
      <p:bldP spid="40456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Rectangle 2"/>
          <p:cNvSpPr>
            <a:spLocks noGrp="1"/>
          </p:cNvSpPr>
          <p:nvPr>
            <p:ph type="title"/>
          </p:nvPr>
        </p:nvSpPr>
        <p:spPr>
          <a:xfrm>
            <a:off x="0" y="1628775"/>
            <a:ext cx="3492500" cy="581025"/>
          </a:xfrm>
          <a:noFill/>
          <a:ln>
            <a:noFill/>
          </a:ln>
        </p:spPr>
        <p:txBody>
          <a:bodyPr anchor="t" anchorCtr="0"/>
          <a:p>
            <a:r>
              <a:rPr lang="zh-CN" altLang="en-US" sz="4000" dirty="0">
                <a:solidFill>
                  <a:schemeClr val="tx1"/>
                </a:solidFill>
              </a:rPr>
              <a:t>检查总包包装</a:t>
            </a:r>
            <a:endParaRPr lang="zh-CN" altLang="en-US" sz="4000" dirty="0">
              <a:solidFill>
                <a:schemeClr val="tx1"/>
              </a:solidFill>
            </a:endParaRPr>
          </a:p>
        </p:txBody>
      </p:sp>
      <p:pic>
        <p:nvPicPr>
          <p:cNvPr id="405508" name="Picture 4" descr="快递包装"/>
          <p:cNvPicPr>
            <a:picLocks noChangeAspect="1"/>
          </p:cNvPicPr>
          <p:nvPr/>
        </p:nvPicPr>
        <p:blipFill>
          <a:blip r:embed="rId1"/>
          <a:stretch>
            <a:fillRect/>
          </a:stretch>
        </p:blipFill>
        <p:spPr>
          <a:xfrm>
            <a:off x="0" y="2636838"/>
            <a:ext cx="3556000" cy="2638425"/>
          </a:xfrm>
          <a:prstGeom prst="rect">
            <a:avLst/>
          </a:prstGeom>
          <a:noFill/>
          <a:ln w="9525">
            <a:noFill/>
          </a:ln>
        </p:spPr>
      </p:pic>
      <p:pic>
        <p:nvPicPr>
          <p:cNvPr id="405510" name="Picture 6" descr="U_2310~1"/>
          <p:cNvPicPr>
            <a:picLocks noChangeAspect="1"/>
          </p:cNvPicPr>
          <p:nvPr/>
        </p:nvPicPr>
        <p:blipFill>
          <a:blip r:embed="rId2"/>
          <a:stretch>
            <a:fillRect/>
          </a:stretch>
        </p:blipFill>
        <p:spPr>
          <a:xfrm>
            <a:off x="4848225" y="692150"/>
            <a:ext cx="4295775" cy="2857500"/>
          </a:xfrm>
          <a:prstGeom prst="rect">
            <a:avLst/>
          </a:prstGeom>
          <a:noFill/>
          <a:ln w="9525">
            <a:noFill/>
          </a:ln>
        </p:spPr>
      </p:pic>
      <p:pic>
        <p:nvPicPr>
          <p:cNvPr id="405514" name="Picture 10" descr="U_3187~1"/>
          <p:cNvPicPr>
            <a:picLocks noChangeAspect="1"/>
          </p:cNvPicPr>
          <p:nvPr/>
        </p:nvPicPr>
        <p:blipFill>
          <a:blip r:embed="rId3"/>
          <a:stretch>
            <a:fillRect/>
          </a:stretch>
        </p:blipFill>
        <p:spPr>
          <a:xfrm>
            <a:off x="3635375" y="4005263"/>
            <a:ext cx="3810000" cy="2852737"/>
          </a:xfrm>
          <a:prstGeom prst="rect">
            <a:avLst/>
          </a:prstGeom>
          <a:noFill/>
          <a:ln w="9525">
            <a:noFill/>
          </a:ln>
        </p:spPr>
      </p:pic>
      <p:pic>
        <p:nvPicPr>
          <p:cNvPr id="41989" name="Picture 13" descr="J45@ISSIF`KF4N``K4G~R0C"/>
          <p:cNvPicPr>
            <a:picLocks noChangeAspect="1"/>
          </p:cNvPicPr>
          <p:nvPr/>
        </p:nvPicPr>
        <p:blipFill>
          <a:blip r:embed="rId4"/>
          <a:stretch>
            <a:fillRect/>
          </a:stretch>
        </p:blipFill>
        <p:spPr>
          <a:xfrm>
            <a:off x="7905750" y="5370513"/>
            <a:ext cx="1238250" cy="1487487"/>
          </a:xfrm>
          <a:prstGeom prst="rect">
            <a:avLst/>
          </a:prstGeom>
          <a:noFill/>
          <a:ln w="9525">
            <a:noFill/>
          </a:ln>
        </p:spPr>
      </p:pic>
      <p:pic>
        <p:nvPicPr>
          <p:cNvPr id="41990" name="Picture 14" descr="Z07R@~62{~9H~9@%JJ7]ROC"/>
          <p:cNvPicPr>
            <a:picLocks noChangeAspect="1"/>
          </p:cNvPicPr>
          <p:nvPr/>
        </p:nvPicPr>
        <p:blipFill>
          <a:blip r:embed="rId5"/>
          <a:stretch>
            <a:fillRect/>
          </a:stretch>
        </p:blipFill>
        <p:spPr>
          <a:xfrm>
            <a:off x="0" y="5394325"/>
            <a:ext cx="1463675" cy="1463675"/>
          </a:xfrm>
          <a:prstGeom prst="rect">
            <a:avLst/>
          </a:prstGeom>
          <a:noFill/>
          <a:ln w="9525">
            <a:noFill/>
          </a:ln>
        </p:spPr>
      </p:pic>
      <p:pic>
        <p:nvPicPr>
          <p:cNvPr id="41991" name="Picture 15" descr="4~JQ{9_CS3PFGT(DING7AH0"/>
          <p:cNvPicPr>
            <a:picLocks noChangeAspect="1"/>
          </p:cNvPicPr>
          <p:nvPr/>
        </p:nvPicPr>
        <p:blipFill>
          <a:blip r:embed="rId6"/>
          <a:stretch>
            <a:fillRect/>
          </a:stretch>
        </p:blipFill>
        <p:spPr>
          <a:xfrm>
            <a:off x="3419475" y="765175"/>
            <a:ext cx="1406525" cy="158591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05508"/>
                                        </p:tgtEl>
                                        <p:attrNameLst>
                                          <p:attrName>style.visibility</p:attrName>
                                        </p:attrNameLst>
                                      </p:cBhvr>
                                      <p:to>
                                        <p:strVal val="visible"/>
                                      </p:to>
                                    </p:set>
                                    <p:animEffect transition="in" filter="blinds(horizontal)">
                                      <p:cBhvr>
                                        <p:cTn id="7" dur="500"/>
                                        <p:tgtEl>
                                          <p:spTgt spid="40550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05510"/>
                                        </p:tgtEl>
                                        <p:attrNameLst>
                                          <p:attrName>style.visibility</p:attrName>
                                        </p:attrNameLst>
                                      </p:cBhvr>
                                      <p:to>
                                        <p:strVal val="visible"/>
                                      </p:to>
                                    </p:set>
                                    <p:animEffect transition="in" filter="fade">
                                      <p:cBhvr>
                                        <p:cTn id="12" dur="1000"/>
                                        <p:tgtEl>
                                          <p:spTgt spid="405510"/>
                                        </p:tgtEl>
                                      </p:cBhvr>
                                    </p:animEffect>
                                    <p:anim calcmode="lin" valueType="num">
                                      <p:cBhvr>
                                        <p:cTn id="13" dur="1000" fill="hold"/>
                                        <p:tgtEl>
                                          <p:spTgt spid="405510"/>
                                        </p:tgtEl>
                                        <p:attrNameLst>
                                          <p:attrName>ppt_x</p:attrName>
                                        </p:attrNameLst>
                                      </p:cBhvr>
                                      <p:tavLst>
                                        <p:tav tm="0">
                                          <p:val>
                                            <p:strVal val="#ppt_x"/>
                                          </p:val>
                                        </p:tav>
                                        <p:tav tm="100000">
                                          <p:val>
                                            <p:strVal val="#ppt_x"/>
                                          </p:val>
                                        </p:tav>
                                      </p:tavLst>
                                    </p:anim>
                                    <p:anim calcmode="lin" valueType="num">
                                      <p:cBhvr>
                                        <p:cTn id="14" dur="1000" fill="hold"/>
                                        <p:tgtEl>
                                          <p:spTgt spid="4055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iterate type="lt">
                                    <p:tmPct val="5000"/>
                                  </p:iterate>
                                  <p:childTnLst>
                                    <p:set>
                                      <p:cBhvr>
                                        <p:cTn id="18" dur="1" fill="hold">
                                          <p:stCondLst>
                                            <p:cond delay="0"/>
                                          </p:stCondLst>
                                        </p:cTn>
                                        <p:tgtEl>
                                          <p:spTgt spid="405514"/>
                                        </p:tgtEl>
                                        <p:attrNameLst>
                                          <p:attrName>style.visibility</p:attrName>
                                        </p:attrNameLst>
                                      </p:cBhvr>
                                      <p:to>
                                        <p:strVal val="visible"/>
                                      </p:to>
                                    </p:set>
                                    <p:anim calcmode="lin" valueType="num">
                                      <p:cBhvr>
                                        <p:cTn id="19" dur="1000" fill="hold"/>
                                        <p:tgtEl>
                                          <p:spTgt spid="405514"/>
                                        </p:tgtEl>
                                        <p:attrNameLst>
                                          <p:attrName>ppt_w</p:attrName>
                                        </p:attrNameLst>
                                      </p:cBhvr>
                                      <p:tavLst>
                                        <p:tav tm="0">
                                          <p:val>
                                            <p:fltVal val="0.000000"/>
                                          </p:val>
                                        </p:tav>
                                        <p:tav tm="100000">
                                          <p:val>
                                            <p:strVal val="#ppt_w"/>
                                          </p:val>
                                        </p:tav>
                                      </p:tavLst>
                                    </p:anim>
                                    <p:anim calcmode="lin" valueType="num">
                                      <p:cBhvr>
                                        <p:cTn id="20" dur="1000" fill="hold"/>
                                        <p:tgtEl>
                                          <p:spTgt spid="405514"/>
                                        </p:tgtEl>
                                        <p:attrNameLst>
                                          <p:attrName>ppt_h</p:attrName>
                                        </p:attrNameLst>
                                      </p:cBhvr>
                                      <p:tavLst>
                                        <p:tav tm="0">
                                          <p:val>
                                            <p:fltVal val="0.000000"/>
                                          </p:val>
                                        </p:tav>
                                        <p:tav tm="100000">
                                          <p:val>
                                            <p:strVal val="#ppt_h"/>
                                          </p:val>
                                        </p:tav>
                                      </p:tavLst>
                                    </p:anim>
                                    <p:anim calcmode="lin" valueType="num">
                                      <p:cBhvr>
                                        <p:cTn id="21" dur="1000" fill="hold"/>
                                        <p:tgtEl>
                                          <p:spTgt spid="405514"/>
                                        </p:tgtEl>
                                        <p:attrNameLst>
                                          <p:attrName>style.rotation</p:attrName>
                                        </p:attrNameLst>
                                      </p:cBhvr>
                                      <p:tavLst>
                                        <p:tav tm="0">
                                          <p:val>
                                            <p:fltVal val="90.000000"/>
                                          </p:val>
                                        </p:tav>
                                        <p:tav tm="100000">
                                          <p:val>
                                            <p:fltVal val="0.000000"/>
                                          </p:val>
                                        </p:tav>
                                      </p:tavLst>
                                    </p:anim>
                                    <p:animEffect transition="in" filter="fade">
                                      <p:cBhvr>
                                        <p:cTn id="22" dur="1000"/>
                                        <p:tgtEl>
                                          <p:spTgt spid="405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30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30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30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30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30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301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3018" name="Rectangle 13"/>
          <p:cNvSpPr/>
          <p:nvPr/>
        </p:nvSpPr>
        <p:spPr>
          <a:xfrm>
            <a:off x="0" y="1196975"/>
            <a:ext cx="9144000" cy="1628775"/>
          </a:xfrm>
          <a:prstGeom prst="rect">
            <a:avLst/>
          </a:prstGeom>
          <a:noFill/>
          <a:ln w="9525">
            <a:noFill/>
          </a:ln>
        </p:spPr>
        <p:txBody>
          <a:bodyPr anchor="ctr" anchorCtr="0">
            <a:spAutoFit/>
          </a:bodyPr>
          <a:p>
            <a:pPr>
              <a:lnSpc>
                <a:spcPct val="140000"/>
              </a:lnSpc>
            </a:pPr>
            <a:r>
              <a:rPr lang="zh-CN" altLang="en-US" b="1" dirty="0">
                <a:latin typeface="宋体" panose="02010600030101010101" pitchFamily="2" charset="-122"/>
                <a:ea typeface="宋体" panose="02010600030101010101" pitchFamily="2" charset="-122"/>
              </a:rPr>
              <a:t>（二）交接单的概念</a:t>
            </a:r>
            <a:endParaRPr lang="zh-CN" altLang="en-US" dirty="0">
              <a:latin typeface="宋体" panose="02010600030101010101" pitchFamily="2" charset="-122"/>
              <a:ea typeface="宋体" panose="02010600030101010101" pitchFamily="2" charset="-122"/>
            </a:endParaRPr>
          </a:p>
          <a:p>
            <a:pPr>
              <a:lnSpc>
                <a:spcPct val="140000"/>
              </a:lnSpc>
            </a:pPr>
            <a:r>
              <a:rPr lang="zh-CN" altLang="en-US" dirty="0">
                <a:latin typeface="宋体" panose="02010600030101010101" pitchFamily="2" charset="-122"/>
                <a:ea typeface="宋体" panose="02010600030101010101" pitchFamily="2" charset="-122"/>
              </a:rPr>
              <a:t>（</a:t>
            </a:r>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）交接单（路单）是快递服务网络中两个部门双方在交接总包时的一种交接凭证。</a:t>
            </a:r>
            <a:endParaRPr lang="zh-CN" altLang="en-US" dirty="0">
              <a:latin typeface="宋体" panose="02010600030101010101" pitchFamily="2" charset="-122"/>
              <a:ea typeface="宋体" panose="02010600030101010101" pitchFamily="2" charset="-122"/>
            </a:endParaRPr>
          </a:p>
          <a:p>
            <a:pPr>
              <a:lnSpc>
                <a:spcPct val="140000"/>
              </a:lnSpc>
            </a:pPr>
            <a:r>
              <a:rPr lang="zh-CN" altLang="en-US" dirty="0">
                <a:latin typeface="宋体" panose="02010600030101010101" pitchFamily="2" charset="-122"/>
                <a:ea typeface="宋体" panose="02010600030101010101" pitchFamily="2" charset="-122"/>
              </a:rPr>
              <a:t>（</a:t>
            </a: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）是登记交接总包相关内容（交接单号码、总包包号、发寄地、寄达地、总包数量、重量、快件种类和交接时间等）的一种单式。</a:t>
            </a:r>
            <a:endParaRPr lang="zh-CN" altLang="en-US" dirty="0">
              <a:latin typeface="宋体" panose="02010600030101010101" pitchFamily="2" charset="-122"/>
              <a:ea typeface="宋体" panose="02010600030101010101" pitchFamily="2" charset="-122"/>
            </a:endParaRPr>
          </a:p>
        </p:txBody>
      </p:sp>
      <p:sp>
        <p:nvSpPr>
          <p:cNvPr id="43019" name="Rectangle 14"/>
          <p:cNvSpPr/>
          <p:nvPr/>
        </p:nvSpPr>
        <p:spPr>
          <a:xfrm>
            <a:off x="1547813" y="908050"/>
            <a:ext cx="1944687" cy="366713"/>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pic>
        <p:nvPicPr>
          <p:cNvPr id="372751" name="Picture 6" descr="1"/>
          <p:cNvPicPr>
            <a:picLocks noChangeAspect="1"/>
          </p:cNvPicPr>
          <p:nvPr/>
        </p:nvPicPr>
        <p:blipFill>
          <a:blip r:embed="rId4"/>
          <a:srcRect b="9030"/>
          <a:stretch>
            <a:fillRect/>
          </a:stretch>
        </p:blipFill>
        <p:spPr>
          <a:xfrm>
            <a:off x="1979613" y="2997200"/>
            <a:ext cx="5372100" cy="34163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372751"/>
                                        </p:tgtEl>
                                        <p:attrNameLst>
                                          <p:attrName>style.visibility</p:attrName>
                                        </p:attrNameLst>
                                      </p:cBhvr>
                                      <p:to>
                                        <p:strVal val="visible"/>
                                      </p:to>
                                    </p:set>
                                    <p:animEffect transition="in" filter="wheel(8)">
                                      <p:cBhvr>
                                        <p:cTn id="7" dur="2000"/>
                                        <p:tgtEl>
                                          <p:spTgt spid="3727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40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40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40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40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40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404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10637" name="Rectangle 13"/>
          <p:cNvSpPr/>
          <p:nvPr/>
        </p:nvSpPr>
        <p:spPr>
          <a:xfrm>
            <a:off x="0" y="1125538"/>
            <a:ext cx="8675688" cy="2397125"/>
          </a:xfrm>
          <a:prstGeom prst="rect">
            <a:avLst/>
          </a:prstGeom>
          <a:noFill/>
          <a:ln w="9525">
            <a:noFill/>
          </a:ln>
        </p:spPr>
        <p:txBody>
          <a:bodyPr anchor="ctr" anchorCtr="0">
            <a:spAutoFit/>
          </a:bodyPr>
          <a:p>
            <a:pPr>
              <a:lnSpc>
                <a:spcPct val="140000"/>
              </a:lnSpc>
            </a:pPr>
            <a:r>
              <a:rPr lang="zh-CN" altLang="en-US" b="1" dirty="0">
                <a:latin typeface="宋体" panose="02010600030101010101" pitchFamily="2" charset="-122"/>
                <a:ea typeface="宋体" panose="02010600030101010101" pitchFamily="2" charset="-122"/>
              </a:rPr>
              <a:t>（二）交接单的填写练习</a:t>
            </a:r>
            <a:endParaRPr lang="zh-CN" altLang="en-US" b="1" dirty="0">
              <a:latin typeface="宋体" panose="02010600030101010101" pitchFamily="2" charset="-122"/>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始发地：中山市 到达地：珠海市     </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、中山市黄圃镇，</a:t>
            </a:r>
            <a:r>
              <a:rPr lang="en-US" altLang="zh-CN" dirty="0">
                <a:latin typeface="Arial" panose="020B0604020202020204" pitchFamily="34" charset="0"/>
                <a:ea typeface="宋体" panose="02010600030101010101" pitchFamily="2" charset="-122"/>
              </a:rPr>
              <a:t>760280729868  </a:t>
            </a:r>
            <a:r>
              <a:rPr lang="zh-CN" altLang="en-US" dirty="0">
                <a:latin typeface="Arial" panose="020B0604020202020204" pitchFamily="34" charset="0"/>
                <a:ea typeface="宋体" panose="02010600030101010101" pitchFamily="2" charset="-122"/>
              </a:rPr>
              <a:t>珠海市金湾区，</a:t>
            </a:r>
            <a:r>
              <a:rPr lang="en-US" altLang="zh-CN" dirty="0">
                <a:latin typeface="Arial" panose="020B0604020202020204" pitchFamily="34" charset="0"/>
                <a:ea typeface="宋体" panose="02010600030101010101" pitchFamily="2" charset="-122"/>
              </a:rPr>
              <a:t>10.8KG</a:t>
            </a:r>
            <a:r>
              <a:rPr lang="zh-CN" altLang="en-US" dirty="0">
                <a:latin typeface="Arial" panose="020B0604020202020204" pitchFamily="34" charset="0"/>
                <a:ea typeface="宋体" panose="02010600030101010101" pitchFamily="2" charset="-122"/>
              </a:rPr>
              <a:t>，到付</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、中山市民众镇，</a:t>
            </a:r>
            <a:r>
              <a:rPr lang="en-US" altLang="zh-CN" dirty="0">
                <a:latin typeface="Arial" panose="020B0604020202020204" pitchFamily="34" charset="0"/>
                <a:ea typeface="宋体" panose="02010600030101010101" pitchFamily="2" charset="-122"/>
              </a:rPr>
              <a:t>106496792218  </a:t>
            </a:r>
            <a:r>
              <a:rPr lang="zh-CN" altLang="en-US" dirty="0">
                <a:latin typeface="Arial" panose="020B0604020202020204" pitchFamily="34" charset="0"/>
                <a:ea typeface="宋体" panose="02010600030101010101" pitchFamily="2" charset="-122"/>
              </a:rPr>
              <a:t>珠海市香洲区，</a:t>
            </a:r>
            <a:r>
              <a:rPr lang="en-US" altLang="zh-CN" dirty="0">
                <a:latin typeface="Arial" panose="020B0604020202020204" pitchFamily="34" charset="0"/>
                <a:ea typeface="宋体" panose="02010600030101010101" pitchFamily="2" charset="-122"/>
              </a:rPr>
              <a:t>2.6KG</a:t>
            </a:r>
            <a:r>
              <a:rPr lang="zh-CN" altLang="en-US" dirty="0">
                <a:latin typeface="Arial" panose="020B0604020202020204" pitchFamily="34" charset="0"/>
                <a:ea typeface="宋体" panose="02010600030101010101" pitchFamily="2" charset="-122"/>
              </a:rPr>
              <a:t>，物品，到付 </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、中山市古镇镇，</a:t>
            </a:r>
            <a:r>
              <a:rPr lang="en-US" altLang="zh-CN" dirty="0">
                <a:latin typeface="Arial" panose="020B0604020202020204" pitchFamily="34" charset="0"/>
                <a:ea typeface="宋体" panose="02010600030101010101" pitchFamily="2" charset="-122"/>
              </a:rPr>
              <a:t>102733696167  </a:t>
            </a:r>
            <a:r>
              <a:rPr lang="zh-CN" altLang="en-US" dirty="0">
                <a:latin typeface="Arial" panose="020B0604020202020204" pitchFamily="34" charset="0"/>
                <a:ea typeface="宋体" panose="02010600030101010101" pitchFamily="2" charset="-122"/>
              </a:rPr>
              <a:t>珠海市拱北，</a:t>
            </a:r>
            <a:r>
              <a:rPr lang="en-US" altLang="zh-CN" dirty="0">
                <a:latin typeface="Arial" panose="020B0604020202020204" pitchFamily="34" charset="0"/>
                <a:ea typeface="宋体" panose="02010600030101010101" pitchFamily="2" charset="-122"/>
              </a:rPr>
              <a:t>5.9KG</a:t>
            </a:r>
            <a:r>
              <a:rPr lang="zh-CN" altLang="en-US" dirty="0">
                <a:latin typeface="Arial" panose="020B0604020202020204" pitchFamily="34" charset="0"/>
                <a:ea typeface="宋体" panose="02010600030101010101" pitchFamily="2" charset="-122"/>
              </a:rPr>
              <a:t>，到付 </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、中山市三乡镇，</a:t>
            </a:r>
            <a:r>
              <a:rPr lang="en-US" altLang="zh-CN" dirty="0">
                <a:latin typeface="Arial" panose="020B0604020202020204" pitchFamily="34" charset="0"/>
                <a:ea typeface="宋体" panose="02010600030101010101" pitchFamily="2" charset="-122"/>
              </a:rPr>
              <a:t>396001818026   </a:t>
            </a:r>
            <a:r>
              <a:rPr lang="zh-CN" altLang="en-US" dirty="0">
                <a:latin typeface="Arial" panose="020B0604020202020204" pitchFamily="34" charset="0"/>
                <a:ea typeface="宋体" panose="02010600030101010101" pitchFamily="2" charset="-122"/>
              </a:rPr>
              <a:t>珠海市斗门区，</a:t>
            </a:r>
            <a:r>
              <a:rPr lang="en-US" altLang="zh-CN" dirty="0">
                <a:latin typeface="Arial" panose="020B0604020202020204" pitchFamily="34" charset="0"/>
                <a:ea typeface="宋体" panose="02010600030101010101" pitchFamily="2" charset="-122"/>
              </a:rPr>
              <a:t>4.7KG</a:t>
            </a:r>
            <a:r>
              <a:rPr lang="zh-CN" altLang="en-US" dirty="0">
                <a:latin typeface="Arial" panose="020B0604020202020204" pitchFamily="34" charset="0"/>
                <a:ea typeface="宋体" panose="02010600030101010101" pitchFamily="2" charset="-122"/>
              </a:rPr>
              <a:t>，物品 </a:t>
            </a:r>
            <a:endParaRPr lang="zh-CN" altLang="en-US" dirty="0">
              <a:latin typeface="Arial" panose="020B0604020202020204" pitchFamily="34" charset="0"/>
              <a:ea typeface="宋体" panose="02010600030101010101" pitchFamily="2" charset="-122"/>
            </a:endParaRPr>
          </a:p>
        </p:txBody>
      </p:sp>
      <p:sp>
        <p:nvSpPr>
          <p:cNvPr id="44043" name="Rectangle 14"/>
          <p:cNvSpPr/>
          <p:nvPr/>
        </p:nvSpPr>
        <p:spPr>
          <a:xfrm>
            <a:off x="1619250" y="765175"/>
            <a:ext cx="1944688" cy="366713"/>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pic>
        <p:nvPicPr>
          <p:cNvPr id="410639" name="Picture 6" descr="1"/>
          <p:cNvPicPr>
            <a:picLocks noChangeAspect="1"/>
          </p:cNvPicPr>
          <p:nvPr/>
        </p:nvPicPr>
        <p:blipFill>
          <a:blip r:embed="rId4"/>
          <a:srcRect b="9030"/>
          <a:stretch>
            <a:fillRect/>
          </a:stretch>
        </p:blipFill>
        <p:spPr>
          <a:xfrm>
            <a:off x="2806700" y="3429000"/>
            <a:ext cx="6337300" cy="3141663"/>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410639"/>
                                        </p:tgtEl>
                                        <p:attrNameLst>
                                          <p:attrName>style.visibility</p:attrName>
                                        </p:attrNameLst>
                                      </p:cBhvr>
                                      <p:to>
                                        <p:strVal val="visible"/>
                                      </p:to>
                                    </p:set>
                                    <p:animEffect transition="in" filter="wheel(8)">
                                      <p:cBhvr>
                                        <p:cTn id="7" dur="2000"/>
                                        <p:tgtEl>
                                          <p:spTgt spid="410639"/>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10637">
                                            <p:txEl>
                                              <p:charRg st="33" end="73"/>
                                            </p:txEl>
                                          </p:spTgt>
                                        </p:tgtEl>
                                        <p:attrNameLst>
                                          <p:attrName>style.visibility</p:attrName>
                                        </p:attrNameLst>
                                      </p:cBhvr>
                                      <p:to>
                                        <p:strVal val="visible"/>
                                      </p:to>
                                    </p:set>
                                    <p:anim to="" calcmode="lin" valueType="num">
                                      <p:cBhvr>
                                        <p:cTn id="12" dur="1" fill="hold"/>
                                        <p:tgtEl>
                                          <p:spTgt spid="410637">
                                            <p:txEl>
                                              <p:charRg st="33" end="73"/>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10637">
                                            <p:txEl>
                                              <p:charRg st="73" end="116"/>
                                            </p:txEl>
                                          </p:spTgt>
                                        </p:tgtEl>
                                        <p:attrNameLst>
                                          <p:attrName>style.visibility</p:attrName>
                                        </p:attrNameLst>
                                      </p:cBhvr>
                                      <p:to>
                                        <p:strVal val="visible"/>
                                      </p:to>
                                    </p:set>
                                    <p:anim to="" calcmode="lin" valueType="num">
                                      <p:cBhvr>
                                        <p:cTn id="17" dur="1" fill="hold"/>
                                        <p:tgtEl>
                                          <p:spTgt spid="410637">
                                            <p:txEl>
                                              <p:charRg st="73" end="116"/>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10637">
                                            <p:txEl>
                                              <p:charRg st="116" end="155"/>
                                            </p:txEl>
                                          </p:spTgt>
                                        </p:tgtEl>
                                        <p:attrNameLst>
                                          <p:attrName>style.visibility</p:attrName>
                                        </p:attrNameLst>
                                      </p:cBhvr>
                                      <p:to>
                                        <p:strVal val="visible"/>
                                      </p:to>
                                    </p:set>
                                    <p:anim to="" calcmode="lin" valueType="num">
                                      <p:cBhvr>
                                        <p:cTn id="22" dur="1" fill="hold"/>
                                        <p:tgtEl>
                                          <p:spTgt spid="410637">
                                            <p:txEl>
                                              <p:charRg st="116" end="155"/>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10637">
                                            <p:txEl>
                                              <p:charRg st="155" end="196"/>
                                            </p:txEl>
                                          </p:spTgt>
                                        </p:tgtEl>
                                        <p:attrNameLst>
                                          <p:attrName>style.visibility</p:attrName>
                                        </p:attrNameLst>
                                      </p:cBhvr>
                                      <p:to>
                                        <p:strVal val="visible"/>
                                      </p:to>
                                    </p:set>
                                    <p:anim to="" calcmode="lin" valueType="num">
                                      <p:cBhvr>
                                        <p:cTn id="27" dur="1" fill="hold"/>
                                        <p:tgtEl>
                                          <p:spTgt spid="410637">
                                            <p:txEl>
                                              <p:charRg st="155" end="196"/>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50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50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50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50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50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506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5066" name="Rectangle 13"/>
          <p:cNvSpPr/>
          <p:nvPr/>
        </p:nvSpPr>
        <p:spPr>
          <a:xfrm>
            <a:off x="0" y="1193800"/>
            <a:ext cx="9144000" cy="1628775"/>
          </a:xfrm>
          <a:prstGeom prst="rect">
            <a:avLst/>
          </a:prstGeom>
          <a:noFill/>
          <a:ln w="9525">
            <a:noFill/>
          </a:ln>
        </p:spPr>
        <p:txBody>
          <a:bodyPr anchor="ctr" anchorCtr="0">
            <a:spAutoFit/>
          </a:bodyPr>
          <a:p>
            <a:pPr>
              <a:lnSpc>
                <a:spcPct val="140000"/>
              </a:lnSpc>
            </a:pPr>
            <a:r>
              <a:rPr lang="zh-CN" altLang="en-US" b="1" dirty="0">
                <a:latin typeface="宋体" panose="02010600030101010101" pitchFamily="2" charset="-122"/>
                <a:ea typeface="宋体" panose="02010600030101010101" pitchFamily="2" charset="-122"/>
              </a:rPr>
              <a:t>（二）交接单的概念</a:t>
            </a:r>
            <a:endParaRPr lang="zh-CN" altLang="en-US" dirty="0">
              <a:latin typeface="宋体" panose="02010600030101010101" pitchFamily="2" charset="-122"/>
              <a:ea typeface="宋体" panose="02010600030101010101" pitchFamily="2" charset="-122"/>
            </a:endParaRPr>
          </a:p>
          <a:p>
            <a:pPr>
              <a:lnSpc>
                <a:spcPct val="140000"/>
              </a:lnSpc>
            </a:pPr>
            <a:r>
              <a:rPr lang="zh-CN" altLang="en-US" dirty="0">
                <a:latin typeface="宋体" panose="02010600030101010101" pitchFamily="2" charset="-122"/>
                <a:ea typeface="宋体" panose="02010600030101010101" pitchFamily="2" charset="-122"/>
              </a:rPr>
              <a:t>（</a:t>
            </a:r>
            <a:r>
              <a:rPr lang="en-US" altLang="zh-CN" dirty="0">
                <a:latin typeface="宋体" panose="02010600030101010101" pitchFamily="2" charset="-122"/>
                <a:ea typeface="宋体" panose="02010600030101010101" pitchFamily="2" charset="-122"/>
              </a:rPr>
              <a:t>1</a:t>
            </a:r>
            <a:r>
              <a:rPr lang="zh-CN" altLang="en-US" dirty="0">
                <a:latin typeface="宋体" panose="02010600030101010101" pitchFamily="2" charset="-122"/>
                <a:ea typeface="宋体" panose="02010600030101010101" pitchFamily="2" charset="-122"/>
              </a:rPr>
              <a:t>）交接单（路单）是快递服务网络中两个部门双方在交接总包时的一种交接凭证。</a:t>
            </a:r>
            <a:endParaRPr lang="zh-CN" altLang="en-US" dirty="0">
              <a:latin typeface="宋体" panose="02010600030101010101" pitchFamily="2" charset="-122"/>
              <a:ea typeface="宋体" panose="02010600030101010101" pitchFamily="2" charset="-122"/>
            </a:endParaRPr>
          </a:p>
          <a:p>
            <a:pPr>
              <a:lnSpc>
                <a:spcPct val="140000"/>
              </a:lnSpc>
            </a:pPr>
            <a:r>
              <a:rPr lang="zh-CN" altLang="en-US" dirty="0">
                <a:latin typeface="宋体" panose="02010600030101010101" pitchFamily="2" charset="-122"/>
                <a:ea typeface="宋体" panose="02010600030101010101" pitchFamily="2" charset="-122"/>
              </a:rPr>
              <a:t>（</a:t>
            </a:r>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）是登记交接总包相关内容（交接单号码、总包包号、发寄地、寄达地、总包数量、重量、快件种类和交接时间等）的一种单式。</a:t>
            </a:r>
            <a:endParaRPr lang="zh-CN" altLang="en-US" dirty="0">
              <a:latin typeface="宋体" panose="02010600030101010101" pitchFamily="2" charset="-122"/>
              <a:ea typeface="宋体" panose="02010600030101010101" pitchFamily="2" charset="-122"/>
            </a:endParaRPr>
          </a:p>
        </p:txBody>
      </p:sp>
      <p:sp>
        <p:nvSpPr>
          <p:cNvPr id="45067" name="Rectangle 14"/>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pic>
        <p:nvPicPr>
          <p:cNvPr id="381969" name="Picture 17" descr="66398940AF14401EA153D94B6F3E3257"/>
          <p:cNvPicPr>
            <a:picLocks noChangeAspect="1"/>
          </p:cNvPicPr>
          <p:nvPr/>
        </p:nvPicPr>
        <p:blipFill>
          <a:blip r:embed="rId4"/>
          <a:stretch>
            <a:fillRect/>
          </a:stretch>
        </p:blipFill>
        <p:spPr>
          <a:xfrm>
            <a:off x="1403350" y="2997200"/>
            <a:ext cx="6769100" cy="356235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81969"/>
                                        </p:tgtEl>
                                        <p:attrNameLst>
                                          <p:attrName>style.visibility</p:attrName>
                                        </p:attrNameLst>
                                      </p:cBhvr>
                                      <p:to>
                                        <p:strVal val="visible"/>
                                      </p:to>
                                    </p:set>
                                    <p:animEffect transition="in" filter="wipe(down)">
                                      <p:cBhvr>
                                        <p:cTn id="7" dur="580">
                                          <p:stCondLst>
                                            <p:cond delay="0"/>
                                          </p:stCondLst>
                                        </p:cTn>
                                        <p:tgtEl>
                                          <p:spTgt spid="381969"/>
                                        </p:tgtEl>
                                      </p:cBhvr>
                                    </p:animEffect>
                                    <p:anim calcmode="lin" valueType="num">
                                      <p:cBhvr>
                                        <p:cTn id="8" dur="1822" tmFilter="0,0; 0.14,0.36; 0.43,0.73; 0.71,0.91; 1.0,1.0">
                                          <p:stCondLst>
                                            <p:cond delay="0"/>
                                          </p:stCondLst>
                                        </p:cTn>
                                        <p:tgtEl>
                                          <p:spTgt spid="38196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81969"/>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381969"/>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381969"/>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381969"/>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381969"/>
                                        </p:tgtEl>
                                      </p:cBhvr>
                                      <p:to x="100000" y="60000"/>
                                    </p:animScale>
                                    <p:animScale>
                                      <p:cBhvr>
                                        <p:cTn id="14" dur="166" decel="50000">
                                          <p:stCondLst>
                                            <p:cond delay="676"/>
                                          </p:stCondLst>
                                        </p:cTn>
                                        <p:tgtEl>
                                          <p:spTgt spid="381969"/>
                                        </p:tgtEl>
                                      </p:cBhvr>
                                      <p:to x="100000" y="100000"/>
                                    </p:animScale>
                                    <p:animScale>
                                      <p:cBhvr>
                                        <p:cTn id="15" dur="26">
                                          <p:stCondLst>
                                            <p:cond delay="1312"/>
                                          </p:stCondLst>
                                        </p:cTn>
                                        <p:tgtEl>
                                          <p:spTgt spid="381969"/>
                                        </p:tgtEl>
                                      </p:cBhvr>
                                      <p:to x="100000" y="80000"/>
                                    </p:animScale>
                                    <p:animScale>
                                      <p:cBhvr>
                                        <p:cTn id="16" dur="166" decel="50000">
                                          <p:stCondLst>
                                            <p:cond delay="1338"/>
                                          </p:stCondLst>
                                        </p:cTn>
                                        <p:tgtEl>
                                          <p:spTgt spid="381969"/>
                                        </p:tgtEl>
                                      </p:cBhvr>
                                      <p:to x="100000" y="100000"/>
                                    </p:animScale>
                                    <p:animScale>
                                      <p:cBhvr>
                                        <p:cTn id="17" dur="26">
                                          <p:stCondLst>
                                            <p:cond delay="1642"/>
                                          </p:stCondLst>
                                        </p:cTn>
                                        <p:tgtEl>
                                          <p:spTgt spid="381969"/>
                                        </p:tgtEl>
                                      </p:cBhvr>
                                      <p:to x="100000" y="90000"/>
                                    </p:animScale>
                                    <p:animScale>
                                      <p:cBhvr>
                                        <p:cTn id="18" dur="166" decel="50000">
                                          <p:stCondLst>
                                            <p:cond delay="1668"/>
                                          </p:stCondLst>
                                        </p:cTn>
                                        <p:tgtEl>
                                          <p:spTgt spid="381969"/>
                                        </p:tgtEl>
                                      </p:cBhvr>
                                      <p:to x="100000" y="100000"/>
                                    </p:animScale>
                                    <p:animScale>
                                      <p:cBhvr>
                                        <p:cTn id="19" dur="26">
                                          <p:stCondLst>
                                            <p:cond delay="1808"/>
                                          </p:stCondLst>
                                        </p:cTn>
                                        <p:tgtEl>
                                          <p:spTgt spid="381969"/>
                                        </p:tgtEl>
                                      </p:cBhvr>
                                      <p:to x="100000" y="95000"/>
                                    </p:animScale>
                                    <p:animScale>
                                      <p:cBhvr>
                                        <p:cTn id="20" dur="166" decel="50000">
                                          <p:stCondLst>
                                            <p:cond delay="1834"/>
                                          </p:stCondLst>
                                        </p:cTn>
                                        <p:tgtEl>
                                          <p:spTgt spid="38196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60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60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60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60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60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608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6090" name="Rectangle 13"/>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46091" name="Rectangle 14"/>
          <p:cNvSpPr/>
          <p:nvPr/>
        </p:nvSpPr>
        <p:spPr>
          <a:xfrm>
            <a:off x="0" y="1412875"/>
            <a:ext cx="3511550" cy="641350"/>
          </a:xfrm>
          <a:prstGeom prst="rect">
            <a:avLst/>
          </a:prstGeom>
          <a:noFill/>
          <a:ln w="9525">
            <a:noFill/>
          </a:ln>
        </p:spPr>
        <p:txBody>
          <a:bodyPr wrap="none" anchor="ctr" anchorCtr="0">
            <a:spAutoFit/>
          </a:bodyPr>
          <a:p>
            <a:r>
              <a:rPr lang="zh-CN" altLang="en-US" b="1" dirty="0">
                <a:latin typeface="Arial" panose="020B0604020202020204" pitchFamily="34" charset="0"/>
                <a:ea typeface="宋体" panose="02010600030101010101" pitchFamily="2" charset="-122"/>
              </a:rPr>
              <a:t>（三）使用范围</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 交接单主要用于三个交接环节：</a:t>
            </a:r>
            <a:endParaRPr lang="zh-CN" altLang="en-US" dirty="0">
              <a:latin typeface="Arial" panose="020B0604020202020204" pitchFamily="34" charset="0"/>
              <a:ea typeface="宋体" panose="02010600030101010101" pitchFamily="2" charset="-122"/>
            </a:endParaRPr>
          </a:p>
        </p:txBody>
      </p:sp>
      <p:sp>
        <p:nvSpPr>
          <p:cNvPr id="46092" name="AutoShape 16"/>
          <p:cNvSpPr>
            <a:spLocks noChangeAspect="1"/>
          </p:cNvSpPr>
          <p:nvPr/>
        </p:nvSpPr>
        <p:spPr>
          <a:xfrm>
            <a:off x="1476375" y="2420938"/>
            <a:ext cx="6040438" cy="307975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73798" name="Group 38"/>
          <p:cNvGrpSpPr/>
          <p:nvPr/>
        </p:nvGrpSpPr>
        <p:grpSpPr>
          <a:xfrm>
            <a:off x="2268538" y="2565400"/>
            <a:ext cx="4770437" cy="827088"/>
            <a:chOff x="1474" y="1616"/>
            <a:chExt cx="3005" cy="521"/>
          </a:xfrm>
        </p:grpSpPr>
        <p:sp>
          <p:nvSpPr>
            <p:cNvPr id="46094" name="AutoShape 3"/>
            <p:cNvSpPr/>
            <p:nvPr/>
          </p:nvSpPr>
          <p:spPr>
            <a:xfrm>
              <a:off x="1474" y="1616"/>
              <a:ext cx="3005" cy="521"/>
            </a:xfrm>
            <a:prstGeom prst="roundRect">
              <a:avLst>
                <a:gd name="adj" fmla="val 12727"/>
              </a:avLst>
            </a:prstGeom>
            <a:solidFill>
              <a:srgbClr val="66B1CC"/>
            </a:solidFill>
            <a:ln w="9525">
              <a:noFill/>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095" name="Text Box 4"/>
            <p:cNvSpPr txBox="1"/>
            <p:nvPr/>
          </p:nvSpPr>
          <p:spPr>
            <a:xfrm>
              <a:off x="1631" y="1616"/>
              <a:ext cx="2549" cy="512"/>
            </a:xfrm>
            <a:prstGeom prst="rect">
              <a:avLst/>
            </a:prstGeom>
            <a:noFill/>
            <a:ln w="9525">
              <a:noFill/>
            </a:ln>
          </p:spPr>
          <p:txBody>
            <a:bodyPr lIns="81382" tIns="40691" rIns="81382" bIns="40691" anchor="t" anchorCtr="0">
              <a:spAutoFit/>
            </a:bodyPr>
            <a:p>
              <a:pPr algn="just"/>
              <a:r>
                <a:rPr lang="zh-CN" altLang="en-US" sz="2400" b="1" dirty="0">
                  <a:latin typeface="Times New Roman" panose="02020603050405020304" pitchFamily="18" charset="0"/>
                  <a:ea typeface="宋体" panose="02010600030101010101" pitchFamily="2" charset="-122"/>
                </a:rPr>
                <a:t>收寄派送网点与分拣中心之间的总包交接；</a:t>
              </a:r>
              <a:endParaRPr lang="zh-CN" altLang="en-US" sz="2400" dirty="0">
                <a:latin typeface="Arial" panose="020B0604020202020204" pitchFamily="34" charset="0"/>
                <a:ea typeface="宋体" panose="02010600030101010101" pitchFamily="2" charset="-122"/>
              </a:endParaRPr>
            </a:p>
          </p:txBody>
        </p:sp>
      </p:grpSp>
      <p:grpSp>
        <p:nvGrpSpPr>
          <p:cNvPr id="46096" name="Group 5"/>
          <p:cNvGrpSpPr/>
          <p:nvPr/>
        </p:nvGrpSpPr>
        <p:grpSpPr>
          <a:xfrm>
            <a:off x="1476375" y="2420938"/>
            <a:ext cx="1096963" cy="1095375"/>
            <a:chOff x="802" y="845"/>
            <a:chExt cx="827" cy="826"/>
          </a:xfrm>
        </p:grpSpPr>
        <p:sp>
          <p:nvSpPr>
            <p:cNvPr id="46097" name="Oval 6"/>
            <p:cNvSpPr/>
            <p:nvPr/>
          </p:nvSpPr>
          <p:spPr>
            <a:xfrm>
              <a:off x="802" y="845"/>
              <a:ext cx="827" cy="826"/>
            </a:xfrm>
            <a:prstGeom prst="ellipse">
              <a:avLst/>
            </a:prstGeom>
            <a:solidFill>
              <a:srgbClr val="F8F8F8"/>
            </a:solidFill>
            <a:ln w="38100" cap="flat" cmpd="sng">
              <a:solidFill>
                <a:srgbClr val="66B1CC"/>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098" name="Oval 7"/>
            <p:cNvSpPr/>
            <p:nvPr/>
          </p:nvSpPr>
          <p:spPr>
            <a:xfrm>
              <a:off x="836" y="879"/>
              <a:ext cx="758" cy="758"/>
            </a:xfrm>
            <a:prstGeom prst="ellipse">
              <a:avLst/>
            </a:prstGeom>
            <a:noFill/>
            <a:ln w="38100" cap="flat" cmpd="sng">
              <a:solidFill>
                <a:srgbClr val="66B1CC">
                  <a:alpha val="70195"/>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099" name="Oval 8"/>
            <p:cNvSpPr/>
            <p:nvPr/>
          </p:nvSpPr>
          <p:spPr>
            <a:xfrm>
              <a:off x="870" y="915"/>
              <a:ext cx="690" cy="690"/>
            </a:xfrm>
            <a:prstGeom prst="ellipse">
              <a:avLst/>
            </a:prstGeom>
            <a:noFill/>
            <a:ln w="38100" cap="flat" cmpd="sng">
              <a:solidFill>
                <a:srgbClr val="66B1CC">
                  <a:alpha val="30196"/>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grpSp>
      <p:sp>
        <p:nvSpPr>
          <p:cNvPr id="46100" name="Text Box 9"/>
          <p:cNvSpPr txBox="1"/>
          <p:nvPr/>
        </p:nvSpPr>
        <p:spPr>
          <a:xfrm>
            <a:off x="1539875" y="2728913"/>
            <a:ext cx="958850" cy="477837"/>
          </a:xfrm>
          <a:prstGeom prst="rect">
            <a:avLst/>
          </a:prstGeom>
          <a:noFill/>
          <a:ln w="9525">
            <a:noFill/>
          </a:ln>
        </p:spPr>
        <p:txBody>
          <a:bodyPr lIns="81382" tIns="40691" rIns="81382" bIns="40691" anchor="t" anchorCtr="0">
            <a:spAutoFit/>
          </a:bodyPr>
          <a:p>
            <a:pPr algn="ctr"/>
            <a:r>
              <a:rPr lang="en-US" altLang="zh-CN" sz="2600" b="1" dirty="0">
                <a:solidFill>
                  <a:srgbClr val="000000"/>
                </a:solidFill>
                <a:latin typeface="Arial" panose="020B0604020202020204" pitchFamily="34" charset="0"/>
                <a:ea typeface="宋体" panose="02010600030101010101" pitchFamily="2" charset="-122"/>
              </a:rPr>
              <a:t>1</a:t>
            </a:r>
            <a:endParaRPr lang="en-US" altLang="zh-CN" dirty="0">
              <a:latin typeface="Arial" panose="020B0604020202020204" pitchFamily="34" charset="0"/>
              <a:ea typeface="宋体" panose="02010600030101010101" pitchFamily="2" charset="-122"/>
            </a:endParaRPr>
          </a:p>
        </p:txBody>
      </p:sp>
      <p:grpSp>
        <p:nvGrpSpPr>
          <p:cNvPr id="373799" name="Group 39"/>
          <p:cNvGrpSpPr/>
          <p:nvPr/>
        </p:nvGrpSpPr>
        <p:grpSpPr>
          <a:xfrm>
            <a:off x="2268538" y="3500438"/>
            <a:ext cx="4800600" cy="836612"/>
            <a:chOff x="1429" y="2198"/>
            <a:chExt cx="3024" cy="527"/>
          </a:xfrm>
        </p:grpSpPr>
        <p:sp>
          <p:nvSpPr>
            <p:cNvPr id="46102" name="AutoShape 10"/>
            <p:cNvSpPr/>
            <p:nvPr/>
          </p:nvSpPr>
          <p:spPr>
            <a:xfrm>
              <a:off x="1429" y="2205"/>
              <a:ext cx="3024" cy="520"/>
            </a:xfrm>
            <a:prstGeom prst="roundRect">
              <a:avLst>
                <a:gd name="adj" fmla="val 12727"/>
              </a:avLst>
            </a:prstGeom>
            <a:solidFill>
              <a:srgbClr val="C85414"/>
            </a:solidFill>
            <a:ln w="9525">
              <a:noFill/>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03" name="Text Box 11"/>
            <p:cNvSpPr txBox="1"/>
            <p:nvPr/>
          </p:nvSpPr>
          <p:spPr>
            <a:xfrm>
              <a:off x="1610" y="2198"/>
              <a:ext cx="2767" cy="512"/>
            </a:xfrm>
            <a:prstGeom prst="rect">
              <a:avLst/>
            </a:prstGeom>
            <a:noFill/>
            <a:ln w="9525">
              <a:noFill/>
            </a:ln>
          </p:spPr>
          <p:txBody>
            <a:bodyPr lIns="81382" tIns="40691" rIns="81382" bIns="40691" anchor="t" anchorCtr="0">
              <a:spAutoFit/>
            </a:bodyPr>
            <a:p>
              <a:pPr algn="just"/>
              <a:r>
                <a:rPr lang="zh-CN" altLang="en-US" sz="2400" b="1" dirty="0">
                  <a:latin typeface="Times New Roman" panose="02020603050405020304" pitchFamily="18" charset="0"/>
                  <a:ea typeface="宋体" panose="02010600030101010101" pitchFamily="2" charset="-122"/>
                </a:rPr>
                <a:t>快件运输环节与分拣中心或中转站之间交换的总包交接；</a:t>
              </a:r>
              <a:endParaRPr lang="zh-CN" altLang="en-US" sz="2400" dirty="0">
                <a:latin typeface="Arial" panose="020B0604020202020204" pitchFamily="34" charset="0"/>
                <a:ea typeface="宋体" panose="02010600030101010101" pitchFamily="2" charset="-122"/>
              </a:endParaRPr>
            </a:p>
          </p:txBody>
        </p:sp>
      </p:grpSp>
      <p:grpSp>
        <p:nvGrpSpPr>
          <p:cNvPr id="46104" name="Group 12"/>
          <p:cNvGrpSpPr/>
          <p:nvPr/>
        </p:nvGrpSpPr>
        <p:grpSpPr>
          <a:xfrm>
            <a:off x="1476375" y="3411538"/>
            <a:ext cx="1096963" cy="1095375"/>
            <a:chOff x="802" y="845"/>
            <a:chExt cx="827" cy="826"/>
          </a:xfrm>
        </p:grpSpPr>
        <p:sp>
          <p:nvSpPr>
            <p:cNvPr id="46105" name="Oval 13"/>
            <p:cNvSpPr/>
            <p:nvPr/>
          </p:nvSpPr>
          <p:spPr>
            <a:xfrm>
              <a:off x="802" y="845"/>
              <a:ext cx="827" cy="826"/>
            </a:xfrm>
            <a:prstGeom prst="ellipse">
              <a:avLst/>
            </a:prstGeom>
            <a:solidFill>
              <a:srgbClr val="F8F8F8"/>
            </a:solidFill>
            <a:ln w="38100" cap="flat" cmpd="sng">
              <a:solidFill>
                <a:srgbClr val="C85414"/>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06" name="Oval 14"/>
            <p:cNvSpPr/>
            <p:nvPr/>
          </p:nvSpPr>
          <p:spPr>
            <a:xfrm>
              <a:off x="836" y="879"/>
              <a:ext cx="758" cy="758"/>
            </a:xfrm>
            <a:prstGeom prst="ellipse">
              <a:avLst/>
            </a:prstGeom>
            <a:noFill/>
            <a:ln w="38100" cap="flat" cmpd="sng">
              <a:solidFill>
                <a:srgbClr val="C85414">
                  <a:alpha val="70195"/>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07" name="Oval 15"/>
            <p:cNvSpPr/>
            <p:nvPr/>
          </p:nvSpPr>
          <p:spPr>
            <a:xfrm>
              <a:off x="870" y="915"/>
              <a:ext cx="690" cy="690"/>
            </a:xfrm>
            <a:prstGeom prst="ellipse">
              <a:avLst/>
            </a:prstGeom>
            <a:noFill/>
            <a:ln w="38100" cap="flat" cmpd="sng">
              <a:solidFill>
                <a:srgbClr val="C85414">
                  <a:alpha val="30196"/>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grpSp>
      <p:sp>
        <p:nvSpPr>
          <p:cNvPr id="46108" name="Text Box 16"/>
          <p:cNvSpPr txBox="1"/>
          <p:nvPr/>
        </p:nvSpPr>
        <p:spPr>
          <a:xfrm>
            <a:off x="1476375" y="3708400"/>
            <a:ext cx="957263" cy="477838"/>
          </a:xfrm>
          <a:prstGeom prst="rect">
            <a:avLst/>
          </a:prstGeom>
          <a:noFill/>
          <a:ln w="9525">
            <a:noFill/>
          </a:ln>
        </p:spPr>
        <p:txBody>
          <a:bodyPr lIns="81382" tIns="40691" rIns="81382" bIns="40691" anchor="t" anchorCtr="0">
            <a:spAutoFit/>
          </a:bodyPr>
          <a:p>
            <a:pPr algn="ctr"/>
            <a:r>
              <a:rPr lang="zh-CN" altLang="en-US" sz="2600" b="1" dirty="0">
                <a:solidFill>
                  <a:srgbClr val="000000"/>
                </a:solidFill>
                <a:latin typeface="Arial" panose="020B0604020202020204" pitchFamily="34" charset="0"/>
                <a:ea typeface="宋体" panose="02010600030101010101" pitchFamily="2" charset="-122"/>
              </a:rPr>
              <a:t> </a:t>
            </a:r>
            <a:r>
              <a:rPr lang="en-US" altLang="zh-CN" sz="2600" b="1" dirty="0">
                <a:solidFill>
                  <a:srgbClr val="000000"/>
                </a:solidFill>
                <a:latin typeface="Arial" panose="020B0604020202020204" pitchFamily="34" charset="0"/>
                <a:ea typeface="宋体" panose="02010600030101010101" pitchFamily="2" charset="-122"/>
              </a:rPr>
              <a:t>2</a:t>
            </a:r>
            <a:endParaRPr lang="en-US" altLang="zh-CN" dirty="0">
              <a:latin typeface="Arial" panose="020B0604020202020204" pitchFamily="34" charset="0"/>
              <a:ea typeface="宋体" panose="02010600030101010101" pitchFamily="2" charset="-122"/>
            </a:endParaRPr>
          </a:p>
        </p:txBody>
      </p:sp>
      <p:grpSp>
        <p:nvGrpSpPr>
          <p:cNvPr id="373800" name="Group 40"/>
          <p:cNvGrpSpPr/>
          <p:nvPr/>
        </p:nvGrpSpPr>
        <p:grpSpPr>
          <a:xfrm>
            <a:off x="2339975" y="4508500"/>
            <a:ext cx="4770438" cy="827088"/>
            <a:chOff x="1474" y="2840"/>
            <a:chExt cx="3005" cy="521"/>
          </a:xfrm>
        </p:grpSpPr>
        <p:sp>
          <p:nvSpPr>
            <p:cNvPr id="46110" name="AutoShape 17"/>
            <p:cNvSpPr/>
            <p:nvPr/>
          </p:nvSpPr>
          <p:spPr>
            <a:xfrm>
              <a:off x="1474" y="2840"/>
              <a:ext cx="3005" cy="521"/>
            </a:xfrm>
            <a:prstGeom prst="roundRect">
              <a:avLst>
                <a:gd name="adj" fmla="val 12727"/>
              </a:avLst>
            </a:prstGeom>
            <a:solidFill>
              <a:srgbClr val="A6C701"/>
            </a:solidFill>
            <a:ln w="9525">
              <a:noFill/>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11" name="Text Box 18"/>
            <p:cNvSpPr txBox="1"/>
            <p:nvPr/>
          </p:nvSpPr>
          <p:spPr>
            <a:xfrm>
              <a:off x="1655" y="2840"/>
              <a:ext cx="2549" cy="512"/>
            </a:xfrm>
            <a:prstGeom prst="rect">
              <a:avLst/>
            </a:prstGeom>
            <a:noFill/>
            <a:ln w="9525">
              <a:noFill/>
            </a:ln>
          </p:spPr>
          <p:txBody>
            <a:bodyPr lIns="81382" tIns="40691" rIns="81382" bIns="40691" anchor="t" anchorCtr="0">
              <a:spAutoFit/>
            </a:bodyPr>
            <a:p>
              <a:pPr algn="just"/>
              <a:r>
                <a:rPr lang="zh-CN" altLang="en-US" sz="2400" b="1" dirty="0">
                  <a:latin typeface="Times New Roman" panose="02020603050405020304" pitchFamily="18" charset="0"/>
                  <a:ea typeface="宋体" panose="02010600030101010101" pitchFamily="2" charset="-122"/>
                </a:rPr>
                <a:t>分拣中心或中转站与委托运输方之间的总包交接</a:t>
              </a:r>
              <a:r>
                <a:rPr lang="en-US" altLang="zh-CN" sz="2400" b="1" dirty="0">
                  <a:latin typeface="Times New Roman" panose="02020603050405020304" pitchFamily="18" charset="0"/>
                  <a:ea typeface="宋体" panose="02010600030101010101" pitchFamily="2" charset="-122"/>
                </a:rPr>
                <a:t>.</a:t>
              </a:r>
              <a:endParaRPr lang="en-US" altLang="zh-CN" sz="2400" dirty="0">
                <a:latin typeface="Arial" panose="020B0604020202020204" pitchFamily="34" charset="0"/>
                <a:ea typeface="宋体" panose="02010600030101010101" pitchFamily="2" charset="-122"/>
              </a:endParaRPr>
            </a:p>
          </p:txBody>
        </p:sp>
      </p:grpSp>
      <p:grpSp>
        <p:nvGrpSpPr>
          <p:cNvPr id="46112" name="Group 19"/>
          <p:cNvGrpSpPr/>
          <p:nvPr/>
        </p:nvGrpSpPr>
        <p:grpSpPr>
          <a:xfrm>
            <a:off x="1476375" y="4405313"/>
            <a:ext cx="1096963" cy="1095375"/>
            <a:chOff x="802" y="845"/>
            <a:chExt cx="827" cy="826"/>
          </a:xfrm>
        </p:grpSpPr>
        <p:sp>
          <p:nvSpPr>
            <p:cNvPr id="46113" name="Oval 20"/>
            <p:cNvSpPr/>
            <p:nvPr/>
          </p:nvSpPr>
          <p:spPr>
            <a:xfrm>
              <a:off x="802" y="845"/>
              <a:ext cx="827" cy="826"/>
            </a:xfrm>
            <a:prstGeom prst="ellipse">
              <a:avLst/>
            </a:prstGeom>
            <a:solidFill>
              <a:srgbClr val="F8F8F8"/>
            </a:solidFill>
            <a:ln w="38100" cap="flat" cmpd="sng">
              <a:solidFill>
                <a:srgbClr val="A6C701"/>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14" name="Oval 21"/>
            <p:cNvSpPr/>
            <p:nvPr/>
          </p:nvSpPr>
          <p:spPr>
            <a:xfrm>
              <a:off x="836" y="879"/>
              <a:ext cx="758" cy="758"/>
            </a:xfrm>
            <a:prstGeom prst="ellipse">
              <a:avLst/>
            </a:prstGeom>
            <a:noFill/>
            <a:ln w="38100" cap="flat" cmpd="sng">
              <a:solidFill>
                <a:srgbClr val="A6C701">
                  <a:alpha val="70195"/>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sp>
          <p:nvSpPr>
            <p:cNvPr id="46115" name="Oval 22"/>
            <p:cNvSpPr/>
            <p:nvPr/>
          </p:nvSpPr>
          <p:spPr>
            <a:xfrm>
              <a:off x="870" y="915"/>
              <a:ext cx="690" cy="690"/>
            </a:xfrm>
            <a:prstGeom prst="ellipse">
              <a:avLst/>
            </a:prstGeom>
            <a:noFill/>
            <a:ln w="38100" cap="flat" cmpd="sng">
              <a:solidFill>
                <a:srgbClr val="A6C701">
                  <a:alpha val="30196"/>
                </a:srgbClr>
              </a:solidFill>
              <a:prstDash val="solid"/>
              <a:round/>
              <a:headEnd type="none" w="med" len="med"/>
              <a:tailEnd type="none" w="med" len="med"/>
            </a:ln>
          </p:spPr>
          <p:txBody>
            <a:bodyPr lIns="81382" tIns="40691" rIns="81382" bIns="40691" anchor="ctr" anchorCtr="0"/>
            <a:p>
              <a:pPr algn="ctr"/>
              <a:endParaRPr lang="zh-CN" altLang="en-US" dirty="0">
                <a:latin typeface="Arial" panose="020B0604020202020204" pitchFamily="34" charset="0"/>
                <a:ea typeface="宋体" panose="02010600030101010101" pitchFamily="2" charset="-122"/>
              </a:endParaRPr>
            </a:p>
          </p:txBody>
        </p:sp>
      </p:grpSp>
      <p:sp>
        <p:nvSpPr>
          <p:cNvPr id="46116" name="Text Box 23"/>
          <p:cNvSpPr txBox="1"/>
          <p:nvPr/>
        </p:nvSpPr>
        <p:spPr>
          <a:xfrm>
            <a:off x="1539875" y="4713288"/>
            <a:ext cx="958850" cy="477837"/>
          </a:xfrm>
          <a:prstGeom prst="rect">
            <a:avLst/>
          </a:prstGeom>
          <a:noFill/>
          <a:ln w="9525">
            <a:noFill/>
          </a:ln>
        </p:spPr>
        <p:txBody>
          <a:bodyPr lIns="81382" tIns="40691" rIns="81382" bIns="40691" anchor="t" anchorCtr="0">
            <a:spAutoFit/>
          </a:bodyPr>
          <a:p>
            <a:pPr algn="ctr"/>
            <a:r>
              <a:rPr lang="en-US" altLang="zh-CN" sz="2600" b="1" dirty="0">
                <a:solidFill>
                  <a:srgbClr val="000000"/>
                </a:solidFill>
                <a:latin typeface="Arial" panose="020B0604020202020204" pitchFamily="34" charset="0"/>
                <a:ea typeface="宋体" panose="02010600030101010101" pitchFamily="2" charset="-122"/>
              </a:rPr>
              <a:t>3</a:t>
            </a:r>
            <a:endParaRPr lang="en-US" altLang="zh-CN"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73798"/>
                                        </p:tgtEl>
                                        <p:attrNameLst>
                                          <p:attrName>style.visibility</p:attrName>
                                        </p:attrNameLst>
                                      </p:cBhvr>
                                      <p:to>
                                        <p:strVal val="visible"/>
                                      </p:to>
                                    </p:set>
                                    <p:anim calcmode="lin" valueType="num">
                                      <p:cBhvr additive="base">
                                        <p:cTn id="7" dur="500" fill="hold"/>
                                        <p:tgtEl>
                                          <p:spTgt spid="373798"/>
                                        </p:tgtEl>
                                        <p:attrNameLst>
                                          <p:attrName>ppt_x</p:attrName>
                                        </p:attrNameLst>
                                      </p:cBhvr>
                                      <p:tavLst>
                                        <p:tav tm="0">
                                          <p:val>
                                            <p:strVal val="0-#ppt_w/2"/>
                                          </p:val>
                                        </p:tav>
                                        <p:tav tm="100000">
                                          <p:val>
                                            <p:strVal val="#ppt_x"/>
                                          </p:val>
                                        </p:tav>
                                      </p:tavLst>
                                    </p:anim>
                                    <p:anim calcmode="lin" valueType="num">
                                      <p:cBhvr additive="base">
                                        <p:cTn id="8" dur="500" fill="hold"/>
                                        <p:tgtEl>
                                          <p:spTgt spid="37379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73799"/>
                                        </p:tgtEl>
                                        <p:attrNameLst>
                                          <p:attrName>style.visibility</p:attrName>
                                        </p:attrNameLst>
                                      </p:cBhvr>
                                      <p:to>
                                        <p:strVal val="visible"/>
                                      </p:to>
                                    </p:set>
                                    <p:anim calcmode="lin" valueType="num">
                                      <p:cBhvr additive="base">
                                        <p:cTn id="13" dur="500" fill="hold"/>
                                        <p:tgtEl>
                                          <p:spTgt spid="373799"/>
                                        </p:tgtEl>
                                        <p:attrNameLst>
                                          <p:attrName>ppt_x</p:attrName>
                                        </p:attrNameLst>
                                      </p:cBhvr>
                                      <p:tavLst>
                                        <p:tav tm="0">
                                          <p:val>
                                            <p:strVal val="0-#ppt_w/2"/>
                                          </p:val>
                                        </p:tav>
                                        <p:tav tm="100000">
                                          <p:val>
                                            <p:strVal val="#ppt_x"/>
                                          </p:val>
                                        </p:tav>
                                      </p:tavLst>
                                    </p:anim>
                                    <p:anim calcmode="lin" valueType="num">
                                      <p:cBhvr additive="base">
                                        <p:cTn id="14" dur="500" fill="hold"/>
                                        <p:tgtEl>
                                          <p:spTgt spid="37379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73800"/>
                                        </p:tgtEl>
                                        <p:attrNameLst>
                                          <p:attrName>style.visibility</p:attrName>
                                        </p:attrNameLst>
                                      </p:cBhvr>
                                      <p:to>
                                        <p:strVal val="visible"/>
                                      </p:to>
                                    </p:set>
                                    <p:anim calcmode="lin" valueType="num">
                                      <p:cBhvr additive="base">
                                        <p:cTn id="19" dur="500" fill="hold"/>
                                        <p:tgtEl>
                                          <p:spTgt spid="373800"/>
                                        </p:tgtEl>
                                        <p:attrNameLst>
                                          <p:attrName>ppt_x</p:attrName>
                                        </p:attrNameLst>
                                      </p:cBhvr>
                                      <p:tavLst>
                                        <p:tav tm="0">
                                          <p:val>
                                            <p:strVal val="0-#ppt_w/2"/>
                                          </p:val>
                                        </p:tav>
                                        <p:tav tm="100000">
                                          <p:val>
                                            <p:strVal val="#ppt_x"/>
                                          </p:val>
                                        </p:tav>
                                      </p:tavLst>
                                    </p:anim>
                                    <p:anim calcmode="lin" valueType="num">
                                      <p:cBhvr additive="base">
                                        <p:cTn id="20" dur="500" fill="hold"/>
                                        <p:tgtEl>
                                          <p:spTgt spid="37380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71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71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71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71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71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711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7114" name="Rectangle 13"/>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47115" name="Rectangle 14"/>
          <p:cNvSpPr/>
          <p:nvPr/>
        </p:nvSpPr>
        <p:spPr>
          <a:xfrm>
            <a:off x="0" y="1341438"/>
            <a:ext cx="8897938" cy="1135062"/>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（四）交接单操作规范</a:t>
            </a:r>
            <a:endParaRPr lang="zh-CN" altLang="en-US" dirty="0">
              <a:latin typeface="Arial" panose="020B0604020202020204" pitchFamily="34" charset="0"/>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在快件交接工作中，交接单是交接双方交接工作的书面证明和责任转让，因此公司特制定交接单操作规范，指导和约束双方工作，具体如下所示。</a:t>
            </a:r>
            <a:endParaRPr lang="zh-CN" altLang="en-US" dirty="0">
              <a:latin typeface="Arial" panose="020B0604020202020204" pitchFamily="34" charset="0"/>
              <a:ea typeface="宋体" panose="02010600030101010101" pitchFamily="2" charset="-122"/>
            </a:endParaRPr>
          </a:p>
        </p:txBody>
      </p:sp>
      <p:graphicFrame>
        <p:nvGraphicFramePr>
          <p:cNvPr id="374839" name="Group 55"/>
          <p:cNvGraphicFramePr>
            <a:graphicFrameLocks noGrp="1"/>
          </p:cNvGraphicFramePr>
          <p:nvPr/>
        </p:nvGraphicFramePr>
        <p:xfrm>
          <a:off x="1187450" y="2565400"/>
          <a:ext cx="6842125" cy="4114800"/>
        </p:xfrm>
        <a:graphic>
          <a:graphicData uri="http://schemas.openxmlformats.org/drawingml/2006/table">
            <a:tbl>
              <a:tblPr/>
              <a:tblGrid>
                <a:gridCol w="1089025"/>
                <a:gridCol w="3038475"/>
                <a:gridCol w="1003300"/>
                <a:gridCol w="1711325"/>
              </a:tblGrid>
              <a:tr h="4048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规范名称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某某快递公司交接单操作规范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7675">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、交接单的制作</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）快件在转仓时，相关部门应在操作系统内制作“出仓交接单”。</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）因网络、电力等不可抗拒因素导致无法及时录入运单和制作“出仓交接单”时，必须联系下一环节的动作部门及时补录运单并制作交接单。</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）交接单内需附单号，走货方式，并且所有内容必须与所需交接的部门一致。</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）交接单表头内容包括交接部门、到达部门、编号和日期。</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）交接单内容包括单号、部门、件数、重量、体积、目的地、品名、包装和交接人等。</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、交接单的填写</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）快件出仓时，装车有员和司机必须按照真实情况赶写交接单，并在指定位置签名盖章。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）到货卸好后，卸货人员和司机应根据实际到货情况进行清点及记录，并在指定位置签名盖章。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）交接单内容如需要改，必须在更改栏目旁签名确认，如果超过</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个单号有手动更改的，必须重新做一份交接单。</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）分批配载须在交接单上进行备注。</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、交接单的交接</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）贵重物品、空运货、偏线、城际快车和专线需要单独进行交接。</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）交接单由发出部门、外场、司机和专线各留存一份，每份必须清晰易辨。</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、交接单到货确认操作</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）动作部门、收件公司营业部、发件公司营业总必须对所有到件进行交接单到件确认操作，确保以下环节的正常操作。</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）各部门确认交接单时，发现有快件但是未制作出仓交接的，必须代收件部门制作“出仓交接单”，并向收件部门提取操作费。</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）各动作部门发现有快件但在系统中未录入运单信息的，必须代收件部门补录运单，同时制作“出仓交接单”，并向收货部门提取操作费。</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）代替录入运单信息导致差错的，责任由录入部门承担。</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bl>
          </a:graphicData>
        </a:graphic>
      </p:graphicFrame>
    </p:spTree>
  </p:cSld>
  <p:clrMapOvr>
    <a:masterClrMapping/>
  </p:clrMapOvr>
  <p:transition spd="med">
    <p:checke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81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81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81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81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81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813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8138" name="Rectangle 13"/>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48139" name="Rectangle 14"/>
          <p:cNvSpPr/>
          <p:nvPr/>
        </p:nvSpPr>
        <p:spPr>
          <a:xfrm>
            <a:off x="0" y="1341438"/>
            <a:ext cx="3779838" cy="1739900"/>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（五） 拆解封志</a:t>
            </a:r>
            <a:endParaRPr lang="zh-CN" altLang="en-US" dirty="0">
              <a:latin typeface="Arial" panose="020B0604020202020204" pitchFamily="34" charset="0"/>
              <a:ea typeface="宋体" panose="02010600030101010101" pitchFamily="2" charset="-122"/>
            </a:endParaRPr>
          </a:p>
          <a:p>
            <a:r>
              <a:rPr lang="en-US" altLang="zh-CN" b="1" dirty="0">
                <a:latin typeface="Arial" panose="020B0604020202020204" pitchFamily="34" charset="0"/>
                <a:ea typeface="宋体" panose="02010600030101010101" pitchFamily="2" charset="-122"/>
              </a:rPr>
              <a:t>1. </a:t>
            </a:r>
            <a:r>
              <a:rPr lang="zh-CN" altLang="en-US" b="1" dirty="0">
                <a:latin typeface="Arial" panose="020B0604020202020204" pitchFamily="34" charset="0"/>
                <a:ea typeface="宋体" panose="02010600030101010101" pitchFamily="2" charset="-122"/>
              </a:rPr>
              <a:t>封志的分类</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封志是指为了防止车辆在运输途中被找开，从而对车门进行固封的一种方法。快件处理人员就对应对封志类型有基本的认识。</a:t>
            </a:r>
            <a:endParaRPr lang="zh-CN" altLang="en-US" dirty="0">
              <a:latin typeface="Arial" panose="020B0604020202020204" pitchFamily="34" charset="0"/>
              <a:ea typeface="宋体" panose="02010600030101010101" pitchFamily="2" charset="-122"/>
            </a:endParaRPr>
          </a:p>
        </p:txBody>
      </p:sp>
      <p:sp>
        <p:nvSpPr>
          <p:cNvPr id="48140" name="Rectangle 15"/>
          <p:cNvSpPr/>
          <p:nvPr/>
        </p:nvSpPr>
        <p:spPr>
          <a:xfrm>
            <a:off x="0" y="3357563"/>
            <a:ext cx="3419475" cy="915987"/>
          </a:xfrm>
          <a:prstGeom prst="rect">
            <a:avLst/>
          </a:prstGeom>
          <a:noFill/>
          <a:ln w="9525">
            <a:noFill/>
          </a:ln>
        </p:spPr>
        <p:txBody>
          <a:bodyPr anchor="ctr" anchorCtr="0">
            <a:spAutoFit/>
          </a:bodyPr>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）信息封志：</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卫星定位系统、地理信息系统。</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）实物封志：</a:t>
            </a:r>
            <a:endParaRPr lang="zh-CN" altLang="en-US" dirty="0">
              <a:latin typeface="Arial" panose="020B0604020202020204" pitchFamily="34" charset="0"/>
              <a:ea typeface="宋体" panose="02010600030101010101" pitchFamily="2" charset="-122"/>
            </a:endParaRPr>
          </a:p>
        </p:txBody>
      </p:sp>
      <p:sp>
        <p:nvSpPr>
          <p:cNvPr id="48141" name="Rectangle 27"/>
          <p:cNvSpPr/>
          <p:nvPr/>
        </p:nvSpPr>
        <p:spPr>
          <a:xfrm>
            <a:off x="1624013" y="2408238"/>
            <a:ext cx="2286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48142" name="Rectangle 29"/>
          <p:cNvSpPr/>
          <p:nvPr/>
        </p:nvSpPr>
        <p:spPr>
          <a:xfrm>
            <a:off x="1624013" y="2408238"/>
            <a:ext cx="21717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48143" name="Rectangle 32"/>
          <p:cNvSpPr/>
          <p:nvPr/>
        </p:nvSpPr>
        <p:spPr>
          <a:xfrm>
            <a:off x="1624013" y="2408238"/>
            <a:ext cx="44577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48144" name="Rectangle 33"/>
          <p:cNvSpPr/>
          <p:nvPr/>
        </p:nvSpPr>
        <p:spPr>
          <a:xfrm>
            <a:off x="1619250" y="2298700"/>
            <a:ext cx="215900" cy="244475"/>
          </a:xfrm>
          <a:prstGeom prst="rect">
            <a:avLst/>
          </a:prstGeom>
          <a:noFill/>
          <a:ln w="9525">
            <a:noFill/>
          </a:ln>
        </p:spPr>
        <p:txBody>
          <a:bodyPr wrap="none" anchor="ctr" anchorCtr="0">
            <a:spAutoFit/>
          </a:bodyPr>
          <a:p>
            <a:pPr eaLnBrk="0" hangingPunct="0"/>
            <a:r>
              <a:rPr lang="zh-CN" altLang="en-US" sz="1000" dirty="0">
                <a:latin typeface="Times New Roman" panose="02020603050405020304" pitchFamily="18"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48145" name="Rectangle 38"/>
          <p:cNvSpPr/>
          <p:nvPr/>
        </p:nvSpPr>
        <p:spPr>
          <a:xfrm>
            <a:off x="1624013" y="2408238"/>
            <a:ext cx="2286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48146" name="Rectangle 40"/>
          <p:cNvSpPr/>
          <p:nvPr/>
        </p:nvSpPr>
        <p:spPr>
          <a:xfrm>
            <a:off x="1624013" y="2408238"/>
            <a:ext cx="21717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75945" name="Group 137"/>
          <p:cNvGraphicFramePr>
            <a:graphicFrameLocks noGrp="1"/>
          </p:cNvGraphicFramePr>
          <p:nvPr/>
        </p:nvGraphicFramePr>
        <p:xfrm>
          <a:off x="3708400" y="1125538"/>
          <a:ext cx="5435600" cy="5327650"/>
        </p:xfrm>
        <a:graphic>
          <a:graphicData uri="http://schemas.openxmlformats.org/drawingml/2006/table">
            <a:tbl>
              <a:tblPr/>
              <a:tblGrid>
                <a:gridCol w="695325"/>
                <a:gridCol w="455613"/>
                <a:gridCol w="2282825"/>
                <a:gridCol w="2001837"/>
              </a:tblGrid>
              <a:tr h="57150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实物封志</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纸质封志</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封条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封签</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70013">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6842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塑料封志</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647700">
                <a:tc vMerge="1">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金属封志</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施封锁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铅封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70013">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75830" name="Picture 22" descr="C:\Users\Administrator\AppData\Roaming\Tencent\Users\870327074\QQ\WinTemp\RichOle\F8[%JVW8NZIFYY2DWO(8W`K.jpg"/>
          <p:cNvPicPr>
            <a:picLocks noChangeAspect="1"/>
          </p:cNvPicPr>
          <p:nvPr/>
        </p:nvPicPr>
        <p:blipFill>
          <a:blip r:embed="rId4" r:link="rId5"/>
          <a:stretch>
            <a:fillRect/>
          </a:stretch>
        </p:blipFill>
        <p:spPr>
          <a:xfrm>
            <a:off x="5148263" y="1844675"/>
            <a:ext cx="1800225" cy="1038225"/>
          </a:xfrm>
          <a:prstGeom prst="rect">
            <a:avLst/>
          </a:prstGeom>
          <a:noFill/>
          <a:ln w="9525">
            <a:noFill/>
          </a:ln>
        </p:spPr>
      </p:pic>
      <p:pic>
        <p:nvPicPr>
          <p:cNvPr id="375828" name="Picture 20" descr="c:\users\ADMINI~1\appdata\roaming\360se6\USERDA~1\Temp\T2IZPI~1.JPG"/>
          <p:cNvPicPr>
            <a:picLocks noChangeAspect="1"/>
          </p:cNvPicPr>
          <p:nvPr/>
        </p:nvPicPr>
        <p:blipFill>
          <a:blip r:embed="rId6" r:link="rId7"/>
          <a:stretch>
            <a:fillRect/>
          </a:stretch>
        </p:blipFill>
        <p:spPr>
          <a:xfrm>
            <a:off x="5003800" y="3141663"/>
            <a:ext cx="1914525" cy="1295400"/>
          </a:xfrm>
          <a:prstGeom prst="rect">
            <a:avLst/>
          </a:prstGeom>
          <a:noFill/>
          <a:ln w="9525">
            <a:noFill/>
          </a:ln>
        </p:spPr>
      </p:pic>
      <p:pic>
        <p:nvPicPr>
          <p:cNvPr id="375825" name="Picture 17" descr="C:\Users\Administrator\AppData\Roaming\Tencent\Users\1140119181\QQ\WinTemp\RichOle\NDOG_@V]$LO]R01ODG$A~UP.jpg"/>
          <p:cNvPicPr>
            <a:picLocks noChangeAspect="1"/>
          </p:cNvPicPr>
          <p:nvPr/>
        </p:nvPicPr>
        <p:blipFill>
          <a:blip r:embed="rId8" r:link="rId9"/>
          <a:stretch>
            <a:fillRect/>
          </a:stretch>
        </p:blipFill>
        <p:spPr>
          <a:xfrm>
            <a:off x="7451725" y="5229225"/>
            <a:ext cx="1495425" cy="1123950"/>
          </a:xfrm>
          <a:prstGeom prst="rect">
            <a:avLst/>
          </a:prstGeom>
          <a:noFill/>
          <a:ln w="9525">
            <a:noFill/>
          </a:ln>
        </p:spPr>
      </p:pic>
      <p:pic>
        <p:nvPicPr>
          <p:cNvPr id="375826" name="Picture 18" descr="C:\Users\Administrator\AppData\Roaming\Tencent\Users\1140119181\QQ\WinTemp\RichOle\__ASHPIMUADBN6M)4GWW${F.jpg"/>
          <p:cNvPicPr>
            <a:picLocks noChangeAspect="1"/>
          </p:cNvPicPr>
          <p:nvPr/>
        </p:nvPicPr>
        <p:blipFill>
          <a:blip r:embed="rId10" r:link="rId11"/>
          <a:stretch>
            <a:fillRect/>
          </a:stretch>
        </p:blipFill>
        <p:spPr>
          <a:xfrm>
            <a:off x="5292725" y="5157788"/>
            <a:ext cx="1438275" cy="1095375"/>
          </a:xfrm>
          <a:prstGeom prst="rect">
            <a:avLst/>
          </a:prstGeom>
          <a:noFill/>
          <a:ln w="9525">
            <a:noFill/>
          </a:ln>
        </p:spPr>
      </p:pic>
      <p:pic>
        <p:nvPicPr>
          <p:cNvPr id="375829" name="Picture 21" descr="c:\users\ADMINI~1\appdata\roaming\360se6\USERDA~1\Temp\T2PKYW~1.JPG"/>
          <p:cNvPicPr>
            <a:picLocks noChangeAspect="1"/>
          </p:cNvPicPr>
          <p:nvPr/>
        </p:nvPicPr>
        <p:blipFill>
          <a:blip r:embed="rId12" r:link="rId13"/>
          <a:stretch>
            <a:fillRect/>
          </a:stretch>
        </p:blipFill>
        <p:spPr>
          <a:xfrm>
            <a:off x="7308850" y="1844675"/>
            <a:ext cx="1638300" cy="1104900"/>
          </a:xfrm>
          <a:prstGeom prst="rect">
            <a:avLst/>
          </a:prstGeom>
          <a:noFill/>
          <a:ln w="9525">
            <a:noFill/>
          </a:ln>
        </p:spPr>
      </p:pic>
      <p:pic>
        <p:nvPicPr>
          <p:cNvPr id="375827" name="Picture 19" descr="C:\Users\Administrator\AppData\Roaming\Tencent\Users\1140119181\QQ\WinTemp\RichOle\KH)]G$SUCF`F(R1Y6RPD8OC.jpg"/>
          <p:cNvPicPr>
            <a:picLocks noChangeAspect="1"/>
          </p:cNvPicPr>
          <p:nvPr/>
        </p:nvPicPr>
        <p:blipFill>
          <a:blip r:embed="rId14" r:link="rId15"/>
          <a:stretch>
            <a:fillRect/>
          </a:stretch>
        </p:blipFill>
        <p:spPr>
          <a:xfrm>
            <a:off x="7381875" y="3141663"/>
            <a:ext cx="1762125" cy="123825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5830"/>
                                        </p:tgtEl>
                                        <p:attrNameLst>
                                          <p:attrName>style.visibility</p:attrName>
                                        </p:attrNameLst>
                                      </p:cBhvr>
                                      <p:to>
                                        <p:strVal val="visible"/>
                                      </p:to>
                                    </p:set>
                                    <p:animEffect transition="in" filter="blinds(horizontal)">
                                      <p:cBhvr>
                                        <p:cTn id="7" dur="500"/>
                                        <p:tgtEl>
                                          <p:spTgt spid="37583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375829"/>
                                        </p:tgtEl>
                                        <p:attrNameLst>
                                          <p:attrName>style.visibility</p:attrName>
                                        </p:attrNameLst>
                                      </p:cBhvr>
                                      <p:to>
                                        <p:strVal val="visible"/>
                                      </p:to>
                                    </p:set>
                                    <p:anim calcmode="lin" valueType="num">
                                      <p:cBhvr>
                                        <p:cTn id="12" dur="1000" fill="hold"/>
                                        <p:tgtEl>
                                          <p:spTgt spid="375829"/>
                                        </p:tgtEl>
                                        <p:attrNameLst>
                                          <p:attrName>ppt_w</p:attrName>
                                        </p:attrNameLst>
                                      </p:cBhvr>
                                      <p:tavLst>
                                        <p:tav tm="0">
                                          <p:val>
                                            <p:fltVal val="0.000000"/>
                                          </p:val>
                                        </p:tav>
                                        <p:tav tm="100000">
                                          <p:val>
                                            <p:strVal val="#ppt_w"/>
                                          </p:val>
                                        </p:tav>
                                      </p:tavLst>
                                    </p:anim>
                                    <p:anim calcmode="lin" valueType="num">
                                      <p:cBhvr>
                                        <p:cTn id="13" dur="1000" fill="hold"/>
                                        <p:tgtEl>
                                          <p:spTgt spid="375829"/>
                                        </p:tgtEl>
                                        <p:attrNameLst>
                                          <p:attrName>ppt_h</p:attrName>
                                        </p:attrNameLst>
                                      </p:cBhvr>
                                      <p:tavLst>
                                        <p:tav tm="0">
                                          <p:val>
                                            <p:fltVal val="0.000000"/>
                                          </p:val>
                                        </p:tav>
                                        <p:tav tm="100000">
                                          <p:val>
                                            <p:strVal val="#ppt_h"/>
                                          </p:val>
                                        </p:tav>
                                      </p:tavLst>
                                    </p:anim>
                                    <p:anim calcmode="lin" valueType="num">
                                      <p:cBhvr>
                                        <p:cTn id="14" dur="1000" fill="hold"/>
                                        <p:tgtEl>
                                          <p:spTgt spid="375829"/>
                                        </p:tgtEl>
                                        <p:attrNameLst>
                                          <p:attrName>style.rotation</p:attrName>
                                        </p:attrNameLst>
                                      </p:cBhvr>
                                      <p:tavLst>
                                        <p:tav tm="0">
                                          <p:val>
                                            <p:fltVal val="90.000000"/>
                                          </p:val>
                                        </p:tav>
                                        <p:tav tm="100000">
                                          <p:val>
                                            <p:fltVal val="0.000000"/>
                                          </p:val>
                                        </p:tav>
                                      </p:tavLst>
                                    </p:anim>
                                    <p:animEffect transition="in" filter="fade">
                                      <p:cBhvr>
                                        <p:cTn id="15" dur="1000"/>
                                        <p:tgtEl>
                                          <p:spTgt spid="375829"/>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75828"/>
                                        </p:tgtEl>
                                        <p:attrNameLst>
                                          <p:attrName>style.visibility</p:attrName>
                                        </p:attrNameLst>
                                      </p:cBhvr>
                                      <p:to>
                                        <p:strVal val="visible"/>
                                      </p:to>
                                    </p:set>
                                    <p:animEffect transition="in" filter="wipe(down)">
                                      <p:cBhvr>
                                        <p:cTn id="20" dur="580">
                                          <p:stCondLst>
                                            <p:cond delay="0"/>
                                          </p:stCondLst>
                                        </p:cTn>
                                        <p:tgtEl>
                                          <p:spTgt spid="375828"/>
                                        </p:tgtEl>
                                      </p:cBhvr>
                                    </p:animEffect>
                                    <p:anim calcmode="lin" valueType="num">
                                      <p:cBhvr>
                                        <p:cTn id="21" dur="1822" tmFilter="0,0; 0.14,0.36; 0.43,0.73; 0.71,0.91; 1.0,1.0">
                                          <p:stCondLst>
                                            <p:cond delay="0"/>
                                          </p:stCondLst>
                                        </p:cTn>
                                        <p:tgtEl>
                                          <p:spTgt spid="375828"/>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75828"/>
                                        </p:tgtEl>
                                        <p:attrNameLst>
                                          <p:attrName>ppt_y</p:attrName>
                                        </p:attrNameLst>
                                      </p:cBhvr>
                                      <p:tavLst>
                                        <p:tav tm="0" fmla="#ppt_y-sin(pi*$)/3">
                                          <p:val>
                                            <p:fltVal val="0.500000"/>
                                          </p:val>
                                        </p:tav>
                                        <p:tav tm="100000">
                                          <p:val>
                                            <p:fltVal val="1.000000"/>
                                          </p:val>
                                        </p:tav>
                                      </p:tavLst>
                                    </p:anim>
                                    <p:anim calcmode="lin" valueType="num">
                                      <p:cBhvr>
                                        <p:cTn id="23" dur="664" tmFilter="0, 0; 0.125,0.2665; 0.25,0.4; 0.375,0.465; 0.5,0.5;  0.625,0.535; 0.75,0.6; 0.875,0.7335; 1,1">
                                          <p:stCondLst>
                                            <p:cond delay="664"/>
                                          </p:stCondLst>
                                        </p:cTn>
                                        <p:tgtEl>
                                          <p:spTgt spid="375828"/>
                                        </p:tgtEl>
                                        <p:attrNameLst>
                                          <p:attrName>ppt_y</p:attrName>
                                        </p:attrNameLst>
                                      </p:cBhvr>
                                      <p:tavLst>
                                        <p:tav tm="0" fmla="#ppt_y-sin(pi*$)/9">
                                          <p:val>
                                            <p:fltVal val="0.000000"/>
                                          </p:val>
                                        </p:tav>
                                        <p:tav tm="100000">
                                          <p:val>
                                            <p:fltVal val="1.000000"/>
                                          </p:val>
                                        </p:tav>
                                      </p:tavLst>
                                    </p:anim>
                                    <p:anim calcmode="lin" valueType="num">
                                      <p:cBhvr>
                                        <p:cTn id="24" dur="332" tmFilter="0, 0; 0.125,0.2665; 0.25,0.4; 0.375,0.465; 0.5,0.5;  0.625,0.535; 0.75,0.6; 0.875,0.7335; 1,1">
                                          <p:stCondLst>
                                            <p:cond delay="1324"/>
                                          </p:stCondLst>
                                        </p:cTn>
                                        <p:tgtEl>
                                          <p:spTgt spid="375828"/>
                                        </p:tgtEl>
                                        <p:attrNameLst>
                                          <p:attrName>ppt_y</p:attrName>
                                        </p:attrNameLst>
                                      </p:cBhvr>
                                      <p:tavLst>
                                        <p:tav tm="0" fmla="#ppt_y-sin(pi*$)/27">
                                          <p:val>
                                            <p:fltVal val="0.000000"/>
                                          </p:val>
                                        </p:tav>
                                        <p:tav tm="100000">
                                          <p:val>
                                            <p:fltVal val="1.000000"/>
                                          </p:val>
                                        </p:tav>
                                      </p:tavLst>
                                    </p:anim>
                                    <p:anim calcmode="lin" valueType="num">
                                      <p:cBhvr>
                                        <p:cTn id="25" dur="164" tmFilter="0, 0; 0.125,0.2665; 0.25,0.4; 0.375,0.465; 0.5,0.5;  0.625,0.535; 0.75,0.6; 0.875,0.7335; 1,1">
                                          <p:stCondLst>
                                            <p:cond delay="1656"/>
                                          </p:stCondLst>
                                        </p:cTn>
                                        <p:tgtEl>
                                          <p:spTgt spid="375828"/>
                                        </p:tgtEl>
                                        <p:attrNameLst>
                                          <p:attrName>ppt_y</p:attrName>
                                        </p:attrNameLst>
                                      </p:cBhvr>
                                      <p:tavLst>
                                        <p:tav tm="0" fmla="#ppt_y-sin(pi*$)/81">
                                          <p:val>
                                            <p:fltVal val="0.000000"/>
                                          </p:val>
                                        </p:tav>
                                        <p:tav tm="100000">
                                          <p:val>
                                            <p:fltVal val="1.000000"/>
                                          </p:val>
                                        </p:tav>
                                      </p:tavLst>
                                    </p:anim>
                                    <p:animScale>
                                      <p:cBhvr>
                                        <p:cTn id="26" dur="26">
                                          <p:stCondLst>
                                            <p:cond delay="650"/>
                                          </p:stCondLst>
                                        </p:cTn>
                                        <p:tgtEl>
                                          <p:spTgt spid="375828"/>
                                        </p:tgtEl>
                                      </p:cBhvr>
                                      <p:to x="100000" y="60000"/>
                                    </p:animScale>
                                    <p:animScale>
                                      <p:cBhvr>
                                        <p:cTn id="27" dur="166" decel="50000">
                                          <p:stCondLst>
                                            <p:cond delay="676"/>
                                          </p:stCondLst>
                                        </p:cTn>
                                        <p:tgtEl>
                                          <p:spTgt spid="375828"/>
                                        </p:tgtEl>
                                      </p:cBhvr>
                                      <p:to x="100000" y="100000"/>
                                    </p:animScale>
                                    <p:animScale>
                                      <p:cBhvr>
                                        <p:cTn id="28" dur="26">
                                          <p:stCondLst>
                                            <p:cond delay="1312"/>
                                          </p:stCondLst>
                                        </p:cTn>
                                        <p:tgtEl>
                                          <p:spTgt spid="375828"/>
                                        </p:tgtEl>
                                      </p:cBhvr>
                                      <p:to x="100000" y="80000"/>
                                    </p:animScale>
                                    <p:animScale>
                                      <p:cBhvr>
                                        <p:cTn id="29" dur="166" decel="50000">
                                          <p:stCondLst>
                                            <p:cond delay="1338"/>
                                          </p:stCondLst>
                                        </p:cTn>
                                        <p:tgtEl>
                                          <p:spTgt spid="375828"/>
                                        </p:tgtEl>
                                      </p:cBhvr>
                                      <p:to x="100000" y="100000"/>
                                    </p:animScale>
                                    <p:animScale>
                                      <p:cBhvr>
                                        <p:cTn id="30" dur="26">
                                          <p:stCondLst>
                                            <p:cond delay="1642"/>
                                          </p:stCondLst>
                                        </p:cTn>
                                        <p:tgtEl>
                                          <p:spTgt spid="375828"/>
                                        </p:tgtEl>
                                      </p:cBhvr>
                                      <p:to x="100000" y="90000"/>
                                    </p:animScale>
                                    <p:animScale>
                                      <p:cBhvr>
                                        <p:cTn id="31" dur="166" decel="50000">
                                          <p:stCondLst>
                                            <p:cond delay="1668"/>
                                          </p:stCondLst>
                                        </p:cTn>
                                        <p:tgtEl>
                                          <p:spTgt spid="375828"/>
                                        </p:tgtEl>
                                      </p:cBhvr>
                                      <p:to x="100000" y="100000"/>
                                    </p:animScale>
                                    <p:animScale>
                                      <p:cBhvr>
                                        <p:cTn id="32" dur="26">
                                          <p:stCondLst>
                                            <p:cond delay="1808"/>
                                          </p:stCondLst>
                                        </p:cTn>
                                        <p:tgtEl>
                                          <p:spTgt spid="375828"/>
                                        </p:tgtEl>
                                      </p:cBhvr>
                                      <p:to x="100000" y="95000"/>
                                    </p:animScale>
                                    <p:animScale>
                                      <p:cBhvr>
                                        <p:cTn id="33" dur="166" decel="50000">
                                          <p:stCondLst>
                                            <p:cond delay="1834"/>
                                          </p:stCondLst>
                                        </p:cTn>
                                        <p:tgtEl>
                                          <p:spTgt spid="375828"/>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1" presetClass="entr" presetSubtype="4" fill="hold" nodeType="clickEffect">
                                  <p:stCondLst>
                                    <p:cond delay="0"/>
                                  </p:stCondLst>
                                  <p:childTnLst>
                                    <p:set>
                                      <p:cBhvr>
                                        <p:cTn id="37" dur="1" fill="hold">
                                          <p:stCondLst>
                                            <p:cond delay="0"/>
                                          </p:stCondLst>
                                        </p:cTn>
                                        <p:tgtEl>
                                          <p:spTgt spid="375827"/>
                                        </p:tgtEl>
                                        <p:attrNameLst>
                                          <p:attrName>style.visibility</p:attrName>
                                        </p:attrNameLst>
                                      </p:cBhvr>
                                      <p:to>
                                        <p:strVal val="visible"/>
                                      </p:to>
                                    </p:set>
                                    <p:animEffect transition="in" filter="wheel(4)">
                                      <p:cBhvr>
                                        <p:cTn id="38" dur="2000"/>
                                        <p:tgtEl>
                                          <p:spTgt spid="375827"/>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375826"/>
                                        </p:tgtEl>
                                        <p:attrNameLst>
                                          <p:attrName>style.visibility</p:attrName>
                                        </p:attrNameLst>
                                      </p:cBhvr>
                                      <p:to>
                                        <p:strVal val="visible"/>
                                      </p:to>
                                    </p:set>
                                    <p:animEffect transition="in" filter="dissolve">
                                      <p:cBhvr>
                                        <p:cTn id="43" dur="500"/>
                                        <p:tgtEl>
                                          <p:spTgt spid="375826"/>
                                        </p:tgtEl>
                                      </p:cBhvr>
                                    </p:animEffect>
                                  </p:childTnLst>
                                </p:cTn>
                              </p:par>
                            </p:childTnLst>
                          </p:cTn>
                        </p:par>
                      </p:childTnLst>
                    </p:cTn>
                  </p:par>
                  <p:par>
                    <p:cTn id="44" fill="hold">
                      <p:stCondLst>
                        <p:cond delay="indefinite"/>
                      </p:stCondLst>
                      <p:childTnLst>
                        <p:par>
                          <p:cTn id="45" fill="hold">
                            <p:stCondLst>
                              <p:cond delay="0"/>
                            </p:stCondLst>
                            <p:childTnLst>
                              <p:par>
                                <p:cTn id="46" presetID="43" presetClass="entr" presetSubtype="0" fill="hold" nodeType="clickEffect">
                                  <p:stCondLst>
                                    <p:cond delay="0"/>
                                  </p:stCondLst>
                                  <p:childTnLst>
                                    <p:set>
                                      <p:cBhvr>
                                        <p:cTn id="47" dur="1" fill="hold">
                                          <p:stCondLst>
                                            <p:cond delay="0"/>
                                          </p:stCondLst>
                                        </p:cTn>
                                        <p:tgtEl>
                                          <p:spTgt spid="375825"/>
                                        </p:tgtEl>
                                        <p:attrNameLst>
                                          <p:attrName>style.visibility</p:attrName>
                                        </p:attrNameLst>
                                      </p:cBhvr>
                                      <p:to>
                                        <p:strVal val="visible"/>
                                      </p:to>
                                    </p:set>
                                    <p:animEffect transition="in" filter="fade">
                                      <p:cBhvr>
                                        <p:cTn id="48" dur="100"/>
                                        <p:tgtEl>
                                          <p:spTgt spid="375825"/>
                                        </p:tgtEl>
                                      </p:cBhvr>
                                    </p:animEffect>
                                    <p:anim calcmode="lin" valueType="num">
                                      <p:cBhvr>
                                        <p:cTn id="49" dur="400" fill="hold"/>
                                        <p:tgtEl>
                                          <p:spTgt spid="375825"/>
                                        </p:tgtEl>
                                        <p:attrNameLst>
                                          <p:attrName>ppt_x</p:attrName>
                                        </p:attrNameLst>
                                      </p:cBhvr>
                                      <p:tavLst>
                                        <p:tav tm="0">
                                          <p:val>
                                            <p:strVal val="#ppt_x"/>
                                          </p:val>
                                        </p:tav>
                                        <p:tav tm="100000">
                                          <p:val>
                                            <p:strVal val="#ppt_x"/>
                                          </p:val>
                                        </p:tav>
                                      </p:tavLst>
                                    </p:anim>
                                    <p:anim calcmode="lin" valueType="num">
                                      <p:cBhvr>
                                        <p:cTn id="50" dur="400" fill="hold"/>
                                        <p:tgtEl>
                                          <p:spTgt spid="375825"/>
                                        </p:tgtEl>
                                        <p:attrNameLst>
                                          <p:attrName>ppt_y</p:attrName>
                                        </p:attrNameLst>
                                      </p:cBhvr>
                                      <p:tavLst>
                                        <p:tav tm="0">
                                          <p:val>
                                            <p:strVal val="#ppt_y+0.31"/>
                                          </p:val>
                                        </p:tav>
                                        <p:tav tm="100000">
                                          <p:val>
                                            <p:strVal val="#ppt_y+0.31"/>
                                          </p:val>
                                        </p:tav>
                                      </p:tavLst>
                                    </p:anim>
                                    <p:anim calcmode="lin" valueType="num">
                                      <p:cBhvr>
                                        <p:cTn id="51" dur="600" decel="50000" fill="hold">
                                          <p:stCondLst>
                                            <p:cond delay="400"/>
                                          </p:stCondLst>
                                        </p:cTn>
                                        <p:tgtEl>
                                          <p:spTgt spid="3758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2" dur="600" decel="50000" fill="hold">
                                          <p:stCondLst>
                                            <p:cond delay="400"/>
                                          </p:stCondLst>
                                        </p:cTn>
                                        <p:tgtEl>
                                          <p:spTgt spid="3758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91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491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91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91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91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4916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49162" name="Rectangle 13"/>
          <p:cNvSpPr/>
          <p:nvPr/>
        </p:nvSpPr>
        <p:spPr>
          <a:xfrm>
            <a:off x="1547813" y="908050"/>
            <a:ext cx="1628775" cy="366713"/>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49163" name="Rectangle 14"/>
          <p:cNvSpPr/>
          <p:nvPr/>
        </p:nvSpPr>
        <p:spPr>
          <a:xfrm>
            <a:off x="0" y="1412875"/>
            <a:ext cx="6546850" cy="641350"/>
          </a:xfrm>
          <a:prstGeom prst="rect">
            <a:avLst/>
          </a:prstGeom>
          <a:noFill/>
          <a:ln w="9525">
            <a:noFill/>
          </a:ln>
        </p:spPr>
        <p:txBody>
          <a:bodyPr wrap="none"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、封志的拆解步骤</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快件处理人员就按照正确的步骤和要点拆解封志，具体如下：</a:t>
            </a:r>
            <a:endParaRPr lang="zh-CN" altLang="en-US" dirty="0">
              <a:latin typeface="Arial" panose="020B0604020202020204" pitchFamily="34" charset="0"/>
              <a:ea typeface="宋体" panose="02010600030101010101" pitchFamily="2" charset="-122"/>
            </a:endParaRPr>
          </a:p>
        </p:txBody>
      </p:sp>
      <p:sp>
        <p:nvSpPr>
          <p:cNvPr id="49164" name="AutoShape 16"/>
          <p:cNvSpPr>
            <a:spLocks noChangeAspect="1"/>
          </p:cNvSpPr>
          <p:nvPr/>
        </p:nvSpPr>
        <p:spPr>
          <a:xfrm>
            <a:off x="1116013" y="2492375"/>
            <a:ext cx="6192837" cy="3294063"/>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49165" name="Rectangle 17"/>
          <p:cNvSpPr/>
          <p:nvPr/>
        </p:nvSpPr>
        <p:spPr>
          <a:xfrm>
            <a:off x="1169988" y="2495550"/>
            <a:ext cx="293687" cy="717550"/>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66" name="Rectangle 18"/>
          <p:cNvSpPr/>
          <p:nvPr/>
        </p:nvSpPr>
        <p:spPr>
          <a:xfrm>
            <a:off x="1173163" y="3300413"/>
            <a:ext cx="293687" cy="71596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67" name="Rectangle 19"/>
          <p:cNvSpPr/>
          <p:nvPr/>
        </p:nvSpPr>
        <p:spPr>
          <a:xfrm>
            <a:off x="1165225" y="4105275"/>
            <a:ext cx="293688" cy="715963"/>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68" name="Text Box 20"/>
          <p:cNvSpPr txBox="1"/>
          <p:nvPr/>
        </p:nvSpPr>
        <p:spPr>
          <a:xfrm>
            <a:off x="1146175" y="2700338"/>
            <a:ext cx="323850" cy="417512"/>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1</a:t>
            </a:r>
            <a:endParaRPr lang="en-US" altLang="zh-CN" dirty="0">
              <a:latin typeface="Arial" panose="020B0604020202020204" pitchFamily="34" charset="0"/>
              <a:ea typeface="宋体" panose="02010600030101010101" pitchFamily="2" charset="-122"/>
            </a:endParaRPr>
          </a:p>
        </p:txBody>
      </p:sp>
      <p:sp>
        <p:nvSpPr>
          <p:cNvPr id="49169" name="Text Box 21"/>
          <p:cNvSpPr txBox="1"/>
          <p:nvPr/>
        </p:nvSpPr>
        <p:spPr>
          <a:xfrm>
            <a:off x="1146175" y="3503613"/>
            <a:ext cx="323850" cy="417512"/>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2</a:t>
            </a:r>
            <a:endParaRPr lang="en-US" altLang="zh-CN" dirty="0">
              <a:latin typeface="Arial" panose="020B0604020202020204" pitchFamily="34" charset="0"/>
              <a:ea typeface="宋体" panose="02010600030101010101" pitchFamily="2" charset="-122"/>
            </a:endParaRPr>
          </a:p>
        </p:txBody>
      </p:sp>
      <p:sp>
        <p:nvSpPr>
          <p:cNvPr id="49170" name="Text Box 22"/>
          <p:cNvSpPr txBox="1"/>
          <p:nvPr/>
        </p:nvSpPr>
        <p:spPr>
          <a:xfrm>
            <a:off x="1141413" y="4324350"/>
            <a:ext cx="323850" cy="417513"/>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3</a:t>
            </a:r>
            <a:endParaRPr lang="en-US" altLang="zh-CN" dirty="0">
              <a:latin typeface="Arial" panose="020B0604020202020204" pitchFamily="34" charset="0"/>
              <a:ea typeface="宋体" panose="02010600030101010101" pitchFamily="2" charset="-122"/>
            </a:endParaRPr>
          </a:p>
        </p:txBody>
      </p:sp>
      <p:sp>
        <p:nvSpPr>
          <p:cNvPr id="49171" name="Rectangle 23"/>
          <p:cNvSpPr/>
          <p:nvPr/>
        </p:nvSpPr>
        <p:spPr>
          <a:xfrm>
            <a:off x="1552575" y="2547938"/>
            <a:ext cx="5564188" cy="723900"/>
          </a:xfrm>
          <a:prstGeom prst="rect">
            <a:avLst/>
          </a:prstGeom>
          <a:noFill/>
          <a:ln w="9525" cap="flat" cmpd="sng">
            <a:solidFill>
              <a:srgbClr val="FFFFFF">
                <a:alpha val="79999"/>
              </a:srgbClr>
            </a:solidFill>
            <a:prstDash val="solid"/>
            <a:miter/>
            <a:headEnd type="none" w="med" len="med"/>
            <a:tailEnd type="none" w="med" len="med"/>
          </a:ln>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72" name="Rectangle 24"/>
          <p:cNvSpPr/>
          <p:nvPr/>
        </p:nvSpPr>
        <p:spPr>
          <a:xfrm>
            <a:off x="1476375" y="3357563"/>
            <a:ext cx="5614988" cy="723900"/>
          </a:xfrm>
          <a:prstGeom prst="rect">
            <a:avLst/>
          </a:prstGeom>
          <a:solidFill>
            <a:srgbClr val="FFFFFF">
              <a:alpha val="30196"/>
            </a:srgbClr>
          </a:soli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73" name="Rectangle 25"/>
          <p:cNvSpPr/>
          <p:nvPr/>
        </p:nvSpPr>
        <p:spPr>
          <a:xfrm>
            <a:off x="1476375" y="4221163"/>
            <a:ext cx="5614988" cy="723900"/>
          </a:xfrm>
          <a:prstGeom prst="rect">
            <a:avLst/>
          </a:prstGeom>
          <a:solidFill>
            <a:srgbClr val="FFFFFF">
              <a:alpha val="30196"/>
            </a:srgbClr>
          </a:soli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74" name="Rectangle 26"/>
          <p:cNvSpPr/>
          <p:nvPr/>
        </p:nvSpPr>
        <p:spPr>
          <a:xfrm>
            <a:off x="1531938" y="2551113"/>
            <a:ext cx="1198562" cy="720725"/>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75" name="Rectangle 27"/>
          <p:cNvSpPr/>
          <p:nvPr/>
        </p:nvSpPr>
        <p:spPr>
          <a:xfrm>
            <a:off x="1501775" y="3375025"/>
            <a:ext cx="1198563" cy="723900"/>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76" name="Rectangle 28"/>
          <p:cNvSpPr/>
          <p:nvPr/>
        </p:nvSpPr>
        <p:spPr>
          <a:xfrm>
            <a:off x="1501775" y="4200525"/>
            <a:ext cx="1198563" cy="723900"/>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6861" name="Text Box 29"/>
          <p:cNvSpPr txBox="1"/>
          <p:nvPr/>
        </p:nvSpPr>
        <p:spPr>
          <a:xfrm>
            <a:off x="1457325" y="4176713"/>
            <a:ext cx="1249363" cy="792162"/>
          </a:xfrm>
          <a:prstGeom prst="rect">
            <a:avLst/>
          </a:prstGeom>
          <a:noFill/>
          <a:ln w="19050">
            <a:noFill/>
          </a:ln>
          <a:effectLst>
            <a:outerShdw dist="28398" dir="3806096" algn="ctr" rotWithShape="0">
              <a:srgbClr val="003366">
                <a:alpha val="50000"/>
              </a:srgbClr>
            </a:outerShdw>
          </a:effectLst>
        </p:spPr>
        <p:txBody>
          <a:bodyPr lIns="65837" tIns="32918" rIns="65837" bIns="32918" anchor="t" anchorCtr="0"/>
          <a:p>
            <a:pPr algn="ctr"/>
            <a:r>
              <a:rPr lang="zh-CN" altLang="en-US" sz="1400" b="1" dirty="0">
                <a:solidFill>
                  <a:srgbClr val="FFFFFF"/>
                </a:solidFill>
                <a:latin typeface="Times New Roman" panose="02020603050405020304" pitchFamily="18" charset="0"/>
                <a:ea typeface="宋体" panose="02010600030101010101" pitchFamily="2" charset="-122"/>
              </a:rPr>
              <a:t>封志信息</a:t>
            </a:r>
            <a:endParaRPr lang="zh-CN" altLang="en-US" sz="1400" b="1" dirty="0">
              <a:solidFill>
                <a:srgbClr val="FFFFFF"/>
              </a:solidFill>
              <a:latin typeface="Times New Roman" panose="02020603050405020304" pitchFamily="18" charset="0"/>
              <a:ea typeface="宋体" panose="02010600030101010101" pitchFamily="2" charset="-122"/>
            </a:endParaRPr>
          </a:p>
          <a:p>
            <a:pPr algn="ctr"/>
            <a:r>
              <a:rPr lang="zh-CN" altLang="en-US" sz="1400" b="1" dirty="0">
                <a:solidFill>
                  <a:srgbClr val="FFFFFF"/>
                </a:solidFill>
                <a:latin typeface="Times New Roman" panose="02020603050405020304" pitchFamily="18" charset="0"/>
                <a:ea typeface="宋体" panose="02010600030101010101" pitchFamily="2" charset="-122"/>
              </a:rPr>
              <a:t>录入</a:t>
            </a:r>
            <a:endParaRPr lang="zh-CN" altLang="en-US" dirty="0">
              <a:latin typeface="Arial" panose="020B0604020202020204" pitchFamily="34" charset="0"/>
              <a:ea typeface="宋体" panose="02010600030101010101" pitchFamily="2" charset="-122"/>
            </a:endParaRPr>
          </a:p>
        </p:txBody>
      </p:sp>
      <p:sp>
        <p:nvSpPr>
          <p:cNvPr id="49178" name="Text Box 30"/>
          <p:cNvSpPr txBox="1"/>
          <p:nvPr/>
        </p:nvSpPr>
        <p:spPr>
          <a:xfrm>
            <a:off x="1409700" y="2809875"/>
            <a:ext cx="1030288" cy="325438"/>
          </a:xfrm>
          <a:prstGeom prst="rect">
            <a:avLst/>
          </a:prstGeom>
          <a:noFill/>
          <a:ln w="19050">
            <a:noFill/>
          </a:ln>
          <a:effectLst>
            <a:outerShdw dist="28398" dir="3806096" algn="ctr" rotWithShape="0">
              <a:srgbClr val="003366">
                <a:alpha val="50000"/>
              </a:srgbClr>
            </a:outerShdw>
          </a:effectLst>
        </p:spPr>
        <p:txBody>
          <a:bodyPr lIns="65837" tIns="32918" rIns="65837" bIns="32918" anchor="t" anchorCtr="0">
            <a:spAutoFit/>
          </a:bodyPr>
          <a:p>
            <a:pPr algn="ctr"/>
            <a:r>
              <a:rPr lang="ko-KR" altLang="en-US" sz="1700" dirty="0">
                <a:solidFill>
                  <a:srgbClr val="FFFFFF"/>
                </a:solidFill>
                <a:latin typeface="HY헤드라인M"/>
                <a:ea typeface="HY헤드라인M"/>
              </a:rPr>
              <a:t>환  매</a:t>
            </a:r>
            <a:endParaRPr lang="zh-CN" altLang="en-US" dirty="0">
              <a:latin typeface="Arial" panose="020B0604020202020204" pitchFamily="34" charset="0"/>
              <a:ea typeface="宋体" panose="02010600030101010101" pitchFamily="2" charset="-122"/>
            </a:endParaRPr>
          </a:p>
        </p:txBody>
      </p:sp>
      <p:sp>
        <p:nvSpPr>
          <p:cNvPr id="49179" name="Rectangle 32"/>
          <p:cNvSpPr/>
          <p:nvPr/>
        </p:nvSpPr>
        <p:spPr>
          <a:xfrm>
            <a:off x="2771775" y="3357563"/>
            <a:ext cx="4087813" cy="647700"/>
          </a:xfrm>
          <a:prstGeom prst="rect">
            <a:avLst/>
          </a:prstGeom>
          <a:noFill/>
          <a:ln w="9525">
            <a:noFill/>
          </a:ln>
          <a:effectLst>
            <a:outerShdw dist="17961" dir="2699999" algn="ctr" rotWithShape="0">
              <a:srgbClr val="003366"/>
            </a:outerShdw>
          </a:effectLst>
        </p:spPr>
        <p:txBody>
          <a:bodyPr lIns="65837" tIns="32918" rIns="65837" bIns="32918" anchor="ctr" anchorCtr="0"/>
          <a:p>
            <a:pPr algn="just"/>
            <a:endParaRPr lang="zh-CN" altLang="en-US" dirty="0">
              <a:latin typeface="Arial" panose="020B0604020202020204" pitchFamily="34" charset="0"/>
              <a:ea typeface="宋体" panose="02010600030101010101" pitchFamily="2" charset="-122"/>
            </a:endParaRPr>
          </a:p>
        </p:txBody>
      </p:sp>
      <p:sp>
        <p:nvSpPr>
          <p:cNvPr id="49180" name="Rectangle 33"/>
          <p:cNvSpPr/>
          <p:nvPr/>
        </p:nvSpPr>
        <p:spPr>
          <a:xfrm>
            <a:off x="2916238" y="4292600"/>
            <a:ext cx="4032250" cy="360363"/>
          </a:xfrm>
          <a:prstGeom prst="rect">
            <a:avLst/>
          </a:prstGeom>
          <a:noFill/>
          <a:ln w="9525">
            <a:noFill/>
          </a:ln>
          <a:effectLst>
            <a:outerShdw dist="17961" dir="2699999" algn="ctr" rotWithShape="0">
              <a:srgbClr val="003366"/>
            </a:outerShdw>
          </a:effectLst>
        </p:spPr>
        <p:txBody>
          <a:bodyPr wrap="none" lIns="65837" tIns="32918" rIns="65837" bIns="32918" anchor="ctr" anchorCtr="0"/>
          <a:p>
            <a:pPr algn="just"/>
            <a:endParaRPr lang="zh-CN" altLang="en-US" sz="1600" dirty="0">
              <a:latin typeface="Arial" panose="020B0604020202020204" pitchFamily="34" charset="0"/>
              <a:ea typeface="宋体" panose="02010600030101010101" pitchFamily="2" charset="-122"/>
            </a:endParaRPr>
          </a:p>
        </p:txBody>
      </p:sp>
      <p:sp>
        <p:nvSpPr>
          <p:cNvPr id="49181" name="Rectangle 35"/>
          <p:cNvSpPr/>
          <p:nvPr/>
        </p:nvSpPr>
        <p:spPr>
          <a:xfrm>
            <a:off x="1190625" y="2492375"/>
            <a:ext cx="293688" cy="715963"/>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82" name="Text Box 36"/>
          <p:cNvSpPr txBox="1"/>
          <p:nvPr/>
        </p:nvSpPr>
        <p:spPr>
          <a:xfrm>
            <a:off x="1166813" y="2697163"/>
            <a:ext cx="325437" cy="417512"/>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1</a:t>
            </a:r>
            <a:endParaRPr lang="en-US" altLang="zh-CN" dirty="0">
              <a:latin typeface="Arial" panose="020B0604020202020204" pitchFamily="34" charset="0"/>
              <a:ea typeface="宋体" panose="02010600030101010101" pitchFamily="2" charset="-122"/>
            </a:endParaRPr>
          </a:p>
        </p:txBody>
      </p:sp>
      <p:sp>
        <p:nvSpPr>
          <p:cNvPr id="49183" name="Rectangle 37"/>
          <p:cNvSpPr/>
          <p:nvPr/>
        </p:nvSpPr>
        <p:spPr>
          <a:xfrm>
            <a:off x="1552575" y="2547938"/>
            <a:ext cx="1154113" cy="720725"/>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84" name="Text Box 38"/>
          <p:cNvSpPr txBox="1"/>
          <p:nvPr/>
        </p:nvSpPr>
        <p:spPr>
          <a:xfrm>
            <a:off x="1431925" y="2806700"/>
            <a:ext cx="1027113" cy="325438"/>
          </a:xfrm>
          <a:prstGeom prst="rect">
            <a:avLst/>
          </a:prstGeom>
          <a:noFill/>
          <a:ln w="19050">
            <a:noFill/>
          </a:ln>
          <a:effectLst>
            <a:outerShdw dist="28398" dir="3806096" algn="ctr" rotWithShape="0">
              <a:srgbClr val="003366">
                <a:alpha val="50000"/>
              </a:srgbClr>
            </a:outerShdw>
          </a:effectLst>
        </p:spPr>
        <p:txBody>
          <a:bodyPr lIns="65837" tIns="32918" rIns="65837" bIns="32918" anchor="t" anchorCtr="0">
            <a:spAutoFit/>
          </a:bodyPr>
          <a:p>
            <a:pPr algn="ctr"/>
            <a:r>
              <a:rPr lang="ko-KR" altLang="en-US" sz="1700" dirty="0">
                <a:solidFill>
                  <a:srgbClr val="FFFFFF"/>
                </a:solidFill>
                <a:latin typeface="HY헤드라인M"/>
                <a:ea typeface="HY헤드라인M"/>
              </a:rPr>
              <a:t>환  매</a:t>
            </a:r>
            <a:endParaRPr lang="zh-CN" altLang="en-US" dirty="0">
              <a:latin typeface="Arial" panose="020B0604020202020204" pitchFamily="34" charset="0"/>
              <a:ea typeface="宋体" panose="02010600030101010101" pitchFamily="2" charset="-122"/>
            </a:endParaRPr>
          </a:p>
        </p:txBody>
      </p:sp>
      <p:sp>
        <p:nvSpPr>
          <p:cNvPr id="49185" name="Rectangle 39"/>
          <p:cNvSpPr/>
          <p:nvPr/>
        </p:nvSpPr>
        <p:spPr>
          <a:xfrm>
            <a:off x="1552575" y="2547938"/>
            <a:ext cx="5564188" cy="723900"/>
          </a:xfrm>
          <a:prstGeom prst="rect">
            <a:avLst/>
          </a:prstGeom>
          <a:no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86" name="Rectangle 40"/>
          <p:cNvSpPr/>
          <p:nvPr/>
        </p:nvSpPr>
        <p:spPr>
          <a:xfrm>
            <a:off x="1190625" y="2492375"/>
            <a:ext cx="293688" cy="715963"/>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87" name="Text Box 41"/>
          <p:cNvSpPr txBox="1"/>
          <p:nvPr/>
        </p:nvSpPr>
        <p:spPr>
          <a:xfrm>
            <a:off x="1166813" y="2697163"/>
            <a:ext cx="325437" cy="417512"/>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1</a:t>
            </a:r>
            <a:endParaRPr lang="en-US" altLang="zh-CN" dirty="0">
              <a:latin typeface="Arial" panose="020B0604020202020204" pitchFamily="34" charset="0"/>
              <a:ea typeface="宋体" panose="02010600030101010101" pitchFamily="2" charset="-122"/>
            </a:endParaRPr>
          </a:p>
        </p:txBody>
      </p:sp>
      <p:sp>
        <p:nvSpPr>
          <p:cNvPr id="49188" name="Rectangle 42"/>
          <p:cNvSpPr/>
          <p:nvPr/>
        </p:nvSpPr>
        <p:spPr>
          <a:xfrm>
            <a:off x="1552575" y="2547938"/>
            <a:ext cx="698500" cy="720725"/>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6875" name="Text Box 43"/>
          <p:cNvSpPr txBox="1"/>
          <p:nvPr/>
        </p:nvSpPr>
        <p:spPr>
          <a:xfrm>
            <a:off x="1684338" y="2690813"/>
            <a:ext cx="908050" cy="279400"/>
          </a:xfrm>
          <a:prstGeom prst="rect">
            <a:avLst/>
          </a:prstGeom>
          <a:noFill/>
          <a:ln w="19050">
            <a:noFill/>
          </a:ln>
          <a:effectLst>
            <a:outerShdw dist="28398" dir="3806096" algn="ctr" rotWithShape="0">
              <a:srgbClr val="003366">
                <a:alpha val="50000"/>
              </a:srgbClr>
            </a:outerShdw>
          </a:effectLst>
        </p:spPr>
        <p:txBody>
          <a:bodyPr lIns="65837" tIns="32918" rIns="65837" bIns="32918" anchor="t" anchorCtr="0">
            <a:spAutoFit/>
          </a:bodyPr>
          <a:p>
            <a:pPr algn="just"/>
            <a:r>
              <a:rPr lang="zh-CN" altLang="en-US" sz="1400" b="1" dirty="0">
                <a:solidFill>
                  <a:srgbClr val="FFFFFF"/>
                </a:solidFill>
                <a:latin typeface="Times New Roman" panose="02020603050405020304" pitchFamily="18" charset="0"/>
                <a:ea typeface="宋体" panose="02010600030101010101" pitchFamily="2" charset="-122"/>
              </a:rPr>
              <a:t>检查封志</a:t>
            </a:r>
            <a:endParaRPr lang="zh-CN" altLang="en-US" dirty="0">
              <a:latin typeface="Arial" panose="020B0604020202020204" pitchFamily="34" charset="0"/>
              <a:ea typeface="宋体" panose="02010600030101010101" pitchFamily="2" charset="-122"/>
            </a:endParaRPr>
          </a:p>
        </p:txBody>
      </p:sp>
      <p:sp>
        <p:nvSpPr>
          <p:cNvPr id="49190" name="Rectangle 44"/>
          <p:cNvSpPr/>
          <p:nvPr/>
        </p:nvSpPr>
        <p:spPr>
          <a:xfrm>
            <a:off x="1501775" y="5027613"/>
            <a:ext cx="5592763" cy="673100"/>
          </a:xfrm>
          <a:prstGeom prst="rect">
            <a:avLst/>
          </a:prstGeom>
          <a:noFill/>
          <a:ln w="9525" cap="flat" cmpd="sng">
            <a:solidFill>
              <a:srgbClr val="FFFFFF">
                <a:alpha val="79999"/>
              </a:srgbClr>
            </a:solidFill>
            <a:prstDash val="solid"/>
            <a:miter/>
            <a:headEnd type="none" w="med" len="med"/>
            <a:tailEnd type="none" w="med" len="med"/>
          </a:ln>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49191" name="Rectangle 45"/>
          <p:cNvSpPr/>
          <p:nvPr/>
        </p:nvSpPr>
        <p:spPr>
          <a:xfrm>
            <a:off x="1116013" y="4968875"/>
            <a:ext cx="293687" cy="700088"/>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9192" name="Text Box 46"/>
          <p:cNvSpPr txBox="1"/>
          <p:nvPr/>
        </p:nvSpPr>
        <p:spPr>
          <a:xfrm>
            <a:off x="1116013" y="5126038"/>
            <a:ext cx="323850" cy="417512"/>
          </a:xfrm>
          <a:prstGeom prst="rect">
            <a:avLst/>
          </a:prstGeom>
          <a:noFill/>
          <a:ln w="19050">
            <a:noFill/>
          </a:ln>
        </p:spPr>
        <p:txBody>
          <a:bodyPr wrap="none" lIns="65837" tIns="32918" rIns="65837" bIns="32918" anchor="t" anchorCtr="0">
            <a:spAutoFit/>
          </a:bodyPr>
          <a:p>
            <a:pPr algn="just"/>
            <a:r>
              <a:rPr lang="en-US" altLang="zh-CN" sz="2300" dirty="0">
                <a:solidFill>
                  <a:srgbClr val="ADEAFF"/>
                </a:solidFill>
                <a:latin typeface="Arial Black" panose="020B0A04020102020204" pitchFamily="34" charset="0"/>
                <a:ea typeface="Batang" pitchFamily="18" charset="-127"/>
              </a:rPr>
              <a:t>4</a:t>
            </a:r>
            <a:endParaRPr lang="en-US" altLang="zh-CN" dirty="0">
              <a:latin typeface="Arial" panose="020B0604020202020204" pitchFamily="34" charset="0"/>
              <a:ea typeface="宋体" panose="02010600030101010101" pitchFamily="2" charset="-122"/>
            </a:endParaRPr>
          </a:p>
        </p:txBody>
      </p:sp>
      <p:sp>
        <p:nvSpPr>
          <p:cNvPr id="49193" name="Rectangle 47"/>
          <p:cNvSpPr/>
          <p:nvPr/>
        </p:nvSpPr>
        <p:spPr>
          <a:xfrm>
            <a:off x="1501775" y="5027613"/>
            <a:ext cx="1196975" cy="669925"/>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6880" name="Text Box 48"/>
          <p:cNvSpPr txBox="1"/>
          <p:nvPr/>
        </p:nvSpPr>
        <p:spPr>
          <a:xfrm>
            <a:off x="1692275" y="5157788"/>
            <a:ext cx="1027113" cy="279400"/>
          </a:xfrm>
          <a:prstGeom prst="rect">
            <a:avLst/>
          </a:prstGeom>
          <a:noFill/>
          <a:ln w="19050">
            <a:noFill/>
          </a:ln>
          <a:effectLst>
            <a:outerShdw dist="28398" dir="3806096" algn="ctr" rotWithShape="0">
              <a:srgbClr val="003366">
                <a:alpha val="50000"/>
              </a:srgbClr>
            </a:outerShdw>
          </a:effectLst>
        </p:spPr>
        <p:txBody>
          <a:bodyPr lIns="65837" tIns="32918" rIns="65837" bIns="32918" anchor="t" anchorCtr="0">
            <a:spAutoFit/>
          </a:bodyPr>
          <a:p>
            <a:pPr algn="just"/>
            <a:r>
              <a:rPr lang="zh-CN" altLang="en-US" sz="1400" b="1" dirty="0">
                <a:solidFill>
                  <a:srgbClr val="FFFFFF"/>
                </a:solidFill>
                <a:latin typeface="Times New Roman" panose="02020603050405020304" pitchFamily="18" charset="0"/>
                <a:ea typeface="宋体" panose="02010600030101010101" pitchFamily="2" charset="-122"/>
              </a:rPr>
              <a:t>拆开封志</a:t>
            </a:r>
            <a:endParaRPr lang="zh-CN" altLang="en-US" dirty="0">
              <a:latin typeface="Arial" panose="020B0604020202020204" pitchFamily="34" charset="0"/>
              <a:ea typeface="宋体" panose="02010600030101010101" pitchFamily="2" charset="-122"/>
            </a:endParaRPr>
          </a:p>
        </p:txBody>
      </p:sp>
      <p:sp>
        <p:nvSpPr>
          <p:cNvPr id="376881" name="Text Box 49"/>
          <p:cNvSpPr txBox="1"/>
          <p:nvPr/>
        </p:nvSpPr>
        <p:spPr>
          <a:xfrm>
            <a:off x="1570038" y="3429000"/>
            <a:ext cx="1022350" cy="576263"/>
          </a:xfrm>
          <a:prstGeom prst="rect">
            <a:avLst/>
          </a:prstGeom>
          <a:noFill/>
          <a:ln w="9525">
            <a:noFill/>
          </a:ln>
        </p:spPr>
        <p:txBody>
          <a:bodyPr anchor="t" anchorCtr="0"/>
          <a:p>
            <a:pPr algn="just"/>
            <a:r>
              <a:rPr lang="zh-CN" altLang="en-US" sz="1400" b="1" dirty="0">
                <a:solidFill>
                  <a:srgbClr val="FFFFFF"/>
                </a:solidFill>
                <a:latin typeface="Times New Roman" panose="02020603050405020304" pitchFamily="18" charset="0"/>
                <a:ea typeface="宋体" panose="02010600030101010101" pitchFamily="2" charset="-122"/>
              </a:rPr>
              <a:t>检查封志</a:t>
            </a:r>
            <a:endParaRPr lang="zh-CN" altLang="en-US" sz="1400" b="1" dirty="0">
              <a:solidFill>
                <a:srgbClr val="FFFFFF"/>
              </a:solidFill>
              <a:latin typeface="Times New Roman" panose="02020603050405020304" pitchFamily="18" charset="0"/>
              <a:ea typeface="宋体" panose="02010600030101010101" pitchFamily="2" charset="-122"/>
            </a:endParaRPr>
          </a:p>
          <a:p>
            <a:pPr algn="just"/>
            <a:r>
              <a:rPr lang="zh-CN" altLang="en-US" sz="1400" b="1" dirty="0">
                <a:solidFill>
                  <a:srgbClr val="FFFFFF"/>
                </a:solidFill>
                <a:latin typeface="Times New Roman" panose="02020603050405020304" pitchFamily="18" charset="0"/>
                <a:ea typeface="宋体" panose="02010600030101010101" pitchFamily="2" charset="-122"/>
              </a:rPr>
              <a:t>印志号码</a:t>
            </a:r>
            <a:endParaRPr lang="zh-CN" altLang="en-US" dirty="0">
              <a:latin typeface="Arial" panose="020B0604020202020204" pitchFamily="34" charset="0"/>
              <a:ea typeface="宋体" panose="02010600030101010101" pitchFamily="2" charset="-122"/>
            </a:endParaRPr>
          </a:p>
        </p:txBody>
      </p:sp>
      <p:sp>
        <p:nvSpPr>
          <p:cNvPr id="376882" name="Text Box 50"/>
          <p:cNvSpPr txBox="1"/>
          <p:nvPr/>
        </p:nvSpPr>
        <p:spPr>
          <a:xfrm>
            <a:off x="2700338" y="5084763"/>
            <a:ext cx="4321175" cy="574675"/>
          </a:xfrm>
          <a:prstGeom prst="rect">
            <a:avLst/>
          </a:prstGeom>
          <a:noFill/>
          <a:ln w="9525">
            <a:noFill/>
          </a:ln>
        </p:spPr>
        <p:txBody>
          <a:bodyPr anchor="t" anchorCtr="0"/>
          <a:p>
            <a:pPr algn="just"/>
            <a:r>
              <a:rPr lang="zh-CN" altLang="en-US" sz="1400" dirty="0">
                <a:latin typeface="Times New Roman" panose="02020603050405020304" pitchFamily="18" charset="0"/>
                <a:ea typeface="宋体" panose="02010600030101010101" pitchFamily="2" charset="-122"/>
              </a:rPr>
              <a:t>对于施封锁，应用钥匙开启；对于其他封志，应用剪刀或专用拆解封绳；注意不得损伤封志条码或标签。</a:t>
            </a:r>
            <a:endParaRPr lang="zh-CN" altLang="en-US" sz="1400" dirty="0">
              <a:latin typeface="Arial" panose="020B0604020202020204" pitchFamily="34" charset="0"/>
              <a:ea typeface="宋体" panose="02010600030101010101" pitchFamily="2" charset="-122"/>
            </a:endParaRPr>
          </a:p>
        </p:txBody>
      </p:sp>
      <p:sp>
        <p:nvSpPr>
          <p:cNvPr id="376883" name="Rectangle 51"/>
          <p:cNvSpPr/>
          <p:nvPr/>
        </p:nvSpPr>
        <p:spPr>
          <a:xfrm>
            <a:off x="2771775" y="2636838"/>
            <a:ext cx="4176713"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封志是否已被打开过，对于松动、有可疑痕迹的应做记录。</a:t>
            </a:r>
            <a:endParaRPr lang="zh-CN" altLang="en-US" dirty="0">
              <a:latin typeface="Arial" panose="020B0604020202020204" pitchFamily="34" charset="0"/>
              <a:ea typeface="宋体" panose="02010600030101010101" pitchFamily="2" charset="-122"/>
            </a:endParaRPr>
          </a:p>
        </p:txBody>
      </p:sp>
      <p:sp>
        <p:nvSpPr>
          <p:cNvPr id="376884" name="Rectangle 52"/>
          <p:cNvSpPr/>
          <p:nvPr/>
        </p:nvSpPr>
        <p:spPr>
          <a:xfrm>
            <a:off x="2771775" y="3429000"/>
            <a:ext cx="4321175"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号码、标签是否清晰，对于模糊、有更改痕迹的应做记录。</a:t>
            </a:r>
            <a:endParaRPr lang="zh-CN" altLang="en-US" dirty="0">
              <a:latin typeface="Arial" panose="020B0604020202020204" pitchFamily="34" charset="0"/>
              <a:ea typeface="宋体" panose="02010600030101010101" pitchFamily="2" charset="-122"/>
            </a:endParaRPr>
          </a:p>
        </p:txBody>
      </p:sp>
      <p:sp>
        <p:nvSpPr>
          <p:cNvPr id="376885" name="Rectangle 53"/>
          <p:cNvSpPr/>
          <p:nvPr/>
        </p:nvSpPr>
        <p:spPr>
          <a:xfrm>
            <a:off x="2627313" y="4221163"/>
            <a:ext cx="4321175"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可采用扫描枪或手工登记，注意与交接单</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进行核对。</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76875"/>
                                        </p:tgtEl>
                                        <p:attrNameLst>
                                          <p:attrName>style.visibility</p:attrName>
                                        </p:attrNameLst>
                                      </p:cBhvr>
                                      <p:to>
                                        <p:strVal val="visible"/>
                                      </p:to>
                                    </p:set>
                                    <p:animEffect transition="in" filter="fade">
                                      <p:cBhvr>
                                        <p:cTn id="7" dur="1000"/>
                                        <p:tgtEl>
                                          <p:spTgt spid="376875"/>
                                        </p:tgtEl>
                                      </p:cBhvr>
                                    </p:animEffect>
                                    <p:anim calcmode="lin" valueType="num">
                                      <p:cBhvr>
                                        <p:cTn id="8" dur="1000" fill="hold"/>
                                        <p:tgtEl>
                                          <p:spTgt spid="376875"/>
                                        </p:tgtEl>
                                        <p:attrNameLst>
                                          <p:attrName>ppt_x</p:attrName>
                                        </p:attrNameLst>
                                      </p:cBhvr>
                                      <p:tavLst>
                                        <p:tav tm="0">
                                          <p:val>
                                            <p:strVal val="#ppt_x"/>
                                          </p:val>
                                        </p:tav>
                                        <p:tav tm="100000">
                                          <p:val>
                                            <p:strVal val="#ppt_x"/>
                                          </p:val>
                                        </p:tav>
                                      </p:tavLst>
                                    </p:anim>
                                    <p:anim calcmode="lin" valueType="num">
                                      <p:cBhvr>
                                        <p:cTn id="9" dur="1000" fill="hold"/>
                                        <p:tgtEl>
                                          <p:spTgt spid="3768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376883"/>
                                        </p:tgtEl>
                                        <p:attrNameLst>
                                          <p:attrName>style.visibility</p:attrName>
                                        </p:attrNameLst>
                                      </p:cBhvr>
                                      <p:to>
                                        <p:strVal val="visible"/>
                                      </p:to>
                                    </p:set>
                                    <p:anim calcmode="discrete" valueType="clr">
                                      <p:cBhvr override="childStyle">
                                        <p:cTn id="14" dur="80"/>
                                        <p:tgtEl>
                                          <p:spTgt spid="376883"/>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6883"/>
                                        </p:tgtEl>
                                        <p:attrNameLst>
                                          <p:attrName>fillcolor</p:attrName>
                                        </p:attrNameLst>
                                      </p:cBhvr>
                                      <p:tavLst>
                                        <p:tav tm="0">
                                          <p:val>
                                            <p:clrVal>
                                              <a:schemeClr val="accent2"/>
                                            </p:clrVal>
                                          </p:val>
                                        </p:tav>
                                        <p:tav tm="50000">
                                          <p:val>
                                            <p:clrVal>
                                              <a:schemeClr val="hlink"/>
                                            </p:clrVal>
                                          </p:val>
                                        </p:tav>
                                      </p:tavLst>
                                    </p:anim>
                                    <p:set>
                                      <p:cBhvr>
                                        <p:cTn id="16" dur="80"/>
                                        <p:tgtEl>
                                          <p:spTgt spid="376883"/>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76881">
                                            <p:txEl>
                                              <p:charRg st="0" end="5"/>
                                            </p:txEl>
                                          </p:spTgt>
                                        </p:tgtEl>
                                        <p:attrNameLst>
                                          <p:attrName>style.visibility</p:attrName>
                                        </p:attrNameLst>
                                      </p:cBhvr>
                                      <p:to>
                                        <p:strVal val="visible"/>
                                      </p:to>
                                    </p:set>
                                    <p:anim to="" calcmode="lin" valueType="num">
                                      <p:cBhvr>
                                        <p:cTn id="21" dur="1" fill="hold"/>
                                        <p:tgtEl>
                                          <p:spTgt spid="376881">
                                            <p:txEl>
                                              <p:charRg st="0" end="5"/>
                                            </p:txEl>
                                          </p:spTgt>
                                        </p:tgtEl>
                                        <p:attrNameLst>
                                          <p:attrName>style.visibility</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376881">
                                            <p:txEl>
                                              <p:charRg st="5" end="10"/>
                                            </p:txEl>
                                          </p:spTgt>
                                        </p:tgtEl>
                                        <p:attrNameLst>
                                          <p:attrName>style.visibility</p:attrName>
                                        </p:attrNameLst>
                                      </p:cBhvr>
                                      <p:to>
                                        <p:strVal val="visible"/>
                                      </p:to>
                                    </p:set>
                                    <p:anim to="" calcmode="lin" valueType="num">
                                      <p:cBhvr>
                                        <p:cTn id="24" dur="1" fill="hold"/>
                                        <p:tgtEl>
                                          <p:spTgt spid="376881">
                                            <p:txEl>
                                              <p:charRg st="5" end="10"/>
                                            </p:txEl>
                                          </p:spTgt>
                                        </p:tgtEl>
                                        <p:attrNameLst>
                                          <p:attrName>style.visibility</p:attrName>
                                        </p:attrNameLst>
                                      </p:cBhvr>
                                    </p:anim>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376884"/>
                                        </p:tgtEl>
                                        <p:attrNameLst>
                                          <p:attrName>style.visibility</p:attrName>
                                        </p:attrNameLst>
                                      </p:cBhvr>
                                      <p:to>
                                        <p:strVal val="visible"/>
                                      </p:to>
                                    </p:set>
                                    <p:anim calcmode="lin" valueType="num">
                                      <p:cBhvr>
                                        <p:cTn id="29" dur="500" fill="hold"/>
                                        <p:tgtEl>
                                          <p:spTgt spid="37688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76884"/>
                                        </p:tgtEl>
                                        <p:attrNameLst>
                                          <p:attrName>ppt_y</p:attrName>
                                        </p:attrNameLst>
                                      </p:cBhvr>
                                      <p:tavLst>
                                        <p:tav tm="0">
                                          <p:val>
                                            <p:strVal val="#ppt_y"/>
                                          </p:val>
                                        </p:tav>
                                        <p:tav tm="100000">
                                          <p:val>
                                            <p:strVal val="#ppt_y"/>
                                          </p:val>
                                        </p:tav>
                                      </p:tavLst>
                                    </p:anim>
                                    <p:anim calcmode="lin" valueType="num">
                                      <p:cBhvr>
                                        <p:cTn id="31" dur="500" fill="hold"/>
                                        <p:tgtEl>
                                          <p:spTgt spid="37688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7688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76884"/>
                                        </p:tgtEl>
                                      </p:cBhvr>
                                    </p:animEffect>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376861"/>
                                        </p:tgtEl>
                                        <p:attrNameLst>
                                          <p:attrName>style.visibility</p:attrName>
                                        </p:attrNameLst>
                                      </p:cBhvr>
                                      <p:to>
                                        <p:strVal val="visible"/>
                                      </p:to>
                                    </p:set>
                                    <p:animEffect transition="in" filter="fade">
                                      <p:cBhvr>
                                        <p:cTn id="38" dur="1000"/>
                                        <p:tgtEl>
                                          <p:spTgt spid="376861"/>
                                        </p:tgtEl>
                                      </p:cBhvr>
                                    </p:animEffect>
                                    <p:anim calcmode="lin" valueType="num">
                                      <p:cBhvr>
                                        <p:cTn id="39" dur="1000" fill="hold"/>
                                        <p:tgtEl>
                                          <p:spTgt spid="376861"/>
                                        </p:tgtEl>
                                        <p:attrNameLst>
                                          <p:attrName>ppt_x</p:attrName>
                                        </p:attrNameLst>
                                      </p:cBhvr>
                                      <p:tavLst>
                                        <p:tav tm="0">
                                          <p:val>
                                            <p:strVal val="#ppt_x"/>
                                          </p:val>
                                        </p:tav>
                                        <p:tav tm="100000">
                                          <p:val>
                                            <p:strVal val="#ppt_x"/>
                                          </p:val>
                                        </p:tav>
                                      </p:tavLst>
                                    </p:anim>
                                    <p:anim calcmode="lin" valueType="num">
                                      <p:cBhvr>
                                        <p:cTn id="40" dur="1000" fill="hold"/>
                                        <p:tgtEl>
                                          <p:spTgt spid="37686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iterate type="lt">
                                    <p:tmPct val="5000"/>
                                  </p:iterate>
                                  <p:childTnLst>
                                    <p:set>
                                      <p:cBhvr>
                                        <p:cTn id="44" dur="1" fill="hold">
                                          <p:stCondLst>
                                            <p:cond delay="0"/>
                                          </p:stCondLst>
                                        </p:cTn>
                                        <p:tgtEl>
                                          <p:spTgt spid="376885">
                                            <p:txEl>
                                              <p:charRg st="0" end="19"/>
                                            </p:txEl>
                                          </p:spTgt>
                                        </p:tgtEl>
                                        <p:attrNameLst>
                                          <p:attrName>style.visibility</p:attrName>
                                        </p:attrNameLst>
                                      </p:cBhvr>
                                      <p:to>
                                        <p:strVal val="visible"/>
                                      </p:to>
                                    </p:set>
                                    <p:anim calcmode="lin" valueType="num">
                                      <p:cBhvr>
                                        <p:cTn id="45" dur="1000" fill="hold"/>
                                        <p:tgtEl>
                                          <p:spTgt spid="376885">
                                            <p:txEl>
                                              <p:charRg st="0" end="19"/>
                                            </p:txEl>
                                          </p:spTgt>
                                        </p:tgtEl>
                                        <p:attrNameLst>
                                          <p:attrName>ppt_w</p:attrName>
                                        </p:attrNameLst>
                                      </p:cBhvr>
                                      <p:tavLst>
                                        <p:tav tm="0">
                                          <p:val>
                                            <p:fltVal val="0.000000"/>
                                          </p:val>
                                        </p:tav>
                                        <p:tav tm="100000">
                                          <p:val>
                                            <p:strVal val="#ppt_w"/>
                                          </p:val>
                                        </p:tav>
                                      </p:tavLst>
                                    </p:anim>
                                    <p:anim calcmode="lin" valueType="num">
                                      <p:cBhvr>
                                        <p:cTn id="46" dur="1000" fill="hold"/>
                                        <p:tgtEl>
                                          <p:spTgt spid="376885">
                                            <p:txEl>
                                              <p:charRg st="0" end="19"/>
                                            </p:txEl>
                                          </p:spTgt>
                                        </p:tgtEl>
                                        <p:attrNameLst>
                                          <p:attrName>ppt_h</p:attrName>
                                        </p:attrNameLst>
                                      </p:cBhvr>
                                      <p:tavLst>
                                        <p:tav tm="0">
                                          <p:val>
                                            <p:fltVal val="0.000000"/>
                                          </p:val>
                                        </p:tav>
                                        <p:tav tm="100000">
                                          <p:val>
                                            <p:strVal val="#ppt_h"/>
                                          </p:val>
                                        </p:tav>
                                      </p:tavLst>
                                    </p:anim>
                                    <p:anim calcmode="lin" valueType="num">
                                      <p:cBhvr>
                                        <p:cTn id="47" dur="1000" fill="hold"/>
                                        <p:tgtEl>
                                          <p:spTgt spid="376885">
                                            <p:txEl>
                                              <p:charRg st="0" end="19"/>
                                            </p:txEl>
                                          </p:spTgt>
                                        </p:tgtEl>
                                        <p:attrNameLst>
                                          <p:attrName>style.rotation</p:attrName>
                                        </p:attrNameLst>
                                      </p:cBhvr>
                                      <p:tavLst>
                                        <p:tav tm="0">
                                          <p:val>
                                            <p:fltVal val="90.000000"/>
                                          </p:val>
                                        </p:tav>
                                        <p:tav tm="100000">
                                          <p:val>
                                            <p:fltVal val="0.000000"/>
                                          </p:val>
                                        </p:tav>
                                      </p:tavLst>
                                    </p:anim>
                                    <p:animEffect transition="in" filter="fade">
                                      <p:cBhvr>
                                        <p:cTn id="48" dur="1000"/>
                                        <p:tgtEl>
                                          <p:spTgt spid="376885">
                                            <p:txEl>
                                              <p:charRg st="0" end="19"/>
                                            </p:txEl>
                                          </p:spTgt>
                                        </p:tgtEl>
                                      </p:cBhvr>
                                    </p:animEffect>
                                  </p:childTnLst>
                                </p:cTn>
                              </p:par>
                              <p:par>
                                <p:cTn id="49" presetID="31" presetClass="entr" presetSubtype="0" fill="hold" nodeType="withEffect">
                                  <p:stCondLst>
                                    <p:cond delay="0"/>
                                  </p:stCondLst>
                                  <p:iterate type="lt">
                                    <p:tmPct val="5000"/>
                                  </p:iterate>
                                  <p:childTnLst>
                                    <p:set>
                                      <p:cBhvr>
                                        <p:cTn id="50" dur="1" fill="hold">
                                          <p:stCondLst>
                                            <p:cond delay="0"/>
                                          </p:stCondLst>
                                        </p:cTn>
                                        <p:tgtEl>
                                          <p:spTgt spid="376885">
                                            <p:txEl>
                                              <p:charRg st="19" end="25"/>
                                            </p:txEl>
                                          </p:spTgt>
                                        </p:tgtEl>
                                        <p:attrNameLst>
                                          <p:attrName>style.visibility</p:attrName>
                                        </p:attrNameLst>
                                      </p:cBhvr>
                                      <p:to>
                                        <p:strVal val="visible"/>
                                      </p:to>
                                    </p:set>
                                    <p:anim calcmode="lin" valueType="num">
                                      <p:cBhvr>
                                        <p:cTn id="51" dur="1000" fill="hold"/>
                                        <p:tgtEl>
                                          <p:spTgt spid="376885">
                                            <p:txEl>
                                              <p:charRg st="19" end="25"/>
                                            </p:txEl>
                                          </p:spTgt>
                                        </p:tgtEl>
                                        <p:attrNameLst>
                                          <p:attrName>ppt_w</p:attrName>
                                        </p:attrNameLst>
                                      </p:cBhvr>
                                      <p:tavLst>
                                        <p:tav tm="0">
                                          <p:val>
                                            <p:fltVal val="0.000000"/>
                                          </p:val>
                                        </p:tav>
                                        <p:tav tm="100000">
                                          <p:val>
                                            <p:strVal val="#ppt_w"/>
                                          </p:val>
                                        </p:tav>
                                      </p:tavLst>
                                    </p:anim>
                                    <p:anim calcmode="lin" valueType="num">
                                      <p:cBhvr>
                                        <p:cTn id="52" dur="1000" fill="hold"/>
                                        <p:tgtEl>
                                          <p:spTgt spid="376885">
                                            <p:txEl>
                                              <p:charRg st="19" end="25"/>
                                            </p:txEl>
                                          </p:spTgt>
                                        </p:tgtEl>
                                        <p:attrNameLst>
                                          <p:attrName>ppt_h</p:attrName>
                                        </p:attrNameLst>
                                      </p:cBhvr>
                                      <p:tavLst>
                                        <p:tav tm="0">
                                          <p:val>
                                            <p:fltVal val="0.000000"/>
                                          </p:val>
                                        </p:tav>
                                        <p:tav tm="100000">
                                          <p:val>
                                            <p:strVal val="#ppt_h"/>
                                          </p:val>
                                        </p:tav>
                                      </p:tavLst>
                                    </p:anim>
                                    <p:anim calcmode="lin" valueType="num">
                                      <p:cBhvr>
                                        <p:cTn id="53" dur="1000" fill="hold"/>
                                        <p:tgtEl>
                                          <p:spTgt spid="376885">
                                            <p:txEl>
                                              <p:charRg st="19" end="25"/>
                                            </p:txEl>
                                          </p:spTgt>
                                        </p:tgtEl>
                                        <p:attrNameLst>
                                          <p:attrName>style.rotation</p:attrName>
                                        </p:attrNameLst>
                                      </p:cBhvr>
                                      <p:tavLst>
                                        <p:tav tm="0">
                                          <p:val>
                                            <p:fltVal val="90.000000"/>
                                          </p:val>
                                        </p:tav>
                                        <p:tav tm="100000">
                                          <p:val>
                                            <p:fltVal val="0.000000"/>
                                          </p:val>
                                        </p:tav>
                                      </p:tavLst>
                                    </p:anim>
                                    <p:animEffect transition="in" filter="fade">
                                      <p:cBhvr>
                                        <p:cTn id="54" dur="1000"/>
                                        <p:tgtEl>
                                          <p:spTgt spid="376885">
                                            <p:txEl>
                                              <p:charRg st="19" end="25"/>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7" presetClass="entr" presetSubtype="0" fill="hold" grpId="0" nodeType="clickEffect">
                                  <p:stCondLst>
                                    <p:cond delay="0"/>
                                  </p:stCondLst>
                                  <p:childTnLst>
                                    <p:set>
                                      <p:cBhvr>
                                        <p:cTn id="58" dur="1" fill="hold">
                                          <p:stCondLst>
                                            <p:cond delay="0"/>
                                          </p:stCondLst>
                                        </p:cTn>
                                        <p:tgtEl>
                                          <p:spTgt spid="376880"/>
                                        </p:tgtEl>
                                        <p:attrNameLst>
                                          <p:attrName>style.visibility</p:attrName>
                                        </p:attrNameLst>
                                      </p:cBhvr>
                                      <p:to>
                                        <p:strVal val="visible"/>
                                      </p:to>
                                    </p:set>
                                    <p:animEffect transition="in" filter="fade">
                                      <p:cBhvr>
                                        <p:cTn id="59" dur="1000"/>
                                        <p:tgtEl>
                                          <p:spTgt spid="376880"/>
                                        </p:tgtEl>
                                      </p:cBhvr>
                                    </p:animEffect>
                                    <p:anim calcmode="lin" valueType="num">
                                      <p:cBhvr>
                                        <p:cTn id="60" dur="1000" fill="hold"/>
                                        <p:tgtEl>
                                          <p:spTgt spid="376880"/>
                                        </p:tgtEl>
                                        <p:attrNameLst>
                                          <p:attrName>ppt_x</p:attrName>
                                        </p:attrNameLst>
                                      </p:cBhvr>
                                      <p:tavLst>
                                        <p:tav tm="0">
                                          <p:val>
                                            <p:strVal val="#ppt_x"/>
                                          </p:val>
                                        </p:tav>
                                        <p:tav tm="100000">
                                          <p:val>
                                            <p:strVal val="#ppt_x"/>
                                          </p:val>
                                        </p:tav>
                                      </p:tavLst>
                                    </p:anim>
                                    <p:anim calcmode="lin" valueType="num">
                                      <p:cBhvr>
                                        <p:cTn id="61" dur="1000" fill="hold"/>
                                        <p:tgtEl>
                                          <p:spTgt spid="37688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58" presetClass="entr" presetSubtype="0" accel="100000" fill="hold" grpId="0" nodeType="clickEffect">
                                  <p:stCondLst>
                                    <p:cond delay="0"/>
                                  </p:stCondLst>
                                  <p:childTnLst>
                                    <p:set>
                                      <p:cBhvr>
                                        <p:cTn id="65" dur="1" fill="hold">
                                          <p:stCondLst>
                                            <p:cond delay="0"/>
                                          </p:stCondLst>
                                        </p:cTn>
                                        <p:tgtEl>
                                          <p:spTgt spid="376882"/>
                                        </p:tgtEl>
                                        <p:attrNameLst>
                                          <p:attrName>style.visibility</p:attrName>
                                        </p:attrNameLst>
                                      </p:cBhvr>
                                      <p:to>
                                        <p:strVal val="visible"/>
                                      </p:to>
                                    </p:set>
                                    <p:anim calcmode="lin" valueType="num">
                                      <p:cBhvr>
                                        <p:cTn id="66" dur="500" fill="hold"/>
                                        <p:tgtEl>
                                          <p:spTgt spid="376882"/>
                                        </p:tgtEl>
                                        <p:attrNameLst>
                                          <p:attrName>ppt_w</p:attrName>
                                        </p:attrNameLst>
                                      </p:cBhvr>
                                      <p:tavLst>
                                        <p:tav tm="0">
                                          <p:val>
                                            <p:strVal val="#ppt_w*2.5"/>
                                          </p:val>
                                        </p:tav>
                                        <p:tav tm="100000">
                                          <p:val>
                                            <p:strVal val="#ppt_w"/>
                                          </p:val>
                                        </p:tav>
                                      </p:tavLst>
                                    </p:anim>
                                    <p:anim calcmode="lin" valueType="num">
                                      <p:cBhvr>
                                        <p:cTn id="67" dur="500" fill="hold"/>
                                        <p:tgtEl>
                                          <p:spTgt spid="376882"/>
                                        </p:tgtEl>
                                        <p:attrNameLst>
                                          <p:attrName>ppt_h</p:attrName>
                                        </p:attrNameLst>
                                      </p:cBhvr>
                                      <p:tavLst>
                                        <p:tav tm="0">
                                          <p:val>
                                            <p:strVal val="#ppt_h*0.01"/>
                                          </p:val>
                                        </p:tav>
                                        <p:tav tm="100000">
                                          <p:val>
                                            <p:strVal val="#ppt_h"/>
                                          </p:val>
                                        </p:tav>
                                      </p:tavLst>
                                    </p:anim>
                                    <p:anim calcmode="lin" valueType="num">
                                      <p:cBhvr>
                                        <p:cTn id="68" dur="500" fill="hold"/>
                                        <p:tgtEl>
                                          <p:spTgt spid="376882"/>
                                        </p:tgtEl>
                                        <p:attrNameLst>
                                          <p:attrName>ppt_x</p:attrName>
                                        </p:attrNameLst>
                                      </p:cBhvr>
                                      <p:tavLst>
                                        <p:tav tm="0">
                                          <p:val>
                                            <p:strVal val="#ppt_x"/>
                                          </p:val>
                                        </p:tav>
                                        <p:tav tm="100000">
                                          <p:val>
                                            <p:strVal val="#ppt_x"/>
                                          </p:val>
                                        </p:tav>
                                      </p:tavLst>
                                    </p:anim>
                                    <p:anim calcmode="lin" valueType="num">
                                      <p:cBhvr>
                                        <p:cTn id="69" dur="500" fill="hold"/>
                                        <p:tgtEl>
                                          <p:spTgt spid="376882"/>
                                        </p:tgtEl>
                                        <p:attrNameLst>
                                          <p:attrName>ppt_y</p:attrName>
                                        </p:attrNameLst>
                                      </p:cBhvr>
                                      <p:tavLst>
                                        <p:tav tm="0">
                                          <p:val>
                                            <p:strVal val="#ppt_h+1"/>
                                          </p:val>
                                        </p:tav>
                                        <p:tav tm="100000">
                                          <p:val>
                                            <p:strVal val="#ppt_y"/>
                                          </p:val>
                                        </p:tav>
                                      </p:tavLst>
                                    </p:anim>
                                    <p:animEffect transition="in" filter="fade">
                                      <p:cBhvr>
                                        <p:cTn id="70" dur="500"/>
                                        <p:tgtEl>
                                          <p:spTgt spid="376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61" grpId="0"/>
      <p:bldP spid="376875" grpId="0"/>
      <p:bldP spid="376880" grpId="0"/>
      <p:bldP spid="376881" grpId="0" build="allAtOnce"/>
      <p:bldP spid="376882" grpId="0"/>
      <p:bldP spid="376883" grpId="0"/>
      <p:bldP spid="37688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01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01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01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01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01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018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0186" name="Rectangle 13"/>
          <p:cNvSpPr/>
          <p:nvPr/>
        </p:nvSpPr>
        <p:spPr>
          <a:xfrm>
            <a:off x="1547813" y="908050"/>
            <a:ext cx="2232025" cy="366713"/>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 收件验收</a:t>
            </a:r>
            <a:endParaRPr lang="zh-CN" altLang="en-US" b="1" dirty="0">
              <a:latin typeface="Arial" panose="020B0604020202020204" pitchFamily="34" charset="0"/>
              <a:ea typeface="宋体" panose="02010600030101010101" pitchFamily="2" charset="-122"/>
            </a:endParaRPr>
          </a:p>
        </p:txBody>
      </p:sp>
      <p:sp>
        <p:nvSpPr>
          <p:cNvPr id="377870" name="Rectangle 14"/>
          <p:cNvSpPr/>
          <p:nvPr/>
        </p:nvSpPr>
        <p:spPr>
          <a:xfrm>
            <a:off x="0" y="1447800"/>
            <a:ext cx="9144000" cy="5086350"/>
          </a:xfrm>
          <a:prstGeom prst="rect">
            <a:avLst/>
          </a:prstGeom>
          <a:noFill/>
          <a:ln w="9525">
            <a:noFill/>
          </a:ln>
        </p:spPr>
        <p:txBody>
          <a:bodyPr anchor="ctr" anchorCtr="0">
            <a:spAutoFit/>
          </a:bodyPr>
          <a:p>
            <a:pPr>
              <a:lnSpc>
                <a:spcPct val="140000"/>
              </a:lnSpc>
            </a:pPr>
            <a:r>
              <a:rPr lang="zh-CN" altLang="en-US" b="1" dirty="0">
                <a:latin typeface="Arial" panose="020B0604020202020204" pitchFamily="34" charset="0"/>
                <a:ea typeface="宋体" panose="02010600030101010101" pitchFamily="2" charset="-122"/>
              </a:rPr>
              <a:t>（六）总包卸载</a:t>
            </a:r>
            <a:endParaRPr lang="zh-CN" altLang="en-US" dirty="0">
              <a:latin typeface="Arial" panose="020B0604020202020204" pitchFamily="34" charset="0"/>
              <a:ea typeface="宋体" panose="02010600030101010101" pitchFamily="2" charset="-122"/>
            </a:endParaRPr>
          </a:p>
          <a:p>
            <a:pPr>
              <a:lnSpc>
                <a:spcPct val="140000"/>
              </a:lnSpc>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、总包卸载作业安全要求</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）车辆停稳后才能开始作业， 不要一拥而上；进行车厢注意扶扶手，避免摔倒。</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）要遵守先上后下、先外后里、按单点货的原则。</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）戴好防护手套、防护腰带，穿好防滑鞋，以免操作身体。</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）卸载体积大、重量沉的总包快件时，应双人或多人协同作业及使用托盘、叉车等卸载工具。</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5</a:t>
            </a:r>
            <a:r>
              <a:rPr lang="zh-CN" altLang="en-US" b="1" dirty="0">
                <a:latin typeface="Arial" panose="020B0604020202020204" pitchFamily="34" charset="0"/>
                <a:ea typeface="宋体" panose="02010600030101010101" pitchFamily="2" charset="-122"/>
              </a:rPr>
              <a:t>）如果卸载快件有破损漏出不明物品，必须用专用防护用具、用品进行隔离，切忌用身体直接接触或用鼻子闻。</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6</a:t>
            </a:r>
            <a:r>
              <a:rPr lang="zh-CN" altLang="en-US" b="1" dirty="0">
                <a:latin typeface="Arial" panose="020B0604020202020204" pitchFamily="34" charset="0"/>
                <a:ea typeface="宋体" panose="02010600030101010101" pitchFamily="2" charset="-122"/>
              </a:rPr>
              <a:t>）如果在手动运输的托盘、拖车和拖板上，要注意控制码放时的重量、宽度和高度，以免九生快件倒塌伤人和损坏物品的现象。</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7</a:t>
            </a:r>
            <a:r>
              <a:rPr lang="zh-CN" altLang="en-US" b="1" dirty="0">
                <a:latin typeface="Arial" panose="020B0604020202020204" pitchFamily="34" charset="0"/>
                <a:ea typeface="宋体" panose="02010600030101010101" pitchFamily="2" charset="-122"/>
              </a:rPr>
              <a:t>）使用托盘、拖车时要分清头尾，不得反向操作，拉运快件时应专心，不要东张西望。</a:t>
            </a:r>
            <a:endParaRPr lang="zh-CN" altLang="en-US" b="1" dirty="0">
              <a:latin typeface="Arial" panose="020B0604020202020204" pitchFamily="34" charset="0"/>
              <a:ea typeface="宋体" panose="02010600030101010101" pitchFamily="2" charset="-122"/>
            </a:endParaRPr>
          </a:p>
          <a:p>
            <a:pPr>
              <a:lnSpc>
                <a:spcPct val="140000"/>
              </a:lnSpc>
            </a:pPr>
            <a:r>
              <a:rPr lang="zh-CN" altLang="en-US" b="1" dirty="0">
                <a:latin typeface="Arial" panose="020B0604020202020204" pitchFamily="34" charset="0"/>
                <a:ea typeface="宋体" panose="02010600030101010101" pitchFamily="2" charset="-122"/>
              </a:rPr>
              <a:t>（</a:t>
            </a:r>
            <a:r>
              <a:rPr lang="en-US" altLang="zh-CN" b="1" dirty="0">
                <a:latin typeface="Arial" panose="020B0604020202020204" pitchFamily="34" charset="0"/>
                <a:ea typeface="宋体" panose="02010600030101010101" pitchFamily="2" charset="-122"/>
              </a:rPr>
              <a:t>8</a:t>
            </a:r>
            <a:r>
              <a:rPr lang="zh-CN" altLang="en-US" b="1" dirty="0">
                <a:latin typeface="Arial" panose="020B0604020202020204" pitchFamily="34" charset="0"/>
                <a:ea typeface="宋体" panose="02010600030101010101" pitchFamily="2" charset="-122"/>
              </a:rPr>
              <a:t>）装卸工具严禁载人。</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77870">
                                            <p:txEl>
                                              <p:charRg st="21" end="60"/>
                                            </p:txEl>
                                          </p:spTgt>
                                        </p:tgtEl>
                                        <p:attrNameLst>
                                          <p:attrName>style.visibility</p:attrName>
                                        </p:attrNameLst>
                                      </p:cBhvr>
                                      <p:to>
                                        <p:strVal val="visible"/>
                                      </p:to>
                                    </p:set>
                                    <p:anim to="" calcmode="lin" valueType="num">
                                      <p:cBhvr>
                                        <p:cTn id="7" dur="1" fill="hold"/>
                                        <p:tgtEl>
                                          <p:spTgt spid="377870">
                                            <p:txEl>
                                              <p:charRg st="21" end="60"/>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377870">
                                            <p:txEl>
                                              <p:charRg st="60" end="85"/>
                                            </p:txEl>
                                          </p:spTgt>
                                        </p:tgtEl>
                                        <p:attrNameLst>
                                          <p:attrName>style.visibility</p:attrName>
                                        </p:attrNameLst>
                                      </p:cBhvr>
                                      <p:to>
                                        <p:strVal val="visible"/>
                                      </p:to>
                                    </p:set>
                                    <p:anim to="" calcmode="lin" valueType="num">
                                      <p:cBhvr>
                                        <p:cTn id="10" dur="1" fill="hold"/>
                                        <p:tgtEl>
                                          <p:spTgt spid="377870">
                                            <p:txEl>
                                              <p:charRg st="60" end="85"/>
                                            </p:txEl>
                                          </p:spTgt>
                                        </p:tgtEl>
                                        <p:attrNameLst>
                                          <p:attrName>style.visibility</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377870">
                                            <p:txEl>
                                              <p:charRg st="85" end="114"/>
                                            </p:txEl>
                                          </p:spTgt>
                                        </p:tgtEl>
                                        <p:attrNameLst>
                                          <p:attrName>style.visibility</p:attrName>
                                        </p:attrNameLst>
                                      </p:cBhvr>
                                      <p:to>
                                        <p:strVal val="visible"/>
                                      </p:to>
                                    </p:set>
                                    <p:anim to="" calcmode="lin" valueType="num">
                                      <p:cBhvr>
                                        <p:cTn id="15" dur="1" fill="hold"/>
                                        <p:tgtEl>
                                          <p:spTgt spid="377870">
                                            <p:txEl>
                                              <p:charRg st="85" end="114"/>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377870">
                                            <p:txEl>
                                              <p:charRg st="114" end="158"/>
                                            </p:txEl>
                                          </p:spTgt>
                                        </p:tgtEl>
                                        <p:attrNameLst>
                                          <p:attrName>style.visibility</p:attrName>
                                        </p:attrNameLst>
                                      </p:cBhvr>
                                      <p:to>
                                        <p:strVal val="visible"/>
                                      </p:to>
                                    </p:set>
                                    <p:anim to="" calcmode="lin" valueType="num">
                                      <p:cBhvr>
                                        <p:cTn id="18" dur="1" fill="hold"/>
                                        <p:tgtEl>
                                          <p:spTgt spid="377870">
                                            <p:txEl>
                                              <p:charRg st="114" end="158"/>
                                            </p:txEl>
                                          </p:spTgt>
                                        </p:tgtEl>
                                        <p:attrNameLst>
                                          <p:attrName>style.visibility</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377870">
                                            <p:txEl>
                                              <p:charRg st="158" end="210"/>
                                            </p:txEl>
                                          </p:spTgt>
                                        </p:tgtEl>
                                        <p:attrNameLst>
                                          <p:attrName>style.visibility</p:attrName>
                                        </p:attrNameLst>
                                      </p:cBhvr>
                                      <p:to>
                                        <p:strVal val="visible"/>
                                      </p:to>
                                    </p:set>
                                    <p:anim to="" calcmode="lin" valueType="num">
                                      <p:cBhvr>
                                        <p:cTn id="23" dur="1" fill="hold"/>
                                        <p:tgtEl>
                                          <p:spTgt spid="377870">
                                            <p:txEl>
                                              <p:charRg st="158" end="210"/>
                                            </p:txEl>
                                          </p:spTgt>
                                        </p:tgtEl>
                                        <p:attrNameLst>
                                          <p:attrName>style.visibility</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377870">
                                            <p:txEl>
                                              <p:charRg st="210" end="269"/>
                                            </p:txEl>
                                          </p:spTgt>
                                        </p:tgtEl>
                                        <p:attrNameLst>
                                          <p:attrName>style.visibility</p:attrName>
                                        </p:attrNameLst>
                                      </p:cBhvr>
                                      <p:to>
                                        <p:strVal val="visible"/>
                                      </p:to>
                                    </p:set>
                                    <p:anim to="" calcmode="lin" valueType="num">
                                      <p:cBhvr>
                                        <p:cTn id="26" dur="1" fill="hold"/>
                                        <p:tgtEl>
                                          <p:spTgt spid="377870">
                                            <p:txEl>
                                              <p:charRg st="210" end="269"/>
                                            </p:txEl>
                                          </p:spTgt>
                                        </p:tgtEl>
                                        <p:attrNameLst>
                                          <p:attrName>style.visibility</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77870">
                                            <p:txEl>
                                              <p:charRg st="269" end="310"/>
                                            </p:txEl>
                                          </p:spTgt>
                                        </p:tgtEl>
                                        <p:attrNameLst>
                                          <p:attrName>style.visibility</p:attrName>
                                        </p:attrNameLst>
                                      </p:cBhvr>
                                      <p:to>
                                        <p:strVal val="visible"/>
                                      </p:to>
                                    </p:set>
                                    <p:anim to="" calcmode="lin" valueType="num">
                                      <p:cBhvr>
                                        <p:cTn id="31" dur="1" fill="hold"/>
                                        <p:tgtEl>
                                          <p:spTgt spid="377870">
                                            <p:txEl>
                                              <p:charRg st="269" end="310"/>
                                            </p:txEl>
                                          </p:spTgt>
                                        </p:tgtEl>
                                        <p:attrNameLst>
                                          <p:attrName>style.visibility</p:attrName>
                                        </p:attrNameLst>
                                      </p:cBhvr>
                                    </p:anim>
                                  </p:childTnLst>
                                </p:cTn>
                              </p:par>
                              <p:par>
                                <p:cTn id="32" presetID="24" presetClass="entr" presetSubtype="0" fill="hold" nodeType="withEffect">
                                  <p:stCondLst>
                                    <p:cond delay="0"/>
                                  </p:stCondLst>
                                  <p:childTnLst>
                                    <p:set>
                                      <p:cBhvr>
                                        <p:cTn id="33" dur="1" fill="hold">
                                          <p:stCondLst>
                                            <p:cond delay="0"/>
                                          </p:stCondLst>
                                        </p:cTn>
                                        <p:tgtEl>
                                          <p:spTgt spid="377870">
                                            <p:txEl>
                                              <p:charRg st="310" end="323"/>
                                            </p:txEl>
                                          </p:spTgt>
                                        </p:tgtEl>
                                        <p:attrNameLst>
                                          <p:attrName>style.visibility</p:attrName>
                                        </p:attrNameLst>
                                      </p:cBhvr>
                                      <p:to>
                                        <p:strVal val="visible"/>
                                      </p:to>
                                    </p:set>
                                    <p:anim to="" calcmode="lin" valueType="num">
                                      <p:cBhvr>
                                        <p:cTn id="34" dur="1" fill="hold"/>
                                        <p:tgtEl>
                                          <p:spTgt spid="377870">
                                            <p:txEl>
                                              <p:charRg st="310" end="32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1201" name="Group 34"/>
          <p:cNvGrpSpPr/>
          <p:nvPr/>
        </p:nvGrpSpPr>
        <p:grpSpPr>
          <a:xfrm>
            <a:off x="1403350" y="1268413"/>
            <a:ext cx="5832475" cy="4321175"/>
            <a:chOff x="884" y="799"/>
            <a:chExt cx="3716" cy="2949"/>
          </a:xfrm>
        </p:grpSpPr>
        <p:sp>
          <p:nvSpPr>
            <p:cNvPr id="51202" name="AutoShape 3"/>
            <p:cNvSpPr/>
            <p:nvPr/>
          </p:nvSpPr>
          <p:spPr>
            <a:xfrm>
              <a:off x="930" y="845"/>
              <a:ext cx="2064" cy="253"/>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带好防护装备</a:t>
              </a:r>
              <a:endParaRPr lang="zh-CN" altLang="en-US" dirty="0">
                <a:latin typeface="Arial" panose="020B0604020202020204" pitchFamily="34" charset="0"/>
                <a:ea typeface="宋体" panose="02010600030101010101" pitchFamily="2" charset="-122"/>
              </a:endParaRPr>
            </a:p>
          </p:txBody>
        </p:sp>
        <p:grpSp>
          <p:nvGrpSpPr>
            <p:cNvPr id="51203" name="Group 4"/>
            <p:cNvGrpSpPr/>
            <p:nvPr/>
          </p:nvGrpSpPr>
          <p:grpSpPr>
            <a:xfrm>
              <a:off x="930" y="1117"/>
              <a:ext cx="2064" cy="354"/>
              <a:chOff x="144" y="768"/>
              <a:chExt cx="2064" cy="672"/>
            </a:xfrm>
          </p:grpSpPr>
          <p:sp>
            <p:nvSpPr>
              <p:cNvPr id="51204" name="AutoShape 5"/>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车停稳后安全进入车厢</a:t>
                </a:r>
                <a:endParaRPr lang="zh-CN" altLang="en-US" dirty="0">
                  <a:latin typeface="Arial" panose="020B0604020202020204" pitchFamily="34" charset="0"/>
                  <a:ea typeface="宋体" panose="02010600030101010101" pitchFamily="2" charset="-122"/>
                </a:endParaRPr>
              </a:p>
            </p:txBody>
          </p:sp>
          <p:sp>
            <p:nvSpPr>
              <p:cNvPr id="51205" name="Line 6"/>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51206" name="Group 7"/>
            <p:cNvGrpSpPr/>
            <p:nvPr/>
          </p:nvGrpSpPr>
          <p:grpSpPr>
            <a:xfrm>
              <a:off x="930" y="1480"/>
              <a:ext cx="2064" cy="453"/>
              <a:chOff x="144" y="768"/>
              <a:chExt cx="2064" cy="672"/>
            </a:xfrm>
          </p:grpSpPr>
          <p:sp>
            <p:nvSpPr>
              <p:cNvPr id="51207" name="AutoShape 8"/>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按规范卸载总包</a:t>
                </a:r>
                <a:endParaRPr lang="zh-CN" altLang="en-US" dirty="0">
                  <a:latin typeface="Arial" panose="020B0604020202020204" pitchFamily="34" charset="0"/>
                  <a:ea typeface="宋体" panose="02010600030101010101" pitchFamily="2" charset="-122"/>
                </a:endParaRPr>
              </a:p>
            </p:txBody>
          </p:sp>
          <p:sp>
            <p:nvSpPr>
              <p:cNvPr id="51208" name="Line 9"/>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51209" name="Group 10"/>
            <p:cNvGrpSpPr/>
            <p:nvPr/>
          </p:nvGrpSpPr>
          <p:grpSpPr>
            <a:xfrm>
              <a:off x="930" y="1933"/>
              <a:ext cx="2064" cy="499"/>
              <a:chOff x="144" y="768"/>
              <a:chExt cx="2064" cy="672"/>
            </a:xfrm>
          </p:grpSpPr>
          <p:sp>
            <p:nvSpPr>
              <p:cNvPr id="51210" name="AutoShape 11"/>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将总包卸置于输送装备上</a:t>
                </a:r>
                <a:endParaRPr lang="zh-CN" altLang="en-US" dirty="0">
                  <a:latin typeface="Arial" panose="020B0604020202020204" pitchFamily="34" charset="0"/>
                  <a:ea typeface="宋体" panose="02010600030101010101" pitchFamily="2" charset="-122"/>
                </a:endParaRPr>
              </a:p>
            </p:txBody>
          </p:sp>
          <p:sp>
            <p:nvSpPr>
              <p:cNvPr id="51211" name="Line 12"/>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sp>
          <p:nvSpPr>
            <p:cNvPr id="51212" name="AutoShape 13"/>
            <p:cNvSpPr/>
            <p:nvPr/>
          </p:nvSpPr>
          <p:spPr>
            <a:xfrm>
              <a:off x="884" y="2568"/>
              <a:ext cx="2064" cy="318"/>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异常总包处理</a:t>
              </a:r>
              <a:endParaRPr lang="zh-CN" altLang="en-US" dirty="0">
                <a:latin typeface="Arial" panose="020B0604020202020204" pitchFamily="34" charset="0"/>
                <a:ea typeface="宋体" panose="02010600030101010101" pitchFamily="2" charset="-122"/>
              </a:endParaRPr>
            </a:p>
          </p:txBody>
        </p:sp>
        <p:sp>
          <p:nvSpPr>
            <p:cNvPr id="51213" name="Line 14"/>
            <p:cNvSpPr/>
            <p:nvPr/>
          </p:nvSpPr>
          <p:spPr>
            <a:xfrm>
              <a:off x="1927" y="2429"/>
              <a:ext cx="0" cy="139"/>
            </a:xfrm>
            <a:prstGeom prst="line">
              <a:avLst/>
            </a:prstGeom>
            <a:ln w="9525" cap="flat" cmpd="sng">
              <a:solidFill>
                <a:schemeClr val="tx1"/>
              </a:solidFill>
              <a:prstDash val="solid"/>
              <a:round/>
              <a:headEnd type="none" w="med" len="med"/>
              <a:tailEnd type="triangle" w="med" len="med"/>
            </a:ln>
          </p:spPr>
        </p:sp>
        <p:sp>
          <p:nvSpPr>
            <p:cNvPr id="51214" name="AutoShape 15"/>
            <p:cNvSpPr/>
            <p:nvPr/>
          </p:nvSpPr>
          <p:spPr>
            <a:xfrm>
              <a:off x="930" y="3067"/>
              <a:ext cx="2064" cy="297"/>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清理现场</a:t>
              </a:r>
              <a:endParaRPr lang="zh-CN" altLang="en-US" dirty="0">
                <a:latin typeface="Arial" panose="020B0604020202020204" pitchFamily="34" charset="0"/>
                <a:ea typeface="宋体" panose="02010600030101010101" pitchFamily="2" charset="-122"/>
              </a:endParaRPr>
            </a:p>
          </p:txBody>
        </p:sp>
        <p:sp>
          <p:nvSpPr>
            <p:cNvPr id="51215" name="Line 16"/>
            <p:cNvSpPr/>
            <p:nvPr/>
          </p:nvSpPr>
          <p:spPr>
            <a:xfrm>
              <a:off x="1927" y="2886"/>
              <a:ext cx="0" cy="181"/>
            </a:xfrm>
            <a:prstGeom prst="line">
              <a:avLst/>
            </a:prstGeom>
            <a:ln w="9525" cap="flat" cmpd="sng">
              <a:solidFill>
                <a:schemeClr val="tx1"/>
              </a:solidFill>
              <a:prstDash val="solid"/>
              <a:round/>
              <a:headEnd type="none" w="med" len="med"/>
              <a:tailEnd type="triangle" w="med" len="med"/>
            </a:ln>
          </p:spPr>
        </p:sp>
        <p:grpSp>
          <p:nvGrpSpPr>
            <p:cNvPr id="51216" name="Group 17"/>
            <p:cNvGrpSpPr/>
            <p:nvPr/>
          </p:nvGrpSpPr>
          <p:grpSpPr>
            <a:xfrm>
              <a:off x="930" y="3362"/>
              <a:ext cx="2064" cy="386"/>
              <a:chOff x="144" y="768"/>
              <a:chExt cx="2064" cy="672"/>
            </a:xfrm>
          </p:grpSpPr>
          <p:sp>
            <p:nvSpPr>
              <p:cNvPr id="51217" name="AutoShape 18"/>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引导车辆离场</a:t>
                </a:r>
                <a:endParaRPr lang="zh-CN" altLang="en-US" dirty="0">
                  <a:latin typeface="Arial" panose="020B0604020202020204" pitchFamily="34" charset="0"/>
                  <a:ea typeface="宋体" panose="02010600030101010101" pitchFamily="2" charset="-122"/>
                </a:endParaRPr>
              </a:p>
            </p:txBody>
          </p:sp>
          <p:sp>
            <p:nvSpPr>
              <p:cNvPr id="51218" name="Line 19"/>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51219" name="Group 20"/>
            <p:cNvGrpSpPr/>
            <p:nvPr/>
          </p:nvGrpSpPr>
          <p:grpSpPr>
            <a:xfrm>
              <a:off x="3016" y="799"/>
              <a:ext cx="1584" cy="414"/>
              <a:chOff x="2208" y="576"/>
              <a:chExt cx="1584" cy="336"/>
            </a:xfrm>
          </p:grpSpPr>
          <p:sp>
            <p:nvSpPr>
              <p:cNvPr id="51220" name="Line 21"/>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1221" name="Rectangle 22"/>
              <p:cNvSpPr/>
              <p:nvPr/>
            </p:nvSpPr>
            <p:spPr>
              <a:xfrm>
                <a:off x="2544" y="576"/>
                <a:ext cx="1248" cy="336"/>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写出所需的防护</a:t>
                </a:r>
                <a:endParaRPr lang="zh-CN" altLang="en-US" dirty="0">
                  <a:latin typeface="Arial" panose="020B0604020202020204" pitchFamily="34" charset="0"/>
                  <a:ea typeface="宋体" panose="02010600030101010101" pitchFamily="2" charset="-122"/>
                </a:endParaRPr>
              </a:p>
              <a:p>
                <a:pPr algn="ctr"/>
                <a:r>
                  <a:rPr lang="zh-CN" altLang="en-US" dirty="0">
                    <a:latin typeface="Arial" panose="020B0604020202020204" pitchFamily="34" charset="0"/>
                    <a:ea typeface="宋体" panose="02010600030101010101" pitchFamily="2" charset="-122"/>
                  </a:rPr>
                  <a:t>装备名称</a:t>
                </a:r>
                <a:endParaRPr lang="zh-CN" altLang="en-US" dirty="0">
                  <a:latin typeface="Arial" panose="020B0604020202020204" pitchFamily="34" charset="0"/>
                  <a:ea typeface="宋体" panose="02010600030101010101" pitchFamily="2" charset="-122"/>
                </a:endParaRPr>
              </a:p>
            </p:txBody>
          </p:sp>
        </p:grpSp>
        <p:grpSp>
          <p:nvGrpSpPr>
            <p:cNvPr id="51222" name="Group 23"/>
            <p:cNvGrpSpPr/>
            <p:nvPr/>
          </p:nvGrpSpPr>
          <p:grpSpPr>
            <a:xfrm>
              <a:off x="3016" y="1661"/>
              <a:ext cx="1584" cy="272"/>
              <a:chOff x="2208" y="576"/>
              <a:chExt cx="1584" cy="336"/>
            </a:xfrm>
          </p:grpSpPr>
          <p:sp>
            <p:nvSpPr>
              <p:cNvPr id="51223" name="Line 24"/>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1224" name="Rectangle 25"/>
              <p:cNvSpPr/>
              <p:nvPr/>
            </p:nvSpPr>
            <p:spPr>
              <a:xfrm>
                <a:off x="2544" y="576"/>
                <a:ext cx="1248" cy="336"/>
              </a:xfrm>
              <a:prstGeom prst="rect">
                <a:avLst/>
              </a:prstGeom>
              <a:solidFill>
                <a:srgbClr val="00FF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写出卸载三大规则</a:t>
                </a:r>
                <a:endParaRPr lang="zh-CN" altLang="en-US" dirty="0">
                  <a:latin typeface="Arial" panose="020B0604020202020204" pitchFamily="34" charset="0"/>
                  <a:ea typeface="宋体" panose="02010600030101010101" pitchFamily="2" charset="-122"/>
                </a:endParaRPr>
              </a:p>
            </p:txBody>
          </p:sp>
        </p:grpSp>
        <p:grpSp>
          <p:nvGrpSpPr>
            <p:cNvPr id="51225" name="Group 28"/>
            <p:cNvGrpSpPr/>
            <p:nvPr/>
          </p:nvGrpSpPr>
          <p:grpSpPr>
            <a:xfrm>
              <a:off x="2971" y="2614"/>
              <a:ext cx="1584" cy="272"/>
              <a:chOff x="2208" y="576"/>
              <a:chExt cx="1584" cy="336"/>
            </a:xfrm>
          </p:grpSpPr>
          <p:sp>
            <p:nvSpPr>
              <p:cNvPr id="51226" name="Line 29"/>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1227" name="Rectangle 30"/>
              <p:cNvSpPr/>
              <p:nvPr/>
            </p:nvSpPr>
            <p:spPr>
              <a:xfrm>
                <a:off x="2544" y="576"/>
                <a:ext cx="1248" cy="336"/>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异常情况分析处理</a:t>
                </a:r>
                <a:endParaRPr lang="zh-CN" altLang="en-US" dirty="0">
                  <a:latin typeface="Arial" panose="020B0604020202020204" pitchFamily="34" charset="0"/>
                  <a:ea typeface="宋体" panose="02010600030101010101" pitchFamily="2" charset="-122"/>
                </a:endParaRPr>
              </a:p>
            </p:txBody>
          </p:sp>
        </p:grpSp>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22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22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22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22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22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223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2234" name="Rectangle 17"/>
          <p:cNvSpPr/>
          <p:nvPr/>
        </p:nvSpPr>
        <p:spPr>
          <a:xfrm>
            <a:off x="1619250" y="981075"/>
            <a:ext cx="2255838" cy="366713"/>
          </a:xfrm>
          <a:prstGeom prst="rect">
            <a:avLst/>
          </a:prstGeom>
          <a:noFill/>
          <a:ln w="9525">
            <a:noFill/>
          </a:ln>
        </p:spPr>
        <p:txBody>
          <a:bodyPr wrap="none" anchor="ctr" anchorCtr="0">
            <a:spAutoFit/>
          </a:bodyPr>
          <a:p>
            <a:pPr eaLnBrk="0" hangingPunct="0"/>
            <a:r>
              <a:rPr lang="zh-CN" altLang="en-US" b="1" dirty="0">
                <a:latin typeface="Times New Roman" panose="02020603050405020304" pitchFamily="18" charset="0"/>
                <a:ea typeface="宋体" panose="02010600030101010101" pitchFamily="2" charset="-122"/>
              </a:rPr>
              <a:t>手工搬运安全要求：</a:t>
            </a:r>
            <a:endParaRPr lang="zh-CN" altLang="en-US" dirty="0">
              <a:latin typeface="Arial" panose="020B0604020202020204" pitchFamily="34" charset="0"/>
              <a:ea typeface="宋体" panose="02010600030101010101" pitchFamily="2" charset="-122"/>
            </a:endParaRPr>
          </a:p>
        </p:txBody>
      </p:sp>
      <p:sp>
        <p:nvSpPr>
          <p:cNvPr id="52235" name="Rectangle 23"/>
          <p:cNvSpPr/>
          <p:nvPr/>
        </p:nvSpPr>
        <p:spPr>
          <a:xfrm>
            <a:off x="1566863" y="1358900"/>
            <a:ext cx="3086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52236" name="Rectangle 30"/>
          <p:cNvSpPr/>
          <p:nvPr/>
        </p:nvSpPr>
        <p:spPr>
          <a:xfrm>
            <a:off x="1566863" y="1358900"/>
            <a:ext cx="3086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52237" name="Rectangle 34"/>
          <p:cNvSpPr/>
          <p:nvPr/>
        </p:nvSpPr>
        <p:spPr>
          <a:xfrm>
            <a:off x="1566863" y="1358900"/>
            <a:ext cx="3086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52238" name="Rectangle 38"/>
          <p:cNvSpPr/>
          <p:nvPr/>
        </p:nvSpPr>
        <p:spPr>
          <a:xfrm>
            <a:off x="1566863" y="1358900"/>
            <a:ext cx="30861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344227" name="Group 163"/>
          <p:cNvGraphicFramePr>
            <a:graphicFrameLocks noGrp="1"/>
          </p:cNvGraphicFramePr>
          <p:nvPr/>
        </p:nvGraphicFramePr>
        <p:xfrm>
          <a:off x="1116013" y="1557338"/>
          <a:ext cx="7416800" cy="4746625"/>
        </p:xfrm>
        <a:graphic>
          <a:graphicData uri="http://schemas.openxmlformats.org/drawingml/2006/table">
            <a:tbl>
              <a:tblPr/>
              <a:tblGrid>
                <a:gridCol w="2016125"/>
                <a:gridCol w="5400675"/>
              </a:tblGrid>
              <a:tr h="385706">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动作名称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说明</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506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4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肩扛</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2046">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4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肩台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64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4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使用撬杠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791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4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使用滚杠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59409">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4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使用跳板</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4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44213" name="Rectangle 149"/>
          <p:cNvSpPr/>
          <p:nvPr/>
        </p:nvSpPr>
        <p:spPr>
          <a:xfrm>
            <a:off x="3132138" y="1989138"/>
            <a:ext cx="5184775"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物应轻于人体重，最好有人来搭肩，重物到肩方起立，谨记直腰勿弯曲，以名扭伤悔不及。</a:t>
            </a:r>
            <a:endParaRPr lang="zh-CN" altLang="en-US" dirty="0">
              <a:latin typeface="Arial" panose="020B0604020202020204" pitchFamily="34" charset="0"/>
              <a:ea typeface="宋体" panose="02010600030101010101" pitchFamily="2" charset="-122"/>
            </a:endParaRPr>
          </a:p>
        </p:txBody>
      </p:sp>
      <p:sp>
        <p:nvSpPr>
          <p:cNvPr id="344216" name="Rectangle 152"/>
          <p:cNvSpPr/>
          <p:nvPr/>
        </p:nvSpPr>
        <p:spPr>
          <a:xfrm>
            <a:off x="3132138" y="2636838"/>
            <a:ext cx="5329237" cy="860425"/>
          </a:xfrm>
          <a:prstGeom prst="rect">
            <a:avLst/>
          </a:prstGeom>
          <a:noFill/>
          <a:ln w="9525">
            <a:noFill/>
          </a:ln>
        </p:spPr>
        <p:txBody>
          <a:bodyPr anchor="t" anchorCtr="0">
            <a:spAutoFit/>
          </a:bodyPr>
          <a:p>
            <a:pPr eaLnBrk="0" hangingPunct="0">
              <a:lnSpc>
                <a:spcPct val="140000"/>
              </a:lnSpc>
            </a:pPr>
            <a:r>
              <a:rPr lang="zh-CN" altLang="en-US" dirty="0">
                <a:latin typeface="Arial" panose="020B0604020202020204" pitchFamily="34" charset="0"/>
                <a:ea typeface="宋体" panose="02010600030101010101" pitchFamily="2" charset="-122"/>
              </a:rPr>
              <a:t>两人以上抬重物，大家统一顺肩起，换肩需将重物放，同起同降不受伤，有人喊号步调齐。</a:t>
            </a:r>
            <a:endParaRPr lang="zh-CN" altLang="en-US" dirty="0">
              <a:latin typeface="Arial" panose="020B0604020202020204" pitchFamily="34" charset="0"/>
              <a:ea typeface="宋体" panose="02010600030101010101" pitchFamily="2" charset="-122"/>
            </a:endParaRPr>
          </a:p>
        </p:txBody>
      </p:sp>
      <p:sp>
        <p:nvSpPr>
          <p:cNvPr id="344219" name="Rectangle 155"/>
          <p:cNvSpPr/>
          <p:nvPr/>
        </p:nvSpPr>
        <p:spPr>
          <a:xfrm>
            <a:off x="3132138" y="3644900"/>
            <a:ext cx="5400675"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撬杠长短有区别，视物需要来选取，操作人杠同一侧，两腿叉开手用力，切勿撬杠上站骑。</a:t>
            </a:r>
            <a:endParaRPr lang="zh-CN" altLang="en-US" dirty="0">
              <a:latin typeface="Arial" panose="020B0604020202020204" pitchFamily="34" charset="0"/>
              <a:ea typeface="宋体" panose="02010600030101010101" pitchFamily="2" charset="-122"/>
            </a:endParaRPr>
          </a:p>
        </p:txBody>
      </p:sp>
      <p:sp>
        <p:nvSpPr>
          <p:cNvPr id="344222" name="Rectangle 158"/>
          <p:cNvSpPr/>
          <p:nvPr/>
        </p:nvSpPr>
        <p:spPr>
          <a:xfrm>
            <a:off x="3132138" y="4508500"/>
            <a:ext cx="5327650" cy="860425"/>
          </a:xfrm>
          <a:prstGeom prst="rect">
            <a:avLst/>
          </a:prstGeom>
          <a:noFill/>
          <a:ln w="9525">
            <a:noFill/>
          </a:ln>
        </p:spPr>
        <p:txBody>
          <a:bodyPr anchor="t" anchorCtr="0">
            <a:spAutoFit/>
          </a:bodyPr>
          <a:p>
            <a:pPr eaLnBrk="0" hangingPunct="0">
              <a:lnSpc>
                <a:spcPct val="140000"/>
              </a:lnSpc>
            </a:pPr>
            <a:r>
              <a:rPr lang="zh-CN" altLang="en-US" dirty="0">
                <a:latin typeface="Arial" panose="020B0604020202020204" pitchFamily="34" charset="0"/>
                <a:ea typeface="宋体" panose="02010600030101010101" pitchFamily="2" charset="-122"/>
              </a:rPr>
              <a:t>重物多用滚框移，重物下方放托板，托板下方置滚杠，滚杠大小须一致，方向调正好省力。</a:t>
            </a:r>
            <a:endParaRPr lang="zh-CN" altLang="en-US" dirty="0">
              <a:latin typeface="Arial" panose="020B0604020202020204" pitchFamily="34" charset="0"/>
              <a:ea typeface="宋体" panose="02010600030101010101" pitchFamily="2" charset="-122"/>
            </a:endParaRPr>
          </a:p>
        </p:txBody>
      </p:sp>
      <p:sp>
        <p:nvSpPr>
          <p:cNvPr id="344228" name="Rectangle 164"/>
          <p:cNvSpPr/>
          <p:nvPr/>
        </p:nvSpPr>
        <p:spPr>
          <a:xfrm>
            <a:off x="3203575" y="5516563"/>
            <a:ext cx="5256213"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跳板质量是首选，腐朽破裂要抛弃，百度足量不可疏，两头还应包铁箍，坡度长度要合理。</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44213"/>
                                        </p:tgtEl>
                                        <p:attrNameLst>
                                          <p:attrName>style.visibility</p:attrName>
                                        </p:attrNameLst>
                                      </p:cBhvr>
                                      <p:to>
                                        <p:strVal val="visible"/>
                                      </p:to>
                                    </p:set>
                                    <p:anim calcmode="lin" valueType="num">
                                      <p:cBhvr>
                                        <p:cTn id="7" dur="500" fill="hold"/>
                                        <p:tgtEl>
                                          <p:spTgt spid="3442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4213"/>
                                        </p:tgtEl>
                                        <p:attrNameLst>
                                          <p:attrName>ppt_y</p:attrName>
                                        </p:attrNameLst>
                                      </p:cBhvr>
                                      <p:tavLst>
                                        <p:tav tm="0">
                                          <p:val>
                                            <p:strVal val="#ppt_y"/>
                                          </p:val>
                                        </p:tav>
                                        <p:tav tm="100000">
                                          <p:val>
                                            <p:strVal val="#ppt_y"/>
                                          </p:val>
                                        </p:tav>
                                      </p:tavLst>
                                    </p:anim>
                                    <p:anim calcmode="lin" valueType="num">
                                      <p:cBhvr>
                                        <p:cTn id="9" dur="500" fill="hold"/>
                                        <p:tgtEl>
                                          <p:spTgt spid="3442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42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4213"/>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grpId="0" nodeType="clickEffect">
                                  <p:stCondLst>
                                    <p:cond delay="0"/>
                                  </p:stCondLst>
                                  <p:childTnLst>
                                    <p:set>
                                      <p:cBhvr>
                                        <p:cTn id="15" dur="1" fill="hold">
                                          <p:stCondLst>
                                            <p:cond delay="0"/>
                                          </p:stCondLst>
                                        </p:cTn>
                                        <p:tgtEl>
                                          <p:spTgt spid="344216"/>
                                        </p:tgtEl>
                                        <p:attrNameLst>
                                          <p:attrName>style.visibility</p:attrName>
                                        </p:attrNameLst>
                                      </p:cBhvr>
                                      <p:to>
                                        <p:strVal val="visible"/>
                                      </p:to>
                                    </p:set>
                                    <p:animEffect transition="in" filter="fade">
                                      <p:cBhvr>
                                        <p:cTn id="16" dur="1000"/>
                                        <p:tgtEl>
                                          <p:spTgt spid="344216"/>
                                        </p:tgtEl>
                                      </p:cBhvr>
                                    </p:animEffect>
                                    <p:anim calcmode="lin" valueType="num">
                                      <p:cBhvr>
                                        <p:cTn id="17" dur="1000" fill="hold"/>
                                        <p:tgtEl>
                                          <p:spTgt spid="344216"/>
                                        </p:tgtEl>
                                        <p:attrNameLst>
                                          <p:attrName>ppt_x</p:attrName>
                                        </p:attrNameLst>
                                      </p:cBhvr>
                                      <p:tavLst>
                                        <p:tav tm="0">
                                          <p:val>
                                            <p:strVal val="#ppt_x"/>
                                          </p:val>
                                        </p:tav>
                                        <p:tav tm="100000">
                                          <p:val>
                                            <p:strVal val="#ppt_x"/>
                                          </p:val>
                                        </p:tav>
                                      </p:tavLst>
                                    </p:anim>
                                    <p:anim calcmode="lin" valueType="num">
                                      <p:cBhvr>
                                        <p:cTn id="18" dur="1000" fill="hold"/>
                                        <p:tgtEl>
                                          <p:spTgt spid="344216"/>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7" presetClass="entr" presetSubtype="0" fill="hold" grpId="0" nodeType="clickEffect">
                                  <p:stCondLst>
                                    <p:cond delay="0"/>
                                  </p:stCondLst>
                                  <p:iterate type="lt">
                                    <p:tmPct val="50000"/>
                                  </p:iterate>
                                  <p:childTnLst>
                                    <p:set>
                                      <p:cBhvr>
                                        <p:cTn id="22" dur="1" fill="hold">
                                          <p:stCondLst>
                                            <p:cond delay="0"/>
                                          </p:stCondLst>
                                        </p:cTn>
                                        <p:tgtEl>
                                          <p:spTgt spid="344219"/>
                                        </p:tgtEl>
                                        <p:attrNameLst>
                                          <p:attrName>style.visibility</p:attrName>
                                        </p:attrNameLst>
                                      </p:cBhvr>
                                      <p:to>
                                        <p:strVal val="visible"/>
                                      </p:to>
                                    </p:set>
                                    <p:anim calcmode="discrete" valueType="clr">
                                      <p:cBhvr override="childStyle">
                                        <p:cTn id="23" dur="80"/>
                                        <p:tgtEl>
                                          <p:spTgt spid="344219"/>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344219"/>
                                        </p:tgtEl>
                                        <p:attrNameLst>
                                          <p:attrName>fillcolor</p:attrName>
                                        </p:attrNameLst>
                                      </p:cBhvr>
                                      <p:tavLst>
                                        <p:tav tm="0">
                                          <p:val>
                                            <p:clrVal>
                                              <a:schemeClr val="accent2"/>
                                            </p:clrVal>
                                          </p:val>
                                        </p:tav>
                                        <p:tav tm="50000">
                                          <p:val>
                                            <p:clrVal>
                                              <a:schemeClr val="hlink"/>
                                            </p:clrVal>
                                          </p:val>
                                        </p:tav>
                                      </p:tavLst>
                                    </p:anim>
                                    <p:set>
                                      <p:cBhvr>
                                        <p:cTn id="25" dur="80"/>
                                        <p:tgtEl>
                                          <p:spTgt spid="344219"/>
                                        </p:tgtEl>
                                        <p:attrNameLst>
                                          <p:attrName>fill.type</p:attrName>
                                        </p:attrNameLst>
                                      </p:cBhvr>
                                      <p:to>
                                        <p:strVal val="solid"/>
                                      </p:to>
                                    </p:set>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44222"/>
                                        </p:tgtEl>
                                        <p:attrNameLst>
                                          <p:attrName>style.visibility</p:attrName>
                                        </p:attrNameLst>
                                      </p:cBhvr>
                                      <p:to>
                                        <p:strVal val="visible"/>
                                      </p:to>
                                    </p:set>
                                    <p:animEffect transition="in" filter="fade">
                                      <p:cBhvr>
                                        <p:cTn id="30" dur="100"/>
                                        <p:tgtEl>
                                          <p:spTgt spid="344222"/>
                                        </p:tgtEl>
                                      </p:cBhvr>
                                    </p:animEffect>
                                    <p:anim calcmode="lin" valueType="num">
                                      <p:cBhvr>
                                        <p:cTn id="31" dur="400" fill="hold"/>
                                        <p:tgtEl>
                                          <p:spTgt spid="344222"/>
                                        </p:tgtEl>
                                        <p:attrNameLst>
                                          <p:attrName>ppt_x</p:attrName>
                                        </p:attrNameLst>
                                      </p:cBhvr>
                                      <p:tavLst>
                                        <p:tav tm="0">
                                          <p:val>
                                            <p:strVal val="#ppt_x"/>
                                          </p:val>
                                        </p:tav>
                                        <p:tav tm="100000">
                                          <p:val>
                                            <p:strVal val="#ppt_x"/>
                                          </p:val>
                                        </p:tav>
                                      </p:tavLst>
                                    </p:anim>
                                    <p:anim calcmode="lin" valueType="num">
                                      <p:cBhvr>
                                        <p:cTn id="32" dur="400" fill="hold"/>
                                        <p:tgtEl>
                                          <p:spTgt spid="344222"/>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442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442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4" presetClass="entr" presetSubtype="0" accel="100000" fill="hold" grpId="0" nodeType="clickEffect">
                                  <p:stCondLst>
                                    <p:cond delay="0"/>
                                  </p:stCondLst>
                                  <p:childTnLst>
                                    <p:set>
                                      <p:cBhvr>
                                        <p:cTn id="38" dur="1" fill="hold">
                                          <p:stCondLst>
                                            <p:cond delay="0"/>
                                          </p:stCondLst>
                                        </p:cTn>
                                        <p:tgtEl>
                                          <p:spTgt spid="344228"/>
                                        </p:tgtEl>
                                        <p:attrNameLst>
                                          <p:attrName>style.visibility</p:attrName>
                                        </p:attrNameLst>
                                      </p:cBhvr>
                                      <p:to>
                                        <p:strVal val="visible"/>
                                      </p:to>
                                    </p:set>
                                    <p:anim calcmode="lin" valueType="num">
                                      <p:cBhvr>
                                        <p:cTn id="39" dur="500" fill="hold"/>
                                        <p:tgtEl>
                                          <p:spTgt spid="344228"/>
                                        </p:tgtEl>
                                        <p:attrNameLst>
                                          <p:attrName>ppt_w</p:attrName>
                                        </p:attrNameLst>
                                      </p:cBhvr>
                                      <p:tavLst>
                                        <p:tav tm="0">
                                          <p:val>
                                            <p:strVal val="#ppt_w*0.05"/>
                                          </p:val>
                                        </p:tav>
                                        <p:tav tm="100000">
                                          <p:val>
                                            <p:strVal val="#ppt_w"/>
                                          </p:val>
                                        </p:tav>
                                      </p:tavLst>
                                    </p:anim>
                                    <p:anim calcmode="lin" valueType="num">
                                      <p:cBhvr>
                                        <p:cTn id="40" dur="500" fill="hold"/>
                                        <p:tgtEl>
                                          <p:spTgt spid="344228"/>
                                        </p:tgtEl>
                                        <p:attrNameLst>
                                          <p:attrName>ppt_h</p:attrName>
                                        </p:attrNameLst>
                                      </p:cBhvr>
                                      <p:tavLst>
                                        <p:tav tm="0">
                                          <p:val>
                                            <p:strVal val="#ppt_h"/>
                                          </p:val>
                                        </p:tav>
                                        <p:tav tm="100000">
                                          <p:val>
                                            <p:strVal val="#ppt_h"/>
                                          </p:val>
                                        </p:tav>
                                      </p:tavLst>
                                    </p:anim>
                                    <p:anim calcmode="lin" valueType="num">
                                      <p:cBhvr>
                                        <p:cTn id="41" dur="500" fill="hold"/>
                                        <p:tgtEl>
                                          <p:spTgt spid="344228"/>
                                        </p:tgtEl>
                                        <p:attrNameLst>
                                          <p:attrName>ppt_x</p:attrName>
                                        </p:attrNameLst>
                                      </p:cBhvr>
                                      <p:tavLst>
                                        <p:tav tm="0">
                                          <p:val>
                                            <p:strVal val="#ppt_x-.2"/>
                                          </p:val>
                                        </p:tav>
                                        <p:tav tm="100000">
                                          <p:val>
                                            <p:strVal val="#ppt_x"/>
                                          </p:val>
                                        </p:tav>
                                      </p:tavLst>
                                    </p:anim>
                                    <p:anim calcmode="lin" valueType="num">
                                      <p:cBhvr>
                                        <p:cTn id="42" dur="500" fill="hold"/>
                                        <p:tgtEl>
                                          <p:spTgt spid="344228"/>
                                        </p:tgtEl>
                                        <p:attrNameLst>
                                          <p:attrName>ppt_y</p:attrName>
                                        </p:attrNameLst>
                                      </p:cBhvr>
                                      <p:tavLst>
                                        <p:tav tm="0">
                                          <p:val>
                                            <p:strVal val="#ppt_y"/>
                                          </p:val>
                                        </p:tav>
                                        <p:tav tm="100000">
                                          <p:val>
                                            <p:strVal val="#ppt_y"/>
                                          </p:val>
                                        </p:tav>
                                      </p:tavLst>
                                    </p:anim>
                                    <p:animEffect transition="in" filter="fade">
                                      <p:cBhvr>
                                        <p:cTn id="43" dur="500"/>
                                        <p:tgtEl>
                                          <p:spTgt spid="344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213" grpId="0"/>
      <p:bldP spid="344216" grpId="0"/>
      <p:bldP spid="344219" grpId="0"/>
      <p:bldP spid="344222" grpId="0"/>
      <p:bldP spid="34422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32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32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32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32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32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325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3258" name="Rectangle 13"/>
          <p:cNvSpPr/>
          <p:nvPr/>
        </p:nvSpPr>
        <p:spPr>
          <a:xfrm>
            <a:off x="0" y="1412875"/>
            <a:ext cx="8964613" cy="64135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、包装运输常用标识</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快件中转运站的卸货员应能正确识别包装运输标识，常见包装运输标。如图所示。</a:t>
            </a:r>
            <a:endParaRPr lang="zh-CN" altLang="en-US" dirty="0">
              <a:latin typeface="Arial" panose="020B0604020202020204" pitchFamily="34" charset="0"/>
              <a:ea typeface="宋体" panose="02010600030101010101" pitchFamily="2" charset="-122"/>
            </a:endParaRPr>
          </a:p>
        </p:txBody>
      </p:sp>
      <p:pic>
        <p:nvPicPr>
          <p:cNvPr id="345102" name="Picture 14" descr="1B99E9~1"/>
          <p:cNvPicPr>
            <a:picLocks noChangeAspect="1"/>
          </p:cNvPicPr>
          <p:nvPr/>
        </p:nvPicPr>
        <p:blipFill>
          <a:blip r:embed="rId4"/>
          <a:stretch>
            <a:fillRect/>
          </a:stretch>
        </p:blipFill>
        <p:spPr>
          <a:xfrm>
            <a:off x="1187450" y="2276475"/>
            <a:ext cx="7488238" cy="3976688"/>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45102"/>
                                        </p:tgtEl>
                                        <p:attrNameLst>
                                          <p:attrName>style.visibility</p:attrName>
                                        </p:attrNameLst>
                                      </p:cBhvr>
                                      <p:to>
                                        <p:strVal val="visible"/>
                                      </p:to>
                                    </p:set>
                                    <p:animEffect transition="in" filter="fade">
                                      <p:cBhvr>
                                        <p:cTn id="7" dur="800" decel="100000"/>
                                        <p:tgtEl>
                                          <p:spTgt spid="345102"/>
                                        </p:tgtEl>
                                      </p:cBhvr>
                                    </p:animEffect>
                                    <p:anim calcmode="lin" valueType="num">
                                      <p:cBhvr>
                                        <p:cTn id="8" dur="800" decel="100000" fill="hold"/>
                                        <p:tgtEl>
                                          <p:spTgt spid="34510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345102"/>
                                        </p:tgtEl>
                                        <p:attrNameLst>
                                          <p:attrName>ppt_x</p:attrName>
                                        </p:attrNameLst>
                                      </p:cBhvr>
                                      <p:tavLst>
                                        <p:tav tm="0">
                                          <p:val>
                                            <p:strVal val="#ppt_x+0.4"/>
                                          </p:val>
                                        </p:tav>
                                        <p:tav tm="100000">
                                          <p:val>
                                            <p:strVal val="#ppt_x-0.05"/>
                                          </p:val>
                                        </p:tav>
                                      </p:tavLst>
                                    </p:anim>
                                    <p:anim calcmode="lin" valueType="num">
                                      <p:cBhvr>
                                        <p:cTn id="10" dur="800" decel="100000" fill="hold"/>
                                        <p:tgtEl>
                                          <p:spTgt spid="34510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4510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4510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42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4276" name="Picture 8"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4277"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4278"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4279"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4280"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4281" name="Rectangle 13"/>
          <p:cNvSpPr/>
          <p:nvPr/>
        </p:nvSpPr>
        <p:spPr>
          <a:xfrm>
            <a:off x="0" y="1412875"/>
            <a:ext cx="8964613" cy="64135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、包装运输常用标识</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快件中转运站的卸货员应能正确识别包装运输标识，常见包装运输标。如图所示。</a:t>
            </a:r>
            <a:endParaRPr lang="zh-CN" altLang="en-US" dirty="0">
              <a:latin typeface="Arial" panose="020B0604020202020204" pitchFamily="34" charset="0"/>
              <a:ea typeface="宋体" panose="02010600030101010101" pitchFamily="2" charset="-122"/>
            </a:endParaRPr>
          </a:p>
        </p:txBody>
      </p:sp>
      <p:pic>
        <p:nvPicPr>
          <p:cNvPr id="382992" name="Picture 16" descr="TL%}P983@WX4[[WT4QER{PH"/>
          <p:cNvPicPr>
            <a:picLocks noChangeAspect="1"/>
          </p:cNvPicPr>
          <p:nvPr/>
        </p:nvPicPr>
        <p:blipFill>
          <a:blip r:embed="rId3"/>
          <a:stretch>
            <a:fillRect/>
          </a:stretch>
        </p:blipFill>
        <p:spPr>
          <a:xfrm>
            <a:off x="0" y="2060575"/>
            <a:ext cx="9144000" cy="424815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82992"/>
                                        </p:tgtEl>
                                        <p:attrNameLst>
                                          <p:attrName>style.visibility</p:attrName>
                                        </p:attrNameLst>
                                      </p:cBhvr>
                                      <p:to>
                                        <p:strVal val="visible"/>
                                      </p:to>
                                    </p:set>
                                    <p:anim calcmode="lin" valueType="num">
                                      <p:cBhvr>
                                        <p:cTn id="7" dur="500" fill="hold"/>
                                        <p:tgtEl>
                                          <p:spTgt spid="38299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8299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8299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829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52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53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53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53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53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530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5306" name="Rectangle 13"/>
          <p:cNvSpPr/>
          <p:nvPr/>
        </p:nvSpPr>
        <p:spPr>
          <a:xfrm>
            <a:off x="0" y="1412875"/>
            <a:ext cx="8964613" cy="641350"/>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、包装运输常用标识</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快件中转运站的卸货员应能正确识别包装运输标识，常见包装运输标。如图所示。</a:t>
            </a:r>
            <a:endParaRPr lang="zh-CN" altLang="en-US" dirty="0">
              <a:latin typeface="Arial" panose="020B0604020202020204" pitchFamily="34" charset="0"/>
              <a:ea typeface="宋体" panose="02010600030101010101" pitchFamily="2" charset="-122"/>
            </a:endParaRPr>
          </a:p>
        </p:txBody>
      </p:sp>
      <p:pic>
        <p:nvPicPr>
          <p:cNvPr id="384016" name="Picture 16" descr="$XUU)6TJU]10UJW6`Q[EC50"/>
          <p:cNvPicPr>
            <a:picLocks noChangeAspect="1"/>
          </p:cNvPicPr>
          <p:nvPr/>
        </p:nvPicPr>
        <p:blipFill>
          <a:blip r:embed="rId4"/>
          <a:stretch>
            <a:fillRect/>
          </a:stretch>
        </p:blipFill>
        <p:spPr>
          <a:xfrm>
            <a:off x="1403350" y="2420938"/>
            <a:ext cx="6481763" cy="1728787"/>
          </a:xfrm>
          <a:prstGeom prst="rect">
            <a:avLst/>
          </a:prstGeom>
          <a:noFill/>
          <a:ln w="9525">
            <a:noFill/>
          </a:ln>
        </p:spPr>
      </p:pic>
      <p:pic>
        <p:nvPicPr>
          <p:cNvPr id="384017" name="Picture 17" descr="8$1C(8{977T}JVMTFA31%{M"/>
          <p:cNvPicPr>
            <a:picLocks noChangeAspect="1"/>
          </p:cNvPicPr>
          <p:nvPr/>
        </p:nvPicPr>
        <p:blipFill>
          <a:blip r:embed="rId5"/>
          <a:stretch>
            <a:fillRect/>
          </a:stretch>
        </p:blipFill>
        <p:spPr>
          <a:xfrm>
            <a:off x="1403350" y="4437063"/>
            <a:ext cx="6624638" cy="1512887"/>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84016"/>
                                        </p:tgtEl>
                                        <p:attrNameLst>
                                          <p:attrName>style.visibility</p:attrName>
                                        </p:attrNameLst>
                                      </p:cBhvr>
                                      <p:to>
                                        <p:strVal val="visible"/>
                                      </p:to>
                                    </p:set>
                                    <p:animEffect transition="in" filter="fade">
                                      <p:cBhvr>
                                        <p:cTn id="7" dur="1000"/>
                                        <p:tgtEl>
                                          <p:spTgt spid="384016"/>
                                        </p:tgtEl>
                                      </p:cBhvr>
                                    </p:animEffect>
                                    <p:anim calcmode="lin" valueType="num">
                                      <p:cBhvr>
                                        <p:cTn id="8" dur="1000" fill="hold"/>
                                        <p:tgtEl>
                                          <p:spTgt spid="384016"/>
                                        </p:tgtEl>
                                        <p:attrNameLst>
                                          <p:attrName>ppt_x</p:attrName>
                                        </p:attrNameLst>
                                      </p:cBhvr>
                                      <p:tavLst>
                                        <p:tav tm="0">
                                          <p:val>
                                            <p:strVal val="#ppt_x"/>
                                          </p:val>
                                        </p:tav>
                                        <p:tav tm="100000">
                                          <p:val>
                                            <p:strVal val="#ppt_x"/>
                                          </p:val>
                                        </p:tav>
                                      </p:tavLst>
                                    </p:anim>
                                    <p:anim calcmode="lin" valueType="num">
                                      <p:cBhvr>
                                        <p:cTn id="9" dur="1000" fill="hold"/>
                                        <p:tgtEl>
                                          <p:spTgt spid="3840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84017"/>
                                        </p:tgtEl>
                                        <p:attrNameLst>
                                          <p:attrName>style.visibility</p:attrName>
                                        </p:attrNameLst>
                                      </p:cBhvr>
                                      <p:to>
                                        <p:strVal val="visible"/>
                                      </p:to>
                                    </p:set>
                                    <p:animEffect transition="in" filter="fade">
                                      <p:cBhvr>
                                        <p:cTn id="14" dur="1000"/>
                                        <p:tgtEl>
                                          <p:spTgt spid="384017"/>
                                        </p:tgtEl>
                                      </p:cBhvr>
                                    </p:animEffect>
                                    <p:anim calcmode="lin" valueType="num">
                                      <p:cBhvr>
                                        <p:cTn id="15" dur="1000" fill="hold"/>
                                        <p:tgtEl>
                                          <p:spTgt spid="384017"/>
                                        </p:tgtEl>
                                        <p:attrNameLst>
                                          <p:attrName>ppt_x</p:attrName>
                                        </p:attrNameLst>
                                      </p:cBhvr>
                                      <p:tavLst>
                                        <p:tav tm="0">
                                          <p:val>
                                            <p:strVal val="#ppt_x"/>
                                          </p:val>
                                        </p:tav>
                                        <p:tav tm="100000">
                                          <p:val>
                                            <p:strVal val="#ppt_x"/>
                                          </p:val>
                                        </p:tav>
                                      </p:tavLst>
                                    </p:anim>
                                    <p:anim calcmode="lin" valueType="num">
                                      <p:cBhvr>
                                        <p:cTn id="16" dur="1000" fill="hold"/>
                                        <p:tgtEl>
                                          <p:spTgt spid="3840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63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563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63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63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63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632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6330" name="Rectangle 13"/>
          <p:cNvSpPr/>
          <p:nvPr/>
        </p:nvSpPr>
        <p:spPr>
          <a:xfrm>
            <a:off x="1403350" y="692150"/>
            <a:ext cx="7740650" cy="366713"/>
          </a:xfrm>
          <a:prstGeom prst="rect">
            <a:avLst/>
          </a:prstGeom>
          <a:noFill/>
          <a:ln w="9525">
            <a:noFill/>
          </a:ln>
        </p:spPr>
        <p:txBody>
          <a:bodyPr anchor="ctr" anchorCtr="0">
            <a:spAutoFit/>
          </a:bodyPr>
          <a:p>
            <a:r>
              <a:rPr lang="zh-CN" altLang="en-US" b="1" dirty="0">
                <a:latin typeface="Arial" panose="020B0604020202020204" pitchFamily="34" charset="0"/>
                <a:ea typeface="宋体" panose="02010600030101010101" pitchFamily="2" charset="-122"/>
              </a:rPr>
              <a:t>三、 总包拆解</a:t>
            </a:r>
            <a:endParaRPr lang="zh-CN" altLang="en-US" dirty="0">
              <a:latin typeface="Arial" panose="020B0604020202020204" pitchFamily="34" charset="0"/>
              <a:ea typeface="宋体" panose="02010600030101010101" pitchFamily="2" charset="-122"/>
            </a:endParaRPr>
          </a:p>
        </p:txBody>
      </p:sp>
      <p:sp>
        <p:nvSpPr>
          <p:cNvPr id="56331" name="Rectangle 15"/>
          <p:cNvSpPr/>
          <p:nvPr/>
        </p:nvSpPr>
        <p:spPr>
          <a:xfrm>
            <a:off x="0" y="1989138"/>
            <a:ext cx="3575050" cy="641350"/>
          </a:xfrm>
          <a:prstGeom prst="rect">
            <a:avLst/>
          </a:prstGeom>
          <a:noFill/>
          <a:ln w="9525">
            <a:noFill/>
          </a:ln>
        </p:spPr>
        <p:txBody>
          <a:bodyPr wrap="none" anchor="ctr" anchorCtr="0">
            <a:spAutoFit/>
          </a:bodyPr>
          <a:p>
            <a:r>
              <a:rPr lang="zh-CN" altLang="en-US" b="1" dirty="0">
                <a:latin typeface="Arial" panose="020B0604020202020204" pitchFamily="34" charset="0"/>
                <a:ea typeface="宋体" panose="02010600030101010101" pitchFamily="2" charset="-122"/>
              </a:rPr>
              <a:t>（一）人工拆解</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人工拆解总包的操作步骤如下：</a:t>
            </a:r>
            <a:endParaRPr lang="zh-CN" altLang="en-US" dirty="0">
              <a:latin typeface="Arial" panose="020B0604020202020204" pitchFamily="34" charset="0"/>
              <a:ea typeface="宋体" panose="02010600030101010101" pitchFamily="2" charset="-122"/>
            </a:endParaRPr>
          </a:p>
        </p:txBody>
      </p:sp>
      <p:sp>
        <p:nvSpPr>
          <p:cNvPr id="56332" name="AutoShape 17"/>
          <p:cNvSpPr>
            <a:spLocks noChangeAspect="1"/>
          </p:cNvSpPr>
          <p:nvPr/>
        </p:nvSpPr>
        <p:spPr>
          <a:xfrm>
            <a:off x="1258888" y="2708275"/>
            <a:ext cx="7489825" cy="359092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6333" name="Oval 18"/>
          <p:cNvSpPr/>
          <p:nvPr/>
        </p:nvSpPr>
        <p:spPr>
          <a:xfrm>
            <a:off x="3014663" y="2708275"/>
            <a:ext cx="3554412" cy="3590925"/>
          </a:xfrm>
          <a:prstGeom prst="ellipse">
            <a:avLst/>
          </a:prstGeom>
          <a:gradFill rotWithShape="1">
            <a:gsLst>
              <a:gs pos="0">
                <a:srgbClr val="68946F">
                  <a:alpha val="39998"/>
                </a:srgbClr>
              </a:gs>
              <a:gs pos="100000">
                <a:srgbClr val="FFFFFF">
                  <a:alpha val="0"/>
                </a:srgbClr>
              </a:gs>
            </a:gsLst>
            <a:lin ang="27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46131" name="Oval 19"/>
          <p:cNvSpPr>
            <a:spLocks noChangeArrowheads="1"/>
          </p:cNvSpPr>
          <p:nvPr/>
        </p:nvSpPr>
        <p:spPr bwMode="auto">
          <a:xfrm>
            <a:off x="3419475" y="3078163"/>
            <a:ext cx="2700338" cy="2868613"/>
          </a:xfrm>
          <a:prstGeom prst="ellipse">
            <a:avLst/>
          </a:prstGeom>
          <a:gradFill rotWithShape="0">
            <a:gsLst>
              <a:gs pos="0">
                <a:srgbClr val="FFFFFF">
                  <a:alpha val="60001"/>
                </a:srgbClr>
              </a:gs>
              <a:gs pos="50000">
                <a:srgbClr val="709A77"/>
              </a:gs>
              <a:gs pos="100000">
                <a:srgbClr val="FFFFFF">
                  <a:alpha val="60001"/>
                </a:srgbClr>
              </a:gs>
            </a:gsLst>
            <a:lin ang="5400000" scaled="1"/>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5837" tIns="32918" rIns="65837" bIns="329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132" name="Oval 20"/>
          <p:cNvSpPr>
            <a:spLocks noChangeArrowheads="1"/>
          </p:cNvSpPr>
          <p:nvPr/>
        </p:nvSpPr>
        <p:spPr bwMode="auto">
          <a:xfrm>
            <a:off x="3829050" y="3465513"/>
            <a:ext cx="2035175" cy="2117725"/>
          </a:xfrm>
          <a:prstGeom prst="ellipse">
            <a:avLst/>
          </a:prstGeom>
          <a:gradFill rotWithShape="0">
            <a:gsLst>
              <a:gs pos="0">
                <a:srgbClr val="FFFFFF">
                  <a:alpha val="60001"/>
                </a:srgbClr>
              </a:gs>
              <a:gs pos="50000">
                <a:srgbClr val="709A77"/>
              </a:gs>
              <a:gs pos="100000">
                <a:srgbClr val="FFFFFF">
                  <a:alpha val="60001"/>
                </a:srgbClr>
              </a:gs>
            </a:gsLst>
            <a:lin ang="0" scaled="1"/>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133" name="Rectangle 21"/>
          <p:cNvSpPr/>
          <p:nvPr/>
        </p:nvSpPr>
        <p:spPr>
          <a:xfrm>
            <a:off x="6084888" y="5373688"/>
            <a:ext cx="2566987" cy="854075"/>
          </a:xfrm>
          <a:prstGeom prst="rect">
            <a:avLst/>
          </a:prstGeom>
          <a:solidFill>
            <a:srgbClr val="68946F"/>
          </a:solidFill>
          <a:ln w="9525"/>
          <a:scene3d>
            <a:camera prst="legacyPerspectiveTopLeft">
              <a:rot lat="0" lon="0" rev="0"/>
            </a:camera>
            <a:lightRig rig="legacyFlat3" dir="t"/>
          </a:scene3d>
          <a:sp3d extrusionH="12673000" prstMaterial="legacyMatte">
            <a:bevelT w="13500" h="13500" prst="angle"/>
            <a:bevelB w="13500" h="13500" prst="angle"/>
            <a:extrusionClr>
              <a:srgbClr val="68946F"/>
            </a:extrusionClr>
          </a:sp3d>
        </p:spPr>
        <p:txBody>
          <a:bodyPr lIns="65837" tIns="32918" rIns="65837" bIns="32918" anchor="ctr" anchorCtr="0">
            <a:flatTx/>
          </a:bodyPr>
          <a:p>
            <a:pPr algn="just"/>
            <a:r>
              <a:rPr lang="en-US" altLang="zh-CN" sz="1400" dirty="0">
                <a:solidFill>
                  <a:srgbClr val="FFFFFF"/>
                </a:solidFill>
                <a:latin typeface="Times New Roman" panose="02020603050405020304" pitchFamily="18" charset="0"/>
                <a:ea typeface="宋体" panose="02010600030101010101" pitchFamily="2" charset="-122"/>
              </a:rPr>
              <a:t>3/</a:t>
            </a:r>
            <a:r>
              <a:rPr lang="zh-CN" altLang="en-US" sz="1400" dirty="0">
                <a:solidFill>
                  <a:srgbClr val="FFFFFF"/>
                </a:solidFill>
                <a:latin typeface="Times New Roman" panose="02020603050405020304" pitchFamily="18" charset="0"/>
                <a:ea typeface="宋体" panose="02010600030101010101" pitchFamily="2" charset="-122"/>
              </a:rPr>
              <a:t>拆解总包</a:t>
            </a:r>
            <a:endParaRPr lang="zh-CN" altLang="en-US" sz="1400" dirty="0">
              <a:solidFill>
                <a:srgbClr val="FFFFFF"/>
              </a:solidFill>
              <a:latin typeface="Times New Roman" panose="02020603050405020304" pitchFamily="18" charset="0"/>
              <a:ea typeface="宋体" panose="02010600030101010101" pitchFamily="2" charset="-122"/>
            </a:endParaRPr>
          </a:p>
          <a:p>
            <a:pPr algn="just"/>
            <a:r>
              <a:rPr lang="zh-CN" altLang="en-US" sz="1400" dirty="0">
                <a:solidFill>
                  <a:srgbClr val="FFFFFF"/>
                </a:solidFill>
                <a:latin typeface="Times New Roman" panose="02020603050405020304" pitchFamily="18" charset="0"/>
                <a:ea typeface="宋体" panose="02010600030101010101" pitchFamily="2" charset="-122"/>
              </a:rPr>
              <a:t>拆开时不能损伤内部快件，要保证包牌不脱落，禁止用力扯封志扎绳。</a:t>
            </a:r>
            <a:endParaRPr lang="zh-CN" altLang="en-US" sz="1400" dirty="0">
              <a:latin typeface="Arial" panose="020B0604020202020204" pitchFamily="34" charset="0"/>
              <a:ea typeface="宋体" panose="02010600030101010101" pitchFamily="2" charset="-122"/>
            </a:endParaRPr>
          </a:p>
        </p:txBody>
      </p:sp>
      <p:sp>
        <p:nvSpPr>
          <p:cNvPr id="346134" name="Rectangle 22"/>
          <p:cNvSpPr>
            <a:spLocks noChangeArrowheads="1"/>
          </p:cNvSpPr>
          <p:nvPr/>
        </p:nvSpPr>
        <p:spPr bwMode="auto">
          <a:xfrm>
            <a:off x="6089650" y="3195638"/>
            <a:ext cx="2597150" cy="854075"/>
          </a:xfrm>
          <a:prstGeom prst="rect">
            <a:avLst/>
          </a:prstGeom>
          <a:solidFill>
            <a:srgbClr val="68946F"/>
          </a:solidFill>
          <a:ln>
            <a:noFill/>
          </a:ln>
          <a:effectLst/>
          <a:scene3d>
            <a:camera prst="legacyPerspectiveBottomLeft"/>
            <a:lightRig rig="legacyFlat3" dir="t"/>
          </a:scene3d>
          <a:sp3d extrusionH="12673000" prstMaterial="legacyMatte">
            <a:bevelT w="13500" h="13500" prst="angle"/>
            <a:bevelB w="13500" h="13500" prst="angle"/>
            <a:extrusionClr>
              <a:srgbClr val="68946F"/>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5837" tIns="32918" rIns="65837" bIns="32918" anchor="ctr">
            <a:flatTx/>
          </a:body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1/</a:t>
            </a: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检视总包</a:t>
            </a:r>
            <a:endPar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检查总包规格，拆开送达正确的总包，异常总包应剔除处理。</a:t>
            </a:r>
            <a:r>
              <a:rPr kumimoji="0" lang="zh-CN" altLang="en-US" sz="1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Gulim" pitchFamily="34" charset="-127"/>
                <a:cs typeface="+mn-cs"/>
              </a:rPr>
              <a:t> </a:t>
            </a: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135" name="Rectangle 23"/>
          <p:cNvSpPr/>
          <p:nvPr/>
        </p:nvSpPr>
        <p:spPr>
          <a:xfrm>
            <a:off x="6119813" y="4294188"/>
            <a:ext cx="2566987" cy="854075"/>
          </a:xfrm>
          <a:prstGeom prst="rect">
            <a:avLst/>
          </a:prstGeom>
          <a:solidFill>
            <a:srgbClr val="68946F"/>
          </a:solidFill>
          <a:ln w="9525"/>
          <a:scene3d>
            <a:camera prst="legacyPerspectiveLeft">
              <a:rot lat="0" lon="0" rev="0"/>
            </a:camera>
            <a:lightRig rig="legacyFlat3" dir="t"/>
          </a:scene3d>
          <a:sp3d extrusionH="12673000" prstMaterial="legacyMatte">
            <a:bevelT w="13500" h="13500" prst="angle"/>
            <a:bevelB w="13500" h="13500" prst="angle"/>
            <a:extrusionClr>
              <a:srgbClr val="68946F"/>
            </a:extrusionClr>
          </a:sp3d>
        </p:spPr>
        <p:txBody>
          <a:bodyPr lIns="65837" tIns="32918" rIns="65837" bIns="32918" anchor="ctr" anchorCtr="0">
            <a:flatTx/>
          </a:bodyPr>
          <a:p>
            <a:pPr algn="just"/>
            <a:r>
              <a:rPr lang="en-US" altLang="zh-CN" sz="1400" dirty="0">
                <a:solidFill>
                  <a:srgbClr val="FFFFFF"/>
                </a:solidFill>
                <a:latin typeface="Times New Roman" panose="02020603050405020304" pitchFamily="18" charset="0"/>
                <a:ea typeface="宋体" panose="02010600030101010101" pitchFamily="2" charset="-122"/>
              </a:rPr>
              <a:t>2/</a:t>
            </a:r>
            <a:r>
              <a:rPr lang="zh-CN" altLang="en-US" sz="1400" dirty="0">
                <a:solidFill>
                  <a:srgbClr val="FFFFFF"/>
                </a:solidFill>
                <a:latin typeface="Times New Roman" panose="02020603050405020304" pitchFamily="18" charset="0"/>
                <a:ea typeface="宋体" panose="02010600030101010101" pitchFamily="2" charset="-122"/>
              </a:rPr>
              <a:t>扫描总包信息</a:t>
            </a:r>
            <a:endParaRPr lang="zh-CN" altLang="en-US" sz="1400" dirty="0">
              <a:solidFill>
                <a:srgbClr val="FFFFFF"/>
              </a:solidFill>
              <a:latin typeface="Times New Roman" panose="02020603050405020304" pitchFamily="18" charset="0"/>
              <a:ea typeface="宋体" panose="02010600030101010101" pitchFamily="2" charset="-122"/>
            </a:endParaRPr>
          </a:p>
          <a:p>
            <a:pPr algn="just"/>
            <a:r>
              <a:rPr lang="zh-CN" altLang="en-US" sz="1400" dirty="0">
                <a:solidFill>
                  <a:srgbClr val="FFFFFF"/>
                </a:solidFill>
                <a:latin typeface="Times New Roman" panose="02020603050405020304" pitchFamily="18" charset="0"/>
                <a:ea typeface="宋体" panose="02010600030101010101" pitchFamily="2" charset="-122"/>
              </a:rPr>
              <a:t>扫描包牌条码，对于扫描失败的，就用手工输入，不能遗漏。</a:t>
            </a:r>
            <a:endParaRPr lang="zh-CN" altLang="en-US" sz="1400" dirty="0">
              <a:latin typeface="Arial" panose="020B0604020202020204" pitchFamily="34" charset="0"/>
              <a:ea typeface="宋体" panose="02010600030101010101" pitchFamily="2" charset="-122"/>
            </a:endParaRPr>
          </a:p>
        </p:txBody>
      </p:sp>
      <p:sp>
        <p:nvSpPr>
          <p:cNvPr id="346136" name="Rectangle 24"/>
          <p:cNvSpPr>
            <a:spLocks noChangeArrowheads="1"/>
          </p:cNvSpPr>
          <p:nvPr/>
        </p:nvSpPr>
        <p:spPr bwMode="auto">
          <a:xfrm>
            <a:off x="1258888" y="5270500"/>
            <a:ext cx="2295525" cy="1028700"/>
          </a:xfrm>
          <a:prstGeom prst="rect">
            <a:avLst/>
          </a:prstGeom>
          <a:solidFill>
            <a:srgbClr val="68946F"/>
          </a:solidFill>
          <a:ln>
            <a:noFill/>
          </a:ln>
          <a:effectLst/>
          <a:scene3d>
            <a:camera prst="legacyPerspectiveTopRight"/>
            <a:lightRig rig="legacyFlat3" dir="t"/>
          </a:scene3d>
          <a:sp3d extrusionH="12673000" prstMaterial="legacyMatte">
            <a:bevelT w="13500" h="13500" prst="angle"/>
            <a:bevelB w="13500" h="13500" prst="angle"/>
            <a:extrusionClr>
              <a:srgbClr val="68946F"/>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5837" tIns="32918" rIns="65837" bIns="32918" anchor="ctr">
            <a:flatTx/>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zh-CN"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6/</a:t>
            </a: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清理现场</a:t>
            </a:r>
            <a:endPar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将合格快件放入分拣区，过大、过重、易碎等物件需单独处理，并检查现场是否有遗留物</a:t>
            </a:r>
            <a:r>
              <a:rPr kumimoji="0" lang="zh-CN" altLang="en-US" sz="9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a:t>
            </a:r>
            <a:r>
              <a:rPr kumimoji="0" lang="zh-CN" altLang="en-US" sz="9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Gulim" pitchFamily="34" charset="-127"/>
                <a:cs typeface="+mn-cs"/>
              </a:rPr>
              <a:t> </a:t>
            </a: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137" name="Rectangle 25"/>
          <p:cNvSpPr>
            <a:spLocks noChangeArrowheads="1"/>
          </p:cNvSpPr>
          <p:nvPr/>
        </p:nvSpPr>
        <p:spPr bwMode="auto">
          <a:xfrm>
            <a:off x="1258888" y="3213100"/>
            <a:ext cx="2295525" cy="854075"/>
          </a:xfrm>
          <a:prstGeom prst="rect">
            <a:avLst/>
          </a:prstGeom>
          <a:solidFill>
            <a:srgbClr val="68946F"/>
          </a:solidFill>
          <a:ln>
            <a:noFill/>
          </a:ln>
          <a:effectLst/>
          <a:scene3d>
            <a:camera prst="legacyPerspectiveBottomRight"/>
            <a:lightRig rig="legacyFlat3" dir="t"/>
          </a:scene3d>
          <a:sp3d extrusionH="12673000" prstMaterial="legacyMatte">
            <a:bevelT w="13500" h="13500" prst="angle"/>
            <a:bevelB w="13500" h="13500" prst="angle"/>
            <a:extrusionClr>
              <a:srgbClr val="68946F"/>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5837" tIns="32918" rIns="65837" bIns="32918" anchor="ctr">
            <a:flatTx/>
          </a:body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zh-CN"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4/</a:t>
            </a: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清理快件</a:t>
            </a:r>
            <a:endParaRPr kumimoji="0" lang="zh-CN"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Gulim" pitchFamily="34" charset="-127"/>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将快件倒出，并检查包内是否有遗留件，对易碎快件要小心轻放。</a:t>
            </a:r>
            <a:r>
              <a:rPr kumimoji="0" lang="zh-CN" altLang="en-US" sz="1400" b="1" i="0" u="none" strike="noStrike" kern="1200" cap="none" spc="0" normalizeH="0" baseline="0" noProof="0">
                <a:ln>
                  <a:noFill/>
                </a:ln>
                <a:solidFill>
                  <a:srgbClr val="FFFFFF"/>
                </a:solidFill>
                <a:effectLst>
                  <a:outerShdw blurRad="38100" dist="38100" dir="2700000" algn="tl">
                    <a:srgbClr val="000000"/>
                  </a:outerShdw>
                </a:effectLst>
                <a:uLnTx/>
                <a:uFillTx/>
                <a:latin typeface="Arial" panose="020B0604020202020204" pitchFamily="34" charset="0"/>
                <a:ea typeface="Gulim" pitchFamily="34" charset="-127"/>
                <a:cs typeface="+mn-cs"/>
              </a:rPr>
              <a:t> </a:t>
            </a: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138" name="Rectangle 26"/>
          <p:cNvSpPr/>
          <p:nvPr/>
        </p:nvSpPr>
        <p:spPr>
          <a:xfrm>
            <a:off x="1258888" y="4235450"/>
            <a:ext cx="2295525" cy="912813"/>
          </a:xfrm>
          <a:prstGeom prst="rect">
            <a:avLst/>
          </a:prstGeom>
          <a:solidFill>
            <a:srgbClr val="68946F"/>
          </a:solidFill>
          <a:ln w="9525"/>
          <a:scene3d>
            <a:camera prst="legacyPerspectiveRight">
              <a:rot lat="0" lon="0" rev="0"/>
            </a:camera>
            <a:lightRig rig="legacyFlat3" dir="t"/>
          </a:scene3d>
          <a:sp3d extrusionH="12673000" prstMaterial="legacyMatte">
            <a:bevelT w="13500" h="13500" prst="angle"/>
            <a:bevelB w="13500" h="13500" prst="angle"/>
            <a:extrusionClr>
              <a:srgbClr val="68946F"/>
            </a:extrusionClr>
          </a:sp3d>
        </p:spPr>
        <p:txBody>
          <a:bodyPr lIns="65837" tIns="32918" rIns="65837" bIns="32918" anchor="ctr" anchorCtr="0">
            <a:flatTx/>
          </a:bodyPr>
          <a:p>
            <a:pPr algn="r"/>
            <a:r>
              <a:rPr lang="en-US" altLang="zh-CN" sz="1400" dirty="0">
                <a:solidFill>
                  <a:srgbClr val="FFFFFF"/>
                </a:solidFill>
                <a:latin typeface="Times New Roman" panose="02020603050405020304" pitchFamily="18" charset="0"/>
                <a:ea typeface="宋体" panose="02010600030101010101" pitchFamily="2" charset="-122"/>
              </a:rPr>
              <a:t>5/</a:t>
            </a:r>
            <a:r>
              <a:rPr lang="zh-CN" altLang="en-US" sz="1400" dirty="0">
                <a:solidFill>
                  <a:srgbClr val="FFFFFF"/>
                </a:solidFill>
                <a:latin typeface="Times New Roman" panose="02020603050405020304" pitchFamily="18" charset="0"/>
                <a:ea typeface="宋体" panose="02010600030101010101" pitchFamily="2" charset="-122"/>
              </a:rPr>
              <a:t>扫描快件信息</a:t>
            </a:r>
            <a:endParaRPr lang="zh-CN" altLang="en-US" sz="1400" dirty="0">
              <a:solidFill>
                <a:srgbClr val="FFFFFF"/>
              </a:solidFill>
              <a:latin typeface="Times New Roman" panose="02020603050405020304" pitchFamily="18" charset="0"/>
              <a:ea typeface="宋体" panose="02010600030101010101" pitchFamily="2" charset="-122"/>
            </a:endParaRPr>
          </a:p>
          <a:p>
            <a:pPr algn="just"/>
            <a:r>
              <a:rPr lang="zh-CN" altLang="en-US" sz="1400" dirty="0">
                <a:solidFill>
                  <a:srgbClr val="FFFFFF"/>
                </a:solidFill>
                <a:latin typeface="Times New Roman" panose="02020603050405020304" pitchFamily="18" charset="0"/>
                <a:ea typeface="宋体" panose="02010600030101010101" pitchFamily="2" charset="-122"/>
              </a:rPr>
              <a:t>检查封发单填写情况，并整理存放好，逐件检视、扫描快件。</a:t>
            </a:r>
            <a:endParaRPr lang="zh-CN" altLang="en-US" sz="1400" dirty="0">
              <a:latin typeface="Arial" panose="020B0604020202020204" pitchFamily="34" charset="0"/>
              <a:ea typeface="宋体" panose="02010600030101010101" pitchFamily="2" charset="-122"/>
            </a:endParaRPr>
          </a:p>
        </p:txBody>
      </p:sp>
      <p:sp>
        <p:nvSpPr>
          <p:cNvPr id="56342" name="Oval 27"/>
          <p:cNvSpPr/>
          <p:nvPr/>
        </p:nvSpPr>
        <p:spPr>
          <a:xfrm>
            <a:off x="4064000" y="3716338"/>
            <a:ext cx="1493838" cy="1622425"/>
          </a:xfrm>
          <a:prstGeom prst="ellipse">
            <a:avLst/>
          </a:prstGeom>
          <a:gradFill rotWithShape="1">
            <a:gsLst>
              <a:gs pos="0">
                <a:srgbClr val="FF6600"/>
              </a:gs>
              <a:gs pos="100000">
                <a:srgbClr val="762F00"/>
              </a:gs>
            </a:gsLst>
            <a:lin ang="5400000" scaled="1"/>
            <a:tileRect/>
          </a:gradFill>
          <a:ln w="9525">
            <a:noFill/>
          </a:ln>
        </p:spPr>
        <p:txBody>
          <a:bodyPr lIns="65837" tIns="32918" rIns="65837" bIns="32918" anchor="ctr" anchorCtr="0"/>
          <a:p>
            <a:pPr algn="ctr"/>
            <a:r>
              <a:rPr lang="zh-CN" altLang="en-US" b="1" dirty="0">
                <a:solidFill>
                  <a:srgbClr val="FFFFFF"/>
                </a:solidFill>
                <a:latin typeface="Times New Roman" panose="02020603050405020304" pitchFamily="18" charset="0"/>
                <a:ea typeface="宋体" panose="02010600030101010101" pitchFamily="2" charset="-122"/>
              </a:rPr>
              <a:t>人工</a:t>
            </a:r>
            <a:r>
              <a:rPr lang="zh-CN" altLang="en-US" b="1" dirty="0">
                <a:solidFill>
                  <a:srgbClr val="FFFFFF"/>
                </a:solidFill>
                <a:latin typeface="Times New Roman" panose="02020603050405020304" pitchFamily="18" charset="0"/>
                <a:ea typeface="GulimChe" pitchFamily="49" charset="-127"/>
              </a:rPr>
              <a:t> </a:t>
            </a:r>
            <a:endParaRPr lang="zh-CN" altLang="en-US" b="1" dirty="0">
              <a:solidFill>
                <a:srgbClr val="FFFFFF"/>
              </a:solidFill>
              <a:latin typeface="Times New Roman" panose="02020603050405020304" pitchFamily="18" charset="0"/>
              <a:ea typeface="GulimChe" pitchFamily="49" charset="-127"/>
            </a:endParaRPr>
          </a:p>
          <a:p>
            <a:pPr algn="ctr"/>
            <a:r>
              <a:rPr lang="zh-CN" altLang="en-US" b="1" dirty="0">
                <a:solidFill>
                  <a:srgbClr val="FFFFFF"/>
                </a:solidFill>
                <a:latin typeface="Times New Roman" panose="02020603050405020304" pitchFamily="18" charset="0"/>
                <a:ea typeface="宋体" panose="02010600030101010101" pitchFamily="2" charset="-122"/>
              </a:rPr>
              <a:t>拆解总包</a:t>
            </a:r>
            <a:r>
              <a:rPr lang="zh-CN" altLang="en-US" sz="1700" b="1" dirty="0">
                <a:solidFill>
                  <a:srgbClr val="FFFFFF"/>
                </a:solidFill>
                <a:latin typeface="Times New Roman" panose="02020603050405020304" pitchFamily="18" charset="0"/>
                <a:ea typeface="GulimChe" pitchFamily="49" charset="-127"/>
              </a:rPr>
              <a:t> </a:t>
            </a:r>
            <a:endParaRPr lang="zh-CN" altLang="en-US" sz="1700" b="1" dirty="0">
              <a:solidFill>
                <a:srgbClr val="FFFFFF"/>
              </a:solidFill>
              <a:latin typeface="Times New Roman" panose="02020603050405020304" pitchFamily="18" charset="0"/>
              <a:ea typeface="GulimChe" pitchFamily="49" charset="-127"/>
            </a:endParaRPr>
          </a:p>
          <a:p>
            <a:pPr algn="ctr"/>
            <a:endParaRPr lang="en-US" altLang="zh-CN" dirty="0">
              <a:latin typeface="Arial" panose="020B0604020202020204" pitchFamily="34" charset="0"/>
              <a:ea typeface="宋体" panose="02010600030101010101" pitchFamily="2" charset="-122"/>
            </a:endParaRPr>
          </a:p>
        </p:txBody>
      </p:sp>
      <p:sp>
        <p:nvSpPr>
          <p:cNvPr id="346141" name="Rectangle 29"/>
          <p:cNvSpPr/>
          <p:nvPr/>
        </p:nvSpPr>
        <p:spPr>
          <a:xfrm>
            <a:off x="1390650" y="1052513"/>
            <a:ext cx="7573963" cy="915987"/>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 总包拆解就是开拆已经接收的进站总包，将快件由总包转换为散件。实质是对总包内快件的接收，其特点是交接双方不是面对面的当场交易，而是一种“信誉交接”。主要分人工拆解和机械拆解两种方式。</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46141"/>
                                        </p:tgtEl>
                                        <p:attrNameLst>
                                          <p:attrName>style.visibility</p:attrName>
                                        </p:attrNameLst>
                                      </p:cBhvr>
                                      <p:to>
                                        <p:strVal val="visible"/>
                                      </p:to>
                                    </p:set>
                                    <p:anim calcmode="lin" valueType="num">
                                      <p:cBhvr>
                                        <p:cTn id="7" dur="500" fill="hold"/>
                                        <p:tgtEl>
                                          <p:spTgt spid="3461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6141"/>
                                        </p:tgtEl>
                                        <p:attrNameLst>
                                          <p:attrName>ppt_y</p:attrName>
                                        </p:attrNameLst>
                                      </p:cBhvr>
                                      <p:tavLst>
                                        <p:tav tm="0">
                                          <p:val>
                                            <p:strVal val="#ppt_y"/>
                                          </p:val>
                                        </p:tav>
                                        <p:tav tm="100000">
                                          <p:val>
                                            <p:strVal val="#ppt_y"/>
                                          </p:val>
                                        </p:tav>
                                      </p:tavLst>
                                    </p:anim>
                                    <p:anim calcmode="lin" valueType="num">
                                      <p:cBhvr>
                                        <p:cTn id="9" dur="500" fill="hold"/>
                                        <p:tgtEl>
                                          <p:spTgt spid="3461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61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6141"/>
                                        </p:tgtEl>
                                      </p:cBhvr>
                                    </p:animEffect>
                                  </p:childTnLst>
                                  <p:subTnLst>
                                    <p:audio>
                                      <p:cMediaNode>
                                        <p:cTn display="0" masterRel="sameClick">
                                          <p:stCondLst>
                                            <p:cond evt="begin" delay="0">
                                              <p:tn val="5"/>
                                            </p:cond>
                                          </p:stCondLst>
                                          <p:endCondLst>
                                            <p:cond evt="onStopAudio" delay="0">
                                              <p:tgtEl>
                                                <p:sldTgt/>
                                              </p:tgtEl>
                                            </p:cond>
                                          </p:endCondLst>
                                        </p:cTn>
                                        <p:tgtEl>
                                          <p:sndTgt r:embed="rId4" name="hammer.wav"/>
                                        </p:tgtEl>
                                      </p:cMediaNode>
                                    </p:audio>
                                  </p:sub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4613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4613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4613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4613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4613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461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33" grpId="0" animBg="1"/>
      <p:bldP spid="346134" grpId="0" animBg="1"/>
      <p:bldP spid="346135" grpId="0" animBg="1"/>
      <p:bldP spid="346136" grpId="0" animBg="1"/>
      <p:bldP spid="346137" grpId="0" animBg="1"/>
      <p:bldP spid="346138" grpId="0" animBg="1"/>
      <p:bldP spid="34614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7345" name="Group 32"/>
          <p:cNvGrpSpPr/>
          <p:nvPr/>
        </p:nvGrpSpPr>
        <p:grpSpPr>
          <a:xfrm>
            <a:off x="1547813" y="1341438"/>
            <a:ext cx="5832475" cy="3692525"/>
            <a:chOff x="884" y="841"/>
            <a:chExt cx="3674" cy="2326"/>
          </a:xfrm>
        </p:grpSpPr>
        <p:sp>
          <p:nvSpPr>
            <p:cNvPr id="57346" name="AutoShape 3"/>
            <p:cNvSpPr/>
            <p:nvPr/>
          </p:nvSpPr>
          <p:spPr>
            <a:xfrm>
              <a:off x="929" y="841"/>
              <a:ext cx="2041" cy="234"/>
            </a:xfrm>
            <a:prstGeom prst="diamond">
              <a:avLst/>
            </a:prstGeom>
            <a:noFill/>
            <a:ln w="9525" cap="flat" cmpd="sng">
              <a:solidFill>
                <a:schemeClr val="tx1"/>
              </a:solidFill>
              <a:prstDash val="solid"/>
              <a:miter/>
              <a:headEnd type="none" w="med" len="med"/>
              <a:tailEnd type="none" w="med" len="med"/>
            </a:ln>
          </p:spPr>
          <p:txBody>
            <a:bodyPr wrap="none" anchor="ctr" anchorCtr="0"/>
            <a:p>
              <a:pPr marL="342900" indent="-342900" algn="ct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检视总包</a:t>
              </a:r>
              <a:endParaRPr lang="zh-CN" altLang="en-US" dirty="0">
                <a:latin typeface="Arial" panose="020B0604020202020204" pitchFamily="34" charset="0"/>
                <a:ea typeface="宋体" panose="02010600030101010101" pitchFamily="2" charset="-122"/>
              </a:endParaRPr>
            </a:p>
          </p:txBody>
        </p:sp>
        <p:grpSp>
          <p:nvGrpSpPr>
            <p:cNvPr id="57347" name="Group 4"/>
            <p:cNvGrpSpPr/>
            <p:nvPr/>
          </p:nvGrpSpPr>
          <p:grpSpPr>
            <a:xfrm>
              <a:off x="929" y="1093"/>
              <a:ext cx="2041" cy="326"/>
              <a:chOff x="144" y="768"/>
              <a:chExt cx="2064" cy="672"/>
            </a:xfrm>
          </p:grpSpPr>
          <p:sp>
            <p:nvSpPr>
              <p:cNvPr id="57348" name="AutoShape 5"/>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marL="342900" indent="-342900" algn="ct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扫描总包信息</a:t>
                </a:r>
                <a:endParaRPr lang="zh-CN" altLang="en-US" dirty="0">
                  <a:latin typeface="Arial" panose="020B0604020202020204" pitchFamily="34" charset="0"/>
                  <a:ea typeface="宋体" panose="02010600030101010101" pitchFamily="2" charset="-122"/>
                </a:endParaRPr>
              </a:p>
            </p:txBody>
          </p:sp>
          <p:sp>
            <p:nvSpPr>
              <p:cNvPr id="57349" name="Line 6"/>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57350" name="Group 7"/>
            <p:cNvGrpSpPr/>
            <p:nvPr/>
          </p:nvGrpSpPr>
          <p:grpSpPr>
            <a:xfrm>
              <a:off x="929" y="1428"/>
              <a:ext cx="2041" cy="418"/>
              <a:chOff x="144" y="768"/>
              <a:chExt cx="2064" cy="672"/>
            </a:xfrm>
          </p:grpSpPr>
          <p:sp>
            <p:nvSpPr>
              <p:cNvPr id="57351" name="AutoShape 8"/>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marL="342900" indent="-342900" algn="ct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拆解总包</a:t>
                </a:r>
                <a:endParaRPr lang="zh-CN" altLang="en-US" dirty="0">
                  <a:latin typeface="Arial" panose="020B0604020202020204" pitchFamily="34" charset="0"/>
                  <a:ea typeface="宋体" panose="02010600030101010101" pitchFamily="2" charset="-122"/>
                </a:endParaRPr>
              </a:p>
            </p:txBody>
          </p:sp>
          <p:sp>
            <p:nvSpPr>
              <p:cNvPr id="57352" name="Line 9"/>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grpSp>
          <p:nvGrpSpPr>
            <p:cNvPr id="57353" name="Group 10"/>
            <p:cNvGrpSpPr/>
            <p:nvPr/>
          </p:nvGrpSpPr>
          <p:grpSpPr>
            <a:xfrm>
              <a:off x="929" y="1846"/>
              <a:ext cx="2041" cy="460"/>
              <a:chOff x="144" y="768"/>
              <a:chExt cx="2064" cy="672"/>
            </a:xfrm>
          </p:grpSpPr>
          <p:sp>
            <p:nvSpPr>
              <p:cNvPr id="57354" name="AutoShape 11"/>
              <p:cNvSpPr/>
              <p:nvPr/>
            </p:nvSpPr>
            <p:spPr>
              <a:xfrm>
                <a:off x="144" y="960"/>
                <a:ext cx="2064" cy="480"/>
              </a:xfrm>
              <a:prstGeom prst="diamond">
                <a:avLst/>
              </a:prstGeom>
              <a:noFill/>
              <a:ln w="9525" cap="flat" cmpd="sng">
                <a:solidFill>
                  <a:schemeClr val="tx1"/>
                </a:solidFill>
                <a:prstDash val="solid"/>
                <a:miter/>
                <a:headEnd type="none" w="med" len="med"/>
                <a:tailEnd type="none" w="med" len="med"/>
              </a:ln>
            </p:spPr>
            <p:txBody>
              <a:bodyPr wrap="none" anchor="ctr" anchorCtr="0"/>
              <a:p>
                <a:pPr marL="342900" indent="-342900" algn="ct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清理快件</a:t>
                </a:r>
                <a:endParaRPr lang="zh-CN" altLang="en-US" dirty="0">
                  <a:latin typeface="Arial" panose="020B0604020202020204" pitchFamily="34" charset="0"/>
                  <a:ea typeface="宋体" panose="02010600030101010101" pitchFamily="2" charset="-122"/>
                </a:endParaRPr>
              </a:p>
            </p:txBody>
          </p:sp>
          <p:sp>
            <p:nvSpPr>
              <p:cNvPr id="57355" name="Line 12"/>
              <p:cNvSpPr/>
              <p:nvPr/>
            </p:nvSpPr>
            <p:spPr>
              <a:xfrm>
                <a:off x="1152" y="768"/>
                <a:ext cx="0" cy="192"/>
              </a:xfrm>
              <a:prstGeom prst="line">
                <a:avLst/>
              </a:prstGeom>
              <a:ln w="9525" cap="flat" cmpd="sng">
                <a:solidFill>
                  <a:schemeClr val="tx1"/>
                </a:solidFill>
                <a:prstDash val="solid"/>
                <a:round/>
                <a:headEnd type="none" w="med" len="med"/>
                <a:tailEnd type="triangle" w="med" len="med"/>
              </a:ln>
            </p:spPr>
          </p:sp>
        </p:grpSp>
        <p:sp>
          <p:nvSpPr>
            <p:cNvPr id="57356" name="AutoShape 13"/>
            <p:cNvSpPr/>
            <p:nvPr/>
          </p:nvSpPr>
          <p:spPr>
            <a:xfrm>
              <a:off x="884" y="2432"/>
              <a:ext cx="2041" cy="293"/>
            </a:xfrm>
            <a:prstGeom prst="diamond">
              <a:avLst/>
            </a:prstGeom>
            <a:noFill/>
            <a:ln w="9525" cap="flat" cmpd="sng">
              <a:solidFill>
                <a:schemeClr val="tx1"/>
              </a:solidFill>
              <a:prstDash val="solid"/>
              <a:miter/>
              <a:headEnd type="none" w="med" len="med"/>
              <a:tailEnd type="none" w="med" len="med"/>
            </a:ln>
          </p:spPr>
          <p:txBody>
            <a:bodyPr wrap="none" anchor="ctr" anchorCtr="0"/>
            <a:p>
              <a:pPr marL="342900" indent="-342900" algn="ct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扫描快件信息</a:t>
              </a:r>
              <a:endParaRPr lang="zh-CN" altLang="en-US" dirty="0">
                <a:latin typeface="Arial" panose="020B0604020202020204" pitchFamily="34" charset="0"/>
                <a:ea typeface="宋体" panose="02010600030101010101" pitchFamily="2" charset="-122"/>
              </a:endParaRPr>
            </a:p>
          </p:txBody>
        </p:sp>
        <p:sp>
          <p:nvSpPr>
            <p:cNvPr id="57357" name="Line 14"/>
            <p:cNvSpPr/>
            <p:nvPr/>
          </p:nvSpPr>
          <p:spPr>
            <a:xfrm>
              <a:off x="1915" y="2304"/>
              <a:ext cx="0" cy="128"/>
            </a:xfrm>
            <a:prstGeom prst="line">
              <a:avLst/>
            </a:prstGeom>
            <a:ln w="9525" cap="flat" cmpd="sng">
              <a:solidFill>
                <a:schemeClr val="tx1"/>
              </a:solidFill>
              <a:prstDash val="solid"/>
              <a:round/>
              <a:headEnd type="none" w="med" len="med"/>
              <a:tailEnd type="triangle" w="med" len="med"/>
            </a:ln>
          </p:spPr>
        </p:sp>
        <p:sp>
          <p:nvSpPr>
            <p:cNvPr id="57358" name="AutoShape 15"/>
            <p:cNvSpPr/>
            <p:nvPr/>
          </p:nvSpPr>
          <p:spPr>
            <a:xfrm>
              <a:off x="929" y="2892"/>
              <a:ext cx="2041" cy="275"/>
            </a:xfrm>
            <a:prstGeom prst="diamond">
              <a:avLst/>
            </a:prstGeom>
            <a:noFill/>
            <a:ln w="9525" cap="flat" cmpd="sng">
              <a:solidFill>
                <a:schemeClr val="tx1"/>
              </a:solidFill>
              <a:prstDash val="solid"/>
              <a:miter/>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清理现场</a:t>
              </a:r>
              <a:endParaRPr lang="zh-CN" altLang="en-US" dirty="0">
                <a:latin typeface="Arial" panose="020B0604020202020204" pitchFamily="34" charset="0"/>
                <a:ea typeface="宋体" panose="02010600030101010101" pitchFamily="2" charset="-122"/>
              </a:endParaRPr>
            </a:p>
          </p:txBody>
        </p:sp>
        <p:sp>
          <p:nvSpPr>
            <p:cNvPr id="57359" name="Line 16"/>
            <p:cNvSpPr/>
            <p:nvPr/>
          </p:nvSpPr>
          <p:spPr>
            <a:xfrm>
              <a:off x="1915" y="2725"/>
              <a:ext cx="0" cy="167"/>
            </a:xfrm>
            <a:prstGeom prst="line">
              <a:avLst/>
            </a:prstGeom>
            <a:ln w="9525" cap="flat" cmpd="sng">
              <a:solidFill>
                <a:schemeClr val="tx1"/>
              </a:solidFill>
              <a:prstDash val="solid"/>
              <a:round/>
              <a:headEnd type="none" w="med" len="med"/>
              <a:tailEnd type="triangle" w="med" len="med"/>
            </a:ln>
          </p:spPr>
        </p:sp>
        <p:grpSp>
          <p:nvGrpSpPr>
            <p:cNvPr id="57360" name="Group 20"/>
            <p:cNvGrpSpPr/>
            <p:nvPr/>
          </p:nvGrpSpPr>
          <p:grpSpPr>
            <a:xfrm>
              <a:off x="2971" y="845"/>
              <a:ext cx="1566" cy="272"/>
              <a:chOff x="2208" y="576"/>
              <a:chExt cx="1584" cy="336"/>
            </a:xfrm>
          </p:grpSpPr>
          <p:sp>
            <p:nvSpPr>
              <p:cNvPr id="57361" name="Line 21"/>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7362" name="Rectangle 22"/>
              <p:cNvSpPr/>
              <p:nvPr/>
            </p:nvSpPr>
            <p:spPr>
              <a:xfrm>
                <a:off x="2544" y="576"/>
                <a:ext cx="1248" cy="336"/>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异常情况处理</a:t>
                </a:r>
                <a:endParaRPr lang="zh-CN" altLang="en-US" dirty="0">
                  <a:latin typeface="Arial" panose="020B0604020202020204" pitchFamily="34" charset="0"/>
                  <a:ea typeface="宋体" panose="02010600030101010101" pitchFamily="2" charset="-122"/>
                </a:endParaRPr>
              </a:p>
            </p:txBody>
          </p:sp>
        </p:grpSp>
        <p:grpSp>
          <p:nvGrpSpPr>
            <p:cNvPr id="57363" name="Group 23"/>
            <p:cNvGrpSpPr/>
            <p:nvPr/>
          </p:nvGrpSpPr>
          <p:grpSpPr>
            <a:xfrm>
              <a:off x="2971" y="1207"/>
              <a:ext cx="1566" cy="251"/>
              <a:chOff x="2208" y="576"/>
              <a:chExt cx="1584" cy="336"/>
            </a:xfrm>
          </p:grpSpPr>
          <p:sp>
            <p:nvSpPr>
              <p:cNvPr id="57364" name="Line 24"/>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7365" name="Rectangle 25"/>
              <p:cNvSpPr/>
              <p:nvPr/>
            </p:nvSpPr>
            <p:spPr>
              <a:xfrm>
                <a:off x="2544" y="576"/>
                <a:ext cx="1248" cy="336"/>
              </a:xfrm>
              <a:prstGeom prst="rect">
                <a:avLst/>
              </a:prstGeom>
              <a:solidFill>
                <a:srgbClr val="00FF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扫描枪的使用</a:t>
                </a:r>
                <a:endParaRPr lang="zh-CN" altLang="en-US" dirty="0">
                  <a:latin typeface="Arial" panose="020B0604020202020204" pitchFamily="34" charset="0"/>
                  <a:ea typeface="宋体" panose="02010600030101010101" pitchFamily="2" charset="-122"/>
                </a:endParaRPr>
              </a:p>
            </p:txBody>
          </p:sp>
        </p:grpSp>
        <p:grpSp>
          <p:nvGrpSpPr>
            <p:cNvPr id="57366" name="Group 26"/>
            <p:cNvGrpSpPr/>
            <p:nvPr/>
          </p:nvGrpSpPr>
          <p:grpSpPr>
            <a:xfrm>
              <a:off x="2971" y="2024"/>
              <a:ext cx="1567" cy="272"/>
              <a:chOff x="2208" y="576"/>
              <a:chExt cx="1584" cy="336"/>
            </a:xfrm>
          </p:grpSpPr>
          <p:sp>
            <p:nvSpPr>
              <p:cNvPr id="57367" name="Line 27"/>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7368" name="Rectangle 28"/>
              <p:cNvSpPr/>
              <p:nvPr/>
            </p:nvSpPr>
            <p:spPr>
              <a:xfrm>
                <a:off x="2544" y="576"/>
                <a:ext cx="1248" cy="336"/>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三角看袋法的应用</a:t>
                </a:r>
                <a:endParaRPr lang="zh-CN" altLang="en-US" dirty="0">
                  <a:latin typeface="Arial" panose="020B0604020202020204" pitchFamily="34" charset="0"/>
                  <a:ea typeface="宋体" panose="02010600030101010101" pitchFamily="2" charset="-122"/>
                </a:endParaRPr>
              </a:p>
            </p:txBody>
          </p:sp>
        </p:grpSp>
        <p:grpSp>
          <p:nvGrpSpPr>
            <p:cNvPr id="57369" name="Group 29"/>
            <p:cNvGrpSpPr/>
            <p:nvPr/>
          </p:nvGrpSpPr>
          <p:grpSpPr>
            <a:xfrm>
              <a:off x="2925" y="2432"/>
              <a:ext cx="1633" cy="318"/>
              <a:chOff x="2208" y="576"/>
              <a:chExt cx="1584" cy="336"/>
            </a:xfrm>
          </p:grpSpPr>
          <p:sp>
            <p:nvSpPr>
              <p:cNvPr id="57370" name="Line 30"/>
              <p:cNvSpPr/>
              <p:nvPr/>
            </p:nvSpPr>
            <p:spPr>
              <a:xfrm>
                <a:off x="2208" y="720"/>
                <a:ext cx="336" cy="0"/>
              </a:xfrm>
              <a:prstGeom prst="line">
                <a:avLst/>
              </a:prstGeom>
              <a:ln w="9525" cap="flat" cmpd="sng">
                <a:solidFill>
                  <a:schemeClr val="tx1"/>
                </a:solidFill>
                <a:prstDash val="solid"/>
                <a:round/>
                <a:headEnd type="none" w="med" len="med"/>
                <a:tailEnd type="none" w="med" len="med"/>
              </a:ln>
            </p:spPr>
          </p:sp>
          <p:sp>
            <p:nvSpPr>
              <p:cNvPr id="57371" name="Rectangle 31"/>
              <p:cNvSpPr/>
              <p:nvPr/>
            </p:nvSpPr>
            <p:spPr>
              <a:xfrm>
                <a:off x="2544" y="576"/>
                <a:ext cx="1248" cy="336"/>
              </a:xfrm>
              <a:prstGeom prst="rect">
                <a:avLst/>
              </a:prstGeom>
              <a:solidFill>
                <a:srgbClr val="00FFFF"/>
              </a:solidFill>
              <a:ln w="9525" cap="flat" cmpd="sng">
                <a:solidFill>
                  <a:schemeClr val="tx1"/>
                </a:solidFill>
                <a:prstDash val="solid"/>
                <a:miter/>
                <a:headEnd type="none" w="med" len="med"/>
                <a:tailEnd type="none" w="med" len="med"/>
              </a:ln>
            </p:spPr>
            <p:txBody>
              <a:bodyPr wrap="none" anchor="ctr" anchorCtr="0"/>
              <a:p>
                <a:pPr algn="ctr"/>
                <a:r>
                  <a:rPr lang="zh-CN" altLang="en-US" dirty="0">
                    <a:latin typeface="Arial" panose="020B0604020202020204" pitchFamily="34" charset="0"/>
                    <a:ea typeface="宋体" panose="02010600030101010101" pitchFamily="2" charset="-122"/>
                  </a:rPr>
                  <a:t>信息比对</a:t>
                </a:r>
                <a:endParaRPr lang="zh-CN" altLang="en-US" dirty="0">
                  <a:latin typeface="Arial" panose="020B0604020202020204" pitchFamily="34" charset="0"/>
                  <a:ea typeface="宋体" panose="02010600030101010101" pitchFamily="2" charset="-122"/>
                </a:endParaRPr>
              </a:p>
            </p:txBody>
          </p:sp>
        </p:grpSp>
      </p:gr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83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955211" y="5143825"/>
            <a:ext cx="1035411" cy="852129"/>
          </a:xfrm>
          <a:prstGeom prst="rect">
            <a:avLst/>
          </a:prstGeom>
          <a:noFill/>
          <a:effectLst>
            <a:reflection blurRad="6350" stA="50000" endA="300" endPos="55000" dir="5400000" sy="-100000" algn="bl" rotWithShape="0"/>
          </a:effectLst>
        </p:spPr>
      </p:pic>
      <p:pic>
        <p:nvPicPr>
          <p:cNvPr id="583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83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83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83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837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8378" name="Rectangle 14"/>
          <p:cNvSpPr/>
          <p:nvPr/>
        </p:nvSpPr>
        <p:spPr>
          <a:xfrm>
            <a:off x="0" y="1554163"/>
            <a:ext cx="4645025" cy="581025"/>
          </a:xfrm>
          <a:prstGeom prst="rect">
            <a:avLst/>
          </a:prstGeom>
          <a:noFill/>
          <a:ln w="9525">
            <a:noFill/>
          </a:ln>
        </p:spPr>
        <p:txBody>
          <a:bodyPr anchor="ctr" anchorCtr="0">
            <a:spAutoFit/>
          </a:bodyPr>
          <a:p>
            <a:r>
              <a:rPr lang="zh-CN" altLang="en-US" sz="1600" dirty="0">
                <a:latin typeface="Arial" panose="020B0604020202020204" pitchFamily="34" charset="0"/>
                <a:ea typeface="宋体" panose="02010600030101010101" pitchFamily="2" charset="-122"/>
              </a:rPr>
              <a:t>快件处理人员需特别注意机械设备的使用安全，具体要求如下：</a:t>
            </a:r>
            <a:endParaRPr lang="zh-CN" altLang="en-US" sz="1600" dirty="0">
              <a:latin typeface="Arial" panose="020B0604020202020204" pitchFamily="34" charset="0"/>
              <a:ea typeface="宋体" panose="02010600030101010101" pitchFamily="2" charset="-122"/>
            </a:endParaRPr>
          </a:p>
        </p:txBody>
      </p:sp>
      <p:pic>
        <p:nvPicPr>
          <p:cNvPr id="385040" name="Picture 16" descr="拆包4"/>
          <p:cNvPicPr>
            <a:picLocks noChangeAspect="1"/>
          </p:cNvPicPr>
          <p:nvPr/>
        </p:nvPicPr>
        <p:blipFill>
          <a:blip r:embed="rId4"/>
          <a:stretch>
            <a:fillRect/>
          </a:stretch>
        </p:blipFill>
        <p:spPr>
          <a:xfrm>
            <a:off x="4643438" y="1628775"/>
            <a:ext cx="4176712" cy="2952750"/>
          </a:xfrm>
          <a:prstGeom prst="rect">
            <a:avLst/>
          </a:prstGeom>
          <a:noFill/>
          <a:ln w="9525">
            <a:noFill/>
          </a:ln>
        </p:spPr>
      </p:pic>
      <p:sp>
        <p:nvSpPr>
          <p:cNvPr id="58380" name="Rectangle 17"/>
          <p:cNvSpPr/>
          <p:nvPr/>
        </p:nvSpPr>
        <p:spPr>
          <a:xfrm>
            <a:off x="1331913" y="836613"/>
            <a:ext cx="7812087"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（二）机械拆解</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机械拆解是指用电动葫芦或推式悬挂机把总包悬挂提升起来再拆解的方式。</a:t>
            </a:r>
            <a:endParaRPr lang="zh-CN" altLang="en-US" dirty="0">
              <a:latin typeface="Arial" panose="020B0604020202020204" pitchFamily="34" charset="0"/>
              <a:ea typeface="宋体" panose="02010600030101010101" pitchFamily="2" charset="-122"/>
            </a:endParaRPr>
          </a:p>
        </p:txBody>
      </p:sp>
      <p:sp>
        <p:nvSpPr>
          <p:cNvPr id="385042" name="Rectangle 18"/>
          <p:cNvSpPr/>
          <p:nvPr/>
        </p:nvSpPr>
        <p:spPr>
          <a:xfrm>
            <a:off x="0" y="2133600"/>
            <a:ext cx="4572000" cy="448627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）操作人员按要求着装，长发女工须盘发，头发不允许露出工作帽，以防卷入机器。</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）开启设备后，通过听、闻、看等方式，检查设备是否有异样。</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）如果出现故障，要通知专业人员维修，严禁私拆设备。</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）操作过程中禁止用机械拆解超过规定规格的总包，以免损坏机械。</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）严禁无故使用急停开关或中断设备电源。</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）设备运转中，严禁身体任部位接触设备。</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）操作台要保持清洁，严禁将任何与作业无关的物品放在上面。</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8</a:t>
            </a:r>
            <a:r>
              <a:rPr lang="zh-CN" altLang="en-US" dirty="0">
                <a:latin typeface="Arial" panose="020B0604020202020204" pitchFamily="34" charset="0"/>
                <a:ea typeface="宋体" panose="02010600030101010101" pitchFamily="2" charset="-122"/>
              </a:rPr>
              <a:t>）作业结束后，要及时清理场地，并检查设备是否已经关好。</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85042"/>
                                        </p:tgtEl>
                                        <p:attrNameLst>
                                          <p:attrName>style.visibility</p:attrName>
                                        </p:attrNameLst>
                                      </p:cBhvr>
                                      <p:to>
                                        <p:strVal val="visible"/>
                                      </p:to>
                                    </p:set>
                                    <p:anim by="(-#ppt_w*2)" calcmode="lin" valueType="num">
                                      <p:cBhvr rctx="PPT">
                                        <p:cTn id="7" dur="250" autoRev="1" fill="hold">
                                          <p:stCondLst>
                                            <p:cond delay="0"/>
                                          </p:stCondLst>
                                        </p:cTn>
                                        <p:tgtEl>
                                          <p:spTgt spid="385042"/>
                                        </p:tgtEl>
                                        <p:attrNameLst>
                                          <p:attrName>ppt_w</p:attrName>
                                        </p:attrNameLst>
                                      </p:cBhvr>
                                    </p:anim>
                                    <p:anim by="(#ppt_w*0.50)" calcmode="lin" valueType="num">
                                      <p:cBhvr>
                                        <p:cTn id="8" dur="250" decel="50000" autoRev="1" fill="hold">
                                          <p:stCondLst>
                                            <p:cond delay="0"/>
                                          </p:stCondLst>
                                        </p:cTn>
                                        <p:tgtEl>
                                          <p:spTgt spid="385042"/>
                                        </p:tgtEl>
                                        <p:attrNameLst>
                                          <p:attrName>ppt_x</p:attrName>
                                        </p:attrNameLst>
                                      </p:cBhvr>
                                    </p:anim>
                                    <p:anim from="(-#ppt_h/2)" to="(#ppt_y)" calcmode="lin" valueType="num">
                                      <p:cBhvr>
                                        <p:cTn id="9" dur="500" fill="hold">
                                          <p:stCondLst>
                                            <p:cond delay="0"/>
                                          </p:stCondLst>
                                        </p:cTn>
                                        <p:tgtEl>
                                          <p:spTgt spid="385042"/>
                                        </p:tgtEl>
                                        <p:attrNameLst>
                                          <p:attrName>ppt_y</p:attrName>
                                        </p:attrNameLst>
                                      </p:cBhvr>
                                    </p:anim>
                                    <p:animRot by="21600000">
                                      <p:cBhvr>
                                        <p:cTn id="10" dur="500" fill="hold">
                                          <p:stCondLst>
                                            <p:cond delay="0"/>
                                          </p:stCondLst>
                                        </p:cTn>
                                        <p:tgtEl>
                                          <p:spTgt spid="385042"/>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5" name="cashreg.wav"/>
                                        </p:tgtEl>
                                      </p:cMediaNode>
                                    </p:audio>
                                  </p:sub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85040"/>
                                        </p:tgtEl>
                                        <p:attrNameLst>
                                          <p:attrName>style.visibility</p:attrName>
                                        </p:attrNameLst>
                                      </p:cBhvr>
                                      <p:to>
                                        <p:strVal val="visible"/>
                                      </p:to>
                                    </p:set>
                                    <p:animEffect transition="in" filter="wipe(down)">
                                      <p:cBhvr>
                                        <p:cTn id="15" dur="580">
                                          <p:stCondLst>
                                            <p:cond delay="0"/>
                                          </p:stCondLst>
                                        </p:cTn>
                                        <p:tgtEl>
                                          <p:spTgt spid="385040"/>
                                        </p:tgtEl>
                                      </p:cBhvr>
                                    </p:animEffect>
                                    <p:anim calcmode="lin" valueType="num">
                                      <p:cBhvr>
                                        <p:cTn id="16" dur="1822" tmFilter="0,0; 0.14,0.36; 0.43,0.73; 0.71,0.91; 1.0,1.0">
                                          <p:stCondLst>
                                            <p:cond delay="0"/>
                                          </p:stCondLst>
                                        </p:cTn>
                                        <p:tgtEl>
                                          <p:spTgt spid="38504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85040"/>
                                        </p:tgtEl>
                                        <p:attrNameLst>
                                          <p:attrName>ppt_y</p:attrName>
                                        </p:attrNameLst>
                                      </p:cBhvr>
                                      <p:tavLst>
                                        <p:tav tm="0" fmla="#ppt_y-sin(pi*$)/3">
                                          <p:val>
                                            <p:fltVal val="0.500000"/>
                                          </p:val>
                                        </p:tav>
                                        <p:tav tm="100000">
                                          <p:val>
                                            <p:fltVal val="1.000000"/>
                                          </p:val>
                                        </p:tav>
                                      </p:tavLst>
                                    </p:anim>
                                    <p:anim calcmode="lin" valueType="num">
                                      <p:cBhvr>
                                        <p:cTn id="18" dur="664" tmFilter="0, 0; 0.125,0.2665; 0.25,0.4; 0.375,0.465; 0.5,0.5;  0.625,0.535; 0.75,0.6; 0.875,0.7335; 1,1">
                                          <p:stCondLst>
                                            <p:cond delay="664"/>
                                          </p:stCondLst>
                                        </p:cTn>
                                        <p:tgtEl>
                                          <p:spTgt spid="385040"/>
                                        </p:tgtEl>
                                        <p:attrNameLst>
                                          <p:attrName>ppt_y</p:attrName>
                                        </p:attrNameLst>
                                      </p:cBhvr>
                                      <p:tavLst>
                                        <p:tav tm="0" fmla="#ppt_y-sin(pi*$)/9">
                                          <p:val>
                                            <p:fltVal val="0.000000"/>
                                          </p:val>
                                        </p:tav>
                                        <p:tav tm="100000">
                                          <p:val>
                                            <p:fltVal val="1.000000"/>
                                          </p:val>
                                        </p:tav>
                                      </p:tavLst>
                                    </p:anim>
                                    <p:anim calcmode="lin" valueType="num">
                                      <p:cBhvr>
                                        <p:cTn id="19" dur="332" tmFilter="0, 0; 0.125,0.2665; 0.25,0.4; 0.375,0.465; 0.5,0.5;  0.625,0.535; 0.75,0.6; 0.875,0.7335; 1,1">
                                          <p:stCondLst>
                                            <p:cond delay="1324"/>
                                          </p:stCondLst>
                                        </p:cTn>
                                        <p:tgtEl>
                                          <p:spTgt spid="385040"/>
                                        </p:tgtEl>
                                        <p:attrNameLst>
                                          <p:attrName>ppt_y</p:attrName>
                                        </p:attrNameLst>
                                      </p:cBhvr>
                                      <p:tavLst>
                                        <p:tav tm="0" fmla="#ppt_y-sin(pi*$)/27">
                                          <p:val>
                                            <p:fltVal val="0.000000"/>
                                          </p:val>
                                        </p:tav>
                                        <p:tav tm="100000">
                                          <p:val>
                                            <p:fltVal val="1.000000"/>
                                          </p:val>
                                        </p:tav>
                                      </p:tavLst>
                                    </p:anim>
                                    <p:anim calcmode="lin" valueType="num">
                                      <p:cBhvr>
                                        <p:cTn id="20" dur="164" tmFilter="0, 0; 0.125,0.2665; 0.25,0.4; 0.375,0.465; 0.5,0.5;  0.625,0.535; 0.75,0.6; 0.875,0.7335; 1,1">
                                          <p:stCondLst>
                                            <p:cond delay="1656"/>
                                          </p:stCondLst>
                                        </p:cTn>
                                        <p:tgtEl>
                                          <p:spTgt spid="385040"/>
                                        </p:tgtEl>
                                        <p:attrNameLst>
                                          <p:attrName>ppt_y</p:attrName>
                                        </p:attrNameLst>
                                      </p:cBhvr>
                                      <p:tavLst>
                                        <p:tav tm="0" fmla="#ppt_y-sin(pi*$)/81">
                                          <p:val>
                                            <p:fltVal val="0.000000"/>
                                          </p:val>
                                        </p:tav>
                                        <p:tav tm="100000">
                                          <p:val>
                                            <p:fltVal val="1.000000"/>
                                          </p:val>
                                        </p:tav>
                                      </p:tavLst>
                                    </p:anim>
                                    <p:animScale>
                                      <p:cBhvr>
                                        <p:cTn id="21" dur="26">
                                          <p:stCondLst>
                                            <p:cond delay="650"/>
                                          </p:stCondLst>
                                        </p:cTn>
                                        <p:tgtEl>
                                          <p:spTgt spid="385040"/>
                                        </p:tgtEl>
                                      </p:cBhvr>
                                      <p:to x="100000" y="60000"/>
                                    </p:animScale>
                                    <p:animScale>
                                      <p:cBhvr>
                                        <p:cTn id="22" dur="166" decel="50000">
                                          <p:stCondLst>
                                            <p:cond delay="676"/>
                                          </p:stCondLst>
                                        </p:cTn>
                                        <p:tgtEl>
                                          <p:spTgt spid="385040"/>
                                        </p:tgtEl>
                                      </p:cBhvr>
                                      <p:to x="100000" y="100000"/>
                                    </p:animScale>
                                    <p:animScale>
                                      <p:cBhvr>
                                        <p:cTn id="23" dur="26">
                                          <p:stCondLst>
                                            <p:cond delay="1312"/>
                                          </p:stCondLst>
                                        </p:cTn>
                                        <p:tgtEl>
                                          <p:spTgt spid="385040"/>
                                        </p:tgtEl>
                                      </p:cBhvr>
                                      <p:to x="100000" y="80000"/>
                                    </p:animScale>
                                    <p:animScale>
                                      <p:cBhvr>
                                        <p:cTn id="24" dur="166" decel="50000">
                                          <p:stCondLst>
                                            <p:cond delay="1338"/>
                                          </p:stCondLst>
                                        </p:cTn>
                                        <p:tgtEl>
                                          <p:spTgt spid="385040"/>
                                        </p:tgtEl>
                                      </p:cBhvr>
                                      <p:to x="100000" y="100000"/>
                                    </p:animScale>
                                    <p:animScale>
                                      <p:cBhvr>
                                        <p:cTn id="25" dur="26">
                                          <p:stCondLst>
                                            <p:cond delay="1642"/>
                                          </p:stCondLst>
                                        </p:cTn>
                                        <p:tgtEl>
                                          <p:spTgt spid="385040"/>
                                        </p:tgtEl>
                                      </p:cBhvr>
                                      <p:to x="100000" y="90000"/>
                                    </p:animScale>
                                    <p:animScale>
                                      <p:cBhvr>
                                        <p:cTn id="26" dur="166" decel="50000">
                                          <p:stCondLst>
                                            <p:cond delay="1668"/>
                                          </p:stCondLst>
                                        </p:cTn>
                                        <p:tgtEl>
                                          <p:spTgt spid="385040"/>
                                        </p:tgtEl>
                                      </p:cBhvr>
                                      <p:to x="100000" y="100000"/>
                                    </p:animScale>
                                    <p:animScale>
                                      <p:cBhvr>
                                        <p:cTn id="27" dur="26">
                                          <p:stCondLst>
                                            <p:cond delay="1808"/>
                                          </p:stCondLst>
                                        </p:cTn>
                                        <p:tgtEl>
                                          <p:spTgt spid="385040"/>
                                        </p:tgtEl>
                                      </p:cBhvr>
                                      <p:to x="100000" y="95000"/>
                                    </p:animScale>
                                    <p:animScale>
                                      <p:cBhvr>
                                        <p:cTn id="28" dur="166" decel="50000">
                                          <p:stCondLst>
                                            <p:cond delay="1834"/>
                                          </p:stCondLst>
                                        </p:cTn>
                                        <p:tgtEl>
                                          <p:spTgt spid="38504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504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93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955211" y="5143825"/>
            <a:ext cx="1035411" cy="852129"/>
          </a:xfrm>
          <a:prstGeom prst="rect">
            <a:avLst/>
          </a:prstGeom>
          <a:noFill/>
          <a:effectLst>
            <a:reflection blurRad="6350" stA="50000" endA="300" endPos="55000" dir="5400000" sy="-100000" algn="bl" rotWithShape="0"/>
          </a:effectLst>
        </p:spPr>
      </p:pic>
      <p:pic>
        <p:nvPicPr>
          <p:cNvPr id="593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93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93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94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5940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59402" name="Rectangle 13"/>
          <p:cNvSpPr/>
          <p:nvPr/>
        </p:nvSpPr>
        <p:spPr>
          <a:xfrm>
            <a:off x="0" y="1554163"/>
            <a:ext cx="4645025" cy="581025"/>
          </a:xfrm>
          <a:prstGeom prst="rect">
            <a:avLst/>
          </a:prstGeom>
          <a:noFill/>
          <a:ln w="9525">
            <a:noFill/>
          </a:ln>
        </p:spPr>
        <p:txBody>
          <a:bodyPr anchor="ctr" anchorCtr="0">
            <a:spAutoFit/>
          </a:bodyPr>
          <a:p>
            <a:r>
              <a:rPr lang="zh-CN" altLang="en-US" sz="1600" dirty="0">
                <a:latin typeface="Arial" panose="020B0604020202020204" pitchFamily="34" charset="0"/>
                <a:ea typeface="宋体" panose="02010600030101010101" pitchFamily="2" charset="-122"/>
              </a:rPr>
              <a:t>快件处理人员需特别注意机械设备的使用安全，具体要求如下：</a:t>
            </a:r>
            <a:endParaRPr lang="zh-CN" altLang="en-US" sz="1600" dirty="0">
              <a:latin typeface="Arial" panose="020B0604020202020204" pitchFamily="34" charset="0"/>
              <a:ea typeface="宋体" panose="02010600030101010101" pitchFamily="2" charset="-122"/>
            </a:endParaRPr>
          </a:p>
        </p:txBody>
      </p:sp>
      <p:sp>
        <p:nvSpPr>
          <p:cNvPr id="59403" name="Rectangle 15"/>
          <p:cNvSpPr/>
          <p:nvPr/>
        </p:nvSpPr>
        <p:spPr>
          <a:xfrm>
            <a:off x="1331913" y="836613"/>
            <a:ext cx="7812087"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（二）机械拆解</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机械拆解是指用电动葫芦或推式悬挂机把总包悬挂提升起来再拆解的方式。</a:t>
            </a:r>
            <a:endParaRPr lang="zh-CN" altLang="en-US" dirty="0">
              <a:latin typeface="Arial" panose="020B0604020202020204" pitchFamily="34" charset="0"/>
              <a:ea typeface="宋体" panose="02010600030101010101" pitchFamily="2" charset="-122"/>
            </a:endParaRPr>
          </a:p>
        </p:txBody>
      </p:sp>
      <p:sp>
        <p:nvSpPr>
          <p:cNvPr id="59404" name="Rectangle 16"/>
          <p:cNvSpPr/>
          <p:nvPr/>
        </p:nvSpPr>
        <p:spPr>
          <a:xfrm>
            <a:off x="0" y="2133600"/>
            <a:ext cx="4572000" cy="448627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）操作人员按要求着装，长发女工须盘发，头发不允许露出工作帽，以防卷入机器。</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）开启设备后，通过听、闻、看等方式，检查设备是否有异样。</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）如果出现故障，要通知专业人员维修，严禁私拆设备。</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）操作过程中禁止用机械拆解超过规定规格的总包，以免损坏机械。</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）严禁无故使用急停开关或中断设备电源。</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）设备运转中，严禁身体任部位接触设备。</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）操作台要保持清洁，严禁将任何与作业无关的物品放在上面。</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8</a:t>
            </a:r>
            <a:r>
              <a:rPr lang="zh-CN" altLang="en-US" dirty="0">
                <a:latin typeface="Arial" panose="020B0604020202020204" pitchFamily="34" charset="0"/>
                <a:ea typeface="宋体" panose="02010600030101010101" pitchFamily="2" charset="-122"/>
              </a:rPr>
              <a:t>）作业结束后，要及时清理场地，并检查设备是否已经关好。</a:t>
            </a:r>
            <a:endParaRPr lang="zh-CN" altLang="en-US" dirty="0">
              <a:latin typeface="Arial" panose="020B0604020202020204" pitchFamily="34" charset="0"/>
              <a:ea typeface="宋体" panose="02010600030101010101" pitchFamily="2" charset="-122"/>
            </a:endParaRPr>
          </a:p>
        </p:txBody>
      </p:sp>
      <p:pic>
        <p:nvPicPr>
          <p:cNvPr id="408593" name="Picture 17" descr="总包拆解"/>
          <p:cNvPicPr>
            <a:picLocks noChangeAspect="1"/>
          </p:cNvPicPr>
          <p:nvPr/>
        </p:nvPicPr>
        <p:blipFill>
          <a:blip r:embed="rId4"/>
          <a:stretch>
            <a:fillRect/>
          </a:stretch>
        </p:blipFill>
        <p:spPr>
          <a:xfrm>
            <a:off x="4643438" y="1557338"/>
            <a:ext cx="4500562" cy="3027362"/>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408593"/>
                                        </p:tgtEl>
                                        <p:attrNameLst>
                                          <p:attrName>style.visibility</p:attrName>
                                        </p:attrNameLst>
                                      </p:cBhvr>
                                      <p:to>
                                        <p:strVal val="visible"/>
                                      </p:to>
                                    </p:set>
                                    <p:animEffect transition="in" filter="fade">
                                      <p:cBhvr>
                                        <p:cTn id="7" dur="2000"/>
                                        <p:tgtEl>
                                          <p:spTgt spid="408593"/>
                                        </p:tgtEl>
                                      </p:cBhvr>
                                    </p:animEffect>
                                    <p:anim calcmode="lin" valueType="num">
                                      <p:cBhvr>
                                        <p:cTn id="8" dur="2000" fill="hold"/>
                                        <p:tgtEl>
                                          <p:spTgt spid="408593"/>
                                        </p:tgtEl>
                                        <p:attrNameLst>
                                          <p:attrName>style.rotation</p:attrName>
                                        </p:attrNameLst>
                                      </p:cBhvr>
                                      <p:tavLst>
                                        <p:tav tm="0">
                                          <p:val>
                                            <p:fltVal val="720.000000"/>
                                          </p:val>
                                        </p:tav>
                                        <p:tav tm="100000">
                                          <p:val>
                                            <p:fltVal val="0.000000"/>
                                          </p:val>
                                        </p:tav>
                                      </p:tavLst>
                                    </p:anim>
                                    <p:anim calcmode="lin" valueType="num">
                                      <p:cBhvr>
                                        <p:cTn id="9" dur="2000" fill="hold"/>
                                        <p:tgtEl>
                                          <p:spTgt spid="408593"/>
                                        </p:tgtEl>
                                        <p:attrNameLst>
                                          <p:attrName>ppt_h</p:attrName>
                                        </p:attrNameLst>
                                      </p:cBhvr>
                                      <p:tavLst>
                                        <p:tav tm="0">
                                          <p:val>
                                            <p:fltVal val="0.000000"/>
                                          </p:val>
                                        </p:tav>
                                        <p:tav tm="100000">
                                          <p:val>
                                            <p:strVal val="#ppt_h"/>
                                          </p:val>
                                        </p:tav>
                                      </p:tavLst>
                                    </p:anim>
                                    <p:anim calcmode="lin" valueType="num">
                                      <p:cBhvr>
                                        <p:cTn id="10" dur="2000" fill="hold"/>
                                        <p:tgtEl>
                                          <p:spTgt spid="408593"/>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04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04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04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04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04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0425"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0426" name="Rectangle 14"/>
          <p:cNvSpPr/>
          <p:nvPr/>
        </p:nvSpPr>
        <p:spPr>
          <a:xfrm>
            <a:off x="1403350" y="908050"/>
            <a:ext cx="3176588" cy="641350"/>
          </a:xfrm>
          <a:prstGeom prst="rect">
            <a:avLst/>
          </a:prstGeom>
          <a:noFill/>
          <a:ln w="9525">
            <a:noFill/>
          </a:ln>
        </p:spPr>
        <p:txBody>
          <a:bodyPr wrap="none" anchor="ctr" anchorCtr="0">
            <a:spAutoFit/>
          </a:bodyPr>
          <a:p>
            <a:pPr eaLnBrk="0" hangingPunct="0"/>
            <a:r>
              <a:rPr lang="zh-CN" altLang="en-US" b="1" dirty="0">
                <a:latin typeface="Times New Roman" panose="02020603050405020304" pitchFamily="18" charset="0"/>
                <a:ea typeface="宋体" panose="02010600030101010101" pitchFamily="2" charset="-122"/>
              </a:rPr>
              <a:t>（三）总包拆解异常情况处理</a:t>
            </a:r>
            <a:endParaRPr lang="zh-CN" altLang="en-US" dirty="0">
              <a:latin typeface="Arial" panose="020B0604020202020204" pitchFamily="34" charset="0"/>
              <a:ea typeface="宋体" panose="02010600030101010101" pitchFamily="2" charset="-122"/>
            </a:endParaRPr>
          </a:p>
          <a:p>
            <a:pPr eaLnBrk="0" hangingPunct="0"/>
            <a:r>
              <a:rPr lang="en-US" altLang="zh-CN" dirty="0">
                <a:latin typeface="Times New Roman" panose="02020603050405020304" pitchFamily="18" charset="0"/>
                <a:ea typeface="宋体" panose="02010600030101010101" pitchFamily="2" charset="-122"/>
              </a:rPr>
              <a:t>1</a:t>
            </a:r>
            <a:r>
              <a:rPr lang="zh-CN" altLang="en-US" dirty="0">
                <a:latin typeface="Times New Roman" panose="02020603050405020304" pitchFamily="18" charset="0"/>
                <a:ea typeface="宋体" panose="02010600030101010101" pitchFamily="2" charset="-122"/>
              </a:rPr>
              <a:t>、常见的总包拆解异常情况</a:t>
            </a:r>
            <a:endParaRPr lang="zh-CN" altLang="en-US" dirty="0">
              <a:latin typeface="Arial" panose="020B0604020202020204" pitchFamily="34" charset="0"/>
              <a:ea typeface="宋体" panose="02010600030101010101" pitchFamily="2" charset="-122"/>
            </a:endParaRPr>
          </a:p>
        </p:txBody>
      </p:sp>
      <p:graphicFrame>
        <p:nvGraphicFramePr>
          <p:cNvPr id="388228" name="Group 132"/>
          <p:cNvGraphicFramePr>
            <a:graphicFrameLocks noGrp="1"/>
          </p:cNvGraphicFramePr>
          <p:nvPr/>
        </p:nvGraphicFramePr>
        <p:xfrm>
          <a:off x="1187450" y="1557338"/>
          <a:ext cx="7705725" cy="4678363"/>
        </p:xfrm>
        <a:graphic>
          <a:graphicData uri="http://schemas.openxmlformats.org/drawingml/2006/table">
            <a:tbl>
              <a:tblPr/>
              <a:tblGrid>
                <a:gridCol w="3852863"/>
                <a:gridCol w="3852862"/>
              </a:tblGrid>
              <a:tr h="4333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异常情况</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处理方式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）、快件总包包牌所写快件数理与总包袋内的快件数量不一致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）、封发清单更改划销处未签名、未盖章，快件数量与清单不符。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）、改退快件的批条或批注签有脱落，改退签批注错误等</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）、拆出的快件有水湿、油污、破损、断裂的拆动的痕迹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）、有内件受损并有渗漏、发臭、腐烂变质现象发生的快件</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16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）、快件运单地址残缺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77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）、拆出的快件属误发寄错误</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88218" name="Rectangle 122"/>
          <p:cNvSpPr/>
          <p:nvPr/>
        </p:nvSpPr>
        <p:spPr>
          <a:xfrm>
            <a:off x="5076825" y="1989138"/>
            <a:ext cx="3816350"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保存好总包袋身和包牌，如实记录数量，及时向业务主 管反映问题。</a:t>
            </a:r>
            <a:endParaRPr lang="zh-CN" altLang="en-US" dirty="0">
              <a:latin typeface="Arial" panose="020B0604020202020204" pitchFamily="34" charset="0"/>
              <a:ea typeface="宋体" panose="02010600030101010101" pitchFamily="2" charset="-122"/>
            </a:endParaRPr>
          </a:p>
        </p:txBody>
      </p:sp>
      <p:sp>
        <p:nvSpPr>
          <p:cNvPr id="388219" name="Rectangle 123"/>
          <p:cNvSpPr/>
          <p:nvPr/>
        </p:nvSpPr>
        <p:spPr>
          <a:xfrm>
            <a:off x="5076825" y="2565400"/>
            <a:ext cx="3671888"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保存好清单，如实记录数量，及时向业务主管反映问题。</a:t>
            </a:r>
            <a:endParaRPr lang="zh-CN" altLang="en-US" dirty="0">
              <a:latin typeface="Arial" panose="020B0604020202020204" pitchFamily="34" charset="0"/>
              <a:ea typeface="宋体" panose="02010600030101010101" pitchFamily="2" charset="-122"/>
            </a:endParaRPr>
          </a:p>
        </p:txBody>
      </p:sp>
      <p:sp>
        <p:nvSpPr>
          <p:cNvPr id="388220" name="Rectangle 124"/>
          <p:cNvSpPr/>
          <p:nvPr/>
        </p:nvSpPr>
        <p:spPr>
          <a:xfrm>
            <a:off x="5148263" y="3141663"/>
            <a:ext cx="3744912"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当即做剔除处理，并按公司规定追究业务经办人的责任</a:t>
            </a:r>
            <a:endParaRPr lang="zh-CN" altLang="en-US" dirty="0">
              <a:latin typeface="Arial" panose="020B0604020202020204" pitchFamily="34" charset="0"/>
              <a:ea typeface="宋体" panose="02010600030101010101" pitchFamily="2" charset="-122"/>
            </a:endParaRPr>
          </a:p>
        </p:txBody>
      </p:sp>
      <p:sp>
        <p:nvSpPr>
          <p:cNvPr id="388221" name="Rectangle 125"/>
          <p:cNvSpPr/>
          <p:nvPr/>
        </p:nvSpPr>
        <p:spPr>
          <a:xfrm>
            <a:off x="4932363" y="3716338"/>
            <a:ext cx="3960812"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按公司要求进行阴干、清洁和隔离处理，追究相应的封闭、运送人员责任。</a:t>
            </a:r>
            <a:endParaRPr lang="zh-CN" altLang="en-US" dirty="0">
              <a:latin typeface="Arial" panose="020B0604020202020204" pitchFamily="34" charset="0"/>
              <a:ea typeface="宋体" panose="02010600030101010101" pitchFamily="2" charset="-122"/>
            </a:endParaRPr>
          </a:p>
        </p:txBody>
      </p:sp>
      <p:sp>
        <p:nvSpPr>
          <p:cNvPr id="388222" name="Rectangle 126"/>
          <p:cNvSpPr/>
          <p:nvPr/>
        </p:nvSpPr>
        <p:spPr>
          <a:xfrm>
            <a:off x="4932363" y="4292600"/>
            <a:ext cx="3887787"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当即进行隔离，并由问题件处理人员与发件人联系确认。</a:t>
            </a:r>
            <a:endParaRPr lang="zh-CN" altLang="en-US" dirty="0">
              <a:latin typeface="Arial" panose="020B0604020202020204" pitchFamily="34" charset="0"/>
              <a:ea typeface="宋体" panose="02010600030101010101" pitchFamily="2" charset="-122"/>
            </a:endParaRPr>
          </a:p>
        </p:txBody>
      </p:sp>
      <p:sp>
        <p:nvSpPr>
          <p:cNvPr id="388224" name="Rectangle 128"/>
          <p:cNvSpPr/>
          <p:nvPr/>
        </p:nvSpPr>
        <p:spPr>
          <a:xfrm>
            <a:off x="5076825" y="4868863"/>
            <a:ext cx="3444875" cy="641350"/>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当即做剔除处理，并由问题件处理人员与发件人联系确认</a:t>
            </a:r>
            <a:endParaRPr lang="zh-CN" altLang="en-US" dirty="0">
              <a:latin typeface="Arial" panose="020B0604020202020204" pitchFamily="34" charset="0"/>
              <a:ea typeface="宋体" panose="02010600030101010101" pitchFamily="2" charset="-122"/>
            </a:endParaRPr>
          </a:p>
        </p:txBody>
      </p:sp>
      <p:sp>
        <p:nvSpPr>
          <p:cNvPr id="388227" name="Rectangle 131"/>
          <p:cNvSpPr/>
          <p:nvPr/>
        </p:nvSpPr>
        <p:spPr>
          <a:xfrm>
            <a:off x="5003800" y="5589588"/>
            <a:ext cx="3887788"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 当即剔除出来，并及时将误发快件退回封发处进行处理。</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88218"/>
                                        </p:tgtEl>
                                        <p:attrNameLst>
                                          <p:attrName>style.visibility</p:attrName>
                                        </p:attrNameLst>
                                      </p:cBhvr>
                                      <p:to>
                                        <p:strVal val="visible"/>
                                      </p:to>
                                    </p:set>
                                    <p:anim to="" calcmode="lin" valueType="num">
                                      <p:cBhvr>
                                        <p:cTn id="7" dur="1" fill="hold"/>
                                        <p:tgtEl>
                                          <p:spTgt spid="388218"/>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88219"/>
                                        </p:tgtEl>
                                        <p:attrNameLst>
                                          <p:attrName>style.visibility</p:attrName>
                                        </p:attrNameLst>
                                      </p:cBhvr>
                                      <p:to>
                                        <p:strVal val="visible"/>
                                      </p:to>
                                    </p:set>
                                    <p:anim to="" calcmode="lin" valueType="num">
                                      <p:cBhvr>
                                        <p:cTn id="12" dur="1" fill="hold"/>
                                        <p:tgtEl>
                                          <p:spTgt spid="388219"/>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88220"/>
                                        </p:tgtEl>
                                        <p:attrNameLst>
                                          <p:attrName>style.visibility</p:attrName>
                                        </p:attrNameLst>
                                      </p:cBhvr>
                                      <p:to>
                                        <p:strVal val="visible"/>
                                      </p:to>
                                    </p:set>
                                    <p:anim to="" calcmode="lin" valueType="num">
                                      <p:cBhvr>
                                        <p:cTn id="17" dur="1" fill="hold"/>
                                        <p:tgtEl>
                                          <p:spTgt spid="388220"/>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88221"/>
                                        </p:tgtEl>
                                        <p:attrNameLst>
                                          <p:attrName>style.visibility</p:attrName>
                                        </p:attrNameLst>
                                      </p:cBhvr>
                                      <p:to>
                                        <p:strVal val="visible"/>
                                      </p:to>
                                    </p:set>
                                    <p:anim to="" calcmode="lin" valueType="num">
                                      <p:cBhvr>
                                        <p:cTn id="22" dur="1" fill="hold"/>
                                        <p:tgtEl>
                                          <p:spTgt spid="388221"/>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88222"/>
                                        </p:tgtEl>
                                        <p:attrNameLst>
                                          <p:attrName>style.visibility</p:attrName>
                                        </p:attrNameLst>
                                      </p:cBhvr>
                                      <p:to>
                                        <p:strVal val="visible"/>
                                      </p:to>
                                    </p:set>
                                    <p:anim to="" calcmode="lin" valueType="num">
                                      <p:cBhvr>
                                        <p:cTn id="27" dur="1" fill="hold"/>
                                        <p:tgtEl>
                                          <p:spTgt spid="388222"/>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88224"/>
                                        </p:tgtEl>
                                        <p:attrNameLst>
                                          <p:attrName>style.visibility</p:attrName>
                                        </p:attrNameLst>
                                      </p:cBhvr>
                                      <p:to>
                                        <p:strVal val="visible"/>
                                      </p:to>
                                    </p:set>
                                    <p:anim to="" calcmode="lin" valueType="num">
                                      <p:cBhvr>
                                        <p:cTn id="32" dur="1" fill="hold"/>
                                        <p:tgtEl>
                                          <p:spTgt spid="388224"/>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88227"/>
                                        </p:tgtEl>
                                        <p:attrNameLst>
                                          <p:attrName>style.visibility</p:attrName>
                                        </p:attrNameLst>
                                      </p:cBhvr>
                                      <p:to>
                                        <p:strVal val="visible"/>
                                      </p:to>
                                    </p:set>
                                    <p:anim to="" calcmode="lin" valueType="num">
                                      <p:cBhvr>
                                        <p:cTn id="37" dur="1" fill="hold"/>
                                        <p:tgtEl>
                                          <p:spTgt spid="388227"/>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8218" grpId="0"/>
      <p:bldP spid="388219" grpId="0"/>
      <p:bldP spid="388220" grpId="0"/>
      <p:bldP spid="388221" grpId="0"/>
      <p:bldP spid="388222" grpId="0"/>
      <p:bldP spid="388224" grpId="0"/>
      <p:bldP spid="38822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14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14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4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4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1449"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1450" name="Rectangle 14"/>
          <p:cNvSpPr/>
          <p:nvPr/>
        </p:nvSpPr>
        <p:spPr>
          <a:xfrm>
            <a:off x="1331913" y="765175"/>
            <a:ext cx="7667625" cy="915988"/>
          </a:xfrm>
          <a:prstGeom prst="rect">
            <a:avLst/>
          </a:prstGeom>
          <a:noFill/>
          <a:ln w="9525">
            <a:noFill/>
          </a:ln>
        </p:spPr>
        <p:txBody>
          <a:bodyPr anchor="ctr" anchorCtr="0">
            <a:spAutoFit/>
          </a:bodyPr>
          <a:p>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 破损潮湿件处理办法</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快件破损潮湿是最常见的总包拆解问题。为做到规范处理、合理担责，公司特制定破损潮湿件处理办法，如下所示。</a:t>
            </a:r>
            <a:endParaRPr lang="zh-CN" altLang="en-US" dirty="0">
              <a:latin typeface="Arial" panose="020B0604020202020204" pitchFamily="34" charset="0"/>
              <a:ea typeface="宋体" panose="02010600030101010101" pitchFamily="2" charset="-122"/>
            </a:endParaRPr>
          </a:p>
        </p:txBody>
      </p:sp>
      <p:sp>
        <p:nvSpPr>
          <p:cNvPr id="61451" name="Rectangle 19"/>
          <p:cNvSpPr/>
          <p:nvPr/>
        </p:nvSpPr>
        <p:spPr>
          <a:xfrm>
            <a:off x="1619250" y="2349500"/>
            <a:ext cx="6624638" cy="3527425"/>
          </a:xfrm>
          <a:prstGeom prst="rect">
            <a:avLst/>
          </a:prstGeom>
          <a:noFill/>
          <a:ln w="9525">
            <a:noFill/>
          </a:ln>
        </p:spPr>
        <p:txBody>
          <a:bodyPr anchor="t" anchorCtr="0">
            <a:spAutoFit/>
          </a:bodyPr>
          <a:p>
            <a:pPr defTabSz="914400" eaLnBrk="0" hangingPunct="0">
              <a:tabLst>
                <a:tab pos="685800" algn="l"/>
              </a:tabLst>
            </a:pPr>
            <a:r>
              <a:rPr lang="en-US" altLang="zh-CN" sz="1400" b="1" dirty="0">
                <a:latin typeface="Times New Roman" panose="02020603050405020304" pitchFamily="18" charset="0"/>
                <a:ea typeface="宋体" panose="02010600030101010101" pitchFamily="2" charset="-122"/>
              </a:rPr>
              <a:t>1</a:t>
            </a:r>
            <a:r>
              <a:rPr lang="zh-CN" altLang="en-US" sz="1400" b="1" dirty="0">
                <a:latin typeface="Times New Roman" panose="02020603050405020304" pitchFamily="18" charset="0"/>
                <a:ea typeface="宋体" panose="02010600030101010101" pitchFamily="2" charset="-122"/>
              </a:rPr>
              <a:t>、上报要求</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）各经手环节须确保快件完好无损，对于已经破损的快件，必须重新包装、加固。</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2</a:t>
            </a:r>
            <a:r>
              <a:rPr lang="zh-CN" altLang="en-US" sz="1400" dirty="0">
                <a:latin typeface="Times New Roman" panose="02020603050405020304" pitchFamily="18" charset="0"/>
                <a:ea typeface="宋体" panose="02010600030101010101" pitchFamily="2" charset="-122"/>
              </a:rPr>
              <a:t>）各经手环节发现货物破损时，需在内部操作系统“差错上报”栏目中进行填报；破损情况较为严重的，应拍照上传，并附相关说明。</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3</a:t>
            </a:r>
            <a:r>
              <a:rPr lang="zh-CN" altLang="en-US" sz="1400" dirty="0">
                <a:latin typeface="Times New Roman" panose="02020603050405020304" pitchFamily="18" charset="0"/>
                <a:ea typeface="宋体" panose="02010600030101010101" pitchFamily="2" charset="-122"/>
              </a:rPr>
              <a:t>）如在中转过程中发生快件破损，交接人员必须要求送货司机在交接单上签字。</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4</a:t>
            </a:r>
            <a:r>
              <a:rPr lang="zh-CN" altLang="en-US" sz="1400" dirty="0">
                <a:latin typeface="Times New Roman" panose="02020603050405020304" pitchFamily="18" charset="0"/>
                <a:ea typeface="宋体" panose="02010600030101010101" pitchFamily="2" charset="-122"/>
              </a:rPr>
              <a:t>）如快件需派头，派头人员必须在外场交接确认快件的异常情况。</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en-US" altLang="zh-CN" sz="1400" b="1" dirty="0">
                <a:latin typeface="Times New Roman" panose="02020603050405020304" pitchFamily="18" charset="0"/>
                <a:ea typeface="宋体" panose="02010600030101010101" pitchFamily="2" charset="-122"/>
              </a:rPr>
              <a:t>2</a:t>
            </a:r>
            <a:r>
              <a:rPr lang="zh-CN" altLang="en-US" sz="1400" b="1" dirty="0">
                <a:latin typeface="Times New Roman" panose="02020603050405020304" pitchFamily="18" charset="0"/>
                <a:ea typeface="宋体" panose="02010600030101010101" pitchFamily="2" charset="-122"/>
              </a:rPr>
              <a:t>、上报时间</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）在上报破损潮湿件的时间为卸货时间完毕</a:t>
            </a:r>
            <a:r>
              <a:rPr lang="en-US" altLang="zh-CN" sz="1400" dirty="0">
                <a:latin typeface="Times New Roman" panose="02020603050405020304" pitchFamily="18" charset="0"/>
                <a:ea typeface="宋体" panose="02010600030101010101" pitchFamily="2" charset="-122"/>
              </a:rPr>
              <a:t>4</a:t>
            </a:r>
            <a:r>
              <a:rPr lang="zh-CN" altLang="en-US" sz="1400" dirty="0">
                <a:latin typeface="Times New Roman" panose="02020603050405020304" pitchFamily="18" charset="0"/>
                <a:ea typeface="宋体" panose="02010600030101010101" pitchFamily="2" charset="-122"/>
              </a:rPr>
              <a:t>小时内，在内部操作系统上报错。</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2</a:t>
            </a:r>
            <a:r>
              <a:rPr lang="zh-CN" altLang="en-US" sz="1400" dirty="0">
                <a:latin typeface="Times New Roman" panose="02020603050405020304" pitchFamily="18" charset="0"/>
                <a:ea typeface="宋体" panose="02010600030101010101" pitchFamily="2" charset="-122"/>
              </a:rPr>
              <a:t>）卸车完毕后已无人上班的，应于次日早晨</a:t>
            </a:r>
            <a:r>
              <a:rPr lang="en-US" altLang="zh-CN" sz="1400" dirty="0">
                <a:latin typeface="Times New Roman" panose="02020603050405020304" pitchFamily="18" charset="0"/>
                <a:ea typeface="宋体" panose="02010600030101010101" pitchFamily="2" charset="-122"/>
              </a:rPr>
              <a:t>10</a:t>
            </a:r>
            <a:r>
              <a:rPr lang="zh-CN" altLang="en-US" sz="1400" dirty="0">
                <a:latin typeface="Times New Roman" panose="02020603050405020304" pitchFamily="18" charset="0"/>
                <a:ea typeface="宋体" panose="02010600030101010101" pitchFamily="2" charset="-122"/>
              </a:rPr>
              <a:t>点前上报潮湿破损快件的信息。</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3</a:t>
            </a:r>
            <a:r>
              <a:rPr lang="zh-CN" altLang="en-US" sz="1400" dirty="0">
                <a:latin typeface="Times New Roman" panose="02020603050405020304" pitchFamily="18" charset="0"/>
                <a:ea typeface="宋体" panose="02010600030101010101" pitchFamily="2" charset="-122"/>
              </a:rPr>
              <a:t>）因快件破损潮湿而客户拒绝签收的，派头人员必须在次日早晨</a:t>
            </a:r>
            <a:r>
              <a:rPr lang="en-US" altLang="zh-CN" sz="1400" dirty="0">
                <a:latin typeface="Times New Roman" panose="02020603050405020304" pitchFamily="18" charset="0"/>
                <a:ea typeface="宋体" panose="02010600030101010101" pitchFamily="2" charset="-122"/>
              </a:rPr>
              <a:t>10</a:t>
            </a:r>
            <a:r>
              <a:rPr lang="zh-CN" altLang="en-US" sz="1400" dirty="0">
                <a:latin typeface="Times New Roman" panose="02020603050405020304" pitchFamily="18" charset="0"/>
                <a:ea typeface="宋体" panose="02010600030101010101" pitchFamily="2" charset="-122"/>
              </a:rPr>
              <a:t>点前上报差错。</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en-US" altLang="zh-CN" sz="1400" b="1" dirty="0">
                <a:latin typeface="Times New Roman" panose="02020603050405020304" pitchFamily="18" charset="0"/>
                <a:ea typeface="宋体" panose="02010600030101010101" pitchFamily="2" charset="-122"/>
              </a:rPr>
              <a:t>3</a:t>
            </a:r>
            <a:r>
              <a:rPr lang="zh-CN" altLang="en-US" sz="1400" b="1" dirty="0">
                <a:latin typeface="Times New Roman" panose="02020603050405020304" pitchFamily="18" charset="0"/>
                <a:ea typeface="宋体" panose="02010600030101010101" pitchFamily="2" charset="-122"/>
              </a:rPr>
              <a:t>、责任划分 </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1</a:t>
            </a:r>
            <a:r>
              <a:rPr lang="zh-CN" altLang="en-US" sz="1400" dirty="0">
                <a:latin typeface="Times New Roman" panose="02020603050405020304" pitchFamily="18" charset="0"/>
                <a:ea typeface="宋体" panose="02010600030101010101" pitchFamily="2" charset="-122"/>
              </a:rPr>
              <a:t>）快件破损潮湿责任划分如下表所示。</a:t>
            </a:r>
            <a:endParaRPr lang="zh-CN" altLang="en-US" sz="1400" dirty="0">
              <a:latin typeface="Times New Roman" panose="02020603050405020304" pitchFamily="18" charset="0"/>
              <a:ea typeface="宋体" panose="02010600030101010101" pitchFamily="2" charset="-122"/>
            </a:endParaRPr>
          </a:p>
          <a:p>
            <a:pPr defTabSz="914400" eaLnBrk="0" hangingPunct="0">
              <a:tabLst>
                <a:tab pos="685800" algn="l"/>
              </a:tabLst>
            </a:pPr>
            <a:r>
              <a:rPr lang="zh-CN" altLang="en-US" sz="1400" dirty="0">
                <a:latin typeface="Times New Roman" panose="02020603050405020304" pitchFamily="18" charset="0"/>
                <a:ea typeface="宋体" panose="02010600030101010101" pitchFamily="2" charset="-122"/>
              </a:rPr>
              <a:t>（</a:t>
            </a:r>
            <a:r>
              <a:rPr lang="en-US" altLang="zh-CN" sz="1400" dirty="0">
                <a:latin typeface="Times New Roman" panose="02020603050405020304" pitchFamily="18" charset="0"/>
                <a:ea typeface="宋体" panose="02010600030101010101" pitchFamily="2" charset="-122"/>
              </a:rPr>
              <a:t>2</a:t>
            </a:r>
            <a:r>
              <a:rPr lang="zh-CN" altLang="en-US" sz="1400" dirty="0">
                <a:latin typeface="Times New Roman" panose="02020603050405020304" pitchFamily="18" charset="0"/>
                <a:ea typeface="宋体" panose="02010600030101010101" pitchFamily="2" charset="-122"/>
              </a:rPr>
              <a:t>）全部责任部门需要承担在京的保险赔偿。</a:t>
            </a:r>
            <a:r>
              <a:rPr lang="zh-CN" altLang="en-US" sz="1600" dirty="0">
                <a:latin typeface="Times New Roman" panose="02020603050405020304" pitchFamily="18" charset="0"/>
                <a:ea typeface="宋体" panose="02010600030101010101" pitchFamily="2" charset="-122"/>
              </a:rPr>
              <a:t>	</a:t>
            </a:r>
            <a:endParaRPr lang="zh-CN" altLang="en-US" sz="1600" dirty="0">
              <a:latin typeface="Arial" panose="020B0604020202020204" pitchFamily="34" charset="0"/>
              <a:ea typeface="宋体" panose="02010600030101010101" pitchFamily="2" charset="-122"/>
            </a:endParaRPr>
          </a:p>
        </p:txBody>
      </p:sp>
      <p:graphicFrame>
        <p:nvGraphicFramePr>
          <p:cNvPr id="387372" name="Group 300"/>
          <p:cNvGraphicFramePr>
            <a:graphicFrameLocks noGrp="1"/>
          </p:cNvGraphicFramePr>
          <p:nvPr/>
        </p:nvGraphicFramePr>
        <p:xfrm>
          <a:off x="1403350" y="1700213"/>
          <a:ext cx="7127875" cy="4608513"/>
        </p:xfrm>
        <a:graphic>
          <a:graphicData uri="http://schemas.openxmlformats.org/drawingml/2006/table">
            <a:tbl>
              <a:tblPr/>
              <a:tblGrid>
                <a:gridCol w="1109663"/>
                <a:gridCol w="3695700"/>
                <a:gridCol w="828675"/>
                <a:gridCol w="1493837"/>
              </a:tblGrid>
              <a:tr h="4556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规范名称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某某快递公司破损潮湿快件处理办法</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编号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52899">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bl>
          </a:graphicData>
        </a:graphic>
      </p:graphicFrame>
    </p:spTree>
  </p:cSld>
  <p:clrMapOvr>
    <a:masterClrMapping/>
  </p:clrMapOvr>
  <p:transition spd="med">
    <p:checke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24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24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24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24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24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2473"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62474" name="Rectangle 13"/>
          <p:cNvSpPr/>
          <p:nvPr/>
        </p:nvSpPr>
        <p:spPr>
          <a:xfrm>
            <a:off x="1331913" y="765175"/>
            <a:ext cx="7667625" cy="915988"/>
          </a:xfrm>
          <a:prstGeom prst="rect">
            <a:avLst/>
          </a:prstGeom>
          <a:noFill/>
          <a:ln w="9525">
            <a:noFill/>
          </a:ln>
        </p:spPr>
        <p:txBody>
          <a:bodyPr anchor="ctr" anchorCtr="0">
            <a:spAutoFit/>
          </a:bodyPr>
          <a:p>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 破损潮湿件处理办法</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快件破损潮湿是最常见的总包拆解问题。为做到规范处理、合理担责，公司特制定破损潮湿件处理办法，如下所示。</a:t>
            </a:r>
            <a:endParaRPr lang="zh-CN" altLang="en-US" dirty="0">
              <a:latin typeface="Arial" panose="020B0604020202020204" pitchFamily="34" charset="0"/>
              <a:ea typeface="宋体" panose="02010600030101010101" pitchFamily="2" charset="-122"/>
            </a:endParaRPr>
          </a:p>
        </p:txBody>
      </p:sp>
      <p:graphicFrame>
        <p:nvGraphicFramePr>
          <p:cNvPr id="389204" name="Group 84"/>
          <p:cNvGraphicFramePr>
            <a:graphicFrameLocks noGrp="1"/>
          </p:cNvGraphicFramePr>
          <p:nvPr/>
        </p:nvGraphicFramePr>
        <p:xfrm>
          <a:off x="1187450" y="2060575"/>
          <a:ext cx="7634288" cy="4144963"/>
        </p:xfrm>
        <a:graphic>
          <a:graphicData uri="http://schemas.openxmlformats.org/drawingml/2006/table">
            <a:tbl>
              <a:tblPr/>
              <a:tblGrid>
                <a:gridCol w="1079500"/>
                <a:gridCol w="1008063"/>
                <a:gridCol w="3024187"/>
                <a:gridCol w="2522538"/>
              </a:tblGrid>
              <a:tr h="33525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上报部门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具体情况</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责任部门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777">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全部货物</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所有部门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货物被污染，能正确找到污染源</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收运污染件的部门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777">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所有部门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货物被污染，不能找到污染源</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发现部门的上一环节部门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777">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所有部门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找到现场责任人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12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包装不合格快件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所有部门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因包装不合格导致破损潮湿</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收件部门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12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包装合格的快件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无驻地外场的到达部门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及时上报货物破损情况，但不能明确责任人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到达部门、上一环节部门 </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777">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未及时发现破损</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到达部门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120">
                <a:tc vMerge="1">
                  <a:tcPr/>
                </a:tc>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有驻地外场的到达部门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派件之前没有上报破损，且不能明确责任人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派件部门、运输部门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120">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派送之前发现破损，担不能明确责任人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派送部门及上一环节部门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120">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属自提件，客户拒绝签收，且不能明确责任人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1304925"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1304925"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1304925"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1304925"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1304925"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1304925"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1304925"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1304925"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1304925"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1304925" algn="l"/>
                        </a:tabLst>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驻地外场及上一环节部门</a:t>
                      </a:r>
                      <a:endPar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checke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34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634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634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34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任务三  快件处理作业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34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学习活动一：快件接收</a:t>
            </a:r>
            <a:endParaRPr lang="en-US" altLang="zh-CN" b="1" dirty="0">
              <a:solidFill>
                <a:srgbClr val="0000FF"/>
              </a:solidFill>
              <a:latin typeface="Arial" panose="020B0604020202020204" pitchFamily="34" charset="0"/>
              <a:ea typeface="楷体" panose="02010609060101010101" pitchFamily="49" charset="-122"/>
            </a:endParaRPr>
          </a:p>
        </p:txBody>
      </p:sp>
      <p:sp>
        <p:nvSpPr>
          <p:cNvPr id="634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13521</Words>
  <Application>WPS 演示</Application>
  <PresentationFormat/>
  <Paragraphs>1198</Paragraphs>
  <Slides>60</Slides>
  <Notes>0</Notes>
  <HiddenSlides>0</HiddenSlides>
  <MMClips>0</MMClips>
  <ScaleCrop>false</ScaleCrop>
  <HeadingPairs>
    <vt:vector size="6" baseType="variant">
      <vt:variant>
        <vt:lpstr>已用的字体</vt:lpstr>
      </vt:variant>
      <vt:variant>
        <vt:i4>19</vt:i4>
      </vt:variant>
      <vt:variant>
        <vt:lpstr>主题</vt:lpstr>
      </vt:variant>
      <vt:variant>
        <vt:i4>2</vt:i4>
      </vt:variant>
      <vt:variant>
        <vt:lpstr>幻灯片标题</vt:lpstr>
      </vt:variant>
      <vt:variant>
        <vt:i4>60</vt:i4>
      </vt:variant>
    </vt:vector>
  </HeadingPairs>
  <TitlesOfParts>
    <vt:vector size="81" baseType="lpstr">
      <vt:lpstr>Arial</vt:lpstr>
      <vt:lpstr>宋体</vt:lpstr>
      <vt:lpstr>Wingdings</vt:lpstr>
      <vt:lpstr>Calibri</vt:lpstr>
      <vt:lpstr>Arial Rounded MT Bold</vt:lpstr>
      <vt:lpstr>楷体</vt:lpstr>
      <vt:lpstr>Times New Roman</vt:lpstr>
      <vt:lpstr>Tahoma</vt:lpstr>
      <vt:lpstr>Arial Black</vt:lpstr>
      <vt:lpstr>Batang</vt:lpstr>
      <vt:lpstr>Constantia</vt:lpstr>
      <vt:lpstr>HY헤드라인M</vt:lpstr>
      <vt:lpstr>Segoe Print</vt:lpstr>
      <vt:lpstr>ZWSimpleStroke</vt:lpstr>
      <vt:lpstr>Gulim</vt:lpstr>
      <vt:lpstr>Malgun Gothic</vt:lpstr>
      <vt:lpstr>GulimChe</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151</cp:revision>
  <dcterms:created xsi:type="dcterms:W3CDTF">2011-01-25T06:33:28Z</dcterms:created>
  <dcterms:modified xsi:type="dcterms:W3CDTF">2026-08-26T02:07:11Z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5AC7ACBBD04544FFBA2CB91428CFAA4D_12</vt:lpwstr>
  </property>
  <property fmtid="{D5CDD505-2E9C-101B-9397-08002B2CF9AE}" pid="3" name="KSOProductBuildVer">
    <vt:lpwstr>2052-12.1.0.28043</vt:lpwstr>
  </property>
</Properties>
</file>