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sldIdLst>
    <p:sldId id="394" r:id="rId4"/>
    <p:sldId id="256" r:id="rId5"/>
    <p:sldId id="259" r:id="rId6"/>
    <p:sldId id="316" r:id="rId7"/>
    <p:sldId id="317" r:id="rId8"/>
    <p:sldId id="277" r:id="rId9"/>
    <p:sldId id="337" r:id="rId10"/>
    <p:sldId id="341" r:id="rId11"/>
    <p:sldId id="343" r:id="rId12"/>
    <p:sldId id="367" r:id="rId13"/>
    <p:sldId id="368" r:id="rId14"/>
    <p:sldId id="369" r:id="rId15"/>
    <p:sldId id="344" r:id="rId16"/>
    <p:sldId id="346" r:id="rId17"/>
    <p:sldId id="375" r:id="rId18"/>
    <p:sldId id="376" r:id="rId19"/>
    <p:sldId id="347" r:id="rId20"/>
    <p:sldId id="378" r:id="rId21"/>
    <p:sldId id="377" r:id="rId22"/>
    <p:sldId id="379" r:id="rId23"/>
    <p:sldId id="348" r:id="rId24"/>
    <p:sldId id="380" r:id="rId25"/>
    <p:sldId id="349" r:id="rId26"/>
    <p:sldId id="350" r:id="rId27"/>
    <p:sldId id="351" r:id="rId28"/>
    <p:sldId id="352" r:id="rId29"/>
    <p:sldId id="371" r:id="rId30"/>
    <p:sldId id="372" r:id="rId31"/>
    <p:sldId id="373" r:id="rId32"/>
    <p:sldId id="353" r:id="rId33"/>
    <p:sldId id="354" r:id="rId34"/>
    <p:sldId id="355" r:id="rId35"/>
    <p:sldId id="356" r:id="rId36"/>
    <p:sldId id="357" r:id="rId37"/>
    <p:sldId id="358" r:id="rId38"/>
    <p:sldId id="359" r:id="rId39"/>
    <p:sldId id="360" r:id="rId40"/>
    <p:sldId id="381" r:id="rId41"/>
    <p:sldId id="383" r:id="rId42"/>
    <p:sldId id="382" r:id="rId43"/>
    <p:sldId id="384" r:id="rId44"/>
    <p:sldId id="385" r:id="rId45"/>
    <p:sldId id="387" r:id="rId46"/>
    <p:sldId id="388" r:id="rId47"/>
    <p:sldId id="389" r:id="rId48"/>
    <p:sldId id="386" r:id="rId49"/>
    <p:sldId id="362" r:id="rId50"/>
    <p:sldId id="363" r:id="rId51"/>
    <p:sldId id="364" r:id="rId52"/>
    <p:sldId id="366" r:id="rId53"/>
    <p:sldId id="390" r:id="rId54"/>
    <p:sldId id="391" r:id="rId55"/>
    <p:sldId id="392" r:id="rId56"/>
    <p:sldId id="393" r:id="rId57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CC0066"/>
    <a:srgbClr val="000000"/>
    <a:srgbClr val="FF0066"/>
    <a:srgbClr val="FFCC00"/>
    <a:srgbClr val="0000FF"/>
    <a:srgbClr val="99CC00"/>
    <a:srgbClr val="CC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66" d="100"/>
          <a:sy n="66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0" Type="http://schemas.openxmlformats.org/officeDocument/2006/relationships/tableStyles" Target="tableStyles.xml"/><Relationship Id="rId6" Type="http://schemas.openxmlformats.org/officeDocument/2006/relationships/slide" Target="slides/slide3.xml"/><Relationship Id="rId59" Type="http://schemas.openxmlformats.org/officeDocument/2006/relationships/viewProps" Target="viewProps.xml"/><Relationship Id="rId58" Type="http://schemas.openxmlformats.org/officeDocument/2006/relationships/presProps" Target="presProps.xml"/><Relationship Id="rId57" Type="http://schemas.openxmlformats.org/officeDocument/2006/relationships/slide" Target="slides/slide54.xml"/><Relationship Id="rId56" Type="http://schemas.openxmlformats.org/officeDocument/2006/relationships/slide" Target="slides/slide53.xml"/><Relationship Id="rId55" Type="http://schemas.openxmlformats.org/officeDocument/2006/relationships/slide" Target="slides/slide52.xml"/><Relationship Id="rId54" Type="http://schemas.openxmlformats.org/officeDocument/2006/relationships/slide" Target="slides/slide51.xml"/><Relationship Id="rId53" Type="http://schemas.openxmlformats.org/officeDocument/2006/relationships/slide" Target="slides/slide50.xml"/><Relationship Id="rId52" Type="http://schemas.openxmlformats.org/officeDocument/2006/relationships/slide" Target="slides/slide49.xml"/><Relationship Id="rId51" Type="http://schemas.openxmlformats.org/officeDocument/2006/relationships/slide" Target="slides/slide48.xml"/><Relationship Id="rId50" Type="http://schemas.openxmlformats.org/officeDocument/2006/relationships/slide" Target="slides/slide47.xml"/><Relationship Id="rId5" Type="http://schemas.openxmlformats.org/officeDocument/2006/relationships/slide" Target="slides/slide2.xml"/><Relationship Id="rId49" Type="http://schemas.openxmlformats.org/officeDocument/2006/relationships/slide" Target="slides/slide46.xml"/><Relationship Id="rId48" Type="http://schemas.openxmlformats.org/officeDocument/2006/relationships/slide" Target="slides/slide45.xml"/><Relationship Id="rId47" Type="http://schemas.openxmlformats.org/officeDocument/2006/relationships/slide" Target="slides/slide44.xml"/><Relationship Id="rId46" Type="http://schemas.openxmlformats.org/officeDocument/2006/relationships/slide" Target="slides/slide43.xml"/><Relationship Id="rId45" Type="http://schemas.openxmlformats.org/officeDocument/2006/relationships/slide" Target="slides/slide42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slide" Target="slides/slide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2.jpeg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6" Type="http://schemas.openxmlformats.org/officeDocument/2006/relationships/theme" Target="../theme/theme2.xml"/><Relationship Id="rId15" Type="http://schemas.openxmlformats.org/officeDocument/2006/relationships/image" Target="../media/image5.png"/><Relationship Id="rId14" Type="http://schemas.openxmlformats.org/officeDocument/2006/relationships/image" Target="../media/image1.jpeg"/><Relationship Id="rId13" Type="http://schemas.openxmlformats.org/officeDocument/2006/relationships/image" Target="../media/image4.jpeg"/><Relationship Id="rId12" Type="http://schemas.openxmlformats.org/officeDocument/2006/relationships/image" Target="../media/image3.jpe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3" name="矩形 42"/>
          <p:cNvSpPr/>
          <p:nvPr/>
        </p:nvSpPr>
        <p:spPr>
          <a:xfrm>
            <a:off x="-17463" y="-7963"/>
            <a:ext cx="9144001" cy="720001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rgbClr val="CCFF33"/>
              </a:gs>
              <a:gs pos="100000">
                <a:srgbClr val="99CC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at" dir="t"/>
          </a:scene3d>
          <a:sp3d prstMaterial="powder">
            <a:bevelT w="152400" h="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-17463" y="706419"/>
            <a:ext cx="9144001" cy="36000"/>
          </a:xfrm>
          <a:prstGeom prst="rect">
            <a:avLst/>
          </a:prstGeom>
          <a:gradFill>
            <a:gsLst>
              <a:gs pos="0">
                <a:srgbClr val="CCFF33"/>
              </a:gs>
              <a:gs pos="50000">
                <a:srgbClr val="CCFF33"/>
              </a:gs>
              <a:gs pos="100000">
                <a:srgbClr val="92D050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at" dir="t"/>
          </a:scene3d>
          <a:sp3d prstMaterial="powder">
            <a:bevelT w="152400" h="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28" name="组合 128"/>
          <p:cNvGrpSpPr/>
          <p:nvPr userDrawn="1"/>
        </p:nvGrpSpPr>
        <p:grpSpPr>
          <a:xfrm>
            <a:off x="-17462" y="-7937"/>
            <a:ext cx="1439862" cy="1439862"/>
            <a:chOff x="0" y="1500174"/>
            <a:chExt cx="1440000" cy="1440000"/>
          </a:xfrm>
        </p:grpSpPr>
        <p:sp>
          <p:nvSpPr>
            <p:cNvPr id="121" name="饼形 120"/>
            <p:cNvSpPr/>
            <p:nvPr/>
          </p:nvSpPr>
          <p:spPr>
            <a:xfrm>
              <a:off x="0" y="1500174"/>
              <a:ext cx="1440000" cy="1440000"/>
            </a:xfrm>
            <a:prstGeom prst="pie">
              <a:avLst>
                <a:gd name="adj1" fmla="val 0"/>
                <a:gd name="adj2" fmla="val 10804693"/>
              </a:avLst>
            </a:prstGeom>
            <a:solidFill>
              <a:srgbClr val="CCFF33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30" name="饼形 126"/>
            <p:cNvSpPr/>
            <p:nvPr/>
          </p:nvSpPr>
          <p:spPr>
            <a:xfrm rot="10800000">
              <a:off x="0" y="1500174"/>
              <a:ext cx="1440000" cy="1440000"/>
            </a:xfrm>
            <a:custGeom>
              <a:avLst/>
              <a:gdLst/>
              <a:ahLst/>
              <a:cxnLst>
                <a:cxn ang="0">
                  <a:pos x="1440000" y="720000"/>
                </a:cxn>
                <a:cxn ang="5898240">
                  <a:pos x="720000" y="1440000"/>
                </a:cxn>
                <a:cxn ang="11796480">
                  <a:pos x="0" y="720000"/>
                </a:cxn>
                <a:cxn ang="17694720">
                  <a:pos x="720000" y="0"/>
                </a:cxn>
              </a:cxnLst>
              <a:pathLst>
                <a:path w="1440000" h="1440000">
                  <a:moveTo>
                    <a:pt x="1440000" y="720000"/>
                  </a:moveTo>
                  <a:lnTo>
                    <a:pt x="1440000" y="720000"/>
                  </a:lnTo>
                  <a:cubicBezTo>
                    <a:pt x="1440000" y="1117645"/>
                    <a:pt x="1117645" y="1440000"/>
                    <a:pt x="720000" y="1440000"/>
                  </a:cubicBezTo>
                  <a:cubicBezTo>
                    <a:pt x="322354" y="1440000"/>
                    <a:pt x="0" y="1117645"/>
                    <a:pt x="0" y="720000"/>
                  </a:cubicBezTo>
                  <a:cubicBezTo>
                    <a:pt x="-1" y="719672"/>
                    <a:pt x="0" y="719344"/>
                    <a:pt x="0" y="719016"/>
                  </a:cubicBezTo>
                  <a:lnTo>
                    <a:pt x="720000" y="720000"/>
                  </a:lnTo>
                  <a:lnTo>
                    <a:pt x="1440000" y="720000"/>
                  </a:lnTo>
                  <a:close/>
                </a:path>
              </a:pathLst>
            </a:custGeom>
            <a:solidFill>
              <a:srgbClr val="00B0F0">
                <a:alpha val="25098"/>
              </a:srgbClr>
            </a:solidFill>
            <a:ln w="25400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031" name="组合 127"/>
          <p:cNvGrpSpPr/>
          <p:nvPr userDrawn="1"/>
        </p:nvGrpSpPr>
        <p:grpSpPr>
          <a:xfrm>
            <a:off x="125413" y="88900"/>
            <a:ext cx="1260475" cy="1260475"/>
            <a:chOff x="1357290" y="1500174"/>
            <a:chExt cx="1260000" cy="1260000"/>
          </a:xfrm>
        </p:grpSpPr>
        <p:sp>
          <p:nvSpPr>
            <p:cNvPr id="125" name="饼形 124"/>
            <p:cNvSpPr/>
            <p:nvPr/>
          </p:nvSpPr>
          <p:spPr>
            <a:xfrm>
              <a:off x="1357290" y="1500174"/>
              <a:ext cx="1260000" cy="1260000"/>
            </a:xfrm>
            <a:prstGeom prst="pie">
              <a:avLst>
                <a:gd name="adj1" fmla="val 0"/>
                <a:gd name="adj2" fmla="val 10754946"/>
              </a:avLst>
            </a:prstGeom>
            <a:solidFill>
              <a:srgbClr val="CCFF33">
                <a:alpha val="4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33" name="饼形 125"/>
            <p:cNvSpPr/>
            <p:nvPr/>
          </p:nvSpPr>
          <p:spPr>
            <a:xfrm rot="10800000">
              <a:off x="1357290" y="1500174"/>
              <a:ext cx="1260000" cy="1260000"/>
            </a:xfrm>
            <a:custGeom>
              <a:avLst/>
              <a:gdLst/>
              <a:ahLst/>
              <a:cxnLst>
                <a:cxn ang="0">
                  <a:pos x="1260000" y="630000"/>
                </a:cxn>
                <a:cxn ang="5898240">
                  <a:pos x="630000" y="1260000"/>
                </a:cxn>
                <a:cxn ang="11796480">
                  <a:pos x="0" y="630000"/>
                </a:cxn>
                <a:cxn ang="17694720">
                  <a:pos x="630000" y="0"/>
                </a:cxn>
              </a:cxnLst>
              <a:pathLst>
                <a:path w="1260000" h="1260000">
                  <a:moveTo>
                    <a:pt x="1260000" y="630000"/>
                  </a:moveTo>
                  <a:lnTo>
                    <a:pt x="1260000" y="630000"/>
                  </a:lnTo>
                  <a:cubicBezTo>
                    <a:pt x="1260000" y="977939"/>
                    <a:pt x="977939" y="1260000"/>
                    <a:pt x="630000" y="1260000"/>
                  </a:cubicBezTo>
                  <a:cubicBezTo>
                    <a:pt x="285280" y="1260000"/>
                    <a:pt x="4571" y="982945"/>
                    <a:pt x="54" y="638255"/>
                  </a:cubicBezTo>
                  <a:lnTo>
                    <a:pt x="630000" y="630000"/>
                  </a:lnTo>
                  <a:lnTo>
                    <a:pt x="1260000" y="630000"/>
                  </a:lnTo>
                  <a:close/>
                </a:path>
              </a:pathLst>
            </a:custGeom>
            <a:solidFill>
              <a:srgbClr val="00B0F0">
                <a:alpha val="45097"/>
              </a:srgbClr>
            </a:solidFill>
            <a:ln w="25400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043" name="Oval 18"/>
          <p:cNvSpPr>
            <a:spLocks noChangeArrowheads="1"/>
          </p:cNvSpPr>
          <p:nvPr/>
        </p:nvSpPr>
        <p:spPr bwMode="gray">
          <a:xfrm>
            <a:off x="331788" y="198438"/>
            <a:ext cx="1079500" cy="1079500"/>
          </a:xfrm>
          <a:prstGeom prst="ellipse">
            <a:avLst/>
          </a:prstGeom>
          <a:blipFill dpi="0" rotWithShape="1">
            <a:blip r:embed="rId12" cstate="print"/>
            <a:srcRect/>
            <a:stretch>
              <a:fillRect/>
            </a:stretch>
          </a:blipFill>
          <a:ln w="57150">
            <a:solidFill>
              <a:srgbClr val="FFFFFF"/>
            </a:solidFill>
            <a:rou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endParaRPr kumimoji="0" lang="zh-CN" altLang="zh-CN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035" name="Picture 15" descr="3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323850" y="115888"/>
            <a:ext cx="1152525" cy="1152525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9" name="矩形 8"/>
          <p:cNvSpPr/>
          <p:nvPr/>
        </p:nvSpPr>
        <p:spPr>
          <a:xfrm>
            <a:off x="34925" y="14287"/>
            <a:ext cx="9144000" cy="6858001"/>
          </a:xfrm>
          <a:prstGeom prst="rect">
            <a:avLst/>
          </a:prstGeom>
          <a:gradFill>
            <a:gsLst>
              <a:gs pos="0">
                <a:srgbClr val="CCFF33"/>
              </a:gs>
              <a:gs pos="50000">
                <a:srgbClr val="009900"/>
              </a:gs>
              <a:gs pos="100000">
                <a:srgbClr val="0066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at" dir="t"/>
          </a:scene3d>
          <a:sp3d prstMaterial="powder">
            <a:bevelT w="152400" h="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2035175" y="3871913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5678488" y="4800600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25400" y="3729038"/>
            <a:ext cx="9153525" cy="3143250"/>
          </a:xfrm>
          <a:custGeom>
            <a:avLst/>
            <a:gdLst>
              <a:gd name="connsiteX0" fmla="*/ 0 w 9152878"/>
              <a:gd name="connsiteY0" fmla="*/ 781235 h 3045041"/>
              <a:gd name="connsiteX1" fmla="*/ 2086253 w 9152878"/>
              <a:gd name="connsiteY1" fmla="*/ 221941 h 3045041"/>
              <a:gd name="connsiteX2" fmla="*/ 5743853 w 9152878"/>
              <a:gd name="connsiteY2" fmla="*/ 1136341 h 3045041"/>
              <a:gd name="connsiteX3" fmla="*/ 9144000 w 9152878"/>
              <a:gd name="connsiteY3" fmla="*/ 0 h 3045041"/>
              <a:gd name="connsiteX4" fmla="*/ 9152878 w 9152878"/>
              <a:gd name="connsiteY4" fmla="*/ 3045041 h 3045041"/>
              <a:gd name="connsiteX5" fmla="*/ 0 w 9152878"/>
              <a:gd name="connsiteY5" fmla="*/ 3018407 h 3045041"/>
              <a:gd name="connsiteX6" fmla="*/ 0 w 9152878"/>
              <a:gd name="connsiteY6" fmla="*/ 781235 h 3045041"/>
              <a:gd name="connsiteX0-1" fmla="*/ 0 w 9152878"/>
              <a:gd name="connsiteY0-2" fmla="*/ 781235 h 3045041"/>
              <a:gd name="connsiteX1-3" fmla="*/ 2086253 w 9152878"/>
              <a:gd name="connsiteY1-4" fmla="*/ 221941 h 3045041"/>
              <a:gd name="connsiteX2-5" fmla="*/ 5743853 w 9152878"/>
              <a:gd name="connsiteY2-6" fmla="*/ 1136341 h 3045041"/>
              <a:gd name="connsiteX3-7" fmla="*/ 9144000 w 9152878"/>
              <a:gd name="connsiteY3-8" fmla="*/ 0 h 3045041"/>
              <a:gd name="connsiteX4-9" fmla="*/ 9152878 w 9152878"/>
              <a:gd name="connsiteY4-10" fmla="*/ 3045041 h 3045041"/>
              <a:gd name="connsiteX5-11" fmla="*/ 0 w 9152878"/>
              <a:gd name="connsiteY5-12" fmla="*/ 3018407 h 3045041"/>
              <a:gd name="connsiteX6-13" fmla="*/ 0 w 9152878"/>
              <a:gd name="connsiteY6-14" fmla="*/ 781235 h 3045041"/>
              <a:gd name="connsiteX0-15" fmla="*/ 0 w 9152878"/>
              <a:gd name="connsiteY0-16" fmla="*/ 1099352 h 3363158"/>
              <a:gd name="connsiteX1-17" fmla="*/ 2086253 w 9152878"/>
              <a:gd name="connsiteY1-18" fmla="*/ 540058 h 3363158"/>
              <a:gd name="connsiteX2-19" fmla="*/ 5743853 w 9152878"/>
              <a:gd name="connsiteY2-20" fmla="*/ 1454458 h 3363158"/>
              <a:gd name="connsiteX3-21" fmla="*/ 9144000 w 9152878"/>
              <a:gd name="connsiteY3-22" fmla="*/ 318117 h 3363158"/>
              <a:gd name="connsiteX4-23" fmla="*/ 9152878 w 9152878"/>
              <a:gd name="connsiteY4-24" fmla="*/ 3363158 h 3363158"/>
              <a:gd name="connsiteX5-25" fmla="*/ 0 w 9152878"/>
              <a:gd name="connsiteY5-26" fmla="*/ 3336524 h 3363158"/>
              <a:gd name="connsiteX6-27" fmla="*/ 0 w 9152878"/>
              <a:gd name="connsiteY6-28" fmla="*/ 1099352 h 3363158"/>
              <a:gd name="connsiteX0-29" fmla="*/ 0 w 9152878"/>
              <a:gd name="connsiteY0-30" fmla="*/ 781235 h 3045041"/>
              <a:gd name="connsiteX1-31" fmla="*/ 2086253 w 9152878"/>
              <a:gd name="connsiteY1-32" fmla="*/ 221941 h 3045041"/>
              <a:gd name="connsiteX2-33" fmla="*/ 5743853 w 9152878"/>
              <a:gd name="connsiteY2-34" fmla="*/ 1136341 h 3045041"/>
              <a:gd name="connsiteX3-35" fmla="*/ 9144000 w 9152878"/>
              <a:gd name="connsiteY3-36" fmla="*/ 0 h 3045041"/>
              <a:gd name="connsiteX4-37" fmla="*/ 9152878 w 9152878"/>
              <a:gd name="connsiteY4-38" fmla="*/ 3045041 h 3045041"/>
              <a:gd name="connsiteX5-39" fmla="*/ 0 w 9152878"/>
              <a:gd name="connsiteY5-40" fmla="*/ 3018407 h 3045041"/>
              <a:gd name="connsiteX6-41" fmla="*/ 0 w 9152878"/>
              <a:gd name="connsiteY6-42" fmla="*/ 781235 h 304504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9152878" h="3045041">
                <a:moveTo>
                  <a:pt x="0" y="781235"/>
                </a:moveTo>
                <a:cubicBezTo>
                  <a:pt x="347709" y="315157"/>
                  <a:pt x="1128944" y="162757"/>
                  <a:pt x="2086253" y="221941"/>
                </a:cubicBezTo>
                <a:cubicBezTo>
                  <a:pt x="3043562" y="281125"/>
                  <a:pt x="4567562" y="1173331"/>
                  <a:pt x="5743853" y="1136341"/>
                </a:cubicBezTo>
                <a:cubicBezTo>
                  <a:pt x="6920144" y="1099351"/>
                  <a:pt x="8392699" y="327317"/>
                  <a:pt x="9144000" y="0"/>
                </a:cubicBezTo>
                <a:cubicBezTo>
                  <a:pt x="9146959" y="1015014"/>
                  <a:pt x="9149919" y="2030027"/>
                  <a:pt x="9152878" y="3045041"/>
                </a:cubicBezTo>
                <a:lnTo>
                  <a:pt x="0" y="3018407"/>
                </a:lnTo>
                <a:lnTo>
                  <a:pt x="0" y="78123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任意多边形 9"/>
          <p:cNvSpPr/>
          <p:nvPr/>
        </p:nvSpPr>
        <p:spPr>
          <a:xfrm>
            <a:off x="-107983" y="3729039"/>
            <a:ext cx="9313541" cy="1185168"/>
          </a:xfrm>
          <a:custGeom>
            <a:avLst/>
            <a:gdLst>
              <a:gd name="connsiteX0" fmla="*/ 0 w 9161755"/>
              <a:gd name="connsiteY0" fmla="*/ 745724 h 1145219"/>
              <a:gd name="connsiteX1" fmla="*/ 1544714 w 9161755"/>
              <a:gd name="connsiteY1" fmla="*/ 239697 h 1145219"/>
              <a:gd name="connsiteX2" fmla="*/ 2929631 w 9161755"/>
              <a:gd name="connsiteY2" fmla="*/ 275208 h 1145219"/>
              <a:gd name="connsiteX3" fmla="*/ 4181382 w 9161755"/>
              <a:gd name="connsiteY3" fmla="*/ 656948 h 1145219"/>
              <a:gd name="connsiteX4" fmla="*/ 5699464 w 9161755"/>
              <a:gd name="connsiteY4" fmla="*/ 1145219 h 1145219"/>
              <a:gd name="connsiteX5" fmla="*/ 7625918 w 9161755"/>
              <a:gd name="connsiteY5" fmla="*/ 585926 h 1145219"/>
              <a:gd name="connsiteX6" fmla="*/ 9161755 w 9161755"/>
              <a:gd name="connsiteY6" fmla="*/ 0 h 1145219"/>
              <a:gd name="connsiteX0-1" fmla="*/ 0 w 9161755"/>
              <a:gd name="connsiteY0-2" fmla="*/ 745724 h 1145219"/>
              <a:gd name="connsiteX1-3" fmla="*/ 1544714 w 9161755"/>
              <a:gd name="connsiteY1-4" fmla="*/ 239697 h 1145219"/>
              <a:gd name="connsiteX2-5" fmla="*/ 2929631 w 9161755"/>
              <a:gd name="connsiteY2-6" fmla="*/ 275208 h 1145219"/>
              <a:gd name="connsiteX3-7" fmla="*/ 4181382 w 9161755"/>
              <a:gd name="connsiteY3-8" fmla="*/ 656948 h 1145219"/>
              <a:gd name="connsiteX4-9" fmla="*/ 5699464 w 9161755"/>
              <a:gd name="connsiteY4-10" fmla="*/ 1145219 h 1145219"/>
              <a:gd name="connsiteX5-11" fmla="*/ 7625918 w 9161755"/>
              <a:gd name="connsiteY5-12" fmla="*/ 585926 h 1145219"/>
              <a:gd name="connsiteX6-13" fmla="*/ 9161755 w 9161755"/>
              <a:gd name="connsiteY6-14" fmla="*/ 0 h 1145219"/>
              <a:gd name="connsiteX0-15" fmla="*/ 0 w 9161755"/>
              <a:gd name="connsiteY0-16" fmla="*/ 745724 h 1145219"/>
              <a:gd name="connsiteX1-17" fmla="*/ 1544714 w 9161755"/>
              <a:gd name="connsiteY1-18" fmla="*/ 239697 h 1145219"/>
              <a:gd name="connsiteX2-19" fmla="*/ 2929631 w 9161755"/>
              <a:gd name="connsiteY2-20" fmla="*/ 275208 h 1145219"/>
              <a:gd name="connsiteX3-21" fmla="*/ 4181382 w 9161755"/>
              <a:gd name="connsiteY3-22" fmla="*/ 656948 h 1145219"/>
              <a:gd name="connsiteX4-23" fmla="*/ 5699464 w 9161755"/>
              <a:gd name="connsiteY4-24" fmla="*/ 1145219 h 1145219"/>
              <a:gd name="connsiteX5-25" fmla="*/ 7625918 w 9161755"/>
              <a:gd name="connsiteY5-26" fmla="*/ 585926 h 1145219"/>
              <a:gd name="connsiteX6-27" fmla="*/ 9161755 w 9161755"/>
              <a:gd name="connsiteY6-28" fmla="*/ 0 h 1145219"/>
              <a:gd name="connsiteX0-29" fmla="*/ 0 w 9161755"/>
              <a:gd name="connsiteY0-30" fmla="*/ 745724 h 1157056"/>
              <a:gd name="connsiteX1-31" fmla="*/ 1544714 w 9161755"/>
              <a:gd name="connsiteY1-32" fmla="*/ 239697 h 1157056"/>
              <a:gd name="connsiteX2-33" fmla="*/ 2929631 w 9161755"/>
              <a:gd name="connsiteY2-34" fmla="*/ 275208 h 1157056"/>
              <a:gd name="connsiteX3-35" fmla="*/ 4181382 w 9161755"/>
              <a:gd name="connsiteY3-36" fmla="*/ 656948 h 1157056"/>
              <a:gd name="connsiteX4-37" fmla="*/ 5699464 w 9161755"/>
              <a:gd name="connsiteY4-38" fmla="*/ 1145219 h 1157056"/>
              <a:gd name="connsiteX5-39" fmla="*/ 7625918 w 9161755"/>
              <a:gd name="connsiteY5-40" fmla="*/ 585926 h 1157056"/>
              <a:gd name="connsiteX6-41" fmla="*/ 9161755 w 9161755"/>
              <a:gd name="connsiteY6-42" fmla="*/ 0 h 1157056"/>
              <a:gd name="connsiteX0-43" fmla="*/ 0 w 9161755"/>
              <a:gd name="connsiteY0-44" fmla="*/ 745724 h 1157056"/>
              <a:gd name="connsiteX1-45" fmla="*/ 1544714 w 9161755"/>
              <a:gd name="connsiteY1-46" fmla="*/ 239697 h 1157056"/>
              <a:gd name="connsiteX2-47" fmla="*/ 2929631 w 9161755"/>
              <a:gd name="connsiteY2-48" fmla="*/ 275208 h 1157056"/>
              <a:gd name="connsiteX3-49" fmla="*/ 4181382 w 9161755"/>
              <a:gd name="connsiteY3-50" fmla="*/ 656948 h 1157056"/>
              <a:gd name="connsiteX4-51" fmla="*/ 5699464 w 9161755"/>
              <a:gd name="connsiteY4-52" fmla="*/ 1145219 h 1157056"/>
              <a:gd name="connsiteX5-53" fmla="*/ 7625918 w 9161755"/>
              <a:gd name="connsiteY5-54" fmla="*/ 585926 h 1157056"/>
              <a:gd name="connsiteX6-55" fmla="*/ 9161755 w 9161755"/>
              <a:gd name="connsiteY6-56" fmla="*/ 0 h 1157056"/>
              <a:gd name="connsiteX0-57" fmla="*/ 0 w 9161755"/>
              <a:gd name="connsiteY0-58" fmla="*/ 745724 h 1157056"/>
              <a:gd name="connsiteX1-59" fmla="*/ 1544714 w 9161755"/>
              <a:gd name="connsiteY1-60" fmla="*/ 239697 h 1157056"/>
              <a:gd name="connsiteX2-61" fmla="*/ 2929631 w 9161755"/>
              <a:gd name="connsiteY2-62" fmla="*/ 275208 h 1157056"/>
              <a:gd name="connsiteX3-63" fmla="*/ 4181382 w 9161755"/>
              <a:gd name="connsiteY3-64" fmla="*/ 656948 h 1157056"/>
              <a:gd name="connsiteX4-65" fmla="*/ 5699464 w 9161755"/>
              <a:gd name="connsiteY4-66" fmla="*/ 1145219 h 1157056"/>
              <a:gd name="connsiteX5-67" fmla="*/ 7625918 w 9161755"/>
              <a:gd name="connsiteY5-68" fmla="*/ 585926 h 1157056"/>
              <a:gd name="connsiteX6-69" fmla="*/ 9161755 w 9161755"/>
              <a:gd name="connsiteY6-70" fmla="*/ 0 h 1157056"/>
              <a:gd name="connsiteX0-71" fmla="*/ 0 w 9161755"/>
              <a:gd name="connsiteY0-72" fmla="*/ 745724 h 1197005"/>
              <a:gd name="connsiteX1-73" fmla="*/ 1544714 w 9161755"/>
              <a:gd name="connsiteY1-74" fmla="*/ 239697 h 1197005"/>
              <a:gd name="connsiteX2-75" fmla="*/ 2929631 w 9161755"/>
              <a:gd name="connsiteY2-76" fmla="*/ 275208 h 1197005"/>
              <a:gd name="connsiteX3-77" fmla="*/ 5699464 w 9161755"/>
              <a:gd name="connsiteY3-78" fmla="*/ 1145219 h 1197005"/>
              <a:gd name="connsiteX4-79" fmla="*/ 7625918 w 9161755"/>
              <a:gd name="connsiteY4-80" fmla="*/ 585926 h 1197005"/>
              <a:gd name="connsiteX5-81" fmla="*/ 9161755 w 9161755"/>
              <a:gd name="connsiteY5-82" fmla="*/ 0 h 1197005"/>
              <a:gd name="connsiteX0-83" fmla="*/ 0 w 9161755"/>
              <a:gd name="connsiteY0-84" fmla="*/ 745724 h 1197005"/>
              <a:gd name="connsiteX1-85" fmla="*/ 1758996 w 9161755"/>
              <a:gd name="connsiteY1-86" fmla="*/ 239697 h 1197005"/>
              <a:gd name="connsiteX2-87" fmla="*/ 2929631 w 9161755"/>
              <a:gd name="connsiteY2-88" fmla="*/ 275208 h 1197005"/>
              <a:gd name="connsiteX3-89" fmla="*/ 5699464 w 9161755"/>
              <a:gd name="connsiteY3-90" fmla="*/ 1145219 h 1197005"/>
              <a:gd name="connsiteX4-91" fmla="*/ 7625918 w 9161755"/>
              <a:gd name="connsiteY4-92" fmla="*/ 585926 h 1197005"/>
              <a:gd name="connsiteX5-93" fmla="*/ 9161755 w 9161755"/>
              <a:gd name="connsiteY5-94" fmla="*/ 0 h 1197005"/>
              <a:gd name="connsiteX0-95" fmla="*/ 0 w 9161755"/>
              <a:gd name="connsiteY0-96" fmla="*/ 745724 h 1197005"/>
              <a:gd name="connsiteX1-97" fmla="*/ 2116154 w 9161755"/>
              <a:gd name="connsiteY1-98" fmla="*/ 239697 h 1197005"/>
              <a:gd name="connsiteX2-99" fmla="*/ 2929631 w 9161755"/>
              <a:gd name="connsiteY2-100" fmla="*/ 275208 h 1197005"/>
              <a:gd name="connsiteX3-101" fmla="*/ 5699464 w 9161755"/>
              <a:gd name="connsiteY3-102" fmla="*/ 1145219 h 1197005"/>
              <a:gd name="connsiteX4-103" fmla="*/ 7625918 w 9161755"/>
              <a:gd name="connsiteY4-104" fmla="*/ 585926 h 1197005"/>
              <a:gd name="connsiteX5-105" fmla="*/ 9161755 w 9161755"/>
              <a:gd name="connsiteY5-106" fmla="*/ 0 h 1197005"/>
              <a:gd name="connsiteX0-107" fmla="*/ 0 w 9161755"/>
              <a:gd name="connsiteY0-108" fmla="*/ 745724 h 1202924"/>
              <a:gd name="connsiteX1-109" fmla="*/ 2116154 w 9161755"/>
              <a:gd name="connsiteY1-110" fmla="*/ 239697 h 1202924"/>
              <a:gd name="connsiteX2-111" fmla="*/ 5699464 w 9161755"/>
              <a:gd name="connsiteY2-112" fmla="*/ 1145219 h 1202924"/>
              <a:gd name="connsiteX3-113" fmla="*/ 7625918 w 9161755"/>
              <a:gd name="connsiteY3-114" fmla="*/ 585926 h 1202924"/>
              <a:gd name="connsiteX4-115" fmla="*/ 9161755 w 9161755"/>
              <a:gd name="connsiteY4-116" fmla="*/ 0 h 1202924"/>
              <a:gd name="connsiteX0-117" fmla="*/ 0 w 9161755"/>
              <a:gd name="connsiteY0-118" fmla="*/ 745724 h 1185168"/>
              <a:gd name="connsiteX1-119" fmla="*/ 2116154 w 9161755"/>
              <a:gd name="connsiteY1-120" fmla="*/ 239697 h 1185168"/>
              <a:gd name="connsiteX2-121" fmla="*/ 5699464 w 9161755"/>
              <a:gd name="connsiteY2-122" fmla="*/ 1145219 h 1185168"/>
              <a:gd name="connsiteX3-123" fmla="*/ 9161755 w 9161755"/>
              <a:gd name="connsiteY3-124" fmla="*/ 0 h 1185168"/>
              <a:gd name="connsiteX0-125" fmla="*/ 0 w 9304525"/>
              <a:gd name="connsiteY0-126" fmla="*/ 745724 h 1185168"/>
              <a:gd name="connsiteX1-127" fmla="*/ 2258924 w 9304525"/>
              <a:gd name="connsiteY1-128" fmla="*/ 239697 h 1185168"/>
              <a:gd name="connsiteX2-129" fmla="*/ 5842234 w 9304525"/>
              <a:gd name="connsiteY2-130" fmla="*/ 1145219 h 1185168"/>
              <a:gd name="connsiteX3-131" fmla="*/ 9304525 w 9304525"/>
              <a:gd name="connsiteY3-132" fmla="*/ 0 h 118516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9304525" h="1185168">
                <a:moveTo>
                  <a:pt x="0" y="745724"/>
                </a:moveTo>
                <a:cubicBezTo>
                  <a:pt x="514905" y="577048"/>
                  <a:pt x="1285218" y="173115"/>
                  <a:pt x="2258924" y="239697"/>
                </a:cubicBezTo>
                <a:cubicBezTo>
                  <a:pt x="3232630" y="306279"/>
                  <a:pt x="4667967" y="1185168"/>
                  <a:pt x="5842234" y="1145219"/>
                </a:cubicBezTo>
                <a:cubicBezTo>
                  <a:pt x="7016501" y="1105270"/>
                  <a:pt x="8583215" y="238587"/>
                  <a:pt x="9304525" y="0"/>
                </a:cubicBezTo>
              </a:path>
            </a:pathLst>
          </a:custGeom>
          <a:noFill/>
          <a:ln w="1778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flat" dir="t"/>
          </a:scene3d>
          <a:sp3d prstMaterial="powder">
            <a:bevelT w="152400" h="50800" prst="softRound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4084638" y="3206750"/>
            <a:ext cx="2879725" cy="2879725"/>
          </a:xfrm>
          <a:prstGeom prst="ellipse">
            <a:avLst/>
          </a:prstGeom>
          <a:solidFill>
            <a:srgbClr val="CCFF33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4392613" y="3403600"/>
            <a:ext cx="2519363" cy="2520950"/>
          </a:xfrm>
          <a:prstGeom prst="ellipse">
            <a:avLst/>
          </a:prstGeom>
          <a:solidFill>
            <a:srgbClr val="CCFF33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4660900" y="3635375"/>
            <a:ext cx="2160588" cy="2159000"/>
          </a:xfrm>
          <a:prstGeom prst="ellipse">
            <a:avLst/>
          </a:prstGeom>
          <a:solidFill>
            <a:srgbClr val="CCFF3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138" name="Oval 18"/>
          <p:cNvSpPr>
            <a:spLocks noChangeArrowheads="1"/>
          </p:cNvSpPr>
          <p:nvPr/>
        </p:nvSpPr>
        <p:spPr bwMode="gray">
          <a:xfrm>
            <a:off x="4892675" y="3871913"/>
            <a:ext cx="1800225" cy="1800225"/>
          </a:xfrm>
          <a:prstGeom prst="ellipse">
            <a:avLst/>
          </a:prstGeom>
          <a:blipFill dpi="0" rotWithShape="1">
            <a:blip r:embed="rId12" cstate="print"/>
            <a:srcRect/>
            <a:stretch>
              <a:fillRect/>
            </a:stretch>
          </a:blipFill>
          <a:ln w="57150">
            <a:solidFill>
              <a:srgbClr val="FFFFFF"/>
            </a:solidFill>
            <a:rou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endParaRPr kumimoji="0" lang="zh-CN" altLang="zh-CN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3463925" y="4432300"/>
            <a:ext cx="1439863" cy="1439863"/>
          </a:xfrm>
          <a:prstGeom prst="ellipse">
            <a:avLst/>
          </a:prstGeom>
          <a:solidFill>
            <a:srgbClr val="CCFF33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3643313" y="4540250"/>
            <a:ext cx="1260475" cy="1260475"/>
          </a:xfrm>
          <a:prstGeom prst="ellipse">
            <a:avLst/>
          </a:prstGeom>
          <a:solidFill>
            <a:srgbClr val="B0EE00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4" name="Oval 20" descr="1920MHJS_1020"/>
          <p:cNvSpPr>
            <a:spLocks noChangeArrowheads="1"/>
          </p:cNvSpPr>
          <p:nvPr/>
        </p:nvSpPr>
        <p:spPr bwMode="gray">
          <a:xfrm>
            <a:off x="3813175" y="4649788"/>
            <a:ext cx="1079500" cy="1079500"/>
          </a:xfrm>
          <a:prstGeom prst="ellipse">
            <a:avLst/>
          </a:prstGeom>
          <a:blipFill dpi="0" rotWithShape="1">
            <a:blip r:embed="rId13" cstate="print"/>
            <a:srcRect/>
            <a:stretch>
              <a:fillRect/>
            </a:stretch>
          </a:blipFill>
          <a:ln w="57150">
            <a:solidFill>
              <a:srgbClr val="FFFFFF"/>
            </a:solidFill>
            <a:rou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endParaRPr kumimoji="0" lang="zh-CN" altLang="zh-CN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6750050" y="3717925"/>
            <a:ext cx="1439863" cy="1439863"/>
          </a:xfrm>
          <a:prstGeom prst="ellipse">
            <a:avLst/>
          </a:prstGeom>
          <a:solidFill>
            <a:srgbClr val="CCFF33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6775450" y="3825875"/>
            <a:ext cx="1260475" cy="1260475"/>
          </a:xfrm>
          <a:prstGeom prst="ellipse">
            <a:avLst/>
          </a:prstGeom>
          <a:solidFill>
            <a:srgbClr val="B0EE00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7" name="Oval 17" descr="HCJW_002018"/>
          <p:cNvSpPr>
            <a:spLocks noChangeArrowheads="1"/>
          </p:cNvSpPr>
          <p:nvPr/>
        </p:nvSpPr>
        <p:spPr bwMode="gray">
          <a:xfrm>
            <a:off x="6813550" y="3943350"/>
            <a:ext cx="1079500" cy="1079500"/>
          </a:xfrm>
          <a:prstGeom prst="ellipse">
            <a:avLst/>
          </a:prstGeom>
          <a:blipFill dpi="0" rotWithShape="1">
            <a:blip r:embed="rId14" cstate="print"/>
            <a:srcRect/>
            <a:stretch>
              <a:fillRect/>
            </a:stretch>
          </a:blipFill>
          <a:ln w="57150">
            <a:solidFill>
              <a:srgbClr val="FFFFFF"/>
            </a:solidFill>
            <a:rou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endParaRPr kumimoji="0" lang="zh-CN" altLang="zh-CN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065" name="Picture 14" descr="E:\廖秋霞\学习\汇总\图片1.png"/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-180975" y="514350"/>
            <a:ext cx="3359150" cy="3357563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8.xml"/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3.wmf"/><Relationship Id="rId3" Type="http://schemas.openxmlformats.org/officeDocument/2006/relationships/oleObject" Target="../embeddings/oleObject1.bin"/><Relationship Id="rId2" Type="http://schemas.openxmlformats.org/officeDocument/2006/relationships/image" Target="../media/image11.jpeg"/><Relationship Id="rId1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.jpeg"/><Relationship Id="rId1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.jpeg"/><Relationship Id="rId1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1.jpeg"/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image" Target="../media/image21.png"/><Relationship Id="rId8" Type="http://schemas.openxmlformats.org/officeDocument/2006/relationships/image" Target="../media/image20.png"/><Relationship Id="rId7" Type="http://schemas.openxmlformats.org/officeDocument/2006/relationships/image" Target="../media/image19.png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0" Type="http://schemas.openxmlformats.org/officeDocument/2006/relationships/slideLayout" Target="../slideLayouts/slideLayout7.xml"/><Relationship Id="rId1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2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hyperlink" Target="http://baike.baidu.com/view/416003.htm" TargetMode="Externa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4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hyperlink" Target="http://search.china.alibaba.com/wiki/k-%BF%EC%B5%DD_n-y.html" TargetMode="Externa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6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7.emf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8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9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2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0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2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2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3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2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3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2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4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2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4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2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29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2.v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37.emf"/><Relationship Id="rId4" Type="http://schemas.openxmlformats.org/officeDocument/2006/relationships/oleObject" Target="../embeddings/oleObject2.bin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3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8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3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9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3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0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3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0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3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0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3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1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3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3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2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3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3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3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4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4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4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4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4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42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46.jpeg"/><Relationship Id="rId4" Type="http://schemas.openxmlformats.org/officeDocument/2006/relationships/image" Target="../media/image45.pn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4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7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4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7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4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7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4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7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4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7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4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4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7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5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8.emf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5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9.emf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5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50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5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51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5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10" name="Oval 14" descr="快件装车"/>
          <p:cNvSpPr/>
          <p:nvPr/>
        </p:nvSpPr>
        <p:spPr>
          <a:xfrm>
            <a:off x="3779838" y="4652963"/>
            <a:ext cx="1081087" cy="1081087"/>
          </a:xfrm>
          <a:prstGeom prst="ellipse">
            <a:avLst/>
          </a:prstGeom>
          <a:blipFill rotWithShape="1">
            <a:blip r:embed="rId1"/>
            <a:stretch>
              <a:fillRect/>
            </a:stretch>
          </a:blipFill>
          <a:ln w="9525">
            <a:noFill/>
          </a:ln>
        </p:spPr>
        <p:txBody>
          <a:bodyPr wrap="none" anchor="ctr" anchorCtr="0"/>
          <a:p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11" name="Oval 15" descr="分拣快件"/>
          <p:cNvSpPr/>
          <p:nvPr/>
        </p:nvSpPr>
        <p:spPr>
          <a:xfrm>
            <a:off x="4859338" y="3860800"/>
            <a:ext cx="1873250" cy="1800225"/>
          </a:xfrm>
          <a:prstGeom prst="ellipse">
            <a:avLst/>
          </a:prstGeom>
          <a:blipFill rotWithShape="1">
            <a:blip r:embed="rId2"/>
            <a:stretch>
              <a:fillRect/>
            </a:stretch>
          </a:blipFill>
          <a:ln w="9525">
            <a:noFill/>
          </a:ln>
        </p:spPr>
        <p:txBody>
          <a:bodyPr wrap="none" anchor="ctr" anchorCtr="0"/>
          <a:p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13" name="Oval 17" descr="航空快递"/>
          <p:cNvSpPr/>
          <p:nvPr/>
        </p:nvSpPr>
        <p:spPr>
          <a:xfrm>
            <a:off x="6804025" y="3933825"/>
            <a:ext cx="1081088" cy="1079500"/>
          </a:xfrm>
          <a:prstGeom prst="ellipse">
            <a:avLst/>
          </a:prstGeom>
          <a:blipFill rotWithShape="1">
            <a:blip r:embed="rId3"/>
            <a:stretch>
              <a:fillRect/>
            </a:stretch>
          </a:blipFill>
          <a:ln w="9525">
            <a:noFill/>
          </a:ln>
        </p:spPr>
        <p:txBody>
          <a:bodyPr wrap="none" anchor="ctr" anchorCtr="0"/>
          <a:p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8" name="Text Box 20"/>
          <p:cNvSpPr txBox="1"/>
          <p:nvPr/>
        </p:nvSpPr>
        <p:spPr>
          <a:xfrm>
            <a:off x="2771775" y="333375"/>
            <a:ext cx="5184775" cy="15684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9600" b="1" dirty="0">
                <a:solidFill>
                  <a:srgbClr val="FFFF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智慧</a:t>
            </a:r>
            <a:r>
              <a:rPr lang="zh-CN" altLang="en-US" sz="9600" b="1" dirty="0">
                <a:solidFill>
                  <a:srgbClr val="FFFF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快递</a:t>
            </a:r>
            <a:endParaRPr lang="zh-CN" altLang="en-US" sz="9600" b="1" dirty="0">
              <a:solidFill>
                <a:srgbClr val="FFFF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4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0" grpId="0" animBg="1"/>
      <p:bldP spid="4111" grpId="0" animBg="1"/>
      <p:bldP spid="411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组合 24">
            <a:hlinkClick r:id="" action="ppaction://hlinkshowjump?jump=nextslide"/>
          </p:cNvPr>
          <p:cNvGrpSpPr/>
          <p:nvPr/>
        </p:nvGrpSpPr>
        <p:grpSpPr>
          <a:xfrm>
            <a:off x="2716197" y="1650429"/>
            <a:ext cx="457200" cy="478971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3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" name="圆角矩形 10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" name="圆角矩形 11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4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5" name="圆角矩形 14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5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8" name="圆角矩形 1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9" name="圆角矩形 1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6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21" name="圆角矩形 20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2" name="圆角矩形 21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23" name="矩形 22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" name="矩形 23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73" name="圆角矩形 72"/>
          <p:cNvSpPr/>
          <p:nvPr/>
        </p:nvSpPr>
        <p:spPr bwMode="auto">
          <a:xfrm>
            <a:off x="3003534" y="1866328"/>
            <a:ext cx="4953001" cy="72000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099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35825" y="1484313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7" name="组合 24">
            <a:hlinkClick r:id="" action="ppaction://noaction"/>
          </p:cNvPr>
          <p:cNvGrpSpPr/>
          <p:nvPr/>
        </p:nvGrpSpPr>
        <p:grpSpPr>
          <a:xfrm>
            <a:off x="2717829" y="2439425"/>
            <a:ext cx="457199" cy="478970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60" name="圆角矩形 5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1" name="圆角矩形 6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58" name="圆角矩形 5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59" name="圆角矩形 5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1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56" name="圆角矩形 55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57" name="圆角矩形 56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13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54" name="圆角矩形 5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55" name="圆角矩形 5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52" name="矩形 51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3" name="矩形 52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62" name="圆角矩形 61"/>
          <p:cNvSpPr/>
          <p:nvPr/>
        </p:nvSpPr>
        <p:spPr bwMode="auto">
          <a:xfrm>
            <a:off x="3005166" y="2655325"/>
            <a:ext cx="4953000" cy="72000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102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35825" y="2276475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4" name="组合 24">
            <a:hlinkClick r:id="" action="ppaction://noaction"/>
          </p:cNvPr>
          <p:cNvGrpSpPr/>
          <p:nvPr/>
        </p:nvGrpSpPr>
        <p:grpSpPr>
          <a:xfrm>
            <a:off x="2717829" y="3377646"/>
            <a:ext cx="457199" cy="478970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17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95" name="圆角矩形 94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6" name="圆角矩形 95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0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93" name="圆角矩形 92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4" name="圆角矩形 93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5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91" name="圆角矩形 90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2" name="圆角矩形 91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6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89" name="圆角矩形 88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0" name="圆角矩形 89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7" name="矩形 86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8" name="矩形 87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97" name="圆角矩形 96"/>
          <p:cNvSpPr/>
          <p:nvPr/>
        </p:nvSpPr>
        <p:spPr bwMode="auto">
          <a:xfrm>
            <a:off x="3005166" y="3595133"/>
            <a:ext cx="4953000" cy="72000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105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35825" y="3213100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7" name="组合 24">
            <a:hlinkClick r:id="" action="ppaction://noaction"/>
          </p:cNvPr>
          <p:cNvGrpSpPr/>
          <p:nvPr/>
        </p:nvGrpSpPr>
        <p:grpSpPr>
          <a:xfrm>
            <a:off x="2716197" y="4240682"/>
            <a:ext cx="457200" cy="478971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3003534" y="4455566"/>
            <a:ext cx="4953001" cy="72000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108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35825" y="4076700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264312" y="2643586"/>
            <a:ext cx="2077097" cy="1642831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4110" name="Picture 3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11" name="Text Box 39"/>
          <p:cNvSpPr txBox="1"/>
          <p:nvPr/>
        </p:nvSpPr>
        <p:spPr>
          <a:xfrm>
            <a:off x="1403350" y="333375"/>
            <a:ext cx="4537075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快递运营管理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112" name="Text Box 40"/>
          <p:cNvSpPr txBox="1"/>
          <p:nvPr/>
        </p:nvSpPr>
        <p:spPr>
          <a:xfrm>
            <a:off x="3276600" y="2205038"/>
            <a:ext cx="3384550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任务二：快件收寄作业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13" name="Text Box 41"/>
          <p:cNvSpPr txBox="1"/>
          <p:nvPr/>
        </p:nvSpPr>
        <p:spPr>
          <a:xfrm>
            <a:off x="3276600" y="1484313"/>
            <a:ext cx="3384550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任务一：快递运营筹备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14" name="Text Box 42"/>
          <p:cNvSpPr txBox="1"/>
          <p:nvPr/>
        </p:nvSpPr>
        <p:spPr>
          <a:xfrm>
            <a:off x="3276600" y="3141663"/>
            <a:ext cx="3384550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任务三：快件处理作业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15" name="Text Box 43"/>
          <p:cNvSpPr txBox="1"/>
          <p:nvPr/>
        </p:nvSpPr>
        <p:spPr>
          <a:xfrm>
            <a:off x="3276600" y="393382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任务四：快件派送作业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32" name="组合 24">
            <a:hlinkClick r:id="" action="ppaction://noaction"/>
          </p:cNvPr>
          <p:cNvGrpSpPr/>
          <p:nvPr/>
        </p:nvGrpSpPr>
        <p:grpSpPr>
          <a:xfrm>
            <a:off x="2716197" y="5104282"/>
            <a:ext cx="457200" cy="478971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33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3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6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37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8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9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4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42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43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4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45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6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47" name="圆角矩形 115"/>
          <p:cNvSpPr/>
          <p:nvPr/>
        </p:nvSpPr>
        <p:spPr bwMode="auto">
          <a:xfrm>
            <a:off x="3003534" y="5319166"/>
            <a:ext cx="4953001" cy="72000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118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35825" y="4940300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19" name="Text Box 49"/>
          <p:cNvSpPr txBox="1"/>
          <p:nvPr/>
        </p:nvSpPr>
        <p:spPr>
          <a:xfrm>
            <a:off x="3276600" y="4868863"/>
            <a:ext cx="3384550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任务五：快递客户服务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123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4" name="Picture 205" descr="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5" name="AutoShape 235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26" name="Text Box 237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aphicFrame>
        <p:nvGraphicFramePr>
          <p:cNvPr id="5127" name="Object 239"/>
          <p:cNvGraphicFramePr>
            <a:graphicFrameLocks noChangeAspect="1"/>
          </p:cNvGraphicFramePr>
          <p:nvPr/>
        </p:nvGraphicFramePr>
        <p:xfrm>
          <a:off x="0" y="1268413"/>
          <a:ext cx="9144000" cy="5040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3" imgW="8550910" imgH="5730240" progId="">
                  <p:embed/>
                </p:oleObj>
              </mc:Choice>
              <mc:Fallback>
                <p:oleObj name="" r:id="rId3" imgW="8550910" imgH="5730240" progId="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/>
                      <a:srcRect t="4616"/>
                      <a:stretch>
                        <a:fillRect/>
                      </a:stretch>
                    </p:blipFill>
                    <p:spPr>
                      <a:xfrm>
                        <a:off x="0" y="1268413"/>
                        <a:ext cx="9144000" cy="50403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>
    <p:checker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147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48" name="Picture 7" descr="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9" name="AutoShape 8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50" name="Text Box 9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151" name="Rectangle 11"/>
          <p:cNvSpPr/>
          <p:nvPr/>
        </p:nvSpPr>
        <p:spPr>
          <a:xfrm>
            <a:off x="539750" y="3484563"/>
            <a:ext cx="576263" cy="118745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algn="ctr" eaLnBrk="0" hangingPunct="0"/>
            <a:r>
              <a:rPr lang="zh-CN" altLang="en-US" sz="1200" dirty="0">
                <a:latin typeface="宋体" panose="02010600030101010101" pitchFamily="2" charset="-122"/>
                <a:ea typeface="宋体" panose="02010600030101010101" pitchFamily="2" charset="-122"/>
              </a:rPr>
              <a:t>表</a:t>
            </a:r>
            <a:r>
              <a:rPr lang="en-US" altLang="zh-CN" sz="1200" dirty="0">
                <a:latin typeface="宋体" panose="02010600030101010101" pitchFamily="2" charset="-122"/>
                <a:ea typeface="宋体" panose="02010600030101010101" pitchFamily="2" charset="-122"/>
              </a:rPr>
              <a:t>2.1</a:t>
            </a:r>
            <a:r>
              <a:rPr lang="zh-CN" altLang="en-US" sz="1200" b="1" dirty="0">
                <a:latin typeface="宋体" panose="02010600030101010101" pitchFamily="2" charset="-122"/>
                <a:ea typeface="宋体" panose="02010600030101010101" pitchFamily="2" charset="-122"/>
              </a:rPr>
              <a:t>取件员岗位工作说明书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19392" name="Group 608"/>
          <p:cNvGraphicFramePr>
            <a:graphicFrameLocks noGrp="1"/>
          </p:cNvGraphicFramePr>
          <p:nvPr/>
        </p:nvGraphicFramePr>
        <p:xfrm>
          <a:off x="1619250" y="709613"/>
          <a:ext cx="7273925" cy="5884863"/>
        </p:xfrm>
        <a:graphic>
          <a:graphicData uri="http://schemas.openxmlformats.org/drawingml/2006/table">
            <a:tbl>
              <a:tblPr/>
              <a:tblGrid>
                <a:gridCol w="558800"/>
                <a:gridCol w="1120775"/>
                <a:gridCol w="1411288"/>
                <a:gridCol w="965200"/>
                <a:gridCol w="1298575"/>
                <a:gridCol w="1263650"/>
                <a:gridCol w="655637"/>
              </a:tblGrid>
              <a:tr h="415961">
                <a:tc rowSpan="3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职务概况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T="45724" marB="45724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职务名称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取件员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所属部门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快递网点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定编人数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6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7502">
                <a:tc v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直接上级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部门经理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职务编号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6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编制日期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6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62">
                <a:tc v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直接下属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335309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工作概述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T="45724" marB="45724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6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负责取件服务工作。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457239">
                <a:tc rowSpan="5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岗位要求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T="45724" marB="45724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专业知识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对组织业务范围所属的地理交通情况较为熟悉。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有较强机动车驾驶技术。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具备运输业务规划能力。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335309">
                <a:tc v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心理品质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严谨、细心，善于发现问题，并能及时做出判断。 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能吃苦耐劳，有上进心，具备良好的团队合作精神。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457239">
                <a:tc v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资历要求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具有初中以上文化。 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具备基本礼仪礼节，有良好的沟通能力，文字书写工整、清晰。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有同行业同类工作经验者优先。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457239">
                <a:tc v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能力要求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良好的沟通能力及解决问题能力。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口头和书面语言表达流利。 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工作认真负责，能承受较强的工作压力。 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213378">
                <a:tc v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其  它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男性优先，自带交通工具</a:t>
                      </a:r>
                      <a:r>
                        <a:rPr kumimoji="0" lang="en-US" altLang="zh-CN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摩托车</a:t>
                      </a:r>
                      <a:r>
                        <a:rPr kumimoji="0" lang="en-US" altLang="zh-CN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，车辆证照齐全；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213378">
                <a:tc rowSpan="9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工作仪容仪表要求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T="45724" marB="45724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头  发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长度适中，梳理整齐，无头皮屑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213378">
                <a:tc v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面  部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洁净，健康，精神饱满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213378">
                <a:tc v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耳  朵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无灰垢 、禁戴吊坠耳环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213378">
                <a:tc v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口  腔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牙齿洁净，口腔无异味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213378">
                <a:tc v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服  装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公司统一制服，熨烫整洁（平整、无污垢、掉扣、线头、无破损）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213378">
                <a:tc v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工  牌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完好无缺，端正别于外装左胸前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213378">
                <a:tc v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双  手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指甲整洁，无污垢、禁带花俏饰品（婚戒除外）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213378">
                <a:tc v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鞋  子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干净、擦亮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213378">
                <a:tc v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袜  子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无污渍、无破洞、无味，颜色根据裤子合理搭配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213378"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工作内容及</a:t>
                      </a: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职责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T="45724" marB="45724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gridSpan="5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具体事项及标准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457239"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上岗前培训内容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gridSpan="5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了解岗位职能和责任，熟悉所属辖区的街道情况，寻找最高效的配送路径。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一般物品和特殊物品以及违禁品等基本常识培训。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服务意识、安全意识、保密意识。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</a:tbl>
          </a:graphicData>
        </a:graphic>
      </p:graphicFrame>
    </p:spTree>
  </p:cSld>
  <p:clrMapOvr>
    <a:masterClrMapping/>
  </p:clrMapOvr>
  <p:transition spd="med">
    <p:checker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171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2" name="Picture 7" descr="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3" name="AutoShape 8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74" name="Text Box 9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175" name="Rectangle 10"/>
          <p:cNvSpPr/>
          <p:nvPr/>
        </p:nvSpPr>
        <p:spPr>
          <a:xfrm>
            <a:off x="539750" y="3484563"/>
            <a:ext cx="576263" cy="118745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algn="ctr" eaLnBrk="0" hangingPunct="0"/>
            <a:r>
              <a:rPr lang="zh-CN" altLang="en-US" sz="1200" dirty="0">
                <a:latin typeface="宋体" panose="02010600030101010101" pitchFamily="2" charset="-122"/>
                <a:ea typeface="宋体" panose="02010600030101010101" pitchFamily="2" charset="-122"/>
              </a:rPr>
              <a:t>表</a:t>
            </a:r>
            <a:r>
              <a:rPr lang="en-US" altLang="zh-CN" sz="1200" dirty="0">
                <a:latin typeface="宋体" panose="02010600030101010101" pitchFamily="2" charset="-122"/>
                <a:ea typeface="宋体" panose="02010600030101010101" pitchFamily="2" charset="-122"/>
              </a:rPr>
              <a:t>2.1</a:t>
            </a:r>
            <a:r>
              <a:rPr lang="zh-CN" altLang="en-US" sz="1200" b="1" dirty="0">
                <a:latin typeface="宋体" panose="02010600030101010101" pitchFamily="2" charset="-122"/>
                <a:ea typeface="宋体" panose="02010600030101010101" pitchFamily="2" charset="-122"/>
              </a:rPr>
              <a:t>取件员岗位工作说明书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20352" name="Group 544"/>
          <p:cNvGraphicFramePr>
            <a:graphicFrameLocks noGrp="1"/>
          </p:cNvGraphicFramePr>
          <p:nvPr/>
        </p:nvGraphicFramePr>
        <p:xfrm>
          <a:off x="1587500" y="765175"/>
          <a:ext cx="7305675" cy="5878513"/>
        </p:xfrm>
        <a:graphic>
          <a:graphicData uri="http://schemas.openxmlformats.org/drawingml/2006/table">
            <a:tbl>
              <a:tblPr/>
              <a:tblGrid>
                <a:gridCol w="466725"/>
                <a:gridCol w="182563"/>
                <a:gridCol w="747712"/>
                <a:gridCol w="3006725"/>
                <a:gridCol w="2901950"/>
              </a:tblGrid>
              <a:tr h="944931">
                <a:tc gridSpan="3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岗位职责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2" marB="45722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457200" marR="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接收取件信息并按照信息指示执行取件作业。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457200" marR="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到达客户处取件作业，对货物进行查验、包装、称重、计费操作。 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457200" marR="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指导客户填写运单资料，确保运单信息正确无误。 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457200" marR="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负责取件作业时的现金收讫。 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457200" marR="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做好货物、单据、现金的交接工作。 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457200" marR="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取件信息的及时反馈。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457200" marR="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片区快递市场的开发、管理、维护。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  <a:tr h="213371">
                <a:tc gridSpan="3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工作条件及环境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2" marB="45722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本岗位属于室外工作，由于要做到上门取件的服务，活动性比较强，天气原因对工作影响较大。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  <a:tr h="213371">
                <a:tc gridSpan="3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应收帐款处理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2" marB="45722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按</a:t>
                      </a:r>
                      <a:r>
                        <a:rPr kumimoji="0" lang="en-US" altLang="zh-CN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《</a:t>
                      </a: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公司营业应收帐款</a:t>
                      </a: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管理流程及风险控制</a:t>
                      </a:r>
                      <a:r>
                        <a:rPr kumimoji="0" lang="en-US" altLang="zh-CN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》</a:t>
                      </a: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处理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  <a:tr h="213371">
                <a:tc gridSpan="3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工作运用表单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T="45722" marB="45722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〈</a:t>
                      </a: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快递详情单</a:t>
                      </a:r>
                      <a:r>
                        <a:rPr kumimoji="0" lang="en-US" altLang="zh-CN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〉〈</a:t>
                      </a: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收据</a:t>
                      </a:r>
                      <a:r>
                        <a:rPr kumimoji="0" lang="en-US" altLang="zh-CN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〉〈</a:t>
                      </a: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发票</a:t>
                      </a:r>
                      <a:r>
                        <a:rPr kumimoji="0" lang="en-US" altLang="zh-CN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〉〈</a:t>
                      </a: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取件通知单</a:t>
                      </a:r>
                      <a:r>
                        <a:rPr kumimoji="0" lang="en-US" altLang="zh-CN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〉</a:t>
                      </a: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等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  <a:tr h="500090">
                <a:tc gridSpan="3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工</a:t>
                      </a: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作</a:t>
                      </a: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权</a:t>
                      </a: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限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T="45722" marB="45722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、要求相关人员配合工作的权力。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、部门经理授予的其他权力。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、对客服的快件要做好保密、保护工作。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  <a:tr h="214325">
                <a:tc rowSpan="5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工作关系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T="45722" marB="45722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所受监督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直接受部门经理的监督指导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  <a:tr h="213371">
                <a:tc vMerge="1">
                  <a:tcPr/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所施监督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对快件监督（成品质量）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  <a:tr h="214325">
                <a:tc vMerge="1">
                  <a:tcPr/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内部关系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与仓库管理员有协调合作关系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  <a:tr h="213371">
                <a:tc vMerge="1">
                  <a:tcPr/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外部关系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与顾客之间的业务关系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  <a:tr h="214325">
                <a:tc vMerge="1">
                  <a:tcPr/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岗位晋升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快递员→物流专员→部门副经理→部门经理 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  <a:tr h="243853">
                <a:tc gridSpan="3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工作使用工具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T="45722" marB="45722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操作步骤及方法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设备清洁维护规定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6094">
                <a:tc gridSpan="3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手机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T="45722" marB="45722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用于联系客户，预约取件时间。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、专柜放置</a:t>
                      </a:r>
                      <a:endParaRPr kumimoji="0" lang="zh-CN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、用后及时归位</a:t>
                      </a:r>
                      <a:endParaRPr kumimoji="0" lang="zh-CN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、下班后库柜保管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3371">
                <a:tc gridSpan="3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巴枪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T="45722" marB="45722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用于扫描快件，及时上传取件信息。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/>
                </a:tc>
              </a:tr>
              <a:tr h="213371">
                <a:tc rowSpan="9"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工作重点考核项目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T="45722" marB="45722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9" h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工作绩效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客服的满意度</a:t>
                      </a:r>
                      <a:r>
                        <a:rPr kumimoji="0" lang="en-US" altLang="zh-CN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、出勤率</a:t>
                      </a:r>
                      <a:r>
                        <a:rPr kumimoji="0" lang="en-US" altLang="zh-CN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、工作完成程度</a:t>
                      </a:r>
                      <a:r>
                        <a:rPr kumimoji="0" lang="en-US" altLang="zh-CN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、接受的订单数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  <a:tr h="213371">
                <a:tc vMerge="1" gridSpan="2">
                  <a:tcPr/>
                </a:tc>
                <a:tc vMerge="1" h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服务水平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具有强烈的服务意识及服务能力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  <a:tr h="213371">
                <a:tc vMerge="1" gridSpan="2">
                  <a:tcPr/>
                </a:tc>
                <a:tc vMerge="1" h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工作效率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时间观念很强，工作有条理，动作敏捷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  <a:tr h="213371">
                <a:tc vMerge="1" gridSpan="2">
                  <a:tcPr/>
                </a:tc>
                <a:tc vMerge="1" h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成本意识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积极节约，主动避免浪费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  <a:tr h="213371">
                <a:tc vMerge="1" gridSpan="2">
                  <a:tcPr/>
                </a:tc>
                <a:tc vMerge="1" h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工作纪律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遵守规章制度，工作主动积极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  <a:tr h="213371">
                <a:tc vMerge="1" gridSpan="2">
                  <a:tcPr/>
                </a:tc>
                <a:tc vMerge="1" h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执行能力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坚决服从并落实公司的指示和工作要求，服务上司的安排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  <a:tr h="213371">
                <a:tc vMerge="1" gridSpan="2">
                  <a:tcPr/>
                </a:tc>
                <a:tc vMerge="1" h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工作创新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能不断提出新想法、新措施、善于学习，锐意求新，能灵活规避风险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  <a:tr h="213371">
                <a:tc vMerge="1" gridSpan="2">
                  <a:tcPr/>
                </a:tc>
                <a:tc vMerge="1" h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合作精神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主动协调配合，顾全大局，服从安排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  <a:tr h="213371">
                <a:tc vMerge="1" gridSpan="2">
                  <a:tcPr/>
                </a:tc>
                <a:tc vMerge="1" h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责</a:t>
                      </a: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任</a:t>
                      </a: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心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自始自终坚持以公司利益为重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</a:tbl>
          </a:graphicData>
        </a:graphic>
      </p:graphicFrame>
    </p:spTree>
  </p:cSld>
  <p:clrMapOvr>
    <a:masterClrMapping/>
  </p:clrMapOvr>
  <p:transition spd="med">
    <p:checker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193" name="组合 24">
            <a:hlinkClick r:id="" action="ppaction://noaction"/>
          </p:cNvPr>
          <p:cNvPicPr/>
          <p:nvPr/>
        </p:nvPicPr>
        <p:blipFill>
          <a:blip r:embed="rId1"/>
          <a:stretch>
            <a:fillRect/>
          </a:stretch>
        </p:blipFill>
        <p:spPr>
          <a:xfrm>
            <a:off x="3059113" y="4005263"/>
            <a:ext cx="447675" cy="4953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4" name="组合 24">
            <a:hlinkClick r:id="" action="ppaction://noaction"/>
          </p:cNvPr>
          <p:cNvPicPr/>
          <p:nvPr/>
        </p:nvPicPr>
        <p:blipFill>
          <a:blip r:embed="rId1"/>
          <a:stretch>
            <a:fillRect/>
          </a:stretch>
        </p:blipFill>
        <p:spPr>
          <a:xfrm>
            <a:off x="3059113" y="3429000"/>
            <a:ext cx="447675" cy="4953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5" name="组合 24">
            <a:hlinkClick r:id="" action="ppaction://noaction"/>
          </p:cNvPr>
          <p:cNvPicPr/>
          <p:nvPr/>
        </p:nvPicPr>
        <p:blipFill>
          <a:blip r:embed="rId1"/>
          <a:stretch>
            <a:fillRect/>
          </a:stretch>
        </p:blipFill>
        <p:spPr>
          <a:xfrm>
            <a:off x="3059113" y="2852738"/>
            <a:ext cx="447675" cy="4953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7" name="组合 24">
            <a:hlinkClick r:id="" action="ppaction://noaction"/>
          </p:cNvPr>
          <p:cNvGrpSpPr/>
          <p:nvPr/>
        </p:nvGrpSpPr>
        <p:grpSpPr>
          <a:xfrm>
            <a:off x="5092684" y="3953343"/>
            <a:ext cx="457201" cy="478972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10" name="组合 24">
            <a:hlinkClick r:id="" action="ppaction://noaction"/>
          </p:cNvPr>
          <p:cNvGrpSpPr/>
          <p:nvPr/>
        </p:nvGrpSpPr>
        <p:grpSpPr>
          <a:xfrm>
            <a:off x="5092684" y="3377082"/>
            <a:ext cx="457201" cy="478971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13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78848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78849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78850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78851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78852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78853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78855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78856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78857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7885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78860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78861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8862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14" name="组合 24">
            <a:hlinkClick r:id="" action="ppaction://noaction"/>
          </p:cNvPr>
          <p:cNvGrpSpPr/>
          <p:nvPr/>
        </p:nvGrpSpPr>
        <p:grpSpPr>
          <a:xfrm>
            <a:off x="5094316" y="2801010"/>
            <a:ext cx="457200" cy="47007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17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95" name="圆角矩形 94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6" name="圆角矩形 95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0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93" name="圆角矩形 92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4" name="圆角矩形 93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5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91" name="圆角矩形 90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2" name="圆角矩形 91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6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89" name="圆角矩形 88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0" name="圆角矩形 89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7" name="矩形 86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8" name="矩形 87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2" name="组合 24">
            <a:hlinkClick r:id="" action="ppaction://hlinkshowjump?jump=nextslide"/>
          </p:cNvPr>
          <p:cNvGrpSpPr/>
          <p:nvPr/>
        </p:nvGrpSpPr>
        <p:grpSpPr>
          <a:xfrm>
            <a:off x="5092684" y="2298129"/>
            <a:ext cx="457201" cy="478971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3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" name="圆角矩形 10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" name="圆角矩形 11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4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5" name="圆角矩形 14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5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8" name="圆角矩形 1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9" name="圆角矩形 1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6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21" name="圆角矩形 20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2" name="圆角矩形 21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23" name="矩形 22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" name="矩形 23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73" name="圆角矩形 72"/>
          <p:cNvSpPr/>
          <p:nvPr/>
        </p:nvSpPr>
        <p:spPr bwMode="auto">
          <a:xfrm>
            <a:off x="5375204" y="2522231"/>
            <a:ext cx="3448312" cy="99273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201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027988" y="2133600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02" name="组合 24">
            <a:hlinkClick r:id="" action="ppaction://noaction"/>
          </p:cNvPr>
          <p:cNvPicPr/>
          <p:nvPr/>
        </p:nvPicPr>
        <p:blipFill>
          <a:blip r:embed="rId1"/>
          <a:stretch>
            <a:fillRect/>
          </a:stretch>
        </p:blipFill>
        <p:spPr>
          <a:xfrm>
            <a:off x="3059113" y="2349500"/>
            <a:ext cx="447675" cy="495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2" name="圆角矩形 61"/>
          <p:cNvSpPr/>
          <p:nvPr/>
        </p:nvSpPr>
        <p:spPr bwMode="auto">
          <a:xfrm>
            <a:off x="5376301" y="3022690"/>
            <a:ext cx="3437258" cy="99273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204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013" y="2636838"/>
            <a:ext cx="777875" cy="4333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7" name="圆角矩形 96"/>
          <p:cNvSpPr/>
          <p:nvPr/>
        </p:nvSpPr>
        <p:spPr bwMode="auto">
          <a:xfrm>
            <a:off x="5305114" y="3603013"/>
            <a:ext cx="3508309" cy="98182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206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013" y="3213100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6" name="圆角矩形 115"/>
          <p:cNvSpPr/>
          <p:nvPr/>
        </p:nvSpPr>
        <p:spPr bwMode="auto">
          <a:xfrm>
            <a:off x="5375401" y="4174956"/>
            <a:ext cx="3509888" cy="98182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208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72450" y="3789363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2929725" y="1491061"/>
            <a:ext cx="2077097" cy="1642831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8210" name="Picture 23" descr="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211" name="Text Box 24"/>
          <p:cNvSpPr txBox="1"/>
          <p:nvPr/>
        </p:nvSpPr>
        <p:spPr>
          <a:xfrm>
            <a:off x="1403350" y="333375"/>
            <a:ext cx="4537075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</a:t>
            </a:r>
            <a:r>
              <a:rPr lang="en-US" altLang="zh-CN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收件收寄作业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8212" name="Text Box 25"/>
          <p:cNvSpPr txBox="1"/>
          <p:nvPr/>
        </p:nvSpPr>
        <p:spPr>
          <a:xfrm>
            <a:off x="5508625" y="2708275"/>
            <a:ext cx="2592388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学习活动六：称重计费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13" name="Text Box 26"/>
          <p:cNvSpPr txBox="1"/>
          <p:nvPr/>
        </p:nvSpPr>
        <p:spPr>
          <a:xfrm>
            <a:off x="5508625" y="2205038"/>
            <a:ext cx="2519363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学习活动五：快件包装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14" name="Text Box 27"/>
          <p:cNvSpPr txBox="1"/>
          <p:nvPr/>
        </p:nvSpPr>
        <p:spPr>
          <a:xfrm>
            <a:off x="5508625" y="3284538"/>
            <a:ext cx="2592388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学习活动七：快件交接</a:t>
            </a:r>
            <a:endParaRPr lang="en-US" altLang="zh-CN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8865" name="圆角矩形 61"/>
          <p:cNvSpPr/>
          <p:nvPr/>
        </p:nvSpPr>
        <p:spPr bwMode="auto">
          <a:xfrm>
            <a:off x="11508" y="2517865"/>
            <a:ext cx="3258843" cy="99273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8866" name="圆角矩形 61"/>
          <p:cNvSpPr/>
          <p:nvPr/>
        </p:nvSpPr>
        <p:spPr bwMode="auto">
          <a:xfrm>
            <a:off x="11508" y="3094128"/>
            <a:ext cx="3258843" cy="99272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8867" name="圆角矩形 61"/>
          <p:cNvSpPr/>
          <p:nvPr/>
        </p:nvSpPr>
        <p:spPr bwMode="auto">
          <a:xfrm>
            <a:off x="11508" y="3670390"/>
            <a:ext cx="3258843" cy="99273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8868" name="圆角矩形 61"/>
          <p:cNvSpPr/>
          <p:nvPr/>
        </p:nvSpPr>
        <p:spPr bwMode="auto">
          <a:xfrm>
            <a:off x="11508" y="4246653"/>
            <a:ext cx="3258843" cy="99272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219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2133600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20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2708275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21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284538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22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860800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223" name="Text Box 49"/>
          <p:cNvSpPr txBox="1"/>
          <p:nvPr/>
        </p:nvSpPr>
        <p:spPr>
          <a:xfrm>
            <a:off x="684213" y="2205038"/>
            <a:ext cx="2519362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学习活动一：接收订单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24" name="Text Box 50"/>
          <p:cNvSpPr txBox="1"/>
          <p:nvPr/>
        </p:nvSpPr>
        <p:spPr>
          <a:xfrm>
            <a:off x="684213" y="2781300"/>
            <a:ext cx="2519362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学习活动二：上门取件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25" name="Text Box 51"/>
          <p:cNvSpPr txBox="1"/>
          <p:nvPr/>
        </p:nvSpPr>
        <p:spPr>
          <a:xfrm>
            <a:off x="684213" y="3357563"/>
            <a:ext cx="2519362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学习活动三：快件验视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26" name="Text Box 52"/>
          <p:cNvSpPr txBox="1"/>
          <p:nvPr/>
        </p:nvSpPr>
        <p:spPr>
          <a:xfrm>
            <a:off x="684213" y="3933825"/>
            <a:ext cx="2519362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学习活动四：运单填写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78870" name="Picture 4" descr="C:\Documents and Settings\鱼不愚\桌面\00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63938" y="2276475"/>
            <a:ext cx="2101850" cy="33115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9219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7602910" y="1271913"/>
            <a:ext cx="1035411" cy="852130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9221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2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23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9224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学习活动四：运单填写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9225" name="AutoShape 349"/>
          <p:cNvSpPr>
            <a:spLocks noChangeAspect="1"/>
          </p:cNvSpPr>
          <p:nvPr/>
        </p:nvSpPr>
        <p:spPr>
          <a:xfrm>
            <a:off x="250825" y="1484313"/>
            <a:ext cx="8642350" cy="4321175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26" name="Nedadgående pil 95"/>
          <p:cNvSpPr/>
          <p:nvPr/>
        </p:nvSpPr>
        <p:spPr>
          <a:xfrm>
            <a:off x="946150" y="3000375"/>
            <a:ext cx="241300" cy="415925"/>
          </a:xfrm>
          <a:prstGeom prst="downArrow">
            <a:avLst>
              <a:gd name="adj1" fmla="val 50000"/>
              <a:gd name="adj2" fmla="val 40163"/>
            </a:avLst>
          </a:prstGeom>
          <a:gradFill rotWithShape="1">
            <a:gsLst>
              <a:gs pos="0">
                <a:srgbClr val="FFC000"/>
              </a:gs>
              <a:gs pos="100000">
                <a:srgbClr val="E36119"/>
              </a:gs>
            </a:gsLst>
            <a:lin ang="2700000" scaled="1"/>
            <a:tileRect/>
          </a:gradFill>
          <a:ln w="9525" cap="flat" cmpd="sng">
            <a:solidFill>
              <a:srgbClr val="FC7E00"/>
            </a:solidFill>
            <a:prstDash val="solid"/>
            <a:miter/>
            <a:headEnd type="none" w="med" len="med"/>
            <a:tailEnd type="none" w="med" len="med"/>
          </a:ln>
          <a:effectLst>
            <a:outerShdw dist="38100" dir="5400000" algn="t" rotWithShape="0">
              <a:srgbClr val="000000">
                <a:alpha val="39998"/>
              </a:srgbClr>
            </a:outerShdw>
          </a:effectLst>
        </p:spPr>
        <p:txBody>
          <a:bodyPr lIns="66751" tIns="33376" rIns="66751" bIns="33376" anchor="ctr" anchorCtr="0"/>
          <a:p>
            <a:pPr algn="ctr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27" name="Rektangel 762"/>
          <p:cNvSpPr/>
          <p:nvPr/>
        </p:nvSpPr>
        <p:spPr>
          <a:xfrm>
            <a:off x="320675" y="2665413"/>
            <a:ext cx="1466850" cy="341312"/>
          </a:xfrm>
          <a:prstGeom prst="rect">
            <a:avLst/>
          </a:prstGeom>
          <a:noFill/>
          <a:ln w="9525">
            <a:noFill/>
          </a:ln>
        </p:spPr>
        <p:txBody>
          <a:bodyPr lIns="66751" tIns="33376" rIns="66751" bIns="33376" anchor="t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28" name="Rectangle 445"/>
          <p:cNvSpPr/>
          <p:nvPr/>
        </p:nvSpPr>
        <p:spPr>
          <a:xfrm>
            <a:off x="1616075" y="3381375"/>
            <a:ext cx="1360488" cy="422275"/>
          </a:xfrm>
          <a:prstGeom prst="rect">
            <a:avLst/>
          </a:prstGeom>
          <a:gradFill rotWithShape="1">
            <a:gsLst>
              <a:gs pos="0">
                <a:srgbClr val="C0FF4D"/>
              </a:gs>
              <a:gs pos="100000">
                <a:srgbClr val="A4D329"/>
              </a:gs>
            </a:gsLst>
            <a:lin ang="5400000" scaled="1"/>
            <a:tileRect/>
          </a:gradFill>
          <a:ln w="19050" cap="flat" cmpd="sng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66751" tIns="33376" rIns="66751" bIns="33376" anchor="ctr" anchorCtr="0"/>
          <a:p>
            <a:pPr algn="ctr"/>
            <a:r>
              <a:rPr lang="" altLang="en-US" sz="1600" b="1" dirty="0">
                <a:solidFill>
                  <a:srgbClr val="FFFFFF"/>
                </a:solidFill>
                <a:latin typeface="Calibri" panose="020F0502020204030204" pitchFamily="34" charset="0"/>
                <a:ea typeface="华文细黑" panose="02010600040101010101" pitchFamily="2" charset="-122"/>
              </a:rPr>
              <a:t>了解要求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29" name="Rectangle 446"/>
          <p:cNvSpPr/>
          <p:nvPr/>
        </p:nvSpPr>
        <p:spPr>
          <a:xfrm>
            <a:off x="2979738" y="3381375"/>
            <a:ext cx="1362075" cy="422275"/>
          </a:xfrm>
          <a:prstGeom prst="rect">
            <a:avLst/>
          </a:prstGeom>
          <a:gradFill rotWithShape="1">
            <a:gsLst>
              <a:gs pos="0">
                <a:srgbClr val="C0FF4D"/>
              </a:gs>
              <a:gs pos="100000">
                <a:srgbClr val="A4D329"/>
              </a:gs>
            </a:gsLst>
            <a:lin ang="5400000" scaled="1"/>
            <a:tileRect/>
          </a:gradFill>
          <a:ln w="19050" cap="flat" cmpd="sng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66751" tIns="33376" rIns="66751" bIns="33376" anchor="ctr" anchorCtr="0"/>
          <a:p>
            <a:pPr algn="ctr"/>
            <a:r>
              <a:rPr lang="" altLang="en-US" sz="1600" b="1" dirty="0">
                <a:solidFill>
                  <a:srgbClr val="FFFFFF"/>
                </a:solidFill>
                <a:latin typeface="Calibri" panose="020F0502020204030204" pitchFamily="34" charset="0"/>
                <a:ea typeface="华文细黑" panose="02010600040101010101" pitchFamily="2" charset="-122"/>
              </a:rPr>
              <a:t>阅读条款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30" name="Rectangle 447"/>
          <p:cNvSpPr/>
          <p:nvPr/>
        </p:nvSpPr>
        <p:spPr>
          <a:xfrm>
            <a:off x="4343400" y="3381375"/>
            <a:ext cx="1362075" cy="422275"/>
          </a:xfrm>
          <a:prstGeom prst="rect">
            <a:avLst/>
          </a:prstGeom>
          <a:gradFill rotWithShape="1">
            <a:gsLst>
              <a:gs pos="0">
                <a:srgbClr val="C0FF4D"/>
              </a:gs>
              <a:gs pos="100000">
                <a:srgbClr val="A4D329"/>
              </a:gs>
            </a:gsLst>
            <a:lin ang="5400000" scaled="1"/>
            <a:tileRect/>
          </a:gradFill>
          <a:ln w="19050" cap="flat" cmpd="sng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66751" tIns="33376" rIns="66751" bIns="33376" anchor="ctr" anchorCtr="0"/>
          <a:p>
            <a:pPr algn="ctr"/>
            <a:r>
              <a:rPr lang="" altLang="en-US" sz="1600" b="1" dirty="0">
                <a:solidFill>
                  <a:srgbClr val="FFFFFF"/>
                </a:solidFill>
                <a:latin typeface="Calibri" panose="020F0502020204030204" pitchFamily="34" charset="0"/>
                <a:ea typeface="华文细黑" panose="02010600040101010101" pitchFamily="2" charset="-122"/>
              </a:rPr>
              <a:t>解答疑问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31" name="Rectangle 448"/>
          <p:cNvSpPr/>
          <p:nvPr/>
        </p:nvSpPr>
        <p:spPr>
          <a:xfrm>
            <a:off x="5710238" y="3381375"/>
            <a:ext cx="1362075" cy="422275"/>
          </a:xfrm>
          <a:prstGeom prst="rect">
            <a:avLst/>
          </a:prstGeom>
          <a:gradFill rotWithShape="1">
            <a:gsLst>
              <a:gs pos="0">
                <a:srgbClr val="C0FF4D"/>
              </a:gs>
              <a:gs pos="100000">
                <a:srgbClr val="A4D329"/>
              </a:gs>
            </a:gsLst>
            <a:lin ang="5400000" scaled="1"/>
            <a:tileRect/>
          </a:gradFill>
          <a:ln w="19050" cap="flat" cmpd="sng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66751" tIns="33376" rIns="66751" bIns="33376" anchor="ctr" anchorCtr="0"/>
          <a:p>
            <a:pPr algn="ctr"/>
            <a:r>
              <a:rPr lang="" altLang="en-US" sz="1600" b="1" dirty="0">
                <a:solidFill>
                  <a:srgbClr val="FFFFFF"/>
                </a:solidFill>
                <a:latin typeface="Calibri" panose="020F0502020204030204" pitchFamily="34" charset="0"/>
                <a:ea typeface="华文细黑" panose="02010600040101010101" pitchFamily="2" charset="-122"/>
              </a:rPr>
              <a:t>填写运单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32" name="Rectangle 445"/>
          <p:cNvSpPr/>
          <p:nvPr/>
        </p:nvSpPr>
        <p:spPr>
          <a:xfrm>
            <a:off x="250825" y="3381375"/>
            <a:ext cx="1360488" cy="422275"/>
          </a:xfrm>
          <a:prstGeom prst="rect">
            <a:avLst/>
          </a:prstGeom>
          <a:gradFill rotWithShape="1">
            <a:gsLst>
              <a:gs pos="0">
                <a:srgbClr val="C0FF4D"/>
              </a:gs>
              <a:gs pos="100000">
                <a:srgbClr val="A4D329"/>
              </a:gs>
            </a:gsLst>
            <a:lin ang="5400000" scaled="1"/>
            <a:tileRect/>
          </a:gradFill>
          <a:ln w="19050" cap="flat" cmpd="sng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66751" tIns="33376" rIns="66751" bIns="33376" anchor="ctr" anchorCtr="0"/>
          <a:p>
            <a:pPr algn="ctr"/>
            <a:r>
              <a:rPr lang="" altLang="en-US" sz="1600" b="1" dirty="0">
                <a:solidFill>
                  <a:srgbClr val="FFFFFF"/>
                </a:solidFill>
                <a:latin typeface="Calibri" panose="020F0502020204030204" pitchFamily="34" charset="0"/>
                <a:ea typeface="华文细黑" panose="02010600040101010101" pitchFamily="2" charset="-122"/>
              </a:rPr>
              <a:t>领取运单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33" name="Rectangle 445"/>
          <p:cNvSpPr/>
          <p:nvPr/>
        </p:nvSpPr>
        <p:spPr>
          <a:xfrm>
            <a:off x="250825" y="3486150"/>
            <a:ext cx="1360488" cy="233363"/>
          </a:xfrm>
          <a:prstGeom prst="rect">
            <a:avLst/>
          </a:prstGeom>
          <a:noFill/>
          <a:ln w="9525">
            <a:noFill/>
          </a:ln>
        </p:spPr>
        <p:txBody>
          <a:bodyPr lIns="66751" tIns="33376" rIns="66751" bIns="33376" anchor="ctr" anchorCtr="0"/>
          <a:p>
            <a:pPr algn="ctr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34" name="Nedadgående pil 95"/>
          <p:cNvSpPr/>
          <p:nvPr/>
        </p:nvSpPr>
        <p:spPr>
          <a:xfrm>
            <a:off x="946150" y="3000375"/>
            <a:ext cx="241300" cy="415925"/>
          </a:xfrm>
          <a:prstGeom prst="downArrow">
            <a:avLst>
              <a:gd name="adj1" fmla="val 50000"/>
              <a:gd name="adj2" fmla="val 40163"/>
            </a:avLst>
          </a:prstGeom>
          <a:gradFill rotWithShape="1">
            <a:gsLst>
              <a:gs pos="0">
                <a:srgbClr val="FFC000"/>
              </a:gs>
              <a:gs pos="100000">
                <a:srgbClr val="E36119"/>
              </a:gs>
            </a:gsLst>
            <a:lin ang="2700000" scaled="1"/>
            <a:tileRect/>
          </a:gradFill>
          <a:ln w="9525" cap="flat" cmpd="sng">
            <a:solidFill>
              <a:srgbClr val="FC7E00"/>
            </a:solidFill>
            <a:prstDash val="solid"/>
            <a:miter/>
            <a:headEnd type="none" w="med" len="med"/>
            <a:tailEnd type="none" w="med" len="med"/>
          </a:ln>
          <a:effectLst>
            <a:outerShdw dist="38100" dir="5400000" algn="t" rotWithShape="0">
              <a:srgbClr val="000000">
                <a:alpha val="39998"/>
              </a:srgbClr>
            </a:outerShdw>
          </a:effectLst>
        </p:spPr>
        <p:txBody>
          <a:bodyPr lIns="66751" tIns="33376" rIns="66751" bIns="33376" anchor="ctr" anchorCtr="0"/>
          <a:p>
            <a:pPr algn="ctr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35" name="Rektangel 163"/>
          <p:cNvSpPr/>
          <p:nvPr/>
        </p:nvSpPr>
        <p:spPr>
          <a:xfrm>
            <a:off x="284163" y="2647950"/>
            <a:ext cx="1520825" cy="479425"/>
          </a:xfrm>
          <a:prstGeom prst="rect">
            <a:avLst/>
          </a:prstGeom>
          <a:gradFill rotWithShape="1">
            <a:gsLst>
              <a:gs pos="0">
                <a:srgbClr val="E6E6E6"/>
              </a:gs>
              <a:gs pos="100000">
                <a:srgbClr val="F3F3F3"/>
              </a:gs>
            </a:gsLst>
            <a:lin ang="16200000"/>
            <a:tileRect/>
          </a:gradFill>
          <a:ln w="9525" cap="flat" cmpd="sng">
            <a:solidFill>
              <a:srgbClr val="E1E1E1"/>
            </a:solidFill>
            <a:prstDash val="solid"/>
            <a:miter/>
            <a:headEnd type="none" w="med" len="med"/>
            <a:tailEnd type="none" w="med" len="med"/>
          </a:ln>
          <a:effectLst>
            <a:outerShdw dist="23000" dir="5400000" rotWithShape="0">
              <a:srgbClr val="000000">
                <a:alpha val="34998"/>
              </a:srgbClr>
            </a:outerShdw>
          </a:effectLst>
        </p:spPr>
        <p:txBody>
          <a:bodyPr lIns="66751" tIns="33376" rIns="66751" bIns="33376" anchor="ctr" anchorCtr="0"/>
          <a:p>
            <a:pPr algn="ctr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36" name="Nedadgående pil 229"/>
          <p:cNvSpPr/>
          <p:nvPr/>
        </p:nvSpPr>
        <p:spPr>
          <a:xfrm>
            <a:off x="3513138" y="2984500"/>
            <a:ext cx="242887" cy="415925"/>
          </a:xfrm>
          <a:prstGeom prst="downArrow">
            <a:avLst>
              <a:gd name="adj1" fmla="val 50000"/>
              <a:gd name="adj2" fmla="val 39901"/>
            </a:avLst>
          </a:prstGeom>
          <a:gradFill rotWithShape="1">
            <a:gsLst>
              <a:gs pos="0">
                <a:srgbClr val="FFC000"/>
              </a:gs>
              <a:gs pos="100000">
                <a:srgbClr val="E36119"/>
              </a:gs>
            </a:gsLst>
            <a:lin ang="2700000" scaled="1"/>
            <a:tileRect/>
          </a:gradFill>
          <a:ln w="9525" cap="flat" cmpd="sng">
            <a:solidFill>
              <a:srgbClr val="FC7E00"/>
            </a:solidFill>
            <a:prstDash val="solid"/>
            <a:miter/>
            <a:headEnd type="none" w="med" len="med"/>
            <a:tailEnd type="none" w="med" len="med"/>
          </a:ln>
          <a:effectLst>
            <a:outerShdw dist="38100" dir="5400000" algn="t" rotWithShape="0">
              <a:srgbClr val="000000">
                <a:alpha val="39998"/>
              </a:srgbClr>
            </a:outerShdw>
          </a:effectLst>
        </p:spPr>
        <p:txBody>
          <a:bodyPr lIns="66751" tIns="33376" rIns="66751" bIns="33376" anchor="ctr" anchorCtr="0"/>
          <a:p>
            <a:pPr algn="ctr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37" name="Rektangel 231"/>
          <p:cNvSpPr/>
          <p:nvPr/>
        </p:nvSpPr>
        <p:spPr>
          <a:xfrm>
            <a:off x="2843213" y="2636838"/>
            <a:ext cx="1657350" cy="479425"/>
          </a:xfrm>
          <a:prstGeom prst="rect">
            <a:avLst/>
          </a:prstGeom>
          <a:gradFill rotWithShape="1">
            <a:gsLst>
              <a:gs pos="0">
                <a:srgbClr val="E6E6E6"/>
              </a:gs>
              <a:gs pos="100000">
                <a:srgbClr val="F3F3F3"/>
              </a:gs>
            </a:gsLst>
            <a:lin ang="16200000"/>
            <a:tileRect/>
          </a:gradFill>
          <a:ln w="9525" cap="flat" cmpd="sng">
            <a:solidFill>
              <a:srgbClr val="E1E1E1"/>
            </a:solidFill>
            <a:prstDash val="solid"/>
            <a:miter/>
            <a:headEnd type="none" w="med" len="med"/>
            <a:tailEnd type="none" w="med" len="med"/>
          </a:ln>
          <a:effectLst>
            <a:outerShdw dist="23000" dir="5400000" rotWithShape="0">
              <a:srgbClr val="000000">
                <a:alpha val="34998"/>
              </a:srgbClr>
            </a:outerShdw>
          </a:effectLst>
        </p:spPr>
        <p:txBody>
          <a:bodyPr lIns="66751" tIns="33376" rIns="66751" bIns="33376" anchor="ctr" anchorCtr="0"/>
          <a:p>
            <a:pPr algn="ctr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38" name="Nedadgående pil 296"/>
          <p:cNvSpPr/>
          <p:nvPr/>
        </p:nvSpPr>
        <p:spPr>
          <a:xfrm>
            <a:off x="6178550" y="2974975"/>
            <a:ext cx="239713" cy="415925"/>
          </a:xfrm>
          <a:prstGeom prst="downArrow">
            <a:avLst>
              <a:gd name="adj1" fmla="val 50000"/>
              <a:gd name="adj2" fmla="val 40172"/>
            </a:avLst>
          </a:prstGeom>
          <a:gradFill rotWithShape="1">
            <a:gsLst>
              <a:gs pos="0">
                <a:srgbClr val="FFC000"/>
              </a:gs>
              <a:gs pos="100000">
                <a:srgbClr val="E36119"/>
              </a:gs>
            </a:gsLst>
            <a:lin ang="2700000" scaled="1"/>
            <a:tileRect/>
          </a:gradFill>
          <a:ln w="9525" cap="flat" cmpd="sng">
            <a:solidFill>
              <a:srgbClr val="FC7E00"/>
            </a:solidFill>
            <a:prstDash val="solid"/>
            <a:miter/>
            <a:headEnd type="none" w="med" len="med"/>
            <a:tailEnd type="none" w="med" len="med"/>
          </a:ln>
          <a:effectLst>
            <a:outerShdw dist="38100" dir="5400000" algn="t" rotWithShape="0">
              <a:srgbClr val="000000">
                <a:alpha val="39998"/>
              </a:srgbClr>
            </a:outerShdw>
          </a:effectLst>
        </p:spPr>
        <p:txBody>
          <a:bodyPr lIns="66751" tIns="33376" rIns="66751" bIns="33376" anchor="ctr" anchorCtr="0"/>
          <a:p>
            <a:pPr algn="ctr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39" name="Rektangel 298"/>
          <p:cNvSpPr/>
          <p:nvPr/>
        </p:nvSpPr>
        <p:spPr>
          <a:xfrm>
            <a:off x="5508625" y="2636838"/>
            <a:ext cx="1655763" cy="479425"/>
          </a:xfrm>
          <a:prstGeom prst="rect">
            <a:avLst/>
          </a:prstGeom>
          <a:gradFill rotWithShape="1">
            <a:gsLst>
              <a:gs pos="0">
                <a:srgbClr val="E6E6E6"/>
              </a:gs>
              <a:gs pos="100000">
                <a:srgbClr val="F3F3F3"/>
              </a:gs>
            </a:gsLst>
            <a:lin ang="16200000"/>
            <a:tileRect/>
          </a:gradFill>
          <a:ln w="9525" cap="flat" cmpd="sng">
            <a:solidFill>
              <a:srgbClr val="E1E1E1"/>
            </a:solidFill>
            <a:prstDash val="solid"/>
            <a:miter/>
            <a:headEnd type="none" w="med" len="med"/>
            <a:tailEnd type="none" w="med" len="med"/>
          </a:ln>
          <a:effectLst>
            <a:outerShdw dist="23000" dir="5400000" rotWithShape="0">
              <a:srgbClr val="000000">
                <a:alpha val="34998"/>
              </a:srgbClr>
            </a:outerShdw>
          </a:effectLst>
        </p:spPr>
        <p:txBody>
          <a:bodyPr lIns="66751" tIns="33376" rIns="66751" bIns="33376" anchor="ctr" anchorCtr="0"/>
          <a:p>
            <a:pPr algn="ctr"/>
            <a:r>
              <a:rPr lang="zh-CN" altLang="en-US" sz="1400" dirty="0">
                <a:latin typeface="Calibri" panose="020F0502020204030204" pitchFamily="34" charset="0"/>
                <a:ea typeface="华文细黑" panose="02010600040101010101" pitchFamily="2" charset="-122"/>
              </a:rPr>
              <a:t>客户正确填写运单</a:t>
            </a:r>
            <a:endParaRPr lang="zh-CN" altLang="en-US" sz="1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40" name="Nedadgående pil 363"/>
          <p:cNvSpPr/>
          <p:nvPr/>
        </p:nvSpPr>
        <p:spPr>
          <a:xfrm rot="10800000">
            <a:off x="2222500" y="3697288"/>
            <a:ext cx="238125" cy="415925"/>
          </a:xfrm>
          <a:prstGeom prst="downArrow">
            <a:avLst>
              <a:gd name="adj1" fmla="val 50000"/>
              <a:gd name="adj2" fmla="val 40440"/>
            </a:avLst>
          </a:prstGeom>
          <a:gradFill rotWithShape="1">
            <a:gsLst>
              <a:gs pos="0">
                <a:srgbClr val="FFC000"/>
              </a:gs>
              <a:gs pos="100000">
                <a:srgbClr val="E36119"/>
              </a:gs>
            </a:gsLst>
            <a:lin ang="2700000" scaled="1"/>
            <a:tileRect/>
          </a:gradFill>
          <a:ln w="9525" cap="flat" cmpd="sng">
            <a:solidFill>
              <a:srgbClr val="FC7E00"/>
            </a:solidFill>
            <a:prstDash val="solid"/>
            <a:miter/>
            <a:headEnd type="none" w="med" len="med"/>
            <a:tailEnd type="none" w="med" len="med"/>
          </a:ln>
          <a:effectLst>
            <a:outerShdw dist="38100" dir="5400000" algn="t" rotWithShape="0">
              <a:srgbClr val="000000">
                <a:alpha val="39998"/>
              </a:srgbClr>
            </a:outerShdw>
          </a:effectLst>
        </p:spPr>
        <p:txBody>
          <a:bodyPr rot="10800000" lIns="66751" tIns="33376" rIns="66751" bIns="33376" anchor="ctr" anchorCtr="0"/>
          <a:p>
            <a:pPr algn="ctr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41" name="Nedadgående pil 430"/>
          <p:cNvSpPr/>
          <p:nvPr/>
        </p:nvSpPr>
        <p:spPr>
          <a:xfrm rot="10800000">
            <a:off x="4968875" y="3667125"/>
            <a:ext cx="241300" cy="415925"/>
          </a:xfrm>
          <a:prstGeom prst="downArrow">
            <a:avLst>
              <a:gd name="adj1" fmla="val 50000"/>
              <a:gd name="adj2" fmla="val 40163"/>
            </a:avLst>
          </a:prstGeom>
          <a:gradFill rotWithShape="1">
            <a:gsLst>
              <a:gs pos="0">
                <a:srgbClr val="FFC000"/>
              </a:gs>
              <a:gs pos="100000">
                <a:srgbClr val="E36119"/>
              </a:gs>
            </a:gsLst>
            <a:lin ang="2700000" scaled="1"/>
            <a:tileRect/>
          </a:gradFill>
          <a:ln w="9525" cap="flat" cmpd="sng">
            <a:solidFill>
              <a:srgbClr val="FC7E00"/>
            </a:solidFill>
            <a:prstDash val="solid"/>
            <a:miter/>
            <a:headEnd type="none" w="med" len="med"/>
            <a:tailEnd type="none" w="med" len="med"/>
          </a:ln>
          <a:effectLst>
            <a:outerShdw dist="38100" dir="5400000" algn="t" rotWithShape="0">
              <a:srgbClr val="000000">
                <a:alpha val="39998"/>
              </a:srgbClr>
            </a:outerShdw>
          </a:effectLst>
        </p:spPr>
        <p:txBody>
          <a:bodyPr rot="10800000" lIns="66751" tIns="33376" rIns="66751" bIns="33376" anchor="ctr" anchorCtr="0"/>
          <a:p>
            <a:pPr algn="ctr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42" name="Rektangel 631"/>
          <p:cNvSpPr/>
          <p:nvPr/>
        </p:nvSpPr>
        <p:spPr>
          <a:xfrm>
            <a:off x="4284663" y="4013200"/>
            <a:ext cx="1800225" cy="479425"/>
          </a:xfrm>
          <a:prstGeom prst="rect">
            <a:avLst/>
          </a:prstGeom>
          <a:gradFill rotWithShape="1">
            <a:gsLst>
              <a:gs pos="0">
                <a:srgbClr val="E6E6E6"/>
              </a:gs>
              <a:gs pos="100000">
                <a:srgbClr val="F3F3F3"/>
              </a:gs>
            </a:gsLst>
            <a:lin ang="16200000"/>
            <a:tileRect/>
          </a:gradFill>
          <a:ln w="9525" cap="flat" cmpd="sng">
            <a:solidFill>
              <a:srgbClr val="E1E1E1"/>
            </a:solidFill>
            <a:prstDash val="solid"/>
            <a:miter/>
            <a:headEnd type="none" w="med" len="med"/>
            <a:tailEnd type="none" w="med" len="med"/>
          </a:ln>
          <a:effectLst>
            <a:outerShdw dist="23000" dir="5400000" rotWithShape="0">
              <a:srgbClr val="000000">
                <a:alpha val="34998"/>
              </a:srgbClr>
            </a:outerShdw>
          </a:effectLst>
        </p:spPr>
        <p:txBody>
          <a:bodyPr lIns="66751" tIns="33376" rIns="66751" bIns="33376" anchor="ctr" anchorCtr="0"/>
          <a:p>
            <a:pPr algn="just"/>
            <a:r>
              <a:rPr lang="zh-CN" altLang="en-US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业务员回答客户对运单背书条款的疑问</a:t>
            </a:r>
            <a:endParaRPr lang="zh-CN" altLang="en-US" sz="1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43" name="Rektangel 762"/>
          <p:cNvSpPr/>
          <p:nvPr/>
        </p:nvSpPr>
        <p:spPr>
          <a:xfrm>
            <a:off x="320675" y="2665413"/>
            <a:ext cx="1466850" cy="492125"/>
          </a:xfrm>
          <a:prstGeom prst="rect">
            <a:avLst/>
          </a:prstGeom>
          <a:noFill/>
          <a:ln w="9525">
            <a:noFill/>
          </a:ln>
        </p:spPr>
        <p:txBody>
          <a:bodyPr lIns="66751" tIns="33376" rIns="66751" bIns="33376" anchor="t" anchorCtr="0">
            <a:spAutoFit/>
          </a:bodyPr>
          <a:p>
            <a:pPr algn="just"/>
            <a:r>
              <a:rPr lang="" altLang="en-US" sz="1400" dirty="0">
                <a:solidFill>
                  <a:srgbClr val="080808"/>
                </a:solidFill>
                <a:latin typeface="Calibri" panose="020F0502020204030204" pitchFamily="34" charset="0"/>
                <a:ea typeface="华文细黑" panose="02010600040101010101" pitchFamily="2" charset="-122"/>
              </a:rPr>
              <a:t>业务员向客户递交一份运单</a:t>
            </a:r>
            <a:endParaRPr lang="zh-CN" altLang="en-US" sz="1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44" name="Rektangel 763"/>
          <p:cNvSpPr/>
          <p:nvPr/>
        </p:nvSpPr>
        <p:spPr>
          <a:xfrm>
            <a:off x="2771775" y="2636838"/>
            <a:ext cx="1728788" cy="704850"/>
          </a:xfrm>
          <a:prstGeom prst="rect">
            <a:avLst/>
          </a:prstGeom>
          <a:noFill/>
          <a:ln w="9525">
            <a:noFill/>
          </a:ln>
        </p:spPr>
        <p:txBody>
          <a:bodyPr lIns="66751" tIns="33376" rIns="66751" bIns="33376" anchor="t" anchorCtr="0">
            <a:spAutoFit/>
          </a:bodyPr>
          <a:p>
            <a:pPr algn="ctr"/>
            <a:r>
              <a:rPr lang="zh-CN" altLang="en-US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客户阅读运单背书条款（业务员提醒）</a:t>
            </a:r>
            <a:endParaRPr lang="zh-CN" altLang="en-US" sz="1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endParaRPr lang="zh-CN" altLang="en-US" sz="1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45" name="Nedadgående pil 95"/>
          <p:cNvSpPr/>
          <p:nvPr/>
        </p:nvSpPr>
        <p:spPr>
          <a:xfrm>
            <a:off x="946150" y="3170238"/>
            <a:ext cx="214313" cy="246062"/>
          </a:xfrm>
          <a:prstGeom prst="downArrow">
            <a:avLst>
              <a:gd name="adj1" fmla="val 50000"/>
              <a:gd name="adj2" fmla="val 26752"/>
            </a:avLst>
          </a:prstGeom>
          <a:gradFill rotWithShape="1">
            <a:gsLst>
              <a:gs pos="0">
                <a:srgbClr val="FFC000"/>
              </a:gs>
              <a:gs pos="100000">
                <a:srgbClr val="E36119"/>
              </a:gs>
            </a:gsLst>
            <a:lin ang="2700000" scaled="1"/>
            <a:tileRect/>
          </a:gradFill>
          <a:ln w="9525" cap="flat" cmpd="sng">
            <a:solidFill>
              <a:srgbClr val="FC7E00"/>
            </a:solidFill>
            <a:prstDash val="solid"/>
            <a:miter/>
            <a:headEnd type="none" w="med" len="med"/>
            <a:tailEnd type="none" w="med" len="med"/>
          </a:ln>
          <a:effectLst>
            <a:outerShdw dist="38100" dir="5400000" algn="t" rotWithShape="0">
              <a:srgbClr val="000000">
                <a:alpha val="39998"/>
              </a:srgbClr>
            </a:outerShdw>
          </a:effectLst>
        </p:spPr>
        <p:txBody>
          <a:bodyPr lIns="66751" tIns="33376" rIns="66751" bIns="33376" anchor="ctr" anchorCtr="0"/>
          <a:p>
            <a:pPr algn="ctr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46" name="Rektangel 231"/>
          <p:cNvSpPr/>
          <p:nvPr/>
        </p:nvSpPr>
        <p:spPr>
          <a:xfrm>
            <a:off x="1619250" y="4013200"/>
            <a:ext cx="1800225" cy="479425"/>
          </a:xfrm>
          <a:prstGeom prst="rect">
            <a:avLst/>
          </a:prstGeom>
          <a:gradFill rotWithShape="1">
            <a:gsLst>
              <a:gs pos="0">
                <a:srgbClr val="E6E6E6"/>
              </a:gs>
              <a:gs pos="100000">
                <a:srgbClr val="F3F3F3"/>
              </a:gs>
            </a:gsLst>
            <a:lin ang="16200000"/>
            <a:tileRect/>
          </a:gradFill>
          <a:ln w="9525" cap="flat" cmpd="sng">
            <a:solidFill>
              <a:srgbClr val="E1E1E1"/>
            </a:solidFill>
            <a:prstDash val="solid"/>
            <a:miter/>
            <a:headEnd type="none" w="med" len="med"/>
            <a:tailEnd type="none" w="med" len="med"/>
          </a:ln>
          <a:effectLst>
            <a:outerShdw dist="23000" dir="5400000" rotWithShape="0">
              <a:srgbClr val="000000">
                <a:alpha val="34998"/>
              </a:srgbClr>
            </a:outerShdw>
          </a:effectLst>
        </p:spPr>
        <p:txBody>
          <a:bodyPr lIns="66751" tIns="33376" rIns="66751" bIns="33376" anchor="ctr" anchorCtr="0"/>
          <a:p>
            <a:pPr algn="ctr"/>
            <a:r>
              <a:rPr lang="zh-CN" altLang="en-US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业务员向客户指出运单里填写栏目及要求</a:t>
            </a:r>
            <a:endParaRPr lang="zh-CN" altLang="en-US" sz="1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47" name="Pentagon 780"/>
          <p:cNvSpPr/>
          <p:nvPr/>
        </p:nvSpPr>
        <p:spPr>
          <a:xfrm>
            <a:off x="7073900" y="3381375"/>
            <a:ext cx="1516063" cy="422275"/>
          </a:xfrm>
          <a:prstGeom prst="homePlate">
            <a:avLst>
              <a:gd name="adj" fmla="val 45393"/>
            </a:avLst>
          </a:prstGeom>
          <a:gradFill rotWithShape="1">
            <a:gsLst>
              <a:gs pos="0">
                <a:srgbClr val="C0FF4D"/>
              </a:gs>
              <a:gs pos="100000">
                <a:srgbClr val="A4D329"/>
              </a:gs>
            </a:gsLst>
            <a:lin ang="5400000" scaled="1"/>
            <a:tileRect/>
          </a:gradFill>
          <a:ln w="19050" cap="flat" cmpd="sng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p>
            <a:pPr algn="ctr"/>
            <a:r>
              <a:rPr lang="" altLang="en-US" sz="1600" b="1" dirty="0">
                <a:solidFill>
                  <a:srgbClr val="FFFFFF"/>
                </a:solidFill>
                <a:latin typeface="Calibri" panose="020F0502020204030204" pitchFamily="34" charset="0"/>
                <a:ea typeface="华文细黑" panose="02010600040101010101" pitchFamily="2" charset="-122"/>
              </a:rPr>
              <a:t>核查签字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48" name="Nedadgående pil 363"/>
          <p:cNvSpPr/>
          <p:nvPr/>
        </p:nvSpPr>
        <p:spPr>
          <a:xfrm rot="10800000">
            <a:off x="7832725" y="3697288"/>
            <a:ext cx="238125" cy="417512"/>
          </a:xfrm>
          <a:prstGeom prst="downArrow">
            <a:avLst>
              <a:gd name="adj1" fmla="val 50000"/>
              <a:gd name="adj2" fmla="val 40594"/>
            </a:avLst>
          </a:prstGeom>
          <a:gradFill rotWithShape="1">
            <a:gsLst>
              <a:gs pos="0">
                <a:srgbClr val="FFC000"/>
              </a:gs>
              <a:gs pos="100000">
                <a:srgbClr val="E36119"/>
              </a:gs>
            </a:gsLst>
            <a:lin ang="2700000" scaled="1"/>
            <a:tileRect/>
          </a:gradFill>
          <a:ln w="9525" cap="flat" cmpd="sng">
            <a:solidFill>
              <a:srgbClr val="FC7E00"/>
            </a:solidFill>
            <a:prstDash val="solid"/>
            <a:miter/>
            <a:headEnd type="none" w="med" len="med"/>
            <a:tailEnd type="none" w="med" len="med"/>
          </a:ln>
          <a:effectLst>
            <a:outerShdw dist="38100" dir="5400000" algn="t" rotWithShape="0">
              <a:srgbClr val="000000">
                <a:alpha val="39998"/>
              </a:srgbClr>
            </a:outerShdw>
          </a:effectLst>
        </p:spPr>
        <p:txBody>
          <a:bodyPr rot="10800000" lIns="66751" tIns="33376" rIns="66751" bIns="33376" anchor="ctr" anchorCtr="0"/>
          <a:p>
            <a:pPr algn="ctr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49" name="Rektangel 231"/>
          <p:cNvSpPr/>
          <p:nvPr/>
        </p:nvSpPr>
        <p:spPr>
          <a:xfrm>
            <a:off x="7019925" y="4013200"/>
            <a:ext cx="1800225" cy="479425"/>
          </a:xfrm>
          <a:prstGeom prst="rect">
            <a:avLst/>
          </a:prstGeom>
          <a:gradFill rotWithShape="1">
            <a:gsLst>
              <a:gs pos="0">
                <a:srgbClr val="E6E6E6"/>
              </a:gs>
              <a:gs pos="100000">
                <a:srgbClr val="F3F3F3"/>
              </a:gs>
            </a:gsLst>
            <a:lin ang="16200000"/>
            <a:tileRect/>
          </a:gradFill>
          <a:ln w="9525" cap="flat" cmpd="sng">
            <a:solidFill>
              <a:srgbClr val="E1E1E1"/>
            </a:solidFill>
            <a:prstDash val="solid"/>
            <a:miter/>
            <a:headEnd type="none" w="med" len="med"/>
            <a:tailEnd type="none" w="med" len="med"/>
          </a:ln>
          <a:effectLst>
            <a:outerShdw dist="23000" dir="5400000" rotWithShape="0">
              <a:srgbClr val="000000">
                <a:alpha val="34998"/>
              </a:srgbClr>
            </a:outerShdw>
          </a:effectLst>
        </p:spPr>
        <p:txBody>
          <a:bodyPr lIns="66751" tIns="33376" rIns="66751" bIns="33376" anchor="ctr" anchorCtr="0"/>
          <a:p>
            <a:pPr algn="ctr"/>
            <a:r>
              <a:rPr lang="zh-CN" altLang="en-US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业务员检查并核实客户填写信息，并签字</a:t>
            </a:r>
            <a:endParaRPr lang="zh-CN" altLang="en-US" sz="1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9250" name="Picture 39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825" y="1412875"/>
            <a:ext cx="1657350" cy="12239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51" name="Picture 39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71775" y="1412875"/>
            <a:ext cx="1728788" cy="12239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52" name="Picture 39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35600" y="1412875"/>
            <a:ext cx="1800225" cy="12239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53" name="Picture 40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47813" y="4508500"/>
            <a:ext cx="1871662" cy="12969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54" name="Picture 40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84663" y="4508500"/>
            <a:ext cx="1800225" cy="1225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55" name="Picture 40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19925" y="4508500"/>
            <a:ext cx="1873250" cy="12255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43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0245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6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47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248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学习活动四：运单填写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pic>
        <p:nvPicPr>
          <p:cNvPr id="10249" name="Picture 12" descr="春季班入学专业讲座 00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7813" y="1196975"/>
            <a:ext cx="7345362" cy="43084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267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3857997" y="5143825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1269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70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71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272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学习活动四：运单填写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1273" name="Freeform 52"/>
          <p:cNvSpPr/>
          <p:nvPr/>
        </p:nvSpPr>
        <p:spPr>
          <a:xfrm flipH="1">
            <a:off x="2700338" y="1557338"/>
            <a:ext cx="1800225" cy="2301875"/>
          </a:xfrm>
          <a:custGeom>
            <a:avLst/>
            <a:gdLst/>
            <a:ahLst/>
            <a:cxnLst>
              <a:cxn ang="0">
                <a:pos x="2147483647" y="0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pathLst>
              <a:path w="1134" h="1450">
                <a:moveTo>
                  <a:pt x="1089" y="0"/>
                </a:moveTo>
                <a:lnTo>
                  <a:pt x="0" y="1450"/>
                </a:lnTo>
                <a:lnTo>
                  <a:pt x="1134" y="686"/>
                </a:lnTo>
                <a:lnTo>
                  <a:pt x="1089" y="0"/>
                </a:lnTo>
                <a:close/>
              </a:path>
            </a:pathLst>
          </a:custGeom>
          <a:gradFill rotWithShape="0">
            <a:gsLst>
              <a:gs pos="0">
                <a:srgbClr val="8ED5E6"/>
              </a:gs>
              <a:gs pos="100000">
                <a:srgbClr val="00A0C6"/>
              </a:gs>
            </a:gsLst>
            <a:lin ang="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1274" name="Freeform 53"/>
          <p:cNvSpPr/>
          <p:nvPr/>
        </p:nvSpPr>
        <p:spPr>
          <a:xfrm flipH="1">
            <a:off x="2632075" y="2741613"/>
            <a:ext cx="1811338" cy="1127125"/>
          </a:xfrm>
          <a:custGeom>
            <a:avLst/>
            <a:gdLst/>
            <a:ahLst/>
            <a:cxnLst>
              <a:cxn ang="0">
                <a:pos x="2147483647" y="0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pathLst>
              <a:path w="1141" h="710">
                <a:moveTo>
                  <a:pt x="1075" y="0"/>
                </a:moveTo>
                <a:lnTo>
                  <a:pt x="0" y="710"/>
                </a:lnTo>
                <a:lnTo>
                  <a:pt x="1141" y="665"/>
                </a:lnTo>
                <a:lnTo>
                  <a:pt x="1075" y="0"/>
                </a:lnTo>
                <a:close/>
              </a:path>
            </a:pathLst>
          </a:custGeom>
          <a:gradFill rotWithShape="0">
            <a:gsLst>
              <a:gs pos="0">
                <a:srgbClr val="8ED5E6"/>
              </a:gs>
              <a:gs pos="100000">
                <a:srgbClr val="00A0C6"/>
              </a:gs>
            </a:gsLst>
            <a:lin ang="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1275" name="Freeform 54"/>
          <p:cNvSpPr/>
          <p:nvPr/>
        </p:nvSpPr>
        <p:spPr>
          <a:xfrm flipH="1">
            <a:off x="2665413" y="3846513"/>
            <a:ext cx="1800225" cy="2301875"/>
          </a:xfrm>
          <a:custGeom>
            <a:avLst/>
            <a:gdLst/>
            <a:ahLst/>
            <a:cxnLst>
              <a:cxn ang="0">
                <a:pos x="2147483647" y="2147483647"/>
              </a:cxn>
              <a:cxn ang="0">
                <a:pos x="0" y="0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pathLst>
              <a:path w="1134" h="1450">
                <a:moveTo>
                  <a:pt x="1099" y="1450"/>
                </a:moveTo>
                <a:lnTo>
                  <a:pt x="0" y="0"/>
                </a:lnTo>
                <a:lnTo>
                  <a:pt x="1134" y="764"/>
                </a:lnTo>
                <a:lnTo>
                  <a:pt x="1099" y="1450"/>
                </a:lnTo>
                <a:close/>
              </a:path>
            </a:pathLst>
          </a:custGeom>
          <a:gradFill rotWithShape="0">
            <a:gsLst>
              <a:gs pos="0">
                <a:srgbClr val="8ED5E6"/>
              </a:gs>
              <a:gs pos="100000">
                <a:srgbClr val="00A0C6"/>
              </a:gs>
            </a:gsLst>
            <a:lin ang="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1276" name="Freeform 55"/>
          <p:cNvSpPr/>
          <p:nvPr/>
        </p:nvSpPr>
        <p:spPr>
          <a:xfrm flipH="1">
            <a:off x="2654300" y="3827463"/>
            <a:ext cx="1811338" cy="1109662"/>
          </a:xfrm>
          <a:custGeom>
            <a:avLst/>
            <a:gdLst/>
            <a:ahLst/>
            <a:cxnLst>
              <a:cxn ang="0">
                <a:pos x="2147483647" y="2147483647"/>
              </a:cxn>
              <a:cxn ang="0">
                <a:pos x="0" y="0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pathLst>
              <a:path w="1141" h="699">
                <a:moveTo>
                  <a:pt x="1092" y="699"/>
                </a:moveTo>
                <a:lnTo>
                  <a:pt x="0" y="0"/>
                </a:lnTo>
                <a:lnTo>
                  <a:pt x="1141" y="45"/>
                </a:lnTo>
                <a:lnTo>
                  <a:pt x="1092" y="699"/>
                </a:lnTo>
                <a:close/>
              </a:path>
            </a:pathLst>
          </a:custGeom>
          <a:gradFill rotWithShape="0">
            <a:gsLst>
              <a:gs pos="0">
                <a:srgbClr val="8ED5E6"/>
              </a:gs>
              <a:gs pos="100000">
                <a:srgbClr val="00A0C6"/>
              </a:gs>
            </a:gsLst>
            <a:lin ang="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1277" name="AutoShape 56"/>
          <p:cNvSpPr/>
          <p:nvPr/>
        </p:nvSpPr>
        <p:spPr>
          <a:xfrm flipH="1">
            <a:off x="350838" y="1531938"/>
            <a:ext cx="2417762" cy="512762"/>
          </a:xfrm>
          <a:prstGeom prst="roundRect">
            <a:avLst>
              <a:gd name="adj" fmla="val 11741"/>
            </a:avLst>
          </a:prstGeom>
          <a:gradFill rotWithShape="1">
            <a:gsLst>
              <a:gs pos="0">
                <a:srgbClr val="093B82"/>
              </a:gs>
              <a:gs pos="50000">
                <a:srgbClr val="4694DA"/>
              </a:gs>
              <a:gs pos="100000">
                <a:srgbClr val="093B82"/>
              </a:gs>
            </a:gsLst>
            <a:lin ang="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78" name="AutoShape 57"/>
          <p:cNvSpPr/>
          <p:nvPr/>
        </p:nvSpPr>
        <p:spPr>
          <a:xfrm flipH="1">
            <a:off x="374650" y="1570038"/>
            <a:ext cx="2370138" cy="1062037"/>
          </a:xfrm>
          <a:prstGeom prst="roundRect">
            <a:avLst>
              <a:gd name="adj" fmla="val 8676"/>
            </a:avLst>
          </a:prstGeom>
          <a:gradFill rotWithShape="1">
            <a:gsLst>
              <a:gs pos="0">
                <a:srgbClr val="093B82"/>
              </a:gs>
              <a:gs pos="50000">
                <a:srgbClr val="0C4EB0"/>
              </a:gs>
              <a:gs pos="100000">
                <a:srgbClr val="093B82"/>
              </a:gs>
            </a:gsLst>
            <a:lin ang="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79" name="AutoShape 58"/>
          <p:cNvSpPr/>
          <p:nvPr/>
        </p:nvSpPr>
        <p:spPr>
          <a:xfrm flipH="1">
            <a:off x="395288" y="1628775"/>
            <a:ext cx="2330450" cy="989013"/>
          </a:xfrm>
          <a:prstGeom prst="roundRect">
            <a:avLst>
              <a:gd name="adj" fmla="val 7718"/>
            </a:avLst>
          </a:prstGeom>
          <a:gradFill rotWithShape="1">
            <a:gsLst>
              <a:gs pos="0">
                <a:srgbClr val="F7FDFF"/>
              </a:gs>
              <a:gs pos="50000">
                <a:srgbClr val="BED9F2"/>
              </a:gs>
              <a:gs pos="100000">
                <a:srgbClr val="F7FD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80" name="AutoShape 59"/>
          <p:cNvSpPr/>
          <p:nvPr/>
        </p:nvSpPr>
        <p:spPr>
          <a:xfrm flipH="1">
            <a:off x="350838" y="2706688"/>
            <a:ext cx="2417762" cy="512762"/>
          </a:xfrm>
          <a:prstGeom prst="roundRect">
            <a:avLst>
              <a:gd name="adj" fmla="val 11741"/>
            </a:avLst>
          </a:prstGeom>
          <a:gradFill rotWithShape="1">
            <a:gsLst>
              <a:gs pos="0">
                <a:srgbClr val="093B82"/>
              </a:gs>
              <a:gs pos="50000">
                <a:srgbClr val="4694DA"/>
              </a:gs>
              <a:gs pos="100000">
                <a:srgbClr val="093B82"/>
              </a:gs>
            </a:gsLst>
            <a:lin ang="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81" name="AutoShape 60"/>
          <p:cNvSpPr/>
          <p:nvPr/>
        </p:nvSpPr>
        <p:spPr>
          <a:xfrm flipH="1">
            <a:off x="374650" y="2744788"/>
            <a:ext cx="2370138" cy="1062037"/>
          </a:xfrm>
          <a:prstGeom prst="roundRect">
            <a:avLst>
              <a:gd name="adj" fmla="val 8676"/>
            </a:avLst>
          </a:prstGeom>
          <a:gradFill rotWithShape="1">
            <a:gsLst>
              <a:gs pos="0">
                <a:srgbClr val="093B82"/>
              </a:gs>
              <a:gs pos="50000">
                <a:srgbClr val="0C4EB0"/>
              </a:gs>
              <a:gs pos="100000">
                <a:srgbClr val="093B82"/>
              </a:gs>
            </a:gsLst>
            <a:lin ang="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82" name="AutoShape 61"/>
          <p:cNvSpPr/>
          <p:nvPr/>
        </p:nvSpPr>
        <p:spPr>
          <a:xfrm flipH="1">
            <a:off x="395288" y="2781300"/>
            <a:ext cx="2330450" cy="989013"/>
          </a:xfrm>
          <a:prstGeom prst="roundRect">
            <a:avLst>
              <a:gd name="adj" fmla="val 7718"/>
            </a:avLst>
          </a:prstGeom>
          <a:gradFill rotWithShape="1">
            <a:gsLst>
              <a:gs pos="0">
                <a:srgbClr val="F7FDFF"/>
              </a:gs>
              <a:gs pos="50000">
                <a:srgbClr val="BED9F2"/>
              </a:gs>
              <a:gs pos="100000">
                <a:srgbClr val="F7FD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83" name="AutoShape 62"/>
          <p:cNvSpPr/>
          <p:nvPr/>
        </p:nvSpPr>
        <p:spPr>
          <a:xfrm flipH="1">
            <a:off x="350838" y="3884613"/>
            <a:ext cx="2417762" cy="511175"/>
          </a:xfrm>
          <a:prstGeom prst="roundRect">
            <a:avLst>
              <a:gd name="adj" fmla="val 11741"/>
            </a:avLst>
          </a:prstGeom>
          <a:gradFill rotWithShape="1">
            <a:gsLst>
              <a:gs pos="0">
                <a:srgbClr val="093B82"/>
              </a:gs>
              <a:gs pos="50000">
                <a:srgbClr val="4694DA"/>
              </a:gs>
              <a:gs pos="100000">
                <a:srgbClr val="093B82"/>
              </a:gs>
            </a:gsLst>
            <a:lin ang="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84" name="AutoShape 63"/>
          <p:cNvSpPr/>
          <p:nvPr/>
        </p:nvSpPr>
        <p:spPr>
          <a:xfrm flipH="1">
            <a:off x="374650" y="3922713"/>
            <a:ext cx="2370138" cy="1062037"/>
          </a:xfrm>
          <a:prstGeom prst="roundRect">
            <a:avLst>
              <a:gd name="adj" fmla="val 8676"/>
            </a:avLst>
          </a:prstGeom>
          <a:gradFill rotWithShape="1">
            <a:gsLst>
              <a:gs pos="0">
                <a:srgbClr val="093B82"/>
              </a:gs>
              <a:gs pos="50000">
                <a:srgbClr val="0C4EB0"/>
              </a:gs>
              <a:gs pos="100000">
                <a:srgbClr val="093B82"/>
              </a:gs>
            </a:gsLst>
            <a:lin ang="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85" name="AutoShape 64"/>
          <p:cNvSpPr/>
          <p:nvPr/>
        </p:nvSpPr>
        <p:spPr>
          <a:xfrm flipH="1">
            <a:off x="395288" y="3933825"/>
            <a:ext cx="2330450" cy="989013"/>
          </a:xfrm>
          <a:prstGeom prst="roundRect">
            <a:avLst>
              <a:gd name="adj" fmla="val 7718"/>
            </a:avLst>
          </a:prstGeom>
          <a:gradFill rotWithShape="1">
            <a:gsLst>
              <a:gs pos="0">
                <a:srgbClr val="F7FDFF"/>
              </a:gs>
              <a:gs pos="50000">
                <a:srgbClr val="BED9F2"/>
              </a:gs>
              <a:gs pos="100000">
                <a:srgbClr val="F7FD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86" name="AutoShape 65"/>
          <p:cNvSpPr/>
          <p:nvPr/>
        </p:nvSpPr>
        <p:spPr>
          <a:xfrm flipH="1">
            <a:off x="350838" y="5060950"/>
            <a:ext cx="2417762" cy="512763"/>
          </a:xfrm>
          <a:prstGeom prst="roundRect">
            <a:avLst>
              <a:gd name="adj" fmla="val 11741"/>
            </a:avLst>
          </a:prstGeom>
          <a:gradFill rotWithShape="1">
            <a:gsLst>
              <a:gs pos="0">
                <a:srgbClr val="093B82"/>
              </a:gs>
              <a:gs pos="50000">
                <a:srgbClr val="4694DA"/>
              </a:gs>
              <a:gs pos="100000">
                <a:srgbClr val="093B82"/>
              </a:gs>
            </a:gsLst>
            <a:lin ang="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87" name="AutoShape 66"/>
          <p:cNvSpPr/>
          <p:nvPr/>
        </p:nvSpPr>
        <p:spPr>
          <a:xfrm flipH="1">
            <a:off x="374650" y="5099050"/>
            <a:ext cx="2370138" cy="1062038"/>
          </a:xfrm>
          <a:prstGeom prst="roundRect">
            <a:avLst>
              <a:gd name="adj" fmla="val 8676"/>
            </a:avLst>
          </a:prstGeom>
          <a:gradFill rotWithShape="1">
            <a:gsLst>
              <a:gs pos="0">
                <a:srgbClr val="093B82"/>
              </a:gs>
              <a:gs pos="50000">
                <a:srgbClr val="0C4EB0"/>
              </a:gs>
              <a:gs pos="100000">
                <a:srgbClr val="093B82"/>
              </a:gs>
            </a:gsLst>
            <a:lin ang="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88" name="AutoShape 67"/>
          <p:cNvSpPr/>
          <p:nvPr/>
        </p:nvSpPr>
        <p:spPr>
          <a:xfrm flipH="1">
            <a:off x="395288" y="5157788"/>
            <a:ext cx="2330450" cy="989012"/>
          </a:xfrm>
          <a:prstGeom prst="roundRect">
            <a:avLst>
              <a:gd name="adj" fmla="val 7718"/>
            </a:avLst>
          </a:prstGeom>
          <a:gradFill rotWithShape="1">
            <a:gsLst>
              <a:gs pos="0">
                <a:srgbClr val="F7FDFF"/>
              </a:gs>
              <a:gs pos="50000">
                <a:srgbClr val="BED9F2"/>
              </a:gs>
              <a:gs pos="100000">
                <a:srgbClr val="F7FD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89" name="Freeform 21"/>
          <p:cNvSpPr/>
          <p:nvPr/>
        </p:nvSpPr>
        <p:spPr>
          <a:xfrm>
            <a:off x="4465638" y="1554163"/>
            <a:ext cx="1800225" cy="2301875"/>
          </a:xfrm>
          <a:custGeom>
            <a:avLst/>
            <a:gdLst/>
            <a:ahLst/>
            <a:cxnLst>
              <a:cxn ang="0">
                <a:pos x="2147483647" y="0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pathLst>
              <a:path w="1134" h="1450">
                <a:moveTo>
                  <a:pt x="1089" y="0"/>
                </a:moveTo>
                <a:lnTo>
                  <a:pt x="0" y="1450"/>
                </a:lnTo>
                <a:lnTo>
                  <a:pt x="1134" y="686"/>
                </a:lnTo>
                <a:lnTo>
                  <a:pt x="1089" y="0"/>
                </a:lnTo>
                <a:close/>
              </a:path>
            </a:pathLst>
          </a:custGeom>
          <a:gradFill rotWithShape="0">
            <a:gsLst>
              <a:gs pos="0">
                <a:srgbClr val="8ED5E6"/>
              </a:gs>
              <a:gs pos="100000">
                <a:srgbClr val="00A0C6"/>
              </a:gs>
            </a:gsLst>
            <a:lin ang="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1290" name="Freeform 25"/>
          <p:cNvSpPr/>
          <p:nvPr/>
        </p:nvSpPr>
        <p:spPr>
          <a:xfrm>
            <a:off x="4487863" y="2741613"/>
            <a:ext cx="1811337" cy="1127125"/>
          </a:xfrm>
          <a:custGeom>
            <a:avLst/>
            <a:gdLst/>
            <a:ahLst/>
            <a:cxnLst>
              <a:cxn ang="0">
                <a:pos x="2147483647" y="0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pathLst>
              <a:path w="1141" h="710">
                <a:moveTo>
                  <a:pt x="1075" y="0"/>
                </a:moveTo>
                <a:lnTo>
                  <a:pt x="0" y="710"/>
                </a:lnTo>
                <a:lnTo>
                  <a:pt x="1141" y="665"/>
                </a:lnTo>
                <a:lnTo>
                  <a:pt x="1075" y="0"/>
                </a:lnTo>
                <a:close/>
              </a:path>
            </a:pathLst>
          </a:custGeom>
          <a:gradFill rotWithShape="0">
            <a:gsLst>
              <a:gs pos="0">
                <a:srgbClr val="8ED5E6"/>
              </a:gs>
              <a:gs pos="100000">
                <a:srgbClr val="00A0C6"/>
              </a:gs>
            </a:gsLst>
            <a:lin ang="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1291" name="Freeform 26"/>
          <p:cNvSpPr/>
          <p:nvPr/>
        </p:nvSpPr>
        <p:spPr>
          <a:xfrm>
            <a:off x="4465638" y="3846513"/>
            <a:ext cx="1800225" cy="2301875"/>
          </a:xfrm>
          <a:custGeom>
            <a:avLst/>
            <a:gdLst/>
            <a:ahLst/>
            <a:cxnLst>
              <a:cxn ang="0">
                <a:pos x="2147483647" y="2147483647"/>
              </a:cxn>
              <a:cxn ang="0">
                <a:pos x="0" y="0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pathLst>
              <a:path w="1134" h="1450">
                <a:moveTo>
                  <a:pt x="1099" y="1450"/>
                </a:moveTo>
                <a:lnTo>
                  <a:pt x="0" y="0"/>
                </a:lnTo>
                <a:lnTo>
                  <a:pt x="1134" y="764"/>
                </a:lnTo>
                <a:lnTo>
                  <a:pt x="1099" y="1450"/>
                </a:lnTo>
                <a:close/>
              </a:path>
            </a:pathLst>
          </a:custGeom>
          <a:gradFill rotWithShape="0">
            <a:gsLst>
              <a:gs pos="0">
                <a:srgbClr val="8ED5E6"/>
              </a:gs>
              <a:gs pos="100000">
                <a:srgbClr val="00A0C6"/>
              </a:gs>
            </a:gsLst>
            <a:lin ang="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1292" name="Freeform 27"/>
          <p:cNvSpPr/>
          <p:nvPr/>
        </p:nvSpPr>
        <p:spPr>
          <a:xfrm>
            <a:off x="4465638" y="3827463"/>
            <a:ext cx="1811337" cy="1109662"/>
          </a:xfrm>
          <a:custGeom>
            <a:avLst/>
            <a:gdLst/>
            <a:ahLst/>
            <a:cxnLst>
              <a:cxn ang="0">
                <a:pos x="2147483647" y="2147483647"/>
              </a:cxn>
              <a:cxn ang="0">
                <a:pos x="0" y="0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pathLst>
              <a:path w="1141" h="699">
                <a:moveTo>
                  <a:pt x="1092" y="699"/>
                </a:moveTo>
                <a:lnTo>
                  <a:pt x="0" y="0"/>
                </a:lnTo>
                <a:lnTo>
                  <a:pt x="1141" y="45"/>
                </a:lnTo>
                <a:lnTo>
                  <a:pt x="1092" y="699"/>
                </a:lnTo>
                <a:close/>
              </a:path>
            </a:pathLst>
          </a:custGeom>
          <a:gradFill rotWithShape="0">
            <a:gsLst>
              <a:gs pos="0">
                <a:srgbClr val="8ED5E6"/>
              </a:gs>
              <a:gs pos="100000">
                <a:srgbClr val="00A0C6"/>
              </a:gs>
            </a:gsLst>
            <a:lin ang="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1293" name="AutoShape 4"/>
          <p:cNvSpPr/>
          <p:nvPr/>
        </p:nvSpPr>
        <p:spPr>
          <a:xfrm>
            <a:off x="6162675" y="1531938"/>
            <a:ext cx="2417763" cy="512762"/>
          </a:xfrm>
          <a:prstGeom prst="roundRect">
            <a:avLst>
              <a:gd name="adj" fmla="val 11741"/>
            </a:avLst>
          </a:prstGeom>
          <a:gradFill rotWithShape="1">
            <a:gsLst>
              <a:gs pos="0">
                <a:srgbClr val="093B82"/>
              </a:gs>
              <a:gs pos="50000">
                <a:srgbClr val="4694DA"/>
              </a:gs>
              <a:gs pos="100000">
                <a:srgbClr val="093B82"/>
              </a:gs>
            </a:gsLst>
            <a:lin ang="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94" name="AutoShape 6"/>
          <p:cNvSpPr/>
          <p:nvPr/>
        </p:nvSpPr>
        <p:spPr>
          <a:xfrm>
            <a:off x="6186488" y="1570038"/>
            <a:ext cx="2370137" cy="1062037"/>
          </a:xfrm>
          <a:prstGeom prst="roundRect">
            <a:avLst>
              <a:gd name="adj" fmla="val 8676"/>
            </a:avLst>
          </a:prstGeom>
          <a:gradFill rotWithShape="1">
            <a:gsLst>
              <a:gs pos="0">
                <a:srgbClr val="093B82"/>
              </a:gs>
              <a:gs pos="50000">
                <a:srgbClr val="0C4EB0"/>
              </a:gs>
              <a:gs pos="100000">
                <a:srgbClr val="093B82"/>
              </a:gs>
            </a:gsLst>
            <a:lin ang="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95" name="AutoShape 7"/>
          <p:cNvSpPr/>
          <p:nvPr/>
        </p:nvSpPr>
        <p:spPr>
          <a:xfrm>
            <a:off x="6205538" y="1603375"/>
            <a:ext cx="2330450" cy="989013"/>
          </a:xfrm>
          <a:prstGeom prst="roundRect">
            <a:avLst>
              <a:gd name="adj" fmla="val 7718"/>
            </a:avLst>
          </a:prstGeom>
          <a:gradFill rotWithShape="1">
            <a:gsLst>
              <a:gs pos="0">
                <a:srgbClr val="F7FDFF"/>
              </a:gs>
              <a:gs pos="50000">
                <a:srgbClr val="BED9F2"/>
              </a:gs>
              <a:gs pos="100000">
                <a:srgbClr val="F7FD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96" name="AutoShape 11"/>
          <p:cNvSpPr/>
          <p:nvPr/>
        </p:nvSpPr>
        <p:spPr>
          <a:xfrm>
            <a:off x="6162675" y="2706688"/>
            <a:ext cx="2417763" cy="512762"/>
          </a:xfrm>
          <a:prstGeom prst="roundRect">
            <a:avLst>
              <a:gd name="adj" fmla="val 11741"/>
            </a:avLst>
          </a:prstGeom>
          <a:gradFill rotWithShape="1">
            <a:gsLst>
              <a:gs pos="0">
                <a:srgbClr val="093B82"/>
              </a:gs>
              <a:gs pos="50000">
                <a:srgbClr val="4694DA"/>
              </a:gs>
              <a:gs pos="100000">
                <a:srgbClr val="093B82"/>
              </a:gs>
            </a:gsLst>
            <a:lin ang="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97" name="AutoShape 12"/>
          <p:cNvSpPr/>
          <p:nvPr/>
        </p:nvSpPr>
        <p:spPr>
          <a:xfrm>
            <a:off x="6186488" y="2744788"/>
            <a:ext cx="2370137" cy="1062037"/>
          </a:xfrm>
          <a:prstGeom prst="roundRect">
            <a:avLst>
              <a:gd name="adj" fmla="val 8676"/>
            </a:avLst>
          </a:prstGeom>
          <a:gradFill rotWithShape="1">
            <a:gsLst>
              <a:gs pos="0">
                <a:srgbClr val="093B82"/>
              </a:gs>
              <a:gs pos="50000">
                <a:srgbClr val="0C4EB0"/>
              </a:gs>
              <a:gs pos="100000">
                <a:srgbClr val="093B82"/>
              </a:gs>
            </a:gsLst>
            <a:lin ang="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98" name="AutoShape 13"/>
          <p:cNvSpPr/>
          <p:nvPr/>
        </p:nvSpPr>
        <p:spPr>
          <a:xfrm>
            <a:off x="6205538" y="2781300"/>
            <a:ext cx="2330450" cy="989013"/>
          </a:xfrm>
          <a:prstGeom prst="roundRect">
            <a:avLst>
              <a:gd name="adj" fmla="val 7718"/>
            </a:avLst>
          </a:prstGeom>
          <a:gradFill rotWithShape="1">
            <a:gsLst>
              <a:gs pos="0">
                <a:srgbClr val="F7FDFF"/>
              </a:gs>
              <a:gs pos="50000">
                <a:srgbClr val="BED9F2"/>
              </a:gs>
              <a:gs pos="100000">
                <a:srgbClr val="F7FD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99" name="AutoShape 14"/>
          <p:cNvSpPr/>
          <p:nvPr/>
        </p:nvSpPr>
        <p:spPr>
          <a:xfrm>
            <a:off x="6162675" y="3884613"/>
            <a:ext cx="2417763" cy="511175"/>
          </a:xfrm>
          <a:prstGeom prst="roundRect">
            <a:avLst>
              <a:gd name="adj" fmla="val 11741"/>
            </a:avLst>
          </a:prstGeom>
          <a:gradFill rotWithShape="1">
            <a:gsLst>
              <a:gs pos="0">
                <a:srgbClr val="093B82"/>
              </a:gs>
              <a:gs pos="50000">
                <a:srgbClr val="4694DA"/>
              </a:gs>
              <a:gs pos="100000">
                <a:srgbClr val="093B82"/>
              </a:gs>
            </a:gsLst>
            <a:lin ang="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300" name="AutoShape 15"/>
          <p:cNvSpPr/>
          <p:nvPr/>
        </p:nvSpPr>
        <p:spPr>
          <a:xfrm>
            <a:off x="6186488" y="3922713"/>
            <a:ext cx="2370137" cy="1062037"/>
          </a:xfrm>
          <a:prstGeom prst="roundRect">
            <a:avLst>
              <a:gd name="adj" fmla="val 8676"/>
            </a:avLst>
          </a:prstGeom>
          <a:gradFill rotWithShape="1">
            <a:gsLst>
              <a:gs pos="0">
                <a:srgbClr val="093B82"/>
              </a:gs>
              <a:gs pos="50000">
                <a:srgbClr val="0C4EB0"/>
              </a:gs>
              <a:gs pos="100000">
                <a:srgbClr val="093B82"/>
              </a:gs>
            </a:gsLst>
            <a:lin ang="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301" name="AutoShape 16"/>
          <p:cNvSpPr/>
          <p:nvPr/>
        </p:nvSpPr>
        <p:spPr>
          <a:xfrm>
            <a:off x="6205538" y="3959225"/>
            <a:ext cx="2330450" cy="989013"/>
          </a:xfrm>
          <a:prstGeom prst="roundRect">
            <a:avLst>
              <a:gd name="adj" fmla="val 7718"/>
            </a:avLst>
          </a:prstGeom>
          <a:gradFill rotWithShape="1">
            <a:gsLst>
              <a:gs pos="0">
                <a:srgbClr val="F7FDFF"/>
              </a:gs>
              <a:gs pos="50000">
                <a:srgbClr val="BED9F2"/>
              </a:gs>
              <a:gs pos="100000">
                <a:srgbClr val="F7FD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302" name="AutoShape 17"/>
          <p:cNvSpPr/>
          <p:nvPr/>
        </p:nvSpPr>
        <p:spPr>
          <a:xfrm>
            <a:off x="6162675" y="5060950"/>
            <a:ext cx="2417763" cy="512763"/>
          </a:xfrm>
          <a:prstGeom prst="roundRect">
            <a:avLst>
              <a:gd name="adj" fmla="val 11741"/>
            </a:avLst>
          </a:prstGeom>
          <a:gradFill rotWithShape="1">
            <a:gsLst>
              <a:gs pos="0">
                <a:srgbClr val="093B82"/>
              </a:gs>
              <a:gs pos="50000">
                <a:srgbClr val="4694DA"/>
              </a:gs>
              <a:gs pos="100000">
                <a:srgbClr val="093B82"/>
              </a:gs>
            </a:gsLst>
            <a:lin ang="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303" name="AutoShape 18"/>
          <p:cNvSpPr/>
          <p:nvPr/>
        </p:nvSpPr>
        <p:spPr>
          <a:xfrm>
            <a:off x="6186488" y="5099050"/>
            <a:ext cx="2370137" cy="1062038"/>
          </a:xfrm>
          <a:prstGeom prst="roundRect">
            <a:avLst>
              <a:gd name="adj" fmla="val 8676"/>
            </a:avLst>
          </a:prstGeom>
          <a:gradFill rotWithShape="1">
            <a:gsLst>
              <a:gs pos="0">
                <a:srgbClr val="093B82"/>
              </a:gs>
              <a:gs pos="50000">
                <a:srgbClr val="0C4EB0"/>
              </a:gs>
              <a:gs pos="100000">
                <a:srgbClr val="093B82"/>
              </a:gs>
            </a:gsLst>
            <a:lin ang="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304" name="AutoShape 19"/>
          <p:cNvSpPr/>
          <p:nvPr/>
        </p:nvSpPr>
        <p:spPr>
          <a:xfrm>
            <a:off x="6205538" y="5135563"/>
            <a:ext cx="2330450" cy="989012"/>
          </a:xfrm>
          <a:prstGeom prst="roundRect">
            <a:avLst>
              <a:gd name="adj" fmla="val 7718"/>
            </a:avLst>
          </a:prstGeom>
          <a:gradFill rotWithShape="1">
            <a:gsLst>
              <a:gs pos="0">
                <a:srgbClr val="F7FDFF"/>
              </a:gs>
              <a:gs pos="50000">
                <a:srgbClr val="BED9F2"/>
              </a:gs>
              <a:gs pos="100000">
                <a:srgbClr val="F7FD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305" name="Oval 29"/>
          <p:cNvSpPr/>
          <p:nvPr/>
        </p:nvSpPr>
        <p:spPr>
          <a:xfrm>
            <a:off x="3402013" y="2778125"/>
            <a:ext cx="2130425" cy="2127250"/>
          </a:xfrm>
          <a:prstGeom prst="ellipse">
            <a:avLst/>
          </a:prstGeom>
          <a:gradFill rotWithShape="1">
            <a:gsLst>
              <a:gs pos="0">
                <a:srgbClr val="03678F"/>
              </a:gs>
              <a:gs pos="100000">
                <a:srgbClr val="00A0C6"/>
              </a:gs>
            </a:gsLst>
            <a:lin ang="5400000" scaled="1"/>
            <a:tileRect/>
          </a:gradFill>
          <a:ln w="9525">
            <a:noFill/>
          </a:ln>
          <a:effectLst>
            <a:outerShdw dist="38100" dir="5400000" algn="ctr" rotWithShape="0">
              <a:srgbClr val="024560"/>
            </a:outerShdw>
          </a:effectLst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306" name="Oval 50"/>
          <p:cNvSpPr/>
          <p:nvPr/>
        </p:nvSpPr>
        <p:spPr>
          <a:xfrm>
            <a:off x="3448050" y="2822575"/>
            <a:ext cx="2038350" cy="2035175"/>
          </a:xfrm>
          <a:prstGeom prst="ellipse">
            <a:avLst/>
          </a:prstGeom>
          <a:gradFill rotWithShape="1">
            <a:gsLst>
              <a:gs pos="0">
                <a:srgbClr val="00A0C6"/>
              </a:gs>
              <a:gs pos="100000">
                <a:srgbClr val="03678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307" name="Oval 51"/>
          <p:cNvSpPr/>
          <p:nvPr/>
        </p:nvSpPr>
        <p:spPr>
          <a:xfrm>
            <a:off x="3492500" y="2852738"/>
            <a:ext cx="1946275" cy="1943100"/>
          </a:xfrm>
          <a:prstGeom prst="ellipse">
            <a:avLst/>
          </a:prstGeom>
          <a:gradFill rotWithShape="1">
            <a:gsLst>
              <a:gs pos="0">
                <a:srgbClr val="03678F"/>
              </a:gs>
              <a:gs pos="100000">
                <a:srgbClr val="00A0C6"/>
              </a:gs>
            </a:gsLst>
            <a:lin ang="5400000" scaled="1"/>
            <a:tileRect/>
          </a:gradFill>
          <a:ln w="9525">
            <a:noFill/>
          </a:ln>
          <a:effectLst>
            <a:outerShdw dist="25400" dir="16200000" algn="ctr" rotWithShape="0">
              <a:srgbClr val="9CDB2C"/>
            </a:outerShdw>
          </a:effectLst>
        </p:spPr>
        <p:txBody>
          <a:bodyPr wrap="none" anchor="ctr" anchorCtr="0"/>
          <a:p>
            <a:pPr algn="ctr"/>
            <a:endParaRPr lang="zh-CN" altLang="zh-CN" sz="1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308" name="Rectangle 71"/>
          <p:cNvSpPr/>
          <p:nvPr/>
        </p:nvSpPr>
        <p:spPr>
          <a:xfrm>
            <a:off x="468313" y="1700213"/>
            <a:ext cx="2151062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一、概述</a:t>
            </a:r>
            <a:endParaRPr lang="zh-CN" altLang="en-US" sz="2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1309" name="Rectangle 72"/>
          <p:cNvSpPr/>
          <p:nvPr/>
        </p:nvSpPr>
        <p:spPr>
          <a:xfrm>
            <a:off x="477838" y="2876550"/>
            <a:ext cx="2151062" cy="79216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二、种类</a:t>
            </a:r>
            <a:endParaRPr lang="zh-CN" altLang="en-US" sz="2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1310" name="Rectangle 73"/>
          <p:cNvSpPr/>
          <p:nvPr/>
        </p:nvSpPr>
        <p:spPr>
          <a:xfrm>
            <a:off x="468313" y="4076700"/>
            <a:ext cx="2151062" cy="79375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三、填写事项</a:t>
            </a:r>
            <a:r>
              <a:rPr lang="ko-KR" altLang="en-US" sz="16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sz="16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1311" name="Rectangle 74"/>
          <p:cNvSpPr/>
          <p:nvPr/>
        </p:nvSpPr>
        <p:spPr>
          <a:xfrm>
            <a:off x="477838" y="5235575"/>
            <a:ext cx="2151062" cy="79375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四、背书条款</a:t>
            </a:r>
            <a:r>
              <a:rPr lang="ko-KR" altLang="en-US" sz="16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sz="16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1312" name="Rectangle 75"/>
          <p:cNvSpPr/>
          <p:nvPr/>
        </p:nvSpPr>
        <p:spPr>
          <a:xfrm>
            <a:off x="6259513" y="1685925"/>
            <a:ext cx="2165350" cy="79216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五、填写要求</a:t>
            </a:r>
            <a:endParaRPr lang="zh-CN" altLang="en-US" sz="2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1313" name="Rectangle 76"/>
          <p:cNvSpPr/>
          <p:nvPr/>
        </p:nvSpPr>
        <p:spPr>
          <a:xfrm>
            <a:off x="6259513" y="2876550"/>
            <a:ext cx="2165350" cy="79216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六、填写指引</a:t>
            </a:r>
            <a:endParaRPr lang="zh-CN" altLang="en-US" sz="2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1314" name="Rectangle 77"/>
          <p:cNvSpPr/>
          <p:nvPr/>
        </p:nvSpPr>
        <p:spPr>
          <a:xfrm>
            <a:off x="6259513" y="4048125"/>
            <a:ext cx="2165350" cy="79375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七、填写错误修改</a:t>
            </a:r>
            <a:endParaRPr lang="en-US" altLang="zh-CN" sz="2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1315" name="Rectangle 78"/>
          <p:cNvSpPr/>
          <p:nvPr/>
        </p:nvSpPr>
        <p:spPr>
          <a:xfrm>
            <a:off x="6259513" y="5235575"/>
            <a:ext cx="2165350" cy="79375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八、填写练习</a:t>
            </a:r>
            <a:endParaRPr lang="zh-CN" altLang="en-US" sz="2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130" name="Rectangle 82"/>
          <p:cNvSpPr>
            <a:spLocks noChangeArrowheads="1"/>
          </p:cNvSpPr>
          <p:nvPr/>
        </p:nvSpPr>
        <p:spPr bwMode="auto">
          <a:xfrm>
            <a:off x="3403600" y="2857500"/>
            <a:ext cx="2130425" cy="1978025"/>
          </a:xfrm>
          <a:prstGeom prst="rect">
            <a:avLst/>
          </a:prstGeom>
          <a:noFill/>
          <a:ln w="28575" algn="ctr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5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运单</a:t>
            </a:r>
            <a:endParaRPr kumimoji="0" lang="zh-CN" altLang="en-US" sz="5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n-cs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5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填写</a:t>
            </a:r>
            <a:r>
              <a:rPr kumimoji="0" lang="ko-KR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 </a:t>
            </a:r>
            <a:endParaRPr kumimoji="0" lang="ko-KR" altLang="en-US" sz="2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</p:spTree>
  </p:cSld>
  <p:clrMapOvr>
    <a:masterClrMapping/>
  </p:clrMapOvr>
  <p:transition spd="med">
    <p:checker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2291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7458447" y="1056014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2293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4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295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296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学习活动四：运单填写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2297" name="AutoShape 58"/>
          <p:cNvSpPr/>
          <p:nvPr/>
        </p:nvSpPr>
        <p:spPr>
          <a:xfrm flipH="1">
            <a:off x="1619250" y="908050"/>
            <a:ext cx="2330450" cy="989013"/>
          </a:xfrm>
          <a:prstGeom prst="roundRect">
            <a:avLst>
              <a:gd name="adj" fmla="val 7718"/>
            </a:avLst>
          </a:prstGeom>
          <a:gradFill rotWithShape="1">
            <a:gsLst>
              <a:gs pos="0">
                <a:srgbClr val="F7FDFF"/>
              </a:gs>
              <a:gs pos="50000">
                <a:srgbClr val="BED9F2"/>
              </a:gs>
              <a:gs pos="100000">
                <a:srgbClr val="F7FD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298" name="Rectangle 71"/>
          <p:cNvSpPr/>
          <p:nvPr/>
        </p:nvSpPr>
        <p:spPr>
          <a:xfrm>
            <a:off x="1763713" y="1125538"/>
            <a:ext cx="2151062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一、概述</a:t>
            </a:r>
            <a:endParaRPr lang="zh-CN" altLang="en-US" sz="2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2299" name="Rectangle 14"/>
          <p:cNvSpPr/>
          <p:nvPr/>
        </p:nvSpPr>
        <p:spPr>
          <a:xfrm>
            <a:off x="179388" y="1916113"/>
            <a:ext cx="8208962" cy="33940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defTabSz="914400">
              <a:lnSpc>
                <a:spcPct val="150000"/>
              </a:lnSpc>
              <a:tabLst>
                <a:tab pos="266700" algn="l"/>
              </a:tabLst>
            </a:pP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、定义：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lnSpc>
                <a:spcPct val="150000"/>
              </a:lnSpc>
              <a:tabLst>
                <a:tab pos="266700" algn="l"/>
              </a:tabLst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快递运单，又称快件详情单，是用于记录快件原始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  <a:hlinkClick r:id="rId4"/>
              </a:rPr>
              <a:t>收寄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信息及服务约定的单据。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lnSpc>
                <a:spcPct val="150000"/>
              </a:lnSpc>
              <a:tabLst>
                <a:tab pos="266700" algn="l"/>
              </a:tabLst>
            </a:pP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、作用：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lnSpc>
                <a:spcPct val="150000"/>
              </a:lnSpc>
              <a:buFont typeface="Wingdings" panose="05000000000000000000" pitchFamily="2" charset="2"/>
              <a:buChar char="Ø"/>
              <a:tabLst>
                <a:tab pos="266700" algn="l"/>
              </a:tabLst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寄件人与快递企业之间的货物运输合同；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lnSpc>
                <a:spcPct val="150000"/>
              </a:lnSpc>
              <a:buFont typeface="Wingdings" panose="05000000000000000000" pitchFamily="2" charset="2"/>
              <a:buChar char="Ø"/>
              <a:tabLst>
                <a:tab pos="266700" algn="l"/>
              </a:tabLst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快递企业签发的已接受快件的证明；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lnSpc>
                <a:spcPct val="150000"/>
              </a:lnSpc>
              <a:buFont typeface="Wingdings" panose="05000000000000000000" pitchFamily="2" charset="2"/>
              <a:buChar char="Ø"/>
              <a:tabLst>
                <a:tab pos="266700" algn="l"/>
              </a:tabLst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相关责任方的记账凭证；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lnSpc>
                <a:spcPct val="150000"/>
              </a:lnSpc>
              <a:buFont typeface="Wingdings" panose="05000000000000000000" pitchFamily="2" charset="2"/>
              <a:buChar char="Ø"/>
              <a:tabLst>
                <a:tab pos="266700" algn="l"/>
              </a:tabLst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进出口报关的基本单证；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lnSpc>
                <a:spcPct val="150000"/>
              </a:lnSpc>
              <a:buFont typeface="Wingdings" panose="05000000000000000000" pitchFamily="2" charset="2"/>
              <a:buChar char="Ø"/>
              <a:tabLst>
                <a:tab pos="266700" algn="l"/>
              </a:tabLst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企业内部业务的操作依据；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2300" name="Picture 16" descr="已填写运单1"/>
          <p:cNvPicPr>
            <a:picLocks noChangeAspect="1"/>
          </p:cNvPicPr>
          <p:nvPr/>
        </p:nvPicPr>
        <p:blipFill>
          <a:blip r:embed="rId5"/>
          <a:srcRect t="37041" b="19843"/>
          <a:stretch>
            <a:fillRect/>
          </a:stretch>
        </p:blipFill>
        <p:spPr>
          <a:xfrm>
            <a:off x="3995738" y="3644900"/>
            <a:ext cx="5148262" cy="26860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3315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1483098" y="5143825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3317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8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19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320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学习活动四：运单填写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3321" name="AutoShape 58"/>
          <p:cNvSpPr/>
          <p:nvPr/>
        </p:nvSpPr>
        <p:spPr>
          <a:xfrm flipH="1">
            <a:off x="1619250" y="908050"/>
            <a:ext cx="2330450" cy="989013"/>
          </a:xfrm>
          <a:prstGeom prst="roundRect">
            <a:avLst>
              <a:gd name="adj" fmla="val 7718"/>
            </a:avLst>
          </a:prstGeom>
          <a:gradFill rotWithShape="1">
            <a:gsLst>
              <a:gs pos="0">
                <a:srgbClr val="F7FDFF"/>
              </a:gs>
              <a:gs pos="50000">
                <a:srgbClr val="BED9F2"/>
              </a:gs>
              <a:gs pos="100000">
                <a:srgbClr val="F7FD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22" name="Rectangle 71"/>
          <p:cNvSpPr/>
          <p:nvPr/>
        </p:nvSpPr>
        <p:spPr>
          <a:xfrm>
            <a:off x="1763713" y="1125538"/>
            <a:ext cx="2151062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一、概述</a:t>
            </a:r>
            <a:endParaRPr lang="zh-CN" altLang="en-US" sz="2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3323" name="Rectangle 15"/>
          <p:cNvSpPr/>
          <p:nvPr/>
        </p:nvSpPr>
        <p:spPr>
          <a:xfrm>
            <a:off x="0" y="1773238"/>
            <a:ext cx="8748713" cy="25685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defTabSz="914400">
              <a:lnSpc>
                <a:spcPct val="150000"/>
              </a:lnSpc>
              <a:tabLst>
                <a:tab pos="266700" algn="l"/>
              </a:tabLst>
            </a:pP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、格式内容：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lnSpc>
                <a:spcPct val="150000"/>
              </a:lnSpc>
              <a:buFont typeface="Wingdings" panose="05000000000000000000" pitchFamily="2" charset="2"/>
              <a:buChar char="Ø"/>
              <a:tabLst>
                <a:tab pos="266700" algn="l"/>
              </a:tabLst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收寄件人的信息：单位名称、姓名、电话、邮编、地址等；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lnSpc>
                <a:spcPct val="150000"/>
              </a:lnSpc>
              <a:buFont typeface="Wingdings" panose="05000000000000000000" pitchFamily="2" charset="2"/>
              <a:buChar char="Ø"/>
              <a:tabLst>
                <a:tab pos="266700" algn="l"/>
              </a:tabLst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托寄物的信息：名称、数量、价值、重量、尺寸等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lnSpc>
                <a:spcPct val="150000"/>
              </a:lnSpc>
              <a:buFont typeface="Wingdings" panose="05000000000000000000" pitchFamily="2" charset="2"/>
              <a:buChar char="Ø"/>
              <a:tabLst>
                <a:tab pos="266700" algn="l"/>
              </a:tabLst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收费付款信息：资费、保价费、保险费、付款方式（现付、到付、第三方付等）、其它费用等（如包装费）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lnSpc>
                <a:spcPct val="150000"/>
              </a:lnSpc>
              <a:buFont typeface="Wingdings" panose="05000000000000000000" pitchFamily="2" charset="2"/>
              <a:buChar char="Ø"/>
              <a:tabLst>
                <a:tab pos="266700" algn="l"/>
              </a:tabLst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签名情况：寄件人、取件人、收件人、派件人等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3324" name="Picture 16" descr="快递单 00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4663" y="4365625"/>
            <a:ext cx="4391025" cy="22225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4339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450385" y="5143825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4341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42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3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344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学习活动四：运单填写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4345" name="AutoShape 58"/>
          <p:cNvSpPr/>
          <p:nvPr/>
        </p:nvSpPr>
        <p:spPr>
          <a:xfrm flipH="1">
            <a:off x="1619250" y="908050"/>
            <a:ext cx="2330450" cy="989013"/>
          </a:xfrm>
          <a:prstGeom prst="roundRect">
            <a:avLst>
              <a:gd name="adj" fmla="val 7718"/>
            </a:avLst>
          </a:prstGeom>
          <a:gradFill rotWithShape="1">
            <a:gsLst>
              <a:gs pos="0">
                <a:srgbClr val="F7FDFF"/>
              </a:gs>
              <a:gs pos="50000">
                <a:srgbClr val="BED9F2"/>
              </a:gs>
              <a:gs pos="100000">
                <a:srgbClr val="F7FD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6" name="Rectangle 71"/>
          <p:cNvSpPr/>
          <p:nvPr/>
        </p:nvSpPr>
        <p:spPr>
          <a:xfrm>
            <a:off x="1763713" y="1125538"/>
            <a:ext cx="2151062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一、概述</a:t>
            </a:r>
            <a:endParaRPr lang="zh-CN" altLang="en-US" sz="2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4347" name="Rectangle 16"/>
          <p:cNvSpPr/>
          <p:nvPr/>
        </p:nvSpPr>
        <p:spPr>
          <a:xfrm>
            <a:off x="0" y="1700213"/>
            <a:ext cx="4716463" cy="4702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defTabSz="914400">
              <a:lnSpc>
                <a:spcPct val="140000"/>
              </a:lnSpc>
              <a:tabLst>
                <a:tab pos="266700" algn="l"/>
              </a:tabLst>
            </a:pP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、功能联：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lnSpc>
                <a:spcPct val="140000"/>
              </a:lnSpc>
              <a:tabLst>
                <a:tab pos="266700" algn="l"/>
              </a:tabLst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快递运单的正本一式多联，目前市场上常见的功能联有以下几种：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lnSpc>
                <a:spcPct val="140000"/>
              </a:lnSpc>
              <a:buFont typeface="Wingdings" panose="05000000000000000000" pitchFamily="2" charset="2"/>
              <a:buChar char="Ø"/>
              <a:tabLst>
                <a:tab pos="266700" algn="l"/>
              </a:tabLst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寄件联。该联由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  <a:hlinkClick r:id="rId4"/>
              </a:rPr>
              <a:t>快递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员取件签名后交寄件人自存，它用于查询快件状态。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lnSpc>
                <a:spcPct val="140000"/>
              </a:lnSpc>
              <a:buFont typeface="Wingdings" panose="05000000000000000000" pitchFamily="2" charset="2"/>
              <a:buChar char="Ø"/>
              <a:tabLst>
                <a:tab pos="266700" algn="l"/>
              </a:tabLst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对账联。收货快递公司在月结客户收款时对账用的。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lnSpc>
                <a:spcPct val="140000"/>
              </a:lnSpc>
              <a:buFont typeface="Wingdings" panose="05000000000000000000" pitchFamily="2" charset="2"/>
              <a:buChar char="Ø"/>
              <a:tabLst>
                <a:tab pos="266700" algn="l"/>
              </a:tabLst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派件联。也称签收联是给收件签收和派件公司统计派送情况用的。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lnSpc>
                <a:spcPct val="140000"/>
              </a:lnSpc>
              <a:buFont typeface="Wingdings" panose="05000000000000000000" pitchFamily="2" charset="2"/>
              <a:buChar char="Ø"/>
              <a:tabLst>
                <a:tab pos="266700" algn="l"/>
              </a:tabLst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报关联。该联是进出口快件报关所专用的。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lnSpc>
                <a:spcPct val="140000"/>
              </a:lnSpc>
              <a:buFont typeface="Wingdings" panose="05000000000000000000" pitchFamily="2" charset="2"/>
              <a:buChar char="Ø"/>
              <a:tabLst>
                <a:tab pos="266700" algn="l"/>
              </a:tabLst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收件联。该联帖在货物上的，留给收件人，万一遇到问题时有利于投诉和理赔。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4348" name="Picture 17" descr="快递单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7900" y="2205038"/>
            <a:ext cx="4356100" cy="25193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5363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90936" y="4727901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5365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6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67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5368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学习活动四：运单填写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5369" name="AutoShape 58"/>
          <p:cNvSpPr/>
          <p:nvPr/>
        </p:nvSpPr>
        <p:spPr>
          <a:xfrm flipH="1">
            <a:off x="1619250" y="908050"/>
            <a:ext cx="2330450" cy="989013"/>
          </a:xfrm>
          <a:prstGeom prst="roundRect">
            <a:avLst>
              <a:gd name="adj" fmla="val 7718"/>
            </a:avLst>
          </a:prstGeom>
          <a:gradFill rotWithShape="1">
            <a:gsLst>
              <a:gs pos="0">
                <a:srgbClr val="F7FDFF"/>
              </a:gs>
              <a:gs pos="50000">
                <a:srgbClr val="BED9F2"/>
              </a:gs>
              <a:gs pos="100000">
                <a:srgbClr val="F7FD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70" name="Rectangle 71"/>
          <p:cNvSpPr/>
          <p:nvPr/>
        </p:nvSpPr>
        <p:spPr>
          <a:xfrm>
            <a:off x="1763713" y="1125538"/>
            <a:ext cx="2151062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一、概述</a:t>
            </a:r>
            <a:endParaRPr lang="zh-CN" altLang="en-US" sz="2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5371" name="Rectangle 17"/>
          <p:cNvSpPr/>
          <p:nvPr/>
        </p:nvSpPr>
        <p:spPr>
          <a:xfrm>
            <a:off x="0" y="1844675"/>
            <a:ext cx="4251325" cy="1903413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defTabSz="914400">
              <a:tabLst>
                <a:tab pos="266700" algn="l"/>
              </a:tabLst>
            </a:pP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5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、背书条款：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lnSpc>
                <a:spcPct val="140000"/>
              </a:lnSpc>
              <a:buFont typeface="Wingdings" panose="05000000000000000000" pitchFamily="2" charset="2"/>
              <a:buChar char="Ø"/>
              <a:tabLst>
                <a:tab pos="266700" algn="l"/>
              </a:tabLst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查询方式与期限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lnSpc>
                <a:spcPct val="140000"/>
              </a:lnSpc>
              <a:buFont typeface="Wingdings" panose="05000000000000000000" pitchFamily="2" charset="2"/>
              <a:buChar char="Ø"/>
              <a:tabLst>
                <a:tab pos="266700" algn="l"/>
              </a:tabLst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客户与快递企业双方的权利与责任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lnSpc>
                <a:spcPct val="140000"/>
              </a:lnSpc>
              <a:buFont typeface="Wingdings" panose="05000000000000000000" pitchFamily="2" charset="2"/>
              <a:buChar char="Ø"/>
              <a:tabLst>
                <a:tab pos="266700" algn="l"/>
              </a:tabLst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客户与快递企业产生争议后的解决途径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lnSpc>
                <a:spcPct val="140000"/>
              </a:lnSpc>
              <a:buFont typeface="Wingdings" panose="05000000000000000000" pitchFamily="2" charset="2"/>
              <a:buChar char="Ø"/>
              <a:tabLst>
                <a:tab pos="266700" algn="l"/>
              </a:tabLst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投诉、索赔的有关规定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5372" name="Picture 18" descr="春季班入学专业讲座 00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40088" y="3357563"/>
            <a:ext cx="5903912" cy="32305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6387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6389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90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91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392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学习活动四：运单填写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6393" name="AutoShape 58"/>
          <p:cNvSpPr/>
          <p:nvPr/>
        </p:nvSpPr>
        <p:spPr>
          <a:xfrm flipH="1">
            <a:off x="1619250" y="908050"/>
            <a:ext cx="2330450" cy="989013"/>
          </a:xfrm>
          <a:prstGeom prst="roundRect">
            <a:avLst>
              <a:gd name="adj" fmla="val 7718"/>
            </a:avLst>
          </a:prstGeom>
          <a:gradFill rotWithShape="1">
            <a:gsLst>
              <a:gs pos="0">
                <a:srgbClr val="F7FDFF"/>
              </a:gs>
              <a:gs pos="50000">
                <a:srgbClr val="BED9F2"/>
              </a:gs>
              <a:gs pos="100000">
                <a:srgbClr val="F7FD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94" name="Rectangle 71"/>
          <p:cNvSpPr/>
          <p:nvPr/>
        </p:nvSpPr>
        <p:spPr>
          <a:xfrm>
            <a:off x="1763713" y="1125538"/>
            <a:ext cx="2151062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二、种类</a:t>
            </a:r>
            <a:endParaRPr lang="zh-CN" altLang="en-US" sz="2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1639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9250" y="1989138"/>
            <a:ext cx="7200900" cy="4330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96" name="Text Box 15"/>
          <p:cNvSpPr txBox="1"/>
          <p:nvPr/>
        </p:nvSpPr>
        <p:spPr>
          <a:xfrm>
            <a:off x="5580063" y="1268413"/>
            <a:ext cx="1511300" cy="37623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国内详情单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7411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7413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4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15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416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学习活动四：运单填写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7417" name="AutoShape 58"/>
          <p:cNvSpPr/>
          <p:nvPr/>
        </p:nvSpPr>
        <p:spPr>
          <a:xfrm flipH="1">
            <a:off x="1619250" y="908050"/>
            <a:ext cx="2330450" cy="989013"/>
          </a:xfrm>
          <a:prstGeom prst="roundRect">
            <a:avLst>
              <a:gd name="adj" fmla="val 7718"/>
            </a:avLst>
          </a:prstGeom>
          <a:gradFill rotWithShape="1">
            <a:gsLst>
              <a:gs pos="0">
                <a:srgbClr val="F7FDFF"/>
              </a:gs>
              <a:gs pos="50000">
                <a:srgbClr val="BED9F2"/>
              </a:gs>
              <a:gs pos="100000">
                <a:srgbClr val="F7FD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18" name="Rectangle 71"/>
          <p:cNvSpPr/>
          <p:nvPr/>
        </p:nvSpPr>
        <p:spPr>
          <a:xfrm>
            <a:off x="1763713" y="1125538"/>
            <a:ext cx="2151062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二、种类</a:t>
            </a:r>
            <a:endParaRPr lang="zh-CN" altLang="en-US" sz="2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7419" name="Text Box 17"/>
          <p:cNvSpPr txBox="1"/>
          <p:nvPr/>
        </p:nvSpPr>
        <p:spPr>
          <a:xfrm>
            <a:off x="5580063" y="1268413"/>
            <a:ext cx="1511300" cy="37623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国际详情单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7420" name="Picture 19" descr="7127966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6375" y="1916113"/>
            <a:ext cx="7667625" cy="45370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8435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8437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8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39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8440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学习活动四：运单填写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8441" name="AutoShape 58"/>
          <p:cNvSpPr/>
          <p:nvPr/>
        </p:nvSpPr>
        <p:spPr>
          <a:xfrm flipH="1">
            <a:off x="1619250" y="908050"/>
            <a:ext cx="2330450" cy="989013"/>
          </a:xfrm>
          <a:prstGeom prst="roundRect">
            <a:avLst>
              <a:gd name="adj" fmla="val 7718"/>
            </a:avLst>
          </a:prstGeom>
          <a:gradFill rotWithShape="1">
            <a:gsLst>
              <a:gs pos="0">
                <a:srgbClr val="F7FDFF"/>
              </a:gs>
              <a:gs pos="50000">
                <a:srgbClr val="BED9F2"/>
              </a:gs>
              <a:gs pos="100000">
                <a:srgbClr val="F7FD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42" name="Rectangle 71"/>
          <p:cNvSpPr/>
          <p:nvPr/>
        </p:nvSpPr>
        <p:spPr>
          <a:xfrm>
            <a:off x="1763713" y="1125538"/>
            <a:ext cx="2151062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二、种类</a:t>
            </a:r>
            <a:endParaRPr lang="zh-CN" altLang="en-US" sz="2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18443" name="Picture 18" descr="200909~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7813" y="1844675"/>
            <a:ext cx="7345362" cy="4392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44" name="Text Box 19"/>
          <p:cNvSpPr txBox="1"/>
          <p:nvPr/>
        </p:nvSpPr>
        <p:spPr>
          <a:xfrm>
            <a:off x="5580063" y="1268413"/>
            <a:ext cx="2663825" cy="37623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代收货款专用详情单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9459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7818810" y="76867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9461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62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63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9464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学习活动四：运单填写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9465" name="AutoShape 58"/>
          <p:cNvSpPr/>
          <p:nvPr/>
        </p:nvSpPr>
        <p:spPr>
          <a:xfrm flipH="1">
            <a:off x="1476375" y="765175"/>
            <a:ext cx="2330450" cy="989013"/>
          </a:xfrm>
          <a:prstGeom prst="roundRect">
            <a:avLst>
              <a:gd name="adj" fmla="val 7718"/>
            </a:avLst>
          </a:prstGeom>
          <a:gradFill rotWithShape="1">
            <a:gsLst>
              <a:gs pos="0">
                <a:srgbClr val="F7FDFF"/>
              </a:gs>
              <a:gs pos="50000">
                <a:srgbClr val="BED9F2"/>
              </a:gs>
              <a:gs pos="100000">
                <a:srgbClr val="F7FD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66" name="Rectangle 71"/>
          <p:cNvSpPr/>
          <p:nvPr/>
        </p:nvSpPr>
        <p:spPr>
          <a:xfrm>
            <a:off x="1547813" y="908050"/>
            <a:ext cx="2151062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三、填写事项</a:t>
            </a:r>
            <a:endParaRPr lang="zh-CN" altLang="en-US" sz="2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9467" name="Rectangle 14"/>
          <p:cNvSpPr/>
          <p:nvPr/>
        </p:nvSpPr>
        <p:spPr>
          <a:xfrm>
            <a:off x="0" y="2519363"/>
            <a:ext cx="9144000" cy="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217229" name="Group 141"/>
          <p:cNvGraphicFramePr>
            <a:graphicFrameLocks noGrp="1"/>
          </p:cNvGraphicFramePr>
          <p:nvPr/>
        </p:nvGraphicFramePr>
        <p:xfrm>
          <a:off x="179388" y="1916113"/>
          <a:ext cx="8785225" cy="4249738"/>
        </p:xfrm>
        <a:graphic>
          <a:graphicData uri="http://schemas.openxmlformats.org/drawingml/2006/table">
            <a:tbl>
              <a:tblPr/>
              <a:tblGrid>
                <a:gridCol w="579437"/>
                <a:gridCol w="1292225"/>
                <a:gridCol w="2571750"/>
                <a:gridCol w="4341813"/>
              </a:tblGrid>
              <a:tr h="788987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序号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项目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填写要求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不规范填写带来的问题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6175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</a:t>
                      </a:r>
                      <a:endParaRPr kumimoji="0" lang="en-US" altLang="zh-CN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原寄地代码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明确详细的分点部代码，清晰工整（注意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与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H,I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与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J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的区分）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）不能体现点部的业务状况；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）财务账务不准确；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）影响运单准确信息录入，无法通过网络代码校验。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6175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endParaRPr kumimoji="0" lang="en-US" altLang="zh-CN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目的地代码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vMerge="1">
                  <a:tcPr/>
                </a:tc>
                <a:tc vMerge="1">
                  <a:tcPr/>
                </a:tc>
              </a:tr>
              <a:tr h="1087437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</a:t>
                      </a:r>
                      <a:endParaRPr kumimoji="0" lang="en-US" altLang="zh-CN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付款方式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清晰工整有力。如有更改，需按运单填写规定打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“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○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”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确认并加盖更改确认章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）输单员不能明确正确的付款方式，增多录错运单资料的出错机率；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）直接导致输单员录错运单资料；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）财务收错营业款；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1138237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</a:t>
                      </a:r>
                      <a:endParaRPr kumimoji="0" lang="en-US" altLang="zh-CN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月结账号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准确、清晰、工整填写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位账号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）录入过程中无法通过月结账号校验，影响报关及限时录入，限时扫描；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）影响客服正常查询；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）导致客户间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“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串帐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“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，造成款项无法回收或延误回收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checker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0483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7818810" y="76867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20485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6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87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0488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学习活动四：运单填写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20489" name="AutoShape 58"/>
          <p:cNvSpPr/>
          <p:nvPr/>
        </p:nvSpPr>
        <p:spPr>
          <a:xfrm flipH="1">
            <a:off x="1476375" y="765175"/>
            <a:ext cx="2330450" cy="989013"/>
          </a:xfrm>
          <a:prstGeom prst="roundRect">
            <a:avLst>
              <a:gd name="adj" fmla="val 7718"/>
            </a:avLst>
          </a:prstGeom>
          <a:gradFill rotWithShape="1">
            <a:gsLst>
              <a:gs pos="0">
                <a:srgbClr val="F7FDFF"/>
              </a:gs>
              <a:gs pos="50000">
                <a:srgbClr val="BED9F2"/>
              </a:gs>
              <a:gs pos="100000">
                <a:srgbClr val="F7FD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90" name="Rectangle 71"/>
          <p:cNvSpPr/>
          <p:nvPr/>
        </p:nvSpPr>
        <p:spPr>
          <a:xfrm>
            <a:off x="1547813" y="908050"/>
            <a:ext cx="2151062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三、填写事项</a:t>
            </a:r>
            <a:endParaRPr lang="zh-CN" altLang="en-US" sz="2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0491" name="Rectangle 14"/>
          <p:cNvSpPr/>
          <p:nvPr/>
        </p:nvSpPr>
        <p:spPr>
          <a:xfrm>
            <a:off x="0" y="2519363"/>
            <a:ext cx="9144000" cy="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249024" name="Group 192"/>
          <p:cNvGraphicFramePr>
            <a:graphicFrameLocks noGrp="1"/>
          </p:cNvGraphicFramePr>
          <p:nvPr/>
        </p:nvGraphicFramePr>
        <p:xfrm>
          <a:off x="179388" y="1916113"/>
          <a:ext cx="8713788" cy="788988"/>
        </p:xfrm>
        <a:graphic>
          <a:graphicData uri="http://schemas.openxmlformats.org/drawingml/2006/table">
            <a:tbl>
              <a:tblPr/>
              <a:tblGrid>
                <a:gridCol w="428625"/>
                <a:gridCol w="1500187"/>
                <a:gridCol w="2478088"/>
                <a:gridCol w="4306887"/>
              </a:tblGrid>
              <a:tr h="788987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序号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项目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填写要求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不规范填写带来的问题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20504" name="Rectangle 46"/>
          <p:cNvSpPr/>
          <p:nvPr/>
        </p:nvSpPr>
        <p:spPr>
          <a:xfrm>
            <a:off x="0" y="2474913"/>
            <a:ext cx="9144000" cy="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249033" name="Group 201"/>
          <p:cNvGraphicFramePr>
            <a:graphicFrameLocks noGrp="1"/>
          </p:cNvGraphicFramePr>
          <p:nvPr/>
        </p:nvGraphicFramePr>
        <p:xfrm>
          <a:off x="179388" y="2781300"/>
          <a:ext cx="8713788" cy="3814763"/>
        </p:xfrm>
        <a:graphic>
          <a:graphicData uri="http://schemas.openxmlformats.org/drawingml/2006/table">
            <a:tbl>
              <a:tblPr/>
              <a:tblGrid>
                <a:gridCol w="431800"/>
                <a:gridCol w="1512887"/>
                <a:gridCol w="2462213"/>
                <a:gridCol w="4306887"/>
              </a:tblGrid>
              <a:tr h="70802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</a:t>
                      </a:r>
                      <a:endParaRPr kumimoji="0" lang="en-US" altLang="zh-CN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月结账号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准确、清晰、工整填写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位账号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）录入过程中无法通过月结账号校验，影响报关及限时录入，限时扫描；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）影响客服正常查询；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）导致客户间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“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串帐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“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，造成款项无法回收或延误回收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</a:tr>
              <a:tr h="87947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5</a:t>
                      </a:r>
                      <a:endParaRPr kumimoji="0" lang="en-US" altLang="zh-CN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收件员工号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由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N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个数字组成，工整清晰，无缺省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）影响运单准确信息录入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）录入过程中无法通过工号校验，影响报关及限时录入，限时扫描； 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）影响财务收缴营业款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）影响客服正常查询； 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）影响员工计提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4445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6</a:t>
                      </a:r>
                      <a:endParaRPr kumimoji="0" lang="en-US" altLang="zh-CN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派件员工号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vMerge="1">
                  <a:tcPr/>
                </a:tc>
                <a:tc vMerge="1">
                  <a:tcPr/>
                </a:tc>
              </a:tr>
              <a:tr h="48895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7</a:t>
                      </a:r>
                      <a:endParaRPr kumimoji="0" lang="en-US" altLang="zh-CN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寄件日期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规范、清晰、工整，按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24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小时制，用力填写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）影响财务账期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）影响客服正常查询；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）影响限时派送及公司其他各项服务承诺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48895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8</a:t>
                      </a:r>
                      <a:endParaRPr kumimoji="0" lang="en-US" altLang="zh-CN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收件日期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vMerge="1">
                  <a:tcPr/>
                </a:tc>
                <a:tc vMerge="1">
                  <a:tcPr/>
                </a:tc>
              </a:tr>
              <a:tr h="4460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9</a:t>
                      </a:r>
                      <a:endParaRPr kumimoji="0" lang="en-US" altLang="zh-CN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件数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内容无缺省，清晰工整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）影响正常报关；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）影响快件正常分拨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checker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1507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7818810" y="76867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21509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10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11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1512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学习活动四：运单填写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21513" name="AutoShape 58"/>
          <p:cNvSpPr/>
          <p:nvPr/>
        </p:nvSpPr>
        <p:spPr>
          <a:xfrm flipH="1">
            <a:off x="1476375" y="765175"/>
            <a:ext cx="2330450" cy="989013"/>
          </a:xfrm>
          <a:prstGeom prst="roundRect">
            <a:avLst>
              <a:gd name="adj" fmla="val 7718"/>
            </a:avLst>
          </a:prstGeom>
          <a:gradFill rotWithShape="1">
            <a:gsLst>
              <a:gs pos="0">
                <a:srgbClr val="F7FDFF"/>
              </a:gs>
              <a:gs pos="50000">
                <a:srgbClr val="BED9F2"/>
              </a:gs>
              <a:gs pos="100000">
                <a:srgbClr val="F7FD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14" name="Rectangle 71"/>
          <p:cNvSpPr/>
          <p:nvPr/>
        </p:nvSpPr>
        <p:spPr>
          <a:xfrm>
            <a:off x="1547813" y="908050"/>
            <a:ext cx="2151062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三、填写事项</a:t>
            </a:r>
            <a:endParaRPr lang="zh-CN" altLang="en-US" sz="2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1515" name="Rectangle 14"/>
          <p:cNvSpPr/>
          <p:nvPr/>
        </p:nvSpPr>
        <p:spPr>
          <a:xfrm>
            <a:off x="0" y="2519363"/>
            <a:ext cx="9144000" cy="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247853" name="Group 45"/>
          <p:cNvGraphicFramePr>
            <a:graphicFrameLocks noGrp="1"/>
          </p:cNvGraphicFramePr>
          <p:nvPr/>
        </p:nvGraphicFramePr>
        <p:xfrm>
          <a:off x="179388" y="1916113"/>
          <a:ext cx="8785225" cy="788988"/>
        </p:xfrm>
        <a:graphic>
          <a:graphicData uri="http://schemas.openxmlformats.org/drawingml/2006/table">
            <a:tbl>
              <a:tblPr/>
              <a:tblGrid>
                <a:gridCol w="579437"/>
                <a:gridCol w="1292225"/>
                <a:gridCol w="2571750"/>
                <a:gridCol w="4341813"/>
              </a:tblGrid>
              <a:tr h="788987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序号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项目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填写要求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不规范填写带来的问题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21528" name="Rectangle 46"/>
          <p:cNvSpPr/>
          <p:nvPr/>
        </p:nvSpPr>
        <p:spPr>
          <a:xfrm>
            <a:off x="0" y="2497138"/>
            <a:ext cx="9144000" cy="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247960" name="Group 152"/>
          <p:cNvGraphicFramePr>
            <a:graphicFrameLocks noGrp="1"/>
          </p:cNvGraphicFramePr>
          <p:nvPr/>
        </p:nvGraphicFramePr>
        <p:xfrm>
          <a:off x="179388" y="2852738"/>
          <a:ext cx="8785225" cy="3292475"/>
        </p:xfrm>
        <a:graphic>
          <a:graphicData uri="http://schemas.openxmlformats.org/drawingml/2006/table">
            <a:tbl>
              <a:tblPr/>
              <a:tblGrid>
                <a:gridCol w="600075"/>
                <a:gridCol w="1271587"/>
                <a:gridCol w="2571750"/>
                <a:gridCol w="4341813"/>
              </a:tblGrid>
              <a:tr h="1067006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10</a:t>
                      </a:r>
                      <a:endParaRPr kumimoji="0" lang="en-US" altLang="zh-CN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9" marB="4572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计费重量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9" marB="4572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规范、清晰、工整、有力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9" marB="4572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）导致计错运单运费；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）导致系统运费错误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）影响财务收缴营业散单款及月结款；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）增加其他岗位人员的核对工作量；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）影响公司形象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9" marB="4572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</a:tr>
              <a:tr h="823119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11</a:t>
                      </a:r>
                      <a:endParaRPr kumimoji="0" lang="en-US" altLang="zh-CN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9" marB="4572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运费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9" marB="4572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规范、清晰、工整、有力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9" marB="4572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）影响财务收缴营业散单款及月结款；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）造成交叉验证报表内容增加；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）增加其他岗位人员的核对工作量；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）影响公司形象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9" marB="4572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57923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12</a:t>
                      </a:r>
                      <a:endParaRPr kumimoji="0" lang="en-US" altLang="zh-CN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9" marB="4572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寄件栏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9" marB="4572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内容无缺省，清晰工整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9" marB="4572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）无法录入完整的运单信息和客户信息；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）影响客服正常查询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9" marB="4572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823119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13</a:t>
                      </a:r>
                      <a:endParaRPr kumimoji="0" lang="en-US" altLang="zh-CN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9" marB="4572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收件栏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9" marB="4572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内容无缺省，清晰工整。客户联系电话清晰，准确，不多位少位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9" marB="4572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）影响快件的正常派送；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）影响客服正常查询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）影响手机巴枪正常操作；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）影响半自动化分拣基础数据准确性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9" marB="4572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checker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2531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7818810" y="76867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22533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4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535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2536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学习活动四：运单填写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22537" name="AutoShape 58"/>
          <p:cNvSpPr/>
          <p:nvPr/>
        </p:nvSpPr>
        <p:spPr>
          <a:xfrm flipH="1">
            <a:off x="1476375" y="765175"/>
            <a:ext cx="2330450" cy="989013"/>
          </a:xfrm>
          <a:prstGeom prst="roundRect">
            <a:avLst>
              <a:gd name="adj" fmla="val 7718"/>
            </a:avLst>
          </a:prstGeom>
          <a:gradFill rotWithShape="1">
            <a:gsLst>
              <a:gs pos="0">
                <a:srgbClr val="F7FDFF"/>
              </a:gs>
              <a:gs pos="50000">
                <a:srgbClr val="BED9F2"/>
              </a:gs>
              <a:gs pos="100000">
                <a:srgbClr val="F7FD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538" name="Rectangle 71"/>
          <p:cNvSpPr/>
          <p:nvPr/>
        </p:nvSpPr>
        <p:spPr>
          <a:xfrm>
            <a:off x="1547813" y="908050"/>
            <a:ext cx="2151062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三、填写事项</a:t>
            </a:r>
            <a:endParaRPr lang="zh-CN" altLang="en-US" sz="2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2539" name="Rectangle 14"/>
          <p:cNvSpPr/>
          <p:nvPr/>
        </p:nvSpPr>
        <p:spPr>
          <a:xfrm>
            <a:off x="0" y="2519363"/>
            <a:ext cx="9144000" cy="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249871" name="Group 15"/>
          <p:cNvGraphicFramePr>
            <a:graphicFrameLocks noGrp="1"/>
          </p:cNvGraphicFramePr>
          <p:nvPr/>
        </p:nvGraphicFramePr>
        <p:xfrm>
          <a:off x="179388" y="1916113"/>
          <a:ext cx="8785225" cy="788988"/>
        </p:xfrm>
        <a:graphic>
          <a:graphicData uri="http://schemas.openxmlformats.org/drawingml/2006/table">
            <a:tbl>
              <a:tblPr/>
              <a:tblGrid>
                <a:gridCol w="579437"/>
                <a:gridCol w="1292225"/>
                <a:gridCol w="2571750"/>
                <a:gridCol w="4341813"/>
              </a:tblGrid>
              <a:tr h="788987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序号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项目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填写要求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不规范填写带来的问题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22552" name="Rectangle 27"/>
          <p:cNvSpPr/>
          <p:nvPr/>
        </p:nvSpPr>
        <p:spPr>
          <a:xfrm>
            <a:off x="0" y="2497138"/>
            <a:ext cx="9144000" cy="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553" name="Rectangle 55"/>
          <p:cNvSpPr/>
          <p:nvPr/>
        </p:nvSpPr>
        <p:spPr>
          <a:xfrm>
            <a:off x="0" y="2678113"/>
            <a:ext cx="9144000" cy="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249991" name="Group 135"/>
          <p:cNvGraphicFramePr>
            <a:graphicFrameLocks noGrp="1"/>
          </p:cNvGraphicFramePr>
          <p:nvPr/>
        </p:nvGraphicFramePr>
        <p:xfrm>
          <a:off x="179388" y="2852738"/>
          <a:ext cx="8785225" cy="2955925"/>
        </p:xfrm>
        <a:graphic>
          <a:graphicData uri="http://schemas.openxmlformats.org/drawingml/2006/table">
            <a:tbl>
              <a:tblPr/>
              <a:tblGrid>
                <a:gridCol w="600075"/>
                <a:gridCol w="1271587"/>
                <a:gridCol w="2571750"/>
                <a:gridCol w="4341813"/>
              </a:tblGrid>
              <a:tr h="82278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14</a:t>
                      </a:r>
                      <a:endParaRPr kumimoji="0" lang="en-US" altLang="zh-CN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寄件人签署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不可代签，冒充或伪造客户签名，尽量要求客户用正楷字体填写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）影响公司声誉；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）影响客服正常查询；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）影响理赔工作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</a:tr>
              <a:tr h="1554146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15</a:t>
                      </a:r>
                      <a:endParaRPr kumimoji="0" lang="en-US" altLang="zh-CN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收件人签署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收派员不得代替，冒充或伪造客户签名，尽量要求客户用正楷字填写，如客户字迹潦草，应在旁边用正楷字注明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“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某某先生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”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或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“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某某小姐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”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）影响公司声誉；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）影响签收人的准确录入；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）影响客服正常查询；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）影响理赔工作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578996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16</a:t>
                      </a:r>
                      <a:endParaRPr kumimoji="0" lang="en-US" altLang="zh-CN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托寄物内容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内容须准确，清晰工整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）影响正常报关；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）影响理赔工作；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）影响客服查询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checker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3555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7674347" y="98457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23557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58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559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3560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学习活动四：运单填写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23561" name="AutoShape 58"/>
          <p:cNvSpPr/>
          <p:nvPr/>
        </p:nvSpPr>
        <p:spPr>
          <a:xfrm flipH="1">
            <a:off x="1476375" y="765175"/>
            <a:ext cx="2330450" cy="989013"/>
          </a:xfrm>
          <a:prstGeom prst="roundRect">
            <a:avLst>
              <a:gd name="adj" fmla="val 7718"/>
            </a:avLst>
          </a:prstGeom>
          <a:gradFill rotWithShape="1">
            <a:gsLst>
              <a:gs pos="0">
                <a:srgbClr val="F7FDFF"/>
              </a:gs>
              <a:gs pos="50000">
                <a:srgbClr val="BED9F2"/>
              </a:gs>
              <a:gs pos="100000">
                <a:srgbClr val="F7FD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562" name="Rectangle 71"/>
          <p:cNvSpPr/>
          <p:nvPr/>
        </p:nvSpPr>
        <p:spPr>
          <a:xfrm>
            <a:off x="1547813" y="908050"/>
            <a:ext cx="2151062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四、背书条款</a:t>
            </a:r>
            <a:endParaRPr lang="zh-CN" altLang="en-US" sz="2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3563" name="AutoShape 14"/>
          <p:cNvSpPr/>
          <p:nvPr/>
        </p:nvSpPr>
        <p:spPr>
          <a:xfrm rot="5400000">
            <a:off x="-1485900" y="2286000"/>
            <a:ext cx="3505200" cy="3775075"/>
          </a:xfrm>
          <a:custGeom>
            <a:avLst/>
            <a:gdLst/>
            <a:ahLst/>
            <a:cxnLst>
              <a:cxn ang="0">
                <a:pos x="284408033" y="0"/>
              </a:cxn>
              <a:cxn ang="0">
                <a:pos x="141361308" y="329888861"/>
              </a:cxn>
              <a:cxn ang="0">
                <a:pos x="284408033" y="327934036"/>
              </a:cxn>
              <a:cxn ang="0">
                <a:pos x="427454759" y="329888861"/>
              </a:cxn>
            </a:cxnLst>
            <a:pathLst>
              <a:path w="21600" h="21600">
                <a:moveTo>
                  <a:pt x="10736" y="10800"/>
                </a:moveTo>
                <a:cubicBezTo>
                  <a:pt x="10736" y="10764"/>
                  <a:pt x="10764" y="10736"/>
                  <a:pt x="10800" y="10736"/>
                </a:cubicBezTo>
                <a:cubicBezTo>
                  <a:pt x="10835" y="10735"/>
                  <a:pt x="10863" y="10764"/>
                  <a:pt x="10864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10736" y="10800"/>
                </a:lnTo>
                <a:close/>
              </a:path>
            </a:pathLst>
          </a:custGeom>
          <a:gradFill rotWithShape="1">
            <a:gsLst>
              <a:gs pos="0">
                <a:srgbClr val="CCECFF"/>
              </a:gs>
              <a:gs pos="100000">
                <a:srgbClr val="03DBD1"/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18127" name="AutoShape 15"/>
          <p:cNvSpPr>
            <a:spLocks noChangeArrowheads="1"/>
          </p:cNvSpPr>
          <p:nvPr/>
        </p:nvSpPr>
        <p:spPr bwMode="gray">
          <a:xfrm rot="5400000">
            <a:off x="-1983581" y="1839119"/>
            <a:ext cx="4430713" cy="4657725"/>
          </a:xfrm>
          <a:custGeom>
            <a:avLst/>
            <a:gdLst>
              <a:gd name="G0" fmla="+- 10478 0 0"/>
              <a:gd name="G1" fmla="+- -11739500 0 0"/>
              <a:gd name="G2" fmla="+- 0 0 -11739500"/>
              <a:gd name="T0" fmla="*/ 0 256 1"/>
              <a:gd name="T1" fmla="*/ 180 256 1"/>
              <a:gd name="G3" fmla="+- -11739500 T0 T1"/>
              <a:gd name="T2" fmla="*/ 0 256 1"/>
              <a:gd name="T3" fmla="*/ 90 256 1"/>
              <a:gd name="G4" fmla="+- -11739500 T2 T3"/>
              <a:gd name="G5" fmla="*/ G4 2 1"/>
              <a:gd name="T4" fmla="*/ 90 256 1"/>
              <a:gd name="T5" fmla="*/ 0 256 1"/>
              <a:gd name="G6" fmla="+- -11739500 T4 T5"/>
              <a:gd name="G7" fmla="*/ G6 2 1"/>
              <a:gd name="G8" fmla="abs -1173950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10478"/>
              <a:gd name="G18" fmla="*/ 10478 1 2"/>
              <a:gd name="G19" fmla="+- G18 5400 0"/>
              <a:gd name="G20" fmla="cos G19 -11739500"/>
              <a:gd name="G21" fmla="sin G19 -11739500"/>
              <a:gd name="G22" fmla="+- G20 10800 0"/>
              <a:gd name="G23" fmla="+- G21 10800 0"/>
              <a:gd name="G24" fmla="+- 10800 0 G20"/>
              <a:gd name="G25" fmla="+- 10478 10800 0"/>
              <a:gd name="G26" fmla="?: G9 G17 G25"/>
              <a:gd name="G27" fmla="?: G9 0 21600"/>
              <a:gd name="G28" fmla="cos 10800 -11739500"/>
              <a:gd name="G29" fmla="sin 10800 -11739500"/>
              <a:gd name="G30" fmla="sin 10478 -11739500"/>
              <a:gd name="G31" fmla="+- G28 10800 0"/>
              <a:gd name="G32" fmla="+- G29 10800 0"/>
              <a:gd name="G33" fmla="+- G30 10800 0"/>
              <a:gd name="G34" fmla="?: G4 0 G31"/>
              <a:gd name="G35" fmla="?: -11739500 G34 0"/>
              <a:gd name="G36" fmla="?: G6 G35 G31"/>
              <a:gd name="G37" fmla="+- 21600 0 G36"/>
              <a:gd name="G38" fmla="?: G4 0 G33"/>
              <a:gd name="G39" fmla="?: -1173950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162 w 21600"/>
              <a:gd name="T15" fmla="*/ 10638 h 21600"/>
              <a:gd name="T16" fmla="*/ 10800 w 21600"/>
              <a:gd name="T17" fmla="*/ 322 h 21600"/>
              <a:gd name="T18" fmla="*/ 21438 w 21600"/>
              <a:gd name="T19" fmla="*/ 10638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close/>
              </a:path>
            </a:pathLst>
          </a:custGeom>
          <a:gradFill rotWithShape="1">
            <a:gsLst>
              <a:gs pos="0">
                <a:srgbClr val="800000"/>
              </a:gs>
              <a:gs pos="50000">
                <a:schemeClr val="bg1">
                  <a:alpha val="0"/>
                </a:schemeClr>
              </a:gs>
              <a:gs pos="100000">
                <a:srgbClr val="800000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565" name="Rectangle 16"/>
          <p:cNvSpPr/>
          <p:nvPr/>
        </p:nvSpPr>
        <p:spPr>
          <a:xfrm>
            <a:off x="188913" y="3692525"/>
            <a:ext cx="2108200" cy="6794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lnSpc>
                <a:spcPct val="120000"/>
              </a:lnSpc>
            </a:pPr>
            <a:r>
              <a:rPr lang="zh-CN" altLang="en-US" sz="1600" b="1" dirty="0">
                <a:latin typeface="Arial" panose="020B0604020202020204" pitchFamily="34" charset="0"/>
                <a:ea typeface="宋体" panose="02010600030101010101" pitchFamily="2" charset="-122"/>
              </a:rPr>
              <a:t>收件员收取快件时</a:t>
            </a:r>
            <a:endParaRPr lang="zh-CN" altLang="en-US" sz="16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zh-CN" altLang="en-US" sz="1600" b="1" dirty="0">
                <a:latin typeface="Arial" panose="020B0604020202020204" pitchFamily="34" charset="0"/>
                <a:ea typeface="宋体" panose="02010600030101010101" pitchFamily="2" charset="-122"/>
              </a:rPr>
              <a:t>必须</a:t>
            </a:r>
            <a:r>
              <a:rPr lang="zh-CN" altLang="en-US" sz="1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告知客户</a:t>
            </a:r>
            <a:endParaRPr lang="zh-CN" altLang="en-US" sz="1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8129" name="AutoShape 17"/>
          <p:cNvSpPr>
            <a:spLocks noChangeArrowheads="1"/>
          </p:cNvSpPr>
          <p:nvPr/>
        </p:nvSpPr>
        <p:spPr bwMode="ltGray">
          <a:xfrm>
            <a:off x="2246313" y="2486025"/>
            <a:ext cx="5830888" cy="530225"/>
          </a:xfrm>
          <a:prstGeom prst="roundRect">
            <a:avLst>
              <a:gd name="adj" fmla="val 50000"/>
            </a:avLst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</a:t>
            </a:r>
            <a:r>
              <a:rPr kumimoji="1" lang="en-US" altLang="zh-CN" sz="20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2.</a:t>
            </a:r>
            <a:r>
              <a:rPr kumimoji="1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寄件人指定在特殊地址产生附加服务费的</a:t>
            </a:r>
            <a:r>
              <a:rPr kumimoji="1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  </a:t>
            </a:r>
            <a:endParaRPr kumimoji="1" lang="zh-CN" altLang="en-US" sz="18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3567" name="AutoShape 18"/>
          <p:cNvSpPr/>
          <p:nvPr/>
        </p:nvSpPr>
        <p:spPr>
          <a:xfrm>
            <a:off x="2555875" y="3141663"/>
            <a:ext cx="6184900" cy="528637"/>
          </a:xfrm>
          <a:prstGeom prst="roundRect">
            <a:avLst>
              <a:gd name="adj" fmla="val 50000"/>
            </a:avLst>
          </a:prstGeom>
          <a:solidFill>
            <a:srgbClr val="CCECFF"/>
          </a:solidFill>
          <a:ln w="9525">
            <a:noFill/>
          </a:ln>
        </p:spPr>
        <p:txBody>
          <a:bodyPr wrap="none" anchor="ctr" anchorCtr="0"/>
          <a:p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2000" b="1" dirty="0">
                <a:latin typeface="宋体" panose="02010600030101010101" pitchFamily="2" charset="-122"/>
                <a:ea typeface="宋体" panose="02010600030101010101" pitchFamily="2" charset="-122"/>
              </a:rPr>
              <a:t>3.</a:t>
            </a:r>
            <a:r>
              <a:rPr lang="zh-CN" altLang="en-US" sz="1600" b="1" dirty="0">
                <a:latin typeface="宋体" panose="02010600030101010101" pitchFamily="2" charset="-122"/>
                <a:ea typeface="宋体" panose="02010600030101010101" pitchFamily="2" charset="-122"/>
              </a:rPr>
              <a:t>寄件人作出不同付款指示，遭到付方拒付，并产生额外费用的</a:t>
            </a:r>
            <a:endParaRPr lang="zh-CN" altLang="en-US" sz="16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23568" name="Group 19"/>
          <p:cNvGrpSpPr/>
          <p:nvPr/>
        </p:nvGrpSpPr>
        <p:grpSpPr>
          <a:xfrm>
            <a:off x="1789113" y="2562225"/>
            <a:ext cx="527050" cy="501650"/>
            <a:chOff x="884" y="1344"/>
            <a:chExt cx="316" cy="316"/>
          </a:xfrm>
        </p:grpSpPr>
        <p:sp>
          <p:nvSpPr>
            <p:cNvPr id="23569" name="Oval 20"/>
            <p:cNvSpPr/>
            <p:nvPr/>
          </p:nvSpPr>
          <p:spPr>
            <a:xfrm>
              <a:off x="884" y="1344"/>
              <a:ext cx="316" cy="316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70" name="Oval 21"/>
            <p:cNvSpPr/>
            <p:nvPr/>
          </p:nvSpPr>
          <p:spPr>
            <a:xfrm>
              <a:off x="915" y="1375"/>
              <a:ext cx="255" cy="255"/>
            </a:xfrm>
            <a:prstGeom prst="ellipse">
              <a:avLst/>
            </a:prstGeom>
            <a:gradFill rotWithShape="1">
              <a:gsLst>
                <a:gs pos="0">
                  <a:srgbClr val="CCECFF"/>
                </a:gs>
                <a:gs pos="100000">
                  <a:srgbClr val="15D7EB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71" name="Oval 22"/>
            <p:cNvSpPr/>
            <p:nvPr/>
          </p:nvSpPr>
          <p:spPr>
            <a:xfrm>
              <a:off x="962" y="1422"/>
              <a:ext cx="160" cy="160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E9940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3572" name="Group 23"/>
          <p:cNvGrpSpPr/>
          <p:nvPr/>
        </p:nvGrpSpPr>
        <p:grpSpPr>
          <a:xfrm>
            <a:off x="2170113" y="3248025"/>
            <a:ext cx="527050" cy="501650"/>
            <a:chOff x="884" y="1344"/>
            <a:chExt cx="316" cy="316"/>
          </a:xfrm>
        </p:grpSpPr>
        <p:sp>
          <p:nvSpPr>
            <p:cNvPr id="23573" name="Oval 24"/>
            <p:cNvSpPr/>
            <p:nvPr/>
          </p:nvSpPr>
          <p:spPr>
            <a:xfrm>
              <a:off x="884" y="1344"/>
              <a:ext cx="316" cy="316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74" name="Oval 25"/>
            <p:cNvSpPr/>
            <p:nvPr/>
          </p:nvSpPr>
          <p:spPr>
            <a:xfrm>
              <a:off x="915" y="1375"/>
              <a:ext cx="255" cy="255"/>
            </a:xfrm>
            <a:prstGeom prst="ellipse">
              <a:avLst/>
            </a:prstGeom>
            <a:gradFill rotWithShape="1">
              <a:gsLst>
                <a:gs pos="0">
                  <a:srgbClr val="CCECFF"/>
                </a:gs>
                <a:gs pos="100000">
                  <a:srgbClr val="15D7EB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75" name="Oval 26"/>
            <p:cNvSpPr/>
            <p:nvPr/>
          </p:nvSpPr>
          <p:spPr>
            <a:xfrm>
              <a:off x="962" y="1422"/>
              <a:ext cx="160" cy="160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E9940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218139" name="AutoShape 27"/>
          <p:cNvSpPr>
            <a:spLocks noChangeArrowheads="1"/>
          </p:cNvSpPr>
          <p:nvPr/>
        </p:nvSpPr>
        <p:spPr bwMode="ltGray">
          <a:xfrm>
            <a:off x="2551113" y="3857625"/>
            <a:ext cx="6400800" cy="528638"/>
          </a:xfrm>
          <a:prstGeom prst="roundRect">
            <a:avLst>
              <a:gd name="adj" fmla="val 50000"/>
            </a:avLst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</a:t>
            </a:r>
            <a:r>
              <a:rPr kumimoji="1" lang="en-US" altLang="zh-CN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4.</a:t>
            </a:r>
            <a:r>
              <a:rPr kumimoji="1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免费派送两次，额外派送时每次加收额外服务费</a:t>
            </a:r>
            <a:r>
              <a:rPr kumimoji="1" lang="en-US" altLang="zh-CN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30</a:t>
            </a:r>
            <a:r>
              <a:rPr kumimoji="1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元</a:t>
            </a:r>
            <a:r>
              <a:rPr kumimoji="1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  </a:t>
            </a:r>
            <a:endParaRPr kumimoji="1" lang="zh-CN" altLang="en-US" sz="2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18140" name="AutoShape 28"/>
          <p:cNvSpPr>
            <a:spLocks noChangeArrowheads="1"/>
          </p:cNvSpPr>
          <p:nvPr/>
        </p:nvSpPr>
        <p:spPr bwMode="ltGray">
          <a:xfrm>
            <a:off x="1331913" y="1800225"/>
            <a:ext cx="6173788" cy="530225"/>
          </a:xfrm>
          <a:prstGeom prst="roundRect">
            <a:avLst>
              <a:gd name="adj" fmla="val 50000"/>
            </a:avLst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</a:t>
            </a:r>
            <a:r>
              <a:rPr kumimoji="1" lang="en-US" altLang="zh-CN" sz="20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1.</a:t>
            </a:r>
            <a:r>
              <a:rPr kumimoji="1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寄件人更改付款方式产生运费的</a:t>
            </a:r>
            <a:r>
              <a:rPr kumimoji="1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  </a:t>
            </a:r>
            <a:endParaRPr kumimoji="1" lang="zh-CN" altLang="en-US" sz="18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18141" name="AutoShape 29"/>
          <p:cNvSpPr>
            <a:spLocks noChangeArrowheads="1"/>
          </p:cNvSpPr>
          <p:nvPr/>
        </p:nvSpPr>
        <p:spPr bwMode="ltGray">
          <a:xfrm>
            <a:off x="2093913" y="5229225"/>
            <a:ext cx="6324600" cy="530225"/>
          </a:xfrm>
          <a:prstGeom prst="roundRect">
            <a:avLst>
              <a:gd name="adj" fmla="val 50000"/>
            </a:avLst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</a:t>
            </a:r>
            <a:r>
              <a:rPr kumimoji="1" lang="en-US" altLang="zh-CN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6.</a:t>
            </a:r>
            <a:r>
              <a:rPr kumimoji="1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无法派送出的快件、未付清运费快件保留期限</a:t>
            </a:r>
            <a:r>
              <a:rPr kumimoji="1" lang="en-US" altLang="zh-CN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3</a:t>
            </a:r>
            <a:r>
              <a:rPr kumimoji="1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个月</a:t>
            </a:r>
            <a:r>
              <a:rPr kumimoji="1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 </a:t>
            </a:r>
            <a:endParaRPr kumimoji="1" lang="zh-CN" altLang="en-US" sz="2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grpSp>
        <p:nvGrpSpPr>
          <p:cNvPr id="23579" name="Group 30"/>
          <p:cNvGrpSpPr/>
          <p:nvPr/>
        </p:nvGrpSpPr>
        <p:grpSpPr>
          <a:xfrm>
            <a:off x="1712913" y="5153025"/>
            <a:ext cx="528637" cy="501650"/>
            <a:chOff x="884" y="1344"/>
            <a:chExt cx="316" cy="316"/>
          </a:xfrm>
        </p:grpSpPr>
        <p:sp>
          <p:nvSpPr>
            <p:cNvPr id="23580" name="Oval 31"/>
            <p:cNvSpPr/>
            <p:nvPr/>
          </p:nvSpPr>
          <p:spPr>
            <a:xfrm>
              <a:off x="884" y="1344"/>
              <a:ext cx="316" cy="316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81" name="Oval 32"/>
            <p:cNvSpPr/>
            <p:nvPr/>
          </p:nvSpPr>
          <p:spPr>
            <a:xfrm>
              <a:off x="915" y="1375"/>
              <a:ext cx="255" cy="255"/>
            </a:xfrm>
            <a:prstGeom prst="ellipse">
              <a:avLst/>
            </a:prstGeom>
            <a:gradFill rotWithShape="1">
              <a:gsLst>
                <a:gs pos="0">
                  <a:srgbClr val="CCECFF"/>
                </a:gs>
                <a:gs pos="100000">
                  <a:srgbClr val="15D7EB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82" name="Oval 33"/>
            <p:cNvSpPr/>
            <p:nvPr/>
          </p:nvSpPr>
          <p:spPr>
            <a:xfrm>
              <a:off x="962" y="1422"/>
              <a:ext cx="160" cy="160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E9940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218146" name="AutoShape 34"/>
          <p:cNvSpPr>
            <a:spLocks noChangeArrowheads="1"/>
          </p:cNvSpPr>
          <p:nvPr/>
        </p:nvSpPr>
        <p:spPr bwMode="ltGray">
          <a:xfrm>
            <a:off x="2474913" y="4543425"/>
            <a:ext cx="6211888" cy="530225"/>
          </a:xfrm>
          <a:prstGeom prst="roundRect">
            <a:avLst>
              <a:gd name="adj" fmla="val 50000"/>
            </a:avLst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</a:t>
            </a:r>
            <a:r>
              <a:rPr kumimoji="1" lang="en-US" altLang="zh-CN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5.</a:t>
            </a:r>
            <a:r>
              <a:rPr kumimoji="1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寄件人要求退回的需支付双程运费，保价快件同理</a:t>
            </a:r>
            <a:r>
              <a:rPr kumimoji="1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  </a:t>
            </a:r>
            <a:endParaRPr kumimoji="1" lang="zh-CN" altLang="en-US" sz="2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grpSp>
        <p:nvGrpSpPr>
          <p:cNvPr id="23584" name="Group 35"/>
          <p:cNvGrpSpPr/>
          <p:nvPr/>
        </p:nvGrpSpPr>
        <p:grpSpPr>
          <a:xfrm>
            <a:off x="950913" y="1876425"/>
            <a:ext cx="527050" cy="501650"/>
            <a:chOff x="884" y="1344"/>
            <a:chExt cx="316" cy="316"/>
          </a:xfrm>
        </p:grpSpPr>
        <p:sp>
          <p:nvSpPr>
            <p:cNvPr id="23585" name="Oval 36"/>
            <p:cNvSpPr/>
            <p:nvPr/>
          </p:nvSpPr>
          <p:spPr>
            <a:xfrm>
              <a:off x="884" y="1344"/>
              <a:ext cx="316" cy="316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86" name="Oval 37"/>
            <p:cNvSpPr/>
            <p:nvPr/>
          </p:nvSpPr>
          <p:spPr>
            <a:xfrm>
              <a:off x="915" y="1375"/>
              <a:ext cx="255" cy="255"/>
            </a:xfrm>
            <a:prstGeom prst="ellipse">
              <a:avLst/>
            </a:prstGeom>
            <a:gradFill rotWithShape="1">
              <a:gsLst>
                <a:gs pos="0">
                  <a:srgbClr val="CCECFF"/>
                </a:gs>
                <a:gs pos="100000">
                  <a:srgbClr val="15D7EB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87" name="Oval 38"/>
            <p:cNvSpPr/>
            <p:nvPr/>
          </p:nvSpPr>
          <p:spPr>
            <a:xfrm>
              <a:off x="962" y="1422"/>
              <a:ext cx="160" cy="160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E9940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3588" name="Group 39"/>
          <p:cNvGrpSpPr/>
          <p:nvPr/>
        </p:nvGrpSpPr>
        <p:grpSpPr>
          <a:xfrm>
            <a:off x="2170113" y="3933825"/>
            <a:ext cx="527050" cy="501650"/>
            <a:chOff x="884" y="1344"/>
            <a:chExt cx="316" cy="316"/>
          </a:xfrm>
        </p:grpSpPr>
        <p:sp>
          <p:nvSpPr>
            <p:cNvPr id="23589" name="Oval 40"/>
            <p:cNvSpPr/>
            <p:nvPr/>
          </p:nvSpPr>
          <p:spPr>
            <a:xfrm>
              <a:off x="884" y="1344"/>
              <a:ext cx="316" cy="316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90" name="Oval 41"/>
            <p:cNvSpPr/>
            <p:nvPr/>
          </p:nvSpPr>
          <p:spPr>
            <a:xfrm>
              <a:off x="915" y="1375"/>
              <a:ext cx="255" cy="255"/>
            </a:xfrm>
            <a:prstGeom prst="ellipse">
              <a:avLst/>
            </a:prstGeom>
            <a:gradFill rotWithShape="1">
              <a:gsLst>
                <a:gs pos="0">
                  <a:srgbClr val="CCECFF"/>
                </a:gs>
                <a:gs pos="100000">
                  <a:srgbClr val="15D7EB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91" name="Oval 42"/>
            <p:cNvSpPr/>
            <p:nvPr/>
          </p:nvSpPr>
          <p:spPr>
            <a:xfrm>
              <a:off x="962" y="1422"/>
              <a:ext cx="160" cy="160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E9940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3592" name="Group 43"/>
          <p:cNvGrpSpPr/>
          <p:nvPr/>
        </p:nvGrpSpPr>
        <p:grpSpPr>
          <a:xfrm>
            <a:off x="2093913" y="4543425"/>
            <a:ext cx="527050" cy="501650"/>
            <a:chOff x="884" y="1344"/>
            <a:chExt cx="316" cy="316"/>
          </a:xfrm>
        </p:grpSpPr>
        <p:sp>
          <p:nvSpPr>
            <p:cNvPr id="23593" name="Oval 44"/>
            <p:cNvSpPr/>
            <p:nvPr/>
          </p:nvSpPr>
          <p:spPr>
            <a:xfrm>
              <a:off x="884" y="1344"/>
              <a:ext cx="316" cy="316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94" name="Oval 45"/>
            <p:cNvSpPr/>
            <p:nvPr/>
          </p:nvSpPr>
          <p:spPr>
            <a:xfrm>
              <a:off x="915" y="1375"/>
              <a:ext cx="255" cy="255"/>
            </a:xfrm>
            <a:prstGeom prst="ellipse">
              <a:avLst/>
            </a:prstGeom>
            <a:gradFill rotWithShape="1">
              <a:gsLst>
                <a:gs pos="0">
                  <a:srgbClr val="CCECFF"/>
                </a:gs>
                <a:gs pos="100000">
                  <a:srgbClr val="15D7EB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95" name="Oval 46"/>
            <p:cNvSpPr/>
            <p:nvPr/>
          </p:nvSpPr>
          <p:spPr>
            <a:xfrm>
              <a:off x="962" y="1422"/>
              <a:ext cx="160" cy="160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E9940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218159" name="AutoShape 47"/>
          <p:cNvSpPr>
            <a:spLocks noChangeArrowheads="1"/>
          </p:cNvSpPr>
          <p:nvPr/>
        </p:nvSpPr>
        <p:spPr bwMode="ltGray">
          <a:xfrm>
            <a:off x="1408113" y="5915025"/>
            <a:ext cx="6400800" cy="530225"/>
          </a:xfrm>
          <a:prstGeom prst="roundRect">
            <a:avLst>
              <a:gd name="adj" fmla="val 50000"/>
            </a:avLst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</a:t>
            </a:r>
            <a:r>
              <a:rPr kumimoji="1" lang="en-US" altLang="zh-CN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7.</a:t>
            </a:r>
            <a:r>
              <a:rPr kumimoji="1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散户和月结选择保价或未选择保价将享受不同的理赔标准</a:t>
            </a:r>
            <a:r>
              <a:rPr kumimoji="1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 </a:t>
            </a:r>
            <a:endParaRPr kumimoji="1" lang="zh-CN" altLang="en-US" sz="2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grpSp>
        <p:nvGrpSpPr>
          <p:cNvPr id="23597" name="Group 48"/>
          <p:cNvGrpSpPr/>
          <p:nvPr/>
        </p:nvGrpSpPr>
        <p:grpSpPr>
          <a:xfrm>
            <a:off x="1027113" y="5762625"/>
            <a:ext cx="528637" cy="501650"/>
            <a:chOff x="884" y="1344"/>
            <a:chExt cx="316" cy="316"/>
          </a:xfrm>
        </p:grpSpPr>
        <p:sp>
          <p:nvSpPr>
            <p:cNvPr id="23598" name="Oval 49"/>
            <p:cNvSpPr/>
            <p:nvPr/>
          </p:nvSpPr>
          <p:spPr>
            <a:xfrm>
              <a:off x="884" y="1344"/>
              <a:ext cx="316" cy="316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99" name="Oval 50"/>
            <p:cNvSpPr/>
            <p:nvPr/>
          </p:nvSpPr>
          <p:spPr>
            <a:xfrm>
              <a:off x="915" y="1375"/>
              <a:ext cx="255" cy="255"/>
            </a:xfrm>
            <a:prstGeom prst="ellipse">
              <a:avLst/>
            </a:prstGeom>
            <a:gradFill rotWithShape="1">
              <a:gsLst>
                <a:gs pos="0">
                  <a:srgbClr val="CCECFF"/>
                </a:gs>
                <a:gs pos="100000">
                  <a:srgbClr val="15D7EB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00" name="Oval 51"/>
            <p:cNvSpPr/>
            <p:nvPr/>
          </p:nvSpPr>
          <p:spPr>
            <a:xfrm>
              <a:off x="962" y="1422"/>
              <a:ext cx="160" cy="160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E9940B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spd="med">
    <p:checker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4579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7747372" y="76867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24581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82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83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4584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学习活动四：运单填写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24585" name="AutoShape 58"/>
          <p:cNvSpPr/>
          <p:nvPr/>
        </p:nvSpPr>
        <p:spPr>
          <a:xfrm flipH="1">
            <a:off x="1476375" y="765175"/>
            <a:ext cx="2330450" cy="989013"/>
          </a:xfrm>
          <a:prstGeom prst="roundRect">
            <a:avLst>
              <a:gd name="adj" fmla="val 7718"/>
            </a:avLst>
          </a:prstGeom>
          <a:gradFill rotWithShape="1">
            <a:gsLst>
              <a:gs pos="0">
                <a:srgbClr val="F7FDFF"/>
              </a:gs>
              <a:gs pos="50000">
                <a:srgbClr val="BED9F2"/>
              </a:gs>
              <a:gs pos="100000">
                <a:srgbClr val="F7FD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86" name="Rectangle 71"/>
          <p:cNvSpPr/>
          <p:nvPr/>
        </p:nvSpPr>
        <p:spPr>
          <a:xfrm>
            <a:off x="1547813" y="908050"/>
            <a:ext cx="2151062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四、背书条款</a:t>
            </a:r>
            <a:endParaRPr lang="zh-CN" altLang="en-US" sz="2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24587" name="Picture 5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825" y="1773238"/>
            <a:ext cx="8893175" cy="46085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88" name="AutoShape 58"/>
          <p:cNvSpPr/>
          <p:nvPr/>
        </p:nvSpPr>
        <p:spPr>
          <a:xfrm flipH="1">
            <a:off x="1476375" y="765175"/>
            <a:ext cx="2330450" cy="989013"/>
          </a:xfrm>
          <a:prstGeom prst="roundRect">
            <a:avLst>
              <a:gd name="adj" fmla="val 7718"/>
            </a:avLst>
          </a:prstGeom>
          <a:gradFill rotWithShape="1">
            <a:gsLst>
              <a:gs pos="0">
                <a:srgbClr val="F7FDFF"/>
              </a:gs>
              <a:gs pos="50000">
                <a:srgbClr val="BED9F2"/>
              </a:gs>
              <a:gs pos="100000">
                <a:srgbClr val="F7FD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89" name="Rectangle 71"/>
          <p:cNvSpPr/>
          <p:nvPr/>
        </p:nvSpPr>
        <p:spPr>
          <a:xfrm>
            <a:off x="1547813" y="908050"/>
            <a:ext cx="2151062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四、背书条款</a:t>
            </a:r>
            <a:endParaRPr lang="zh-CN" altLang="en-US" sz="2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ransition spd="med">
    <p:checker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5603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3499223" y="56645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25605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06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5607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5608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学习活动四：运单填写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25609" name="AutoShape 58"/>
          <p:cNvSpPr/>
          <p:nvPr/>
        </p:nvSpPr>
        <p:spPr>
          <a:xfrm flipH="1">
            <a:off x="1476375" y="765175"/>
            <a:ext cx="2330450" cy="989013"/>
          </a:xfrm>
          <a:prstGeom prst="roundRect">
            <a:avLst>
              <a:gd name="adj" fmla="val 7718"/>
            </a:avLst>
          </a:prstGeom>
          <a:gradFill rotWithShape="1">
            <a:gsLst>
              <a:gs pos="0">
                <a:srgbClr val="F7FDFF"/>
              </a:gs>
              <a:gs pos="50000">
                <a:srgbClr val="BED9F2"/>
              </a:gs>
              <a:gs pos="100000">
                <a:srgbClr val="F7FD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5610" name="Rectangle 71"/>
          <p:cNvSpPr/>
          <p:nvPr/>
        </p:nvSpPr>
        <p:spPr>
          <a:xfrm>
            <a:off x="1547813" y="908050"/>
            <a:ext cx="2151062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五、填写要求</a:t>
            </a:r>
            <a:endParaRPr lang="zh-CN" altLang="en-US" sz="2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25611" name="Picture 14" descr="1`L0Y@UP1P]T4L`V}V3HX_J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060575"/>
            <a:ext cx="5753100" cy="3467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12" name="Rectangle 15"/>
          <p:cNvSpPr/>
          <p:nvPr/>
        </p:nvSpPr>
        <p:spPr>
          <a:xfrm>
            <a:off x="5795963" y="857250"/>
            <a:ext cx="3348037" cy="3055938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marL="342900" indent="-342900" defTabSz="914400">
              <a:buNone/>
              <a:tabLst>
                <a:tab pos="228600" algn="l"/>
              </a:tabLst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要求：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buAutoNum type="arabicPeriod"/>
              <a:tabLst>
                <a:tab pos="228600" algn="l"/>
              </a:tabLst>
            </a:pPr>
            <a:r>
              <a:rPr lang="zh-CN" altLang="en-US" sz="1600" dirty="0">
                <a:latin typeface="宋体" panose="02010600030101010101" pitchFamily="2" charset="-122"/>
                <a:ea typeface="宋体" panose="02010600030101010101" pitchFamily="2" charset="-122"/>
              </a:rPr>
              <a:t>运单粉红色背景部分（用红色边框标识）由客户填写。</a:t>
            </a:r>
            <a:endParaRPr lang="zh-CN" altLang="en-US" sz="16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defTabSz="914400">
              <a:buAutoNum type="arabicPeriod"/>
              <a:tabLst>
                <a:tab pos="228600" algn="l"/>
              </a:tabLst>
            </a:pPr>
            <a:r>
              <a:rPr lang="zh-CN" altLang="en-US" sz="1600" dirty="0">
                <a:latin typeface="宋体" panose="02010600030101010101" pitchFamily="2" charset="-122"/>
                <a:ea typeface="宋体" panose="02010600030101010101" pitchFamily="2" charset="-122"/>
              </a:rPr>
              <a:t>无底色部分由快递公司收派员填写。</a:t>
            </a:r>
            <a:endParaRPr lang="zh-CN" altLang="en-US" sz="16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defTabSz="914400">
              <a:buAutoNum type="arabicPeriod"/>
              <a:tabLst>
                <a:tab pos="228600" algn="l"/>
              </a:tabLst>
            </a:pPr>
            <a:r>
              <a:rPr lang="zh-CN" altLang="en-US" sz="1600" dirty="0">
                <a:latin typeface="宋体" panose="02010600030101010101" pitchFamily="2" charset="-122"/>
                <a:ea typeface="宋体" panose="02010600030101010101" pitchFamily="2" charset="-122"/>
              </a:rPr>
              <a:t>每份运单各联所填写的内容必须保持一致。</a:t>
            </a:r>
            <a:endParaRPr lang="zh-CN" altLang="en-US" sz="16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defTabSz="914400">
              <a:buAutoNum type="arabicPeriod"/>
              <a:tabLst>
                <a:tab pos="228600" algn="l"/>
              </a:tabLst>
            </a:pPr>
            <a:r>
              <a:rPr lang="zh-CN" altLang="en-US" sz="1600" dirty="0">
                <a:latin typeface="宋体" panose="02010600030101010101" pitchFamily="2" charset="-122"/>
                <a:ea typeface="宋体" panose="02010600030101010101" pitchFamily="2" charset="-122"/>
              </a:rPr>
              <a:t>字迹工整，刚劲有力，确保运单各联内容清晰可见。</a:t>
            </a:r>
            <a:endParaRPr lang="zh-CN" altLang="en-US" sz="16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defTabSz="914400">
              <a:buAutoNum type="arabicPeriod"/>
              <a:tabLst>
                <a:tab pos="228600" algn="l"/>
              </a:tabLst>
            </a:pPr>
            <a:r>
              <a:rPr lang="zh-CN" altLang="en-US" sz="1600" dirty="0">
                <a:latin typeface="宋体" panose="02010600030101010101" pitchFamily="2" charset="-122"/>
                <a:ea typeface="宋体" panose="02010600030101010101" pitchFamily="2" charset="-122"/>
              </a:rPr>
              <a:t> 数字栏的填写：必须填写在方框内，不得压线或超出方框范围。</a:t>
            </a:r>
            <a:endParaRPr lang="zh-CN" altLang="en-US" sz="16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5613" name="Picture 16" descr="Q$LAEIG2~Q[66YY3${A%7YL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05475" y="4076700"/>
            <a:ext cx="3438525" cy="25209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6627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26629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30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631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6632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学习活动四：运单填写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26633" name="AutoShape 58"/>
          <p:cNvSpPr/>
          <p:nvPr/>
        </p:nvSpPr>
        <p:spPr>
          <a:xfrm flipH="1">
            <a:off x="1476375" y="765175"/>
            <a:ext cx="2330450" cy="989013"/>
          </a:xfrm>
          <a:prstGeom prst="roundRect">
            <a:avLst>
              <a:gd name="adj" fmla="val 7718"/>
            </a:avLst>
          </a:prstGeom>
          <a:gradFill rotWithShape="1">
            <a:gsLst>
              <a:gs pos="0">
                <a:srgbClr val="F7FDFF"/>
              </a:gs>
              <a:gs pos="50000">
                <a:srgbClr val="BED9F2"/>
              </a:gs>
              <a:gs pos="100000">
                <a:srgbClr val="F7FD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634" name="Rectangle 71"/>
          <p:cNvSpPr/>
          <p:nvPr/>
        </p:nvSpPr>
        <p:spPr>
          <a:xfrm>
            <a:off x="1547813" y="908050"/>
            <a:ext cx="2151062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六、填写指引</a:t>
            </a:r>
            <a:endParaRPr lang="zh-CN" altLang="en-US" sz="2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6635" name="Rectangle 14"/>
          <p:cNvSpPr/>
          <p:nvPr/>
        </p:nvSpPr>
        <p:spPr>
          <a:xfrm>
            <a:off x="4427538" y="836613"/>
            <a:ext cx="4392612" cy="649287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algn="ctr" eaLnBrk="0" hangingPunct="0"/>
            <a:r>
              <a:rPr lang="zh-CN" altLang="en-US" b="1" dirty="0">
                <a:latin typeface="黑体" panose="02010609060101010101" pitchFamily="49" charset="-122"/>
                <a:ea typeface="宋体" panose="02010600030101010101" pitchFamily="2" charset="-122"/>
              </a:rPr>
              <a:t>国内件运单填写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—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寄件、收件公司资料栏（由客户填写）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20175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7450" y="1676400"/>
            <a:ext cx="7696200" cy="5181600"/>
          </a:xfrm>
          <a:prstGeom prst="rect">
            <a:avLst/>
          </a:prstGeom>
          <a:noFill/>
          <a:ln w="25400" cap="flat" cmpd="sng">
            <a:solidFill>
              <a:srgbClr val="99CC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20176" name="Rectangle 16"/>
          <p:cNvSpPr/>
          <p:nvPr/>
        </p:nvSpPr>
        <p:spPr>
          <a:xfrm>
            <a:off x="1339850" y="1905000"/>
            <a:ext cx="7467600" cy="457200"/>
          </a:xfrm>
          <a:prstGeom prst="rect">
            <a:avLst/>
          </a:prstGeom>
          <a:noFill/>
          <a:ln w="38100" cap="flat" cmpd="sng">
            <a:solidFill>
              <a:srgbClr val="00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0177" name="Rectangle 17"/>
          <p:cNvSpPr/>
          <p:nvPr/>
        </p:nvSpPr>
        <p:spPr>
          <a:xfrm>
            <a:off x="1339850" y="2514600"/>
            <a:ext cx="7467600" cy="3886200"/>
          </a:xfrm>
          <a:prstGeom prst="rect">
            <a:avLst/>
          </a:prstGeom>
          <a:noFill/>
          <a:ln w="3810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0178" name="AutoShape 18"/>
          <p:cNvSpPr/>
          <p:nvPr/>
        </p:nvSpPr>
        <p:spPr>
          <a:xfrm>
            <a:off x="3854450" y="1600200"/>
            <a:ext cx="4572000" cy="762000"/>
          </a:xfrm>
          <a:prstGeom prst="wedgeRectCallout">
            <a:avLst>
              <a:gd name="adj1" fmla="val -80731"/>
              <a:gd name="adj2" fmla="val 26250"/>
            </a:avLst>
          </a:prstGeom>
          <a:solidFill>
            <a:schemeClr val="hlink">
              <a:alpha val="81175"/>
            </a:schemeClr>
          </a:solidFill>
          <a:ln w="22225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r>
              <a:rPr lang="en-US" altLang="zh-CN" sz="1600" dirty="0"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月结客户填写月结账号；                                 </a:t>
            </a:r>
            <a:r>
              <a:rPr lang="en-US" altLang="zh-CN" sz="1600" dirty="0">
                <a:latin typeface="Arial" panose="020B0604020202020204" pitchFamily="34" charset="0"/>
                <a:ea typeface="宋体" panose="02010600030101010101" pitchFamily="2" charset="-122"/>
              </a:rPr>
              <a:t>2.</a:t>
            </a: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散户填写呼叫中心系统保存的第一个电话号码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sz="1600" dirty="0">
                <a:latin typeface="Arial" panose="020B0604020202020204" pitchFamily="34" charset="0"/>
                <a:ea typeface="宋体" panose="02010600030101010101" pitchFamily="2" charset="-122"/>
              </a:rPr>
              <a:t>3.</a:t>
            </a: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无法确认客户编码此栏可为空，不可随意填写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0179" name="AutoShape 19"/>
          <p:cNvSpPr/>
          <p:nvPr/>
        </p:nvSpPr>
        <p:spPr>
          <a:xfrm>
            <a:off x="2863850" y="2667000"/>
            <a:ext cx="5715000" cy="2057400"/>
          </a:xfrm>
          <a:prstGeom prst="wedgeRectCallout">
            <a:avLst>
              <a:gd name="adj1" fmla="val -67472"/>
              <a:gd name="adj2" fmla="val -38426"/>
            </a:avLst>
          </a:prstGeom>
          <a:solidFill>
            <a:schemeClr val="hlink">
              <a:alpha val="81175"/>
            </a:schemeClr>
          </a:solidFill>
          <a:ln w="22225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r>
              <a:rPr lang="zh-CN" altLang="en-US" sz="1600" b="1" dirty="0">
                <a:latin typeface="Arial" panose="020B0604020202020204" pitchFamily="34" charset="0"/>
                <a:ea typeface="宋体" panose="02010600030101010101" pitchFamily="2" charset="-122"/>
              </a:rPr>
              <a:t>寄</a:t>
            </a:r>
            <a:r>
              <a:rPr lang="en-US" altLang="zh-CN" sz="1600" b="1" dirty="0">
                <a:latin typeface="Arial" panose="020B0604020202020204" pitchFamily="34" charset="0"/>
                <a:ea typeface="宋体" panose="02010600030101010101" pitchFamily="2" charset="-122"/>
              </a:rPr>
              <a:t>/</a:t>
            </a:r>
            <a:r>
              <a:rPr lang="zh-CN" altLang="en-US" sz="1600" b="1" dirty="0">
                <a:latin typeface="Arial" panose="020B0604020202020204" pitchFamily="34" charset="0"/>
                <a:ea typeface="宋体" panose="02010600030101010101" pitchFamily="2" charset="-122"/>
              </a:rPr>
              <a:t>收件公司：</a:t>
            </a: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必须全称，个人寄件栏留空；不得虚拟。收件避免收方黑名单。</a:t>
            </a:r>
            <a:endParaRPr lang="zh-CN" altLang="en-US" sz="16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1600" b="1" dirty="0">
                <a:latin typeface="Arial" panose="020B0604020202020204" pitchFamily="34" charset="0"/>
                <a:ea typeface="宋体" panose="02010600030101010101" pitchFamily="2" charset="-122"/>
              </a:rPr>
              <a:t>联络人：</a:t>
            </a: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全名，字迹工整、不许简写。英文用中文标注，禁止简写。</a:t>
            </a:r>
            <a:endParaRPr lang="zh-CN" altLang="en-US" sz="16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1600" b="1" dirty="0">
                <a:latin typeface="Arial" panose="020B0604020202020204" pitchFamily="34" charset="0"/>
                <a:ea typeface="宋体" panose="02010600030101010101" pitchFamily="2" charset="-122"/>
              </a:rPr>
              <a:t>地址栏：</a:t>
            </a: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必须详细（区、路、楼、号、房间、柜台号）</a:t>
            </a:r>
            <a:endParaRPr lang="zh-CN" altLang="en-US" sz="16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1600" b="1" dirty="0">
                <a:latin typeface="Arial" panose="020B0604020202020204" pitchFamily="34" charset="0"/>
                <a:ea typeface="宋体" panose="02010600030101010101" pitchFamily="2" charset="-122"/>
              </a:rPr>
              <a:t>区号：</a:t>
            </a: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电话号码区号。</a:t>
            </a:r>
            <a:endParaRPr lang="zh-CN" altLang="en-US" sz="16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1600" b="1" dirty="0">
                <a:latin typeface="Arial" panose="020B0604020202020204" pitchFamily="34" charset="0"/>
                <a:ea typeface="宋体" panose="02010600030101010101" pitchFamily="2" charset="-122"/>
              </a:rPr>
              <a:t>联系电话：</a:t>
            </a: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固话为</a:t>
            </a:r>
            <a:r>
              <a:rPr lang="en-US" altLang="zh-CN" sz="1600" dirty="0">
                <a:latin typeface="Arial" panose="020B0604020202020204" pitchFamily="34" charset="0"/>
                <a:ea typeface="宋体" panose="02010600030101010101" pitchFamily="2" charset="-122"/>
              </a:rPr>
              <a:t>7</a:t>
            </a: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位或</a:t>
            </a:r>
            <a:r>
              <a:rPr lang="en-US" altLang="zh-CN" sz="1600" dirty="0">
                <a:latin typeface="Arial" panose="020B0604020202020204" pitchFamily="34" charset="0"/>
                <a:ea typeface="宋体" panose="02010600030101010101" pitchFamily="2" charset="-122"/>
              </a:rPr>
              <a:t>8</a:t>
            </a: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位，手机号码为</a:t>
            </a:r>
            <a:r>
              <a:rPr lang="en-US" altLang="zh-CN" sz="1600" dirty="0">
                <a:latin typeface="Arial" panose="020B0604020202020204" pitchFamily="34" charset="0"/>
                <a:ea typeface="宋体" panose="02010600030101010101" pitchFamily="2" charset="-122"/>
              </a:rPr>
              <a:t>11</a:t>
            </a: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位。</a:t>
            </a:r>
            <a:endParaRPr lang="zh-CN" altLang="en-US" sz="16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1600" b="1" dirty="0">
                <a:latin typeface="Arial" panose="020B0604020202020204" pitchFamily="34" charset="0"/>
                <a:ea typeface="宋体" panose="02010600030101010101" pitchFamily="2" charset="-122"/>
              </a:rPr>
              <a:t>短信服务：</a:t>
            </a: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免费短信知会寄方签收服务。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0180" name="Oval 20"/>
          <p:cNvSpPr/>
          <p:nvPr/>
        </p:nvSpPr>
        <p:spPr>
          <a:xfrm>
            <a:off x="3168650" y="6248400"/>
            <a:ext cx="1295400" cy="533400"/>
          </a:xfrm>
          <a:prstGeom prst="ellipse">
            <a:avLst/>
          </a:prstGeom>
          <a:noFill/>
          <a:ln w="31750" cap="flat" cmpd="sng">
            <a:solidFill>
              <a:srgbClr val="00FF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0181" name="AutoShape 21"/>
          <p:cNvSpPr/>
          <p:nvPr/>
        </p:nvSpPr>
        <p:spPr>
          <a:xfrm>
            <a:off x="4692650" y="5638800"/>
            <a:ext cx="4114800" cy="914400"/>
          </a:xfrm>
          <a:prstGeom prst="wedgeRectCallout">
            <a:avLst>
              <a:gd name="adj1" fmla="val -60417"/>
              <a:gd name="adj2" fmla="val 68056"/>
            </a:avLst>
          </a:prstGeom>
          <a:solidFill>
            <a:schemeClr val="hlink">
              <a:alpha val="85881"/>
            </a:schemeClr>
          </a:solidFill>
          <a:ln w="22225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ctr"/>
            <a:r>
              <a:rPr lang="zh-CN" altLang="en-US" sz="1600" b="1" dirty="0">
                <a:solidFill>
                  <a:srgbClr val="2626D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当寄方提供固话和移动号码时，应把固话写在前面，否则将影响中转场快件分拨（中转场半自动分拣系统只识别座机不识别手机）。</a:t>
            </a:r>
            <a:endParaRPr lang="zh-CN" altLang="en-US" sz="1600" b="1" dirty="0">
              <a:solidFill>
                <a:srgbClr val="2626DA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20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0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0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0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0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" dur="1000"/>
                                        <p:tgtEl>
                                          <p:spTgt spid="220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20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20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20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20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8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0" dur="1000"/>
                                        <p:tgtEl>
                                          <p:spTgt spid="2201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5" dur="2000"/>
                                        <p:tgtEl>
                                          <p:spTgt spid="22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0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0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0176" grpId="0" animBg="1"/>
      <p:bldP spid="220177" grpId="0" animBg="1"/>
      <p:bldP spid="220178" grpId="0" animBg="1"/>
      <p:bldP spid="220178" grpId="1" animBg="1"/>
      <p:bldP spid="220179" grpId="0" animBg="1"/>
      <p:bldP spid="220179" grpId="1" animBg="1"/>
      <p:bldP spid="220180" grpId="0" animBg="1"/>
      <p:bldP spid="22018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7651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27653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654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55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7656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学习活动四：运单填写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27657" name="AutoShape 58"/>
          <p:cNvSpPr/>
          <p:nvPr/>
        </p:nvSpPr>
        <p:spPr>
          <a:xfrm flipH="1">
            <a:off x="1476375" y="765175"/>
            <a:ext cx="2330450" cy="989013"/>
          </a:xfrm>
          <a:prstGeom prst="roundRect">
            <a:avLst>
              <a:gd name="adj" fmla="val 7718"/>
            </a:avLst>
          </a:prstGeom>
          <a:gradFill rotWithShape="1">
            <a:gsLst>
              <a:gs pos="0">
                <a:srgbClr val="F7FDFF"/>
              </a:gs>
              <a:gs pos="50000">
                <a:srgbClr val="BED9F2"/>
              </a:gs>
              <a:gs pos="100000">
                <a:srgbClr val="F7FD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58" name="Rectangle 71"/>
          <p:cNvSpPr/>
          <p:nvPr/>
        </p:nvSpPr>
        <p:spPr>
          <a:xfrm>
            <a:off x="1547813" y="908050"/>
            <a:ext cx="2151062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六、填写指引</a:t>
            </a:r>
            <a:endParaRPr lang="zh-CN" altLang="en-US" sz="2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7659" name="Rectangle 14"/>
          <p:cNvSpPr/>
          <p:nvPr/>
        </p:nvSpPr>
        <p:spPr>
          <a:xfrm>
            <a:off x="4067175" y="836613"/>
            <a:ext cx="4465638" cy="500062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algn="ctr" eaLnBrk="0" hangingPunct="0"/>
            <a:r>
              <a:rPr lang="zh-CN" altLang="en-US" b="1" dirty="0">
                <a:latin typeface="黑体" panose="02010609060101010101" pitchFamily="49" charset="-122"/>
                <a:ea typeface="宋体" panose="02010600030101010101" pitchFamily="2" charset="-122"/>
              </a:rPr>
              <a:t>国内件运单填写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—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寄件、收件公司资料栏（由客户填写）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--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举例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7660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8888" y="1412875"/>
            <a:ext cx="7696200" cy="5181600"/>
          </a:xfrm>
          <a:prstGeom prst="rect">
            <a:avLst/>
          </a:prstGeom>
          <a:noFill/>
          <a:ln w="25400" cap="flat" cmpd="sng">
            <a:solidFill>
              <a:srgbClr val="99CC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7661" name="Text Box 16"/>
          <p:cNvSpPr txBox="1"/>
          <p:nvPr/>
        </p:nvSpPr>
        <p:spPr>
          <a:xfrm>
            <a:off x="2554288" y="1565275"/>
            <a:ext cx="6248400" cy="6254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500" b="1" dirty="0">
                <a:solidFill>
                  <a:srgbClr val="2626D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0  1  0  6  9  4  7  8  8  8   8</a:t>
            </a:r>
            <a:endParaRPr lang="en-US" altLang="zh-CN" sz="3500" b="1" dirty="0">
              <a:solidFill>
                <a:srgbClr val="2626DA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62" name="Text Box 17"/>
          <p:cNvSpPr txBox="1"/>
          <p:nvPr/>
        </p:nvSpPr>
        <p:spPr>
          <a:xfrm>
            <a:off x="2706688" y="2174875"/>
            <a:ext cx="3581400" cy="4270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200" b="1" dirty="0">
                <a:solidFill>
                  <a:srgbClr val="2626D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北京大迪数码科技有限公司</a:t>
            </a:r>
            <a:endParaRPr lang="zh-CN" altLang="en-US" sz="2200" b="1" dirty="0">
              <a:solidFill>
                <a:srgbClr val="2626DA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63" name="Text Box 18"/>
          <p:cNvSpPr txBox="1"/>
          <p:nvPr/>
        </p:nvSpPr>
        <p:spPr>
          <a:xfrm>
            <a:off x="7431088" y="2174875"/>
            <a:ext cx="1066800" cy="4270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200" b="1" dirty="0">
                <a:solidFill>
                  <a:srgbClr val="2626D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张  三</a:t>
            </a:r>
            <a:endParaRPr lang="zh-CN" altLang="en-US" sz="2200" b="1" dirty="0">
              <a:solidFill>
                <a:srgbClr val="2626DA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64" name="Text Box 19"/>
          <p:cNvSpPr txBox="1"/>
          <p:nvPr/>
        </p:nvSpPr>
        <p:spPr>
          <a:xfrm>
            <a:off x="2401888" y="2708275"/>
            <a:ext cx="5686425" cy="4270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200" b="1" dirty="0">
                <a:solidFill>
                  <a:srgbClr val="2626D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北京市顺义区南法信镇刘家河</a:t>
            </a:r>
            <a:r>
              <a:rPr lang="en-US" altLang="zh-CN" sz="2200" b="1" dirty="0">
                <a:solidFill>
                  <a:srgbClr val="2626D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10</a:t>
            </a:r>
            <a:r>
              <a:rPr lang="zh-CN" altLang="en-US" sz="2200" b="1" dirty="0">
                <a:solidFill>
                  <a:srgbClr val="2626D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号</a:t>
            </a:r>
            <a:endParaRPr lang="zh-CN" altLang="en-US" sz="2200" b="1" dirty="0">
              <a:solidFill>
                <a:srgbClr val="2626DA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65" name="Text Box 20"/>
          <p:cNvSpPr txBox="1"/>
          <p:nvPr/>
        </p:nvSpPr>
        <p:spPr>
          <a:xfrm>
            <a:off x="2198688" y="3546475"/>
            <a:ext cx="1120775" cy="4270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200" b="1" dirty="0">
                <a:solidFill>
                  <a:srgbClr val="2626D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010</a:t>
            </a:r>
            <a:endParaRPr lang="en-US" altLang="zh-CN" sz="2200" b="1" dirty="0">
              <a:solidFill>
                <a:srgbClr val="2626DA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66" name="Text Box 21"/>
          <p:cNvSpPr txBox="1"/>
          <p:nvPr/>
        </p:nvSpPr>
        <p:spPr>
          <a:xfrm>
            <a:off x="4459288" y="3546475"/>
            <a:ext cx="2082800" cy="4270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200" b="1" dirty="0">
                <a:solidFill>
                  <a:srgbClr val="2626DA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69478888</a:t>
            </a:r>
            <a:endParaRPr lang="en-US" altLang="zh-CN" sz="2200" b="1" dirty="0">
              <a:solidFill>
                <a:srgbClr val="2626DA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7667" name="Rectangle 22"/>
          <p:cNvSpPr/>
          <p:nvPr/>
        </p:nvSpPr>
        <p:spPr>
          <a:xfrm>
            <a:off x="7735888" y="3546475"/>
            <a:ext cx="465137" cy="4270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200" b="1" dirty="0">
                <a:solidFill>
                  <a:srgbClr val="2626D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√</a:t>
            </a:r>
            <a:endParaRPr lang="zh-CN" altLang="en-US" sz="2200" b="1" dirty="0">
              <a:solidFill>
                <a:srgbClr val="2626DA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68" name="Text Box 23"/>
          <p:cNvSpPr txBox="1"/>
          <p:nvPr/>
        </p:nvSpPr>
        <p:spPr>
          <a:xfrm>
            <a:off x="2554288" y="4232275"/>
            <a:ext cx="6248400" cy="641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2626D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0  5  7  4  3  6 1  5  9  9 9  9</a:t>
            </a:r>
            <a:endParaRPr lang="en-US" altLang="zh-CN" sz="3600" b="1" dirty="0">
              <a:solidFill>
                <a:srgbClr val="2626DA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69" name="Text Box 24"/>
          <p:cNvSpPr txBox="1"/>
          <p:nvPr/>
        </p:nvSpPr>
        <p:spPr>
          <a:xfrm>
            <a:off x="2097088" y="6137275"/>
            <a:ext cx="1366837" cy="342900"/>
          </a:xfrm>
          <a:prstGeom prst="rect">
            <a:avLst/>
          </a:prstGeom>
          <a:noFill/>
          <a:ln w="57150">
            <a:noFill/>
          </a:ln>
        </p:spPr>
        <p:txBody>
          <a:bodyPr anchor="t" anchorCtr="0">
            <a:spAutoFit/>
          </a:bodyPr>
          <a:p>
            <a:pPr algn="ctr" eaLnBrk="0" hangingPunct="0">
              <a:lnSpc>
                <a:spcPct val="75000"/>
              </a:lnSpc>
            </a:pPr>
            <a:r>
              <a:rPr lang="en-US" altLang="zh-CN" sz="2200" b="1" dirty="0">
                <a:solidFill>
                  <a:srgbClr val="2626DA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0574</a:t>
            </a:r>
            <a:endParaRPr lang="en-US" altLang="zh-CN" sz="2200" b="1" dirty="0">
              <a:solidFill>
                <a:srgbClr val="2626DA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7670" name="Text Box 25"/>
          <p:cNvSpPr txBox="1"/>
          <p:nvPr/>
        </p:nvSpPr>
        <p:spPr>
          <a:xfrm>
            <a:off x="3849688" y="6137275"/>
            <a:ext cx="1944687" cy="342900"/>
          </a:xfrm>
          <a:prstGeom prst="rect">
            <a:avLst/>
          </a:prstGeom>
          <a:noFill/>
          <a:ln w="57150">
            <a:noFill/>
          </a:ln>
        </p:spPr>
        <p:txBody>
          <a:bodyPr anchor="t" anchorCtr="0">
            <a:spAutoFit/>
          </a:bodyPr>
          <a:p>
            <a:pPr algn="ctr" eaLnBrk="0" hangingPunct="0">
              <a:lnSpc>
                <a:spcPct val="75000"/>
              </a:lnSpc>
            </a:pPr>
            <a:r>
              <a:rPr lang="en-US" altLang="zh-CN" sz="2200" b="1" dirty="0">
                <a:solidFill>
                  <a:srgbClr val="2626DA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36159999</a:t>
            </a:r>
            <a:endParaRPr lang="en-US" altLang="zh-CN" sz="2200" b="1" dirty="0">
              <a:solidFill>
                <a:srgbClr val="2626DA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7671" name="Rectangle 26"/>
          <p:cNvSpPr/>
          <p:nvPr/>
        </p:nvSpPr>
        <p:spPr>
          <a:xfrm>
            <a:off x="7507288" y="4765675"/>
            <a:ext cx="1152525" cy="4270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200" b="1" dirty="0">
                <a:solidFill>
                  <a:srgbClr val="2626DA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李明</a:t>
            </a:r>
            <a:endParaRPr lang="zh-CN" altLang="en-US" sz="2200" b="1" dirty="0">
              <a:solidFill>
                <a:srgbClr val="2626DA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7672" name="Text Box 27"/>
          <p:cNvSpPr txBox="1"/>
          <p:nvPr/>
        </p:nvSpPr>
        <p:spPr>
          <a:xfrm>
            <a:off x="2478088" y="5222875"/>
            <a:ext cx="4683125" cy="342900"/>
          </a:xfrm>
          <a:prstGeom prst="rect">
            <a:avLst/>
          </a:prstGeom>
          <a:noFill/>
          <a:ln w="57150">
            <a:noFill/>
          </a:ln>
        </p:spPr>
        <p:txBody>
          <a:bodyPr wrap="none" anchor="t" anchorCtr="0">
            <a:spAutoFit/>
          </a:bodyPr>
          <a:p>
            <a:pPr algn="ctr" eaLnBrk="0" hangingPunct="0">
              <a:lnSpc>
                <a:spcPct val="75000"/>
              </a:lnSpc>
            </a:pPr>
            <a:r>
              <a:rPr lang="zh-CN" altLang="en-US" sz="2200" b="1" dirty="0">
                <a:solidFill>
                  <a:srgbClr val="2626DA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浙江省宁波市海曙区姚丰工业区</a:t>
            </a:r>
            <a:r>
              <a:rPr lang="en-US" altLang="zh-CN" sz="2200" b="1" dirty="0">
                <a:solidFill>
                  <a:srgbClr val="2626DA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B1-6</a:t>
            </a:r>
            <a:endParaRPr lang="en-US" altLang="zh-CN" sz="2200" b="1" dirty="0">
              <a:solidFill>
                <a:srgbClr val="2626DA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8675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656464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28677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78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8679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8680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学习活动四：运单填写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28681" name="AutoShape 58"/>
          <p:cNvSpPr/>
          <p:nvPr/>
        </p:nvSpPr>
        <p:spPr>
          <a:xfrm flipH="1">
            <a:off x="1476375" y="765175"/>
            <a:ext cx="2330450" cy="989013"/>
          </a:xfrm>
          <a:prstGeom prst="roundRect">
            <a:avLst>
              <a:gd name="adj" fmla="val 7718"/>
            </a:avLst>
          </a:prstGeom>
          <a:gradFill rotWithShape="1">
            <a:gsLst>
              <a:gs pos="0">
                <a:srgbClr val="F7FDFF"/>
              </a:gs>
              <a:gs pos="50000">
                <a:srgbClr val="BED9F2"/>
              </a:gs>
              <a:gs pos="100000">
                <a:srgbClr val="F7FD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8682" name="Rectangle 71"/>
          <p:cNvSpPr/>
          <p:nvPr/>
        </p:nvSpPr>
        <p:spPr>
          <a:xfrm>
            <a:off x="1547813" y="908050"/>
            <a:ext cx="2151062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六、填写指引</a:t>
            </a:r>
            <a:endParaRPr lang="zh-CN" altLang="en-US" sz="2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8683" name="Rectangle 14"/>
          <p:cNvSpPr/>
          <p:nvPr/>
        </p:nvSpPr>
        <p:spPr>
          <a:xfrm>
            <a:off x="3779838" y="1125538"/>
            <a:ext cx="5364162" cy="503237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algn="ctr" eaLnBrk="0" hangingPunct="0"/>
            <a:r>
              <a:rPr lang="zh-CN" altLang="en-US" b="1" dirty="0">
                <a:latin typeface="黑体" panose="02010609060101010101" pitchFamily="49" charset="-122"/>
                <a:ea typeface="宋体" panose="02010600030101010101" pitchFamily="2" charset="-122"/>
              </a:rPr>
              <a:t>国内件运单填写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—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托寄物详细资料栏和体积重量栏（由收派员填写）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8684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1550" y="2133600"/>
            <a:ext cx="7848600" cy="2133600"/>
          </a:xfrm>
          <a:prstGeom prst="rect">
            <a:avLst/>
          </a:prstGeom>
          <a:noFill/>
          <a:ln w="1587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22224" name="Rectangle 16"/>
          <p:cNvSpPr/>
          <p:nvPr/>
        </p:nvSpPr>
        <p:spPr>
          <a:xfrm>
            <a:off x="1042988" y="2349500"/>
            <a:ext cx="6096000" cy="914400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2225" name="Rectangle 17"/>
          <p:cNvSpPr/>
          <p:nvPr/>
        </p:nvSpPr>
        <p:spPr>
          <a:xfrm>
            <a:off x="7219950" y="2362200"/>
            <a:ext cx="1600200" cy="914400"/>
          </a:xfrm>
          <a:prstGeom prst="rect">
            <a:avLst/>
          </a:prstGeom>
          <a:noFill/>
          <a:ln w="38100" cap="flat" cmpd="sng">
            <a:solidFill>
              <a:srgbClr val="FF99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2226" name="AutoShape 18"/>
          <p:cNvSpPr/>
          <p:nvPr/>
        </p:nvSpPr>
        <p:spPr>
          <a:xfrm>
            <a:off x="5219700" y="4797425"/>
            <a:ext cx="3429000" cy="1828800"/>
          </a:xfrm>
          <a:prstGeom prst="borderCallout1">
            <a:avLst>
              <a:gd name="adj1" fmla="val 6250"/>
              <a:gd name="adj2" fmla="val 102222"/>
              <a:gd name="adj3" fmla="val -81944"/>
              <a:gd name="adj4" fmla="val 102593"/>
            </a:avLst>
          </a:prstGeom>
          <a:solidFill>
            <a:srgbClr val="CCFFCC"/>
          </a:solidFill>
          <a:ln w="222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>
              <a:lnSpc>
                <a:spcPct val="120000"/>
              </a:lnSpc>
            </a:pPr>
            <a:r>
              <a:rPr lang="zh-CN" altLang="en-US" sz="16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数量栏：</a:t>
            </a:r>
            <a:r>
              <a:rPr lang="zh-CN" altLang="en-US" sz="16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必须填写实际数量并加注</a:t>
            </a:r>
            <a:r>
              <a:rPr lang="zh-CN" altLang="en-US" sz="1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最小单位如</a:t>
            </a:r>
            <a:r>
              <a:rPr lang="zh-CN" altLang="en-US" sz="1600" dirty="0"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个、件、只、把、片</a:t>
            </a:r>
            <a:r>
              <a:rPr lang="zh-CN" altLang="en-US" sz="1600" dirty="0"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等</a:t>
            </a:r>
            <a:r>
              <a:rPr lang="zh-CN" altLang="en-US" sz="16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在投递过程中出现意外时，能准确判断数量是否缺失；便于快件派送时明确责任；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　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2227" name="AutoShape 19"/>
          <p:cNvSpPr/>
          <p:nvPr/>
        </p:nvSpPr>
        <p:spPr>
          <a:xfrm>
            <a:off x="1047750" y="4800600"/>
            <a:ext cx="4038600" cy="1828800"/>
          </a:xfrm>
          <a:prstGeom prst="borderCallout1">
            <a:avLst>
              <a:gd name="adj1" fmla="val 6250"/>
              <a:gd name="adj2" fmla="val -1889"/>
              <a:gd name="adj3" fmla="val -77083"/>
              <a:gd name="adj4" fmla="val -1889"/>
            </a:avLst>
          </a:prstGeom>
          <a:solidFill>
            <a:srgbClr val="CCFFCC"/>
          </a:solidFill>
          <a:ln w="254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r>
              <a:rPr lang="zh-CN" altLang="en-US" sz="16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托寄物内容：内容保证单件一致。不允许有笼统字眼，并应注明</a:t>
            </a:r>
            <a:r>
              <a:rPr lang="zh-CN" altLang="en-US" sz="1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材质及用途</a:t>
            </a:r>
            <a:r>
              <a:rPr lang="zh-CN" altLang="en-US" sz="16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r>
              <a:rPr lang="zh-CN" altLang="en-US" sz="1600" dirty="0">
                <a:latin typeface="宋体" panose="02010600030101010101" pitchFamily="2" charset="-122"/>
                <a:ea typeface="宋体" panose="02010600030101010101" pitchFamily="2" charset="-122"/>
              </a:rPr>
              <a:t>如不能出现样板、电子零件、五金配件及零件、纸品、塑料或塑料壳等笼统字样。绝不允许出现“文件”性质的名称，如“文件”“单证”等，国内件应填写</a:t>
            </a:r>
            <a:r>
              <a:rPr lang="zh-CN" altLang="en-US" sz="1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“样办”或“目录”</a:t>
            </a:r>
            <a:r>
              <a:rPr lang="zh-CN" altLang="en-US" sz="1600" dirty="0">
                <a:latin typeface="宋体" panose="02010600030101010101" pitchFamily="2" charset="-122"/>
                <a:ea typeface="宋体" panose="02010600030101010101" pitchFamily="2" charset="-122"/>
              </a:rPr>
              <a:t>等。</a:t>
            </a:r>
            <a:endParaRPr lang="zh-CN" altLang="en-US" sz="16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2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2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2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2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2000"/>
                                        <p:tgtEl>
                                          <p:spTgt spid="2222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2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2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22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2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5" dur="2000"/>
                                        <p:tgtEl>
                                          <p:spTgt spid="2222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2224" grpId="0" animBg="1"/>
      <p:bldP spid="222225" grpId="0" animBg="1"/>
      <p:bldP spid="222226" grpId="0" animBg="1"/>
      <p:bldP spid="222226" grpId="1" animBg="1"/>
      <p:bldP spid="222227" grpId="0" animBg="1"/>
      <p:bldP spid="222227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9699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3864300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29701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702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9703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9704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学习活动四：运单填写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29705" name="AutoShape 58"/>
          <p:cNvSpPr/>
          <p:nvPr/>
        </p:nvSpPr>
        <p:spPr>
          <a:xfrm flipH="1">
            <a:off x="1476375" y="765175"/>
            <a:ext cx="2330450" cy="989013"/>
          </a:xfrm>
          <a:prstGeom prst="roundRect">
            <a:avLst>
              <a:gd name="adj" fmla="val 7718"/>
            </a:avLst>
          </a:prstGeom>
          <a:gradFill rotWithShape="1">
            <a:gsLst>
              <a:gs pos="0">
                <a:srgbClr val="F7FDFF"/>
              </a:gs>
              <a:gs pos="50000">
                <a:srgbClr val="BED9F2"/>
              </a:gs>
              <a:gs pos="100000">
                <a:srgbClr val="F7FD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9706" name="Rectangle 71"/>
          <p:cNvSpPr/>
          <p:nvPr/>
        </p:nvSpPr>
        <p:spPr>
          <a:xfrm>
            <a:off x="1547813" y="908050"/>
            <a:ext cx="2151062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六、填写指引</a:t>
            </a:r>
            <a:endParaRPr lang="zh-CN" altLang="en-US" sz="2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9707" name="Rectangle 14"/>
          <p:cNvSpPr/>
          <p:nvPr/>
        </p:nvSpPr>
        <p:spPr>
          <a:xfrm>
            <a:off x="3924300" y="908050"/>
            <a:ext cx="4968875" cy="6985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algn="ctr" eaLnBrk="0" hangingPunct="0"/>
            <a:r>
              <a:rPr lang="zh-CN" altLang="en-US" b="1" dirty="0">
                <a:latin typeface="黑体" panose="02010609060101010101" pitchFamily="49" charset="-122"/>
                <a:ea typeface="宋体" panose="02010600030101010101" pitchFamily="2" charset="-122"/>
              </a:rPr>
              <a:t>国内件运单填写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—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托寄物详细资料栏和体积重量栏（由收派员填写）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9708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6788" y="1758950"/>
            <a:ext cx="7848600" cy="2133600"/>
          </a:xfrm>
          <a:prstGeom prst="rect">
            <a:avLst/>
          </a:prstGeom>
          <a:noFill/>
          <a:ln w="15875" cap="flat" cmpd="sng">
            <a:solidFill>
              <a:srgbClr val="99CC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41680" name="Rectangle 16"/>
          <p:cNvSpPr/>
          <p:nvPr/>
        </p:nvSpPr>
        <p:spPr>
          <a:xfrm>
            <a:off x="1042988" y="2978150"/>
            <a:ext cx="7772400" cy="914400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9710" name="Group 17"/>
          <p:cNvGrpSpPr/>
          <p:nvPr/>
        </p:nvGrpSpPr>
        <p:grpSpPr>
          <a:xfrm>
            <a:off x="966788" y="3816350"/>
            <a:ext cx="7848600" cy="3041650"/>
            <a:chOff x="480" y="2160"/>
            <a:chExt cx="4944" cy="1916"/>
          </a:xfrm>
        </p:grpSpPr>
        <p:grpSp>
          <p:nvGrpSpPr>
            <p:cNvPr id="29711" name="Group 18"/>
            <p:cNvGrpSpPr/>
            <p:nvPr/>
          </p:nvGrpSpPr>
          <p:grpSpPr>
            <a:xfrm>
              <a:off x="480" y="2160"/>
              <a:ext cx="4944" cy="1916"/>
              <a:chOff x="480" y="2208"/>
              <a:chExt cx="4896" cy="1916"/>
            </a:xfrm>
          </p:grpSpPr>
          <p:sp>
            <p:nvSpPr>
              <p:cNvPr id="29712" name="AutoShape 19"/>
              <p:cNvSpPr/>
              <p:nvPr/>
            </p:nvSpPr>
            <p:spPr>
              <a:xfrm>
                <a:off x="480" y="2208"/>
                <a:ext cx="4896" cy="1872"/>
              </a:xfrm>
              <a:prstGeom prst="upArrowCallout">
                <a:avLst>
                  <a:gd name="adj1" fmla="val 65384"/>
                  <a:gd name="adj2" fmla="val 65384"/>
                  <a:gd name="adj3" fmla="val 16662"/>
                  <a:gd name="adj4" fmla="val 66667"/>
                </a:avLst>
              </a:prstGeom>
              <a:solidFill>
                <a:schemeClr val="hlink">
                  <a:alpha val="43137"/>
                </a:schemeClr>
              </a:solidFill>
              <a:ln w="25400" cap="flat" cmpd="sng">
                <a:solidFill>
                  <a:schemeClr val="folHlink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9713" name="Text Box 20"/>
              <p:cNvSpPr txBox="1"/>
              <p:nvPr/>
            </p:nvSpPr>
            <p:spPr>
              <a:xfrm>
                <a:off x="480" y="2832"/>
                <a:ext cx="4896" cy="1292"/>
              </a:xfrm>
              <a:prstGeom prst="rect">
                <a:avLst/>
              </a:prstGeom>
              <a:solidFill>
                <a:schemeClr val="hlink">
                  <a:alpha val="43137"/>
                </a:schemeClr>
              </a:solidFill>
              <a:ln w="25400" cap="flat" cmpd="sng">
                <a:solidFill>
                  <a:schemeClr val="folHlink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 anchorCtr="0">
                <a:spAutoFit/>
              </a:bodyPr>
              <a:p>
                <a:pPr>
                  <a:lnSpc>
                    <a:spcPct val="130000"/>
                  </a:lnSpc>
                </a:pPr>
                <a:r>
                  <a:rPr lang="zh-CN" altLang="en-US" sz="1400" b="1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体积重量：</a:t>
                </a:r>
                <a:r>
                  <a:rPr lang="zh-CN" altLang="en-US" sz="1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该栏只针对轻抛物（实际重量小于体积重量），非轻抛物不需填写。在对应的空格内填上长、宽、高（不规则物品，包括圆锥体、圆柱状等，按长、宽、高三个方向的最大尺寸）并根据运输方式计算重量；一票多件轻抛，若每件轻抛的尺寸不一样，则逐件列出计算轻抛，然后相加；若每件轻抛的尺寸一样，则只需要计算一件轻抛后乘以件数即可，具体计算方法：</a:t>
                </a:r>
                <a:endParaRPr lang="zh-TW" altLang="en-US" sz="1400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pPr>
                  <a:lnSpc>
                    <a:spcPct val="130000"/>
                  </a:lnSpc>
                </a:pPr>
                <a:r>
                  <a:rPr lang="zh-TW" altLang="en-US" sz="1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①航空件：长</a:t>
                </a:r>
                <a:r>
                  <a:rPr lang="en-US" altLang="zh-TW" sz="1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×</a:t>
                </a:r>
                <a:r>
                  <a:rPr lang="zh-TW" altLang="en-US" sz="1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宽</a:t>
                </a:r>
                <a:r>
                  <a:rPr lang="en-US" altLang="zh-TW" sz="1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×</a:t>
                </a:r>
                <a:r>
                  <a:rPr lang="zh-TW" altLang="en-US" sz="1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高（</a:t>
                </a:r>
                <a:r>
                  <a:rPr lang="en-US" altLang="zh-TW" sz="1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CM</a:t>
                </a:r>
                <a:r>
                  <a:rPr lang="zh-TW" altLang="en-US" sz="1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）</a:t>
                </a:r>
                <a:r>
                  <a:rPr lang="en-US" altLang="zh-TW" sz="1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÷6000</a:t>
                </a:r>
                <a:r>
                  <a:rPr lang="zh-TW" altLang="en-US" sz="1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；</a:t>
                </a:r>
                <a:endParaRPr lang="zh-TW" altLang="zh-CN" sz="1400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pPr>
                  <a:lnSpc>
                    <a:spcPct val="130000"/>
                  </a:lnSpc>
                </a:pPr>
                <a:r>
                  <a:rPr lang="zh-TW" altLang="en-US" sz="1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②非航空件：长</a:t>
                </a:r>
                <a:r>
                  <a:rPr lang="en-US" altLang="zh-TW" sz="1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×</a:t>
                </a:r>
                <a:r>
                  <a:rPr lang="zh-TW" altLang="en-US" sz="1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宽</a:t>
                </a:r>
                <a:r>
                  <a:rPr lang="en-US" altLang="zh-TW" sz="1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×</a:t>
                </a:r>
                <a:r>
                  <a:rPr lang="zh-TW" altLang="en-US" sz="1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高（</a:t>
                </a:r>
                <a:r>
                  <a:rPr lang="en-US" altLang="zh-TW" sz="1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CM</a:t>
                </a:r>
                <a:r>
                  <a:rPr lang="zh-TW" altLang="en-US" sz="1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）</a:t>
                </a:r>
                <a:r>
                  <a:rPr lang="en-US" altLang="zh-TW" sz="1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÷12000</a:t>
                </a:r>
                <a:r>
                  <a:rPr lang="zh-TW" altLang="en-US" sz="1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。</a:t>
                </a:r>
                <a:endParaRPr lang="zh-TW" altLang="zh-CN" sz="1400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pPr>
                  <a:lnSpc>
                    <a:spcPct val="130000"/>
                  </a:lnSpc>
                </a:pPr>
                <a:r>
                  <a:rPr lang="zh-CN" altLang="en-US" sz="1400" dirty="0">
                    <a:latin typeface="Arial" panose="020B0604020202020204" pitchFamily="34" charset="0"/>
                    <a:ea typeface="宋体" panose="02010600030101010101" pitchFamily="2" charset="-122"/>
                  </a:rPr>
                  <a:t>③轻抛原因说明：国际运输协会规定行业收费标准而非我司规定</a:t>
                </a:r>
                <a:endPara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29714" name="Text Box 21"/>
            <p:cNvSpPr txBox="1"/>
            <p:nvPr/>
          </p:nvSpPr>
          <p:spPr>
            <a:xfrm>
              <a:off x="2400" y="2400"/>
              <a:ext cx="1152" cy="367"/>
            </a:xfrm>
            <a:prstGeom prst="rect">
              <a:avLst/>
            </a:prstGeom>
            <a:solidFill>
              <a:schemeClr val="hlink">
                <a:alpha val="43137"/>
              </a:schemeClr>
            </a:solidFill>
            <a:ln w="25400" cap="flat" cmpd="sng">
              <a:solidFill>
                <a:schemeClr val="folHlink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 anchorCtr="0">
              <a:spAutoFit/>
            </a:bodyPr>
            <a:p>
              <a:pPr>
                <a:lnSpc>
                  <a:spcPct val="70000"/>
                </a:lnSpc>
                <a:spcBef>
                  <a:spcPct val="50000"/>
                </a:spcBef>
              </a:pPr>
              <a:r>
                <a:rPr lang="zh-CN" altLang="en-US" sz="1600" b="1" dirty="0">
                  <a:solidFill>
                    <a:srgbClr val="2626DA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 国际运输协会规</a:t>
              </a:r>
              <a:endParaRPr lang="zh-CN" altLang="en-US" sz="1600" b="1" dirty="0">
                <a:solidFill>
                  <a:srgbClr val="2626DA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>
                <a:lnSpc>
                  <a:spcPct val="70000"/>
                </a:lnSpc>
                <a:spcBef>
                  <a:spcPct val="50000"/>
                </a:spcBef>
              </a:pPr>
              <a:r>
                <a:rPr lang="zh-CN" altLang="en-US" sz="1600" b="1" dirty="0">
                  <a:solidFill>
                    <a:srgbClr val="2626DA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 定计费重量法则</a:t>
              </a:r>
              <a:endParaRPr lang="zh-CN" altLang="en-US" sz="1600" b="1" dirty="0">
                <a:solidFill>
                  <a:srgbClr val="2626DA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16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1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168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23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30725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26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27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0728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学习活动四：运单填写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30729" name="AutoShape 58"/>
          <p:cNvSpPr/>
          <p:nvPr/>
        </p:nvSpPr>
        <p:spPr>
          <a:xfrm flipH="1">
            <a:off x="1476375" y="765175"/>
            <a:ext cx="2330450" cy="989013"/>
          </a:xfrm>
          <a:prstGeom prst="roundRect">
            <a:avLst>
              <a:gd name="adj" fmla="val 7718"/>
            </a:avLst>
          </a:prstGeom>
          <a:gradFill rotWithShape="1">
            <a:gsLst>
              <a:gs pos="0">
                <a:srgbClr val="F7FDFF"/>
              </a:gs>
              <a:gs pos="50000">
                <a:srgbClr val="BED9F2"/>
              </a:gs>
              <a:gs pos="100000">
                <a:srgbClr val="F7FD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30" name="Rectangle 71"/>
          <p:cNvSpPr/>
          <p:nvPr/>
        </p:nvSpPr>
        <p:spPr>
          <a:xfrm>
            <a:off x="1547813" y="908050"/>
            <a:ext cx="2151062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六、填写指引</a:t>
            </a:r>
            <a:endParaRPr lang="zh-CN" altLang="en-US" sz="2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0731" name="Text Box 14"/>
          <p:cNvSpPr txBox="1"/>
          <p:nvPr/>
        </p:nvSpPr>
        <p:spPr>
          <a:xfrm>
            <a:off x="1263650" y="6357938"/>
            <a:ext cx="6477000" cy="3365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600" b="1" dirty="0">
                <a:latin typeface="宋体" panose="02010600030101010101" pitchFamily="2" charset="-122"/>
                <a:ea typeface="宋体" panose="02010600030101010101" pitchFamily="2" charset="-122"/>
              </a:rPr>
              <a:t>**若一票多件轻抛</a:t>
            </a:r>
            <a:r>
              <a:rPr lang="en-US" altLang="zh-CN" sz="1600" b="1" dirty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1600" b="1" dirty="0">
                <a:latin typeface="宋体" panose="02010600030101010101" pitchFamily="2" charset="-122"/>
                <a:ea typeface="宋体" panose="02010600030101010101" pitchFamily="2" charset="-122"/>
              </a:rPr>
              <a:t>每件轻抛的尺寸不一样</a:t>
            </a:r>
            <a:r>
              <a:rPr lang="en-US" altLang="zh-CN" sz="1600" b="1" dirty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1600" b="1" dirty="0">
                <a:latin typeface="宋体" panose="02010600030101010101" pitchFamily="2" charset="-122"/>
                <a:ea typeface="宋体" panose="02010600030101010101" pitchFamily="2" charset="-122"/>
              </a:rPr>
              <a:t>则逐件列出计算轻抛</a:t>
            </a:r>
            <a:r>
              <a:rPr lang="en-US" altLang="zh-CN" sz="1600" b="1" dirty="0"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endParaRPr lang="en-US" altLang="zh-CN" sz="16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0732" name="Text Box 15"/>
          <p:cNvSpPr txBox="1"/>
          <p:nvPr/>
        </p:nvSpPr>
        <p:spPr>
          <a:xfrm>
            <a:off x="1263650" y="4224338"/>
            <a:ext cx="7086600" cy="3365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600" b="1" dirty="0">
                <a:latin typeface="宋体" panose="02010600030101010101" pitchFamily="2" charset="-122"/>
                <a:ea typeface="宋体" panose="02010600030101010101" pitchFamily="2" charset="-122"/>
              </a:rPr>
              <a:t>**若一票多件轻抛</a:t>
            </a:r>
            <a:r>
              <a:rPr lang="en-US" altLang="zh-CN" sz="1600" b="1" dirty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1600" b="1" dirty="0">
                <a:latin typeface="宋体" panose="02010600030101010101" pitchFamily="2" charset="-122"/>
                <a:ea typeface="宋体" panose="02010600030101010101" pitchFamily="2" charset="-122"/>
              </a:rPr>
              <a:t>每件轻抛的尺寸一样</a:t>
            </a:r>
            <a:r>
              <a:rPr lang="en-US" altLang="zh-CN" sz="1600" b="1" dirty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1600" b="1" dirty="0">
                <a:latin typeface="宋体" panose="02010600030101010101" pitchFamily="2" charset="-122"/>
                <a:ea typeface="宋体" panose="02010600030101010101" pitchFamily="2" charset="-122"/>
              </a:rPr>
              <a:t>则只需要计算一件轻抛即可</a:t>
            </a:r>
            <a:r>
              <a:rPr lang="en-US" altLang="zh-CN" sz="1600" b="1" dirty="0"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endParaRPr lang="en-US" altLang="zh-CN" sz="16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30733" name="Group 16"/>
          <p:cNvGrpSpPr/>
          <p:nvPr/>
        </p:nvGrpSpPr>
        <p:grpSpPr>
          <a:xfrm>
            <a:off x="1187450" y="4605338"/>
            <a:ext cx="7239000" cy="1752600"/>
            <a:chOff x="720" y="2496"/>
            <a:chExt cx="4560" cy="1200"/>
          </a:xfrm>
        </p:grpSpPr>
        <p:grpSp>
          <p:nvGrpSpPr>
            <p:cNvPr id="30734" name="Group 17"/>
            <p:cNvGrpSpPr/>
            <p:nvPr/>
          </p:nvGrpSpPr>
          <p:grpSpPr>
            <a:xfrm>
              <a:off x="720" y="2496"/>
              <a:ext cx="4560" cy="1200"/>
              <a:chOff x="720" y="2496"/>
              <a:chExt cx="4560" cy="1200"/>
            </a:xfrm>
          </p:grpSpPr>
          <p:pic>
            <p:nvPicPr>
              <p:cNvPr id="30735" name="Picture 18" descr="新版运单（07011）"/>
              <p:cNvPicPr>
                <a:picLocks noChangeAspect="1"/>
              </p:cNvPicPr>
              <p:nvPr/>
            </p:nvPicPr>
            <p:blipFill>
              <a:blip r:embed="rId4">
                <a:lum bright="-10001" contrast="29999"/>
              </a:blip>
              <a:srcRect l="3352" t="86766" r="56091"/>
              <a:stretch>
                <a:fillRect/>
              </a:stretch>
            </p:blipFill>
            <p:spPr>
              <a:xfrm>
                <a:off x="720" y="2496"/>
                <a:ext cx="4560" cy="1200"/>
              </a:xfrm>
              <a:prstGeom prst="rect">
                <a:avLst/>
              </a:prstGeom>
              <a:solidFill>
                <a:srgbClr val="E20000"/>
              </a:solidFill>
              <a:ln w="9525" cap="flat" cmpd="sng">
                <a:solidFill>
                  <a:srgbClr val="E2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pic>
          <p:sp>
            <p:nvSpPr>
              <p:cNvPr id="30736" name="Text Box 19"/>
              <p:cNvSpPr txBox="1"/>
              <p:nvPr/>
            </p:nvSpPr>
            <p:spPr>
              <a:xfrm>
                <a:off x="1152" y="2688"/>
                <a:ext cx="288" cy="25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dirty="0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40</a:t>
                </a:r>
                <a:endParaRPr lang="en-US" altLang="zh-CN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0737" name="Text Box 20"/>
              <p:cNvSpPr txBox="1"/>
              <p:nvPr/>
            </p:nvSpPr>
            <p:spPr>
              <a:xfrm>
                <a:off x="2304" y="2688"/>
                <a:ext cx="288" cy="25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dirty="0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60</a:t>
                </a:r>
                <a:endParaRPr lang="en-US" altLang="zh-CN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0738" name="Text Box 21"/>
              <p:cNvSpPr txBox="1"/>
              <p:nvPr/>
            </p:nvSpPr>
            <p:spPr>
              <a:xfrm>
                <a:off x="3504" y="2688"/>
                <a:ext cx="288" cy="25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dirty="0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90</a:t>
                </a:r>
                <a:endParaRPr lang="en-US" altLang="zh-CN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0739" name="Text Box 22"/>
              <p:cNvSpPr txBox="1"/>
              <p:nvPr/>
            </p:nvSpPr>
            <p:spPr>
              <a:xfrm>
                <a:off x="1152" y="2832"/>
                <a:ext cx="288" cy="25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dirty="0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35</a:t>
                </a:r>
                <a:endParaRPr lang="en-US" altLang="zh-CN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0740" name="Text Box 23"/>
              <p:cNvSpPr txBox="1"/>
              <p:nvPr/>
            </p:nvSpPr>
            <p:spPr>
              <a:xfrm>
                <a:off x="2304" y="2832"/>
                <a:ext cx="288" cy="25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dirty="0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40</a:t>
                </a:r>
                <a:endParaRPr lang="en-US" altLang="zh-CN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0741" name="Text Box 24"/>
              <p:cNvSpPr txBox="1"/>
              <p:nvPr/>
            </p:nvSpPr>
            <p:spPr>
              <a:xfrm>
                <a:off x="3504" y="2832"/>
                <a:ext cx="288" cy="25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dirty="0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80</a:t>
                </a:r>
                <a:endParaRPr lang="en-US" altLang="zh-CN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0742" name="Text Box 25"/>
              <p:cNvSpPr txBox="1"/>
              <p:nvPr/>
            </p:nvSpPr>
            <p:spPr>
              <a:xfrm>
                <a:off x="1152" y="2976"/>
                <a:ext cx="288" cy="25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dirty="0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50</a:t>
                </a:r>
                <a:endParaRPr lang="en-US" altLang="zh-CN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0743" name="Text Box 26"/>
              <p:cNvSpPr txBox="1"/>
              <p:nvPr/>
            </p:nvSpPr>
            <p:spPr>
              <a:xfrm>
                <a:off x="2304" y="2976"/>
                <a:ext cx="288" cy="25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dirty="0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60</a:t>
                </a:r>
                <a:endParaRPr lang="en-US" altLang="zh-CN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0744" name="Text Box 27"/>
              <p:cNvSpPr txBox="1"/>
              <p:nvPr/>
            </p:nvSpPr>
            <p:spPr>
              <a:xfrm>
                <a:off x="3504" y="2976"/>
                <a:ext cx="288" cy="25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dirty="0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70</a:t>
                </a:r>
                <a:endParaRPr lang="en-US" altLang="zh-CN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30745" name="Line 28"/>
            <p:cNvSpPr/>
            <p:nvPr/>
          </p:nvSpPr>
          <p:spPr>
            <a:xfrm>
              <a:off x="2544" y="3408"/>
              <a:ext cx="480" cy="0"/>
            </a:xfrm>
            <a:prstGeom prst="line">
              <a:avLst/>
            </a:prstGeom>
            <a:ln w="38100" cap="flat" cmpd="sng">
              <a:solidFill>
                <a:srgbClr val="E200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30746" name="Group 29"/>
          <p:cNvGrpSpPr/>
          <p:nvPr/>
        </p:nvGrpSpPr>
        <p:grpSpPr>
          <a:xfrm>
            <a:off x="1187450" y="2776538"/>
            <a:ext cx="7162800" cy="1371600"/>
            <a:chOff x="624" y="1440"/>
            <a:chExt cx="4512" cy="864"/>
          </a:xfrm>
        </p:grpSpPr>
        <p:pic>
          <p:nvPicPr>
            <p:cNvPr id="30747" name="Picture 30" descr="新版运单（07011）"/>
            <p:cNvPicPr>
              <a:picLocks noChangeAspect="1"/>
            </p:cNvPicPr>
            <p:nvPr/>
          </p:nvPicPr>
          <p:blipFill>
            <a:blip r:embed="rId4">
              <a:lum bright="-10001" contrast="29999"/>
            </a:blip>
            <a:srcRect l="3352" t="86766" r="56091"/>
            <a:stretch>
              <a:fillRect/>
            </a:stretch>
          </p:blipFill>
          <p:spPr>
            <a:xfrm>
              <a:off x="624" y="1440"/>
              <a:ext cx="4512" cy="864"/>
            </a:xfrm>
            <a:prstGeom prst="rect">
              <a:avLst/>
            </a:prstGeom>
            <a:solidFill>
              <a:srgbClr val="E20000"/>
            </a:solidFill>
            <a:ln w="9525" cap="flat" cmpd="sng">
              <a:solidFill>
                <a:srgbClr val="E20000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30748" name="Line 31"/>
            <p:cNvSpPr/>
            <p:nvPr/>
          </p:nvSpPr>
          <p:spPr>
            <a:xfrm>
              <a:off x="2304" y="2064"/>
              <a:ext cx="480" cy="0"/>
            </a:xfrm>
            <a:prstGeom prst="line">
              <a:avLst/>
            </a:prstGeom>
            <a:ln w="38100" cap="flat" cmpd="sng">
              <a:solidFill>
                <a:srgbClr val="E2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0749" name="Text Box 32"/>
            <p:cNvSpPr txBox="1"/>
            <p:nvPr/>
          </p:nvSpPr>
          <p:spPr>
            <a:xfrm>
              <a:off x="1008" y="1584"/>
              <a:ext cx="288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40</a:t>
              </a:r>
              <a:endParaRPr lang="en-US" altLang="zh-CN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0750" name="Text Box 33"/>
            <p:cNvSpPr txBox="1"/>
            <p:nvPr/>
          </p:nvSpPr>
          <p:spPr>
            <a:xfrm>
              <a:off x="2208" y="1584"/>
              <a:ext cx="288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60</a:t>
              </a:r>
              <a:endParaRPr lang="en-US" altLang="zh-CN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0751" name="Text Box 34"/>
            <p:cNvSpPr txBox="1"/>
            <p:nvPr/>
          </p:nvSpPr>
          <p:spPr>
            <a:xfrm>
              <a:off x="3312" y="1584"/>
              <a:ext cx="288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80</a:t>
              </a:r>
              <a:endParaRPr lang="en-US" altLang="zh-CN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30752" name="Rectangle 35"/>
          <p:cNvSpPr/>
          <p:nvPr/>
        </p:nvSpPr>
        <p:spPr>
          <a:xfrm>
            <a:off x="4067175" y="836613"/>
            <a:ext cx="4033838" cy="5683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algn="ctr" eaLnBrk="0" hangingPunct="0"/>
            <a:r>
              <a:rPr lang="zh-CN" altLang="en-US" b="1" dirty="0">
                <a:latin typeface="黑体" panose="02010609060101010101" pitchFamily="49" charset="-122"/>
                <a:ea typeface="宋体" panose="02010600030101010101" pitchFamily="2" charset="-122"/>
              </a:rPr>
              <a:t>国内件运单填写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—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托寄物详细资料栏（由收派员填写）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--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举例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30753" name="Picture 3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87450" y="1557338"/>
            <a:ext cx="7162800" cy="1085850"/>
          </a:xfrm>
          <a:prstGeom prst="rect">
            <a:avLst/>
          </a:prstGeom>
          <a:noFill/>
          <a:ln w="127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30754" name="Text Box 37"/>
          <p:cNvSpPr txBox="1"/>
          <p:nvPr/>
        </p:nvSpPr>
        <p:spPr>
          <a:xfrm>
            <a:off x="1339850" y="2166938"/>
            <a:ext cx="5410200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2626DA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例如：三箱衣服，每箱</a:t>
            </a:r>
            <a:r>
              <a:rPr lang="en-US" altLang="zh-CN" sz="2000" b="1" dirty="0">
                <a:solidFill>
                  <a:srgbClr val="2626DA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100</a:t>
            </a:r>
            <a:r>
              <a:rPr lang="zh-CN" altLang="en-US" sz="2000" b="1" dirty="0">
                <a:solidFill>
                  <a:srgbClr val="2626DA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件。</a:t>
            </a:r>
            <a:endParaRPr lang="zh-CN" altLang="en-US" sz="2000" b="1" dirty="0">
              <a:solidFill>
                <a:srgbClr val="2626DA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0755" name="Text Box 38"/>
          <p:cNvSpPr txBox="1"/>
          <p:nvPr/>
        </p:nvSpPr>
        <p:spPr>
          <a:xfrm>
            <a:off x="7131050" y="2090738"/>
            <a:ext cx="1143000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 dirty="0">
                <a:solidFill>
                  <a:srgbClr val="2626DA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300</a:t>
            </a:r>
            <a:r>
              <a:rPr lang="zh-CN" altLang="en-US" sz="2000" b="1" dirty="0">
                <a:solidFill>
                  <a:srgbClr val="2626DA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件</a:t>
            </a:r>
            <a:endParaRPr lang="zh-CN" altLang="en-US" sz="2000" b="1" dirty="0">
              <a:solidFill>
                <a:srgbClr val="2626DA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0756" name="Text Box 39"/>
          <p:cNvSpPr txBox="1"/>
          <p:nvPr/>
        </p:nvSpPr>
        <p:spPr>
          <a:xfrm>
            <a:off x="6673850" y="3309938"/>
            <a:ext cx="1143000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 dirty="0">
                <a:solidFill>
                  <a:srgbClr val="2626DA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32*3=96</a:t>
            </a:r>
            <a:endParaRPr lang="en-US" altLang="zh-CN" sz="2000" b="1" dirty="0">
              <a:solidFill>
                <a:srgbClr val="2626DA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0757" name="Text Box 40"/>
          <p:cNvSpPr txBox="1"/>
          <p:nvPr/>
        </p:nvSpPr>
        <p:spPr>
          <a:xfrm>
            <a:off x="6521450" y="5443538"/>
            <a:ext cx="16002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1400" b="1" dirty="0">
                <a:solidFill>
                  <a:srgbClr val="2626DA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36+18.5+35=89.5</a:t>
            </a:r>
            <a:endParaRPr lang="en-US" altLang="zh-CN" sz="1400" b="1" dirty="0">
              <a:solidFill>
                <a:srgbClr val="2626DA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1747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31749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750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751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1752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学习活动四：运单填写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31753" name="AutoShape 58"/>
          <p:cNvSpPr/>
          <p:nvPr/>
        </p:nvSpPr>
        <p:spPr>
          <a:xfrm flipH="1">
            <a:off x="1476375" y="765175"/>
            <a:ext cx="2330450" cy="989013"/>
          </a:xfrm>
          <a:prstGeom prst="roundRect">
            <a:avLst>
              <a:gd name="adj" fmla="val 7718"/>
            </a:avLst>
          </a:prstGeom>
          <a:gradFill rotWithShape="1">
            <a:gsLst>
              <a:gs pos="0">
                <a:srgbClr val="F7FDFF"/>
              </a:gs>
              <a:gs pos="50000">
                <a:srgbClr val="BED9F2"/>
              </a:gs>
              <a:gs pos="100000">
                <a:srgbClr val="F7FD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754" name="Rectangle 71"/>
          <p:cNvSpPr/>
          <p:nvPr/>
        </p:nvSpPr>
        <p:spPr>
          <a:xfrm>
            <a:off x="1547813" y="908050"/>
            <a:ext cx="2151062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六、填写指引</a:t>
            </a:r>
            <a:endParaRPr lang="zh-CN" altLang="en-US" sz="2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graphicFrame>
        <p:nvGraphicFramePr>
          <p:cNvPr id="243726" name="Object 14"/>
          <p:cNvGraphicFramePr>
            <a:graphicFrameLocks noChangeAspect="1"/>
          </p:cNvGraphicFramePr>
          <p:nvPr/>
        </p:nvGraphicFramePr>
        <p:xfrm>
          <a:off x="1644650" y="2070100"/>
          <a:ext cx="6397625" cy="1839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4" imgW="8331200" imgH="5701030" progId="Visio.Drawing.11">
                  <p:embed/>
                </p:oleObj>
              </mc:Choice>
              <mc:Fallback>
                <p:oleObj name="" r:id="rId4" imgW="8331200" imgH="5701030" progId="Visio.Drawing.11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5"/>
                      <a:srcRect l="44482" t="19431" r="29193" b="69543"/>
                      <a:stretch>
                        <a:fillRect/>
                      </a:stretch>
                    </p:blipFill>
                    <p:spPr>
                      <a:xfrm>
                        <a:off x="1644650" y="2070100"/>
                        <a:ext cx="6397625" cy="1839913"/>
                      </a:xfrm>
                      <a:prstGeom prst="rect">
                        <a:avLst/>
                      </a:prstGeom>
                      <a:noFill/>
                      <a:ln w="22225" cap="flat" cmpd="sng">
                        <a:solidFill>
                          <a:srgbClr val="99CC00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3727" name="Rectangle 15"/>
          <p:cNvSpPr/>
          <p:nvPr/>
        </p:nvSpPr>
        <p:spPr>
          <a:xfrm>
            <a:off x="1720850" y="2679700"/>
            <a:ext cx="463550" cy="4270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200" b="1" dirty="0">
                <a:solidFill>
                  <a:srgbClr val="0101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√</a:t>
            </a:r>
            <a:endParaRPr lang="zh-CN" altLang="en-US" sz="2200" b="1" dirty="0">
              <a:solidFill>
                <a:srgbClr val="0101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3728" name="Text Box 16"/>
          <p:cNvSpPr txBox="1"/>
          <p:nvPr/>
        </p:nvSpPr>
        <p:spPr>
          <a:xfrm>
            <a:off x="3244850" y="2603500"/>
            <a:ext cx="1524000" cy="4270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200" dirty="0">
                <a:solidFill>
                  <a:srgbClr val="0101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2200</a:t>
            </a:r>
            <a:endParaRPr lang="en-US" altLang="zh-CN" sz="2200" dirty="0">
              <a:solidFill>
                <a:srgbClr val="0101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758" name="Rectangle 17"/>
          <p:cNvSpPr/>
          <p:nvPr/>
        </p:nvSpPr>
        <p:spPr>
          <a:xfrm>
            <a:off x="4787900" y="1125538"/>
            <a:ext cx="3241675" cy="465137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algn="ctr" eaLnBrk="0" hangingPunct="0"/>
            <a:r>
              <a:rPr lang="zh-CN" altLang="en-US" b="1" dirty="0">
                <a:latin typeface="黑体" panose="02010609060101010101" pitchFamily="49" charset="-122"/>
                <a:ea typeface="宋体" panose="02010600030101010101" pitchFamily="2" charset="-122"/>
              </a:rPr>
              <a:t>国内件运单填写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—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业务类型栏（由收派员填写）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--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举例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3730" name="Text Box 18"/>
          <p:cNvSpPr txBox="1"/>
          <p:nvPr/>
        </p:nvSpPr>
        <p:spPr>
          <a:xfrm>
            <a:off x="1116013" y="4365625"/>
            <a:ext cx="7620000" cy="1371600"/>
          </a:xfrm>
          <a:prstGeom prst="rect">
            <a:avLst/>
          </a:prstGeom>
          <a:solidFill>
            <a:schemeClr val="hlink">
              <a:alpha val="43137"/>
            </a:schemeClr>
          </a:solidFill>
          <a:ln w="25400" cap="flat" cmpd="sng">
            <a:solidFill>
              <a:srgbClr val="99CC00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>
                <a:alpha val="50000"/>
              </a:schemeClr>
            </a:outerShdw>
          </a:effectLst>
        </p:spPr>
        <p:txBody>
          <a:bodyPr anchor="ctr" anchorCtr="0"/>
          <a:p>
            <a:pPr marL="338455" lvl="1" indent="-336550" eaLnBrk="1" hangingPunct="1">
              <a:lnSpc>
                <a:spcPct val="120000"/>
              </a:lnSpc>
              <a:spcBef>
                <a:spcPct val="50000"/>
              </a:spcBef>
              <a:buClr>
                <a:schemeClr val="bg1"/>
              </a:buClr>
              <a:buFont typeface="Wingdings" panose="05000000000000000000" pitchFamily="2" charset="2"/>
            </a:pPr>
            <a:r>
              <a:rPr lang="zh-CN" altLang="en-US" sz="2000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</a:rPr>
              <a:t>业务类型：</a:t>
            </a:r>
            <a:r>
              <a:rPr lang="zh-CN" altLang="en-US" sz="2000" dirty="0">
                <a:latin typeface="宋体" panose="02010600030101010101" pitchFamily="2" charset="-122"/>
                <a:ea typeface="宋体" panose="02010600030101010101" pitchFamily="2" charset="-122"/>
              </a:rPr>
              <a:t>只能选择一种。若为标准快递，则不能勾选或填写任何内容，则快件类型栏为空；</a:t>
            </a:r>
            <a:r>
              <a:rPr lang="zh-CN" altLang="en-US" sz="2000" dirty="0">
                <a:latin typeface="Arial" panose="020B0604020202020204" pitchFamily="34" charset="0"/>
                <a:ea typeface="宋体" panose="02010600030101010101" pitchFamily="2" charset="-122"/>
              </a:rPr>
              <a:t>如为即日到，则同时在旁边注明承诺送达时间。</a:t>
            </a:r>
            <a:endParaRPr lang="zh-CN" altLang="en-US" sz="20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43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43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500"/>
                                        <p:tgtEl>
                                          <p:spTgt spid="2437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500"/>
                                        <p:tgtEl>
                                          <p:spTgt spid="2437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500"/>
                                        <p:tgtEl>
                                          <p:spTgt spid="2437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243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3727" grpId="0"/>
      <p:bldP spid="243728" grpId="0"/>
      <p:bldP spid="24373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2771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32773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774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775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2776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学习活动四：运单填写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32777" name="AutoShape 58"/>
          <p:cNvSpPr/>
          <p:nvPr/>
        </p:nvSpPr>
        <p:spPr>
          <a:xfrm flipH="1">
            <a:off x="1476375" y="765175"/>
            <a:ext cx="2330450" cy="989013"/>
          </a:xfrm>
          <a:prstGeom prst="roundRect">
            <a:avLst>
              <a:gd name="adj" fmla="val 7718"/>
            </a:avLst>
          </a:prstGeom>
          <a:gradFill rotWithShape="1">
            <a:gsLst>
              <a:gs pos="0">
                <a:srgbClr val="F7FDFF"/>
              </a:gs>
              <a:gs pos="50000">
                <a:srgbClr val="BED9F2"/>
              </a:gs>
              <a:gs pos="100000">
                <a:srgbClr val="F7FD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778" name="Rectangle 71"/>
          <p:cNvSpPr/>
          <p:nvPr/>
        </p:nvSpPr>
        <p:spPr>
          <a:xfrm>
            <a:off x="1547813" y="908050"/>
            <a:ext cx="2151062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六、填写指引</a:t>
            </a:r>
            <a:endParaRPr lang="zh-CN" altLang="en-US" sz="2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2779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0938" y="1989138"/>
            <a:ext cx="3105150" cy="4343400"/>
          </a:xfrm>
          <a:prstGeom prst="rect">
            <a:avLst/>
          </a:prstGeom>
          <a:noFill/>
          <a:ln w="25400" cap="flat" cmpd="sng">
            <a:solidFill>
              <a:srgbClr val="99CC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23247" name="Text Box 15"/>
          <p:cNvSpPr txBox="1"/>
          <p:nvPr/>
        </p:nvSpPr>
        <p:spPr>
          <a:xfrm>
            <a:off x="4427538" y="1989138"/>
            <a:ext cx="4495800" cy="4318000"/>
          </a:xfrm>
          <a:prstGeom prst="rect">
            <a:avLst/>
          </a:prstGeom>
          <a:solidFill>
            <a:schemeClr val="hlink">
              <a:alpha val="43921"/>
            </a:schemeClr>
          </a:solidFill>
          <a:ln w="25400" cap="flat" cmpd="sng">
            <a:solidFill>
              <a:srgbClr val="99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pPr>
              <a:lnSpc>
                <a:spcPct val="130000"/>
              </a:lnSpc>
              <a:spcBef>
                <a:spcPct val="20000"/>
              </a:spcBef>
            </a:pPr>
            <a:r>
              <a:rPr lang="zh-CN" altLang="en-US" sz="1600" b="1" dirty="0">
                <a:latin typeface="宋体" panose="02010600030101010101" pitchFamily="2" charset="-122"/>
                <a:ea typeface="宋体" panose="02010600030101010101" pitchFamily="2" charset="-122"/>
              </a:rPr>
              <a:t>代收货款：</a:t>
            </a:r>
            <a:r>
              <a:rPr lang="zh-CN" altLang="en-US" sz="1600" dirty="0">
                <a:latin typeface="宋体" panose="02010600030101010101" pitchFamily="2" charset="-122"/>
                <a:ea typeface="宋体" panose="02010600030101010101" pitchFamily="2" charset="-122"/>
              </a:rPr>
              <a:t>“卡号”栏填写代收货款客户代收货款卡号；“金额”栏填写小写的代收金额，并标明货币符号。</a:t>
            </a:r>
            <a:endParaRPr lang="zh-CN" altLang="en-US" sz="16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  <a:spcBef>
                <a:spcPct val="20000"/>
              </a:spcBef>
            </a:pPr>
            <a:r>
              <a:rPr lang="zh-CN" altLang="en-US" sz="1600" dirty="0">
                <a:latin typeface="宋体" panose="02010600030101010101" pitchFamily="2" charset="-122"/>
                <a:ea typeface="宋体" panose="02010600030101010101" pitchFamily="2" charset="-122"/>
              </a:rPr>
              <a:t>注：代收货款服务费无需填写在运单上。 </a:t>
            </a:r>
            <a:endParaRPr lang="zh-CN" altLang="en-US" sz="16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  <a:spcBef>
                <a:spcPct val="20000"/>
              </a:spcBef>
            </a:pPr>
            <a:r>
              <a:rPr lang="zh-CN" altLang="en-US" sz="1600" b="1" dirty="0">
                <a:latin typeface="宋体" panose="02010600030101010101" pitchFamily="2" charset="-122"/>
                <a:ea typeface="宋体" panose="02010600030101010101" pitchFamily="2" charset="-122"/>
              </a:rPr>
              <a:t>签回单：</a:t>
            </a:r>
            <a:r>
              <a:rPr lang="zh-CN" altLang="en-US" sz="1600" dirty="0">
                <a:latin typeface="宋体" panose="02010600030101010101" pitchFamily="2" charset="-122"/>
                <a:ea typeface="宋体" panose="02010600030101010101" pitchFamily="2" charset="-122"/>
              </a:rPr>
              <a:t>将回单运单单号贴纸贴在运单“本公司收件存根”联左上角。</a:t>
            </a:r>
            <a:endParaRPr lang="zh-CN" altLang="en-US" sz="16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  <a:spcBef>
                <a:spcPct val="20000"/>
              </a:spcBef>
            </a:pPr>
            <a:r>
              <a:rPr lang="zh-CN" altLang="en-US" sz="1600" b="1" dirty="0">
                <a:latin typeface="宋体" panose="02010600030101010101" pitchFamily="2" charset="-122"/>
                <a:ea typeface="宋体" panose="02010600030101010101" pitchFamily="2" charset="-122"/>
              </a:rPr>
              <a:t>夜晚收件：</a:t>
            </a:r>
            <a:r>
              <a:rPr lang="zh-CN" altLang="en-US" sz="1600" dirty="0">
                <a:latin typeface="宋体" panose="02010600030101010101" pitchFamily="2" charset="-122"/>
                <a:ea typeface="宋体" panose="02010600030101010101" pitchFamily="2" charset="-122"/>
              </a:rPr>
              <a:t>填写夜晚收件服务费。 </a:t>
            </a:r>
            <a:endParaRPr lang="zh-CN" altLang="en-US" sz="16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  <a:spcBef>
                <a:spcPct val="20000"/>
              </a:spcBef>
            </a:pPr>
            <a:r>
              <a:rPr lang="zh-CN" altLang="en-US" sz="1600" b="1" dirty="0">
                <a:latin typeface="宋体" panose="02010600030101010101" pitchFamily="2" charset="-122"/>
                <a:ea typeface="宋体" panose="02010600030101010101" pitchFamily="2" charset="-122"/>
              </a:rPr>
              <a:t>指定派送时间：</a:t>
            </a:r>
            <a:r>
              <a:rPr lang="zh-CN" altLang="en-US" sz="1600" dirty="0">
                <a:solidFill>
                  <a:srgbClr val="2626DA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现阶段，全网络未开通此项业务。</a:t>
            </a:r>
            <a:r>
              <a:rPr lang="zh-CN" altLang="en-US" sz="1600" dirty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zh-CN" altLang="en-US" sz="16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  <a:spcBef>
                <a:spcPct val="20000"/>
              </a:spcBef>
            </a:pPr>
            <a:r>
              <a:rPr lang="zh-CN" altLang="en-US" sz="1600" b="1" dirty="0">
                <a:latin typeface="宋体" panose="02010600030101010101" pitchFamily="2" charset="-122"/>
                <a:ea typeface="宋体" panose="02010600030101010101" pitchFamily="2" charset="-122"/>
              </a:rPr>
              <a:t>等通知派送：</a:t>
            </a:r>
            <a:r>
              <a:rPr lang="zh-CN" altLang="en-US" sz="1600" dirty="0">
                <a:latin typeface="宋体" panose="02010600030101010101" pitchFamily="2" charset="-122"/>
                <a:ea typeface="宋体" panose="02010600030101010101" pitchFamily="2" charset="-122"/>
              </a:rPr>
              <a:t>付款方式为寄付时才可选择此项业务，派送时间栏寄件时不需要填写。</a:t>
            </a:r>
            <a:endParaRPr lang="zh-CN" altLang="en-US" sz="16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  <a:spcBef>
                <a:spcPct val="20000"/>
              </a:spcBef>
            </a:pPr>
            <a:r>
              <a:rPr lang="zh-CN" altLang="en-US" sz="1600" b="1" dirty="0">
                <a:latin typeface="宋体" panose="02010600030101010101" pitchFamily="2" charset="-122"/>
                <a:ea typeface="宋体" panose="02010600030101010101" pitchFamily="2" charset="-122"/>
              </a:rPr>
              <a:t>包装：</a:t>
            </a:r>
            <a:r>
              <a:rPr lang="zh-CN" altLang="en-US" sz="1600" dirty="0">
                <a:latin typeface="宋体" panose="02010600030101010101" pitchFamily="2" charset="-122"/>
                <a:ea typeface="宋体" panose="02010600030101010101" pitchFamily="2" charset="-122"/>
              </a:rPr>
              <a:t>根据相关业务规则填写。 </a:t>
            </a:r>
            <a:endParaRPr lang="zh-CN" altLang="en-US" sz="16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  <a:spcBef>
                <a:spcPct val="20000"/>
              </a:spcBef>
            </a:pPr>
            <a:r>
              <a:rPr lang="zh-CN" altLang="en-US" sz="1600" b="1" dirty="0">
                <a:latin typeface="宋体" panose="02010600030101010101" pitchFamily="2" charset="-122"/>
                <a:ea typeface="宋体" panose="02010600030101010101" pitchFamily="2" charset="-122"/>
              </a:rPr>
              <a:t>其它：</a:t>
            </a:r>
            <a:r>
              <a:rPr lang="zh-CN" altLang="en-US" sz="1600" dirty="0">
                <a:latin typeface="宋体" panose="02010600030101010101" pitchFamily="2" charset="-122"/>
                <a:ea typeface="宋体" panose="02010600030101010101" pitchFamily="2" charset="-122"/>
              </a:rPr>
              <a:t>根据相关业务规则填写。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23248" name="Oval 16"/>
          <p:cNvSpPr/>
          <p:nvPr/>
        </p:nvSpPr>
        <p:spPr>
          <a:xfrm>
            <a:off x="998538" y="2332038"/>
            <a:ext cx="1281112" cy="457200"/>
          </a:xfrm>
          <a:prstGeom prst="ellipse">
            <a:avLst/>
          </a:prstGeom>
          <a:noFill/>
          <a:ln w="31750" cap="flat" cmpd="sng">
            <a:solidFill>
              <a:srgbClr val="00FF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3249" name="Rectangle 17"/>
          <p:cNvSpPr/>
          <p:nvPr/>
        </p:nvSpPr>
        <p:spPr>
          <a:xfrm>
            <a:off x="1150938" y="2446338"/>
            <a:ext cx="4127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b="1" dirty="0">
                <a:solidFill>
                  <a:srgbClr val="1515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√</a:t>
            </a:r>
            <a:endParaRPr lang="zh-CN" altLang="en-US" b="1" dirty="0">
              <a:solidFill>
                <a:srgbClr val="1515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3250" name="Rectangle 18"/>
          <p:cNvSpPr/>
          <p:nvPr/>
        </p:nvSpPr>
        <p:spPr>
          <a:xfrm>
            <a:off x="1176338" y="3106738"/>
            <a:ext cx="4127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b="1" dirty="0">
                <a:solidFill>
                  <a:srgbClr val="1515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√</a:t>
            </a:r>
            <a:endParaRPr lang="zh-CN" altLang="en-US" b="1" dirty="0">
              <a:solidFill>
                <a:srgbClr val="1515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3251" name="Rectangle 19"/>
          <p:cNvSpPr/>
          <p:nvPr/>
        </p:nvSpPr>
        <p:spPr>
          <a:xfrm>
            <a:off x="1150938" y="3589338"/>
            <a:ext cx="4127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b="1" dirty="0">
                <a:solidFill>
                  <a:srgbClr val="1515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√</a:t>
            </a:r>
            <a:endParaRPr lang="zh-CN" altLang="en-US" b="1" dirty="0">
              <a:solidFill>
                <a:srgbClr val="1515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3252" name="Rectangle 20"/>
          <p:cNvSpPr/>
          <p:nvPr/>
        </p:nvSpPr>
        <p:spPr>
          <a:xfrm>
            <a:off x="1150938" y="4808538"/>
            <a:ext cx="4127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b="1" dirty="0">
                <a:solidFill>
                  <a:srgbClr val="1515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√</a:t>
            </a:r>
            <a:endParaRPr lang="zh-CN" altLang="en-US" b="1" dirty="0">
              <a:solidFill>
                <a:srgbClr val="1515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3253" name="Rectangle 21"/>
          <p:cNvSpPr/>
          <p:nvPr/>
        </p:nvSpPr>
        <p:spPr>
          <a:xfrm>
            <a:off x="1150938" y="5265738"/>
            <a:ext cx="4127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b="1" dirty="0">
                <a:solidFill>
                  <a:srgbClr val="1515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√</a:t>
            </a:r>
            <a:endParaRPr lang="zh-CN" altLang="en-US" b="1" dirty="0">
              <a:solidFill>
                <a:srgbClr val="1515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3254" name="Rectangle 22"/>
          <p:cNvSpPr/>
          <p:nvPr/>
        </p:nvSpPr>
        <p:spPr>
          <a:xfrm>
            <a:off x="1150938" y="4503738"/>
            <a:ext cx="330200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b="1" dirty="0">
                <a:solidFill>
                  <a:srgbClr val="1515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√</a:t>
            </a:r>
            <a:endParaRPr lang="zh-CN" altLang="en-US" b="1" dirty="0">
              <a:solidFill>
                <a:srgbClr val="1515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3255" name="Oval 23"/>
          <p:cNvSpPr/>
          <p:nvPr/>
        </p:nvSpPr>
        <p:spPr>
          <a:xfrm>
            <a:off x="1023938" y="3043238"/>
            <a:ext cx="1281112" cy="457200"/>
          </a:xfrm>
          <a:prstGeom prst="ellipse">
            <a:avLst/>
          </a:prstGeom>
          <a:noFill/>
          <a:ln w="31750" cap="flat" cmpd="sng">
            <a:solidFill>
              <a:srgbClr val="00FF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3256" name="Oval 24"/>
          <p:cNvSpPr/>
          <p:nvPr/>
        </p:nvSpPr>
        <p:spPr>
          <a:xfrm>
            <a:off x="1074738" y="3665538"/>
            <a:ext cx="1204912" cy="381000"/>
          </a:xfrm>
          <a:prstGeom prst="ellipse">
            <a:avLst/>
          </a:prstGeom>
          <a:noFill/>
          <a:ln w="31750" cap="flat" cmpd="sng">
            <a:solidFill>
              <a:srgbClr val="00FF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3257" name="Oval 25"/>
          <p:cNvSpPr/>
          <p:nvPr/>
        </p:nvSpPr>
        <p:spPr>
          <a:xfrm>
            <a:off x="998538" y="4427538"/>
            <a:ext cx="1281112" cy="457200"/>
          </a:xfrm>
          <a:prstGeom prst="ellipse">
            <a:avLst/>
          </a:prstGeom>
          <a:noFill/>
          <a:ln w="31750" cap="flat" cmpd="sng">
            <a:solidFill>
              <a:srgbClr val="00FF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3258" name="Oval 26"/>
          <p:cNvSpPr/>
          <p:nvPr/>
        </p:nvSpPr>
        <p:spPr>
          <a:xfrm>
            <a:off x="998538" y="4922838"/>
            <a:ext cx="1281112" cy="457200"/>
          </a:xfrm>
          <a:prstGeom prst="ellipse">
            <a:avLst/>
          </a:prstGeom>
          <a:noFill/>
          <a:ln w="31750" cap="flat" cmpd="sng">
            <a:solidFill>
              <a:srgbClr val="00FF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3259" name="Text Box 27"/>
          <p:cNvSpPr txBox="1"/>
          <p:nvPr/>
        </p:nvSpPr>
        <p:spPr>
          <a:xfrm>
            <a:off x="2217738" y="2370138"/>
            <a:ext cx="1828800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solidFill>
                  <a:srgbClr val="1515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010123456789</a:t>
            </a:r>
            <a:endParaRPr lang="en-US" altLang="zh-CN" dirty="0">
              <a:solidFill>
                <a:srgbClr val="1515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3260" name="Text Box 28"/>
          <p:cNvSpPr txBox="1"/>
          <p:nvPr/>
        </p:nvSpPr>
        <p:spPr>
          <a:xfrm>
            <a:off x="2903538" y="2674938"/>
            <a:ext cx="1066800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1515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￥</a:t>
            </a:r>
            <a:r>
              <a:rPr lang="en-US" altLang="zh-CN" dirty="0">
                <a:solidFill>
                  <a:srgbClr val="1515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1250</a:t>
            </a:r>
            <a:endParaRPr lang="en-US" altLang="zh-CN" dirty="0">
              <a:solidFill>
                <a:srgbClr val="1515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3261" name="Text Box 29"/>
          <p:cNvSpPr txBox="1"/>
          <p:nvPr/>
        </p:nvSpPr>
        <p:spPr>
          <a:xfrm>
            <a:off x="2141538" y="3208338"/>
            <a:ext cx="1828800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solidFill>
                  <a:srgbClr val="1515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123012356789</a:t>
            </a:r>
            <a:endParaRPr lang="en-US" altLang="zh-CN" dirty="0">
              <a:solidFill>
                <a:srgbClr val="1515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3262" name="Text Box 30"/>
          <p:cNvSpPr txBox="1"/>
          <p:nvPr/>
        </p:nvSpPr>
        <p:spPr>
          <a:xfrm>
            <a:off x="3436938" y="3741738"/>
            <a:ext cx="457200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solidFill>
                  <a:srgbClr val="1515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10</a:t>
            </a:r>
            <a:endParaRPr lang="en-US" altLang="zh-CN" dirty="0">
              <a:solidFill>
                <a:srgbClr val="1515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796" name="Rectangle 31"/>
          <p:cNvSpPr/>
          <p:nvPr/>
        </p:nvSpPr>
        <p:spPr>
          <a:xfrm>
            <a:off x="4716463" y="1052513"/>
            <a:ext cx="3744912" cy="5556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algn="ctr" eaLnBrk="0" hangingPunct="0"/>
            <a:r>
              <a:rPr lang="zh-CN" altLang="en-US" b="1" dirty="0">
                <a:latin typeface="黑体" panose="02010609060101010101" pitchFamily="49" charset="-122"/>
                <a:ea typeface="宋体" panose="02010600030101010101" pitchFamily="2" charset="-122"/>
              </a:rPr>
              <a:t>国内件运单填写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—</a:t>
            </a:r>
            <a:r>
              <a:rPr lang="zh-CN" altLang="en-US" b="1" dirty="0">
                <a:latin typeface="黑体" panose="02010609060101010101" pitchFamily="49" charset="-122"/>
                <a:ea typeface="宋体" panose="02010600030101010101" pitchFamily="2" charset="-122"/>
              </a:rPr>
              <a:t>附加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业务类型栏（由收派员填写）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--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举例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3264" name="Text Box 32"/>
          <p:cNvSpPr txBox="1"/>
          <p:nvPr/>
        </p:nvSpPr>
        <p:spPr>
          <a:xfrm>
            <a:off x="3589338" y="4427538"/>
            <a:ext cx="533400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b="1" dirty="0">
                <a:solidFill>
                  <a:srgbClr val="2626D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20</a:t>
            </a:r>
            <a:endParaRPr lang="en-US" altLang="zh-CN" b="1" dirty="0">
              <a:solidFill>
                <a:srgbClr val="2626DA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3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3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3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3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3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3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3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3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4" dur="500" fill="hold"/>
                                        <p:tgtEl>
                                          <p:spTgt spid="223247">
                                            <p:txEl>
                                              <p:charRg st="0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223247">
                                            <p:txEl>
                                              <p:charRg st="0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223247">
                                            <p:txEl>
                                              <p:charRg st="0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8" dur="500" fill="hold"/>
                                        <p:tgtEl>
                                          <p:spTgt spid="223247">
                                            <p:txEl>
                                              <p:charRg st="49" end="6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223247">
                                            <p:txEl>
                                              <p:charRg st="49" end="69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223247">
                                            <p:txEl>
                                              <p:charRg st="49" end="69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4" dur="1000"/>
                                        <p:tgtEl>
                                          <p:spTgt spid="2232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3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7" dur="1000"/>
                                        <p:tgtEl>
                                          <p:spTgt spid="2232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3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0" dur="1000"/>
                                        <p:tgtEl>
                                          <p:spTgt spid="2232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3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3" dur="1000"/>
                                        <p:tgtEl>
                                          <p:spTgt spid="2232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3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3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3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23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23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232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23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2" dur="500" fill="hold"/>
                                        <p:tgtEl>
                                          <p:spTgt spid="223247">
                                            <p:txEl>
                                              <p:charRg st="69" end="10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223247">
                                            <p:txEl>
                                              <p:charRg st="69" end="10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223247">
                                            <p:txEl>
                                              <p:charRg st="69" end="10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8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8" dur="1000"/>
                                        <p:tgtEl>
                                          <p:spTgt spid="2232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1" dur="1000"/>
                                        <p:tgtEl>
                                          <p:spTgt spid="2232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3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4" dur="1000"/>
                                        <p:tgtEl>
                                          <p:spTgt spid="2232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23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23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23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23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23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23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93" dur="500" fill="hold"/>
                                        <p:tgtEl>
                                          <p:spTgt spid="223247">
                                            <p:txEl>
                                              <p:charRg st="101" end="1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4" dur="500" fill="hold"/>
                                        <p:tgtEl>
                                          <p:spTgt spid="223247">
                                            <p:txEl>
                                              <p:charRg st="101" end="11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223247">
                                            <p:txEl>
                                              <p:charRg st="101" end="11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8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9" dur="1000"/>
                                        <p:tgtEl>
                                          <p:spTgt spid="2232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2" dur="1000"/>
                                        <p:tgtEl>
                                          <p:spTgt spid="2232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5" dur="1000"/>
                                        <p:tgtEl>
                                          <p:spTgt spid="2232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3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0" dur="500" fill="hold"/>
                                        <p:tgtEl>
                                          <p:spTgt spid="223247">
                                            <p:txEl>
                                              <p:charRg st="118" end="1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1" dur="500" fill="hold"/>
                                        <p:tgtEl>
                                          <p:spTgt spid="223247">
                                            <p:txEl>
                                              <p:charRg st="118" end="14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223247">
                                            <p:txEl>
                                              <p:charRg st="118" end="14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23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23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232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232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2232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2232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30" dur="500" fill="hold"/>
                                        <p:tgtEl>
                                          <p:spTgt spid="223247">
                                            <p:txEl>
                                              <p:charRg st="142" end="18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1" dur="500" fill="hold"/>
                                        <p:tgtEl>
                                          <p:spTgt spid="223247">
                                            <p:txEl>
                                              <p:charRg st="142" end="18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2" dur="500" fill="hold"/>
                                        <p:tgtEl>
                                          <p:spTgt spid="223247">
                                            <p:txEl>
                                              <p:charRg st="142" end="18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8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6" dur="1000"/>
                                        <p:tgtEl>
                                          <p:spTgt spid="2232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9" dur="1000"/>
                                        <p:tgtEl>
                                          <p:spTgt spid="2232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2" dur="1000"/>
                                        <p:tgtEl>
                                          <p:spTgt spid="2232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3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223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223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2232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2232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223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223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61" dur="500" fill="hold"/>
                                        <p:tgtEl>
                                          <p:spTgt spid="223247">
                                            <p:txEl>
                                              <p:charRg st="180" end="19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62" dur="500" fill="hold"/>
                                        <p:tgtEl>
                                          <p:spTgt spid="223247">
                                            <p:txEl>
                                              <p:charRg st="180" end="19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63" dur="500" fill="hold"/>
                                        <p:tgtEl>
                                          <p:spTgt spid="223247">
                                            <p:txEl>
                                              <p:charRg st="180" end="19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65" dur="500" fill="hold"/>
                                        <p:tgtEl>
                                          <p:spTgt spid="223247">
                                            <p:txEl>
                                              <p:charRg st="196" end="2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66" dur="500" fill="hold"/>
                                        <p:tgtEl>
                                          <p:spTgt spid="223247">
                                            <p:txEl>
                                              <p:charRg st="196" end="21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67" dur="500" fill="hold"/>
                                        <p:tgtEl>
                                          <p:spTgt spid="223247">
                                            <p:txEl>
                                              <p:charRg st="196" end="21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3248" grpId="0" animBg="1"/>
      <p:bldP spid="223248" grpId="1" animBg="1"/>
      <p:bldP spid="223249" grpId="0"/>
      <p:bldP spid="223249" grpId="1"/>
      <p:bldP spid="223250" grpId="0"/>
      <p:bldP spid="223250" grpId="1"/>
      <p:bldP spid="223251" grpId="0"/>
      <p:bldP spid="223251" grpId="1"/>
      <p:bldP spid="223252" grpId="0"/>
      <p:bldP spid="223253" grpId="0"/>
      <p:bldP spid="223254" grpId="0"/>
      <p:bldP spid="223254" grpId="1"/>
      <p:bldP spid="223255" grpId="0" animBg="1"/>
      <p:bldP spid="223255" grpId="1" animBg="1"/>
      <p:bldP spid="223256" grpId="0" animBg="1"/>
      <p:bldP spid="223256" grpId="1" animBg="1"/>
      <p:bldP spid="223257" grpId="0" animBg="1"/>
      <p:bldP spid="223257" grpId="1" animBg="1"/>
      <p:bldP spid="223258" grpId="0" animBg="1"/>
      <p:bldP spid="223259" grpId="0"/>
      <p:bldP spid="223259" grpId="1"/>
      <p:bldP spid="223260" grpId="0"/>
      <p:bldP spid="223260" grpId="1"/>
      <p:bldP spid="223261" grpId="0"/>
      <p:bldP spid="223261" grpId="1"/>
      <p:bldP spid="223262" grpId="0"/>
      <p:bldP spid="223262" grpId="1"/>
      <p:bldP spid="223264" grpId="0"/>
      <p:bldP spid="223264" grpId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3795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33797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798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3799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3800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学习活动四：运单填写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33801" name="AutoShape 58"/>
          <p:cNvSpPr/>
          <p:nvPr/>
        </p:nvSpPr>
        <p:spPr>
          <a:xfrm flipH="1">
            <a:off x="1476375" y="765175"/>
            <a:ext cx="2330450" cy="989013"/>
          </a:xfrm>
          <a:prstGeom prst="roundRect">
            <a:avLst>
              <a:gd name="adj" fmla="val 7718"/>
            </a:avLst>
          </a:prstGeom>
          <a:gradFill rotWithShape="1">
            <a:gsLst>
              <a:gs pos="0">
                <a:srgbClr val="F7FDFF"/>
              </a:gs>
              <a:gs pos="50000">
                <a:srgbClr val="BED9F2"/>
              </a:gs>
              <a:gs pos="100000">
                <a:srgbClr val="F7FD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3802" name="Rectangle 71"/>
          <p:cNvSpPr/>
          <p:nvPr/>
        </p:nvSpPr>
        <p:spPr>
          <a:xfrm>
            <a:off x="1547813" y="908050"/>
            <a:ext cx="2151062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六、填写指引</a:t>
            </a:r>
            <a:endParaRPr lang="zh-CN" altLang="en-US" sz="2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224270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5688" y="3870325"/>
            <a:ext cx="4419600" cy="914400"/>
          </a:xfrm>
          <a:prstGeom prst="rect">
            <a:avLst/>
          </a:prstGeom>
          <a:noFill/>
          <a:ln w="25400" cap="flat" cmpd="sng">
            <a:solidFill>
              <a:srgbClr val="99CC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224271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5688" y="2041525"/>
            <a:ext cx="4419600" cy="914400"/>
          </a:xfrm>
          <a:prstGeom prst="rect">
            <a:avLst/>
          </a:prstGeom>
          <a:noFill/>
          <a:ln w="25400" cap="flat" cmpd="sng">
            <a:solidFill>
              <a:srgbClr val="99CC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24272" name="Text Box 16"/>
          <p:cNvSpPr txBox="1"/>
          <p:nvPr/>
        </p:nvSpPr>
        <p:spPr>
          <a:xfrm>
            <a:off x="1258888" y="2955925"/>
            <a:ext cx="7086600" cy="641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保价：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无论客户是否选择保价，收派员必须引导客户如实填写“声明价值”，声明价值填写单票货物的实际价值。</a:t>
            </a:r>
            <a:r>
              <a:rPr lang="zh-CN" altLang="en-US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zh-CN" altLang="en-US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24273" name="Text Box 17"/>
          <p:cNvSpPr txBox="1"/>
          <p:nvPr/>
        </p:nvSpPr>
        <p:spPr>
          <a:xfrm>
            <a:off x="1258888" y="5013325"/>
            <a:ext cx="7315200" cy="1347788"/>
          </a:xfrm>
          <a:prstGeom prst="rect">
            <a:avLst/>
          </a:prstGeom>
          <a:solidFill>
            <a:schemeClr val="hlink">
              <a:alpha val="43137"/>
            </a:schemeClr>
          </a:solidFill>
          <a:ln w="19050" cap="flat" cmpd="sng">
            <a:solidFill>
              <a:srgbClr val="99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TW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客户选择保价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：</a:t>
            </a:r>
            <a:r>
              <a:rPr lang="zh-TW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在“是否保价”的选择栏内“√”选“□是”，根据声明价值计算“保价费用”，将“保价费用”填写在“费用”一栏。</a:t>
            </a:r>
            <a:endParaRPr lang="zh-TW" altLang="zh-CN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TW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客户不选保价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：</a:t>
            </a:r>
            <a:r>
              <a:rPr lang="zh-TW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在“是否保价”选择栏内“√”选“□否”，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填写声明价值，</a:t>
            </a:r>
            <a:r>
              <a:rPr lang="en-US" altLang="zh-TW" dirty="0"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zh-TW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费用”栏用“</a:t>
            </a:r>
            <a:r>
              <a:rPr lang="en-US" altLang="zh-TW" dirty="0">
                <a:latin typeface="宋体" panose="02010600030101010101" pitchFamily="2" charset="-122"/>
                <a:ea typeface="宋体" panose="02010600030101010101" pitchFamily="2" charset="-122"/>
              </a:rPr>
              <a:t>—”</a:t>
            </a:r>
            <a:r>
              <a:rPr lang="zh-TW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划掉。</a:t>
            </a:r>
            <a:endParaRPr lang="zh-TW" altLang="zh-CN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24274" name="Rectangle 18"/>
          <p:cNvSpPr/>
          <p:nvPr/>
        </p:nvSpPr>
        <p:spPr>
          <a:xfrm>
            <a:off x="2325688" y="4060825"/>
            <a:ext cx="4127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b="1" dirty="0">
                <a:solidFill>
                  <a:srgbClr val="1515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√</a:t>
            </a:r>
            <a:endParaRPr lang="zh-CN" altLang="en-US" b="1" dirty="0">
              <a:solidFill>
                <a:srgbClr val="1515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4275" name="Oval 19"/>
          <p:cNvSpPr/>
          <p:nvPr/>
        </p:nvSpPr>
        <p:spPr>
          <a:xfrm>
            <a:off x="2249488" y="3870325"/>
            <a:ext cx="1447800" cy="609600"/>
          </a:xfrm>
          <a:prstGeom prst="ellipse">
            <a:avLst/>
          </a:prstGeom>
          <a:noFill/>
          <a:ln w="31750" cap="flat" cmpd="sng">
            <a:solidFill>
              <a:srgbClr val="00FF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4276" name="Text Box 20"/>
          <p:cNvSpPr txBox="1"/>
          <p:nvPr/>
        </p:nvSpPr>
        <p:spPr>
          <a:xfrm>
            <a:off x="4230688" y="2346325"/>
            <a:ext cx="99060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solidFill>
                  <a:srgbClr val="1515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1000</a:t>
            </a:r>
            <a:endParaRPr lang="en-US" altLang="zh-CN" dirty="0">
              <a:solidFill>
                <a:srgbClr val="1515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4277" name="Text Box 21"/>
          <p:cNvSpPr txBox="1"/>
          <p:nvPr/>
        </p:nvSpPr>
        <p:spPr>
          <a:xfrm>
            <a:off x="4230688" y="4265613"/>
            <a:ext cx="990600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solidFill>
                  <a:srgbClr val="1515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1000</a:t>
            </a:r>
            <a:endParaRPr lang="en-US" altLang="zh-CN" dirty="0">
              <a:solidFill>
                <a:srgbClr val="1515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4278" name="Text Box 22"/>
          <p:cNvSpPr txBox="1"/>
          <p:nvPr/>
        </p:nvSpPr>
        <p:spPr>
          <a:xfrm>
            <a:off x="5983288" y="4251325"/>
            <a:ext cx="53340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solidFill>
                  <a:srgbClr val="1515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5</a:t>
            </a:r>
            <a:endParaRPr lang="en-US" altLang="zh-CN" dirty="0">
              <a:solidFill>
                <a:srgbClr val="1515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4279" name="Rectangle 23"/>
          <p:cNvSpPr/>
          <p:nvPr/>
        </p:nvSpPr>
        <p:spPr>
          <a:xfrm>
            <a:off x="2998788" y="4073525"/>
            <a:ext cx="4127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b="1" dirty="0">
                <a:solidFill>
                  <a:srgbClr val="1515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√</a:t>
            </a:r>
            <a:endParaRPr lang="zh-CN" altLang="en-US" b="1" dirty="0">
              <a:solidFill>
                <a:srgbClr val="1515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3813" name="Rectangle 25"/>
          <p:cNvSpPr/>
          <p:nvPr/>
        </p:nvSpPr>
        <p:spPr>
          <a:xfrm>
            <a:off x="4500563" y="981075"/>
            <a:ext cx="2735262" cy="471488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algn="ctr" eaLnBrk="0" hangingPunct="0"/>
            <a:r>
              <a:rPr lang="zh-CN" altLang="en-US" b="1" dirty="0">
                <a:latin typeface="黑体" panose="02010609060101010101" pitchFamily="49" charset="-122"/>
                <a:ea typeface="宋体" panose="02010600030101010101" pitchFamily="2" charset="-122"/>
              </a:rPr>
              <a:t>国内件运单填写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—</a:t>
            </a:r>
            <a:r>
              <a:rPr lang="zh-CN" altLang="en-US" b="1" dirty="0">
                <a:latin typeface="黑体" panose="02010609060101010101" pitchFamily="49" charset="-122"/>
                <a:ea typeface="宋体" panose="02010600030101010101" pitchFamily="2" charset="-122"/>
              </a:rPr>
              <a:t>保价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栏（由收派员填写）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--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举例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24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72">
                                            <p:txEl>
                                              <p:charRg st="0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300"/>
                                        <p:tgtEl>
                                          <p:spTgt spid="224272">
                                            <p:txEl>
                                              <p:charRg st="0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300"/>
                                        <p:tgtEl>
                                          <p:spTgt spid="224272">
                                            <p:txEl>
                                              <p:charRg st="0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300"/>
                                        <p:tgtEl>
                                          <p:spTgt spid="224272">
                                            <p:txEl>
                                              <p:charRg st="0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300"/>
                                        <p:tgtEl>
                                          <p:spTgt spid="2242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300"/>
                                        <p:tgtEl>
                                          <p:spTgt spid="2242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300"/>
                                        <p:tgtEl>
                                          <p:spTgt spid="2242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2000"/>
                                        <p:tgtEl>
                                          <p:spTgt spid="224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73">
                                            <p:txEl>
                                              <p:charRg st="0" end="6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300"/>
                                        <p:tgtEl>
                                          <p:spTgt spid="224273">
                                            <p:txEl>
                                              <p:charRg st="0" end="6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300"/>
                                        <p:tgtEl>
                                          <p:spTgt spid="224273">
                                            <p:txEl>
                                              <p:charRg st="0" end="6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300"/>
                                        <p:tgtEl>
                                          <p:spTgt spid="224273">
                                            <p:txEl>
                                              <p:charRg st="0" end="6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150"/>
                            </p:stCondLst>
                            <p:childTnLst>
                              <p:par>
                                <p:cTn id="3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224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2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7" dur="300"/>
                                        <p:tgtEl>
                                          <p:spTgt spid="2242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8" dur="300"/>
                                        <p:tgtEl>
                                          <p:spTgt spid="2242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300"/>
                                        <p:tgtEl>
                                          <p:spTgt spid="2242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4" dur="300"/>
                                        <p:tgtEl>
                                          <p:spTgt spid="22427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5" dur="300"/>
                                        <p:tgtEl>
                                          <p:spTgt spid="2242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300"/>
                                        <p:tgtEl>
                                          <p:spTgt spid="2242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500"/>
                                        <p:tgtEl>
                                          <p:spTgt spid="2242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500"/>
                                        <p:tgtEl>
                                          <p:spTgt spid="2242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66" dur="500"/>
                                        <p:tgtEl>
                                          <p:spTgt spid="2242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69" dur="500"/>
                                        <p:tgtEl>
                                          <p:spTgt spid="2242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73">
                                            <p:txEl>
                                              <p:charRg st="61" end="10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5" dur="300"/>
                                        <p:tgtEl>
                                          <p:spTgt spid="224273">
                                            <p:txEl>
                                              <p:charRg st="61" end="10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6" dur="300"/>
                                        <p:tgtEl>
                                          <p:spTgt spid="224273">
                                            <p:txEl>
                                              <p:charRg st="61" end="10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300"/>
                                        <p:tgtEl>
                                          <p:spTgt spid="224273">
                                            <p:txEl>
                                              <p:charRg st="61" end="10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224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7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7" dur="80"/>
                                        <p:tgtEl>
                                          <p:spTgt spid="2242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8" dur="80"/>
                                        <p:tgtEl>
                                          <p:spTgt spid="2242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80"/>
                                        <p:tgtEl>
                                          <p:spTgt spid="2242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4274" grpId="0"/>
      <p:bldP spid="224274" grpId="1"/>
      <p:bldP spid="224275" grpId="0" animBg="1"/>
      <p:bldP spid="224275" grpId="1" animBg="1"/>
      <p:bldP spid="224276" grpId="0"/>
      <p:bldP spid="224277" grpId="0"/>
      <p:bldP spid="224277" grpId="1"/>
      <p:bldP spid="224277" grpId="2"/>
      <p:bldP spid="224278" grpId="0"/>
      <p:bldP spid="224278" grpId="1"/>
      <p:bldP spid="22427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4819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34821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822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23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4824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学习活动四：运单填写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34825" name="AutoShape 58"/>
          <p:cNvSpPr/>
          <p:nvPr/>
        </p:nvSpPr>
        <p:spPr>
          <a:xfrm flipH="1">
            <a:off x="1476375" y="765175"/>
            <a:ext cx="2330450" cy="989013"/>
          </a:xfrm>
          <a:prstGeom prst="roundRect">
            <a:avLst>
              <a:gd name="adj" fmla="val 7718"/>
            </a:avLst>
          </a:prstGeom>
          <a:gradFill rotWithShape="1">
            <a:gsLst>
              <a:gs pos="0">
                <a:srgbClr val="F7FDFF"/>
              </a:gs>
              <a:gs pos="50000">
                <a:srgbClr val="BED9F2"/>
              </a:gs>
              <a:gs pos="100000">
                <a:srgbClr val="F7FD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26" name="Rectangle 71"/>
          <p:cNvSpPr/>
          <p:nvPr/>
        </p:nvSpPr>
        <p:spPr>
          <a:xfrm>
            <a:off x="1547813" y="908050"/>
            <a:ext cx="2151062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六、填写指引</a:t>
            </a:r>
            <a:endParaRPr lang="zh-CN" altLang="en-US" sz="2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225294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9850" y="1927225"/>
            <a:ext cx="6934200" cy="2133600"/>
          </a:xfrm>
          <a:prstGeom prst="rect">
            <a:avLst/>
          </a:prstGeom>
          <a:noFill/>
          <a:ln w="25400" cap="flat" cmpd="sng">
            <a:solidFill>
              <a:srgbClr val="99CC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25295" name="Text Box 15"/>
          <p:cNvSpPr txBox="1"/>
          <p:nvPr/>
        </p:nvSpPr>
        <p:spPr>
          <a:xfrm>
            <a:off x="1187450" y="4365625"/>
            <a:ext cx="7315200" cy="2179638"/>
          </a:xfrm>
          <a:prstGeom prst="rect">
            <a:avLst/>
          </a:prstGeom>
          <a:solidFill>
            <a:schemeClr val="hlink">
              <a:alpha val="43921"/>
            </a:schemeClr>
          </a:solidFill>
          <a:ln w="25400" cap="flat" cmpd="sng">
            <a:solidFill>
              <a:srgbClr val="99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件数：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填写该票快件单独包装的数量即件数，无需填写单位。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实际重量：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将货物称重重量填入运单“实际重量”栏内（精确到小数点后一位数），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公斤以上快件必须填写实际重量，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公斤以下快件无需填写实际重量。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重量计算法则：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100kg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以内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退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进，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7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退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8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进，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100kg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以上四舍五入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25296" name="Oval 16"/>
          <p:cNvSpPr/>
          <p:nvPr/>
        </p:nvSpPr>
        <p:spPr>
          <a:xfrm>
            <a:off x="1644650" y="2232025"/>
            <a:ext cx="1281113" cy="457200"/>
          </a:xfrm>
          <a:prstGeom prst="ellipse">
            <a:avLst/>
          </a:prstGeom>
          <a:noFill/>
          <a:ln w="31750" cap="flat" cmpd="sng">
            <a:solidFill>
              <a:srgbClr val="00FF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5297" name="Text Box 17"/>
          <p:cNvSpPr txBox="1"/>
          <p:nvPr/>
        </p:nvSpPr>
        <p:spPr>
          <a:xfrm>
            <a:off x="2025650" y="2917825"/>
            <a:ext cx="603250" cy="4270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200" dirty="0">
                <a:solidFill>
                  <a:srgbClr val="1515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endParaRPr lang="en-US" altLang="zh-CN" sz="2200" dirty="0">
              <a:solidFill>
                <a:srgbClr val="1515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5298" name="Text Box 18"/>
          <p:cNvSpPr txBox="1"/>
          <p:nvPr/>
        </p:nvSpPr>
        <p:spPr>
          <a:xfrm>
            <a:off x="3473450" y="3451225"/>
            <a:ext cx="677863" cy="4270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200" dirty="0">
                <a:solidFill>
                  <a:srgbClr val="1515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1.9</a:t>
            </a:r>
            <a:endParaRPr lang="en-US" altLang="zh-CN" sz="2200" dirty="0">
              <a:solidFill>
                <a:srgbClr val="1515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5299" name="Oval 19"/>
          <p:cNvSpPr/>
          <p:nvPr/>
        </p:nvSpPr>
        <p:spPr>
          <a:xfrm>
            <a:off x="1492250" y="3298825"/>
            <a:ext cx="1600200" cy="609600"/>
          </a:xfrm>
          <a:prstGeom prst="ellipse">
            <a:avLst/>
          </a:prstGeom>
          <a:noFill/>
          <a:ln w="31750" cap="flat" cmpd="sng">
            <a:solidFill>
              <a:srgbClr val="00FF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33" name="Rectangle 20"/>
          <p:cNvSpPr/>
          <p:nvPr/>
        </p:nvSpPr>
        <p:spPr>
          <a:xfrm>
            <a:off x="4572000" y="1052513"/>
            <a:ext cx="2809875" cy="503237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algn="ctr" eaLnBrk="0" hangingPunct="0"/>
            <a:r>
              <a:rPr lang="zh-CN" altLang="en-US" b="1" dirty="0">
                <a:latin typeface="黑体" panose="02010609060101010101" pitchFamily="49" charset="-122"/>
                <a:ea typeface="宋体" panose="02010600030101010101" pitchFamily="2" charset="-122"/>
              </a:rPr>
              <a:t>国内件运单填写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—</a:t>
            </a:r>
            <a:r>
              <a:rPr lang="zh-CN" altLang="en-US" b="1" dirty="0">
                <a:latin typeface="黑体" panose="02010609060101010101" pitchFamily="49" charset="-122"/>
                <a:ea typeface="宋体" panose="02010600030101010101" pitchFamily="2" charset="-122"/>
              </a:rPr>
              <a:t>费用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栏（由收派员填写）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--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举例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5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5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5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5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5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5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1000"/>
                                        <p:tgtEl>
                                          <p:spTgt spid="225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295" grpId="0" animBg="1"/>
      <p:bldP spid="225296" grpId="0" animBg="1"/>
      <p:bldP spid="225297" grpId="0"/>
      <p:bldP spid="225298" grpId="0"/>
      <p:bldP spid="22529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5843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35845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5846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5847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5848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学习活动四：运单填写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35849" name="AutoShape 58"/>
          <p:cNvSpPr/>
          <p:nvPr/>
        </p:nvSpPr>
        <p:spPr>
          <a:xfrm flipH="1">
            <a:off x="1476375" y="765175"/>
            <a:ext cx="2330450" cy="989013"/>
          </a:xfrm>
          <a:prstGeom prst="roundRect">
            <a:avLst>
              <a:gd name="adj" fmla="val 7718"/>
            </a:avLst>
          </a:prstGeom>
          <a:gradFill rotWithShape="1">
            <a:gsLst>
              <a:gs pos="0">
                <a:srgbClr val="F7FDFF"/>
              </a:gs>
              <a:gs pos="50000">
                <a:srgbClr val="BED9F2"/>
              </a:gs>
              <a:gs pos="100000">
                <a:srgbClr val="F7FD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5850" name="Rectangle 71"/>
          <p:cNvSpPr/>
          <p:nvPr/>
        </p:nvSpPr>
        <p:spPr>
          <a:xfrm>
            <a:off x="1547813" y="908050"/>
            <a:ext cx="2151062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六、填写指引</a:t>
            </a:r>
            <a:endParaRPr lang="zh-CN" altLang="en-US" sz="2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5851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8450" y="3036888"/>
            <a:ext cx="7010400" cy="1752600"/>
          </a:xfrm>
          <a:prstGeom prst="rect">
            <a:avLst/>
          </a:prstGeom>
          <a:noFill/>
          <a:ln w="25400" cap="flat" cmpd="sng">
            <a:solidFill>
              <a:srgbClr val="99CC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35852" name="Text Box 15"/>
          <p:cNvSpPr txBox="1"/>
          <p:nvPr/>
        </p:nvSpPr>
        <p:spPr>
          <a:xfrm>
            <a:off x="1187450" y="4941888"/>
            <a:ext cx="7772400" cy="1733550"/>
          </a:xfrm>
          <a:prstGeom prst="rect">
            <a:avLst/>
          </a:prstGeom>
          <a:solidFill>
            <a:schemeClr val="hlink">
              <a:alpha val="43137"/>
            </a:schemeClr>
          </a:solidFill>
          <a:ln w="25400" cap="flat" cmpd="sng">
            <a:solidFill>
              <a:srgbClr val="99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 dirty="0">
                <a:latin typeface="宋体" panose="02010600030101010101" pitchFamily="2" charset="-122"/>
                <a:ea typeface="宋体" panose="02010600030101010101" pitchFamily="2" charset="-122"/>
              </a:rPr>
              <a:t>计费重量：</a:t>
            </a:r>
            <a:r>
              <a:rPr lang="zh-CN" altLang="en-US" sz="1600" dirty="0">
                <a:latin typeface="宋体" panose="02010600030101010101" pitchFamily="2" charset="-122"/>
                <a:ea typeface="宋体" panose="02010600030101010101" pitchFamily="2" charset="-122"/>
              </a:rPr>
              <a:t>填写计算运费的重量</a:t>
            </a:r>
            <a:r>
              <a:rPr lang="en-US" altLang="zh-CN" sz="1600" dirty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TW" altLang="en-US" sz="1600" dirty="0">
                <a:latin typeface="宋体" panose="02010600030101010101" pitchFamily="2" charset="-122"/>
                <a:ea typeface="宋体" panose="02010600030101010101" pitchFamily="2" charset="-122"/>
              </a:rPr>
              <a:t>计费重量单位为</a:t>
            </a:r>
            <a:r>
              <a:rPr lang="en-US" altLang="zh-TW" sz="1600" dirty="0">
                <a:latin typeface="宋体" panose="02010600030101010101" pitchFamily="2" charset="-122"/>
                <a:ea typeface="宋体" panose="02010600030101010101" pitchFamily="2" charset="-122"/>
              </a:rPr>
              <a:t>KG</a:t>
            </a:r>
            <a:r>
              <a:rPr lang="zh-CN" altLang="en-US" sz="1600" dirty="0">
                <a:latin typeface="宋体" panose="02010600030101010101" pitchFamily="2" charset="-122"/>
                <a:ea typeface="宋体" panose="02010600030101010101" pitchFamily="2" charset="-122"/>
              </a:rPr>
              <a:t>。 </a:t>
            </a:r>
            <a:endParaRPr lang="zh-CN" altLang="en-US" sz="16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TW" altLang="en-US" sz="1600" dirty="0">
                <a:latin typeface="宋体" panose="02010600030101010101" pitchFamily="2" charset="-122"/>
                <a:ea typeface="宋体" panose="02010600030101010101" pitchFamily="2" charset="-122"/>
              </a:rPr>
              <a:t>若货物实际重量大于体积重量，则以货物的实际重量确定为计费重量</a:t>
            </a:r>
            <a:r>
              <a:rPr lang="zh-CN" altLang="en-US" sz="1600" dirty="0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sz="16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TW" altLang="en-US" sz="1600" dirty="0">
                <a:latin typeface="宋体" panose="02010600030101010101" pitchFamily="2" charset="-122"/>
                <a:ea typeface="宋体" panose="02010600030101010101" pitchFamily="2" charset="-122"/>
              </a:rPr>
              <a:t>若货物体积重量大于实际重量，则以货物的轻抛重量确定为计费重量</a:t>
            </a:r>
            <a:r>
              <a:rPr lang="zh-CN" altLang="en-US" sz="1600" dirty="0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TW" altLang="en-US" sz="16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TW" altLang="en-US" sz="1600" dirty="0">
                <a:latin typeface="宋体" panose="02010600030101010101" pitchFamily="2" charset="-122"/>
                <a:ea typeface="宋体" panose="02010600030101010101" pitchFamily="2" charset="-122"/>
              </a:rPr>
              <a:t>如为子母件时，则遵循“取大优先、大大相加”的原则，即计费重量栏填写的重量为各单件最大重量之和。</a:t>
            </a:r>
            <a:endParaRPr lang="zh-CN" altLang="en-US" sz="1600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5853" name="Oval 16"/>
          <p:cNvSpPr/>
          <p:nvPr/>
        </p:nvSpPr>
        <p:spPr>
          <a:xfrm>
            <a:off x="3778250" y="3189288"/>
            <a:ext cx="1828800" cy="457200"/>
          </a:xfrm>
          <a:prstGeom prst="ellipse">
            <a:avLst/>
          </a:prstGeom>
          <a:noFill/>
          <a:ln w="31750" cap="flat" cmpd="sng">
            <a:solidFill>
              <a:srgbClr val="00FF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5854" name="Text Box 17"/>
          <p:cNvSpPr txBox="1"/>
          <p:nvPr/>
        </p:nvSpPr>
        <p:spPr>
          <a:xfrm>
            <a:off x="4387850" y="3798888"/>
            <a:ext cx="603250" cy="4270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200" dirty="0">
                <a:solidFill>
                  <a:srgbClr val="1515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en-US" altLang="zh-CN" sz="2200" dirty="0">
              <a:solidFill>
                <a:srgbClr val="1515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5855" name="Rectangle 18"/>
          <p:cNvSpPr/>
          <p:nvPr/>
        </p:nvSpPr>
        <p:spPr>
          <a:xfrm>
            <a:off x="4716463" y="1052513"/>
            <a:ext cx="2881312" cy="315912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algn="ctr" eaLnBrk="0" hangingPunct="0"/>
            <a:r>
              <a:rPr lang="zh-CN" altLang="en-US" b="1" dirty="0">
                <a:latin typeface="黑体" panose="02010609060101010101" pitchFamily="49" charset="-122"/>
                <a:ea typeface="宋体" panose="02010600030101010101" pitchFamily="2" charset="-122"/>
              </a:rPr>
              <a:t>国内件运单填写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—</a:t>
            </a:r>
            <a:r>
              <a:rPr lang="zh-CN" altLang="en-US" b="1" dirty="0">
                <a:latin typeface="黑体" panose="02010609060101010101" pitchFamily="49" charset="-122"/>
                <a:ea typeface="宋体" panose="02010600030101010101" pitchFamily="2" charset="-122"/>
              </a:rPr>
              <a:t>费用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栏（由收派员填写）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--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举例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226323" name="Group 19"/>
          <p:cNvGraphicFramePr>
            <a:graphicFrameLocks noGrp="1"/>
          </p:cNvGraphicFramePr>
          <p:nvPr/>
        </p:nvGraphicFramePr>
        <p:xfrm>
          <a:off x="2863850" y="1665288"/>
          <a:ext cx="4648200" cy="1219200"/>
        </p:xfrm>
        <a:graphic>
          <a:graphicData uri="http://schemas.openxmlformats.org/drawingml/2006/table">
            <a:tbl>
              <a:tblPr/>
              <a:tblGrid>
                <a:gridCol w="2452688"/>
                <a:gridCol w="2195512"/>
              </a:tblGrid>
              <a:tr h="304800">
                <a:tc>
                  <a:txBody>
                    <a:bodyPr/>
                    <a:lstStyle>
                      <a:lvl1pPr marL="342900" indent="-342900" eaLnBrk="0" hangingPunct="0">
                        <a:spcBef>
                          <a:spcPct val="20000"/>
                        </a:spcBef>
                        <a:tabLst>
                          <a:tab pos="5715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tabLst>
                          <a:tab pos="5715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tabLst>
                          <a:tab pos="5715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tabLst>
                          <a:tab pos="5715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tabLst>
                          <a:tab pos="5715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715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715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715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715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71500" algn="l"/>
                        </a:tabLst>
                      </a:pPr>
                      <a:r>
                        <a:rPr kumimoji="0" lang="zh-TW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重量段</a:t>
                      </a:r>
                      <a:endParaRPr kumimoji="0" lang="zh-TW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42900" indent="-342900" eaLnBrk="0" hangingPunct="0">
                        <a:spcBef>
                          <a:spcPct val="20000"/>
                        </a:spcBef>
                        <a:tabLst>
                          <a:tab pos="5715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tabLst>
                          <a:tab pos="5715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tabLst>
                          <a:tab pos="5715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tabLst>
                          <a:tab pos="5715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tabLst>
                          <a:tab pos="5715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715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715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715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715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71500" algn="l"/>
                        </a:tabLst>
                      </a:pPr>
                      <a:r>
                        <a:rPr kumimoji="0" lang="zh-TW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允许误差范围</a:t>
                      </a:r>
                      <a:endParaRPr kumimoji="0" lang="zh-TW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50000"/>
                      </a:schemeClr>
                    </a:solidFill>
                  </a:tcPr>
                </a:tc>
              </a:tr>
              <a:tr h="304800">
                <a:tc>
                  <a:txBody>
                    <a:bodyPr/>
                    <a:lstStyle>
                      <a:lvl1pPr marL="342900" indent="-342900" eaLnBrk="0" hangingPunct="0">
                        <a:spcBef>
                          <a:spcPct val="20000"/>
                        </a:spcBef>
                        <a:tabLst>
                          <a:tab pos="5715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tabLst>
                          <a:tab pos="5715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tabLst>
                          <a:tab pos="5715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tabLst>
                          <a:tab pos="5715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tabLst>
                          <a:tab pos="5715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715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715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715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715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71500" algn="l"/>
                        </a:tabLst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20KG</a:t>
                      </a:r>
                      <a:r>
                        <a:rPr kumimoji="0" lang="zh-TW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以内（含</a:t>
                      </a: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20KG</a:t>
                      </a:r>
                      <a:r>
                        <a:rPr kumimoji="0" lang="zh-TW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  <a:endParaRPr kumimoji="0" lang="zh-TW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42900" indent="-342900" eaLnBrk="0" hangingPunct="0">
                        <a:spcBef>
                          <a:spcPct val="20000"/>
                        </a:spcBef>
                        <a:tabLst>
                          <a:tab pos="5715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tabLst>
                          <a:tab pos="5715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tabLst>
                          <a:tab pos="5715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tabLst>
                          <a:tab pos="5715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tabLst>
                          <a:tab pos="5715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715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715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715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715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71500" algn="l"/>
                        </a:tabLst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±0.5KG</a:t>
                      </a:r>
                      <a:endParaRPr kumimoji="0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50000"/>
                      </a:schemeClr>
                    </a:solidFill>
                  </a:tcPr>
                </a:tc>
              </a:tr>
              <a:tr h="241300">
                <a:tc>
                  <a:txBody>
                    <a:bodyPr/>
                    <a:lstStyle>
                      <a:lvl1pPr marL="342900" indent="-342900" eaLnBrk="0" hangingPunct="0">
                        <a:spcBef>
                          <a:spcPct val="20000"/>
                        </a:spcBef>
                        <a:tabLst>
                          <a:tab pos="5715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tabLst>
                          <a:tab pos="5715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tabLst>
                          <a:tab pos="5715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tabLst>
                          <a:tab pos="5715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tabLst>
                          <a:tab pos="5715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715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715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715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715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71500" algn="l"/>
                        </a:tabLst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20.1KG</a:t>
                      </a: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—50KG</a:t>
                      </a:r>
                      <a:endParaRPr kumimoji="0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42900" indent="-342900" eaLnBrk="0" hangingPunct="0">
                        <a:spcBef>
                          <a:spcPct val="20000"/>
                        </a:spcBef>
                        <a:tabLst>
                          <a:tab pos="5715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tabLst>
                          <a:tab pos="5715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tabLst>
                          <a:tab pos="5715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tabLst>
                          <a:tab pos="5715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tabLst>
                          <a:tab pos="5715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715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715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715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715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71500" algn="l"/>
                        </a:tabLst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±1KG</a:t>
                      </a:r>
                      <a:endParaRPr kumimoji="0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50000"/>
                      </a:schemeClr>
                    </a:solidFill>
                  </a:tcPr>
                </a:tc>
              </a:tr>
              <a:tr h="292100">
                <a:tc>
                  <a:txBody>
                    <a:bodyPr/>
                    <a:lstStyle>
                      <a:lvl1pPr marL="342900" indent="-342900" eaLnBrk="0" hangingPunct="0">
                        <a:spcBef>
                          <a:spcPct val="20000"/>
                        </a:spcBef>
                        <a:tabLst>
                          <a:tab pos="5715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tabLst>
                          <a:tab pos="5715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tabLst>
                          <a:tab pos="5715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tabLst>
                          <a:tab pos="5715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tabLst>
                          <a:tab pos="5715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715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715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715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715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71500" algn="l"/>
                        </a:tabLst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50.1KG</a:t>
                      </a:r>
                      <a:r>
                        <a:rPr kumimoji="0" lang="zh-TW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以上</a:t>
                      </a:r>
                      <a:endParaRPr kumimoji="0" lang="zh-TW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42900" indent="-342900" eaLnBrk="0" hangingPunct="0">
                        <a:spcBef>
                          <a:spcPct val="20000"/>
                        </a:spcBef>
                        <a:tabLst>
                          <a:tab pos="5715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tabLst>
                          <a:tab pos="5715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tabLst>
                          <a:tab pos="5715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tabLst>
                          <a:tab pos="5715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tabLst>
                          <a:tab pos="5715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715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715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715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715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71500" algn="l"/>
                        </a:tabLst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±</a:t>
                      </a:r>
                      <a:r>
                        <a:rPr kumimoji="0" lang="zh-TW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总重量的</a:t>
                      </a: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2%</a:t>
                      </a:r>
                      <a:endParaRPr kumimoji="0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5873" name="Text Box 36"/>
          <p:cNvSpPr txBox="1"/>
          <p:nvPr/>
        </p:nvSpPr>
        <p:spPr>
          <a:xfrm>
            <a:off x="1797050" y="1665288"/>
            <a:ext cx="762000" cy="1216025"/>
          </a:xfrm>
          <a:prstGeom prst="rect">
            <a:avLst/>
          </a:prstGeom>
          <a:solidFill>
            <a:schemeClr val="hlink">
              <a:alpha val="43921"/>
            </a:schemeClr>
          </a:solidFill>
          <a:ln w="25400" cap="flat" cmpd="sng">
            <a:solidFill>
              <a:schemeClr val="fol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1515FF"/>
                </a:solidFill>
                <a:latin typeface="楷体_GB2312" pitchFamily="49" charset="-122"/>
                <a:ea typeface="黑体" panose="02010609060101010101" pitchFamily="49" charset="-122"/>
              </a:rPr>
              <a:t>计</a:t>
            </a:r>
            <a:r>
              <a:rPr lang="zh-TW" altLang="en-US" dirty="0">
                <a:solidFill>
                  <a:srgbClr val="1515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误</a:t>
            </a:r>
            <a:r>
              <a:rPr lang="zh-CN" altLang="en-US" dirty="0">
                <a:solidFill>
                  <a:srgbClr val="1515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费</a:t>
            </a:r>
            <a:r>
              <a:rPr lang="zh-TW" altLang="en-US" dirty="0">
                <a:solidFill>
                  <a:srgbClr val="1515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差</a:t>
            </a:r>
            <a:r>
              <a:rPr lang="zh-CN" altLang="en-US" dirty="0">
                <a:solidFill>
                  <a:srgbClr val="1515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重</a:t>
            </a:r>
            <a:r>
              <a:rPr lang="zh-TW" altLang="en-US" dirty="0">
                <a:solidFill>
                  <a:srgbClr val="1515FF"/>
                </a:solidFill>
                <a:latin typeface="楷体_GB2312" pitchFamily="49" charset="-122"/>
                <a:ea typeface="黑体" panose="02010609060101010101" pitchFamily="49" charset="-122"/>
              </a:rPr>
              <a:t>标</a:t>
            </a:r>
            <a:r>
              <a:rPr lang="zh-CN" altLang="en-US" dirty="0">
                <a:solidFill>
                  <a:srgbClr val="1515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量</a:t>
            </a:r>
            <a:r>
              <a:rPr lang="zh-TW" altLang="en-US" dirty="0">
                <a:solidFill>
                  <a:srgbClr val="1515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准</a:t>
            </a:r>
            <a:endParaRPr lang="zh-CN" altLang="en-US" dirty="0">
              <a:solidFill>
                <a:srgbClr val="1515FF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6867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36869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6870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6871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6872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学习活动四：运单填写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36873" name="AutoShape 58"/>
          <p:cNvSpPr/>
          <p:nvPr/>
        </p:nvSpPr>
        <p:spPr>
          <a:xfrm flipH="1">
            <a:off x="1476375" y="765175"/>
            <a:ext cx="2330450" cy="989013"/>
          </a:xfrm>
          <a:prstGeom prst="roundRect">
            <a:avLst>
              <a:gd name="adj" fmla="val 7718"/>
            </a:avLst>
          </a:prstGeom>
          <a:gradFill rotWithShape="1">
            <a:gsLst>
              <a:gs pos="0">
                <a:srgbClr val="F7FDFF"/>
              </a:gs>
              <a:gs pos="50000">
                <a:srgbClr val="BED9F2"/>
              </a:gs>
              <a:gs pos="100000">
                <a:srgbClr val="F7FD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6874" name="Rectangle 71"/>
          <p:cNvSpPr/>
          <p:nvPr/>
        </p:nvSpPr>
        <p:spPr>
          <a:xfrm>
            <a:off x="1547813" y="908050"/>
            <a:ext cx="2151062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六、填写指引</a:t>
            </a:r>
            <a:endParaRPr lang="zh-CN" altLang="en-US" sz="2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687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7788" y="2151063"/>
            <a:ext cx="7010400" cy="1752600"/>
          </a:xfrm>
          <a:prstGeom prst="rect">
            <a:avLst/>
          </a:prstGeom>
          <a:noFill/>
          <a:ln w="25400" cap="flat" cmpd="sng">
            <a:solidFill>
              <a:srgbClr val="99CC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27343" name="Text Box 15"/>
          <p:cNvSpPr txBox="1"/>
          <p:nvPr/>
        </p:nvSpPr>
        <p:spPr>
          <a:xfrm>
            <a:off x="1042988" y="4437063"/>
            <a:ext cx="7848600" cy="2176462"/>
          </a:xfrm>
          <a:prstGeom prst="rect">
            <a:avLst/>
          </a:prstGeom>
          <a:solidFill>
            <a:schemeClr val="hlink"/>
          </a:solidFill>
          <a:ln w="25400" cap="flat" cmpd="sng">
            <a:solidFill>
              <a:srgbClr val="99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pPr>
              <a:lnSpc>
                <a:spcPct val="140000"/>
              </a:lnSpc>
              <a:spcBef>
                <a:spcPct val="50000"/>
              </a:spcBef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运费：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填写由计费重量计算得出运费的数值，不需加填任何货币符号运费按照“四舍五入”计算。如：计算的运费为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95.2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元，按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95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元收取；如计算的运费为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95.5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元，按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96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元收取。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50000"/>
              </a:spcBef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费用合计：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填写运费与“附加业务类型”中所产生的所有附加服务费用的总和，即：费用合计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=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运费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+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附加费用。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27344" name="Oval 16"/>
          <p:cNvSpPr/>
          <p:nvPr/>
        </p:nvSpPr>
        <p:spPr>
          <a:xfrm>
            <a:off x="6605588" y="3370263"/>
            <a:ext cx="1281112" cy="457200"/>
          </a:xfrm>
          <a:prstGeom prst="ellipse">
            <a:avLst/>
          </a:prstGeom>
          <a:noFill/>
          <a:ln w="31750" cap="flat" cmpd="sng">
            <a:solidFill>
              <a:srgbClr val="00FF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7345" name="Text Box 17"/>
          <p:cNvSpPr txBox="1"/>
          <p:nvPr/>
        </p:nvSpPr>
        <p:spPr>
          <a:xfrm>
            <a:off x="6986588" y="2836863"/>
            <a:ext cx="603250" cy="4270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200" dirty="0">
                <a:solidFill>
                  <a:srgbClr val="1515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96</a:t>
            </a:r>
            <a:endParaRPr lang="en-US" altLang="zh-CN" sz="2200" dirty="0">
              <a:solidFill>
                <a:srgbClr val="1515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7346" name="Text Box 18"/>
          <p:cNvSpPr txBox="1"/>
          <p:nvPr/>
        </p:nvSpPr>
        <p:spPr>
          <a:xfrm>
            <a:off x="6910388" y="3370263"/>
            <a:ext cx="838200" cy="4270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200" dirty="0">
                <a:solidFill>
                  <a:srgbClr val="1515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116</a:t>
            </a:r>
            <a:endParaRPr lang="en-US" altLang="zh-CN" sz="2200" dirty="0">
              <a:solidFill>
                <a:srgbClr val="1515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7347" name="Oval 19"/>
          <p:cNvSpPr/>
          <p:nvPr/>
        </p:nvSpPr>
        <p:spPr>
          <a:xfrm>
            <a:off x="4319588" y="3370263"/>
            <a:ext cx="1905000" cy="457200"/>
          </a:xfrm>
          <a:prstGeom prst="ellipse">
            <a:avLst/>
          </a:prstGeom>
          <a:noFill/>
          <a:ln w="31750" cap="flat" cmpd="sng">
            <a:solidFill>
              <a:srgbClr val="00FF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6881" name="Rectangle 20"/>
          <p:cNvSpPr/>
          <p:nvPr/>
        </p:nvSpPr>
        <p:spPr>
          <a:xfrm>
            <a:off x="4643438" y="1125538"/>
            <a:ext cx="2808287" cy="5746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algn="ctr" eaLnBrk="0" hangingPunct="0"/>
            <a:r>
              <a:rPr lang="zh-CN" altLang="en-US" b="1" dirty="0">
                <a:latin typeface="黑体" panose="02010609060101010101" pitchFamily="49" charset="-122"/>
                <a:ea typeface="宋体" panose="02010600030101010101" pitchFamily="2" charset="-122"/>
              </a:rPr>
              <a:t>国内件运单填写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—</a:t>
            </a:r>
            <a:r>
              <a:rPr lang="zh-CN" altLang="en-US" b="1" dirty="0">
                <a:latin typeface="黑体" panose="02010609060101010101" pitchFamily="49" charset="-122"/>
                <a:ea typeface="宋体" panose="02010600030101010101" pitchFamily="2" charset="-122"/>
              </a:rPr>
              <a:t>费用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栏（由收派员填写）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--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举例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7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7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2" dur="500" fill="hold"/>
                                        <p:tgtEl>
                                          <p:spTgt spid="227343">
                                            <p:txEl>
                                              <p:charRg st="0" end="8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227343">
                                            <p:txEl>
                                              <p:charRg st="0" end="8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227343">
                                            <p:txEl>
                                              <p:charRg st="0" end="8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7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7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7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7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7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7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2" dur="500" fill="hold"/>
                                        <p:tgtEl>
                                          <p:spTgt spid="227343">
                                            <p:txEl>
                                              <p:charRg st="85" end="13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227343">
                                            <p:txEl>
                                              <p:charRg st="85" end="13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227343">
                                            <p:txEl>
                                              <p:charRg st="85" end="13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7344" grpId="0" animBg="1"/>
      <p:bldP spid="227345" grpId="0"/>
      <p:bldP spid="227346" grpId="0"/>
      <p:bldP spid="22734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7891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37893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7894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7895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7896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学习活动四：运单填写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37897" name="AutoShape 58"/>
          <p:cNvSpPr/>
          <p:nvPr/>
        </p:nvSpPr>
        <p:spPr>
          <a:xfrm flipH="1">
            <a:off x="1476375" y="765175"/>
            <a:ext cx="2330450" cy="989013"/>
          </a:xfrm>
          <a:prstGeom prst="roundRect">
            <a:avLst>
              <a:gd name="adj" fmla="val 7718"/>
            </a:avLst>
          </a:prstGeom>
          <a:gradFill rotWithShape="1">
            <a:gsLst>
              <a:gs pos="0">
                <a:srgbClr val="F7FDFF"/>
              </a:gs>
              <a:gs pos="50000">
                <a:srgbClr val="BED9F2"/>
              </a:gs>
              <a:gs pos="100000">
                <a:srgbClr val="F7FD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7898" name="Rectangle 71"/>
          <p:cNvSpPr/>
          <p:nvPr/>
        </p:nvSpPr>
        <p:spPr>
          <a:xfrm>
            <a:off x="1547813" y="908050"/>
            <a:ext cx="2151062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六、填写指引</a:t>
            </a:r>
            <a:endParaRPr lang="zh-CN" altLang="en-US" sz="2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7899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6013" y="1998663"/>
            <a:ext cx="7772400" cy="2163762"/>
          </a:xfrm>
          <a:prstGeom prst="rect">
            <a:avLst/>
          </a:prstGeom>
          <a:noFill/>
          <a:ln w="15875" cap="flat" cmpd="sng">
            <a:solidFill>
              <a:srgbClr val="99CC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37900" name="Text Box 15"/>
          <p:cNvSpPr txBox="1"/>
          <p:nvPr/>
        </p:nvSpPr>
        <p:spPr>
          <a:xfrm>
            <a:off x="1116013" y="4437063"/>
            <a:ext cx="7772400" cy="1946275"/>
          </a:xfrm>
          <a:prstGeom prst="rect">
            <a:avLst/>
          </a:prstGeom>
          <a:solidFill>
            <a:schemeClr val="hlink"/>
          </a:solidFill>
          <a:ln w="25400" cap="flat" cmpd="sng">
            <a:solidFill>
              <a:srgbClr val="99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</a:rPr>
              <a:t>原寄地：</a:t>
            </a:r>
            <a:r>
              <a:rPr lang="zh-CN" altLang="en-US" sz="2000" dirty="0">
                <a:latin typeface="宋体" panose="02010600030101010101" pitchFamily="2" charset="-122"/>
                <a:ea typeface="宋体" panose="02010600030101010101" pitchFamily="2" charset="-122"/>
              </a:rPr>
              <a:t>寄方收件员填写其所在分（点）部的详细代码。</a:t>
            </a:r>
            <a:endParaRPr lang="zh-CN" altLang="en-US" sz="20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</a:rPr>
              <a:t>目的地：</a:t>
            </a:r>
            <a:r>
              <a:rPr lang="zh-CN" altLang="en-US" sz="2000" dirty="0">
                <a:latin typeface="宋体" panose="02010600030101010101" pitchFamily="2" charset="-122"/>
                <a:ea typeface="宋体" panose="02010600030101010101" pitchFamily="2" charset="-122"/>
              </a:rPr>
              <a:t>寄方收件员填写目的地城市代码。快件到达目的地派送后，派件员必须补充填写派件分（点）部详细代码。（</a:t>
            </a:r>
            <a:r>
              <a:rPr lang="zh-CN" altLang="en-US" sz="20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注意错标</a:t>
            </a:r>
            <a:r>
              <a:rPr lang="zh-CN" altLang="en-US" sz="2000" dirty="0"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endParaRPr lang="zh-CN" altLang="en-US" sz="20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</a:rPr>
              <a:t>自取件：</a:t>
            </a:r>
            <a:r>
              <a:rPr lang="zh-CN" altLang="en-US" sz="2000" dirty="0">
                <a:latin typeface="宋体" panose="02010600030101010101" pitchFamily="2" charset="-122"/>
                <a:ea typeface="宋体" panose="02010600030101010101" pitchFamily="2" charset="-122"/>
              </a:rPr>
              <a:t>在征得客户同意自取后，由寄方收件员在“自取件”栏内打“√”，客户需在备注栏注明“同意自取”，并签名。</a:t>
            </a:r>
            <a:endParaRPr lang="zh-CN" altLang="en-US" sz="20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7901" name="Oval 16"/>
          <p:cNvSpPr/>
          <p:nvPr/>
        </p:nvSpPr>
        <p:spPr>
          <a:xfrm>
            <a:off x="1268413" y="2608263"/>
            <a:ext cx="1905000" cy="457200"/>
          </a:xfrm>
          <a:prstGeom prst="ellipse">
            <a:avLst/>
          </a:prstGeom>
          <a:noFill/>
          <a:ln w="31750" cap="flat" cmpd="sng">
            <a:solidFill>
              <a:srgbClr val="00FF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7902" name="Text Box 17"/>
          <p:cNvSpPr txBox="1"/>
          <p:nvPr/>
        </p:nvSpPr>
        <p:spPr>
          <a:xfrm>
            <a:off x="1878013" y="3370263"/>
            <a:ext cx="1143000" cy="4270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200" b="1" dirty="0">
                <a:solidFill>
                  <a:srgbClr val="1515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010A</a:t>
            </a:r>
            <a:endParaRPr lang="en-US" altLang="zh-CN" sz="2200" b="1" dirty="0">
              <a:solidFill>
                <a:srgbClr val="1515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7903" name="Oval 18"/>
          <p:cNvSpPr/>
          <p:nvPr/>
        </p:nvSpPr>
        <p:spPr>
          <a:xfrm>
            <a:off x="3706813" y="2608263"/>
            <a:ext cx="1905000" cy="457200"/>
          </a:xfrm>
          <a:prstGeom prst="ellipse">
            <a:avLst/>
          </a:prstGeom>
          <a:noFill/>
          <a:ln w="31750" cap="flat" cmpd="sng">
            <a:solidFill>
              <a:srgbClr val="00FF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7904" name="Text Box 19"/>
          <p:cNvSpPr txBox="1"/>
          <p:nvPr/>
        </p:nvSpPr>
        <p:spPr>
          <a:xfrm>
            <a:off x="4545013" y="3370263"/>
            <a:ext cx="838200" cy="4270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200" b="1" dirty="0">
                <a:solidFill>
                  <a:srgbClr val="1515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020</a:t>
            </a:r>
            <a:endParaRPr lang="en-US" altLang="zh-CN" sz="2200" b="1" dirty="0">
              <a:solidFill>
                <a:srgbClr val="1515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7905" name="Rectangle 20"/>
          <p:cNvSpPr/>
          <p:nvPr/>
        </p:nvSpPr>
        <p:spPr>
          <a:xfrm>
            <a:off x="7212013" y="3141663"/>
            <a:ext cx="434975" cy="5191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800" b="1" dirty="0">
                <a:solidFill>
                  <a:srgbClr val="1515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√</a:t>
            </a:r>
            <a:endParaRPr lang="zh-CN" altLang="en-US" sz="2800" b="1" dirty="0">
              <a:solidFill>
                <a:srgbClr val="1515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7906" name="Rectangle 21"/>
          <p:cNvSpPr/>
          <p:nvPr/>
        </p:nvSpPr>
        <p:spPr>
          <a:xfrm>
            <a:off x="4500563" y="1125538"/>
            <a:ext cx="3384550" cy="6445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algn="ctr" eaLnBrk="0" hangingPunct="0"/>
            <a:r>
              <a:rPr lang="zh-CN" altLang="en-US" b="1" dirty="0">
                <a:latin typeface="黑体" panose="02010609060101010101" pitchFamily="49" charset="-122"/>
                <a:ea typeface="宋体" panose="02010600030101010101" pitchFamily="2" charset="-122"/>
              </a:rPr>
              <a:t>国内件运单填写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—</a:t>
            </a:r>
            <a:r>
              <a:rPr lang="zh-CN" altLang="en-US" b="1" dirty="0">
                <a:latin typeface="黑体" panose="02010609060101010101" pitchFamily="49" charset="-122"/>
                <a:ea typeface="宋体" panose="02010600030101010101" pitchFamily="2" charset="-122"/>
              </a:rPr>
              <a:t>地区代码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栏（由收派员填写）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--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举例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8915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38917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8918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919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8920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学习活动四：运单填写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38921" name="AutoShape 58"/>
          <p:cNvSpPr/>
          <p:nvPr/>
        </p:nvSpPr>
        <p:spPr>
          <a:xfrm flipH="1">
            <a:off x="1476375" y="765175"/>
            <a:ext cx="2330450" cy="989013"/>
          </a:xfrm>
          <a:prstGeom prst="roundRect">
            <a:avLst>
              <a:gd name="adj" fmla="val 7718"/>
            </a:avLst>
          </a:prstGeom>
          <a:gradFill rotWithShape="1">
            <a:gsLst>
              <a:gs pos="0">
                <a:srgbClr val="F7FDFF"/>
              </a:gs>
              <a:gs pos="50000">
                <a:srgbClr val="BED9F2"/>
              </a:gs>
              <a:gs pos="100000">
                <a:srgbClr val="F7FD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922" name="Rectangle 71"/>
          <p:cNvSpPr/>
          <p:nvPr/>
        </p:nvSpPr>
        <p:spPr>
          <a:xfrm>
            <a:off x="1547813" y="908050"/>
            <a:ext cx="2151062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六、填写指引</a:t>
            </a:r>
            <a:endParaRPr lang="zh-CN" altLang="en-US" sz="2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229390" name="Group 14"/>
          <p:cNvGrpSpPr/>
          <p:nvPr/>
        </p:nvGrpSpPr>
        <p:grpSpPr>
          <a:xfrm>
            <a:off x="1547813" y="2276475"/>
            <a:ext cx="6400800" cy="4124325"/>
            <a:chOff x="528" y="1114"/>
            <a:chExt cx="4032" cy="2598"/>
          </a:xfrm>
        </p:grpSpPr>
        <p:sp>
          <p:nvSpPr>
            <p:cNvPr id="38924" name="Line 15"/>
            <p:cNvSpPr/>
            <p:nvPr/>
          </p:nvSpPr>
          <p:spPr>
            <a:xfrm>
              <a:off x="1824" y="3322"/>
              <a:ext cx="1536" cy="0"/>
            </a:xfrm>
            <a:prstGeom prst="line">
              <a:avLst/>
            </a:prstGeom>
            <a:ln w="25400" cap="flat" cmpd="sng">
              <a:solidFill>
                <a:schemeClr val="folHlink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38925" name="Line 16"/>
            <p:cNvSpPr/>
            <p:nvPr/>
          </p:nvSpPr>
          <p:spPr>
            <a:xfrm>
              <a:off x="1824" y="1498"/>
              <a:ext cx="1536" cy="0"/>
            </a:xfrm>
            <a:prstGeom prst="line">
              <a:avLst/>
            </a:prstGeom>
            <a:ln w="25400" cap="flat" cmpd="sng">
              <a:solidFill>
                <a:schemeClr val="folHlink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38926" name="Line 17"/>
            <p:cNvSpPr/>
            <p:nvPr/>
          </p:nvSpPr>
          <p:spPr>
            <a:xfrm>
              <a:off x="1728" y="2458"/>
              <a:ext cx="1632" cy="0"/>
            </a:xfrm>
            <a:prstGeom prst="line">
              <a:avLst/>
            </a:prstGeom>
            <a:ln w="25400" cap="flat" cmpd="sng">
              <a:solidFill>
                <a:schemeClr val="folHlink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38927" name="Text Box 18"/>
            <p:cNvSpPr txBox="1"/>
            <p:nvPr/>
          </p:nvSpPr>
          <p:spPr>
            <a:xfrm>
              <a:off x="528" y="2314"/>
              <a:ext cx="1200" cy="304"/>
            </a:xfrm>
            <a:prstGeom prst="rect">
              <a:avLst/>
            </a:prstGeom>
            <a:solidFill>
              <a:schemeClr val="hlink"/>
            </a:solidFill>
            <a:ln w="25400" cap="flat" cmpd="sng">
              <a:solidFill>
                <a:schemeClr val="folHlink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7763" dir="2699999" algn="ctr" rotWithShape="0">
                <a:schemeClr val="bg2">
                  <a:alpha val="50000"/>
                </a:schemeClr>
              </a:outerShdw>
            </a:effectLst>
          </p:spPr>
          <p:txBody>
            <a:bodyPr anchor="t" anchorCtr="0"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付款方式</a:t>
              </a:r>
              <a:endPara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8928" name="Text Box 19"/>
            <p:cNvSpPr txBox="1"/>
            <p:nvPr/>
          </p:nvSpPr>
          <p:spPr>
            <a:xfrm>
              <a:off x="1968" y="1402"/>
              <a:ext cx="1200" cy="304"/>
            </a:xfrm>
            <a:prstGeom prst="rect">
              <a:avLst/>
            </a:prstGeom>
            <a:solidFill>
              <a:schemeClr val="hlink"/>
            </a:solidFill>
            <a:ln w="25400" cap="flat" cmpd="sng">
              <a:solidFill>
                <a:schemeClr val="folHlink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7763" dir="2699999" algn="ctr" rotWithShape="0">
                <a:schemeClr val="bg2">
                  <a:alpha val="50000"/>
                </a:schemeClr>
              </a:outerShdw>
            </a:effectLst>
          </p:spPr>
          <p:txBody>
            <a:bodyPr anchor="t" anchorCtr="0"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寄方付</a:t>
              </a:r>
              <a:endPara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8929" name="Text Box 20"/>
            <p:cNvSpPr txBox="1"/>
            <p:nvPr/>
          </p:nvSpPr>
          <p:spPr>
            <a:xfrm>
              <a:off x="1968" y="2314"/>
              <a:ext cx="1200" cy="304"/>
            </a:xfrm>
            <a:prstGeom prst="rect">
              <a:avLst/>
            </a:prstGeom>
            <a:solidFill>
              <a:schemeClr val="hlink"/>
            </a:solidFill>
            <a:ln w="25400" cap="flat" cmpd="sng">
              <a:solidFill>
                <a:schemeClr val="folHlink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7763" dir="2699999" algn="ctr" rotWithShape="0">
                <a:schemeClr val="bg2">
                  <a:alpha val="50000"/>
                </a:schemeClr>
              </a:outerShdw>
            </a:effectLst>
          </p:spPr>
          <p:txBody>
            <a:bodyPr anchor="t" anchorCtr="0"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收方付</a:t>
              </a:r>
              <a:endPara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8930" name="Text Box 21"/>
            <p:cNvSpPr txBox="1"/>
            <p:nvPr/>
          </p:nvSpPr>
          <p:spPr>
            <a:xfrm>
              <a:off x="1968" y="3178"/>
              <a:ext cx="1200" cy="304"/>
            </a:xfrm>
            <a:prstGeom prst="rect">
              <a:avLst/>
            </a:prstGeom>
            <a:solidFill>
              <a:schemeClr val="hlink"/>
            </a:solidFill>
            <a:ln w="25400" cap="flat" cmpd="sng">
              <a:solidFill>
                <a:schemeClr val="folHlink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7763" dir="2699999" algn="ctr" rotWithShape="0">
                <a:schemeClr val="bg2">
                  <a:alpha val="50000"/>
                </a:schemeClr>
              </a:outerShdw>
            </a:effectLst>
          </p:spPr>
          <p:txBody>
            <a:bodyPr anchor="t" anchorCtr="0"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转第三方付</a:t>
              </a:r>
              <a:endPara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8931" name="Text Box 22"/>
            <p:cNvSpPr txBox="1"/>
            <p:nvPr/>
          </p:nvSpPr>
          <p:spPr>
            <a:xfrm>
              <a:off x="528" y="2650"/>
              <a:ext cx="1344" cy="304"/>
            </a:xfrm>
            <a:prstGeom prst="rect">
              <a:avLst/>
            </a:prstGeom>
            <a:solidFill>
              <a:schemeClr val="hlink"/>
            </a:solidFill>
            <a:ln w="25400" cap="flat" cmpd="sng">
              <a:solidFill>
                <a:schemeClr val="folHlink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 anchorCtr="0"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（现结</a:t>
              </a:r>
              <a:r>
                <a:rPr lang="en-US" altLang="zh-CN" sz="2400" b="1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/</a:t>
              </a:r>
              <a:r>
                <a:rPr lang="zh-CN" altLang="en-US" sz="2400" b="1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月结）</a:t>
              </a:r>
              <a:endPara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8932" name="Text Box 23"/>
            <p:cNvSpPr txBox="1"/>
            <p:nvPr/>
          </p:nvSpPr>
          <p:spPr>
            <a:xfrm>
              <a:off x="3360" y="1114"/>
              <a:ext cx="1200" cy="304"/>
            </a:xfrm>
            <a:prstGeom prst="rect">
              <a:avLst/>
            </a:prstGeom>
            <a:solidFill>
              <a:schemeClr val="hlink"/>
            </a:solidFill>
            <a:ln w="25400" cap="flat" cmpd="sng">
              <a:solidFill>
                <a:schemeClr val="folHlink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7763" dir="2699999" algn="ctr" rotWithShape="0">
                <a:schemeClr val="bg2">
                  <a:alpha val="50000"/>
                </a:schemeClr>
              </a:outerShdw>
            </a:effectLst>
          </p:spPr>
          <p:txBody>
            <a:bodyPr anchor="t" anchorCtr="0"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寄付现结</a:t>
              </a:r>
              <a:endPara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8933" name="Text Box 24"/>
            <p:cNvSpPr txBox="1"/>
            <p:nvPr/>
          </p:nvSpPr>
          <p:spPr>
            <a:xfrm>
              <a:off x="3360" y="1498"/>
              <a:ext cx="1200" cy="304"/>
            </a:xfrm>
            <a:prstGeom prst="rect">
              <a:avLst/>
            </a:prstGeom>
            <a:solidFill>
              <a:schemeClr val="hlink"/>
            </a:solidFill>
            <a:ln w="25400" cap="flat" cmpd="sng">
              <a:solidFill>
                <a:schemeClr val="folHlink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7763" dir="2699999" algn="ctr" rotWithShape="0">
                <a:schemeClr val="bg2">
                  <a:alpha val="50000"/>
                </a:schemeClr>
              </a:outerShdw>
            </a:effectLst>
          </p:spPr>
          <p:txBody>
            <a:bodyPr anchor="t" anchorCtr="0"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寄付月结</a:t>
              </a:r>
              <a:endPara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8934" name="Text Box 25"/>
            <p:cNvSpPr txBox="1"/>
            <p:nvPr/>
          </p:nvSpPr>
          <p:spPr>
            <a:xfrm>
              <a:off x="3360" y="2074"/>
              <a:ext cx="1200" cy="304"/>
            </a:xfrm>
            <a:prstGeom prst="rect">
              <a:avLst/>
            </a:prstGeom>
            <a:solidFill>
              <a:schemeClr val="hlink"/>
            </a:solidFill>
            <a:ln w="25400" cap="flat" cmpd="sng">
              <a:solidFill>
                <a:schemeClr val="folHlink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7763" dir="2699999" algn="ctr" rotWithShape="0">
                <a:schemeClr val="bg2">
                  <a:alpha val="50000"/>
                </a:schemeClr>
              </a:outerShdw>
            </a:effectLst>
          </p:spPr>
          <p:txBody>
            <a:bodyPr anchor="t" anchorCtr="0"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到付现结</a:t>
              </a:r>
              <a:endPara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8935" name="Text Box 26"/>
            <p:cNvSpPr txBox="1"/>
            <p:nvPr/>
          </p:nvSpPr>
          <p:spPr>
            <a:xfrm>
              <a:off x="3360" y="2458"/>
              <a:ext cx="1200" cy="304"/>
            </a:xfrm>
            <a:prstGeom prst="rect">
              <a:avLst/>
            </a:prstGeom>
            <a:solidFill>
              <a:schemeClr val="hlink"/>
            </a:solidFill>
            <a:ln w="25400" cap="flat" cmpd="sng">
              <a:solidFill>
                <a:schemeClr val="folHlink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7763" dir="2699999" algn="ctr" rotWithShape="0">
                <a:schemeClr val="bg2">
                  <a:alpha val="50000"/>
                </a:schemeClr>
              </a:outerShdw>
            </a:effectLst>
          </p:spPr>
          <p:txBody>
            <a:bodyPr anchor="t" anchorCtr="0"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到付月结</a:t>
              </a:r>
              <a:endPara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8936" name="Text Box 27"/>
            <p:cNvSpPr txBox="1"/>
            <p:nvPr/>
          </p:nvSpPr>
          <p:spPr>
            <a:xfrm>
              <a:off x="3360" y="3178"/>
              <a:ext cx="1200" cy="534"/>
            </a:xfrm>
            <a:prstGeom prst="rect">
              <a:avLst/>
            </a:prstGeom>
            <a:solidFill>
              <a:schemeClr val="hlink"/>
            </a:solidFill>
            <a:ln w="25400" cap="flat" cmpd="sng">
              <a:solidFill>
                <a:schemeClr val="folHlink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7763" dir="2699999" algn="ctr" rotWithShape="0">
                <a:schemeClr val="bg2">
                  <a:alpha val="50000"/>
                </a:schemeClr>
              </a:outerShdw>
            </a:effectLst>
          </p:spPr>
          <p:txBody>
            <a:bodyPr anchor="t" anchorCtr="0"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寄方转第三方付款</a:t>
              </a:r>
              <a:endPara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8937" name="Line 28"/>
            <p:cNvSpPr/>
            <p:nvPr/>
          </p:nvSpPr>
          <p:spPr>
            <a:xfrm>
              <a:off x="1824" y="1498"/>
              <a:ext cx="0" cy="1824"/>
            </a:xfrm>
            <a:prstGeom prst="line">
              <a:avLst/>
            </a:prstGeom>
            <a:ln w="25400" cap="flat" cmpd="sng">
              <a:solidFill>
                <a:schemeClr val="folHlink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38938" name="Rectangle 29"/>
          <p:cNvSpPr/>
          <p:nvPr/>
        </p:nvSpPr>
        <p:spPr>
          <a:xfrm>
            <a:off x="4500563" y="1125538"/>
            <a:ext cx="3382962" cy="503237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algn="ctr" eaLnBrk="0" hangingPunct="0"/>
            <a:r>
              <a:rPr lang="zh-CN" altLang="en-US" b="1" dirty="0">
                <a:latin typeface="黑体" panose="02010609060101010101" pitchFamily="49" charset="-122"/>
                <a:ea typeface="宋体" panose="02010600030101010101" pitchFamily="2" charset="-122"/>
              </a:rPr>
              <a:t>国内件运单填写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—</a:t>
            </a:r>
            <a:r>
              <a:rPr lang="zh-CN" altLang="en-US" b="1" dirty="0">
                <a:latin typeface="黑体" panose="02010609060101010101" pitchFamily="49" charset="-122"/>
                <a:ea typeface="宋体" panose="02010600030101010101" pitchFamily="2" charset="-122"/>
              </a:rPr>
              <a:t>付款方式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栏（由收派员填写）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9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9939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39941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9942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943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9944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学习活动四：运单填写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39945" name="AutoShape 58"/>
          <p:cNvSpPr/>
          <p:nvPr/>
        </p:nvSpPr>
        <p:spPr>
          <a:xfrm flipH="1">
            <a:off x="1476375" y="765175"/>
            <a:ext cx="2330450" cy="989013"/>
          </a:xfrm>
          <a:prstGeom prst="roundRect">
            <a:avLst>
              <a:gd name="adj" fmla="val 7718"/>
            </a:avLst>
          </a:prstGeom>
          <a:gradFill rotWithShape="1">
            <a:gsLst>
              <a:gs pos="0">
                <a:srgbClr val="F7FDFF"/>
              </a:gs>
              <a:gs pos="50000">
                <a:srgbClr val="BED9F2"/>
              </a:gs>
              <a:gs pos="100000">
                <a:srgbClr val="F7FD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946" name="Rectangle 71"/>
          <p:cNvSpPr/>
          <p:nvPr/>
        </p:nvSpPr>
        <p:spPr>
          <a:xfrm>
            <a:off x="1547813" y="908050"/>
            <a:ext cx="2151062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六、填写指引</a:t>
            </a:r>
            <a:endParaRPr lang="zh-CN" altLang="en-US" sz="2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9947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5400" y="2016125"/>
            <a:ext cx="7696200" cy="1905000"/>
          </a:xfrm>
          <a:prstGeom prst="rect">
            <a:avLst/>
          </a:prstGeom>
          <a:noFill/>
          <a:ln w="25400" cap="flat" cmpd="sng">
            <a:solidFill>
              <a:srgbClr val="99CC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39948" name="Text Box 15"/>
          <p:cNvSpPr txBox="1"/>
          <p:nvPr/>
        </p:nvSpPr>
        <p:spPr>
          <a:xfrm>
            <a:off x="1219200" y="4149725"/>
            <a:ext cx="7924800" cy="2206625"/>
          </a:xfrm>
          <a:prstGeom prst="rect">
            <a:avLst/>
          </a:prstGeom>
          <a:solidFill>
            <a:schemeClr val="hlink"/>
          </a:solidFill>
          <a:ln w="25400" cap="flat" cmpd="sng">
            <a:solidFill>
              <a:srgbClr val="99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pPr>
              <a:spcBef>
                <a:spcPct val="20000"/>
              </a:spcBef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付款方式填写：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由客户确定具体的付款方式。</a:t>
            </a:r>
            <a:endParaRPr lang="zh-TW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TW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寄付现结：</a:t>
            </a:r>
            <a:r>
              <a:rPr lang="zh-TW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在“寄方付”方框内打“√”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TW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TW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寄付月结：</a:t>
            </a:r>
            <a:r>
              <a:rPr lang="zh-TW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在“寄方付”方框内打“√”，并在“月结账号”栏内填写完整有效的</a:t>
            </a:r>
            <a:r>
              <a:rPr lang="en-US" altLang="zh-TW" dirty="0">
                <a:latin typeface="宋体" panose="02010600030101010101" pitchFamily="2" charset="-122"/>
                <a:ea typeface="宋体" panose="02010600030101010101" pitchFamily="2" charset="-122"/>
              </a:rPr>
              <a:t>10</a:t>
            </a:r>
            <a:r>
              <a:rPr lang="zh-TW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位月结账号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TW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TW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寄付转第三方付款（含转区内月结付款）：</a:t>
            </a:r>
            <a:r>
              <a:rPr lang="zh-TW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第三方付款客户的公司名、联系人、联系电话及第三方公司所属的城市或网点代码（转区内第三方，须详细到网点代码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；</a:t>
            </a:r>
            <a:r>
              <a:rPr lang="zh-TW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转香港第三方，填写</a:t>
            </a:r>
            <a:r>
              <a:rPr lang="en-US" altLang="zh-TW" dirty="0">
                <a:latin typeface="宋体" panose="02010600030101010101" pitchFamily="2" charset="-122"/>
                <a:ea typeface="宋体" panose="02010600030101010101" pitchFamily="2" charset="-122"/>
              </a:rPr>
              <a:t>852</a:t>
            </a:r>
            <a:r>
              <a:rPr lang="zh-TW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r>
              <a:rPr lang="zh-CN" altLang="en-US" dirty="0">
                <a:solidFill>
                  <a:srgbClr val="2626DA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见下图举例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9949" name="Oval 16"/>
          <p:cNvSpPr/>
          <p:nvPr/>
        </p:nvSpPr>
        <p:spPr>
          <a:xfrm>
            <a:off x="1371600" y="2092325"/>
            <a:ext cx="2057400" cy="685800"/>
          </a:xfrm>
          <a:prstGeom prst="ellipse">
            <a:avLst/>
          </a:prstGeom>
          <a:noFill/>
          <a:ln w="31750" cap="flat" cmpd="sng">
            <a:solidFill>
              <a:srgbClr val="00FF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950" name="Rectangle 17"/>
          <p:cNvSpPr/>
          <p:nvPr/>
        </p:nvSpPr>
        <p:spPr>
          <a:xfrm>
            <a:off x="4427538" y="981075"/>
            <a:ext cx="3241675" cy="6477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algn="ctr" eaLnBrk="0" hangingPunct="0"/>
            <a:r>
              <a:rPr lang="zh-CN" altLang="en-US" b="1" dirty="0">
                <a:latin typeface="黑体" panose="02010609060101010101" pitchFamily="49" charset="-122"/>
                <a:ea typeface="宋体" panose="02010600030101010101" pitchFamily="2" charset="-122"/>
              </a:rPr>
              <a:t>国内件运单填写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—</a:t>
            </a:r>
            <a:r>
              <a:rPr lang="zh-CN" altLang="en-US" b="1" dirty="0">
                <a:latin typeface="黑体" panose="02010609060101010101" pitchFamily="49" charset="-122"/>
                <a:ea typeface="宋体" panose="02010600030101010101" pitchFamily="2" charset="-122"/>
              </a:rPr>
              <a:t>付款方式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栏（由收派员填写）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--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举例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0963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40965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66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67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0968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学习活动四：运单填写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40969" name="AutoShape 58"/>
          <p:cNvSpPr/>
          <p:nvPr/>
        </p:nvSpPr>
        <p:spPr>
          <a:xfrm flipH="1">
            <a:off x="1476375" y="765175"/>
            <a:ext cx="2330450" cy="989013"/>
          </a:xfrm>
          <a:prstGeom prst="roundRect">
            <a:avLst>
              <a:gd name="adj" fmla="val 7718"/>
            </a:avLst>
          </a:prstGeom>
          <a:gradFill rotWithShape="1">
            <a:gsLst>
              <a:gs pos="0">
                <a:srgbClr val="F7FDFF"/>
              </a:gs>
              <a:gs pos="50000">
                <a:srgbClr val="BED9F2"/>
              </a:gs>
              <a:gs pos="100000">
                <a:srgbClr val="F7FD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70" name="Rectangle 71"/>
          <p:cNvSpPr/>
          <p:nvPr/>
        </p:nvSpPr>
        <p:spPr>
          <a:xfrm>
            <a:off x="1547813" y="908050"/>
            <a:ext cx="2151062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六、填写指引</a:t>
            </a:r>
            <a:endParaRPr lang="zh-CN" altLang="en-US" sz="2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0971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5050" y="4241800"/>
            <a:ext cx="7620000" cy="2286000"/>
          </a:xfrm>
          <a:prstGeom prst="rect">
            <a:avLst/>
          </a:prstGeom>
          <a:noFill/>
          <a:ln w="25400" cap="flat" cmpd="sng">
            <a:solidFill>
              <a:schemeClr val="folHlink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40972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5050" y="1498600"/>
            <a:ext cx="7620000" cy="2590800"/>
          </a:xfrm>
          <a:prstGeom prst="rect">
            <a:avLst/>
          </a:prstGeom>
          <a:noFill/>
          <a:ln w="25400" cap="flat" cmpd="sng">
            <a:solidFill>
              <a:schemeClr val="folHlink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51920" name="Rectangle 16"/>
          <p:cNvSpPr/>
          <p:nvPr/>
        </p:nvSpPr>
        <p:spPr>
          <a:xfrm>
            <a:off x="1111250" y="1803400"/>
            <a:ext cx="54133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√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51921" name="Rectangle 17"/>
          <p:cNvSpPr/>
          <p:nvPr/>
        </p:nvSpPr>
        <p:spPr>
          <a:xfrm>
            <a:off x="1187450" y="2565400"/>
            <a:ext cx="74676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4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7    5    5    0   6    9    2    9    1   0</a:t>
            </a:r>
            <a:endParaRPr lang="en-US" altLang="zh-CN" sz="24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51922" name="Text Box 18"/>
          <p:cNvSpPr txBox="1"/>
          <p:nvPr/>
        </p:nvSpPr>
        <p:spPr>
          <a:xfrm>
            <a:off x="1187450" y="3327400"/>
            <a:ext cx="7239000" cy="762000"/>
          </a:xfrm>
          <a:prstGeom prst="rect">
            <a:avLst/>
          </a:prstGeom>
          <a:noFill/>
          <a:ln w="57150">
            <a:noFill/>
          </a:ln>
        </p:spPr>
        <p:txBody>
          <a:bodyPr anchor="t" anchorCtr="0">
            <a:spAutoFit/>
          </a:bodyPr>
          <a:p>
            <a:pPr>
              <a:lnSpc>
                <a:spcPct val="110000"/>
              </a:lnSpc>
            </a:pPr>
            <a:r>
              <a:rPr lang="zh-CN" altLang="en-US" sz="20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联系人：张小姐，电话：</a:t>
            </a:r>
            <a:r>
              <a:rPr lang="en-US" altLang="zh-CN" sz="20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0755-26603342  </a:t>
            </a:r>
            <a:r>
              <a:rPr lang="zh-CN" altLang="en-US" sz="20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转南油点（</a:t>
            </a:r>
            <a:r>
              <a:rPr lang="en-US" altLang="zh-CN" sz="20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755T</a:t>
            </a:r>
            <a:r>
              <a:rPr lang="zh-CN" altLang="en-US" sz="20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）全球通公司付款</a:t>
            </a:r>
            <a:endParaRPr lang="zh-CN" altLang="en-US" sz="2000" b="1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51923" name="Text Box 19"/>
          <p:cNvSpPr txBox="1"/>
          <p:nvPr/>
        </p:nvSpPr>
        <p:spPr>
          <a:xfrm>
            <a:off x="1111250" y="5918200"/>
            <a:ext cx="7315200" cy="396875"/>
          </a:xfrm>
          <a:prstGeom prst="rect">
            <a:avLst/>
          </a:prstGeom>
          <a:noFill/>
          <a:ln w="57150">
            <a:noFill/>
          </a:ln>
        </p:spPr>
        <p:txBody>
          <a:bodyPr anchor="t" anchorCtr="0">
            <a:spAutoFit/>
          </a:bodyPr>
          <a:p>
            <a:r>
              <a:rPr lang="zh-CN" altLang="en-US" sz="20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联系人：张三，电话：</a:t>
            </a:r>
            <a:r>
              <a:rPr lang="en-US" altLang="zh-CN" sz="20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008521234567     </a:t>
            </a:r>
            <a:r>
              <a:rPr lang="zh-CN" altLang="en-US" sz="20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转香港海洲公司付款</a:t>
            </a:r>
            <a:endParaRPr lang="zh-CN" altLang="en-US" sz="2000" b="1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51924" name="Rectangle 20"/>
          <p:cNvSpPr/>
          <p:nvPr/>
        </p:nvSpPr>
        <p:spPr>
          <a:xfrm>
            <a:off x="1187450" y="4456113"/>
            <a:ext cx="541338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√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51925" name="Rectangle 21"/>
          <p:cNvSpPr/>
          <p:nvPr/>
        </p:nvSpPr>
        <p:spPr>
          <a:xfrm>
            <a:off x="1339850" y="5156200"/>
            <a:ext cx="72390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4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8    5   2    8   6    5    5    9    4    3</a:t>
            </a:r>
            <a:endParaRPr lang="en-US" altLang="zh-CN" sz="24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51926" name="Rectangle 22"/>
          <p:cNvSpPr/>
          <p:nvPr/>
        </p:nvSpPr>
        <p:spPr>
          <a:xfrm>
            <a:off x="5988050" y="1803400"/>
            <a:ext cx="54133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√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51927" name="Rectangle 23"/>
          <p:cNvSpPr/>
          <p:nvPr/>
        </p:nvSpPr>
        <p:spPr>
          <a:xfrm>
            <a:off x="6064250" y="4470400"/>
            <a:ext cx="54133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√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81" name="Rectangle 24"/>
          <p:cNvSpPr/>
          <p:nvPr/>
        </p:nvSpPr>
        <p:spPr>
          <a:xfrm>
            <a:off x="4716463" y="836613"/>
            <a:ext cx="2735262" cy="433387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algn="ctr" eaLnBrk="0" hangingPunct="0"/>
            <a:r>
              <a:rPr lang="zh-CN" altLang="en-US" b="1" dirty="0">
                <a:latin typeface="黑体" panose="02010609060101010101" pitchFamily="49" charset="-122"/>
                <a:ea typeface="宋体" panose="02010600030101010101" pitchFamily="2" charset="-122"/>
              </a:rPr>
              <a:t>付款方式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栏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—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转第三方付（由收派员填写）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--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举例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19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19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19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19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19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19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519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519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519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519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519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519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519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519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19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519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519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519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519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519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519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519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519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519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1920" grpId="0"/>
      <p:bldP spid="251921" grpId="0"/>
      <p:bldP spid="251922" grpId="0"/>
      <p:bldP spid="251923" grpId="0"/>
      <p:bldP spid="251924" grpId="0"/>
      <p:bldP spid="251925" grpId="0"/>
      <p:bldP spid="251926" grpId="0"/>
      <p:bldP spid="25192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1987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41989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990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91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1992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学习活动四：运单填写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41993" name="AutoShape 58"/>
          <p:cNvSpPr/>
          <p:nvPr/>
        </p:nvSpPr>
        <p:spPr>
          <a:xfrm flipH="1">
            <a:off x="1476375" y="765175"/>
            <a:ext cx="2330450" cy="989013"/>
          </a:xfrm>
          <a:prstGeom prst="roundRect">
            <a:avLst>
              <a:gd name="adj" fmla="val 7718"/>
            </a:avLst>
          </a:prstGeom>
          <a:gradFill rotWithShape="1">
            <a:gsLst>
              <a:gs pos="0">
                <a:srgbClr val="F7FDFF"/>
              </a:gs>
              <a:gs pos="50000">
                <a:srgbClr val="BED9F2"/>
              </a:gs>
              <a:gs pos="100000">
                <a:srgbClr val="F7FD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94" name="Rectangle 71"/>
          <p:cNvSpPr/>
          <p:nvPr/>
        </p:nvSpPr>
        <p:spPr>
          <a:xfrm>
            <a:off x="1547813" y="908050"/>
            <a:ext cx="2151062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六、填写指引</a:t>
            </a:r>
            <a:endParaRPr lang="zh-CN" altLang="en-US" sz="2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1995" name="Picture 14"/>
          <p:cNvPicPr>
            <a:picLocks noChangeAspect="1"/>
          </p:cNvPicPr>
          <p:nvPr/>
        </p:nvPicPr>
        <p:blipFill>
          <a:blip r:embed="rId4"/>
          <a:srcRect b="83391"/>
          <a:stretch>
            <a:fillRect/>
          </a:stretch>
        </p:blipFill>
        <p:spPr>
          <a:xfrm>
            <a:off x="2454275" y="2387600"/>
            <a:ext cx="3986213" cy="1219200"/>
          </a:xfrm>
          <a:prstGeom prst="rect">
            <a:avLst/>
          </a:prstGeom>
          <a:noFill/>
          <a:ln w="25400" cap="flat" cmpd="sng">
            <a:solidFill>
              <a:srgbClr val="99CC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41996" name="Text Box 15"/>
          <p:cNvSpPr txBox="1"/>
          <p:nvPr/>
        </p:nvSpPr>
        <p:spPr>
          <a:xfrm>
            <a:off x="1692275" y="4292600"/>
            <a:ext cx="5867400" cy="1217613"/>
          </a:xfrm>
          <a:prstGeom prst="rect">
            <a:avLst/>
          </a:prstGeom>
          <a:solidFill>
            <a:schemeClr val="hlink">
              <a:alpha val="52156"/>
            </a:schemeClr>
          </a:solidFill>
          <a:ln w="25400" cap="flat" cmpd="sng">
            <a:solidFill>
              <a:srgbClr val="99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TW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“收派员信息”栏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2.10.1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收件员：收件时填写收件人员的工号，逐格填写。 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2.10.2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派件员：派件时填写派件人员的工号，逐格填写。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1997" name="Rectangle 16"/>
          <p:cNvSpPr/>
          <p:nvPr/>
        </p:nvSpPr>
        <p:spPr>
          <a:xfrm>
            <a:off x="4500563" y="1125538"/>
            <a:ext cx="3600450" cy="3556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algn="ctr" eaLnBrk="0" hangingPunct="0"/>
            <a:r>
              <a:rPr lang="zh-CN" altLang="en-US" b="1" dirty="0">
                <a:latin typeface="黑体" panose="02010609060101010101" pitchFamily="49" charset="-122"/>
                <a:ea typeface="宋体" panose="02010600030101010101" pitchFamily="2" charset="-122"/>
              </a:rPr>
              <a:t>国内件运单填写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—</a:t>
            </a:r>
            <a:r>
              <a:rPr lang="zh-CN" altLang="en-US" b="1" dirty="0">
                <a:latin typeface="黑体" panose="02010609060101010101" pitchFamily="49" charset="-122"/>
                <a:ea typeface="宋体" panose="02010600030101010101" pitchFamily="2" charset="-122"/>
              </a:rPr>
              <a:t>收派员信息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栏（由收派员填写）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3011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186111" y="2424439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43013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3014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3015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3016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学习活动四：运单填写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43017" name="AutoShape 58"/>
          <p:cNvSpPr/>
          <p:nvPr/>
        </p:nvSpPr>
        <p:spPr>
          <a:xfrm flipH="1">
            <a:off x="1476375" y="765175"/>
            <a:ext cx="2330450" cy="989013"/>
          </a:xfrm>
          <a:prstGeom prst="roundRect">
            <a:avLst>
              <a:gd name="adj" fmla="val 7718"/>
            </a:avLst>
          </a:prstGeom>
          <a:gradFill rotWithShape="1">
            <a:gsLst>
              <a:gs pos="0">
                <a:srgbClr val="F7FDFF"/>
              </a:gs>
              <a:gs pos="50000">
                <a:srgbClr val="BED9F2"/>
              </a:gs>
              <a:gs pos="100000">
                <a:srgbClr val="F7FD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3018" name="Rectangle 71"/>
          <p:cNvSpPr/>
          <p:nvPr/>
        </p:nvSpPr>
        <p:spPr>
          <a:xfrm>
            <a:off x="1547813" y="908050"/>
            <a:ext cx="2151062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六、填写指引</a:t>
            </a:r>
            <a:endParaRPr lang="zh-CN" altLang="en-US" sz="2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3019" name="Picture 14"/>
          <p:cNvPicPr>
            <a:picLocks noChangeAspect="1"/>
          </p:cNvPicPr>
          <p:nvPr/>
        </p:nvPicPr>
        <p:blipFill>
          <a:blip r:embed="rId4"/>
          <a:srcRect t="16655" b="49965"/>
          <a:stretch>
            <a:fillRect/>
          </a:stretch>
        </p:blipFill>
        <p:spPr>
          <a:xfrm>
            <a:off x="1276350" y="2235200"/>
            <a:ext cx="6553200" cy="1830388"/>
          </a:xfrm>
          <a:prstGeom prst="rect">
            <a:avLst/>
          </a:prstGeom>
          <a:noFill/>
          <a:ln w="25400" cap="flat" cmpd="sng">
            <a:solidFill>
              <a:srgbClr val="99CC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43020" name="Text Box 15"/>
          <p:cNvSpPr txBox="1"/>
          <p:nvPr/>
        </p:nvSpPr>
        <p:spPr>
          <a:xfrm>
            <a:off x="971550" y="4292600"/>
            <a:ext cx="8001000" cy="1905000"/>
          </a:xfrm>
          <a:prstGeom prst="rect">
            <a:avLst/>
          </a:prstGeom>
          <a:solidFill>
            <a:schemeClr val="hlink"/>
          </a:solidFill>
          <a:ln w="25400" cap="flat" cmpd="sng">
            <a:solidFill>
              <a:srgbClr val="99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注意事项：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1.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签名：</a:t>
            </a:r>
            <a:r>
              <a:rPr lang="zh-CN" altLang="en-US" b="1" dirty="0">
                <a:solidFill>
                  <a:srgbClr val="2626DA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必须由寄件人本人或者代寄交付人的真实签名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，各联一致。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无法辩认的签名，询问客户后，在签名旁边用正楷注明，允许英文签名；</a:t>
            </a:r>
            <a:r>
              <a:rPr lang="zh-CN" altLang="en-US" b="1" dirty="0">
                <a:solidFill>
                  <a:srgbClr val="2626DA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收派员不得替代客户签名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3.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日期：</a:t>
            </a:r>
            <a:r>
              <a:rPr lang="zh-CN" altLang="en-US" b="1" dirty="0">
                <a:solidFill>
                  <a:srgbClr val="2626DA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必须由寄件人填写详细到分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，不得替代填写寄件日期与时间。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3021" name="Rectangle 16"/>
          <p:cNvSpPr/>
          <p:nvPr/>
        </p:nvSpPr>
        <p:spPr>
          <a:xfrm>
            <a:off x="4572000" y="981075"/>
            <a:ext cx="3529013" cy="79216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algn="ctr" eaLnBrk="0" hangingPunct="0"/>
            <a:r>
              <a:rPr lang="zh-CN" altLang="en-US" b="1" dirty="0">
                <a:latin typeface="黑体" panose="02010609060101010101" pitchFamily="49" charset="-122"/>
                <a:ea typeface="宋体" panose="02010600030101010101" pitchFamily="2" charset="-122"/>
              </a:rPr>
              <a:t>国内件运单填写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—</a:t>
            </a:r>
            <a:r>
              <a:rPr lang="zh-CN" altLang="en-US" b="1" dirty="0">
                <a:latin typeface="黑体" panose="02010609060101010101" pitchFamily="49" charset="-122"/>
                <a:ea typeface="宋体" panose="02010600030101010101" pitchFamily="2" charset="-122"/>
              </a:rPr>
              <a:t>寄件人签署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栏（由寄件人填写）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4035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44037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4038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39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4040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学习活动四：运单填写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44041" name="AutoShape 58"/>
          <p:cNvSpPr/>
          <p:nvPr/>
        </p:nvSpPr>
        <p:spPr>
          <a:xfrm flipH="1">
            <a:off x="1476375" y="765175"/>
            <a:ext cx="2330450" cy="989013"/>
          </a:xfrm>
          <a:prstGeom prst="roundRect">
            <a:avLst>
              <a:gd name="adj" fmla="val 7718"/>
            </a:avLst>
          </a:prstGeom>
          <a:gradFill rotWithShape="1">
            <a:gsLst>
              <a:gs pos="0">
                <a:srgbClr val="F7FDFF"/>
              </a:gs>
              <a:gs pos="50000">
                <a:srgbClr val="BED9F2"/>
              </a:gs>
              <a:gs pos="100000">
                <a:srgbClr val="F7FD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42" name="Rectangle 71"/>
          <p:cNvSpPr/>
          <p:nvPr/>
        </p:nvSpPr>
        <p:spPr>
          <a:xfrm>
            <a:off x="1547813" y="908050"/>
            <a:ext cx="2151062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六、填写指引</a:t>
            </a:r>
            <a:endParaRPr lang="zh-CN" altLang="en-US" sz="2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4043" name="Picture 14"/>
          <p:cNvPicPr>
            <a:picLocks noChangeAspect="1"/>
          </p:cNvPicPr>
          <p:nvPr/>
        </p:nvPicPr>
        <p:blipFill>
          <a:blip r:embed="rId4"/>
          <a:srcRect t="49965" b="19412"/>
          <a:stretch>
            <a:fillRect/>
          </a:stretch>
        </p:blipFill>
        <p:spPr>
          <a:xfrm>
            <a:off x="1600200" y="2100263"/>
            <a:ext cx="6629400" cy="1679575"/>
          </a:xfrm>
          <a:prstGeom prst="rect">
            <a:avLst/>
          </a:prstGeom>
          <a:noFill/>
          <a:ln w="25400" cap="flat" cmpd="sng">
            <a:solidFill>
              <a:srgbClr val="99CC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44044" name="Text Box 15"/>
          <p:cNvSpPr txBox="1"/>
          <p:nvPr/>
        </p:nvSpPr>
        <p:spPr>
          <a:xfrm>
            <a:off x="1066800" y="4005263"/>
            <a:ext cx="8077200" cy="2179637"/>
          </a:xfrm>
          <a:prstGeom prst="rect">
            <a:avLst/>
          </a:prstGeom>
          <a:solidFill>
            <a:schemeClr val="hlink"/>
          </a:solidFill>
          <a:ln w="25400" cap="flat" cmpd="sng">
            <a:solidFill>
              <a:srgbClr val="99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1.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签名：</a:t>
            </a:r>
            <a:r>
              <a:rPr lang="zh-CN" altLang="en-US" b="1" dirty="0">
                <a:solidFill>
                  <a:srgbClr val="2626DA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派件时必须由收件人本人填写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。代收，则必须写上“代收”字样，如为公司盖章，须清晰可辨。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无法辩认的签名，询问客户后，在签名旁边用正楷注明，允许英文签名；</a:t>
            </a:r>
            <a:r>
              <a:rPr lang="zh-CN" altLang="en-US" b="1" dirty="0">
                <a:solidFill>
                  <a:srgbClr val="2626D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收派员不得替代客户签名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3.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日期：</a:t>
            </a:r>
            <a:r>
              <a:rPr lang="zh-CN" altLang="en-US" b="1" dirty="0">
                <a:solidFill>
                  <a:srgbClr val="2626D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必须由寄件人填写详细到分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，不得替代填写寄件日期与时间。 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4.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自取件：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查看有效证件并在收件人签名旁边注明身份证或相关证件号码。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4045" name="Rectangle 16"/>
          <p:cNvSpPr/>
          <p:nvPr/>
        </p:nvSpPr>
        <p:spPr>
          <a:xfrm>
            <a:off x="1066800" y="1643063"/>
            <a:ext cx="7620000" cy="2286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algn="ctr" eaLnBrk="0" hangingPunct="0"/>
            <a:r>
              <a:rPr lang="zh-CN" altLang="en-US" b="1" dirty="0">
                <a:latin typeface="黑体" panose="02010609060101010101" pitchFamily="49" charset="-122"/>
                <a:ea typeface="宋体" panose="02010600030101010101" pitchFamily="2" charset="-122"/>
              </a:rPr>
              <a:t>国内件运单填写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—</a:t>
            </a:r>
            <a:r>
              <a:rPr lang="zh-CN" altLang="en-US" b="1" dirty="0">
                <a:latin typeface="黑体" panose="02010609060101010101" pitchFamily="49" charset="-122"/>
                <a:ea typeface="宋体" panose="02010600030101010101" pitchFamily="2" charset="-122"/>
              </a:rPr>
              <a:t>收件人签署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栏（由收件人填写）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5059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45061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5062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5063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5064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学习活动四：运单填写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45065" name="AutoShape 58"/>
          <p:cNvSpPr/>
          <p:nvPr/>
        </p:nvSpPr>
        <p:spPr>
          <a:xfrm flipH="1">
            <a:off x="1476375" y="765175"/>
            <a:ext cx="2330450" cy="989013"/>
          </a:xfrm>
          <a:prstGeom prst="roundRect">
            <a:avLst>
              <a:gd name="adj" fmla="val 7718"/>
            </a:avLst>
          </a:prstGeom>
          <a:gradFill rotWithShape="1">
            <a:gsLst>
              <a:gs pos="0">
                <a:srgbClr val="F7FDFF"/>
              </a:gs>
              <a:gs pos="50000">
                <a:srgbClr val="BED9F2"/>
              </a:gs>
              <a:gs pos="100000">
                <a:srgbClr val="F7FD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5066" name="Rectangle 71"/>
          <p:cNvSpPr/>
          <p:nvPr/>
        </p:nvSpPr>
        <p:spPr>
          <a:xfrm>
            <a:off x="1547813" y="908050"/>
            <a:ext cx="2151062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六、填写指引</a:t>
            </a:r>
            <a:endParaRPr lang="zh-CN" altLang="en-US" sz="2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56021" name="Rectangle 21"/>
          <p:cNvSpPr/>
          <p:nvPr/>
        </p:nvSpPr>
        <p:spPr>
          <a:xfrm>
            <a:off x="971550" y="1628775"/>
            <a:ext cx="3429000" cy="4953000"/>
          </a:xfrm>
          <a:prstGeom prst="rect">
            <a:avLst/>
          </a:prstGeom>
          <a:solidFill>
            <a:schemeClr val="hlink"/>
          </a:solidFill>
          <a:ln w="25400" cap="flat" cmpd="sng">
            <a:solidFill>
              <a:schemeClr val="fol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eaLnBrk="0" hangingPunct="0">
              <a:lnSpc>
                <a:spcPct val="120000"/>
              </a:lnSpc>
            </a:pPr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</a:rPr>
              <a:t>填写客户对此份快件的特殊要求</a:t>
            </a:r>
            <a:r>
              <a:rPr lang="zh-CN" altLang="en-US" sz="2000" dirty="0">
                <a:latin typeface="宋体" panose="02010600030101010101" pitchFamily="2" charset="-122"/>
                <a:ea typeface="宋体" panose="02010600030101010101" pitchFamily="2" charset="-122"/>
              </a:rPr>
              <a:t>：如“急件、第一时间派送、同意自取、有回单业务 、周日派送、特安业务”等；</a:t>
            </a:r>
            <a:endParaRPr lang="zh-CN" altLang="en-US" sz="20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0" hangingPunct="0">
              <a:lnSpc>
                <a:spcPct val="120000"/>
              </a:lnSpc>
            </a:pPr>
            <a:r>
              <a:rPr lang="zh-CN" altLang="en-US" sz="2000" dirty="0">
                <a:latin typeface="宋体" panose="02010600030101010101" pitchFamily="2" charset="-122"/>
                <a:ea typeface="宋体" panose="02010600030101010101" pitchFamily="2" charset="-122"/>
              </a:rPr>
              <a:t> 运费、重量的修改内容；</a:t>
            </a:r>
            <a:endParaRPr lang="zh-CN" altLang="en-US" sz="20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0" hangingPunct="0">
              <a:lnSpc>
                <a:spcPct val="120000"/>
              </a:lnSpc>
            </a:pPr>
            <a:r>
              <a:rPr lang="zh-CN" altLang="en-US" sz="2000" dirty="0">
                <a:latin typeface="宋体" panose="02010600030101010101" pitchFamily="2" charset="-122"/>
                <a:ea typeface="宋体" panose="02010600030101010101" pitchFamily="2" charset="-122"/>
              </a:rPr>
              <a:t> 不要写其他无关内容；</a:t>
            </a:r>
            <a:endParaRPr lang="zh-CN" altLang="en-US" sz="20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256022" name="Group 22"/>
          <p:cNvGrpSpPr/>
          <p:nvPr/>
        </p:nvGrpSpPr>
        <p:grpSpPr>
          <a:xfrm>
            <a:off x="4629150" y="1628775"/>
            <a:ext cx="4800600" cy="2438400"/>
            <a:chOff x="2736" y="960"/>
            <a:chExt cx="3024" cy="1536"/>
          </a:xfrm>
        </p:grpSpPr>
        <p:pic>
          <p:nvPicPr>
            <p:cNvPr id="45069" name="Picture 23" descr="10"/>
            <p:cNvPicPr>
              <a:picLocks noChangeAspect="1"/>
            </p:cNvPicPr>
            <p:nvPr/>
          </p:nvPicPr>
          <p:blipFill>
            <a:blip r:embed="rId4">
              <a:lum bright="-7999" contrast="24000"/>
            </a:blip>
            <a:stretch>
              <a:fillRect/>
            </a:stretch>
          </p:blipFill>
          <p:spPr>
            <a:xfrm>
              <a:off x="2736" y="960"/>
              <a:ext cx="2496" cy="1536"/>
            </a:xfrm>
            <a:prstGeom prst="rect">
              <a:avLst/>
            </a:prstGeom>
            <a:noFill/>
            <a:ln w="25400" cap="flat" cmpd="sng">
              <a:solidFill>
                <a:srgbClr val="E20000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45070" name="Text Box 24"/>
            <p:cNvSpPr txBox="1"/>
            <p:nvPr/>
          </p:nvSpPr>
          <p:spPr>
            <a:xfrm>
              <a:off x="2852" y="1284"/>
              <a:ext cx="53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zh-CN" altLang="en-US" sz="2000" b="1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急件</a:t>
              </a:r>
              <a:r>
                <a:rPr lang="zh-CN" altLang="en-US" sz="2400" b="1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 </a:t>
              </a:r>
              <a:endPara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5071" name="Text Box 25"/>
            <p:cNvSpPr txBox="1"/>
            <p:nvPr/>
          </p:nvSpPr>
          <p:spPr>
            <a:xfrm>
              <a:off x="4251" y="1632"/>
              <a:ext cx="1509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r>
                <a:rPr lang="zh-CN" altLang="en-US" sz="2000" b="1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周日派送</a:t>
              </a:r>
              <a:endParaRPr lang="zh-CN" altLang="en-US" sz="20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5072" name="Text Box 26"/>
            <p:cNvSpPr txBox="1"/>
            <p:nvPr/>
          </p:nvSpPr>
          <p:spPr>
            <a:xfrm>
              <a:off x="3696" y="1296"/>
              <a:ext cx="922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zh-CN" altLang="en-US" sz="2000" b="1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有回单业务</a:t>
              </a:r>
              <a:endParaRPr lang="zh-CN" altLang="en-US" sz="20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5073" name="Text Box 27"/>
            <p:cNvSpPr txBox="1"/>
            <p:nvPr/>
          </p:nvSpPr>
          <p:spPr>
            <a:xfrm>
              <a:off x="2832" y="1920"/>
              <a:ext cx="1590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r>
                <a:rPr lang="zh-CN" altLang="en-US" sz="2000" b="1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同意自取</a:t>
              </a:r>
              <a:endParaRPr lang="zh-CN" altLang="en-US" sz="20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r>
                <a:rPr lang="zh-CN" altLang="en-US" sz="2000" b="1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 </a:t>
              </a:r>
              <a:r>
                <a:rPr lang="zh-CN" altLang="en-US" sz="2000" b="1" dirty="0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王小二</a:t>
              </a:r>
              <a:endParaRPr lang="zh-CN" altLang="en-US" sz="20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5074" name="Text Box 28"/>
            <p:cNvSpPr txBox="1"/>
            <p:nvPr/>
          </p:nvSpPr>
          <p:spPr>
            <a:xfrm>
              <a:off x="2832" y="1632"/>
              <a:ext cx="1404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zh-CN" altLang="en-US" sz="2000" b="1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请在第一时间派送</a:t>
              </a:r>
              <a:endParaRPr lang="zh-CN" altLang="en-US" sz="20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45075" name="Rectangle 29"/>
          <p:cNvSpPr/>
          <p:nvPr/>
        </p:nvSpPr>
        <p:spPr>
          <a:xfrm>
            <a:off x="4211638" y="908050"/>
            <a:ext cx="4032250" cy="57626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algn="ctr" eaLnBrk="0" hangingPunct="0"/>
            <a:r>
              <a:rPr lang="zh-CN" altLang="en-US" b="1" dirty="0">
                <a:latin typeface="黑体" panose="02010609060101010101" pitchFamily="49" charset="-122"/>
                <a:ea typeface="宋体" panose="02010600030101010101" pitchFamily="2" charset="-122"/>
              </a:rPr>
              <a:t>国内件运单填写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—</a:t>
            </a:r>
            <a:r>
              <a:rPr lang="zh-CN" altLang="en-US" b="1" dirty="0">
                <a:latin typeface="黑体" panose="02010609060101010101" pitchFamily="49" charset="-122"/>
                <a:ea typeface="宋体" panose="02010600030101010101" pitchFamily="2" charset="-122"/>
              </a:rPr>
              <a:t>收件人签署备注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栏（由收派员填写）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56030" name="Picture 30" descr="图片备注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29150" y="4295775"/>
            <a:ext cx="4103688" cy="23764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031" name="Text Box 31"/>
          <p:cNvSpPr txBox="1"/>
          <p:nvPr/>
        </p:nvSpPr>
        <p:spPr>
          <a:xfrm>
            <a:off x="4781550" y="4981575"/>
            <a:ext cx="2022475" cy="1609725"/>
          </a:xfrm>
          <a:prstGeom prst="rect">
            <a:avLst/>
          </a:prstGeom>
          <a:solidFill>
            <a:srgbClr val="CC99FF">
              <a:alpha val="27843"/>
            </a:srgbClr>
          </a:solidFill>
          <a:ln w="57150" cap="flat" cmpd="thinThick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r>
              <a:rPr lang="zh-CN" altLang="en-US" sz="2400" b="1" dirty="0">
                <a:solidFill>
                  <a:srgbClr val="000000"/>
                </a:solidFill>
                <a:latin typeface="Verdana" panose="020B0604030504040204" pitchFamily="34" charset="0"/>
                <a:ea typeface="幼圆" panose="02010509060101010101" pitchFamily="49" charset="-122"/>
              </a:rPr>
              <a:t>更改计费重量为？？</a:t>
            </a:r>
            <a:r>
              <a:rPr lang="en-US" altLang="zh-CN" sz="2400" b="1" dirty="0">
                <a:solidFill>
                  <a:srgbClr val="000000"/>
                </a:solidFill>
                <a:latin typeface="Verdana" panose="020B0604030504040204" pitchFamily="34" charset="0"/>
                <a:ea typeface="幼圆" panose="02010509060101010101" pitchFamily="49" charset="-122"/>
              </a:rPr>
              <a:t>KG</a:t>
            </a:r>
            <a:r>
              <a:rPr lang="zh-CN" altLang="en-US" sz="2400" b="1" dirty="0">
                <a:solidFill>
                  <a:srgbClr val="000000"/>
                </a:solidFill>
                <a:latin typeface="Verdana" panose="020B0604030504040204" pitchFamily="34" charset="0"/>
                <a:ea typeface="幼圆" panose="02010509060101010101" pitchFamily="49" charset="-122"/>
              </a:rPr>
              <a:t>，运费？？元</a:t>
            </a:r>
            <a:endParaRPr lang="zh-CN" altLang="en-US" sz="2400" b="1" dirty="0">
              <a:solidFill>
                <a:srgbClr val="000000"/>
              </a:solidFill>
              <a:latin typeface="Verdana" panose="020B0604030504040204" pitchFamily="34" charset="0"/>
              <a:ea typeface="幼圆" panose="02010509060101010101" pitchFamily="49" charset="-122"/>
            </a:endParaRPr>
          </a:p>
        </p:txBody>
      </p:sp>
      <p:grpSp>
        <p:nvGrpSpPr>
          <p:cNvPr id="256032" name="Group 32"/>
          <p:cNvGrpSpPr/>
          <p:nvPr/>
        </p:nvGrpSpPr>
        <p:grpSpPr>
          <a:xfrm>
            <a:off x="6724650" y="4046538"/>
            <a:ext cx="1366838" cy="1555750"/>
            <a:chOff x="4513" y="754"/>
            <a:chExt cx="861" cy="980"/>
          </a:xfrm>
        </p:grpSpPr>
        <p:sp>
          <p:nvSpPr>
            <p:cNvPr id="45079" name="WordArt 33"/>
            <p:cNvSpPr>
              <a:spLocks noTextEdit="1"/>
            </p:cNvSpPr>
            <p:nvPr/>
          </p:nvSpPr>
          <p:spPr>
            <a:xfrm rot="1413010">
              <a:off x="4785" y="1117"/>
              <a:ext cx="364" cy="365"/>
            </a:xfrm>
            <a:prstGeom prst="rect">
              <a:avLst/>
            </a:prstGeom>
          </p:spPr>
          <p:txBody>
            <a:bodyPr wrap="none" fromWordArt="1">
              <a:prstTxWarp prst="textArchUp">
                <a:avLst>
                  <a:gd name="adj" fmla="val 6287631"/>
                </a:avLst>
              </a:prstTxWarp>
              <a:normAutofit/>
            </a:bodyPr>
            <a:p>
              <a:pPr algn="ctr"/>
              <a:r>
                <a:rPr lang="zh-CN" altLang="en-US" sz="2000"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571A更改确认章05.</a:t>
              </a:r>
              <a:endParaRPr lang="zh-CN" altLang="en-US" sz="200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5080" name="Rectangle 34"/>
            <p:cNvSpPr/>
            <p:nvPr/>
          </p:nvSpPr>
          <p:spPr>
            <a:xfrm>
              <a:off x="4513" y="754"/>
              <a:ext cx="861" cy="98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r>
                <a:rPr lang="zh-CN" altLang="en-US" sz="9600" dirty="0">
                  <a:solidFill>
                    <a:srgbClr val="FF0066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○</a:t>
              </a:r>
              <a:endParaRPr lang="zh-CN" altLang="en-US" sz="9600" dirty="0">
                <a:solidFill>
                  <a:srgbClr val="FF0066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60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6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6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6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6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6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6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6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60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60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60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60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60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60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60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60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1" grpId="0" animBg="1"/>
      <p:bldP spid="256031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6083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46085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6086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087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6088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学习活动四：运单填写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46089" name="AutoShape 58"/>
          <p:cNvSpPr/>
          <p:nvPr/>
        </p:nvSpPr>
        <p:spPr>
          <a:xfrm flipH="1">
            <a:off x="1476375" y="765175"/>
            <a:ext cx="2330450" cy="989013"/>
          </a:xfrm>
          <a:prstGeom prst="roundRect">
            <a:avLst>
              <a:gd name="adj" fmla="val 7718"/>
            </a:avLst>
          </a:prstGeom>
          <a:gradFill rotWithShape="1">
            <a:gsLst>
              <a:gs pos="0">
                <a:srgbClr val="F7FDFF"/>
              </a:gs>
              <a:gs pos="50000">
                <a:srgbClr val="BED9F2"/>
              </a:gs>
              <a:gs pos="100000">
                <a:srgbClr val="F7FD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090" name="Rectangle 71"/>
          <p:cNvSpPr/>
          <p:nvPr/>
        </p:nvSpPr>
        <p:spPr>
          <a:xfrm>
            <a:off x="1547813" y="908050"/>
            <a:ext cx="2016125" cy="8223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七、填写错误修改</a:t>
            </a:r>
            <a:endParaRPr lang="zh-CN" altLang="en-US" sz="2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6091" name="Rectangle 22"/>
          <p:cNvSpPr/>
          <p:nvPr/>
        </p:nvSpPr>
        <p:spPr>
          <a:xfrm>
            <a:off x="4356100" y="1052513"/>
            <a:ext cx="3657600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000" b="1" dirty="0">
                <a:latin typeface="Arial" panose="020B0604020202020204" pitchFamily="34" charset="0"/>
                <a:ea typeface="黑体" panose="02010609060101010101" pitchFamily="49" charset="-122"/>
              </a:rPr>
              <a:t>填写错误修改</a:t>
            </a:r>
            <a:r>
              <a:rPr lang="en-US" altLang="zh-CN" sz="2000" b="1" dirty="0">
                <a:latin typeface="Arial" panose="020B0604020202020204" pitchFamily="34" charset="0"/>
                <a:ea typeface="黑体" panose="02010609060101010101" pitchFamily="49" charset="-122"/>
              </a:rPr>
              <a:t>—</a:t>
            </a:r>
            <a:r>
              <a:rPr lang="zh-CN" altLang="en-US" sz="2000" b="1" dirty="0">
                <a:latin typeface="Arial" panose="020B0604020202020204" pitchFamily="34" charset="0"/>
                <a:ea typeface="黑体" panose="02010609060101010101" pitchFamily="49" charset="-122"/>
              </a:rPr>
              <a:t>计费重量修改</a:t>
            </a:r>
            <a:endParaRPr lang="zh-CN" altLang="en-US" sz="20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pic>
        <p:nvPicPr>
          <p:cNvPr id="46092" name="Picture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9200" y="1679575"/>
            <a:ext cx="7924800" cy="51450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6093" name="Text Box 24"/>
          <p:cNvSpPr txBox="1"/>
          <p:nvPr/>
        </p:nvSpPr>
        <p:spPr>
          <a:xfrm>
            <a:off x="5562600" y="6213475"/>
            <a:ext cx="3111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en-US" altLang="zh-CN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58073" name="Text Box 25"/>
          <p:cNvSpPr txBox="1"/>
          <p:nvPr/>
        </p:nvSpPr>
        <p:spPr>
          <a:xfrm>
            <a:off x="7416800" y="6276975"/>
            <a:ext cx="1225550" cy="5810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1600" b="1" dirty="0">
                <a:latin typeface="Arial" panose="020B0604020202020204" pitchFamily="34" charset="0"/>
                <a:ea typeface="宋体" panose="02010600030101010101" pitchFamily="2" charset="-122"/>
              </a:rPr>
              <a:t>更改计费重量为</a:t>
            </a:r>
            <a:r>
              <a:rPr lang="en-US" altLang="zh-CN" sz="1600" b="1" dirty="0">
                <a:latin typeface="Arial" panose="020B0604020202020204" pitchFamily="34" charset="0"/>
                <a:ea typeface="宋体" panose="02010600030101010101" pitchFamily="2" charset="-122"/>
              </a:rPr>
              <a:t>1KG</a:t>
            </a:r>
            <a:endParaRPr lang="en-US" altLang="zh-CN" sz="16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58074" name="Group 26"/>
          <p:cNvGrpSpPr/>
          <p:nvPr/>
        </p:nvGrpSpPr>
        <p:grpSpPr>
          <a:xfrm>
            <a:off x="8382000" y="6099175"/>
            <a:ext cx="655638" cy="644525"/>
            <a:chOff x="2789" y="2115"/>
            <a:chExt cx="918" cy="907"/>
          </a:xfrm>
        </p:grpSpPr>
        <p:sp>
          <p:nvSpPr>
            <p:cNvPr id="46096" name="Oval 27"/>
            <p:cNvSpPr/>
            <p:nvPr/>
          </p:nvSpPr>
          <p:spPr>
            <a:xfrm>
              <a:off x="2789" y="2115"/>
              <a:ext cx="907" cy="907"/>
            </a:xfrm>
            <a:prstGeom prst="ellipse">
              <a:avLst/>
            </a:prstGeom>
            <a:noFill/>
            <a:ln w="381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6097" name="WordArt 28"/>
            <p:cNvSpPr>
              <a:spLocks noTextEdit="1"/>
            </p:cNvSpPr>
            <p:nvPr/>
          </p:nvSpPr>
          <p:spPr>
            <a:xfrm>
              <a:off x="2880" y="2205"/>
              <a:ext cx="705" cy="726"/>
            </a:xfrm>
            <a:prstGeom prst="rect">
              <a:avLst/>
            </a:prstGeom>
          </p:spPr>
          <p:txBody>
            <a:bodyPr wrap="none" fromWordArt="1">
              <a:prstTxWarp prst="textArchUp">
                <a:avLst>
                  <a:gd name="adj" fmla="val 10800000"/>
                </a:avLst>
              </a:prstTxWarp>
              <a:normAutofit/>
            </a:bodyPr>
            <a:p>
              <a:pPr algn="ctr"/>
              <a:r>
                <a:rPr lang="zh-CN" altLang="en-US" sz="1600">
                  <a:ln w="9525" cap="flat" cmpd="sng">
                    <a:solidFill>
                      <a:srgbClr val="FF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noFill/>
                  <a:latin typeface="宋体" panose="02010600030101010101" pitchFamily="2" charset="-122"/>
                  <a:ea typeface="宋体" panose="02010600030101010101" pitchFamily="2" charset="-122"/>
                </a:rPr>
                <a:t>SF-577A-更改确认章</a:t>
              </a:r>
              <a:endParaRPr lang="zh-CN" altLang="en-US" sz="1600">
                <a:ln w="952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noFill/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6098" name="Text Box 29"/>
            <p:cNvSpPr txBox="1"/>
            <p:nvPr/>
          </p:nvSpPr>
          <p:spPr>
            <a:xfrm>
              <a:off x="3094" y="2488"/>
              <a:ext cx="613" cy="51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b="1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08</a:t>
              </a:r>
              <a:endParaRPr lang="en-US" altLang="zh-CN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8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8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8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8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8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8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8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8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8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8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8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8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80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8073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7107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47109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7110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7111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7112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学习活动四：运单填写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47113" name="AutoShape 58"/>
          <p:cNvSpPr/>
          <p:nvPr/>
        </p:nvSpPr>
        <p:spPr>
          <a:xfrm flipH="1">
            <a:off x="1476375" y="765175"/>
            <a:ext cx="2330450" cy="989013"/>
          </a:xfrm>
          <a:prstGeom prst="roundRect">
            <a:avLst>
              <a:gd name="adj" fmla="val 7718"/>
            </a:avLst>
          </a:prstGeom>
          <a:gradFill rotWithShape="1">
            <a:gsLst>
              <a:gs pos="0">
                <a:srgbClr val="F7FDFF"/>
              </a:gs>
              <a:gs pos="50000">
                <a:srgbClr val="BED9F2"/>
              </a:gs>
              <a:gs pos="100000">
                <a:srgbClr val="F7FD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7114" name="Rectangle 71"/>
          <p:cNvSpPr/>
          <p:nvPr/>
        </p:nvSpPr>
        <p:spPr>
          <a:xfrm>
            <a:off x="1547813" y="908050"/>
            <a:ext cx="2151062" cy="8223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七、填写错误修改</a:t>
            </a:r>
            <a:endParaRPr lang="zh-CN" altLang="en-US" sz="2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7115" name="Rectangle 14"/>
          <p:cNvSpPr/>
          <p:nvPr/>
        </p:nvSpPr>
        <p:spPr>
          <a:xfrm>
            <a:off x="4716463" y="1125538"/>
            <a:ext cx="3733800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000" b="1" dirty="0">
                <a:latin typeface="Arial" panose="020B0604020202020204" pitchFamily="34" charset="0"/>
                <a:ea typeface="黑体" panose="02010609060101010101" pitchFamily="49" charset="-122"/>
              </a:rPr>
              <a:t>填写错误修改</a:t>
            </a:r>
            <a:r>
              <a:rPr lang="en-US" altLang="zh-CN" sz="2000" b="1" dirty="0">
                <a:latin typeface="Arial" panose="020B0604020202020204" pitchFamily="34" charset="0"/>
                <a:ea typeface="黑体" panose="02010609060101010101" pitchFamily="49" charset="-122"/>
              </a:rPr>
              <a:t>—</a:t>
            </a:r>
            <a:r>
              <a:rPr lang="zh-CN" altLang="en-US" sz="2000" b="1" dirty="0">
                <a:latin typeface="Arial" panose="020B0604020202020204" pitchFamily="34" charset="0"/>
                <a:ea typeface="黑体" panose="02010609060101010101" pitchFamily="49" charset="-122"/>
              </a:rPr>
              <a:t>运费修改</a:t>
            </a:r>
            <a:endParaRPr lang="zh-CN" altLang="en-US" sz="20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pic>
        <p:nvPicPr>
          <p:cNvPr id="471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6800" y="1628775"/>
            <a:ext cx="8077200" cy="50196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7117" name="Text Box 16"/>
          <p:cNvSpPr txBox="1"/>
          <p:nvPr/>
        </p:nvSpPr>
        <p:spPr>
          <a:xfrm>
            <a:off x="6248400" y="6048375"/>
            <a:ext cx="4381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27</a:t>
            </a:r>
            <a:endParaRPr lang="en-US" altLang="zh-CN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7118" name="Text Box 17"/>
          <p:cNvSpPr txBox="1"/>
          <p:nvPr/>
        </p:nvSpPr>
        <p:spPr>
          <a:xfrm>
            <a:off x="7315200" y="6124575"/>
            <a:ext cx="1066800" cy="5810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1600" b="1" dirty="0">
                <a:latin typeface="Arial" panose="020B0604020202020204" pitchFamily="34" charset="0"/>
                <a:ea typeface="宋体" panose="02010600030101010101" pitchFamily="2" charset="-122"/>
              </a:rPr>
              <a:t>更改运费为</a:t>
            </a:r>
            <a:r>
              <a:rPr lang="en-US" altLang="zh-CN" sz="1600" b="1" dirty="0">
                <a:latin typeface="Arial" panose="020B0604020202020204" pitchFamily="34" charset="0"/>
                <a:ea typeface="宋体" panose="02010600030101010101" pitchFamily="2" charset="-122"/>
              </a:rPr>
              <a:t>33</a:t>
            </a:r>
            <a:r>
              <a:rPr lang="zh-CN" altLang="en-US" sz="1600" b="1" dirty="0">
                <a:latin typeface="Arial" panose="020B0604020202020204" pitchFamily="34" charset="0"/>
                <a:ea typeface="宋体" panose="02010600030101010101" pitchFamily="2" charset="-122"/>
              </a:rPr>
              <a:t>元</a:t>
            </a:r>
            <a:endParaRPr lang="zh-CN" altLang="en-US" sz="16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59090" name="Group 18"/>
          <p:cNvGrpSpPr/>
          <p:nvPr/>
        </p:nvGrpSpPr>
        <p:grpSpPr>
          <a:xfrm>
            <a:off x="8305800" y="6124575"/>
            <a:ext cx="631825" cy="593725"/>
            <a:chOff x="2789" y="2115"/>
            <a:chExt cx="1004" cy="978"/>
          </a:xfrm>
        </p:grpSpPr>
        <p:sp>
          <p:nvSpPr>
            <p:cNvPr id="47120" name="Oval 19"/>
            <p:cNvSpPr/>
            <p:nvPr/>
          </p:nvSpPr>
          <p:spPr>
            <a:xfrm>
              <a:off x="2789" y="2115"/>
              <a:ext cx="907" cy="907"/>
            </a:xfrm>
            <a:prstGeom prst="ellipse">
              <a:avLst/>
            </a:prstGeom>
            <a:noFill/>
            <a:ln w="381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7121" name="WordArt 20"/>
            <p:cNvSpPr>
              <a:spLocks noTextEdit="1"/>
            </p:cNvSpPr>
            <p:nvPr/>
          </p:nvSpPr>
          <p:spPr>
            <a:xfrm>
              <a:off x="2880" y="2205"/>
              <a:ext cx="705" cy="726"/>
            </a:xfrm>
            <a:prstGeom prst="rect">
              <a:avLst/>
            </a:prstGeom>
          </p:spPr>
          <p:txBody>
            <a:bodyPr wrap="none" fromWordArt="1">
              <a:prstTxWarp prst="textArchUp">
                <a:avLst>
                  <a:gd name="adj" fmla="val 10800000"/>
                </a:avLst>
              </a:prstTxWarp>
              <a:normAutofit/>
            </a:bodyPr>
            <a:p>
              <a:pPr algn="ctr"/>
              <a:r>
                <a:rPr lang="zh-CN" altLang="en-US" sz="1600">
                  <a:ln w="9525" cap="flat" cmpd="sng">
                    <a:solidFill>
                      <a:srgbClr val="FF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noFill/>
                  <a:latin typeface="宋体" panose="02010600030101010101" pitchFamily="2" charset="-122"/>
                  <a:ea typeface="宋体" panose="02010600030101010101" pitchFamily="2" charset="-122"/>
                </a:rPr>
                <a:t>SF-577A-更改确认章</a:t>
              </a:r>
              <a:endParaRPr lang="zh-CN" altLang="en-US" sz="1600">
                <a:ln w="952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noFill/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7122" name="Text Box 21"/>
            <p:cNvSpPr txBox="1"/>
            <p:nvPr/>
          </p:nvSpPr>
          <p:spPr>
            <a:xfrm>
              <a:off x="3097" y="2489"/>
              <a:ext cx="696" cy="6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b="1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08</a:t>
              </a:r>
              <a:endParaRPr lang="en-US" altLang="zh-CN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0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9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9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9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909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90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909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90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909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90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909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909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8131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48133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8134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8135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8136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学习活动四：运单填写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48137" name="AutoShape 58"/>
          <p:cNvSpPr/>
          <p:nvPr/>
        </p:nvSpPr>
        <p:spPr>
          <a:xfrm flipH="1">
            <a:off x="1476375" y="765175"/>
            <a:ext cx="2330450" cy="989013"/>
          </a:xfrm>
          <a:prstGeom prst="roundRect">
            <a:avLst>
              <a:gd name="adj" fmla="val 7718"/>
            </a:avLst>
          </a:prstGeom>
          <a:gradFill rotWithShape="1">
            <a:gsLst>
              <a:gs pos="0">
                <a:srgbClr val="F7FDFF"/>
              </a:gs>
              <a:gs pos="50000">
                <a:srgbClr val="BED9F2"/>
              </a:gs>
              <a:gs pos="100000">
                <a:srgbClr val="F7FD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8138" name="Rectangle 71"/>
          <p:cNvSpPr/>
          <p:nvPr/>
        </p:nvSpPr>
        <p:spPr>
          <a:xfrm>
            <a:off x="1547813" y="908050"/>
            <a:ext cx="2151062" cy="8223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七、填写错误修改</a:t>
            </a:r>
            <a:endParaRPr lang="zh-CN" altLang="en-US" sz="2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8139" name="Rectangle 14"/>
          <p:cNvSpPr/>
          <p:nvPr/>
        </p:nvSpPr>
        <p:spPr>
          <a:xfrm>
            <a:off x="3851275" y="981075"/>
            <a:ext cx="4953000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填写错误修改</a:t>
            </a:r>
            <a:r>
              <a:rPr lang="en-US" altLang="zh-CN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--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同时修改计费重量和运费</a:t>
            </a:r>
            <a:endParaRPr lang="zh-CN" altLang="en-US" sz="2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8140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600" y="1844675"/>
            <a:ext cx="8153400" cy="495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8141" name="Text Box 16"/>
          <p:cNvSpPr txBox="1"/>
          <p:nvPr/>
        </p:nvSpPr>
        <p:spPr>
          <a:xfrm>
            <a:off x="5740400" y="6256338"/>
            <a:ext cx="4381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20</a:t>
            </a:r>
            <a:endParaRPr lang="en-US" altLang="zh-CN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8142" name="Text Box 17"/>
          <p:cNvSpPr txBox="1"/>
          <p:nvPr/>
        </p:nvSpPr>
        <p:spPr>
          <a:xfrm>
            <a:off x="4978400" y="6243638"/>
            <a:ext cx="3111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endParaRPr lang="en-US" altLang="zh-CN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0114" name="Text Box 18"/>
          <p:cNvSpPr txBox="1"/>
          <p:nvPr/>
        </p:nvSpPr>
        <p:spPr>
          <a:xfrm>
            <a:off x="6781800" y="6340475"/>
            <a:ext cx="1495425" cy="5175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1400" b="1" dirty="0">
                <a:latin typeface="Arial" panose="020B0604020202020204" pitchFamily="34" charset="0"/>
                <a:ea typeface="宋体" panose="02010600030101010101" pitchFamily="2" charset="-122"/>
              </a:rPr>
              <a:t>更改计费重量</a:t>
            </a:r>
            <a:r>
              <a:rPr lang="en-US" altLang="zh-CN" sz="1400" b="1" dirty="0">
                <a:latin typeface="Arial" panose="020B0604020202020204" pitchFamily="34" charset="0"/>
                <a:ea typeface="宋体" panose="02010600030101010101" pitchFamily="2" charset="-122"/>
              </a:rPr>
              <a:t>2KG</a:t>
            </a:r>
            <a:r>
              <a:rPr lang="zh-CN" altLang="en-US" sz="1400" b="1" dirty="0">
                <a:latin typeface="Arial" panose="020B0604020202020204" pitchFamily="34" charset="0"/>
                <a:ea typeface="宋体" panose="02010600030101010101" pitchFamily="2" charset="-122"/>
              </a:rPr>
              <a:t>，运费</a:t>
            </a:r>
            <a:r>
              <a:rPr lang="en-US" altLang="zh-CN" sz="1400" b="1" dirty="0">
                <a:latin typeface="Arial" panose="020B0604020202020204" pitchFamily="34" charset="0"/>
                <a:ea typeface="宋体" panose="02010600030101010101" pitchFamily="2" charset="-122"/>
              </a:rPr>
              <a:t>30</a:t>
            </a:r>
            <a:r>
              <a:rPr lang="zh-CN" altLang="en-US" sz="1400" b="1" dirty="0">
                <a:latin typeface="Arial" panose="020B0604020202020204" pitchFamily="34" charset="0"/>
                <a:ea typeface="宋体" panose="02010600030101010101" pitchFamily="2" charset="-122"/>
              </a:rPr>
              <a:t>元</a:t>
            </a:r>
            <a:endParaRPr lang="zh-CN" altLang="en-US" sz="1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60115" name="Group 19"/>
          <p:cNvGrpSpPr/>
          <p:nvPr/>
        </p:nvGrpSpPr>
        <p:grpSpPr>
          <a:xfrm>
            <a:off x="8089900" y="6167438"/>
            <a:ext cx="635000" cy="593725"/>
            <a:chOff x="2789" y="2115"/>
            <a:chExt cx="990" cy="978"/>
          </a:xfrm>
        </p:grpSpPr>
        <p:sp>
          <p:nvSpPr>
            <p:cNvPr id="48145" name="Oval 20"/>
            <p:cNvSpPr/>
            <p:nvPr/>
          </p:nvSpPr>
          <p:spPr>
            <a:xfrm>
              <a:off x="2789" y="2115"/>
              <a:ext cx="907" cy="907"/>
            </a:xfrm>
            <a:prstGeom prst="ellipse">
              <a:avLst/>
            </a:prstGeom>
            <a:noFill/>
            <a:ln w="381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8146" name="WordArt 21"/>
            <p:cNvSpPr>
              <a:spLocks noTextEdit="1"/>
            </p:cNvSpPr>
            <p:nvPr/>
          </p:nvSpPr>
          <p:spPr>
            <a:xfrm>
              <a:off x="2880" y="2205"/>
              <a:ext cx="705" cy="726"/>
            </a:xfrm>
            <a:prstGeom prst="rect">
              <a:avLst/>
            </a:prstGeom>
          </p:spPr>
          <p:txBody>
            <a:bodyPr wrap="none" fromWordArt="1">
              <a:prstTxWarp prst="textArchUp">
                <a:avLst>
                  <a:gd name="adj" fmla="val 10800000"/>
                </a:avLst>
              </a:prstTxWarp>
              <a:normAutofit/>
            </a:bodyPr>
            <a:p>
              <a:pPr algn="ctr"/>
              <a:r>
                <a:rPr lang="zh-CN" altLang="en-US" sz="1600">
                  <a:ln w="9525" cap="flat" cmpd="sng">
                    <a:solidFill>
                      <a:srgbClr val="FF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noFill/>
                  <a:latin typeface="宋体" panose="02010600030101010101" pitchFamily="2" charset="-122"/>
                  <a:ea typeface="宋体" panose="02010600030101010101" pitchFamily="2" charset="-122"/>
                </a:rPr>
                <a:t>SF-577A-更改确认章</a:t>
              </a:r>
              <a:endParaRPr lang="zh-CN" altLang="en-US" sz="1600">
                <a:ln w="952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noFill/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8147" name="Text Box 22"/>
            <p:cNvSpPr txBox="1"/>
            <p:nvPr/>
          </p:nvSpPr>
          <p:spPr>
            <a:xfrm>
              <a:off x="3096" y="2489"/>
              <a:ext cx="683" cy="6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b="1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08</a:t>
              </a:r>
              <a:endParaRPr lang="en-US" altLang="zh-CN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0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0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0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0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0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01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01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01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01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01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01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01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01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0114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9155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49157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60463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9158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9159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9160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学习活动四：运单填写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49161" name="AutoShape 58"/>
          <p:cNvSpPr/>
          <p:nvPr/>
        </p:nvSpPr>
        <p:spPr>
          <a:xfrm flipH="1">
            <a:off x="1476375" y="765175"/>
            <a:ext cx="2330450" cy="989013"/>
          </a:xfrm>
          <a:prstGeom prst="roundRect">
            <a:avLst>
              <a:gd name="adj" fmla="val 7718"/>
            </a:avLst>
          </a:prstGeom>
          <a:gradFill rotWithShape="1">
            <a:gsLst>
              <a:gs pos="0">
                <a:srgbClr val="F7FDFF"/>
              </a:gs>
              <a:gs pos="50000">
                <a:srgbClr val="BED9F2"/>
              </a:gs>
              <a:gs pos="100000">
                <a:srgbClr val="F7FD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9162" name="Rectangle 71"/>
          <p:cNvSpPr/>
          <p:nvPr/>
        </p:nvSpPr>
        <p:spPr>
          <a:xfrm>
            <a:off x="1547813" y="836613"/>
            <a:ext cx="2087562" cy="8223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七、填写错误修改</a:t>
            </a:r>
            <a:endParaRPr lang="zh-CN" altLang="en-US" sz="2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9163" name="Rectangle 14"/>
          <p:cNvSpPr/>
          <p:nvPr/>
        </p:nvSpPr>
        <p:spPr>
          <a:xfrm>
            <a:off x="4357688" y="1125538"/>
            <a:ext cx="4786312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填写错误修改</a:t>
            </a:r>
            <a:r>
              <a:rPr lang="en-US" altLang="zh-CN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--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付款方式到付改寄付月结</a:t>
            </a:r>
            <a:endParaRPr lang="zh-CN" altLang="en-US" sz="2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9164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6938" y="1628775"/>
            <a:ext cx="8247062" cy="501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9165" name="Text Box 17"/>
          <p:cNvSpPr txBox="1"/>
          <p:nvPr/>
        </p:nvSpPr>
        <p:spPr>
          <a:xfrm>
            <a:off x="6711950" y="2566988"/>
            <a:ext cx="401638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√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9166" name="Text Box 18"/>
          <p:cNvSpPr txBox="1"/>
          <p:nvPr/>
        </p:nvSpPr>
        <p:spPr>
          <a:xfrm>
            <a:off x="6864350" y="2947988"/>
            <a:ext cx="21336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1400" b="1" dirty="0">
                <a:latin typeface="Arial" panose="020B0604020202020204" pitchFamily="34" charset="0"/>
                <a:ea typeface="宋体" panose="02010600030101010101" pitchFamily="2" charset="-122"/>
              </a:rPr>
              <a:t>0  1  0  0  1  2  0  3  4  6</a:t>
            </a:r>
            <a:endParaRPr lang="en-US" altLang="zh-CN" sz="1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57043" name="Group 19"/>
          <p:cNvGrpSpPr/>
          <p:nvPr/>
        </p:nvGrpSpPr>
        <p:grpSpPr>
          <a:xfrm>
            <a:off x="6711950" y="2338388"/>
            <a:ext cx="631825" cy="587375"/>
            <a:chOff x="2789" y="2115"/>
            <a:chExt cx="1002" cy="1001"/>
          </a:xfrm>
        </p:grpSpPr>
        <p:sp>
          <p:nvSpPr>
            <p:cNvPr id="49168" name="Oval 20"/>
            <p:cNvSpPr/>
            <p:nvPr/>
          </p:nvSpPr>
          <p:spPr>
            <a:xfrm>
              <a:off x="2789" y="2115"/>
              <a:ext cx="907" cy="907"/>
            </a:xfrm>
            <a:prstGeom prst="ellipse">
              <a:avLst/>
            </a:prstGeom>
            <a:noFill/>
            <a:ln w="381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9169" name="WordArt 21"/>
            <p:cNvSpPr>
              <a:spLocks noTextEdit="1"/>
            </p:cNvSpPr>
            <p:nvPr/>
          </p:nvSpPr>
          <p:spPr>
            <a:xfrm>
              <a:off x="2880" y="2205"/>
              <a:ext cx="705" cy="726"/>
            </a:xfrm>
            <a:prstGeom prst="rect">
              <a:avLst/>
            </a:prstGeom>
          </p:spPr>
          <p:txBody>
            <a:bodyPr wrap="none" fromWordArt="1">
              <a:prstTxWarp prst="textArchUp">
                <a:avLst>
                  <a:gd name="adj" fmla="val 10800000"/>
                </a:avLst>
              </a:prstTxWarp>
              <a:normAutofit/>
            </a:bodyPr>
            <a:p>
              <a:pPr algn="ctr"/>
              <a:r>
                <a:rPr lang="zh-CN" altLang="en-US" sz="1600">
                  <a:ln w="9525" cap="flat" cmpd="sng">
                    <a:solidFill>
                      <a:srgbClr val="FF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noFill/>
                  <a:latin typeface="宋体" panose="02010600030101010101" pitchFamily="2" charset="-122"/>
                  <a:ea typeface="宋体" panose="02010600030101010101" pitchFamily="2" charset="-122"/>
                </a:rPr>
                <a:t>SF-577A-更改确认章</a:t>
              </a:r>
              <a:endParaRPr lang="zh-CN" altLang="en-US" sz="1600">
                <a:ln w="952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noFill/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9170" name="Text Box 22"/>
            <p:cNvSpPr txBox="1"/>
            <p:nvPr/>
          </p:nvSpPr>
          <p:spPr>
            <a:xfrm>
              <a:off x="3096" y="2491"/>
              <a:ext cx="695" cy="62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b="1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08</a:t>
              </a:r>
              <a:endParaRPr lang="en-US" altLang="zh-CN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49171" name="Text Box 23"/>
          <p:cNvSpPr txBox="1"/>
          <p:nvPr/>
        </p:nvSpPr>
        <p:spPr>
          <a:xfrm>
            <a:off x="7321550" y="2566988"/>
            <a:ext cx="457200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√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9172" name="AutoShape 58"/>
          <p:cNvSpPr/>
          <p:nvPr/>
        </p:nvSpPr>
        <p:spPr>
          <a:xfrm flipH="1">
            <a:off x="1476375" y="765175"/>
            <a:ext cx="2330450" cy="989013"/>
          </a:xfrm>
          <a:prstGeom prst="roundRect">
            <a:avLst>
              <a:gd name="adj" fmla="val 7718"/>
            </a:avLst>
          </a:prstGeom>
          <a:gradFill rotWithShape="1">
            <a:gsLst>
              <a:gs pos="0">
                <a:srgbClr val="F7FDFF"/>
              </a:gs>
              <a:gs pos="50000">
                <a:srgbClr val="BED9F2"/>
              </a:gs>
              <a:gs pos="100000">
                <a:srgbClr val="F7FD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9173" name="Rectangle 71"/>
          <p:cNvSpPr/>
          <p:nvPr/>
        </p:nvSpPr>
        <p:spPr>
          <a:xfrm>
            <a:off x="1547813" y="836613"/>
            <a:ext cx="2087562" cy="8223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七、填写错误修改</a:t>
            </a:r>
            <a:endParaRPr lang="zh-CN" altLang="en-US" sz="2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0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0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7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7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7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704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70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704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70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704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70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704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704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0179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50181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0182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0183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0184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学习活动四：运单填写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50185" name="Rectangle 12"/>
          <p:cNvSpPr/>
          <p:nvPr/>
        </p:nvSpPr>
        <p:spPr>
          <a:xfrm>
            <a:off x="3995738" y="981075"/>
            <a:ext cx="4786312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填写错误修改</a:t>
            </a:r>
            <a:r>
              <a:rPr lang="en-US" altLang="zh-CN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--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修改寄付月结为寄付现结</a:t>
            </a:r>
            <a:endParaRPr lang="zh-CN" altLang="en-US" sz="2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50186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1550" y="1773238"/>
            <a:ext cx="8001000" cy="486727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32463" name="Group 15"/>
          <p:cNvGrpSpPr/>
          <p:nvPr/>
        </p:nvGrpSpPr>
        <p:grpSpPr>
          <a:xfrm>
            <a:off x="6610350" y="2459038"/>
            <a:ext cx="625475" cy="600075"/>
            <a:chOff x="2789" y="2115"/>
            <a:chExt cx="1025" cy="966"/>
          </a:xfrm>
        </p:grpSpPr>
        <p:sp>
          <p:nvSpPr>
            <p:cNvPr id="50188" name="Oval 16"/>
            <p:cNvSpPr/>
            <p:nvPr/>
          </p:nvSpPr>
          <p:spPr>
            <a:xfrm>
              <a:off x="2789" y="2115"/>
              <a:ext cx="907" cy="907"/>
            </a:xfrm>
            <a:prstGeom prst="ellipse">
              <a:avLst/>
            </a:prstGeom>
            <a:noFill/>
            <a:ln w="381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0189" name="WordArt 17"/>
            <p:cNvSpPr>
              <a:spLocks noTextEdit="1"/>
            </p:cNvSpPr>
            <p:nvPr/>
          </p:nvSpPr>
          <p:spPr>
            <a:xfrm>
              <a:off x="2880" y="2205"/>
              <a:ext cx="705" cy="726"/>
            </a:xfrm>
            <a:prstGeom prst="rect">
              <a:avLst/>
            </a:prstGeom>
          </p:spPr>
          <p:txBody>
            <a:bodyPr wrap="none" fromWordArt="1">
              <a:prstTxWarp prst="textArchUp">
                <a:avLst>
                  <a:gd name="adj" fmla="val 10800000"/>
                </a:avLst>
              </a:prstTxWarp>
              <a:normAutofit/>
            </a:bodyPr>
            <a:p>
              <a:pPr algn="ctr"/>
              <a:r>
                <a:rPr lang="zh-CN" altLang="en-US" sz="1600">
                  <a:ln w="9525" cap="flat" cmpd="sng">
                    <a:solidFill>
                      <a:srgbClr val="FF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noFill/>
                  <a:latin typeface="宋体" panose="02010600030101010101" pitchFamily="2" charset="-122"/>
                  <a:ea typeface="宋体" panose="02010600030101010101" pitchFamily="2" charset="-122"/>
                </a:rPr>
                <a:t>SF-577A-更改确认章</a:t>
              </a:r>
              <a:endParaRPr lang="zh-CN" altLang="en-US" sz="1600">
                <a:ln w="952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noFill/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0190" name="Text Box 18"/>
            <p:cNvSpPr txBox="1"/>
            <p:nvPr/>
          </p:nvSpPr>
          <p:spPr>
            <a:xfrm>
              <a:off x="3096" y="2491"/>
              <a:ext cx="718" cy="59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b="1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08</a:t>
              </a:r>
              <a:endParaRPr lang="en-US" altLang="zh-CN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50191" name="Text Box 19"/>
          <p:cNvSpPr txBox="1"/>
          <p:nvPr/>
        </p:nvSpPr>
        <p:spPr>
          <a:xfrm>
            <a:off x="6610350" y="2687638"/>
            <a:ext cx="387350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√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0192" name="Oval 20"/>
          <p:cNvSpPr/>
          <p:nvPr/>
        </p:nvSpPr>
        <p:spPr>
          <a:xfrm>
            <a:off x="6686550" y="2763838"/>
            <a:ext cx="287338" cy="261937"/>
          </a:xfrm>
          <a:prstGeom prst="ellipse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0193" name="Text Box 21"/>
          <p:cNvSpPr txBox="1"/>
          <p:nvPr/>
        </p:nvSpPr>
        <p:spPr>
          <a:xfrm>
            <a:off x="6686550" y="3068638"/>
            <a:ext cx="2219325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1400" b="1" dirty="0">
                <a:latin typeface="Arial" panose="020B0604020202020204" pitchFamily="34" charset="0"/>
                <a:ea typeface="宋体" panose="02010600030101010101" pitchFamily="2" charset="-122"/>
              </a:rPr>
              <a:t>0  1  0  0  1  2  0  3  4  6</a:t>
            </a:r>
            <a:endParaRPr lang="en-US" altLang="zh-CN" sz="1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0194" name="AutoShape 58"/>
          <p:cNvSpPr/>
          <p:nvPr/>
        </p:nvSpPr>
        <p:spPr>
          <a:xfrm flipH="1">
            <a:off x="1476375" y="765175"/>
            <a:ext cx="2330450" cy="989013"/>
          </a:xfrm>
          <a:prstGeom prst="roundRect">
            <a:avLst>
              <a:gd name="adj" fmla="val 7718"/>
            </a:avLst>
          </a:prstGeom>
          <a:gradFill rotWithShape="1">
            <a:gsLst>
              <a:gs pos="0">
                <a:srgbClr val="F7FDFF"/>
              </a:gs>
              <a:gs pos="50000">
                <a:srgbClr val="BED9F2"/>
              </a:gs>
              <a:gs pos="100000">
                <a:srgbClr val="F7FD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0195" name="Rectangle 71"/>
          <p:cNvSpPr/>
          <p:nvPr/>
        </p:nvSpPr>
        <p:spPr>
          <a:xfrm>
            <a:off x="1547813" y="836613"/>
            <a:ext cx="2087562" cy="8223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七、填写错误修改</a:t>
            </a:r>
            <a:endParaRPr lang="zh-CN" altLang="en-US" sz="2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2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2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2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246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24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246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24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246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24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246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246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1203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51205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06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207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1208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学习活动四：运单填写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51209" name="AutoShape 58"/>
          <p:cNvSpPr/>
          <p:nvPr/>
        </p:nvSpPr>
        <p:spPr>
          <a:xfrm flipH="1">
            <a:off x="1476375" y="765175"/>
            <a:ext cx="2330450" cy="989013"/>
          </a:xfrm>
          <a:prstGeom prst="roundRect">
            <a:avLst>
              <a:gd name="adj" fmla="val 7718"/>
            </a:avLst>
          </a:prstGeom>
          <a:gradFill rotWithShape="1">
            <a:gsLst>
              <a:gs pos="0">
                <a:srgbClr val="F7FDFF"/>
              </a:gs>
              <a:gs pos="50000">
                <a:srgbClr val="BED9F2"/>
              </a:gs>
              <a:gs pos="100000">
                <a:srgbClr val="F7FD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210" name="Rectangle 71"/>
          <p:cNvSpPr/>
          <p:nvPr/>
        </p:nvSpPr>
        <p:spPr>
          <a:xfrm>
            <a:off x="1476375" y="981075"/>
            <a:ext cx="2087563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八、填写练习</a:t>
            </a:r>
            <a:endParaRPr lang="zh-CN" altLang="en-US" sz="2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1211" name="Rectangle 14"/>
          <p:cNvSpPr/>
          <p:nvPr/>
        </p:nvSpPr>
        <p:spPr>
          <a:xfrm>
            <a:off x="1066800" y="1916113"/>
            <a:ext cx="8077200" cy="4419600"/>
          </a:xfrm>
          <a:prstGeom prst="rect">
            <a:avLst/>
          </a:prstGeom>
          <a:noFill/>
          <a:ln w="38100" cap="flat" cmpd="dbl">
            <a:solidFill>
              <a:srgbClr val="99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</a:pPr>
            <a:r>
              <a:rPr lang="zh-CN" altLang="en-US" sz="2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</a:t>
            </a:r>
            <a:r>
              <a:rPr lang="zh-CN" altLang="en-US" sz="2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请</a:t>
            </a:r>
            <a:r>
              <a:rPr lang="en-US" altLang="zh-CN" sz="2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068068</a:t>
            </a:r>
            <a:r>
              <a:rPr lang="zh-CN" altLang="en-US" sz="2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号收派员于</a:t>
            </a:r>
            <a:r>
              <a:rPr lang="en-US" altLang="zh-CN" sz="2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5</a:t>
            </a:r>
            <a:r>
              <a:rPr lang="zh-CN" altLang="en-US" sz="2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月</a:t>
            </a:r>
            <a:r>
              <a:rPr lang="en-US" altLang="zh-CN" sz="2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8</a:t>
            </a:r>
            <a:r>
              <a:rPr lang="zh-CN" altLang="en-US" sz="2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日上午九点</a:t>
            </a:r>
            <a:endParaRPr lang="zh-CN" altLang="en-US" sz="22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</a:pPr>
            <a:r>
              <a:rPr lang="zh-CN" altLang="en-US" sz="2200" b="1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寄件地址：</a:t>
            </a:r>
            <a:r>
              <a:rPr lang="zh-CN" altLang="en-US" sz="2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北京市东城区东单大厦</a:t>
            </a:r>
            <a:r>
              <a:rPr lang="en-US" altLang="zh-CN" sz="2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A12-08</a:t>
            </a:r>
            <a:endParaRPr lang="en-US" altLang="zh-CN" sz="22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</a:pPr>
            <a:r>
              <a:rPr lang="zh-CN" altLang="en-US" sz="2200" b="1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寄件公司：</a:t>
            </a:r>
            <a:r>
              <a:rPr lang="zh-CN" altLang="en-US" sz="2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六合科贸</a:t>
            </a:r>
            <a:endParaRPr lang="zh-CN" altLang="en-US" sz="22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</a:pPr>
            <a:r>
              <a:rPr lang="zh-CN" altLang="en-US" sz="2200" b="1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寄件人：</a:t>
            </a:r>
            <a:r>
              <a:rPr lang="zh-CN" altLang="en-US" sz="2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张国力</a:t>
            </a:r>
            <a:r>
              <a:rPr lang="en-US" altLang="zh-CN" sz="2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</a:t>
            </a:r>
            <a:r>
              <a:rPr lang="zh-CN" altLang="en-US" sz="2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联系电话：</a:t>
            </a:r>
            <a:r>
              <a:rPr lang="en-US" altLang="zh-CN" sz="2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13816816888)</a:t>
            </a:r>
            <a:endParaRPr lang="en-US" altLang="zh-CN" sz="22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</a:pPr>
            <a:r>
              <a:rPr lang="zh-CN" altLang="en-US" sz="2200" b="1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收件地址：</a:t>
            </a:r>
            <a:r>
              <a:rPr lang="zh-CN" altLang="en-US" sz="2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绍兴市越城区袍江经济开发区、私人</a:t>
            </a:r>
            <a:endParaRPr lang="zh-CN" altLang="en-US" sz="22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</a:pPr>
            <a:r>
              <a:rPr lang="zh-CN" altLang="en-US" sz="2200" b="1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收件人：</a:t>
            </a:r>
            <a:r>
              <a:rPr lang="zh-CN" altLang="en-US" sz="2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寿巨峰收</a:t>
            </a:r>
            <a:r>
              <a:rPr lang="en-US" altLang="zh-CN" sz="2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2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（联系电话：</a:t>
            </a:r>
            <a:r>
              <a:rPr lang="en-US" altLang="zh-CN" sz="2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0575-66257865</a:t>
            </a:r>
            <a:r>
              <a:rPr lang="zh-CN" altLang="en-US" sz="2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endParaRPr lang="zh-CN" altLang="en-US" sz="22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</a:pPr>
            <a:r>
              <a:rPr lang="zh-CN" altLang="en-US" sz="2200" b="1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托寄物：</a:t>
            </a:r>
            <a:r>
              <a:rPr lang="zh-CN" altLang="en-US" sz="2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棉质男式上衣</a:t>
            </a:r>
            <a:r>
              <a:rPr lang="en-US" altLang="zh-CN" sz="2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5</a:t>
            </a:r>
            <a:r>
              <a:rPr lang="zh-CN" altLang="en-US" sz="2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件，保价、客户声明价值为</a:t>
            </a:r>
            <a:r>
              <a:rPr lang="en-US" altLang="zh-CN" sz="2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800</a:t>
            </a:r>
            <a:endParaRPr lang="en-US" altLang="zh-CN" sz="22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</a:pPr>
            <a:r>
              <a:rPr lang="zh-CN" altLang="en-US" sz="2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元，重量为</a:t>
            </a:r>
            <a:r>
              <a:rPr lang="en-US" altLang="zh-CN" sz="2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3.3KG</a:t>
            </a:r>
            <a:r>
              <a:rPr lang="zh-CN" altLang="en-US" sz="2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，包装纸箱长、宽、高分别为</a:t>
            </a:r>
            <a:r>
              <a:rPr lang="en-US" altLang="zh-CN" sz="2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60CM</a:t>
            </a:r>
            <a:r>
              <a:rPr lang="zh-CN" altLang="en-US" sz="2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endParaRPr lang="zh-CN" altLang="en-US" sz="22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</a:pPr>
            <a:r>
              <a:rPr lang="en-US" altLang="zh-CN" sz="2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60CM</a:t>
            </a:r>
            <a:r>
              <a:rPr lang="zh-CN" altLang="en-US" sz="2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40CM</a:t>
            </a:r>
            <a:r>
              <a:rPr lang="zh-CN" altLang="en-US" sz="2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；</a:t>
            </a:r>
            <a:endParaRPr lang="zh-CN" altLang="en-US" sz="22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</a:pPr>
            <a:r>
              <a:rPr lang="zh-CN" altLang="en-US" sz="2200" b="1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付款方式：</a:t>
            </a:r>
            <a:r>
              <a:rPr lang="zh-CN" altLang="en-US" sz="2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寄方张国力支付。</a:t>
            </a:r>
            <a:endParaRPr lang="zh-CN" altLang="en-US" sz="22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</a:pPr>
            <a:r>
              <a:rPr lang="zh-CN" altLang="en-US" sz="2200" b="1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其他：</a:t>
            </a:r>
            <a:r>
              <a:rPr lang="zh-CN" altLang="en-US" sz="2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原寄地代码</a:t>
            </a:r>
            <a:r>
              <a:rPr lang="en-US" altLang="zh-CN" sz="2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:010AB   </a:t>
            </a:r>
            <a:r>
              <a:rPr lang="zh-CN" altLang="en-US" sz="2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月结账号</a:t>
            </a:r>
            <a:r>
              <a:rPr lang="en-US" altLang="zh-CN" sz="2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0102233498</a:t>
            </a:r>
            <a:r>
              <a:rPr lang="zh-CN" altLang="en-US" sz="2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、要求次日</a:t>
            </a:r>
            <a:endParaRPr lang="zh-CN" altLang="en-US" sz="22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</a:pP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到达</a:t>
            </a:r>
            <a:endParaRPr lang="zh-CN" altLang="en-US" sz="24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1212" name="Rectangle 15"/>
          <p:cNvSpPr/>
          <p:nvPr/>
        </p:nvSpPr>
        <p:spPr>
          <a:xfrm>
            <a:off x="4140200" y="1125538"/>
            <a:ext cx="3200400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运单填写练习</a:t>
            </a:r>
            <a:r>
              <a:rPr lang="en-US" altLang="zh-CN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---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国内件</a:t>
            </a: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2227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52229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2230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2231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2232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学习活动四：运单填写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pic>
        <p:nvPicPr>
          <p:cNvPr id="52233" name="Picture 4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63650"/>
            <a:ext cx="9144000" cy="5562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2234" name="Text Box 47"/>
          <p:cNvSpPr txBox="1"/>
          <p:nvPr/>
        </p:nvSpPr>
        <p:spPr>
          <a:xfrm>
            <a:off x="3898900" y="1860550"/>
            <a:ext cx="2286000" cy="3365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1600" b="1" dirty="0">
                <a:latin typeface="Arial" panose="020B0604020202020204" pitchFamily="34" charset="0"/>
                <a:ea typeface="宋体" panose="02010600030101010101" pitchFamily="2" charset="-122"/>
              </a:rPr>
              <a:t>510    517     225    090</a:t>
            </a:r>
            <a:endParaRPr lang="en-US" altLang="zh-CN" sz="16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4544" name="Text Box 48"/>
          <p:cNvSpPr txBox="1"/>
          <p:nvPr/>
        </p:nvSpPr>
        <p:spPr>
          <a:xfrm>
            <a:off x="914400" y="2355850"/>
            <a:ext cx="304800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0 1 0 2 2 3 3 4 9 8</a:t>
            </a:r>
            <a:endParaRPr lang="en-US" altLang="zh-CN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4545" name="Text Box 49"/>
          <p:cNvSpPr txBox="1"/>
          <p:nvPr/>
        </p:nvSpPr>
        <p:spPr>
          <a:xfrm>
            <a:off x="838200" y="2673350"/>
            <a:ext cx="220980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    六合科贸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4546" name="Text Box 50"/>
          <p:cNvSpPr txBox="1"/>
          <p:nvPr/>
        </p:nvSpPr>
        <p:spPr>
          <a:xfrm>
            <a:off x="3271838" y="2660650"/>
            <a:ext cx="106680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张国力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4547" name="Text Box 51"/>
          <p:cNvSpPr txBox="1"/>
          <p:nvPr/>
        </p:nvSpPr>
        <p:spPr>
          <a:xfrm>
            <a:off x="838200" y="3016250"/>
            <a:ext cx="358140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北京市东城区东单大厦</a:t>
            </a:r>
            <a:r>
              <a:rPr lang="en-US" altLang="zh-CN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A12-08</a:t>
            </a:r>
            <a:endParaRPr lang="en-US" altLang="zh-CN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4548" name="Text Box 52"/>
          <p:cNvSpPr txBox="1"/>
          <p:nvPr/>
        </p:nvSpPr>
        <p:spPr>
          <a:xfrm>
            <a:off x="1951038" y="3562350"/>
            <a:ext cx="190500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13816816888</a:t>
            </a:r>
            <a:endParaRPr lang="en-US" altLang="zh-CN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2240" name="Text Box 53"/>
          <p:cNvSpPr txBox="1"/>
          <p:nvPr/>
        </p:nvSpPr>
        <p:spPr>
          <a:xfrm>
            <a:off x="723900" y="3562350"/>
            <a:ext cx="91440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010</a:t>
            </a:r>
            <a:endParaRPr lang="en-US" altLang="zh-CN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4550" name="Text Box 54"/>
          <p:cNvSpPr txBox="1"/>
          <p:nvPr/>
        </p:nvSpPr>
        <p:spPr>
          <a:xfrm>
            <a:off x="681038" y="4006850"/>
            <a:ext cx="220980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  一鼎制衣有限公司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4551" name="Text Box 55"/>
          <p:cNvSpPr txBox="1"/>
          <p:nvPr/>
        </p:nvSpPr>
        <p:spPr>
          <a:xfrm>
            <a:off x="3043238" y="3981450"/>
            <a:ext cx="106680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  寿巨峰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4552" name="Text Box 56"/>
          <p:cNvSpPr txBox="1"/>
          <p:nvPr/>
        </p:nvSpPr>
        <p:spPr>
          <a:xfrm>
            <a:off x="985838" y="4324350"/>
            <a:ext cx="259080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  浙江省绍兴市越成区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4553" name="Text Box 57"/>
          <p:cNvSpPr txBox="1"/>
          <p:nvPr/>
        </p:nvSpPr>
        <p:spPr>
          <a:xfrm>
            <a:off x="1138238" y="4643438"/>
            <a:ext cx="2895600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袍江经济开发区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4554" name="Text Box 58"/>
          <p:cNvSpPr txBox="1"/>
          <p:nvPr/>
        </p:nvSpPr>
        <p:spPr>
          <a:xfrm>
            <a:off x="731838" y="5187950"/>
            <a:ext cx="762000" cy="3365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1600" b="1" dirty="0">
                <a:latin typeface="Arial" panose="020B0604020202020204" pitchFamily="34" charset="0"/>
                <a:ea typeface="宋体" panose="02010600030101010101" pitchFamily="2" charset="-122"/>
              </a:rPr>
              <a:t>0575</a:t>
            </a:r>
            <a:endParaRPr lang="en-US" altLang="zh-CN" sz="16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4555" name="Text Box 59"/>
          <p:cNvSpPr txBox="1"/>
          <p:nvPr/>
        </p:nvSpPr>
        <p:spPr>
          <a:xfrm>
            <a:off x="1900238" y="5187950"/>
            <a:ext cx="1295400" cy="3365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1600" b="1" dirty="0">
                <a:latin typeface="Arial" panose="020B0604020202020204" pitchFamily="34" charset="0"/>
                <a:ea typeface="宋体" panose="02010600030101010101" pitchFamily="2" charset="-122"/>
              </a:rPr>
              <a:t>66257865</a:t>
            </a:r>
            <a:endParaRPr lang="en-US" altLang="zh-CN" sz="16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4556" name="Text Box 60"/>
          <p:cNvSpPr txBox="1"/>
          <p:nvPr/>
        </p:nvSpPr>
        <p:spPr>
          <a:xfrm>
            <a:off x="833438" y="5835650"/>
            <a:ext cx="205740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棉质男式上衣</a:t>
            </a:r>
            <a:endParaRPr lang="zh-CN" altLang="en-US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4557" name="Text Box 61"/>
          <p:cNvSpPr txBox="1"/>
          <p:nvPr/>
        </p:nvSpPr>
        <p:spPr>
          <a:xfrm>
            <a:off x="3424238" y="5835650"/>
            <a:ext cx="76200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5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件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4558" name="Text Box 62"/>
          <p:cNvSpPr txBox="1"/>
          <p:nvPr/>
        </p:nvSpPr>
        <p:spPr>
          <a:xfrm>
            <a:off x="787400" y="6330950"/>
            <a:ext cx="3810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1400" b="1" dirty="0">
                <a:latin typeface="Arial" panose="020B0604020202020204" pitchFamily="34" charset="0"/>
                <a:ea typeface="宋体" panose="02010600030101010101" pitchFamily="2" charset="-122"/>
              </a:rPr>
              <a:t>60</a:t>
            </a:r>
            <a:endParaRPr lang="en-US" altLang="zh-CN" sz="1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4559" name="Text Box 63"/>
          <p:cNvSpPr txBox="1"/>
          <p:nvPr/>
        </p:nvSpPr>
        <p:spPr>
          <a:xfrm>
            <a:off x="1620838" y="6330950"/>
            <a:ext cx="3810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1400" b="1" dirty="0">
                <a:latin typeface="Arial" panose="020B0604020202020204" pitchFamily="34" charset="0"/>
                <a:ea typeface="宋体" panose="02010600030101010101" pitchFamily="2" charset="-122"/>
              </a:rPr>
              <a:t>60</a:t>
            </a:r>
            <a:endParaRPr lang="en-US" altLang="zh-CN" sz="1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4560" name="Text Box 64"/>
          <p:cNvSpPr txBox="1"/>
          <p:nvPr/>
        </p:nvSpPr>
        <p:spPr>
          <a:xfrm>
            <a:off x="2535238" y="6299200"/>
            <a:ext cx="3810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1400" b="1" dirty="0">
                <a:latin typeface="Arial" panose="020B0604020202020204" pitchFamily="34" charset="0"/>
                <a:ea typeface="宋体" panose="02010600030101010101" pitchFamily="2" charset="-122"/>
              </a:rPr>
              <a:t>40</a:t>
            </a:r>
            <a:endParaRPr lang="en-US" altLang="zh-CN" sz="1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4561" name="Text Box 65"/>
          <p:cNvSpPr txBox="1"/>
          <p:nvPr/>
        </p:nvSpPr>
        <p:spPr>
          <a:xfrm>
            <a:off x="3068638" y="6451600"/>
            <a:ext cx="685800" cy="3365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r>
              <a:rPr lang="en-US" altLang="zh-CN" sz="1600" b="1" dirty="0">
                <a:latin typeface="Arial" panose="020B0604020202020204" pitchFamily="34" charset="0"/>
                <a:ea typeface="宋体" panose="02010600030101010101" pitchFamily="2" charset="-122"/>
              </a:rPr>
              <a:t>12</a:t>
            </a:r>
            <a:endParaRPr lang="en-US" altLang="zh-CN" sz="16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4562" name="Line 66"/>
          <p:cNvSpPr/>
          <p:nvPr/>
        </p:nvSpPr>
        <p:spPr>
          <a:xfrm flipV="1">
            <a:off x="1168400" y="6711950"/>
            <a:ext cx="304800" cy="762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34563" name="Text Box 67"/>
          <p:cNvSpPr txBox="1"/>
          <p:nvPr/>
        </p:nvSpPr>
        <p:spPr>
          <a:xfrm>
            <a:off x="4038600" y="5340350"/>
            <a:ext cx="38100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√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4564" name="Text Box 68"/>
          <p:cNvSpPr txBox="1"/>
          <p:nvPr/>
        </p:nvSpPr>
        <p:spPr>
          <a:xfrm>
            <a:off x="4922838" y="5403850"/>
            <a:ext cx="144780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800           4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4565" name="Text Box 69"/>
          <p:cNvSpPr txBox="1"/>
          <p:nvPr/>
        </p:nvSpPr>
        <p:spPr>
          <a:xfrm>
            <a:off x="4605338" y="6521450"/>
            <a:ext cx="685800" cy="3365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r>
              <a:rPr lang="en-US" altLang="zh-CN" sz="1600" b="1" dirty="0">
                <a:latin typeface="Arial" panose="020B0604020202020204" pitchFamily="34" charset="0"/>
                <a:ea typeface="宋体" panose="02010600030101010101" pitchFamily="2" charset="-122"/>
              </a:rPr>
              <a:t>3.3</a:t>
            </a:r>
            <a:endParaRPr lang="en-US" altLang="zh-CN" sz="16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4566" name="Text Box 70"/>
          <p:cNvSpPr txBox="1"/>
          <p:nvPr/>
        </p:nvSpPr>
        <p:spPr>
          <a:xfrm>
            <a:off x="4732338" y="6216650"/>
            <a:ext cx="685800" cy="3365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r>
              <a:rPr lang="en-US" altLang="zh-CN" sz="1600" b="1" dirty="0">
                <a:latin typeface="Arial" panose="020B0604020202020204" pitchFamily="34" charset="0"/>
                <a:ea typeface="宋体" panose="02010600030101010101" pitchFamily="2" charset="-122"/>
              </a:rPr>
              <a:t>12</a:t>
            </a:r>
            <a:endParaRPr lang="en-US" altLang="zh-CN" sz="16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4567" name="Text Box 71"/>
          <p:cNvSpPr txBox="1"/>
          <p:nvPr/>
        </p:nvSpPr>
        <p:spPr>
          <a:xfrm>
            <a:off x="4097338" y="6229350"/>
            <a:ext cx="685800" cy="3365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r>
              <a:rPr lang="en-US" altLang="zh-CN" sz="1600" b="1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endParaRPr lang="en-US" altLang="zh-CN" sz="16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4568" name="Text Box 72"/>
          <p:cNvSpPr txBox="1"/>
          <p:nvPr/>
        </p:nvSpPr>
        <p:spPr>
          <a:xfrm>
            <a:off x="5862638" y="6203950"/>
            <a:ext cx="685800" cy="3365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1600" b="1" dirty="0">
                <a:latin typeface="Arial" panose="020B0604020202020204" pitchFamily="34" charset="0"/>
                <a:ea typeface="宋体" panose="02010600030101010101" pitchFamily="2" charset="-122"/>
              </a:rPr>
              <a:t>130</a:t>
            </a:r>
            <a:endParaRPr lang="en-US" altLang="zh-CN" sz="16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4569" name="Text Box 73"/>
          <p:cNvSpPr txBox="1"/>
          <p:nvPr/>
        </p:nvSpPr>
        <p:spPr>
          <a:xfrm>
            <a:off x="5867400" y="6521450"/>
            <a:ext cx="685800" cy="3365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1600" b="1" dirty="0">
                <a:latin typeface="Arial" panose="020B0604020202020204" pitchFamily="34" charset="0"/>
                <a:ea typeface="宋体" panose="02010600030101010101" pitchFamily="2" charset="-122"/>
              </a:rPr>
              <a:t>134</a:t>
            </a:r>
            <a:endParaRPr lang="en-US" altLang="zh-CN" sz="16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2261" name="Text Box 74"/>
          <p:cNvSpPr txBox="1"/>
          <p:nvPr/>
        </p:nvSpPr>
        <p:spPr>
          <a:xfrm>
            <a:off x="6400800" y="1873250"/>
            <a:ext cx="95726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010AB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2262" name="Text Box 75"/>
          <p:cNvSpPr txBox="1"/>
          <p:nvPr/>
        </p:nvSpPr>
        <p:spPr>
          <a:xfrm>
            <a:off x="7315200" y="1873250"/>
            <a:ext cx="91440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575</a:t>
            </a:r>
            <a:endParaRPr lang="en-US" altLang="zh-CN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4572" name="Text Box 76"/>
          <p:cNvSpPr txBox="1"/>
          <p:nvPr/>
        </p:nvSpPr>
        <p:spPr>
          <a:xfrm>
            <a:off x="6472238" y="2343150"/>
            <a:ext cx="38100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√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4573" name="Rectangle 77"/>
          <p:cNvSpPr/>
          <p:nvPr/>
        </p:nvSpPr>
        <p:spPr>
          <a:xfrm>
            <a:off x="6510338" y="2725738"/>
            <a:ext cx="2514600" cy="3365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16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0 1 0 2  2 3 3 4 9 8</a:t>
            </a:r>
            <a:endParaRPr lang="en-US" altLang="zh-CN" sz="16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34574" name="Text Box 78"/>
          <p:cNvSpPr txBox="1"/>
          <p:nvPr/>
        </p:nvSpPr>
        <p:spPr>
          <a:xfrm>
            <a:off x="6472238" y="3854450"/>
            <a:ext cx="12954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1400" b="1" dirty="0">
                <a:latin typeface="宋体" panose="02010600030101010101" pitchFamily="2" charset="-122"/>
                <a:ea typeface="宋体" panose="02010600030101010101" pitchFamily="2" charset="-122"/>
              </a:rPr>
              <a:t>0 6 7 0 6 8</a:t>
            </a:r>
            <a:endParaRPr lang="en-US" altLang="zh-CN" sz="1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34575" name="Text Box 79"/>
          <p:cNvSpPr txBox="1"/>
          <p:nvPr/>
        </p:nvSpPr>
        <p:spPr>
          <a:xfrm>
            <a:off x="7010400" y="4540250"/>
            <a:ext cx="190500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      张国力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4576" name="Text Box 80"/>
          <p:cNvSpPr txBox="1"/>
          <p:nvPr/>
        </p:nvSpPr>
        <p:spPr>
          <a:xfrm>
            <a:off x="6777038" y="4883150"/>
            <a:ext cx="2057400" cy="3365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1600" b="1" dirty="0">
                <a:latin typeface="宋体" panose="02010600030101010101" pitchFamily="2" charset="-122"/>
                <a:ea typeface="宋体" panose="02010600030101010101" pitchFamily="2" charset="-122"/>
              </a:rPr>
              <a:t>0 5  0 8  0 9 0 0</a:t>
            </a:r>
            <a:endParaRPr lang="en-US" altLang="zh-CN" sz="16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45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45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45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45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45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234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345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4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234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45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45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234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45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34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234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345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45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4" dur="1000"/>
                                        <p:tgtEl>
                                          <p:spTgt spid="234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345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45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1000"/>
                                        <p:tgtEl>
                                          <p:spTgt spid="234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345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345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1000"/>
                                        <p:tgtEl>
                                          <p:spTgt spid="234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45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45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9" dur="1000"/>
                                        <p:tgtEl>
                                          <p:spTgt spid="234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34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34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4" dur="1000"/>
                                        <p:tgtEl>
                                          <p:spTgt spid="234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34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4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9" dur="1000"/>
                                        <p:tgtEl>
                                          <p:spTgt spid="234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34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34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4" dur="1000"/>
                                        <p:tgtEl>
                                          <p:spTgt spid="234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34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34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9" dur="1000"/>
                                        <p:tgtEl>
                                          <p:spTgt spid="234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34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34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6" dur="1000"/>
                                        <p:tgtEl>
                                          <p:spTgt spid="234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34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34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1" dur="1000"/>
                                        <p:tgtEl>
                                          <p:spTgt spid="234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34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34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6" dur="1000"/>
                                        <p:tgtEl>
                                          <p:spTgt spid="234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34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34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1" dur="1000"/>
                                        <p:tgtEl>
                                          <p:spTgt spid="234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34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34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345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34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34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2345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34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34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2345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34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34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2345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34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34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2345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34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34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2345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34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34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2345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2345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2345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2345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2345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2345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2345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2345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2345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2345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2345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2345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2345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2345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2345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2345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2345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2345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4544" grpId="0"/>
      <p:bldP spid="234545" grpId="0"/>
      <p:bldP spid="234546" grpId="0"/>
      <p:bldP spid="234547" grpId="0"/>
      <p:bldP spid="234548" grpId="0"/>
      <p:bldP spid="234550" grpId="0"/>
      <p:bldP spid="234551" grpId="0"/>
      <p:bldP spid="234552" grpId="0"/>
      <p:bldP spid="234553" grpId="0"/>
      <p:bldP spid="234554" grpId="0"/>
      <p:bldP spid="234555" grpId="0"/>
      <p:bldP spid="234556" grpId="0"/>
      <p:bldP spid="234557" grpId="0"/>
      <p:bldP spid="234558" grpId="0"/>
      <p:bldP spid="234559" grpId="0"/>
      <p:bldP spid="234560" grpId="0"/>
      <p:bldP spid="234561" grpId="0"/>
      <p:bldP spid="234563" grpId="0"/>
      <p:bldP spid="234564" grpId="0"/>
      <p:bldP spid="234565" grpId="0"/>
      <p:bldP spid="234566" grpId="0"/>
      <p:bldP spid="234567" grpId="0"/>
      <p:bldP spid="234568" grpId="0"/>
      <p:bldP spid="234569" grpId="0"/>
      <p:bldP spid="234572" grpId="0"/>
      <p:bldP spid="234573" grpId="0"/>
      <p:bldP spid="234574" grpId="0"/>
      <p:bldP spid="234575" grpId="0"/>
      <p:bldP spid="234576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3251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53253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3254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3255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3256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学习活动四：运单填写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53257" name="TextBox 1"/>
          <p:cNvSpPr txBox="1"/>
          <p:nvPr/>
        </p:nvSpPr>
        <p:spPr>
          <a:xfrm>
            <a:off x="1400175" y="765175"/>
            <a:ext cx="3382963" cy="646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八、面单打印</a:t>
            </a:r>
            <a:endParaRPr lang="zh-CN" altLang="en-US" sz="3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53258" name="Picture 12"/>
          <p:cNvPicPr>
            <a:picLocks noChangeAspect="1"/>
          </p:cNvPicPr>
          <p:nvPr/>
        </p:nvPicPr>
        <p:blipFill>
          <a:blip r:embed="rId4"/>
          <a:srcRect r="24242"/>
          <a:stretch>
            <a:fillRect/>
          </a:stretch>
        </p:blipFill>
        <p:spPr>
          <a:xfrm>
            <a:off x="1497013" y="1765300"/>
            <a:ext cx="7185025" cy="36718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4275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54277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4278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4279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4280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学习活动四：运单填写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54281" name="TextBox 1"/>
          <p:cNvSpPr txBox="1"/>
          <p:nvPr/>
        </p:nvSpPr>
        <p:spPr>
          <a:xfrm>
            <a:off x="1400175" y="765175"/>
            <a:ext cx="3382963" cy="646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36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八、面单打印</a:t>
            </a:r>
            <a:endParaRPr lang="zh-CN" altLang="en-US" sz="36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54282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575" y="1557338"/>
            <a:ext cx="8818563" cy="45354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5299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55301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5302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5303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5304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学习活动四：运单填写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55305" name="TextBox 1"/>
          <p:cNvSpPr txBox="1"/>
          <p:nvPr/>
        </p:nvSpPr>
        <p:spPr>
          <a:xfrm>
            <a:off x="1400175" y="765175"/>
            <a:ext cx="3382963" cy="646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36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八、面单打印</a:t>
            </a:r>
            <a:endParaRPr lang="zh-CN" altLang="en-US" sz="36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5306" name="Rectangle 4"/>
          <p:cNvSpPr/>
          <p:nvPr/>
        </p:nvSpPr>
        <p:spPr>
          <a:xfrm>
            <a:off x="1400175" y="1820863"/>
            <a:ext cx="2173288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r>
              <a:rPr lang="en-US" altLang="zh-CN" sz="2000" dirty="0">
                <a:latin typeface="Calibri" panose="020F0502020204030204" pitchFamily="34" charset="0"/>
                <a:ea typeface="宋体" panose="02010600030101010101" pitchFamily="2" charset="-122"/>
              </a:rPr>
              <a:t>3.</a:t>
            </a:r>
            <a:r>
              <a:rPr lang="zh-CN" altLang="en-US" sz="2000" dirty="0">
                <a:latin typeface="Calibri" panose="020F0502020204030204" pitchFamily="34" charset="0"/>
                <a:ea typeface="宋体" panose="02010600030101010101" pitchFamily="2" charset="-122"/>
              </a:rPr>
              <a:t>手机连接小程序</a:t>
            </a:r>
            <a:endParaRPr lang="zh-CN" altLang="en-US" sz="20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zh-CN" altLang="en-US" sz="20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55307" name="图片 12" descr="https://img.alicdn.com/imgextra/i3/2772044718/O1CN016bJHqu1kitEPytQo3_!!2772044718.jpg"/>
          <p:cNvPicPr>
            <a:picLocks noChangeAspect="1"/>
          </p:cNvPicPr>
          <p:nvPr/>
        </p:nvPicPr>
        <p:blipFill>
          <a:blip r:embed="rId4"/>
          <a:srcRect l="4153" t="50241" r="5212" b="7126"/>
          <a:stretch>
            <a:fillRect/>
          </a:stretch>
        </p:blipFill>
        <p:spPr>
          <a:xfrm>
            <a:off x="1528763" y="2511425"/>
            <a:ext cx="5403850" cy="3790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5308" name="Rectangle 5"/>
          <p:cNvSpPr/>
          <p:nvPr/>
        </p:nvSpPr>
        <p:spPr>
          <a:xfrm>
            <a:off x="0" y="1800225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6323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56325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6326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6327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6328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学习活动四：运单填写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56329" name="TextBox 1"/>
          <p:cNvSpPr txBox="1"/>
          <p:nvPr/>
        </p:nvSpPr>
        <p:spPr>
          <a:xfrm>
            <a:off x="1400175" y="765175"/>
            <a:ext cx="3382963" cy="646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36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八、面单打印</a:t>
            </a:r>
            <a:endParaRPr lang="zh-CN" altLang="en-US" sz="36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6330" name="Rectangle 2"/>
          <p:cNvSpPr/>
          <p:nvPr/>
        </p:nvSpPr>
        <p:spPr>
          <a:xfrm>
            <a:off x="1187450" y="1585913"/>
            <a:ext cx="7243763" cy="5238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eaLnBrk="0" hangingPunct="0"/>
            <a:r>
              <a:rPr lang="en-US" altLang="zh-CN" sz="2800" dirty="0">
                <a:latin typeface="Calibri" panose="020F0502020204030204" pitchFamily="34" charset="0"/>
                <a:ea typeface="宋体" panose="02010600030101010101" pitchFamily="2" charset="-122"/>
              </a:rPr>
              <a:t>4.</a:t>
            </a:r>
            <a:r>
              <a:rPr lang="zh-CN" altLang="en-US" sz="2800" dirty="0">
                <a:latin typeface="Calibri" panose="020F0502020204030204" pitchFamily="34" charset="0"/>
                <a:ea typeface="宋体" panose="02010600030101010101" pitchFamily="2" charset="-122"/>
              </a:rPr>
              <a:t>打印面单</a:t>
            </a: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56331" name="图片 3" descr="https://t11.baidu.com/it/u=4067192270,3961082367&amp;fm=199&amp;app=68&amp;f=JPEG?w=750&amp;h=838&amp;s=E39ACB2A56277BAD7BA849F30100A0A2"/>
          <p:cNvPicPr>
            <a:picLocks noChangeAspect="1"/>
          </p:cNvPicPr>
          <p:nvPr/>
        </p:nvPicPr>
        <p:blipFill>
          <a:blip r:embed="rId4"/>
          <a:srcRect t="21971"/>
          <a:stretch>
            <a:fillRect/>
          </a:stretch>
        </p:blipFill>
        <p:spPr>
          <a:xfrm>
            <a:off x="1446213" y="2309813"/>
            <a:ext cx="4619625" cy="40274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6332" name="Rectangle 3"/>
          <p:cNvSpPr/>
          <p:nvPr/>
        </p:nvSpPr>
        <p:spPr>
          <a:xfrm>
            <a:off x="0" y="207645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7347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57349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7350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7351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7352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学习活动四：运单填写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57353" name="TextBox 1"/>
          <p:cNvSpPr txBox="1"/>
          <p:nvPr/>
        </p:nvSpPr>
        <p:spPr>
          <a:xfrm>
            <a:off x="1400175" y="765175"/>
            <a:ext cx="3382963" cy="646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36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八、面单打印</a:t>
            </a:r>
            <a:endParaRPr lang="zh-CN" altLang="en-US" sz="36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爆炸形 2 2"/>
          <p:cNvSpPr/>
          <p:nvPr/>
        </p:nvSpPr>
        <p:spPr>
          <a:xfrm>
            <a:off x="684213" y="1844675"/>
            <a:ext cx="6911975" cy="3592513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观看操作视频</a:t>
            </a:r>
            <a:endParaRPr kumimoji="0" lang="zh-CN" alt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checker/>
  </p:transition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默认设计模板">
  <a:themeElements>
    <a:clrScheme name="1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1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11873</Words>
  <Application>WPS 演示</Application>
  <PresentationFormat/>
  <Paragraphs>1597</Paragraphs>
  <Slides>54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54</vt:i4>
      </vt:variant>
    </vt:vector>
  </HeadingPairs>
  <TitlesOfParts>
    <vt:vector size="75" baseType="lpstr">
      <vt:lpstr>Arial</vt:lpstr>
      <vt:lpstr>宋体</vt:lpstr>
      <vt:lpstr>Wingdings</vt:lpstr>
      <vt:lpstr>Calibri</vt:lpstr>
      <vt:lpstr>Arial Rounded MT Bold</vt:lpstr>
      <vt:lpstr>楷体</vt:lpstr>
      <vt:lpstr>Times New Roman</vt:lpstr>
      <vt:lpstr>黑体</vt:lpstr>
      <vt:lpstr>华文细黑</vt:lpstr>
      <vt:lpstr>HY헤드라인M</vt:lpstr>
      <vt:lpstr>Malgun Gothic</vt:lpstr>
      <vt:lpstr>Verdana</vt:lpstr>
      <vt:lpstr>楷体_GB2312</vt:lpstr>
      <vt:lpstr>新宋体</vt:lpstr>
      <vt:lpstr>幼圆</vt:lpstr>
      <vt:lpstr>微软雅黑</vt:lpstr>
      <vt:lpstr>Arial</vt:lpstr>
      <vt:lpstr>Arial Unicode MS</vt:lpstr>
      <vt:lpstr>默认设计模板</vt:lpstr>
      <vt:lpstr>2_默认设计模板</vt:lpstr>
      <vt:lpstr>Visio.Drawing.11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liaoqiuxia</dc:creator>
  <cp:lastModifiedBy>微信用户</cp:lastModifiedBy>
  <cp:revision>107</cp:revision>
  <dcterms:created xsi:type="dcterms:W3CDTF">2011-01-25T06:33:28Z</dcterms:created>
  <dcterms:modified xsi:type="dcterms:W3CDTF">2026-08-26T02:04:49Z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4D2F5F8E793043DF8229F3B1B1C17A36_12</vt:lpwstr>
  </property>
  <property fmtid="{D5CDD505-2E9C-101B-9397-08002B2CF9AE}" pid="3" name="KSOProductBuildVer">
    <vt:lpwstr>2052-12.1.0.28043</vt:lpwstr>
  </property>
</Properties>
</file>