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382" r:id="rId4"/>
    <p:sldId id="256" r:id="rId5"/>
    <p:sldId id="259" r:id="rId6"/>
    <p:sldId id="316" r:id="rId7"/>
    <p:sldId id="317" r:id="rId8"/>
    <p:sldId id="277" r:id="rId9"/>
    <p:sldId id="337" r:id="rId10"/>
    <p:sldId id="367" r:id="rId11"/>
    <p:sldId id="338" r:id="rId12"/>
    <p:sldId id="368" r:id="rId13"/>
    <p:sldId id="339" r:id="rId14"/>
    <p:sldId id="340" r:id="rId15"/>
    <p:sldId id="341" r:id="rId16"/>
    <p:sldId id="342" r:id="rId17"/>
    <p:sldId id="364" r:id="rId18"/>
    <p:sldId id="381" r:id="rId19"/>
    <p:sldId id="365" r:id="rId20"/>
    <p:sldId id="361" r:id="rId21"/>
    <p:sldId id="362" r:id="rId22"/>
    <p:sldId id="369" r:id="rId23"/>
    <p:sldId id="359" r:id="rId24"/>
    <p:sldId id="363" r:id="rId25"/>
    <p:sldId id="360" r:id="rId26"/>
    <p:sldId id="355" r:id="rId27"/>
    <p:sldId id="370" r:id="rId28"/>
    <p:sldId id="357" r:id="rId29"/>
    <p:sldId id="352" r:id="rId30"/>
    <p:sldId id="356" r:id="rId31"/>
    <p:sldId id="354" r:id="rId32"/>
    <p:sldId id="349" r:id="rId33"/>
    <p:sldId id="346" r:id="rId34"/>
    <p:sldId id="350" r:id="rId35"/>
    <p:sldId id="351" r:id="rId36"/>
    <p:sldId id="375" r:id="rId37"/>
    <p:sldId id="380" r:id="rId38"/>
    <p:sldId id="373" r:id="rId39"/>
    <p:sldId id="379" r:id="rId40"/>
    <p:sldId id="348" r:id="rId41"/>
    <p:sldId id="374" r:id="rId42"/>
    <p:sldId id="378" r:id="rId43"/>
    <p:sldId id="347" r:id="rId44"/>
    <p:sldId id="376" r:id="rId45"/>
    <p:sldId id="343" r:id="rId46"/>
    <p:sldId id="344" r:id="rId47"/>
    <p:sldId id="345" r:id="rId4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2.xml"/><Relationship Id="rId49" Type="http://schemas.openxmlformats.org/officeDocument/2006/relationships/presProps" Target="presProps.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3.wmf"/><Relationship Id="rId3" Type="http://schemas.openxmlformats.org/officeDocument/2006/relationships/oleObject" Target="../embeddings/oleObject1.bin"/><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6.jpeg"/><Relationship Id="rId6" Type="http://schemas.openxmlformats.org/officeDocument/2006/relationships/hyperlink" Target="http://baike.so.com/doc/359424.html" TargetMode="External"/><Relationship Id="rId5" Type="http://schemas.openxmlformats.org/officeDocument/2006/relationships/hyperlink" Target="http://baike.so.com/doc/882011.html" TargetMode="External"/><Relationship Id="rId4" Type="http://schemas.openxmlformats.org/officeDocument/2006/relationships/hyperlink" Target="http://baike.baidu.com/view/1854017.htm" TargetMode="Externa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0.jpeg"/><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C:/Users/dell/Desktop/26&#24180;8&#26376;&#19978;&#35838;&#36164;&#26009;/&#24555;&#36882;&#35838;&#20214;/http:/img04.taobaocdn.com/imgextra/i4/138426149/T265VoXa0MXXXXXXXX_!!138426149.jpg" TargetMode="External"/><Relationship Id="rId4" Type="http://schemas.openxmlformats.org/officeDocument/2006/relationships/image" Target="../media/image2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C:/Users/dell/Desktop/26&#24180;8&#26376;&#19978;&#35838;&#36164;&#26009;/&#24555;&#36882;&#35838;&#20214;/http:/img01.taobaocdn.com/imgextra/i1/1074841311/T2YPK7Xb4bXXXXXXXX_!!1074841311.jpg" TargetMode="External"/><Relationship Id="rId4" Type="http://schemas.openxmlformats.org/officeDocument/2006/relationships/image" Target="../media/image2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w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0.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4.jpeg"/><Relationship Id="rId2" Type="http://schemas.openxmlformats.org/officeDocument/2006/relationships/image" Target="../media/image11.jpeg"/><Relationship Id="rId1" Type="http://schemas.openxmlformats.org/officeDocument/2006/relationships/image" Target="../media/image12.jpe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hyperlink" Target="http://baike.baidu.com/view/981158.htm" TargetMode="Externa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1979295" y="908685"/>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任务二：快件收寄作业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任务一：快递行业调研</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graphicFrame>
        <p:nvGraphicFramePr>
          <p:cNvPr id="5127" name="Object 239"/>
          <p:cNvGraphicFramePr>
            <a:graphicFrameLocks noChangeAspect="1"/>
          </p:cNvGraphicFramePr>
          <p:nvPr/>
        </p:nvGraphicFramePr>
        <p:xfrm>
          <a:off x="0" y="1268413"/>
          <a:ext cx="9144000" cy="5040312"/>
        </p:xfrm>
        <a:graphic>
          <a:graphicData uri="http://schemas.openxmlformats.org/presentationml/2006/ole">
            <mc:AlternateContent xmlns:mc="http://schemas.openxmlformats.org/markup-compatibility/2006">
              <mc:Choice xmlns:v="urn:schemas-microsoft-com:vml" Requires="v">
                <p:oleObj spid="_x0000_s3076" name="" r:id="rId3" imgW="8550910" imgH="5730240" progId="">
                  <p:embed/>
                </p:oleObj>
              </mc:Choice>
              <mc:Fallback>
                <p:oleObj name="" r:id="rId3" imgW="8550910" imgH="5730240" progId="">
                  <p:embed/>
                  <p:pic>
                    <p:nvPicPr>
                      <p:cNvPr id="0" name="图片 3075"/>
                      <p:cNvPicPr/>
                      <p:nvPr/>
                    </p:nvPicPr>
                    <p:blipFill>
                      <a:blip r:embed="rId4"/>
                      <a:srcRect t="4616"/>
                      <a:stretch>
                        <a:fillRect/>
                      </a:stretch>
                    </p:blipFill>
                    <p:spPr>
                      <a:xfrm>
                        <a:off x="0" y="1268413"/>
                        <a:ext cx="9144000" cy="5040312"/>
                      </a:xfrm>
                      <a:prstGeom prst="rect">
                        <a:avLst/>
                      </a:prstGeom>
                      <a:noFill/>
                      <a:ln w="38100">
                        <a:noFill/>
                        <a:miter/>
                      </a:ln>
                    </p:spPr>
                  </p:pic>
                </p:oleObj>
              </mc:Fallback>
            </mc:AlternateContent>
          </a:graphicData>
        </a:graphic>
      </p:graphicFrame>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1" name="Rectangle 11"/>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19392" name="Group 608"/>
          <p:cNvGraphicFramePr>
            <a:graphicFrameLocks noGrp="1"/>
          </p:cNvGraphicFramePr>
          <p:nvPr/>
        </p:nvGraphicFramePr>
        <p:xfrm>
          <a:off x="1619250" y="709613"/>
          <a:ext cx="7273925" cy="5884863"/>
        </p:xfrm>
        <a:graphic>
          <a:graphicData uri="http://schemas.openxmlformats.org/drawingml/2006/table">
            <a:tbl>
              <a:tblPr/>
              <a:tblGrid>
                <a:gridCol w="558800"/>
                <a:gridCol w="1120775"/>
                <a:gridCol w="1411288"/>
                <a:gridCol w="965200"/>
                <a:gridCol w="1298575"/>
                <a:gridCol w="1263650"/>
                <a:gridCol w="655637"/>
              </a:tblGrid>
              <a:tr h="415925">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职务概况</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职务名称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取件员</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所属部门</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快递网点</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定编人数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直接上级</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部门经理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职务编号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编制日期</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直接下属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7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工作概述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负责取件服务工作。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r h="13970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专业知识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对组织业务范围所属的地理交通情况较为熟悉。</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有较强机动车驾驶技术。</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具备运输业务规划能力。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心理品质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严谨、细心，善于发现问题，并能及时做出判断。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能吃苦耐劳，有上进心，具备良好的团队合作精神。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资历要求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具有初中以上文化。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具备基本礼仪礼节，有良好的沟通能力，文字书写工整、清晰。</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有同行业同类工作经验者优先。</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能力要求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良好的沟通能力及解决问题能力。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口头和书面语言表达流利。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工作认真负责，能承受较强的工作压力。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其  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男性优先，自带交通工具</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摩托车</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，车辆证照齐全；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rowSpan="9">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工作仪容仪表要求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头  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长度适中，梳理整齐，无头皮屑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面  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洁净，健康，精神饱满</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耳  朵</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无灰垢 、禁戴吊坠耳环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口  腔</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牙齿洁净，口腔无异味</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  装</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公司统一制服，熨烫整洁（平整、无污垢、掉扣、线头、无破损）</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  牌</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完好无缺，端正别于外装左胸前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双  手</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指甲整洁，无污垢、禁带花俏饰品（婚戒除外）</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鞋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干净、擦亮</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袜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无污渍、无破洞、无味，颜色根据裤子合理搭配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工作内容及</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职责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具体事项及标准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3889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上岗前培训内容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了解岗位职能和责任，熟悉所属辖区的街道情况，寻找最高效的配送路径。</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一般物品和特殊物品以及违禁品等基本常识培训。</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服务意识、安全意识、保密意识。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transition spd="med">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7172"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7173"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4"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5" name="Rectangle 10"/>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20352" name="Group 544"/>
          <p:cNvGraphicFramePr>
            <a:graphicFrameLocks noGrp="1"/>
          </p:cNvGraphicFramePr>
          <p:nvPr/>
        </p:nvGraphicFramePr>
        <p:xfrm>
          <a:off x="1587500" y="765175"/>
          <a:ext cx="7305675" cy="5878513"/>
        </p:xfrm>
        <a:graphic>
          <a:graphicData uri="http://schemas.openxmlformats.org/drawingml/2006/table">
            <a:tbl>
              <a:tblPr/>
              <a:tblGrid>
                <a:gridCol w="466725"/>
                <a:gridCol w="182563"/>
                <a:gridCol w="747712"/>
                <a:gridCol w="3006725"/>
                <a:gridCol w="2901950"/>
              </a:tblGrid>
              <a:tr h="51435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岗位职责</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接收取件信息并按照信息指示执行取件作业。</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到达客户处取件作业，对货物进行查验、包装、称重、计费操作。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指导客户填写运单资料，确保运单信息正确无误。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负责取件作业时的现金收讫。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做好货物、单据、现金的交接工作。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取件信息的及时反馈。</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片区快递市场的开发、管理、维护。</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工作条件及环境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本岗位属于室外工作，由于要做到上门取件的服务，活动性比较强，天气原因对工作影响较大。</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应收帐款处理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按</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公司营业应收帐款</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管理流程及风险控制</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工作运用表单</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快递详情单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收据</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发票</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取件通知单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等</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00063">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作</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权</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限</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、要求相关人员配合工作的权力。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、部门经理授予的其他权力。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、对客服的快件要做好保密、保护工作。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所受监督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直接受部门经理的监督指导</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所施监督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对快件监督（成品质量）</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内部关系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与仓库管理员有协调合作关系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外部关系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与顾客之间的业务关系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岗位晋升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快递员→物流专员→部门副经理→部门经理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工作使用工具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操作步骤及方法</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设备清洁维护规定</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607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手机</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用于联系客户，预约取件时间。</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、专柜放置</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、用后及时归位</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、下班后库柜保管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巴枪</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用于扫描快件，及时上传取件信息。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cPr/>
                </a:tc>
              </a:tr>
              <a:tr h="185738">
                <a:tc rowSpan="9"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工作重点考核项目</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9"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工作绩效</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客服的满意度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、出勤率</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、工作完成程度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4</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、接受的订单数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服务水平</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具有强烈的服务意识及服务能力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工作效率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时间观念很强，工作有条理，动作敏捷</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成本意识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积极节约，主动避免浪费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工作纪律</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遵守规章制度，工作主动积极</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执行能力</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坚决服从并落实公司的指示和工作要求，服务上司的安排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工作创新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能不断提出新想法、新措施、善于学习，锐意求新，能灵活规避风险</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主动协调配合，顾全大局，服从安排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责</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任</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心</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自始自终坚持以公司利益为重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组合 24">
            <a:hlinkClick r:id="" action="ppaction://noaction"/>
          </p:cNvPr>
          <p:cNvPicPr/>
          <p:nvPr/>
        </p:nvPicPr>
        <p:blipFill>
          <a:blip r:embed="rId1"/>
          <a:stretch>
            <a:fillRect/>
          </a:stretch>
        </p:blipFill>
        <p:spPr>
          <a:xfrm>
            <a:off x="3059113" y="4005263"/>
            <a:ext cx="447675" cy="495300"/>
          </a:xfrm>
          <a:prstGeom prst="rect">
            <a:avLst/>
          </a:prstGeom>
          <a:noFill/>
          <a:ln w="9525">
            <a:noFill/>
          </a:ln>
        </p:spPr>
      </p:pic>
      <p:pic>
        <p:nvPicPr>
          <p:cNvPr id="8194"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pic>
        <p:nvPicPr>
          <p:cNvPr id="8195" name="组合 24">
            <a:hlinkClick r:id="" action="ppaction://noaction"/>
          </p:cNvPr>
          <p:cNvPicPr/>
          <p:nvPr/>
        </p:nvPicPr>
        <p:blipFill>
          <a:blip r:embed="rId1"/>
          <a:stretch>
            <a:fillRect/>
          </a:stretch>
        </p:blipFill>
        <p:spPr>
          <a:xfrm>
            <a:off x="3059113" y="2852738"/>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24">
            <a:hlinkClick r:id="" action="ppaction://noaction"/>
          </p:cNvPr>
          <p:cNvGrpSpPr/>
          <p:nvPr/>
        </p:nvGrpSpPr>
        <p:grpSpPr>
          <a:xfrm>
            <a:off x="5092684" y="3377082"/>
            <a:ext cx="457201" cy="478971"/>
            <a:chOff x="5791200" y="381000"/>
            <a:chExt cx="1600200" cy="1676400"/>
          </a:xfrm>
          <a:scene3d>
            <a:camera prst="orthographicFront"/>
            <a:lightRig rig="threePt" dir="t"/>
          </a:scene3d>
        </p:grpSpPr>
        <p:grpSp>
          <p:nvGrpSpPr>
            <p:cNvPr id="13" name="组合 12"/>
            <p:cNvGrpSpPr/>
            <p:nvPr/>
          </p:nvGrpSpPr>
          <p:grpSpPr>
            <a:xfrm>
              <a:off x="5791200" y="381000"/>
              <a:ext cx="922020" cy="838200"/>
              <a:chOff x="3352800" y="609600"/>
              <a:chExt cx="838200" cy="762000"/>
            </a:xfrm>
          </p:grpSpPr>
          <p:sp>
            <p:nvSpPr>
              <p:cNvPr id="78848"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49"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0" name="组合 13"/>
            <p:cNvGrpSpPr/>
            <p:nvPr/>
          </p:nvGrpSpPr>
          <p:grpSpPr>
            <a:xfrm>
              <a:off x="5791200" y="1295400"/>
              <a:ext cx="838200" cy="762000"/>
              <a:chOff x="3352800" y="609600"/>
              <a:chExt cx="838200" cy="762000"/>
            </a:xfrm>
          </p:grpSpPr>
          <p:sp>
            <p:nvSpPr>
              <p:cNvPr id="78851"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2"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3" name="组合 16"/>
            <p:cNvGrpSpPr/>
            <p:nvPr/>
          </p:nvGrpSpPr>
          <p:grpSpPr>
            <a:xfrm>
              <a:off x="6705600" y="1295400"/>
              <a:ext cx="685800" cy="623455"/>
              <a:chOff x="3352800" y="609600"/>
              <a:chExt cx="838200" cy="762000"/>
            </a:xfrm>
          </p:grpSpPr>
          <p:sp>
            <p:nvSpPr>
              <p:cNvPr id="78855"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6"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7" name="组合 19"/>
            <p:cNvGrpSpPr/>
            <p:nvPr/>
          </p:nvGrpSpPr>
          <p:grpSpPr>
            <a:xfrm>
              <a:off x="6804661" y="685801"/>
              <a:ext cx="586739" cy="533399"/>
              <a:chOff x="3352800" y="609600"/>
              <a:chExt cx="838200" cy="762000"/>
            </a:xfrm>
          </p:grpSpPr>
          <p:sp>
            <p:nvSpPr>
              <p:cNvPr id="7885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60"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8861"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8862"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 name="组合 24">
            <a:hlinkClick r:id="" action="ppaction://hlinkshowjump?jump=nextslide"/>
          </p:cNvPr>
          <p:cNvGrpSpPr/>
          <p:nvPr/>
        </p:nvGrpSpPr>
        <p:grpSpPr>
          <a:xfrm>
            <a:off x="5092684" y="2298129"/>
            <a:ext cx="457201"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5375204" y="2522231"/>
            <a:ext cx="3448312"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027988" y="2133600"/>
            <a:ext cx="777875" cy="428625"/>
          </a:xfrm>
          <a:prstGeom prst="rect">
            <a:avLst/>
          </a:prstGeom>
          <a:noFill/>
          <a:ln w="9525">
            <a:noFill/>
          </a:ln>
        </p:spPr>
      </p:pic>
      <p:pic>
        <p:nvPicPr>
          <p:cNvPr id="820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97" name="圆角矩形 96"/>
          <p:cNvSpPr/>
          <p:nvPr/>
        </p:nvSpPr>
        <p:spPr bwMode="auto">
          <a:xfrm>
            <a:off x="5305114" y="3603013"/>
            <a:ext cx="3508309"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3213100"/>
            <a:ext cx="777875" cy="428625"/>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8"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2929725" y="1491061"/>
            <a:ext cx="2077097" cy="1642831"/>
          </a:xfrm>
          <a:prstGeom prst="rect">
            <a:avLst/>
          </a:prstGeom>
          <a:noFill/>
          <a:effectLst>
            <a:reflection blurRad="6350" stA="50000" endA="300" endPos="55000" dir="5400000" sy="-100000" algn="bl" rotWithShape="0"/>
          </a:effectLst>
        </p:spPr>
      </p:pic>
      <p:pic>
        <p:nvPicPr>
          <p:cNvPr id="8210"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8211"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收件收寄作业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12"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学习活动六：称重计费</a:t>
            </a:r>
            <a:endParaRPr lang="zh-CN" altLang="en-US" b="1" dirty="0">
              <a:solidFill>
                <a:srgbClr val="FF0000"/>
              </a:solidFill>
              <a:latin typeface="Arial" panose="020B0604020202020204" pitchFamily="34" charset="0"/>
              <a:ea typeface="宋体" panose="02010600030101010101" pitchFamily="2" charset="-122"/>
            </a:endParaRPr>
          </a:p>
        </p:txBody>
      </p:sp>
      <p:sp>
        <p:nvSpPr>
          <p:cNvPr id="8213" name="Text Box 26"/>
          <p:cNvSpPr txBox="1"/>
          <p:nvPr/>
        </p:nvSpPr>
        <p:spPr>
          <a:xfrm>
            <a:off x="5508625" y="2205038"/>
            <a:ext cx="2519363"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学习活动五：快件包装</a:t>
            </a:r>
            <a:endParaRPr lang="zh-CN" altLang="en-US" b="1" dirty="0">
              <a:latin typeface="Arial" panose="020B0604020202020204" pitchFamily="34" charset="0"/>
              <a:ea typeface="宋体" panose="02010600030101010101" pitchFamily="2" charset="-122"/>
            </a:endParaRPr>
          </a:p>
        </p:txBody>
      </p:sp>
      <p:sp>
        <p:nvSpPr>
          <p:cNvPr id="8214" name="Text Box 27"/>
          <p:cNvSpPr txBox="1"/>
          <p:nvPr/>
        </p:nvSpPr>
        <p:spPr>
          <a:xfrm>
            <a:off x="5508625" y="3284538"/>
            <a:ext cx="2592388"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学习活动七：快件交接</a:t>
            </a:r>
            <a:endParaRPr lang="en-US" altLang="zh-CN" b="1" dirty="0">
              <a:latin typeface="Arial" panose="020B0604020202020204" pitchFamily="34" charset="0"/>
              <a:ea typeface="宋体" panose="02010600030101010101" pitchFamily="2" charset="-122"/>
            </a:endParaRPr>
          </a:p>
        </p:txBody>
      </p:sp>
      <p:sp>
        <p:nvSpPr>
          <p:cNvPr id="78865"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6" name="圆角矩形 61"/>
          <p:cNvSpPr/>
          <p:nvPr/>
        </p:nvSpPr>
        <p:spPr bwMode="auto">
          <a:xfrm>
            <a:off x="11508" y="3094128"/>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7"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8" name="圆角矩形 61"/>
          <p:cNvSpPr/>
          <p:nvPr/>
        </p:nvSpPr>
        <p:spPr bwMode="auto">
          <a:xfrm>
            <a:off x="11508" y="4246653"/>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1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822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708275"/>
            <a:ext cx="777875" cy="428625"/>
          </a:xfrm>
          <a:prstGeom prst="rect">
            <a:avLst/>
          </a:prstGeom>
          <a:noFill/>
          <a:ln w="9525">
            <a:noFill/>
          </a:ln>
        </p:spPr>
      </p:pic>
      <p:pic>
        <p:nvPicPr>
          <p:cNvPr id="822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pic>
        <p:nvPicPr>
          <p:cNvPr id="822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860800"/>
            <a:ext cx="777875" cy="428625"/>
          </a:xfrm>
          <a:prstGeom prst="rect">
            <a:avLst/>
          </a:prstGeom>
          <a:noFill/>
          <a:ln w="9525">
            <a:noFill/>
          </a:ln>
        </p:spPr>
      </p:pic>
      <p:sp>
        <p:nvSpPr>
          <p:cNvPr id="8223"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学习活动一：接收订单</a:t>
            </a:r>
            <a:endParaRPr lang="zh-CN" altLang="en-US" b="1" dirty="0">
              <a:latin typeface="Arial" panose="020B0604020202020204" pitchFamily="34" charset="0"/>
              <a:ea typeface="宋体" panose="02010600030101010101" pitchFamily="2" charset="-122"/>
            </a:endParaRPr>
          </a:p>
        </p:txBody>
      </p:sp>
      <p:sp>
        <p:nvSpPr>
          <p:cNvPr id="8224" name="Text Box 50"/>
          <p:cNvSpPr txBox="1"/>
          <p:nvPr/>
        </p:nvSpPr>
        <p:spPr>
          <a:xfrm>
            <a:off x="684213" y="2781300"/>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学习活动二：上门取件</a:t>
            </a:r>
            <a:endParaRPr lang="zh-CN" altLang="en-US" b="1" dirty="0">
              <a:latin typeface="Arial" panose="020B0604020202020204" pitchFamily="34" charset="0"/>
              <a:ea typeface="宋体" panose="02010600030101010101" pitchFamily="2" charset="-122"/>
            </a:endParaRPr>
          </a:p>
        </p:txBody>
      </p:sp>
      <p:sp>
        <p:nvSpPr>
          <p:cNvPr id="8225"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学习活动三：快件验视</a:t>
            </a:r>
            <a:endParaRPr lang="zh-CN" altLang="en-US" b="1" dirty="0">
              <a:latin typeface="Arial" panose="020B0604020202020204" pitchFamily="34" charset="0"/>
              <a:ea typeface="宋体" panose="02010600030101010101" pitchFamily="2" charset="-122"/>
            </a:endParaRPr>
          </a:p>
        </p:txBody>
      </p:sp>
      <p:sp>
        <p:nvSpPr>
          <p:cNvPr id="8226" name="Text Box 52"/>
          <p:cNvSpPr txBox="1"/>
          <p:nvPr/>
        </p:nvSpPr>
        <p:spPr>
          <a:xfrm>
            <a:off x="684213" y="3933825"/>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学习活动四：运单填写</a:t>
            </a:r>
            <a:endParaRPr lang="zh-CN" altLang="en-US" b="1" dirty="0">
              <a:latin typeface="Arial" panose="020B0604020202020204" pitchFamily="34" charset="0"/>
              <a:ea typeface="宋体" panose="02010600030101010101" pitchFamily="2" charset="-122"/>
            </a:endParaRPr>
          </a:p>
        </p:txBody>
      </p:sp>
      <p:pic>
        <p:nvPicPr>
          <p:cNvPr id="78870"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788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9225" name="Rectangle 26"/>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40334" name="Rectangle 46"/>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9227"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140332" name="Rectangle 44"/>
          <p:cNvSpPr/>
          <p:nvPr/>
        </p:nvSpPr>
        <p:spPr>
          <a:xfrm>
            <a:off x="1835150" y="4652963"/>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140331" name="Rectangle 43"/>
          <p:cNvSpPr/>
          <p:nvPr/>
        </p:nvSpPr>
        <p:spPr>
          <a:xfrm>
            <a:off x="2484438" y="4076700"/>
            <a:ext cx="2855912" cy="439738"/>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140330" name="Rectangle 42"/>
          <p:cNvSpPr/>
          <p:nvPr/>
        </p:nvSpPr>
        <p:spPr>
          <a:xfrm>
            <a:off x="3055938" y="3476625"/>
            <a:ext cx="2855912" cy="43973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140329" name="Rectangle 41"/>
          <p:cNvSpPr/>
          <p:nvPr/>
        </p:nvSpPr>
        <p:spPr>
          <a:xfrm>
            <a:off x="3635375" y="2924175"/>
            <a:ext cx="2855913"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
        <p:nvSpPr>
          <p:cNvPr id="140328" name="Rectangle 40"/>
          <p:cNvSpPr/>
          <p:nvPr/>
        </p:nvSpPr>
        <p:spPr>
          <a:xfrm>
            <a:off x="4284663" y="2276475"/>
            <a:ext cx="2855912" cy="441325"/>
          </a:xfrm>
          <a:prstGeom prst="rect">
            <a:avLst/>
          </a:prstGeom>
          <a:solidFill>
            <a:srgbClr val="00FF00"/>
          </a:solidFill>
          <a:ln w="9525"/>
          <a:scene3d>
            <a:camera prst="legacyObliqueTopRight">
              <a:rot lat="0" lon="0" rev="0"/>
            </a:camera>
            <a:lightRig rig="legacyFlat3" dir="b"/>
          </a:scene3d>
          <a:sp3d extrusionH="430200" prstMaterial="legacyMatte">
            <a:bevelT w="13500" h="13500" prst="angle"/>
            <a:bevelB w="13500" h="13500" prst="angle"/>
            <a:extrusionClr>
              <a:srgbClr val="00FF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确定资费支付方式</a:t>
            </a:r>
            <a:endParaRPr lang="zh-CN" altLang="en-US" sz="1400" dirty="0">
              <a:latin typeface="Arial" panose="020B0604020202020204" pitchFamily="34" charset="0"/>
              <a:ea typeface="宋体" panose="02010600030101010101" pitchFamily="2" charset="-122"/>
            </a:endParaRPr>
          </a:p>
        </p:txBody>
      </p:sp>
      <p:sp>
        <p:nvSpPr>
          <p:cNvPr id="140327" name="Rectangle 39"/>
          <p:cNvSpPr/>
          <p:nvPr/>
        </p:nvSpPr>
        <p:spPr>
          <a:xfrm>
            <a:off x="4932363" y="1700213"/>
            <a:ext cx="2855912" cy="441325"/>
          </a:xfrm>
          <a:prstGeom prst="rect">
            <a:avLst/>
          </a:prstGeom>
          <a:solidFill>
            <a:srgbClr val="00FFFF"/>
          </a:solidFill>
          <a:ln w="9525"/>
          <a:scene3d>
            <a:camera prst="legacyObliqueTopRight">
              <a:rot lat="0" lon="0" rev="0"/>
            </a:camera>
            <a:lightRig rig="legacyFlat3" dir="b"/>
          </a:scene3d>
          <a:sp3d extrusionH="430200" prstMaterial="legacyMatte">
            <a:bevelT w="13500" h="13500" prst="angle"/>
            <a:bevelB w="13500" h="13500" prst="angle"/>
            <a:extrusionClr>
              <a:srgbClr val="00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收费</a:t>
            </a:r>
            <a:endParaRPr lang="zh-CN" altLang="en-US" sz="1400" dirty="0">
              <a:latin typeface="Arial" panose="020B0604020202020204" pitchFamily="34" charset="0"/>
              <a:ea typeface="宋体" panose="02010600030101010101" pitchFamily="2" charset="-122"/>
            </a:endParaRPr>
          </a:p>
        </p:txBody>
      </p:sp>
      <p:sp>
        <p:nvSpPr>
          <p:cNvPr id="140326" name="Rectangle 38"/>
          <p:cNvSpPr/>
          <p:nvPr/>
        </p:nvSpPr>
        <p:spPr>
          <a:xfrm>
            <a:off x="5508625" y="1125538"/>
            <a:ext cx="2855913" cy="439737"/>
          </a:xfrm>
          <a:prstGeom prst="rect">
            <a:avLst/>
          </a:prstGeom>
          <a:solidFill>
            <a:srgbClr val="FF0000"/>
          </a:solidFill>
          <a:ln w="9525"/>
          <a:scene3d>
            <a:camera prst="legacyObliqueTopRight">
              <a:rot lat="0" lon="0" rev="0"/>
            </a:camera>
            <a:lightRig rig="legacyFlat3" dir="b"/>
          </a:scene3d>
          <a:sp3d extrusionH="430200" prstMaterial="legacyMatte">
            <a:bevelT w="13500" h="13500" prst="angle"/>
            <a:bevelB w="13500" h="13500" prst="angle"/>
            <a:extrusionClr>
              <a:srgbClr val="FF00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8</a:t>
            </a:r>
            <a:r>
              <a:rPr lang="zh-CN" altLang="en-US" sz="1400" dirty="0">
                <a:latin typeface="宋体" panose="02010600030101010101" pitchFamily="2" charset="-122"/>
                <a:ea typeface="宋体" panose="02010600030101010101" pitchFamily="2" charset="-122"/>
              </a:rPr>
              <a:t>返款交单</a:t>
            </a:r>
            <a:endParaRPr lang="zh-CN" altLang="en-US" sz="1400" dirty="0">
              <a:latin typeface="Arial" panose="020B0604020202020204" pitchFamily="34" charset="0"/>
              <a:ea typeface="宋体" panose="02010600030101010101" pitchFamily="2" charset="-122"/>
            </a:endParaRPr>
          </a:p>
        </p:txBody>
      </p:sp>
      <p:sp>
        <p:nvSpPr>
          <p:cNvPr id="9235" name="Text Box 37"/>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9236" name="Rectangle 58"/>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03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03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03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03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03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03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032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03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334" grpId="0" animBg="1"/>
      <p:bldP spid="140332" grpId="0" animBg="1"/>
      <p:bldP spid="140331" grpId="0" animBg="1"/>
      <p:bldP spid="140330" grpId="0" animBg="1"/>
      <p:bldP spid="140329" grpId="0" animBg="1"/>
      <p:bldP spid="140328" grpId="0" animBg="1"/>
      <p:bldP spid="140327" grpId="0" animBg="1"/>
      <p:bldP spid="1403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0250"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10251"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10252"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10253"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1274" name="Rectangle 13"/>
          <p:cNvSpPr/>
          <p:nvPr/>
        </p:nvSpPr>
        <p:spPr>
          <a:xfrm>
            <a:off x="1476375" y="908050"/>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11275" name="Text Box 14"/>
          <p:cNvSpPr txBox="1"/>
          <p:nvPr/>
        </p:nvSpPr>
        <p:spPr>
          <a:xfrm>
            <a:off x="323850" y="1628775"/>
            <a:ext cx="2736850"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何为轻泡物？</a:t>
            </a:r>
            <a:endParaRPr lang="zh-CN" altLang="en-US" dirty="0">
              <a:latin typeface="Arial" panose="020B0604020202020204" pitchFamily="34" charset="0"/>
              <a:ea typeface="宋体" panose="02010600030101010101" pitchFamily="2" charset="-122"/>
            </a:endParaRPr>
          </a:p>
        </p:txBody>
      </p:sp>
      <p:sp>
        <p:nvSpPr>
          <p:cNvPr id="11276" name="Text Box 15"/>
          <p:cNvSpPr txBox="1"/>
          <p:nvPr/>
        </p:nvSpPr>
        <p:spPr>
          <a:xfrm>
            <a:off x="395288" y="2205038"/>
            <a:ext cx="8137525" cy="641350"/>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说法一：指每立方米体积重量不足</a:t>
            </a:r>
            <a:r>
              <a:rPr lang="en-US" altLang="zh-CN" dirty="0">
                <a:latin typeface="Arial" panose="020B0604020202020204" pitchFamily="34" charset="0"/>
                <a:ea typeface="宋体" panose="02010600030101010101" pitchFamily="2" charset="-122"/>
              </a:rPr>
              <a:t>333</a:t>
            </a:r>
            <a:r>
              <a:rPr lang="zh-CN" altLang="en-US" dirty="0">
                <a:latin typeface="Arial" panose="020B0604020202020204" pitchFamily="34" charset="0"/>
                <a:ea typeface="宋体" panose="02010600030101010101" pitchFamily="2" charset="-122"/>
              </a:rPr>
              <a:t>千克的货物。其体积按货物（有包装的按货物包装）外廓最高、最长、最宽部位尺寸计算。 （公路运输）</a:t>
            </a:r>
            <a:endParaRPr lang="zh-CN" altLang="en-US" dirty="0">
              <a:latin typeface="Arial" panose="020B0604020202020204" pitchFamily="34" charset="0"/>
              <a:ea typeface="宋体" panose="02010600030101010101" pitchFamily="2" charset="-122"/>
            </a:endParaRPr>
          </a:p>
        </p:txBody>
      </p:sp>
      <p:sp>
        <p:nvSpPr>
          <p:cNvPr id="11277" name="Text Box 16"/>
          <p:cNvSpPr txBox="1"/>
          <p:nvPr/>
        </p:nvSpPr>
        <p:spPr>
          <a:xfrm>
            <a:off x="684213" y="2924175"/>
            <a:ext cx="7632700" cy="641350"/>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说法二：凡一公斤重的货物，体积超过四立方分米的为</a:t>
            </a:r>
            <a:r>
              <a:rPr lang="zh-CN" altLang="en-US" dirty="0">
                <a:latin typeface="Arial" panose="020B0604020202020204" pitchFamily="34" charset="0"/>
                <a:ea typeface="宋体" panose="02010600030101010101" pitchFamily="2" charset="-122"/>
                <a:hlinkClick r:id="rId4"/>
              </a:rPr>
              <a:t>轻泡货物</a:t>
            </a:r>
            <a:r>
              <a:rPr lang="zh-CN" altLang="en-US" dirty="0">
                <a:latin typeface="Arial" panose="020B0604020202020204" pitchFamily="34" charset="0"/>
                <a:ea typeface="宋体" panose="02010600030101010101" pitchFamily="2" charset="-122"/>
              </a:rPr>
              <a:t>（或尺码货物</a:t>
            </a:r>
            <a:r>
              <a:rPr lang="en-US" altLang="zh-CN" dirty="0">
                <a:latin typeface="Arial" panose="020B0604020202020204" pitchFamily="34" charset="0"/>
                <a:ea typeface="宋体" panose="02010600030101010101" pitchFamily="2" charset="-122"/>
              </a:rPr>
              <a:t>Measurement Cargo</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1278" name="Text Box 17"/>
          <p:cNvSpPr txBox="1"/>
          <p:nvPr/>
        </p:nvSpPr>
        <p:spPr>
          <a:xfrm>
            <a:off x="1187450" y="3860800"/>
            <a:ext cx="7273925"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说法三：</a:t>
            </a:r>
            <a:r>
              <a:rPr lang="zh-CN" altLang="en-US" dirty="0">
                <a:latin typeface="Arial" panose="020B0604020202020204" pitchFamily="34" charset="0"/>
                <a:ea typeface="宋体" panose="02010600030101010101" pitchFamily="2" charset="-122"/>
                <a:hlinkClick r:id="rId5"/>
              </a:rPr>
              <a:t>物流</a:t>
            </a:r>
            <a:r>
              <a:rPr lang="zh-CN" altLang="en-US" dirty="0">
                <a:latin typeface="Arial" panose="020B0604020202020204" pitchFamily="34" charset="0"/>
                <a:ea typeface="宋体" panose="02010600030101010101" pitchFamily="2" charset="-122"/>
              </a:rPr>
              <a:t>中货物的</a:t>
            </a:r>
            <a:r>
              <a:rPr lang="zh-CN" altLang="en-US" u="sng" dirty="0">
                <a:latin typeface="Arial" panose="020B0604020202020204" pitchFamily="34" charset="0"/>
                <a:ea typeface="宋体" panose="02010600030101010101" pitchFamily="2" charset="-122"/>
                <a:hlinkClick r:id="rId6"/>
              </a:rPr>
              <a:t>体积重量</a:t>
            </a:r>
            <a:r>
              <a:rPr lang="zh-CN" altLang="en-US" dirty="0">
                <a:latin typeface="Arial" panose="020B0604020202020204" pitchFamily="34" charset="0"/>
                <a:ea typeface="宋体" panose="02010600030101010101" pitchFamily="2" charset="-122"/>
              </a:rPr>
              <a:t>大于实际重量的货物。（航空运输）</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长乘宽乘高除以</a:t>
            </a:r>
            <a:r>
              <a:rPr lang="en-US" altLang="zh-CN" dirty="0">
                <a:latin typeface="Arial" panose="020B0604020202020204" pitchFamily="34" charset="0"/>
                <a:ea typeface="宋体" panose="02010600030101010101" pitchFamily="2" charset="-122"/>
              </a:rPr>
              <a:t>6000=</a:t>
            </a:r>
            <a:r>
              <a:rPr lang="zh-CN" altLang="en-US" dirty="0">
                <a:latin typeface="Arial" panose="020B0604020202020204" pitchFamily="34" charset="0"/>
                <a:ea typeface="宋体" panose="02010600030101010101" pitchFamily="2" charset="-122"/>
              </a:rPr>
              <a:t>体积重量，长度单位：</a:t>
            </a:r>
            <a:r>
              <a:rPr lang="en-US" altLang="zh-CN" dirty="0">
                <a:latin typeface="Arial" panose="020B0604020202020204" pitchFamily="34" charset="0"/>
                <a:ea typeface="宋体" panose="02010600030101010101" pitchFamily="2" charset="-122"/>
              </a:rPr>
              <a:t>CM</a:t>
            </a:r>
            <a:endParaRPr lang="zh-CN" altLang="en-US" dirty="0">
              <a:latin typeface="Arial" panose="020B0604020202020204" pitchFamily="34" charset="0"/>
              <a:ea typeface="宋体" panose="02010600030101010101" pitchFamily="2" charset="-122"/>
            </a:endParaRPr>
          </a:p>
        </p:txBody>
      </p:sp>
      <p:pic>
        <p:nvPicPr>
          <p:cNvPr id="11279" name="Picture 19" descr="79F0F7~1"/>
          <p:cNvPicPr>
            <a:picLocks noChangeAspect="1"/>
          </p:cNvPicPr>
          <p:nvPr/>
        </p:nvPicPr>
        <p:blipFill>
          <a:blip r:embed="rId7"/>
          <a:stretch>
            <a:fillRect/>
          </a:stretch>
        </p:blipFill>
        <p:spPr>
          <a:xfrm>
            <a:off x="6804025" y="4292600"/>
            <a:ext cx="2098675" cy="2098675"/>
          </a:xfrm>
          <a:prstGeom prst="rect">
            <a:avLst/>
          </a:prstGeom>
          <a:noFill/>
          <a:ln w="9525">
            <a:noFill/>
          </a:ln>
        </p:spPr>
      </p:pic>
      <p:sp>
        <p:nvSpPr>
          <p:cNvPr id="11280" name="AutoShape 20"/>
          <p:cNvSpPr/>
          <p:nvPr/>
        </p:nvSpPr>
        <p:spPr>
          <a:xfrm>
            <a:off x="2268538" y="4508500"/>
            <a:ext cx="3743325" cy="1081088"/>
          </a:xfrm>
          <a:prstGeom prst="irregularSeal2">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第三种说法比较常用</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2298"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12299"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12300" name="Rectangle 15"/>
          <p:cNvSpPr/>
          <p:nvPr/>
        </p:nvSpPr>
        <p:spPr>
          <a:xfrm>
            <a:off x="1835150" y="4652963"/>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12301"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12302"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3322" name="Rectangle 13"/>
          <p:cNvSpPr/>
          <p:nvPr/>
        </p:nvSpPr>
        <p:spPr>
          <a:xfrm>
            <a:off x="1403350" y="9810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13323" name="Rectangle 8"/>
          <p:cNvSpPr/>
          <p:nvPr/>
        </p:nvSpPr>
        <p:spPr>
          <a:xfrm>
            <a:off x="1403350" y="2205038"/>
            <a:ext cx="7489825" cy="700087"/>
          </a:xfrm>
          <a:prstGeom prst="rect">
            <a:avLst/>
          </a:prstGeom>
          <a:gradFill rotWithShape="1">
            <a:gsLst>
              <a:gs pos="0">
                <a:schemeClr val="bg1"/>
              </a:gs>
              <a:gs pos="100000">
                <a:srgbClr val="39BDED">
                  <a:alpha val="39998"/>
                </a:srgbClr>
              </a:gs>
            </a:gsLst>
            <a:lin ang="0" scaled="1"/>
            <a:tileRect/>
          </a:gradFill>
          <a:ln w="28575">
            <a:noFill/>
          </a:ln>
        </p:spPr>
        <p:txBody>
          <a:bodyPr wrap="none" anchor="ctr" anchorCtr="0"/>
          <a:p>
            <a:pPr algn="ctr"/>
            <a:endParaRPr lang="zh-CN" altLang="zh-CN" sz="1000" dirty="0">
              <a:latin typeface="Arial" panose="020B0604020202020204" pitchFamily="34" charset="0"/>
              <a:ea typeface="宋体" panose="02010600030101010101" pitchFamily="2" charset="-122"/>
            </a:endParaRPr>
          </a:p>
        </p:txBody>
      </p:sp>
      <p:sp>
        <p:nvSpPr>
          <p:cNvPr id="13324" name="Freeform 14"/>
          <p:cNvSpPr/>
          <p:nvPr/>
        </p:nvSpPr>
        <p:spPr>
          <a:xfrm>
            <a:off x="1365250" y="3624263"/>
            <a:ext cx="2690813" cy="2830512"/>
          </a:xfrm>
          <a:custGeom>
            <a:avLst/>
            <a:gdLst/>
            <a:ahLst/>
            <a:cxnLst>
              <a:cxn ang="0">
                <a:pos x="2147483647" y="0"/>
              </a:cxn>
              <a:cxn ang="0">
                <a:pos x="2147483647" y="2147483647"/>
              </a:cxn>
              <a:cxn ang="0">
                <a:pos x="2147483647" y="2147483647"/>
              </a:cxn>
              <a:cxn ang="0">
                <a:pos x="2147483647" y="2147483647"/>
              </a:cxn>
              <a:cxn ang="0">
                <a:pos x="0" y="2147483647"/>
              </a:cxn>
              <a:cxn ang="0">
                <a:pos x="0" y="2147483647"/>
              </a:cxn>
              <a:cxn ang="0">
                <a:pos x="2147483647" y="0"/>
              </a:cxn>
            </a:cxnLst>
            <a:pathLst>
              <a:path w="2087" h="2678">
                <a:moveTo>
                  <a:pt x="532" y="0"/>
                </a:moveTo>
                <a:lnTo>
                  <a:pt x="2087" y="1"/>
                </a:lnTo>
                <a:lnTo>
                  <a:pt x="1543" y="545"/>
                </a:lnTo>
                <a:lnTo>
                  <a:pt x="1543" y="2678"/>
                </a:lnTo>
                <a:lnTo>
                  <a:pt x="0" y="2678"/>
                </a:lnTo>
                <a:lnTo>
                  <a:pt x="0" y="546"/>
                </a:lnTo>
                <a:lnTo>
                  <a:pt x="532" y="0"/>
                </a:lnTo>
                <a:close/>
              </a:path>
            </a:pathLst>
          </a:custGeom>
          <a:gradFill rotWithShape="1">
            <a:gsLst>
              <a:gs pos="0">
                <a:srgbClr val="00A0C6"/>
              </a:gs>
              <a:gs pos="50000">
                <a:srgbClr val="C3F4FF"/>
              </a:gs>
              <a:gs pos="100000">
                <a:srgbClr val="00A0C6"/>
              </a:gs>
            </a:gsLst>
            <a:lin ang="5400000" scaled="1"/>
            <a:tileRect/>
          </a:gradFill>
          <a:ln w="9525">
            <a:noFill/>
          </a:ln>
        </p:spPr>
        <p:txBody>
          <a:bodyPr/>
          <a:p>
            <a:endParaRPr lang="zh-CN" altLang="en-US"/>
          </a:p>
        </p:txBody>
      </p:sp>
      <p:sp>
        <p:nvSpPr>
          <p:cNvPr id="13325" name="AutoShape 12"/>
          <p:cNvSpPr/>
          <p:nvPr/>
        </p:nvSpPr>
        <p:spPr>
          <a:xfrm>
            <a:off x="1387475" y="4211638"/>
            <a:ext cx="1941513" cy="2212975"/>
          </a:xfrm>
          <a:prstGeom prst="roundRect">
            <a:avLst>
              <a:gd name="adj" fmla="val 3699"/>
            </a:avLst>
          </a:prstGeom>
          <a:gradFill rotWithShape="1">
            <a:gsLst>
              <a:gs pos="0">
                <a:srgbClr val="00A0C6"/>
              </a:gs>
              <a:gs pos="50000">
                <a:srgbClr val="C3F4FF"/>
              </a:gs>
              <a:gs pos="100000">
                <a:srgbClr val="00A0C6"/>
              </a:gs>
            </a:gsLst>
            <a:lin ang="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26" name="AutoShape 16"/>
          <p:cNvSpPr/>
          <p:nvPr/>
        </p:nvSpPr>
        <p:spPr>
          <a:xfrm>
            <a:off x="1404938" y="4233863"/>
            <a:ext cx="1906587" cy="2012950"/>
          </a:xfrm>
          <a:prstGeom prst="roundRect">
            <a:avLst>
              <a:gd name="adj" fmla="val 3917"/>
            </a:avLst>
          </a:prstGeom>
          <a:gradFill rotWithShape="1">
            <a:gsLst>
              <a:gs pos="0">
                <a:srgbClr val="FFFFFF">
                  <a:alpha val="85001"/>
                </a:srgbClr>
              </a:gs>
              <a:gs pos="100000">
                <a:schemeClr val="accent1">
                  <a:alpha val="0"/>
                </a:scheme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27" name="Freeform 17"/>
          <p:cNvSpPr/>
          <p:nvPr/>
        </p:nvSpPr>
        <p:spPr>
          <a:xfrm>
            <a:off x="3354388" y="3624263"/>
            <a:ext cx="701675" cy="2828925"/>
          </a:xfrm>
          <a:custGeom>
            <a:avLst/>
            <a:gdLst/>
            <a:ahLst/>
            <a:cxnLst>
              <a:cxn ang="0">
                <a:pos x="0" y="2147483647"/>
              </a:cxn>
              <a:cxn ang="0">
                <a:pos x="2147483647" y="2147483647"/>
              </a:cxn>
              <a:cxn ang="0">
                <a:pos x="2147483647" y="2147483647"/>
              </a:cxn>
              <a:cxn ang="0">
                <a:pos x="2147483647" y="2147483647"/>
              </a:cxn>
              <a:cxn ang="0">
                <a:pos x="2147483647" y="0"/>
              </a:cxn>
              <a:cxn ang="0">
                <a:pos x="0" y="2147483647"/>
              </a:cxn>
              <a:cxn ang="0">
                <a:pos x="0" y="2147483647"/>
              </a:cxn>
            </a:cxnLst>
            <a:pathLst>
              <a:path w="545" h="2676">
                <a:moveTo>
                  <a:pt x="0" y="2676"/>
                </a:moveTo>
                <a:lnTo>
                  <a:pt x="105" y="2495"/>
                </a:lnTo>
                <a:lnTo>
                  <a:pt x="103" y="592"/>
                </a:lnTo>
                <a:lnTo>
                  <a:pt x="499" y="202"/>
                </a:lnTo>
                <a:lnTo>
                  <a:pt x="545" y="0"/>
                </a:lnTo>
                <a:lnTo>
                  <a:pt x="0" y="544"/>
                </a:lnTo>
                <a:lnTo>
                  <a:pt x="0" y="2676"/>
                </a:lnTo>
                <a:close/>
              </a:path>
            </a:pathLst>
          </a:custGeom>
          <a:gradFill rotWithShape="1">
            <a:gsLst>
              <a:gs pos="0">
                <a:srgbClr val="204B5C"/>
              </a:gs>
              <a:gs pos="50000">
                <a:srgbClr val="6396AF"/>
              </a:gs>
              <a:gs pos="100000">
                <a:srgbClr val="204B5C"/>
              </a:gs>
            </a:gsLst>
            <a:lin ang="5400000" scaled="1"/>
            <a:tileRect/>
          </a:gradFill>
          <a:ln w="9525">
            <a:noFill/>
          </a:ln>
        </p:spPr>
        <p:txBody>
          <a:bodyPr/>
          <a:p>
            <a:endParaRPr lang="zh-CN" altLang="en-US"/>
          </a:p>
        </p:txBody>
      </p:sp>
      <p:sp>
        <p:nvSpPr>
          <p:cNvPr id="13328" name="AutoShape 19"/>
          <p:cNvSpPr/>
          <p:nvPr/>
        </p:nvSpPr>
        <p:spPr>
          <a:xfrm>
            <a:off x="1908175" y="2909888"/>
            <a:ext cx="1536700" cy="1233487"/>
          </a:xfrm>
          <a:custGeom>
            <a:avLst/>
            <a:gdLst/>
            <a:ahLst/>
            <a:cxnLst>
              <a:cxn ang="0">
                <a:pos x="2147483647" y="0"/>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96" y="10800"/>
                </a:moveTo>
                <a:cubicBezTo>
                  <a:pt x="996" y="16215"/>
                  <a:pt x="5385" y="20604"/>
                  <a:pt x="10800" y="20604"/>
                </a:cubicBezTo>
                <a:cubicBezTo>
                  <a:pt x="16215" y="20604"/>
                  <a:pt x="20604" y="16215"/>
                  <a:pt x="20604" y="10800"/>
                </a:cubicBezTo>
                <a:cubicBezTo>
                  <a:pt x="20604" y="5385"/>
                  <a:pt x="16215" y="996"/>
                  <a:pt x="10800" y="996"/>
                </a:cubicBezTo>
                <a:cubicBezTo>
                  <a:pt x="5385" y="996"/>
                  <a:pt x="996" y="5385"/>
                  <a:pt x="996" y="10800"/>
                </a:cubicBezTo>
                <a:close/>
              </a:path>
            </a:pathLst>
          </a:custGeom>
          <a:gradFill rotWithShape="1">
            <a:gsLst>
              <a:gs pos="0">
                <a:schemeClr val="bg1">
                  <a:alpha val="60001"/>
                </a:schemeClr>
              </a:gs>
              <a:gs pos="100000">
                <a:schemeClr val="bg1">
                  <a:alpha val="0"/>
                </a:schemeClr>
              </a:gs>
            </a:gsLst>
            <a:lin ang="5400000" scaled="1"/>
            <a:tileRect/>
          </a:gradFill>
          <a:ln w="9525">
            <a:noFill/>
          </a:ln>
        </p:spPr>
        <p:txBody>
          <a:bodyPr/>
          <a:p>
            <a:endParaRPr lang="zh-CN" altLang="en-US"/>
          </a:p>
        </p:txBody>
      </p:sp>
      <p:sp>
        <p:nvSpPr>
          <p:cNvPr id="13329" name="Freeform 21"/>
          <p:cNvSpPr/>
          <p:nvPr/>
        </p:nvSpPr>
        <p:spPr>
          <a:xfrm>
            <a:off x="3703638" y="3624263"/>
            <a:ext cx="2692400" cy="2830512"/>
          </a:xfrm>
          <a:custGeom>
            <a:avLst/>
            <a:gdLst/>
            <a:ahLst/>
            <a:cxnLst>
              <a:cxn ang="0">
                <a:pos x="2147483647" y="0"/>
              </a:cxn>
              <a:cxn ang="0">
                <a:pos x="2147483647" y="2147483647"/>
              </a:cxn>
              <a:cxn ang="0">
                <a:pos x="2147483647" y="2147483647"/>
              </a:cxn>
              <a:cxn ang="0">
                <a:pos x="2147483647" y="2147483647"/>
              </a:cxn>
              <a:cxn ang="0">
                <a:pos x="0" y="2147483647"/>
              </a:cxn>
              <a:cxn ang="0">
                <a:pos x="0" y="2147483647"/>
              </a:cxn>
              <a:cxn ang="0">
                <a:pos x="2147483647" y="0"/>
              </a:cxn>
            </a:cxnLst>
            <a:pathLst>
              <a:path w="2087" h="2678">
                <a:moveTo>
                  <a:pt x="532" y="0"/>
                </a:moveTo>
                <a:lnTo>
                  <a:pt x="2087" y="1"/>
                </a:lnTo>
                <a:lnTo>
                  <a:pt x="1543" y="545"/>
                </a:lnTo>
                <a:lnTo>
                  <a:pt x="1543" y="2678"/>
                </a:lnTo>
                <a:lnTo>
                  <a:pt x="0" y="2678"/>
                </a:lnTo>
                <a:lnTo>
                  <a:pt x="0" y="546"/>
                </a:lnTo>
                <a:lnTo>
                  <a:pt x="532" y="0"/>
                </a:lnTo>
                <a:close/>
              </a:path>
            </a:pathLst>
          </a:custGeom>
          <a:gradFill rotWithShape="1">
            <a:gsLst>
              <a:gs pos="0">
                <a:srgbClr val="4A93D6"/>
              </a:gs>
              <a:gs pos="50000">
                <a:srgbClr val="DCEBF8"/>
              </a:gs>
              <a:gs pos="100000">
                <a:srgbClr val="4A93D6"/>
              </a:gs>
            </a:gsLst>
            <a:lin ang="5400000" scaled="1"/>
            <a:tileRect/>
          </a:gradFill>
          <a:ln w="9525">
            <a:noFill/>
          </a:ln>
        </p:spPr>
        <p:txBody>
          <a:bodyPr/>
          <a:p>
            <a:endParaRPr lang="zh-CN" altLang="en-US"/>
          </a:p>
        </p:txBody>
      </p:sp>
      <p:sp>
        <p:nvSpPr>
          <p:cNvPr id="13330" name="Freeform 22"/>
          <p:cNvSpPr/>
          <p:nvPr/>
        </p:nvSpPr>
        <p:spPr>
          <a:xfrm>
            <a:off x="5692775" y="3624263"/>
            <a:ext cx="703263" cy="2828925"/>
          </a:xfrm>
          <a:custGeom>
            <a:avLst/>
            <a:gdLst/>
            <a:ahLst/>
            <a:cxnLst>
              <a:cxn ang="0">
                <a:pos x="0" y="2147483647"/>
              </a:cxn>
              <a:cxn ang="0">
                <a:pos x="2147483647" y="2147483647"/>
              </a:cxn>
              <a:cxn ang="0">
                <a:pos x="2147483647" y="2147483647"/>
              </a:cxn>
              <a:cxn ang="0">
                <a:pos x="2147483647" y="2147483647"/>
              </a:cxn>
              <a:cxn ang="0">
                <a:pos x="2147483647" y="0"/>
              </a:cxn>
              <a:cxn ang="0">
                <a:pos x="0" y="2147483647"/>
              </a:cxn>
              <a:cxn ang="0">
                <a:pos x="0" y="2147483647"/>
              </a:cxn>
            </a:cxnLst>
            <a:pathLst>
              <a:path w="545" h="2676">
                <a:moveTo>
                  <a:pt x="0" y="2676"/>
                </a:moveTo>
                <a:lnTo>
                  <a:pt x="105" y="2495"/>
                </a:lnTo>
                <a:lnTo>
                  <a:pt x="103" y="592"/>
                </a:lnTo>
                <a:lnTo>
                  <a:pt x="499" y="202"/>
                </a:lnTo>
                <a:lnTo>
                  <a:pt x="545" y="0"/>
                </a:lnTo>
                <a:lnTo>
                  <a:pt x="0" y="544"/>
                </a:lnTo>
                <a:lnTo>
                  <a:pt x="0" y="2676"/>
                </a:lnTo>
                <a:close/>
              </a:path>
            </a:pathLst>
          </a:custGeom>
          <a:gradFill rotWithShape="1">
            <a:gsLst>
              <a:gs pos="0">
                <a:srgbClr val="163E62"/>
              </a:gs>
              <a:gs pos="50000">
                <a:srgbClr val="3B6DA3"/>
              </a:gs>
              <a:gs pos="100000">
                <a:srgbClr val="163E62"/>
              </a:gs>
            </a:gsLst>
            <a:lin ang="5400000" scaled="1"/>
            <a:tileRect/>
          </a:gradFill>
          <a:ln w="9525">
            <a:noFill/>
          </a:ln>
        </p:spPr>
        <p:txBody>
          <a:bodyPr/>
          <a:p>
            <a:endParaRPr lang="zh-CN" altLang="en-US"/>
          </a:p>
        </p:txBody>
      </p:sp>
      <p:sp>
        <p:nvSpPr>
          <p:cNvPr id="13331" name="AutoShape 23"/>
          <p:cNvSpPr/>
          <p:nvPr/>
        </p:nvSpPr>
        <p:spPr>
          <a:xfrm>
            <a:off x="3708400" y="4197350"/>
            <a:ext cx="1979613" cy="2249488"/>
          </a:xfrm>
          <a:prstGeom prst="roundRect">
            <a:avLst>
              <a:gd name="adj" fmla="val 3491"/>
            </a:avLst>
          </a:prstGeom>
          <a:noFill/>
          <a:ln w="9525">
            <a:noFill/>
          </a:ln>
          <a:effectLst>
            <a:outerShdw dist="35921" dir="2699999" algn="ctr" rotWithShape="0">
              <a:schemeClr val="tx2">
                <a:alpha val="50000"/>
              </a:schemeClr>
            </a:outer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2" name="AutoShape 24"/>
          <p:cNvSpPr/>
          <p:nvPr/>
        </p:nvSpPr>
        <p:spPr>
          <a:xfrm>
            <a:off x="3727450" y="4211638"/>
            <a:ext cx="1941513" cy="2212975"/>
          </a:xfrm>
          <a:prstGeom prst="roundRect">
            <a:avLst>
              <a:gd name="adj" fmla="val 3699"/>
            </a:avLst>
          </a:prstGeom>
          <a:gradFill rotWithShape="1">
            <a:gsLst>
              <a:gs pos="0">
                <a:srgbClr val="4A93D6"/>
              </a:gs>
              <a:gs pos="50000">
                <a:srgbClr val="DCEBF8"/>
              </a:gs>
              <a:gs pos="100000">
                <a:srgbClr val="4A93D6"/>
              </a:gs>
            </a:gsLst>
            <a:lin ang="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3" name="AutoShape 25"/>
          <p:cNvSpPr/>
          <p:nvPr/>
        </p:nvSpPr>
        <p:spPr>
          <a:xfrm>
            <a:off x="3744913" y="4233863"/>
            <a:ext cx="1906587" cy="2012950"/>
          </a:xfrm>
          <a:prstGeom prst="roundRect">
            <a:avLst>
              <a:gd name="adj" fmla="val 3917"/>
            </a:avLst>
          </a:prstGeom>
          <a:gradFill rotWithShape="1">
            <a:gsLst>
              <a:gs pos="0">
                <a:srgbClr val="FFFFFF">
                  <a:alpha val="85999"/>
                </a:srgbClr>
              </a:gs>
              <a:gs pos="100000">
                <a:srgbClr val="BBE0E3">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4" name="Freeform 26"/>
          <p:cNvSpPr/>
          <p:nvPr/>
        </p:nvSpPr>
        <p:spPr>
          <a:xfrm>
            <a:off x="6042025" y="3624263"/>
            <a:ext cx="2690813" cy="2828925"/>
          </a:xfrm>
          <a:custGeom>
            <a:avLst/>
            <a:gdLst/>
            <a:ahLst/>
            <a:cxnLst>
              <a:cxn ang="0">
                <a:pos x="2147483647" y="0"/>
              </a:cxn>
              <a:cxn ang="0">
                <a:pos x="2147483647" y="2147483647"/>
              </a:cxn>
              <a:cxn ang="0">
                <a:pos x="2147483647" y="2147483647"/>
              </a:cxn>
              <a:cxn ang="0">
                <a:pos x="2147483647" y="2147483647"/>
              </a:cxn>
              <a:cxn ang="0">
                <a:pos x="0" y="2147483647"/>
              </a:cxn>
              <a:cxn ang="0">
                <a:pos x="0" y="2147483647"/>
              </a:cxn>
              <a:cxn ang="0">
                <a:pos x="2147483647" y="0"/>
              </a:cxn>
            </a:cxnLst>
            <a:pathLst>
              <a:path w="2087" h="2678">
                <a:moveTo>
                  <a:pt x="532" y="0"/>
                </a:moveTo>
                <a:lnTo>
                  <a:pt x="2087" y="1"/>
                </a:lnTo>
                <a:lnTo>
                  <a:pt x="1543" y="545"/>
                </a:lnTo>
                <a:lnTo>
                  <a:pt x="1543" y="2678"/>
                </a:lnTo>
                <a:lnTo>
                  <a:pt x="0" y="2678"/>
                </a:lnTo>
                <a:lnTo>
                  <a:pt x="0" y="546"/>
                </a:lnTo>
                <a:lnTo>
                  <a:pt x="532" y="0"/>
                </a:lnTo>
                <a:close/>
              </a:path>
            </a:pathLst>
          </a:custGeom>
          <a:gradFill rotWithShape="1">
            <a:gsLst>
              <a:gs pos="0">
                <a:srgbClr val="3C55A6"/>
              </a:gs>
              <a:gs pos="50000">
                <a:srgbClr val="CCCCFF"/>
              </a:gs>
              <a:gs pos="100000">
                <a:srgbClr val="3C55A6"/>
              </a:gs>
            </a:gsLst>
            <a:lin ang="5400000" scaled="1"/>
            <a:tileRect/>
          </a:gradFill>
          <a:ln w="9525">
            <a:noFill/>
          </a:ln>
        </p:spPr>
        <p:txBody>
          <a:bodyPr/>
          <a:p>
            <a:endParaRPr lang="zh-CN" altLang="en-US"/>
          </a:p>
        </p:txBody>
      </p:sp>
      <p:sp>
        <p:nvSpPr>
          <p:cNvPr id="13335" name="Freeform 27"/>
          <p:cNvSpPr/>
          <p:nvPr/>
        </p:nvSpPr>
        <p:spPr>
          <a:xfrm>
            <a:off x="8031163" y="3624263"/>
            <a:ext cx="701675" cy="2827337"/>
          </a:xfrm>
          <a:custGeom>
            <a:avLst/>
            <a:gdLst/>
            <a:ahLst/>
            <a:cxnLst>
              <a:cxn ang="0">
                <a:pos x="0" y="2147483647"/>
              </a:cxn>
              <a:cxn ang="0">
                <a:pos x="2147483647" y="2147483647"/>
              </a:cxn>
              <a:cxn ang="0">
                <a:pos x="2147483647" y="2147483647"/>
              </a:cxn>
              <a:cxn ang="0">
                <a:pos x="2147483647" y="2147483647"/>
              </a:cxn>
              <a:cxn ang="0">
                <a:pos x="2147483647" y="0"/>
              </a:cxn>
              <a:cxn ang="0">
                <a:pos x="0" y="2147483647"/>
              </a:cxn>
              <a:cxn ang="0">
                <a:pos x="0" y="2147483647"/>
              </a:cxn>
            </a:cxnLst>
            <a:pathLst>
              <a:path w="545" h="2676">
                <a:moveTo>
                  <a:pt x="0" y="2676"/>
                </a:moveTo>
                <a:lnTo>
                  <a:pt x="105" y="2495"/>
                </a:lnTo>
                <a:lnTo>
                  <a:pt x="103" y="592"/>
                </a:lnTo>
                <a:lnTo>
                  <a:pt x="499" y="202"/>
                </a:lnTo>
                <a:lnTo>
                  <a:pt x="545" y="0"/>
                </a:lnTo>
                <a:lnTo>
                  <a:pt x="0" y="544"/>
                </a:lnTo>
                <a:lnTo>
                  <a:pt x="0" y="2676"/>
                </a:lnTo>
                <a:close/>
              </a:path>
            </a:pathLst>
          </a:custGeom>
          <a:gradFill rotWithShape="1">
            <a:gsLst>
              <a:gs pos="0">
                <a:srgbClr val="1F2C57"/>
              </a:gs>
              <a:gs pos="50000">
                <a:srgbClr val="3C55A6"/>
              </a:gs>
              <a:gs pos="100000">
                <a:srgbClr val="1F2C57"/>
              </a:gs>
            </a:gsLst>
            <a:lin ang="5400000" scaled="1"/>
            <a:tileRect/>
          </a:gradFill>
          <a:ln w="9525">
            <a:noFill/>
          </a:ln>
        </p:spPr>
        <p:txBody>
          <a:bodyPr/>
          <a:p>
            <a:endParaRPr lang="zh-CN" altLang="en-US"/>
          </a:p>
        </p:txBody>
      </p:sp>
      <p:sp>
        <p:nvSpPr>
          <p:cNvPr id="13336" name="AutoShape 28"/>
          <p:cNvSpPr/>
          <p:nvPr/>
        </p:nvSpPr>
        <p:spPr>
          <a:xfrm>
            <a:off x="6046788" y="4195763"/>
            <a:ext cx="1979612" cy="2249487"/>
          </a:xfrm>
          <a:prstGeom prst="roundRect">
            <a:avLst>
              <a:gd name="adj" fmla="val 3491"/>
            </a:avLst>
          </a:prstGeom>
          <a:noFill/>
          <a:ln w="9525">
            <a:noFill/>
          </a:ln>
          <a:effectLst>
            <a:outerShdw dist="35921" dir="2699999" algn="ctr" rotWithShape="0">
              <a:schemeClr val="tx2">
                <a:alpha val="50000"/>
              </a:schemeClr>
            </a:outer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7" name="AutoShape 29"/>
          <p:cNvSpPr/>
          <p:nvPr/>
        </p:nvSpPr>
        <p:spPr>
          <a:xfrm>
            <a:off x="6064250" y="4211638"/>
            <a:ext cx="1943100" cy="2211387"/>
          </a:xfrm>
          <a:prstGeom prst="roundRect">
            <a:avLst>
              <a:gd name="adj" fmla="val 3699"/>
            </a:avLst>
          </a:prstGeom>
          <a:gradFill rotWithShape="1">
            <a:gsLst>
              <a:gs pos="0">
                <a:srgbClr val="3C55A6"/>
              </a:gs>
              <a:gs pos="50000">
                <a:srgbClr val="CCCCFF"/>
              </a:gs>
              <a:gs pos="100000">
                <a:srgbClr val="3C55A6"/>
              </a:gs>
            </a:gsLst>
            <a:lin ang="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8" name="AutoShape 30"/>
          <p:cNvSpPr/>
          <p:nvPr/>
        </p:nvSpPr>
        <p:spPr>
          <a:xfrm>
            <a:off x="6083300" y="4232275"/>
            <a:ext cx="1905000" cy="2012950"/>
          </a:xfrm>
          <a:prstGeom prst="roundRect">
            <a:avLst>
              <a:gd name="adj" fmla="val 3917"/>
            </a:avLst>
          </a:prstGeom>
          <a:gradFill rotWithShape="1">
            <a:gsLst>
              <a:gs pos="0">
                <a:srgbClr val="FFFFFF">
                  <a:alpha val="85999"/>
                </a:srgbClr>
              </a:gs>
              <a:gs pos="100000">
                <a:srgbClr val="BBE0E3">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3339" name="AutoShape 37"/>
          <p:cNvSpPr/>
          <p:nvPr/>
        </p:nvSpPr>
        <p:spPr>
          <a:xfrm>
            <a:off x="6626225" y="2909888"/>
            <a:ext cx="1536700" cy="1233487"/>
          </a:xfrm>
          <a:custGeom>
            <a:avLst/>
            <a:gdLst/>
            <a:ahLst/>
            <a:cxnLst>
              <a:cxn ang="0">
                <a:pos x="2147483647" y="0"/>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96" y="10800"/>
                </a:moveTo>
                <a:cubicBezTo>
                  <a:pt x="996" y="16215"/>
                  <a:pt x="5385" y="20604"/>
                  <a:pt x="10800" y="20604"/>
                </a:cubicBezTo>
                <a:cubicBezTo>
                  <a:pt x="16215" y="20604"/>
                  <a:pt x="20604" y="16215"/>
                  <a:pt x="20604" y="10800"/>
                </a:cubicBezTo>
                <a:cubicBezTo>
                  <a:pt x="20604" y="5385"/>
                  <a:pt x="16215" y="996"/>
                  <a:pt x="10800" y="996"/>
                </a:cubicBezTo>
                <a:cubicBezTo>
                  <a:pt x="5385" y="996"/>
                  <a:pt x="996" y="5385"/>
                  <a:pt x="996" y="10800"/>
                </a:cubicBezTo>
                <a:close/>
              </a:path>
            </a:pathLst>
          </a:custGeom>
          <a:gradFill rotWithShape="1">
            <a:gsLst>
              <a:gs pos="0">
                <a:schemeClr val="bg1">
                  <a:alpha val="60001"/>
                </a:schemeClr>
              </a:gs>
              <a:gs pos="100000">
                <a:schemeClr val="bg1">
                  <a:alpha val="0"/>
                </a:schemeClr>
              </a:gs>
            </a:gsLst>
            <a:lin ang="5400000" scaled="1"/>
            <a:tileRect/>
          </a:gradFill>
          <a:ln w="9525">
            <a:noFill/>
          </a:ln>
        </p:spPr>
        <p:txBody>
          <a:bodyPr/>
          <a:p>
            <a:endParaRPr lang="zh-CN" altLang="en-US"/>
          </a:p>
        </p:txBody>
      </p:sp>
      <p:sp>
        <p:nvSpPr>
          <p:cNvPr id="13340" name="AutoShape 38"/>
          <p:cNvSpPr/>
          <p:nvPr/>
        </p:nvSpPr>
        <p:spPr>
          <a:xfrm>
            <a:off x="4278313" y="2909888"/>
            <a:ext cx="1536700" cy="1233487"/>
          </a:xfrm>
          <a:custGeom>
            <a:avLst/>
            <a:gdLst/>
            <a:ahLst/>
            <a:cxnLst>
              <a:cxn ang="0">
                <a:pos x="2147483647" y="0"/>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96" y="10800"/>
                </a:moveTo>
                <a:cubicBezTo>
                  <a:pt x="996" y="16215"/>
                  <a:pt x="5385" y="20604"/>
                  <a:pt x="10800" y="20604"/>
                </a:cubicBezTo>
                <a:cubicBezTo>
                  <a:pt x="16215" y="20604"/>
                  <a:pt x="20604" y="16215"/>
                  <a:pt x="20604" y="10800"/>
                </a:cubicBezTo>
                <a:cubicBezTo>
                  <a:pt x="20604" y="5385"/>
                  <a:pt x="16215" y="996"/>
                  <a:pt x="10800" y="996"/>
                </a:cubicBezTo>
                <a:cubicBezTo>
                  <a:pt x="5385" y="996"/>
                  <a:pt x="996" y="5385"/>
                  <a:pt x="996" y="10800"/>
                </a:cubicBezTo>
                <a:close/>
              </a:path>
            </a:pathLst>
          </a:custGeom>
          <a:gradFill rotWithShape="1">
            <a:gsLst>
              <a:gs pos="0">
                <a:schemeClr val="bg1">
                  <a:alpha val="60001"/>
                </a:schemeClr>
              </a:gs>
              <a:gs pos="100000">
                <a:schemeClr val="bg1">
                  <a:alpha val="0"/>
                </a:schemeClr>
              </a:gs>
            </a:gsLst>
            <a:lin ang="5400000" scaled="1"/>
            <a:tileRect/>
          </a:gradFill>
          <a:ln w="9525">
            <a:noFill/>
          </a:ln>
        </p:spPr>
        <p:txBody>
          <a:bodyPr/>
          <a:p>
            <a:endParaRPr lang="zh-CN" altLang="en-US"/>
          </a:p>
        </p:txBody>
      </p:sp>
      <p:pic>
        <p:nvPicPr>
          <p:cNvPr id="13341" name="Picture 40" descr="ball"/>
          <p:cNvPicPr>
            <a:picLocks noChangeAspect="1"/>
          </p:cNvPicPr>
          <p:nvPr/>
        </p:nvPicPr>
        <p:blipFill>
          <a:blip r:embed="rId4"/>
          <a:srcRect l="43941" t="7100" r="40540" b="5226"/>
          <a:stretch>
            <a:fillRect/>
          </a:stretch>
        </p:blipFill>
        <p:spPr>
          <a:xfrm>
            <a:off x="4437063" y="3017838"/>
            <a:ext cx="1263650" cy="1008062"/>
          </a:xfrm>
          <a:prstGeom prst="rect">
            <a:avLst/>
          </a:prstGeom>
          <a:noFill/>
          <a:ln w="9525">
            <a:noFill/>
          </a:ln>
        </p:spPr>
      </p:pic>
      <p:pic>
        <p:nvPicPr>
          <p:cNvPr id="13342" name="Picture 41" descr="ball"/>
          <p:cNvPicPr>
            <a:picLocks noChangeAspect="1"/>
          </p:cNvPicPr>
          <p:nvPr/>
        </p:nvPicPr>
        <p:blipFill>
          <a:blip r:embed="rId4"/>
          <a:srcRect l="72238" t="6805" r="12241" b="5226"/>
          <a:stretch>
            <a:fillRect/>
          </a:stretch>
        </p:blipFill>
        <p:spPr>
          <a:xfrm>
            <a:off x="6781800" y="3014663"/>
            <a:ext cx="1263650" cy="1011237"/>
          </a:xfrm>
          <a:prstGeom prst="rect">
            <a:avLst/>
          </a:prstGeom>
          <a:noFill/>
          <a:ln w="9525">
            <a:noFill/>
          </a:ln>
        </p:spPr>
      </p:pic>
      <p:pic>
        <p:nvPicPr>
          <p:cNvPr id="13343" name="Picture 42" descr="ball"/>
          <p:cNvPicPr>
            <a:picLocks noChangeAspect="1"/>
          </p:cNvPicPr>
          <p:nvPr/>
        </p:nvPicPr>
        <p:blipFill>
          <a:blip r:embed="rId4"/>
          <a:srcRect l="14723" t="7100" r="69635" b="5522"/>
          <a:stretch>
            <a:fillRect/>
          </a:stretch>
        </p:blipFill>
        <p:spPr>
          <a:xfrm>
            <a:off x="2051050" y="2997200"/>
            <a:ext cx="1273175" cy="1004888"/>
          </a:xfrm>
          <a:prstGeom prst="rect">
            <a:avLst/>
          </a:prstGeom>
          <a:noFill/>
          <a:ln w="9525">
            <a:noFill/>
          </a:ln>
        </p:spPr>
      </p:pic>
      <p:sp>
        <p:nvSpPr>
          <p:cNvPr id="13344" name="Rectangle 52"/>
          <p:cNvSpPr/>
          <p:nvPr/>
        </p:nvSpPr>
        <p:spPr>
          <a:xfrm>
            <a:off x="1403350" y="2205038"/>
            <a:ext cx="7323138" cy="700087"/>
          </a:xfrm>
          <a:prstGeom prst="rect">
            <a:avLst/>
          </a:prstGeom>
          <a:noFill/>
          <a:ln w="9525">
            <a:noFill/>
          </a:ln>
        </p:spPr>
        <p:txBody>
          <a:bodyPr anchor="ctr" anchorCtr="0"/>
          <a:p>
            <a:pPr algn="ctr" eaLnBrk="0" hangingPunct="0"/>
            <a:r>
              <a:rPr lang="zh-CN" altLang="en-US" sz="4400" dirty="0">
                <a:latin typeface="Arial" panose="020B0604020202020204" pitchFamily="34" charset="0"/>
                <a:ea typeface="宋体" panose="02010600030101010101" pitchFamily="2" charset="-122"/>
              </a:rPr>
              <a:t>常用的称重工具</a:t>
            </a:r>
            <a:endParaRPr lang="ko-KR" altLang="en-US" sz="4400" dirty="0">
              <a:latin typeface="Arial" panose="020B0604020202020204" pitchFamily="34" charset="0"/>
              <a:ea typeface="宋体" panose="02010600030101010101" pitchFamily="2" charset="-122"/>
            </a:endParaRPr>
          </a:p>
        </p:txBody>
      </p:sp>
      <p:sp>
        <p:nvSpPr>
          <p:cNvPr id="13345" name="Rectangle 45"/>
          <p:cNvSpPr/>
          <p:nvPr/>
        </p:nvSpPr>
        <p:spPr>
          <a:xfrm>
            <a:off x="1331913" y="4292600"/>
            <a:ext cx="2012950" cy="366713"/>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便携式手提电子称</a:t>
            </a:r>
            <a:endParaRPr lang="zh-CN" altLang="en-US" dirty="0">
              <a:latin typeface="Arial" panose="020B0604020202020204" pitchFamily="34" charset="0"/>
              <a:ea typeface="宋体" panose="02010600030101010101" pitchFamily="2" charset="-122"/>
            </a:endParaRPr>
          </a:p>
        </p:txBody>
      </p:sp>
      <p:sp>
        <p:nvSpPr>
          <p:cNvPr id="13346" name="Rectangle 46"/>
          <p:cNvSpPr/>
          <p:nvPr/>
        </p:nvSpPr>
        <p:spPr>
          <a:xfrm>
            <a:off x="4067175" y="4221163"/>
            <a:ext cx="13271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电子计重称</a:t>
            </a:r>
            <a:endParaRPr lang="zh-CN" altLang="en-US" dirty="0">
              <a:latin typeface="Arial" panose="020B0604020202020204" pitchFamily="34" charset="0"/>
              <a:ea typeface="宋体" panose="02010600030101010101" pitchFamily="2" charset="-122"/>
            </a:endParaRPr>
          </a:p>
        </p:txBody>
      </p:sp>
      <p:sp>
        <p:nvSpPr>
          <p:cNvPr id="13347" name="Rectangle 47"/>
          <p:cNvSpPr/>
          <p:nvPr/>
        </p:nvSpPr>
        <p:spPr>
          <a:xfrm>
            <a:off x="6372225" y="4221163"/>
            <a:ext cx="13271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叉车电子称</a:t>
            </a:r>
            <a:endParaRPr lang="zh-CN" altLang="en-US" dirty="0">
              <a:latin typeface="Arial" panose="020B0604020202020204" pitchFamily="34" charset="0"/>
              <a:ea typeface="宋体" panose="02010600030101010101" pitchFamily="2" charset="-122"/>
            </a:endParaRPr>
          </a:p>
        </p:txBody>
      </p:sp>
      <p:pic>
        <p:nvPicPr>
          <p:cNvPr id="13348" name="Picture 49" descr="T1PWLV~1"/>
          <p:cNvPicPr>
            <a:picLocks noChangeAspect="1"/>
          </p:cNvPicPr>
          <p:nvPr/>
        </p:nvPicPr>
        <p:blipFill>
          <a:blip r:embed="rId5"/>
          <a:stretch>
            <a:fillRect/>
          </a:stretch>
        </p:blipFill>
        <p:spPr>
          <a:xfrm>
            <a:off x="1547813" y="4724400"/>
            <a:ext cx="1641475" cy="1641475"/>
          </a:xfrm>
          <a:prstGeom prst="rect">
            <a:avLst/>
          </a:prstGeom>
          <a:noFill/>
          <a:ln w="9525">
            <a:noFill/>
          </a:ln>
        </p:spPr>
      </p:pic>
      <p:pic>
        <p:nvPicPr>
          <p:cNvPr id="13349" name="Picture 51" descr="T1UYYA~1"/>
          <p:cNvPicPr>
            <a:picLocks noChangeAspect="1"/>
          </p:cNvPicPr>
          <p:nvPr/>
        </p:nvPicPr>
        <p:blipFill>
          <a:blip r:embed="rId6"/>
          <a:srcRect t="18016"/>
          <a:stretch>
            <a:fillRect/>
          </a:stretch>
        </p:blipFill>
        <p:spPr>
          <a:xfrm>
            <a:off x="3851275" y="4841875"/>
            <a:ext cx="1714500" cy="1404938"/>
          </a:xfrm>
          <a:prstGeom prst="rect">
            <a:avLst/>
          </a:prstGeom>
          <a:noFill/>
          <a:ln w="9525">
            <a:noFill/>
          </a:ln>
        </p:spPr>
      </p:pic>
      <p:pic>
        <p:nvPicPr>
          <p:cNvPr id="13350" name="Picture 55" descr="T1_0NV~1"/>
          <p:cNvPicPr>
            <a:picLocks noChangeAspect="1"/>
          </p:cNvPicPr>
          <p:nvPr/>
        </p:nvPicPr>
        <p:blipFill>
          <a:blip r:embed="rId7"/>
          <a:stretch>
            <a:fillRect/>
          </a:stretch>
        </p:blipFill>
        <p:spPr>
          <a:xfrm>
            <a:off x="6227763" y="4724400"/>
            <a:ext cx="1639887" cy="1639888"/>
          </a:xfrm>
          <a:prstGeom prst="rect">
            <a:avLst/>
          </a:prstGeom>
          <a:noFill/>
          <a:ln w="9525">
            <a:noFill/>
          </a:ln>
        </p:spPr>
      </p:pic>
    </p:spTree>
  </p:cSld>
  <p:clrMapOvr>
    <a:masterClrMapping/>
  </p:clrMapOvr>
  <p:transition spd="med">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4346" name="Rectangle 13"/>
          <p:cNvSpPr/>
          <p:nvPr/>
        </p:nvSpPr>
        <p:spPr>
          <a:xfrm>
            <a:off x="1619250" y="1427163"/>
            <a:ext cx="3462338" cy="4211637"/>
          </a:xfrm>
          <a:prstGeom prst="rect">
            <a:avLst/>
          </a:prstGeom>
          <a:noFill/>
          <a:ln w="9525">
            <a:noFill/>
          </a:ln>
        </p:spPr>
        <p:txBody>
          <a:bodyPr anchor="ctr" anchorCtr="0">
            <a:spAutoFit/>
          </a:bodyPr>
          <a:p>
            <a:pPr marL="342900" indent="-342900">
              <a:buNone/>
            </a:pP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、便携式手提电子称   </a:t>
            </a:r>
            <a:endParaRPr lang="zh-CN" altLang="en-US" dirty="0">
              <a:latin typeface="Arial" panose="020B0604020202020204" pitchFamily="34" charset="0"/>
              <a:ea typeface="宋体" panose="02010600030101010101" pitchFamily="2" charset="-122"/>
            </a:endParaRPr>
          </a:p>
          <a:p>
            <a:pPr marL="342900" indent="-342900">
              <a:buNone/>
            </a:pP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marL="342900" indent="-342900">
              <a:buNone/>
            </a:pPr>
            <a:r>
              <a:rPr lang="zh-CN" altLang="en-US" b="1" dirty="0">
                <a:latin typeface="Arial" panose="020B0604020202020204" pitchFamily="34" charset="0"/>
                <a:ea typeface="宋体" panose="02010600030101010101" pitchFamily="2" charset="-122"/>
              </a:rPr>
              <a:t>特点：外观精巧，携带方便，操作性强，误差较大。 </a:t>
            </a:r>
            <a:endParaRPr lang="zh-CN" altLang="en-US" b="1" dirty="0">
              <a:latin typeface="Arial" panose="020B0604020202020204" pitchFamily="34" charset="0"/>
              <a:ea typeface="宋体" panose="02010600030101010101" pitchFamily="2" charset="-122"/>
            </a:endParaRPr>
          </a:p>
          <a:p>
            <a:pPr marL="342900" indent="-342900">
              <a:buNone/>
            </a:pPr>
            <a:endParaRPr lang="zh-CN" altLang="en-US" dirty="0">
              <a:latin typeface="Arial" panose="020B0604020202020204" pitchFamily="34" charset="0"/>
              <a:ea typeface="宋体" panose="02010600030101010101" pitchFamily="2" charset="-122"/>
            </a:endParaRPr>
          </a:p>
          <a:p>
            <a:pPr marL="342900" indent="-342900">
              <a:buNone/>
            </a:pPr>
            <a:r>
              <a:rPr lang="zh-CN" altLang="en-US" b="1" dirty="0">
                <a:latin typeface="Arial" panose="020B0604020202020204" pitchFamily="34" charset="0"/>
                <a:ea typeface="宋体" panose="02010600030101010101" pitchFamily="2" charset="-122"/>
              </a:rPr>
              <a:t>使用事项：</a:t>
            </a:r>
            <a:endParaRPr lang="zh-CN" altLang="en-US" dirty="0">
              <a:latin typeface="Arial" panose="020B0604020202020204" pitchFamily="34" charset="0"/>
              <a:ea typeface="宋体" panose="02010600030101010101" pitchFamily="2" charset="-122"/>
            </a:endParaRPr>
          </a:p>
          <a:p>
            <a:pPr marL="342900" indent="-342900">
              <a:buAutoNum type="circleNumDbPlain"/>
            </a:pPr>
            <a:r>
              <a:rPr lang="zh-CN" altLang="en-US" dirty="0">
                <a:latin typeface="Arial" panose="020B0604020202020204" pitchFamily="34" charset="0"/>
                <a:ea typeface="宋体" panose="02010600030101010101" pitchFamily="2" charset="-122"/>
              </a:rPr>
              <a:t>每次开机自检时，电子秤应处于稳定状态。</a:t>
            </a:r>
            <a:endParaRPr lang="zh-CN" altLang="en-US" dirty="0">
              <a:latin typeface="Arial" panose="020B0604020202020204" pitchFamily="34" charset="0"/>
              <a:ea typeface="宋体" panose="02010600030101010101" pitchFamily="2" charset="-122"/>
            </a:endParaRPr>
          </a:p>
          <a:p>
            <a:pPr marL="342900" indent="-342900">
              <a:buAutoNum type="circleNumDbPlain"/>
            </a:pPr>
            <a:r>
              <a:rPr lang="zh-CN" altLang="en-US" dirty="0">
                <a:latin typeface="Arial" panose="020B0604020202020204" pitchFamily="34" charset="0"/>
                <a:ea typeface="宋体" panose="02010600030101010101" pitchFamily="2" charset="-122"/>
              </a:rPr>
              <a:t>在使用中应尽量避免猛烈碰撞和冲击。</a:t>
            </a:r>
            <a:endParaRPr lang="zh-CN" altLang="en-US" dirty="0">
              <a:latin typeface="Arial" panose="020B0604020202020204" pitchFamily="34" charset="0"/>
              <a:ea typeface="宋体" panose="02010600030101010101" pitchFamily="2" charset="-122"/>
            </a:endParaRPr>
          </a:p>
          <a:p>
            <a:pPr marL="342900" indent="-342900">
              <a:buAutoNum type="circleNumDbPlain"/>
            </a:pPr>
            <a:r>
              <a:rPr lang="zh-CN" altLang="en-US" dirty="0">
                <a:latin typeface="Arial" panose="020B0604020202020204" pitchFamily="34" charset="0"/>
                <a:ea typeface="宋体" panose="02010600030101010101" pitchFamily="2" charset="-122"/>
              </a:rPr>
              <a:t>若显示电量不足标志</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请及时更换电池。</a:t>
            </a:r>
            <a:endParaRPr lang="zh-CN" altLang="en-US" dirty="0">
              <a:latin typeface="Arial" panose="020B0604020202020204" pitchFamily="34" charset="0"/>
              <a:ea typeface="宋体" panose="02010600030101010101" pitchFamily="2" charset="-122"/>
            </a:endParaRPr>
          </a:p>
          <a:p>
            <a:pPr marL="342900" indent="-342900">
              <a:buAutoNum type="circleNumDbPlain"/>
            </a:pPr>
            <a:r>
              <a:rPr lang="zh-CN" altLang="en-US" dirty="0">
                <a:latin typeface="Arial" panose="020B0604020202020204" pitchFamily="34" charset="0"/>
                <a:ea typeface="宋体" panose="02010600030101010101" pitchFamily="2" charset="-122"/>
              </a:rPr>
              <a:t>如果电子秤长期不使用</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应取出电池</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以免因电池漏液而损坏电路。</a:t>
            </a:r>
            <a:endParaRPr lang="zh-CN" altLang="en-US" dirty="0">
              <a:latin typeface="Arial" panose="020B0604020202020204" pitchFamily="34" charset="0"/>
              <a:ea typeface="宋体" panose="02010600030101010101" pitchFamily="2" charset="-122"/>
            </a:endParaRPr>
          </a:p>
        </p:txBody>
      </p:sp>
      <p:pic>
        <p:nvPicPr>
          <p:cNvPr id="14347" name="Picture 14" descr="http://img04.taobaocdn.com/imgextra/i4/138426149/T265VoXa0MXXXXXXXX_!!138426149.jpg"/>
          <p:cNvPicPr>
            <a:picLocks noChangeAspect="1"/>
          </p:cNvPicPr>
          <p:nvPr/>
        </p:nvPicPr>
        <p:blipFill>
          <a:blip r:embed="rId4" r:link="rId5"/>
          <a:srcRect r="32484"/>
          <a:stretch>
            <a:fillRect/>
          </a:stretch>
        </p:blipFill>
        <p:spPr>
          <a:xfrm>
            <a:off x="5292725" y="1557338"/>
            <a:ext cx="3311525" cy="3887787"/>
          </a:xfrm>
          <a:prstGeom prst="rect">
            <a:avLst/>
          </a:prstGeom>
          <a:noFill/>
          <a:ln w="9525">
            <a:noFill/>
          </a:ln>
        </p:spPr>
      </p:pic>
    </p:spTree>
  </p:cSld>
  <p:clrMapOvr>
    <a:masterClrMapping/>
  </p:clrMapOvr>
  <p:transition spd="med">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5370" name="Rectangle 13"/>
          <p:cNvSpPr/>
          <p:nvPr/>
        </p:nvSpPr>
        <p:spPr>
          <a:xfrm>
            <a:off x="1619250" y="1268413"/>
            <a:ext cx="3602038" cy="4760912"/>
          </a:xfrm>
          <a:prstGeom prst="rect">
            <a:avLst/>
          </a:prstGeom>
          <a:noFill/>
          <a:ln w="9525">
            <a:noFill/>
          </a:ln>
        </p:spPr>
        <p:txBody>
          <a:bodyPr anchor="ctr" anchorCtr="0">
            <a:spAutoFit/>
          </a:bodyPr>
          <a:p>
            <a:pPr indent="200025">
              <a:buNone/>
            </a:pP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、电子计重称</a:t>
            </a:r>
            <a:endParaRPr lang="zh-CN" altLang="en-US" dirty="0">
              <a:latin typeface="Arial" panose="020B0604020202020204" pitchFamily="34" charset="0"/>
              <a:ea typeface="宋体" panose="02010600030101010101" pitchFamily="2" charset="-122"/>
            </a:endParaRPr>
          </a:p>
          <a:p>
            <a:pPr indent="200025">
              <a:buNone/>
            </a:pPr>
            <a:endParaRPr lang="zh-CN" altLang="en-US" dirty="0">
              <a:latin typeface="Arial" panose="020B0604020202020204" pitchFamily="34" charset="0"/>
              <a:ea typeface="宋体" panose="02010600030101010101" pitchFamily="2" charset="-122"/>
            </a:endParaRPr>
          </a:p>
          <a:p>
            <a:pPr indent="200025">
              <a:buNone/>
            </a:pPr>
            <a:r>
              <a:rPr lang="zh-CN" altLang="en-US" b="1" dirty="0">
                <a:latin typeface="Arial" panose="020B0604020202020204" pitchFamily="34" charset="0"/>
                <a:ea typeface="宋体" panose="02010600030101010101" pitchFamily="2" charset="-122"/>
              </a:rPr>
              <a:t>特点：称重范围达，准确度高、不便于携带、业务网点常使用。</a:t>
            </a:r>
            <a:endParaRPr lang="zh-CN" altLang="en-US" b="1" dirty="0">
              <a:latin typeface="Arial" panose="020B0604020202020204" pitchFamily="34" charset="0"/>
              <a:ea typeface="宋体" panose="02010600030101010101" pitchFamily="2" charset="-122"/>
            </a:endParaRPr>
          </a:p>
          <a:p>
            <a:pPr indent="200025">
              <a:buNone/>
            </a:pPr>
            <a:endParaRPr lang="zh-CN" altLang="en-US" dirty="0">
              <a:latin typeface="Arial" panose="020B0604020202020204" pitchFamily="34" charset="0"/>
              <a:ea typeface="宋体" panose="02010600030101010101" pitchFamily="2" charset="-122"/>
            </a:endParaRPr>
          </a:p>
          <a:p>
            <a:pPr indent="200025">
              <a:buNone/>
            </a:pPr>
            <a:r>
              <a:rPr lang="zh-CN" altLang="en-US" b="1" dirty="0">
                <a:latin typeface="Arial" panose="020B0604020202020204" pitchFamily="34" charset="0"/>
                <a:ea typeface="宋体" panose="02010600030101010101" pitchFamily="2" charset="-122"/>
              </a:rPr>
              <a:t>使用事项：</a:t>
            </a:r>
            <a:endParaRPr lang="zh-CN" altLang="en-US" b="1" dirty="0">
              <a:latin typeface="Arial" panose="020B0604020202020204" pitchFamily="34" charset="0"/>
              <a:ea typeface="宋体" panose="02010600030101010101" pitchFamily="2" charset="-122"/>
            </a:endParaRPr>
          </a:p>
          <a:p>
            <a:pPr indent="200025">
              <a:buNone/>
            </a:pPr>
            <a:endParaRPr lang="zh-CN" altLang="en-US" dirty="0">
              <a:latin typeface="Arial" panose="020B0604020202020204" pitchFamily="34" charset="0"/>
              <a:ea typeface="宋体" panose="02010600030101010101" pitchFamily="2" charset="-122"/>
            </a:endParaRPr>
          </a:p>
          <a:p>
            <a:pPr indent="200025">
              <a:buAutoNum type="circleNumDbPlain"/>
            </a:pPr>
            <a:r>
              <a:rPr lang="zh-CN" altLang="en-US" dirty="0">
                <a:latin typeface="Arial" panose="020B0604020202020204" pitchFamily="34" charset="0"/>
                <a:ea typeface="宋体" panose="02010600030101010101" pitchFamily="2" charset="-122"/>
              </a:rPr>
              <a:t>不要超过最大称量范围，如果负载过重，会混坏设备。</a:t>
            </a:r>
            <a:endParaRPr lang="zh-CN" altLang="en-US" dirty="0">
              <a:latin typeface="Arial" panose="020B0604020202020204" pitchFamily="34" charset="0"/>
              <a:ea typeface="宋体" panose="02010600030101010101" pitchFamily="2" charset="-122"/>
            </a:endParaRPr>
          </a:p>
          <a:p>
            <a:pPr indent="200025">
              <a:buAutoNum type="circleNumDbPlain"/>
            </a:pPr>
            <a:r>
              <a:rPr lang="zh-CN" altLang="en-US" dirty="0">
                <a:latin typeface="Arial" panose="020B0604020202020204" pitchFamily="34" charset="0"/>
                <a:ea typeface="宋体" panose="02010600030101010101" pitchFamily="2" charset="-122"/>
              </a:rPr>
              <a:t>在常室温下使用，不要放在过冷或者过热的环境中。</a:t>
            </a:r>
            <a:endParaRPr lang="zh-CN" altLang="en-US" dirty="0">
              <a:latin typeface="Arial" panose="020B0604020202020204" pitchFamily="34" charset="0"/>
              <a:ea typeface="宋体" panose="02010600030101010101" pitchFamily="2" charset="-122"/>
            </a:endParaRPr>
          </a:p>
          <a:p>
            <a:pPr indent="200025">
              <a:buAutoNum type="circleNumDbPlain"/>
            </a:pPr>
            <a:r>
              <a:rPr lang="zh-CN" altLang="en-US" dirty="0">
                <a:latin typeface="Arial" panose="020B0604020202020204" pitchFamily="34" charset="0"/>
                <a:ea typeface="宋体" panose="02010600030101010101" pitchFamily="2" charset="-122"/>
              </a:rPr>
              <a:t>放在清洁的环境中，灰尘，泥土、潮湿、震动、气流</a:t>
            </a:r>
            <a:endParaRPr lang="zh-CN" altLang="en-US" dirty="0">
              <a:latin typeface="Arial" panose="020B0604020202020204" pitchFamily="34" charset="0"/>
              <a:ea typeface="宋体" panose="02010600030101010101" pitchFamily="2" charset="-122"/>
            </a:endParaRPr>
          </a:p>
          <a:p>
            <a:pPr indent="200025">
              <a:buAutoNum type="circleNumDbPlain"/>
            </a:pPr>
            <a:r>
              <a:rPr lang="zh-CN" altLang="en-US" dirty="0">
                <a:latin typeface="Arial" panose="020B0604020202020204" pitchFamily="34" charset="0"/>
                <a:ea typeface="宋体" panose="02010600030101010101" pitchFamily="2" charset="-122"/>
              </a:rPr>
              <a:t>以及至于电器附近都会影响设备的精度。</a:t>
            </a:r>
            <a:endParaRPr lang="zh-CN" altLang="en-US" dirty="0">
              <a:latin typeface="Arial" panose="020B0604020202020204" pitchFamily="34" charset="0"/>
              <a:ea typeface="宋体" panose="02010600030101010101" pitchFamily="2" charset="-122"/>
            </a:endParaRPr>
          </a:p>
          <a:p>
            <a:pPr indent="200025">
              <a:buAutoNum type="circleNumDbPlain"/>
            </a:pPr>
            <a:r>
              <a:rPr lang="zh-CN" altLang="en-US" dirty="0">
                <a:latin typeface="Arial" panose="020B0604020202020204" pitchFamily="34" charset="0"/>
                <a:ea typeface="宋体" panose="02010600030101010101" pitchFamily="2" charset="-122"/>
              </a:rPr>
              <a:t>避免剧烈摇晃、落地或震动设备，确保设备的精确！</a:t>
            </a:r>
            <a:endParaRPr lang="zh-CN" altLang="en-US" dirty="0">
              <a:latin typeface="Arial" panose="020B0604020202020204" pitchFamily="34" charset="0"/>
              <a:ea typeface="宋体" panose="02010600030101010101" pitchFamily="2" charset="-122"/>
            </a:endParaRPr>
          </a:p>
        </p:txBody>
      </p:sp>
      <p:pic>
        <p:nvPicPr>
          <p:cNvPr id="15371" name="Picture 14" descr="http://img01.taobaocdn.com/imgextra/i1/1074841311/T2YPK7Xb4bXXXXXXXX_!!1074841311.jpg"/>
          <p:cNvPicPr>
            <a:picLocks noChangeAspect="1"/>
          </p:cNvPicPr>
          <p:nvPr/>
        </p:nvPicPr>
        <p:blipFill>
          <a:blip r:embed="rId4" r:link="rId5"/>
          <a:srcRect l="3180" t="66167" r="4955"/>
          <a:stretch>
            <a:fillRect/>
          </a:stretch>
        </p:blipFill>
        <p:spPr>
          <a:xfrm>
            <a:off x="5148263" y="2133600"/>
            <a:ext cx="3455987" cy="3529013"/>
          </a:xfrm>
          <a:prstGeom prst="rect">
            <a:avLst/>
          </a:prstGeom>
          <a:noFill/>
          <a:ln w="9525">
            <a:noFill/>
          </a:ln>
        </p:spPr>
      </p:pic>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16394" name="Picture 14" descr="T2PRSD~1"/>
          <p:cNvPicPr>
            <a:picLocks noChangeAspect="1"/>
          </p:cNvPicPr>
          <p:nvPr/>
        </p:nvPicPr>
        <p:blipFill>
          <a:blip r:embed="rId4"/>
          <a:srcRect t="2919" b="82222"/>
          <a:stretch>
            <a:fillRect/>
          </a:stretch>
        </p:blipFill>
        <p:spPr>
          <a:xfrm>
            <a:off x="1476375" y="836613"/>
            <a:ext cx="7143750" cy="5616575"/>
          </a:xfrm>
          <a:prstGeom prst="rect">
            <a:avLst/>
          </a:prstGeom>
          <a:noFill/>
          <a:ln w="9525">
            <a:noFill/>
          </a:ln>
        </p:spPr>
      </p:pic>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17418" name="Picture 13" descr="T2PRSD~1"/>
          <p:cNvPicPr>
            <a:picLocks noChangeAspect="1"/>
          </p:cNvPicPr>
          <p:nvPr/>
        </p:nvPicPr>
        <p:blipFill>
          <a:blip r:embed="rId4"/>
          <a:srcRect t="15385" b="73550"/>
          <a:stretch>
            <a:fillRect/>
          </a:stretch>
        </p:blipFill>
        <p:spPr>
          <a:xfrm>
            <a:off x="1692275" y="1268413"/>
            <a:ext cx="7143750" cy="4537075"/>
          </a:xfrm>
          <a:prstGeom prst="rect">
            <a:avLst/>
          </a:prstGeom>
          <a:noFill/>
          <a:ln w="9525">
            <a:noFill/>
          </a:ln>
        </p:spPr>
      </p:pic>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Rectangle 2"/>
          <p:cNvSpPr>
            <a:spLocks noGrp="1"/>
          </p:cNvSpPr>
          <p:nvPr>
            <p:ph type="title"/>
          </p:nvPr>
        </p:nvSpPr>
        <p:spPr>
          <a:noFill/>
          <a:ln>
            <a:noFill/>
          </a:ln>
        </p:spPr>
        <p:txBody>
          <a:bodyPr anchor="t" anchorCtr="0"/>
          <a:p>
            <a:endParaRPr lang="zh-CN" altLang="en-US" dirty="0"/>
          </a:p>
        </p:txBody>
      </p:sp>
      <p:sp>
        <p:nvSpPr>
          <p:cNvPr id="18434" name="Rectangle 3"/>
          <p:cNvSpPr>
            <a:spLocks noGrp="1"/>
          </p:cNvSpPr>
          <p:nvPr>
            <p:ph idx="1"/>
          </p:nvPr>
        </p:nvSpPr>
        <p:spPr>
          <a:noFill/>
          <a:ln>
            <a:noFill/>
          </a:ln>
        </p:spPr>
        <p:txBody>
          <a:bodyPr anchor="t" anchorCtr="0"/>
          <a:p>
            <a:r>
              <a:rPr lang="zh-CN" altLang="en-US" dirty="0"/>
              <a:t>特点：方便，快捷，省时、称量精度高</a:t>
            </a:r>
            <a:r>
              <a:rPr lang="en-US" altLang="zh-CN" dirty="0"/>
              <a:t>,</a:t>
            </a:r>
            <a:r>
              <a:rPr lang="zh-CN" altLang="en-US" dirty="0"/>
              <a:t>性能稳定</a:t>
            </a:r>
            <a:r>
              <a:rPr lang="en-US" altLang="zh-CN" dirty="0"/>
              <a:t>,</a:t>
            </a:r>
            <a:r>
              <a:rPr lang="zh-CN" altLang="en-US" dirty="0"/>
              <a:t>广泛应用于货场及物流仓储的小宗物品的移动过程称量。</a:t>
            </a:r>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9465"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19466" name="Picture 13" descr="T2PRSD~1"/>
          <p:cNvPicPr>
            <a:picLocks noChangeAspect="1"/>
          </p:cNvPicPr>
          <p:nvPr/>
        </p:nvPicPr>
        <p:blipFill>
          <a:blip r:embed="rId4"/>
          <a:srcRect t="27220" b="59961"/>
          <a:stretch>
            <a:fillRect/>
          </a:stretch>
        </p:blipFill>
        <p:spPr>
          <a:xfrm>
            <a:off x="1835150" y="836613"/>
            <a:ext cx="7143750" cy="5256212"/>
          </a:xfrm>
          <a:prstGeom prst="rect">
            <a:avLst/>
          </a:prstGeom>
          <a:noFill/>
          <a:ln w="9525">
            <a:noFill/>
          </a:ln>
        </p:spPr>
      </p:pic>
    </p:spTree>
  </p:cSld>
  <p:clrMapOvr>
    <a:masterClrMapping/>
  </p:clrMapOvr>
  <p:transition spd="med">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048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0490" name="Picture 13" descr="T2PRSD~1"/>
          <p:cNvPicPr>
            <a:picLocks noChangeAspect="1"/>
          </p:cNvPicPr>
          <p:nvPr/>
        </p:nvPicPr>
        <p:blipFill>
          <a:blip r:embed="rId4"/>
          <a:srcRect t="39864" b="45912"/>
          <a:stretch>
            <a:fillRect/>
          </a:stretch>
        </p:blipFill>
        <p:spPr>
          <a:xfrm>
            <a:off x="1692275" y="765175"/>
            <a:ext cx="7143750" cy="5832475"/>
          </a:xfrm>
          <a:prstGeom prst="rect">
            <a:avLst/>
          </a:prstGeom>
          <a:noFill/>
          <a:ln w="9525">
            <a:noFill/>
          </a:ln>
        </p:spPr>
      </p:pic>
    </p:spTree>
  </p:cSld>
  <p:clrMapOvr>
    <a:masterClrMapping/>
  </p:clrMapOvr>
  <p:transition spd="med">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1514" name="Picture 13" descr="T2PRSD~1"/>
          <p:cNvPicPr>
            <a:picLocks noChangeAspect="1"/>
          </p:cNvPicPr>
          <p:nvPr/>
        </p:nvPicPr>
        <p:blipFill>
          <a:blip r:embed="rId4"/>
          <a:srcRect t="55667" b="26318"/>
          <a:stretch>
            <a:fillRect/>
          </a:stretch>
        </p:blipFill>
        <p:spPr>
          <a:xfrm>
            <a:off x="1619250" y="765175"/>
            <a:ext cx="7143750" cy="5688013"/>
          </a:xfrm>
          <a:prstGeom prst="rect">
            <a:avLst/>
          </a:prstGeom>
          <a:noFill/>
          <a:ln w="9525">
            <a:noFill/>
          </a:ln>
        </p:spPr>
      </p:pic>
    </p:spTree>
  </p:cSld>
  <p:clrMapOvr>
    <a:masterClrMapping/>
  </p:clrMapOvr>
  <p:transition spd="med">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2538"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22539"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22540"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22541"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22542"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22543"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3562" name="Rectangle 4"/>
          <p:cNvSpPr/>
          <p:nvPr/>
        </p:nvSpPr>
        <p:spPr>
          <a:xfrm>
            <a:off x="1547813" y="836613"/>
            <a:ext cx="7200900" cy="5145087"/>
          </a:xfrm>
          <a:prstGeom prst="rect">
            <a:avLst/>
          </a:prstGeom>
          <a:gradFill rotWithShape="1">
            <a:gsLst>
              <a:gs pos="0">
                <a:schemeClr val="bg1"/>
              </a:gs>
              <a:gs pos="100000">
                <a:srgbClr val="99CC00">
                  <a:alpha val="85001"/>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63" name="AutoShape 8"/>
          <p:cNvSpPr/>
          <p:nvPr/>
        </p:nvSpPr>
        <p:spPr>
          <a:xfrm>
            <a:off x="1633538" y="5022850"/>
            <a:ext cx="2720975" cy="700088"/>
          </a:xfrm>
          <a:prstGeom prst="cube">
            <a:avLst>
              <a:gd name="adj" fmla="val 83676"/>
            </a:avLst>
          </a:prstGeom>
          <a:gradFill rotWithShape="1">
            <a:gsLst>
              <a:gs pos="0">
                <a:srgbClr val="99CCFF"/>
              </a:gs>
              <a:gs pos="100000">
                <a:srgbClr val="6699FF"/>
              </a:gs>
            </a:gsLst>
            <a:lin ang="2700000" scaled="1"/>
            <a:tileRect/>
          </a:gradFill>
          <a:ln w="9525">
            <a:noFill/>
          </a:ln>
          <a:effectLst>
            <a:outerShdw dist="35921" dir="2699999" algn="ctr" rotWithShape="0">
              <a:schemeClr val="tx1"/>
            </a:outer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64" name="AutoShape 53"/>
          <p:cNvSpPr/>
          <p:nvPr/>
        </p:nvSpPr>
        <p:spPr>
          <a:xfrm>
            <a:off x="1908175" y="3429000"/>
            <a:ext cx="1835150" cy="2000250"/>
          </a:xfrm>
          <a:prstGeom prst="roundRect">
            <a:avLst>
              <a:gd name="adj" fmla="val 4495"/>
            </a:avLst>
          </a:prstGeom>
          <a:solidFill>
            <a:srgbClr val="DDDDDD"/>
          </a:solidFill>
          <a:ln w="38100" cap="flat" cmpd="sng">
            <a:solidFill>
              <a:srgbClr val="80808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116" name="AutoShape 68"/>
          <p:cNvSpPr>
            <a:spLocks noChangeArrowheads="1"/>
          </p:cNvSpPr>
          <p:nvPr/>
        </p:nvSpPr>
        <p:spPr bwMode="auto">
          <a:xfrm>
            <a:off x="1906588" y="3162300"/>
            <a:ext cx="1420813" cy="431800"/>
          </a:xfrm>
          <a:prstGeom prst="roundRect">
            <a:avLst>
              <a:gd name="adj" fmla="val 50000"/>
            </a:avLst>
          </a:prstGeom>
          <a:gradFill rotWithShape="1">
            <a:gsLst>
              <a:gs pos="0">
                <a:srgbClr val="808080"/>
              </a:gs>
              <a:gs pos="50000">
                <a:schemeClr val="bg1"/>
              </a:gs>
              <a:gs pos="100000">
                <a:srgbClr val="808080"/>
              </a:gs>
            </a:gsLst>
            <a:lin ang="2700000" scaled="1"/>
          </a:gradFill>
          <a:ln w="19050">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66" name="Oval 69"/>
          <p:cNvSpPr/>
          <p:nvPr/>
        </p:nvSpPr>
        <p:spPr>
          <a:xfrm>
            <a:off x="1793875" y="3008313"/>
            <a:ext cx="687388" cy="655637"/>
          </a:xfrm>
          <a:prstGeom prst="ellipse">
            <a:avLst/>
          </a:prstGeom>
          <a:solidFill>
            <a:schemeClr val="accent1"/>
          </a:solidFill>
          <a:ln w="9525"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67" name="Oval 70"/>
          <p:cNvSpPr/>
          <p:nvPr/>
        </p:nvSpPr>
        <p:spPr>
          <a:xfrm>
            <a:off x="1852613" y="3060700"/>
            <a:ext cx="568325" cy="541338"/>
          </a:xfrm>
          <a:prstGeom prst="ellipse">
            <a:avLst/>
          </a:prstGeom>
          <a:gradFill rotWithShape="1">
            <a:gsLst>
              <a:gs pos="0">
                <a:schemeClr val="accent1"/>
              </a:gs>
              <a:gs pos="100000">
                <a:srgbClr val="6699FF"/>
              </a:gs>
            </a:gsLst>
            <a:path path="shape">
              <a:fillToRect l="50000" t="50000" r="50000" b="50000"/>
            </a:path>
            <a:tileRect/>
          </a:gradFill>
          <a:ln w="76200"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68" name="AutoShape 71"/>
          <p:cNvSpPr/>
          <p:nvPr/>
        </p:nvSpPr>
        <p:spPr>
          <a:xfrm>
            <a:off x="3813175" y="4643438"/>
            <a:ext cx="2720975" cy="701675"/>
          </a:xfrm>
          <a:prstGeom prst="cube">
            <a:avLst>
              <a:gd name="adj" fmla="val 83676"/>
            </a:avLst>
          </a:prstGeom>
          <a:gradFill rotWithShape="1">
            <a:gsLst>
              <a:gs pos="0">
                <a:srgbClr val="99CCFF"/>
              </a:gs>
              <a:gs pos="100000">
                <a:srgbClr val="6699FF"/>
              </a:gs>
            </a:gsLst>
            <a:lin ang="2700000" scaled="1"/>
            <a:tileRect/>
          </a:gradFill>
          <a:ln w="9525">
            <a:noFill/>
          </a:ln>
          <a:effectLst>
            <a:outerShdw dist="35921" dir="2699999" algn="ctr" rotWithShape="0">
              <a:schemeClr val="tx1"/>
            </a:outer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69" name="AutoShape 72"/>
          <p:cNvSpPr/>
          <p:nvPr/>
        </p:nvSpPr>
        <p:spPr>
          <a:xfrm>
            <a:off x="5942013" y="4265613"/>
            <a:ext cx="2720975" cy="701675"/>
          </a:xfrm>
          <a:prstGeom prst="cube">
            <a:avLst>
              <a:gd name="adj" fmla="val 83676"/>
            </a:avLst>
          </a:prstGeom>
          <a:gradFill rotWithShape="1">
            <a:gsLst>
              <a:gs pos="0">
                <a:srgbClr val="99CCFF"/>
              </a:gs>
              <a:gs pos="100000">
                <a:srgbClr val="6699FF"/>
              </a:gs>
            </a:gsLst>
            <a:lin ang="2700000" scaled="1"/>
            <a:tileRect/>
          </a:gradFill>
          <a:ln w="9525">
            <a:noFill/>
          </a:ln>
          <a:effectLst>
            <a:outerShdw dist="35921" dir="2699999" algn="ctr" rotWithShape="0">
              <a:schemeClr val="tx1"/>
            </a:outer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70" name="AutoShape 73"/>
          <p:cNvSpPr/>
          <p:nvPr/>
        </p:nvSpPr>
        <p:spPr>
          <a:xfrm>
            <a:off x="4140200" y="3068638"/>
            <a:ext cx="1835150" cy="1998662"/>
          </a:xfrm>
          <a:prstGeom prst="roundRect">
            <a:avLst>
              <a:gd name="adj" fmla="val 5588"/>
            </a:avLst>
          </a:prstGeom>
          <a:solidFill>
            <a:srgbClr val="DDDDDD"/>
          </a:solidFill>
          <a:ln w="38100" cap="flat" cmpd="sng">
            <a:solidFill>
              <a:srgbClr val="80808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122" name="AutoShape 74"/>
          <p:cNvSpPr>
            <a:spLocks noChangeArrowheads="1"/>
          </p:cNvSpPr>
          <p:nvPr/>
        </p:nvSpPr>
        <p:spPr bwMode="auto">
          <a:xfrm>
            <a:off x="4090988" y="2825750"/>
            <a:ext cx="1420813" cy="431800"/>
          </a:xfrm>
          <a:prstGeom prst="roundRect">
            <a:avLst>
              <a:gd name="adj" fmla="val 50000"/>
            </a:avLst>
          </a:prstGeom>
          <a:gradFill rotWithShape="1">
            <a:gsLst>
              <a:gs pos="0">
                <a:srgbClr val="808080"/>
              </a:gs>
              <a:gs pos="50000">
                <a:schemeClr val="bg1"/>
              </a:gs>
              <a:gs pos="100000">
                <a:srgbClr val="808080"/>
              </a:gs>
            </a:gsLst>
            <a:lin ang="2700000" scaled="1"/>
          </a:gradFill>
          <a:ln w="19050">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72" name="Oval 75"/>
          <p:cNvSpPr/>
          <p:nvPr/>
        </p:nvSpPr>
        <p:spPr>
          <a:xfrm>
            <a:off x="3978275" y="2671763"/>
            <a:ext cx="687388" cy="654050"/>
          </a:xfrm>
          <a:prstGeom prst="ellipse">
            <a:avLst/>
          </a:prstGeom>
          <a:solidFill>
            <a:schemeClr val="accent1"/>
          </a:solidFill>
          <a:ln w="9525"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73" name="Oval 76"/>
          <p:cNvSpPr/>
          <p:nvPr/>
        </p:nvSpPr>
        <p:spPr>
          <a:xfrm>
            <a:off x="4037013" y="2724150"/>
            <a:ext cx="566737" cy="539750"/>
          </a:xfrm>
          <a:prstGeom prst="ellipse">
            <a:avLst/>
          </a:prstGeom>
          <a:gradFill rotWithShape="1">
            <a:gsLst>
              <a:gs pos="0">
                <a:schemeClr val="accent1"/>
              </a:gs>
              <a:gs pos="100000">
                <a:srgbClr val="6699FF"/>
              </a:gs>
            </a:gsLst>
            <a:path path="shape">
              <a:fillToRect l="50000" t="50000" r="50000" b="50000"/>
            </a:path>
            <a:tileRect/>
          </a:gradFill>
          <a:ln w="76200"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74" name="AutoShape 77"/>
          <p:cNvSpPr/>
          <p:nvPr/>
        </p:nvSpPr>
        <p:spPr>
          <a:xfrm>
            <a:off x="6338888" y="2643188"/>
            <a:ext cx="1836737" cy="2000250"/>
          </a:xfrm>
          <a:prstGeom prst="roundRect">
            <a:avLst>
              <a:gd name="adj" fmla="val 6065"/>
            </a:avLst>
          </a:prstGeom>
          <a:solidFill>
            <a:srgbClr val="DDDDDD"/>
          </a:solidFill>
          <a:ln w="38100" cap="flat" cmpd="sng">
            <a:solidFill>
              <a:srgbClr val="80808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126" name="AutoShape 78"/>
          <p:cNvSpPr>
            <a:spLocks noChangeArrowheads="1"/>
          </p:cNvSpPr>
          <p:nvPr/>
        </p:nvSpPr>
        <p:spPr bwMode="auto">
          <a:xfrm>
            <a:off x="6316663" y="2459038"/>
            <a:ext cx="1420813" cy="433388"/>
          </a:xfrm>
          <a:prstGeom prst="roundRect">
            <a:avLst>
              <a:gd name="adj" fmla="val 50000"/>
            </a:avLst>
          </a:prstGeom>
          <a:gradFill rotWithShape="1">
            <a:gsLst>
              <a:gs pos="0">
                <a:srgbClr val="808080"/>
              </a:gs>
              <a:gs pos="50000">
                <a:schemeClr val="bg1"/>
              </a:gs>
              <a:gs pos="100000">
                <a:srgbClr val="808080"/>
              </a:gs>
            </a:gsLst>
            <a:lin ang="2700000" scaled="1"/>
          </a:gradFill>
          <a:ln w="19050">
            <a:solidFill>
              <a:schemeClr val="bg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76" name="Oval 79"/>
          <p:cNvSpPr/>
          <p:nvPr/>
        </p:nvSpPr>
        <p:spPr>
          <a:xfrm>
            <a:off x="6203950" y="2305050"/>
            <a:ext cx="687388" cy="655638"/>
          </a:xfrm>
          <a:prstGeom prst="ellipse">
            <a:avLst/>
          </a:prstGeom>
          <a:solidFill>
            <a:schemeClr val="accent1"/>
          </a:solidFill>
          <a:ln w="9525"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3577" name="Oval 80"/>
          <p:cNvSpPr/>
          <p:nvPr/>
        </p:nvSpPr>
        <p:spPr>
          <a:xfrm>
            <a:off x="6262688" y="2357438"/>
            <a:ext cx="566737" cy="541337"/>
          </a:xfrm>
          <a:prstGeom prst="ellipse">
            <a:avLst/>
          </a:prstGeom>
          <a:gradFill rotWithShape="1">
            <a:gsLst>
              <a:gs pos="0">
                <a:schemeClr val="accent1"/>
              </a:gs>
              <a:gs pos="100000">
                <a:srgbClr val="6699FF"/>
              </a:gs>
            </a:gsLst>
            <a:path path="shape">
              <a:fillToRect l="50000" t="50000" r="50000" b="50000"/>
            </a:path>
            <a:tileRect/>
          </a:gradFill>
          <a:ln w="76200" cap="flat" cmpd="sng">
            <a:solidFill>
              <a:schemeClr val="bg1"/>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pic>
        <p:nvPicPr>
          <p:cNvPr id="23578" name="Picture 81" descr="n1"/>
          <p:cNvPicPr>
            <a:picLocks noChangeAspect="1"/>
          </p:cNvPicPr>
          <p:nvPr/>
        </p:nvPicPr>
        <p:blipFill>
          <a:blip r:embed="rId4"/>
          <a:stretch>
            <a:fillRect/>
          </a:stretch>
        </p:blipFill>
        <p:spPr>
          <a:xfrm>
            <a:off x="2028825" y="3162300"/>
            <a:ext cx="215900" cy="342900"/>
          </a:xfrm>
          <a:prstGeom prst="rect">
            <a:avLst/>
          </a:prstGeom>
          <a:noFill/>
          <a:ln w="9525">
            <a:noFill/>
          </a:ln>
        </p:spPr>
      </p:pic>
      <p:pic>
        <p:nvPicPr>
          <p:cNvPr id="23579" name="Picture 82" descr="n2"/>
          <p:cNvPicPr>
            <a:picLocks noChangeAspect="1"/>
          </p:cNvPicPr>
          <p:nvPr/>
        </p:nvPicPr>
        <p:blipFill>
          <a:blip r:embed="rId5"/>
          <a:stretch>
            <a:fillRect/>
          </a:stretch>
        </p:blipFill>
        <p:spPr>
          <a:xfrm>
            <a:off x="4184650" y="2833688"/>
            <a:ext cx="284163" cy="333375"/>
          </a:xfrm>
          <a:prstGeom prst="rect">
            <a:avLst/>
          </a:prstGeom>
          <a:noFill/>
          <a:ln w="9525">
            <a:noFill/>
          </a:ln>
        </p:spPr>
      </p:pic>
      <p:pic>
        <p:nvPicPr>
          <p:cNvPr id="23580" name="Picture 83" descr="n3"/>
          <p:cNvPicPr>
            <a:picLocks noChangeAspect="1"/>
          </p:cNvPicPr>
          <p:nvPr/>
        </p:nvPicPr>
        <p:blipFill>
          <a:blip r:embed="rId6"/>
          <a:stretch>
            <a:fillRect/>
          </a:stretch>
        </p:blipFill>
        <p:spPr>
          <a:xfrm>
            <a:off x="6419850" y="2476500"/>
            <a:ext cx="279400" cy="333375"/>
          </a:xfrm>
          <a:prstGeom prst="rect">
            <a:avLst/>
          </a:prstGeom>
          <a:noFill/>
          <a:ln w="9525">
            <a:noFill/>
          </a:ln>
        </p:spPr>
      </p:pic>
      <p:sp>
        <p:nvSpPr>
          <p:cNvPr id="2132" name="Rectangle 84"/>
          <p:cNvSpPr>
            <a:spLocks noChangeArrowheads="1"/>
          </p:cNvSpPr>
          <p:nvPr/>
        </p:nvSpPr>
        <p:spPr bwMode="auto">
          <a:xfrm>
            <a:off x="1547813" y="868363"/>
            <a:ext cx="7200900" cy="627063"/>
          </a:xfrm>
          <a:prstGeom prst="rect">
            <a:avLst/>
          </a:prstGeom>
          <a:gradFill rotWithShape="1">
            <a:gsLst>
              <a:gs pos="0">
                <a:srgbClr val="006600"/>
              </a:gs>
              <a:gs pos="100000">
                <a:schemeClr val="folHlink"/>
              </a:gs>
            </a:gsLst>
            <a:lin ang="0" scaled="1"/>
          </a:gradFill>
          <a:ln w="9525">
            <a:solidFill>
              <a:schemeClr val="tx1"/>
            </a:solidFill>
            <a:miter lim="800000"/>
          </a:ln>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smtClean="0">
                <a:ln>
                  <a:noFill/>
                </a:ln>
                <a:solidFill>
                  <a:schemeClr val="bg1"/>
                </a:solidFill>
                <a:effectLst>
                  <a:outerShdw blurRad="38100" dist="38100" dir="2700000" algn="tl">
                    <a:srgbClr val="000000"/>
                  </a:outerShdw>
                </a:effectLst>
                <a:uLnTx/>
                <a:uFillTx/>
                <a:latin typeface="HY헤드라인M"/>
                <a:ea typeface="HY헤드라인M"/>
                <a:cs typeface="HY헤드라인M"/>
              </a:rPr>
              <a:t>重量种类</a:t>
            </a:r>
            <a:endParaRPr kumimoji="0" lang="zh-CN" altLang="en-US" sz="3200" b="0" i="0" u="none" strike="noStrike" kern="1200" cap="none" spc="0" normalizeH="0" baseline="0" noProof="0" smtClean="0">
              <a:ln>
                <a:noFill/>
              </a:ln>
              <a:solidFill>
                <a:schemeClr val="bg1"/>
              </a:solidFill>
              <a:effectLst>
                <a:outerShdw blurRad="38100" dist="38100" dir="2700000" algn="tl">
                  <a:srgbClr val="000000"/>
                </a:outerShdw>
              </a:effectLst>
              <a:uLnTx/>
              <a:uFillTx/>
              <a:latin typeface="HY헤드라인M"/>
              <a:ea typeface="HY헤드라인M"/>
              <a:cs typeface="HY헤드라인M"/>
            </a:endParaRPr>
          </a:p>
        </p:txBody>
      </p:sp>
      <p:sp>
        <p:nvSpPr>
          <p:cNvPr id="23582" name="Rectangle 88"/>
          <p:cNvSpPr/>
          <p:nvPr/>
        </p:nvSpPr>
        <p:spPr>
          <a:xfrm>
            <a:off x="1914525" y="1760538"/>
            <a:ext cx="6465888" cy="396875"/>
          </a:xfrm>
          <a:prstGeom prst="rect">
            <a:avLst/>
          </a:prstGeom>
          <a:noFill/>
          <a:ln w="9525">
            <a:noFill/>
          </a:ln>
        </p:spPr>
        <p:txBody>
          <a:bodyPr anchor="ctr" anchorCtr="0">
            <a:spAutoFit/>
          </a:bodyPr>
          <a:p>
            <a:r>
              <a:rPr lang="zh-CN" altLang="en-US" sz="2000" dirty="0">
                <a:latin typeface="HY헤드라인M"/>
                <a:ea typeface="HY헤드라인M"/>
              </a:rPr>
              <a:t>体积重量</a:t>
            </a:r>
            <a:r>
              <a:rPr lang="zh-CN" altLang="en-US" dirty="0">
                <a:latin typeface="Arial" panose="020B0604020202020204" pitchFamily="34" charset="0"/>
                <a:ea typeface="宋体" panose="02010600030101010101" pitchFamily="2" charset="-122"/>
              </a:rPr>
              <a:t>计算公式 </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长 </a:t>
            </a:r>
            <a:r>
              <a:rPr lang="en-US" altLang="zh-CN" dirty="0">
                <a:latin typeface="Arial" panose="020B0604020202020204" pitchFamily="34" charset="0"/>
                <a:ea typeface="宋体" panose="02010600030101010101" pitchFamily="2" charset="-122"/>
              </a:rPr>
              <a:t>(cm)*</a:t>
            </a:r>
            <a:r>
              <a:rPr lang="zh-CN" altLang="en-US" dirty="0">
                <a:latin typeface="Arial" panose="020B0604020202020204" pitchFamily="34" charset="0"/>
                <a:ea typeface="宋体" panose="02010600030101010101" pitchFamily="2" charset="-122"/>
              </a:rPr>
              <a:t>宽 </a:t>
            </a:r>
            <a:r>
              <a:rPr lang="en-US" altLang="zh-CN" dirty="0">
                <a:latin typeface="Arial" panose="020B0604020202020204" pitchFamily="34" charset="0"/>
                <a:ea typeface="宋体" panose="02010600030101010101" pitchFamily="2" charset="-122"/>
              </a:rPr>
              <a:t>(cm)*</a:t>
            </a:r>
            <a:r>
              <a:rPr lang="zh-CN" altLang="en-US" dirty="0">
                <a:latin typeface="Arial" panose="020B0604020202020204" pitchFamily="34" charset="0"/>
                <a:ea typeface="宋体" panose="02010600030101010101" pitchFamily="2" charset="-122"/>
              </a:rPr>
              <a:t>高 </a:t>
            </a:r>
            <a:r>
              <a:rPr lang="en-US" altLang="zh-CN" dirty="0">
                <a:latin typeface="Arial" panose="020B0604020202020204" pitchFamily="34" charset="0"/>
                <a:ea typeface="宋体" panose="02010600030101010101" pitchFamily="2" charset="-122"/>
              </a:rPr>
              <a:t>(cm)/6000cm3 =kg </a:t>
            </a:r>
            <a:endParaRPr lang="en-US" altLang="zh-CN" dirty="0">
              <a:latin typeface="Arial" panose="020B0604020202020204" pitchFamily="34" charset="0"/>
              <a:ea typeface="宋体" panose="02010600030101010101" pitchFamily="2" charset="-122"/>
            </a:endParaRPr>
          </a:p>
        </p:txBody>
      </p:sp>
      <p:sp>
        <p:nvSpPr>
          <p:cNvPr id="23583" name="Text Box 92"/>
          <p:cNvSpPr txBox="1"/>
          <p:nvPr/>
        </p:nvSpPr>
        <p:spPr>
          <a:xfrm>
            <a:off x="2411413" y="3213100"/>
            <a:ext cx="895350" cy="304800"/>
          </a:xfrm>
          <a:prstGeom prst="rect">
            <a:avLst/>
          </a:prstGeom>
          <a:noFill/>
          <a:ln w="9525">
            <a:noFill/>
          </a:ln>
        </p:spPr>
        <p:txBody>
          <a:bodyPr wrap="none" anchor="t" anchorCtr="0">
            <a:spAutoFit/>
          </a:bodyPr>
          <a:p>
            <a:r>
              <a:rPr lang="zh-CN" altLang="en-US" sz="1400" dirty="0">
                <a:latin typeface="楷体" panose="02010609060101010101" pitchFamily="49" charset="-122"/>
                <a:ea typeface="楷体" panose="02010609060101010101" pitchFamily="49" charset="-122"/>
              </a:rPr>
              <a:t>实际重量</a:t>
            </a:r>
            <a:endParaRPr lang="zh-CN" altLang="en-US" sz="1400" dirty="0">
              <a:latin typeface="楷体" panose="02010609060101010101" pitchFamily="49" charset="-122"/>
              <a:ea typeface="楷体" panose="02010609060101010101" pitchFamily="49" charset="-122"/>
            </a:endParaRPr>
          </a:p>
        </p:txBody>
      </p:sp>
      <p:sp>
        <p:nvSpPr>
          <p:cNvPr id="23584" name="Text Box 93"/>
          <p:cNvSpPr txBox="1"/>
          <p:nvPr/>
        </p:nvSpPr>
        <p:spPr>
          <a:xfrm>
            <a:off x="4572000" y="2852738"/>
            <a:ext cx="895350" cy="304800"/>
          </a:xfrm>
          <a:prstGeom prst="rect">
            <a:avLst/>
          </a:prstGeom>
          <a:noFill/>
          <a:ln w="9525">
            <a:noFill/>
          </a:ln>
        </p:spPr>
        <p:txBody>
          <a:bodyPr wrap="none" anchor="t" anchorCtr="0">
            <a:spAutoFit/>
          </a:bodyPr>
          <a:p>
            <a:r>
              <a:rPr lang="zh-CN" altLang="en-US" sz="1400" dirty="0">
                <a:latin typeface="楷体" panose="02010609060101010101" pitchFamily="49" charset="-122"/>
                <a:ea typeface="楷体" panose="02010609060101010101" pitchFamily="49" charset="-122"/>
              </a:rPr>
              <a:t>体积重量</a:t>
            </a:r>
            <a:endParaRPr lang="zh-CN" altLang="en-US" sz="1400" dirty="0">
              <a:latin typeface="楷体" panose="02010609060101010101" pitchFamily="49" charset="-122"/>
              <a:ea typeface="楷体" panose="02010609060101010101" pitchFamily="49" charset="-122"/>
            </a:endParaRPr>
          </a:p>
        </p:txBody>
      </p:sp>
      <p:sp>
        <p:nvSpPr>
          <p:cNvPr id="23585" name="Text Box 94"/>
          <p:cNvSpPr txBox="1"/>
          <p:nvPr/>
        </p:nvSpPr>
        <p:spPr>
          <a:xfrm>
            <a:off x="6804025" y="2492375"/>
            <a:ext cx="895350" cy="304800"/>
          </a:xfrm>
          <a:prstGeom prst="rect">
            <a:avLst/>
          </a:prstGeom>
          <a:noFill/>
          <a:ln w="9525">
            <a:noFill/>
          </a:ln>
        </p:spPr>
        <p:txBody>
          <a:bodyPr wrap="none" anchor="t" anchorCtr="0">
            <a:spAutoFit/>
          </a:bodyPr>
          <a:p>
            <a:r>
              <a:rPr lang="zh-CN" altLang="en-US" sz="1400" dirty="0">
                <a:latin typeface="楷体" panose="02010609060101010101" pitchFamily="49" charset="-122"/>
                <a:ea typeface="楷体" panose="02010609060101010101" pitchFamily="49" charset="-122"/>
              </a:rPr>
              <a:t>计费重量</a:t>
            </a:r>
            <a:endParaRPr lang="zh-CN" altLang="en-US" sz="1400" dirty="0">
              <a:latin typeface="楷体" panose="02010609060101010101" pitchFamily="49" charset="-122"/>
              <a:ea typeface="楷体" panose="02010609060101010101" pitchFamily="49" charset="-122"/>
            </a:endParaRPr>
          </a:p>
        </p:txBody>
      </p:sp>
      <p:sp>
        <p:nvSpPr>
          <p:cNvPr id="23586" name="Text Box 41"/>
          <p:cNvSpPr txBox="1"/>
          <p:nvPr/>
        </p:nvSpPr>
        <p:spPr>
          <a:xfrm>
            <a:off x="1979613" y="3644900"/>
            <a:ext cx="1655762" cy="1368425"/>
          </a:xfrm>
          <a:prstGeom prst="rect">
            <a:avLst/>
          </a:prstGeom>
          <a:noFill/>
          <a:ln w="9525">
            <a:noFill/>
          </a:ln>
        </p:spPr>
        <p:txBody>
          <a:bodyPr anchor="t" anchorCtr="0">
            <a:spAutoFit/>
          </a:bodyPr>
          <a:p>
            <a:pPr>
              <a:spcBef>
                <a:spcPct val="50000"/>
              </a:spcBef>
            </a:pPr>
            <a:r>
              <a:rPr lang="zh-CN" altLang="en-US" sz="1400" dirty="0">
                <a:latin typeface="Arial" panose="020B0604020202020204" pitchFamily="34" charset="0"/>
                <a:ea typeface="宋体" panose="02010600030101010101" pitchFamily="2" charset="-122"/>
              </a:rPr>
              <a:t>指一票需要投递快件包括包装在内的实际总重量，即计重秤上直接读取的重量。 分为毛重和净重。</a:t>
            </a:r>
            <a:endParaRPr lang="zh-CN" altLang="en-US" sz="1400" dirty="0">
              <a:latin typeface="Arial" panose="020B0604020202020204" pitchFamily="34" charset="0"/>
              <a:ea typeface="宋体" panose="02010600030101010101" pitchFamily="2" charset="-122"/>
            </a:endParaRPr>
          </a:p>
        </p:txBody>
      </p:sp>
      <p:sp>
        <p:nvSpPr>
          <p:cNvPr id="23587" name="Text Box 42"/>
          <p:cNvSpPr txBox="1"/>
          <p:nvPr/>
        </p:nvSpPr>
        <p:spPr>
          <a:xfrm>
            <a:off x="4284663" y="3357563"/>
            <a:ext cx="1655762" cy="1430337"/>
          </a:xfrm>
          <a:prstGeom prst="rect">
            <a:avLst/>
          </a:prstGeom>
          <a:noFill/>
          <a:ln w="9525">
            <a:noFill/>
          </a:ln>
        </p:spPr>
        <p:txBody>
          <a:bodyPr anchor="t" anchorCtr="0">
            <a:spAutoFit/>
          </a:bodyPr>
          <a:p>
            <a:pPr>
              <a:spcBef>
                <a:spcPct val="50000"/>
              </a:spcBef>
            </a:pPr>
            <a:r>
              <a:rPr lang="zh-CN" altLang="en-US" sz="1400" dirty="0">
                <a:latin typeface="Arial" panose="020B0604020202020204" pitchFamily="34" charset="0"/>
                <a:ea typeface="宋体" panose="02010600030101010101" pitchFamily="2" charset="-122"/>
              </a:rPr>
              <a:t>指所投递快件体积较大而实重较轻，而通过测量快件最大长宽高，利用规定的公式计算出来的重量。</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23588" name="Text Box 43"/>
          <p:cNvSpPr txBox="1"/>
          <p:nvPr/>
        </p:nvSpPr>
        <p:spPr>
          <a:xfrm>
            <a:off x="6443663" y="3068638"/>
            <a:ext cx="1584325" cy="579437"/>
          </a:xfrm>
          <a:prstGeom prst="rect">
            <a:avLst/>
          </a:prstGeom>
          <a:noFill/>
          <a:ln w="9525">
            <a:noFill/>
          </a:ln>
        </p:spPr>
        <p:txBody>
          <a:bodyPr anchor="t" anchorCtr="0">
            <a:spAutoFit/>
          </a:bodyPr>
          <a:p>
            <a:pPr>
              <a:spcBef>
                <a:spcPct val="50000"/>
              </a:spcBef>
            </a:pPr>
            <a:r>
              <a:rPr lang="zh-CN" altLang="en-US" sz="1400" dirty="0">
                <a:latin typeface="Arial" panose="020B0604020202020204" pitchFamily="34" charset="0"/>
                <a:ea typeface="宋体" panose="02010600030101010101" pitchFamily="2" charset="-122"/>
              </a:rPr>
              <a:t>最终用于计算资费的重量。</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4585"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4586" name="Picture 13" descr="MC900441902[1]"/>
          <p:cNvPicPr>
            <a:picLocks noChangeAspect="1"/>
          </p:cNvPicPr>
          <p:nvPr/>
        </p:nvPicPr>
        <p:blipFill>
          <a:blip r:embed="rId4"/>
          <a:stretch>
            <a:fillRect/>
          </a:stretch>
        </p:blipFill>
        <p:spPr>
          <a:xfrm>
            <a:off x="1692275" y="4652963"/>
            <a:ext cx="1520825" cy="1797050"/>
          </a:xfrm>
          <a:prstGeom prst="rect">
            <a:avLst/>
          </a:prstGeom>
          <a:noFill/>
          <a:ln w="9525">
            <a:noFill/>
          </a:ln>
        </p:spPr>
      </p:pic>
      <p:sp>
        <p:nvSpPr>
          <p:cNvPr id="24587" name="Rectangle 14"/>
          <p:cNvSpPr/>
          <p:nvPr/>
        </p:nvSpPr>
        <p:spPr>
          <a:xfrm>
            <a:off x="539750" y="1557338"/>
            <a:ext cx="4824413" cy="641350"/>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某货物（如图所示）高</a:t>
            </a:r>
            <a:r>
              <a:rPr lang="en-US" altLang="zh-CN" b="1" dirty="0">
                <a:latin typeface="Arial" panose="020B0604020202020204" pitchFamily="34" charset="0"/>
                <a:ea typeface="宋体" panose="02010600030101010101" pitchFamily="2" charset="-122"/>
              </a:rPr>
              <a:t>(h)8.5cm,</a:t>
            </a:r>
            <a:r>
              <a:rPr lang="zh-CN" altLang="en-US" b="1" dirty="0">
                <a:latin typeface="Arial" panose="020B0604020202020204" pitchFamily="34" charset="0"/>
                <a:ea typeface="宋体" panose="02010600030101010101" pitchFamily="2" charset="-122"/>
              </a:rPr>
              <a:t>宽</a:t>
            </a:r>
            <a:r>
              <a:rPr lang="en-US" altLang="zh-CN" b="1" dirty="0">
                <a:latin typeface="Arial" panose="020B0604020202020204" pitchFamily="34" charset="0"/>
                <a:ea typeface="宋体" panose="02010600030101010101" pitchFamily="2" charset="-122"/>
              </a:rPr>
              <a:t>(b)36cm,</a:t>
            </a:r>
            <a:r>
              <a:rPr lang="zh-CN" altLang="en-US" b="1" dirty="0">
                <a:latin typeface="Arial" panose="020B0604020202020204" pitchFamily="34" charset="0"/>
                <a:ea typeface="宋体" panose="02010600030101010101" pitchFamily="2" charset="-122"/>
              </a:rPr>
              <a:t>长</a:t>
            </a:r>
            <a:r>
              <a:rPr lang="en-US" altLang="zh-CN" b="1" dirty="0">
                <a:latin typeface="Arial" panose="020B0604020202020204" pitchFamily="34" charset="0"/>
                <a:ea typeface="宋体" panose="02010600030101010101" pitchFamily="2" charset="-122"/>
              </a:rPr>
              <a:t>(a)95cm,</a:t>
            </a:r>
            <a:r>
              <a:rPr lang="zh-CN" altLang="en-US" b="1" dirty="0">
                <a:latin typeface="Arial" panose="020B0604020202020204" pitchFamily="34" charset="0"/>
                <a:ea typeface="宋体" panose="02010600030101010101" pitchFamily="2" charset="-122"/>
              </a:rPr>
              <a:t>求体积重量？</a:t>
            </a:r>
            <a:endParaRPr lang="zh-CN" altLang="en-US" b="1" dirty="0">
              <a:latin typeface="Arial" panose="020B0604020202020204" pitchFamily="34" charset="0"/>
              <a:ea typeface="宋体" panose="02010600030101010101" pitchFamily="2" charset="-122"/>
            </a:endParaRPr>
          </a:p>
        </p:txBody>
      </p:sp>
      <p:pic>
        <p:nvPicPr>
          <p:cNvPr id="24588" name="Picture 15" descr="BN]7WZK4%T$9P(@GO[7_ZJ3"/>
          <p:cNvPicPr>
            <a:picLocks noChangeAspect="1"/>
          </p:cNvPicPr>
          <p:nvPr/>
        </p:nvPicPr>
        <p:blipFill>
          <a:blip r:embed="rId5"/>
          <a:stretch>
            <a:fillRect/>
          </a:stretch>
        </p:blipFill>
        <p:spPr>
          <a:xfrm>
            <a:off x="5292725" y="908050"/>
            <a:ext cx="3590925" cy="4162425"/>
          </a:xfrm>
          <a:prstGeom prst="rect">
            <a:avLst/>
          </a:prstGeom>
          <a:noFill/>
          <a:ln w="9525">
            <a:noFill/>
          </a:ln>
        </p:spPr>
      </p:pic>
      <p:sp>
        <p:nvSpPr>
          <p:cNvPr id="24589" name="Text Box 16"/>
          <p:cNvSpPr txBox="1"/>
          <p:nvPr/>
        </p:nvSpPr>
        <p:spPr>
          <a:xfrm>
            <a:off x="3276600" y="5229225"/>
            <a:ext cx="3095625" cy="641350"/>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比较该货物的体积重量与实际重量，你发现什么呢？</a:t>
            </a:r>
            <a:endParaRPr lang="zh-CN" altLang="en-US" dirty="0">
              <a:latin typeface="Arial" panose="020B0604020202020204" pitchFamily="34" charset="0"/>
              <a:ea typeface="宋体" panose="02010600030101010101" pitchFamily="2" charset="-122"/>
            </a:endParaRPr>
          </a:p>
        </p:txBody>
      </p:sp>
      <p:sp>
        <p:nvSpPr>
          <p:cNvPr id="24590" name="Rectangle 17"/>
          <p:cNvSpPr/>
          <p:nvPr/>
        </p:nvSpPr>
        <p:spPr>
          <a:xfrm>
            <a:off x="611188" y="2565400"/>
            <a:ext cx="3455987" cy="915988"/>
          </a:xfrm>
          <a:prstGeom prst="rect">
            <a:avLst/>
          </a:prstGeom>
          <a:noFill/>
          <a:ln w="9525">
            <a:noFill/>
          </a:ln>
        </p:spPr>
        <p:txBody>
          <a:bodyPr anchor="ctr" anchorCtr="0">
            <a:spAutoFit/>
          </a:bodyPr>
          <a:p>
            <a:r>
              <a:rPr lang="zh-CN" altLang="en-US" dirty="0">
                <a:latin typeface="Arial" panose="020B0604020202020204" pitchFamily="34" charset="0"/>
                <a:ea typeface="宋体" panose="02010600030101010101" pitchFamily="2" charset="-122"/>
              </a:rPr>
              <a:t>体积重量</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长*宽*高</a:t>
            </a:r>
            <a:r>
              <a:rPr lang="en-US" altLang="zh-CN" dirty="0">
                <a:latin typeface="Arial" panose="020B0604020202020204" pitchFamily="34" charset="0"/>
                <a:ea typeface="宋体" panose="02010600030101010101" pitchFamily="2" charset="-122"/>
              </a:rPr>
              <a:t>/6000cm3 </a:t>
            </a:r>
            <a:endParaRPr lang="en-US" altLang="zh-CN"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=95*36*8.5/6000cm3</a:t>
            </a:r>
            <a:endParaRPr lang="en-US" altLang="zh-CN"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=4.85kg</a:t>
            </a:r>
            <a:endParaRPr lang="en-US" altLang="zh-CN" dirty="0">
              <a:latin typeface="Arial" panose="020B0604020202020204" pitchFamily="34" charset="0"/>
              <a:ea typeface="宋体" panose="02010600030101010101" pitchFamily="2" charset="-122"/>
            </a:endParaRPr>
          </a:p>
        </p:txBody>
      </p:sp>
      <p:sp>
        <p:nvSpPr>
          <p:cNvPr id="24591" name="AutoShape 18"/>
          <p:cNvSpPr/>
          <p:nvPr/>
        </p:nvSpPr>
        <p:spPr>
          <a:xfrm>
            <a:off x="3059113" y="3357563"/>
            <a:ext cx="1943100" cy="936625"/>
          </a:xfrm>
          <a:prstGeom prst="cloudCallout">
            <a:avLst>
              <a:gd name="adj1" fmla="val -103431"/>
              <a:gd name="adj2" fmla="val 123222"/>
            </a:avLst>
          </a:prstGeom>
          <a:solidFill>
            <a:schemeClr val="accent1"/>
          </a:solidFill>
          <a:ln w="9525" cap="flat" cmpd="sng">
            <a:solidFill>
              <a:schemeClr val="tx1"/>
            </a:solidFill>
            <a:prstDash val="solid"/>
            <a:round/>
            <a:headEnd type="none" w="med" len="med"/>
            <a:tailEnd type="none" w="med" len="med"/>
          </a:ln>
        </p:spPr>
        <p:txBody>
          <a:bodyPr anchor="t" anchorCtr="0"/>
          <a:p>
            <a:pPr algn="ctr"/>
            <a:r>
              <a:rPr lang="zh-CN" altLang="en-US" dirty="0">
                <a:latin typeface="Arial" panose="020B0604020202020204" pitchFamily="34" charset="0"/>
                <a:ea typeface="宋体" panose="02010600030101010101" pitchFamily="2" charset="-122"/>
              </a:rPr>
              <a:t>那计费重量算哪个？</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560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5610" name="Picture 13" descr="CPTJPSGA9%TZZ8N~JZ4VF%M"/>
          <p:cNvPicPr>
            <a:picLocks noChangeAspect="1"/>
          </p:cNvPicPr>
          <p:nvPr/>
        </p:nvPicPr>
        <p:blipFill>
          <a:blip r:embed="rId4"/>
          <a:stretch>
            <a:fillRect/>
          </a:stretch>
        </p:blipFill>
        <p:spPr>
          <a:xfrm>
            <a:off x="1187450" y="1268413"/>
            <a:ext cx="7705725" cy="3313112"/>
          </a:xfrm>
          <a:prstGeom prst="rect">
            <a:avLst/>
          </a:prstGeom>
          <a:noFill/>
          <a:ln w="9525">
            <a:noFill/>
          </a:ln>
        </p:spPr>
      </p:pic>
      <p:sp>
        <p:nvSpPr>
          <p:cNvPr id="25611" name="Text Box 14"/>
          <p:cNvSpPr txBox="1"/>
          <p:nvPr/>
        </p:nvSpPr>
        <p:spPr>
          <a:xfrm>
            <a:off x="1835150" y="4941888"/>
            <a:ext cx="4608513"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求小号台灯的体积重量</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6634" name="Picture 13" descr="11"/>
          <p:cNvPicPr>
            <a:picLocks noChangeAspect="1"/>
          </p:cNvPicPr>
          <p:nvPr/>
        </p:nvPicPr>
        <p:blipFill>
          <a:blip r:embed="rId4"/>
          <a:stretch>
            <a:fillRect/>
          </a:stretch>
        </p:blipFill>
        <p:spPr>
          <a:xfrm>
            <a:off x="3708400" y="1196975"/>
            <a:ext cx="5111750" cy="3071813"/>
          </a:xfrm>
          <a:prstGeom prst="rect">
            <a:avLst/>
          </a:prstGeom>
          <a:noFill/>
          <a:ln w="9525">
            <a:noFill/>
          </a:ln>
        </p:spPr>
      </p:pic>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7658"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27659"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27660"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27661"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27662" name="Rectangle 17"/>
          <p:cNvSpPr/>
          <p:nvPr/>
        </p:nvSpPr>
        <p:spPr>
          <a:xfrm>
            <a:off x="3059113" y="3500438"/>
            <a:ext cx="2855912" cy="439737"/>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27663"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27664"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8682" name="Picture 13" descr="快递价格表"/>
          <p:cNvPicPr>
            <a:picLocks noChangeAspect="1"/>
          </p:cNvPicPr>
          <p:nvPr/>
        </p:nvPicPr>
        <p:blipFill>
          <a:blip r:embed="rId4"/>
          <a:stretch>
            <a:fillRect/>
          </a:stretch>
        </p:blipFill>
        <p:spPr>
          <a:xfrm>
            <a:off x="1908175" y="908050"/>
            <a:ext cx="7235825" cy="5564188"/>
          </a:xfrm>
          <a:prstGeom prst="rect">
            <a:avLst/>
          </a:prstGeom>
          <a:noFill/>
          <a:ln w="9525">
            <a:noFill/>
          </a:ln>
        </p:spPr>
      </p:pic>
      <p:sp>
        <p:nvSpPr>
          <p:cNvPr id="28683" name="Rectangle 14"/>
          <p:cNvSpPr/>
          <p:nvPr/>
        </p:nvSpPr>
        <p:spPr>
          <a:xfrm>
            <a:off x="0" y="1844675"/>
            <a:ext cx="1584325" cy="576263"/>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29706" name="Picture 13" descr="AM5ED(1{UDL1HCMB~%BAFOC"/>
          <p:cNvPicPr>
            <a:picLocks noChangeAspect="1"/>
          </p:cNvPicPr>
          <p:nvPr/>
        </p:nvPicPr>
        <p:blipFill>
          <a:blip r:embed="rId4"/>
          <a:stretch>
            <a:fillRect/>
          </a:stretch>
        </p:blipFill>
        <p:spPr>
          <a:xfrm>
            <a:off x="1908175" y="908050"/>
            <a:ext cx="6264275" cy="5507038"/>
          </a:xfrm>
          <a:prstGeom prst="rect">
            <a:avLst/>
          </a:prstGeom>
          <a:noFill/>
          <a:ln w="9525">
            <a:noFill/>
          </a:ln>
        </p:spPr>
      </p:pic>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0730" name="Rectangle 13"/>
          <p:cNvSpPr/>
          <p:nvPr/>
        </p:nvSpPr>
        <p:spPr>
          <a:xfrm>
            <a:off x="179388" y="1931988"/>
            <a:ext cx="8326437" cy="2014537"/>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、首重与续重：</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通常快件资费分为首重运费和续重运费。目前大多数快递企业都以第一个</a:t>
            </a:r>
            <a:r>
              <a:rPr lang="en-US" altLang="zh-CN" dirty="0">
                <a:latin typeface="Arial" panose="020B0604020202020204" pitchFamily="34" charset="0"/>
                <a:ea typeface="宋体" panose="02010600030101010101" pitchFamily="2" charset="-122"/>
              </a:rPr>
              <a:t>0.5Kg</a:t>
            </a:r>
            <a:r>
              <a:rPr lang="zh-CN" altLang="en-US" dirty="0">
                <a:latin typeface="Arial" panose="020B0604020202020204" pitchFamily="34" charset="0"/>
                <a:ea typeface="宋体" panose="02010600030101010101" pitchFamily="2" charset="-122"/>
              </a:rPr>
              <a:t>为首重</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或起重</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，每增加</a:t>
            </a:r>
            <a:r>
              <a:rPr lang="en-US" altLang="zh-CN" dirty="0">
                <a:latin typeface="Arial" panose="020B0604020202020204" pitchFamily="34" charset="0"/>
                <a:ea typeface="宋体" panose="02010600030101010101" pitchFamily="2" charset="-122"/>
              </a:rPr>
              <a:t>0.5KG</a:t>
            </a:r>
            <a:r>
              <a:rPr lang="zh-CN" altLang="en-US" dirty="0">
                <a:latin typeface="Arial" panose="020B0604020202020204" pitchFamily="34" charset="0"/>
                <a:ea typeface="宋体" panose="02010600030101010101" pitchFamily="2" charset="-122"/>
              </a:rPr>
              <a:t>为一个续重。通常首重的费用相对续重费用较高。</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、通用运费计算公式：</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运费计算方法为：首重运费＋</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重量（公斤）</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续重运费</a:t>
            </a:r>
            <a:endParaRPr lang="zh-CN" altLang="en-US" dirty="0">
              <a:latin typeface="Arial" panose="020B0604020202020204" pitchFamily="34" charset="0"/>
              <a:ea typeface="宋体" panose="02010600030101010101" pitchFamily="2" charset="-122"/>
            </a:endParaRPr>
          </a:p>
        </p:txBody>
      </p:sp>
      <p:sp>
        <p:nvSpPr>
          <p:cNvPr id="30731" name="Rectangle 15"/>
          <p:cNvSpPr/>
          <p:nvPr/>
        </p:nvSpPr>
        <p:spPr>
          <a:xfrm>
            <a:off x="2124075" y="4365625"/>
            <a:ext cx="6769100" cy="1739900"/>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例子：</a:t>
            </a:r>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家住陕西的黄先生邮寄</a:t>
            </a:r>
            <a:r>
              <a:rPr lang="en-US" altLang="zh-CN" dirty="0">
                <a:latin typeface="Arial" panose="020B0604020202020204" pitchFamily="34" charset="0"/>
                <a:ea typeface="宋体" panose="02010600030101010101" pitchFamily="2" charset="-122"/>
              </a:rPr>
              <a:t>5Kg</a:t>
            </a:r>
            <a:r>
              <a:rPr lang="zh-CN" altLang="en-US" dirty="0">
                <a:latin typeface="Arial" panose="020B0604020202020204" pitchFamily="34" charset="0"/>
                <a:ea typeface="宋体" panose="02010600030101010101" pitchFamily="2" charset="-122"/>
              </a:rPr>
              <a:t>家乡特产给广州的朋友。根据某快递公司提供的收费标准：首重</a:t>
            </a:r>
            <a:r>
              <a:rPr lang="en-US" altLang="zh-CN" dirty="0">
                <a:latin typeface="Arial" panose="020B0604020202020204" pitchFamily="34" charset="0"/>
                <a:ea typeface="宋体" panose="02010600030101010101" pitchFamily="2" charset="-122"/>
              </a:rPr>
              <a:t>20</a:t>
            </a:r>
            <a:r>
              <a:rPr lang="zh-CN" altLang="en-US" dirty="0">
                <a:latin typeface="Arial" panose="020B0604020202020204" pitchFamily="34" charset="0"/>
                <a:ea typeface="宋体" panose="02010600030101010101" pitchFamily="2" charset="-122"/>
              </a:rPr>
              <a:t>元、续重</a:t>
            </a: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元。请核算资费。</a:t>
            </a:r>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运费总额</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首重运费＋</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重量（公斤）</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续重运费</a:t>
            </a:r>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　　　　</a:t>
            </a:r>
            <a:r>
              <a:rPr lang="en-US" altLang="zh-CN" dirty="0">
                <a:latin typeface="Arial" panose="020B0604020202020204" pitchFamily="34" charset="0"/>
                <a:ea typeface="宋体" panose="02010600030101010101" pitchFamily="2" charset="-122"/>
              </a:rPr>
              <a:t>=20</a:t>
            </a: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(5×2-1)*6</a:t>
            </a:r>
            <a:endParaRPr lang="en-US" altLang="zh-CN" dirty="0">
              <a:latin typeface="Arial" panose="020B0604020202020204" pitchFamily="34" charset="0"/>
              <a:ea typeface="宋体" panose="02010600030101010101" pitchFamily="2" charset="-122"/>
            </a:endParaRPr>
          </a:p>
          <a:p>
            <a:pPr indent="266700"/>
            <a:r>
              <a:rPr lang="en-US" altLang="zh-CN" dirty="0">
                <a:latin typeface="Arial" panose="020B0604020202020204" pitchFamily="34" charset="0"/>
                <a:ea typeface="宋体" panose="02010600030101010101" pitchFamily="2" charset="-122"/>
              </a:rPr>
              <a:t>              =74(</a:t>
            </a:r>
            <a:r>
              <a:rPr lang="zh-CN" altLang="en-US" dirty="0">
                <a:latin typeface="Arial" panose="020B0604020202020204" pitchFamily="34" charset="0"/>
                <a:ea typeface="宋体" panose="02010600030101010101" pitchFamily="2" charset="-122"/>
              </a:rPr>
              <a:t>元</a:t>
            </a:r>
            <a:r>
              <a:rPr lang="en-US" altLang="zh-CN"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sp>
        <p:nvSpPr>
          <p:cNvPr id="30732" name="Rectangle 16"/>
          <p:cNvSpPr/>
          <p:nvPr/>
        </p:nvSpPr>
        <p:spPr>
          <a:xfrm>
            <a:off x="1476375" y="908050"/>
            <a:ext cx="3240088" cy="43338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1754" name="Rectangle 13"/>
          <p:cNvSpPr/>
          <p:nvPr/>
        </p:nvSpPr>
        <p:spPr>
          <a:xfrm>
            <a:off x="879475" y="1700213"/>
            <a:ext cx="8264525" cy="1190625"/>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练习：</a:t>
            </a:r>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在广东中山工作的王小姐托新疆朋友李先生购买了</a:t>
            </a:r>
            <a:r>
              <a:rPr lang="en-US" altLang="zh-CN" dirty="0">
                <a:latin typeface="Arial" panose="020B0604020202020204" pitchFamily="34" charset="0"/>
                <a:ea typeface="宋体" panose="02010600030101010101" pitchFamily="2" charset="-122"/>
              </a:rPr>
              <a:t>4.8KG</a:t>
            </a:r>
            <a:r>
              <a:rPr lang="zh-CN" altLang="en-US" dirty="0">
                <a:latin typeface="Arial" panose="020B0604020202020204" pitchFamily="34" charset="0"/>
                <a:ea typeface="宋体" panose="02010600030101010101" pitchFamily="2" charset="-122"/>
              </a:rPr>
              <a:t>和田枣子。李先生通过某快递公司邮寄给她。某快递公司提供的收费标准：首重</a:t>
            </a:r>
            <a:r>
              <a:rPr lang="en-US" altLang="zh-CN" dirty="0">
                <a:latin typeface="Arial" panose="020B0604020202020204" pitchFamily="34" charset="0"/>
                <a:ea typeface="宋体" panose="02010600030101010101" pitchFamily="2" charset="-122"/>
              </a:rPr>
              <a:t>25</a:t>
            </a:r>
            <a:r>
              <a:rPr lang="zh-CN" altLang="en-US" dirty="0">
                <a:latin typeface="Arial" panose="020B0604020202020204" pitchFamily="34" charset="0"/>
                <a:ea typeface="宋体" panose="02010600030101010101" pitchFamily="2" charset="-122"/>
              </a:rPr>
              <a:t>元、续重</a:t>
            </a:r>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元。请问，李先生应支付多少资费。</a:t>
            </a:r>
            <a:endParaRPr lang="zh-CN" altLang="en-US" dirty="0">
              <a:latin typeface="Arial" panose="020B0604020202020204" pitchFamily="34" charset="0"/>
              <a:ea typeface="宋体" panose="02010600030101010101" pitchFamily="2" charset="-122"/>
            </a:endParaRPr>
          </a:p>
        </p:txBody>
      </p:sp>
      <p:pic>
        <p:nvPicPr>
          <p:cNvPr id="31755" name="Picture 15" descr="T1U6NI~1"/>
          <p:cNvPicPr>
            <a:picLocks noChangeAspect="1"/>
          </p:cNvPicPr>
          <p:nvPr/>
        </p:nvPicPr>
        <p:blipFill>
          <a:blip r:embed="rId4"/>
          <a:stretch>
            <a:fillRect/>
          </a:stretch>
        </p:blipFill>
        <p:spPr>
          <a:xfrm>
            <a:off x="6227763" y="2852738"/>
            <a:ext cx="2663825" cy="3240087"/>
          </a:xfrm>
          <a:prstGeom prst="rect">
            <a:avLst/>
          </a:prstGeom>
          <a:noFill/>
          <a:ln w="9525">
            <a:noFill/>
          </a:ln>
        </p:spPr>
      </p:pic>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2777"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2778" name="Rectangle 13"/>
          <p:cNvSpPr/>
          <p:nvPr/>
        </p:nvSpPr>
        <p:spPr>
          <a:xfrm>
            <a:off x="468313" y="1363663"/>
            <a:ext cx="3671887" cy="3113087"/>
          </a:xfrm>
          <a:prstGeom prst="rect">
            <a:avLst/>
          </a:prstGeom>
          <a:noFill/>
          <a:ln w="9525">
            <a:noFill/>
          </a:ln>
        </p:spPr>
        <p:txBody>
          <a:bodyPr anchor="ctr" anchorCtr="0">
            <a:spAutoFit/>
          </a:bodyPr>
          <a:p>
            <a:pPr marL="342900" indent="-342900" defTabSz="914400">
              <a:buNone/>
              <a:tabLst>
                <a:tab pos="266700" algn="l"/>
              </a:tabLst>
            </a:pPr>
            <a:r>
              <a:rPr lang="zh-CN" altLang="en-US" dirty="0">
                <a:latin typeface="Arial" panose="020B0604020202020204" pitchFamily="34" charset="0"/>
                <a:ea typeface="宋体" panose="02010600030101010101" pitchFamily="2" charset="-122"/>
              </a:rPr>
              <a:t>国内各快递企业在计算快件计费时，一般都采取以下方法：</a:t>
            </a:r>
            <a:endParaRPr lang="zh-CN" altLang="en-US" dirty="0">
              <a:latin typeface="Arial" panose="020B0604020202020204" pitchFamily="34" charset="0"/>
              <a:ea typeface="宋体" panose="02010600030101010101" pitchFamily="2" charset="-122"/>
            </a:endParaRPr>
          </a:p>
          <a:p>
            <a:pPr marL="342900" indent="-342900" defTabSz="914400">
              <a:buNone/>
              <a:tabLst>
                <a:tab pos="266700" algn="l"/>
              </a:tabLst>
            </a:pPr>
            <a:endParaRPr lang="zh-CN" altLang="en-US" dirty="0">
              <a:latin typeface="Arial" panose="020B0604020202020204" pitchFamily="34" charset="0"/>
              <a:ea typeface="宋体" panose="02010600030101010101" pitchFamily="2" charset="-122"/>
            </a:endParaRPr>
          </a:p>
          <a:p>
            <a:pPr marL="342900" indent="-342900" defTabSz="914400">
              <a:buNone/>
              <a:tabLst>
                <a:tab pos="266700" algn="l"/>
              </a:tabLst>
            </a:pP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．以重量为基础，实施“取大”的方法。计费重量选择实际重量的体积重量两者之中较高者。</a:t>
            </a:r>
            <a:endParaRPr lang="zh-CN" altLang="en-US" dirty="0">
              <a:latin typeface="Arial" panose="020B0604020202020204" pitchFamily="34" charset="0"/>
              <a:ea typeface="宋体" panose="02010600030101010101" pitchFamily="2" charset="-122"/>
            </a:endParaRPr>
          </a:p>
          <a:p>
            <a:pPr marL="342900" indent="-342900" defTabSz="914400">
              <a:buNone/>
              <a:tabLst>
                <a:tab pos="266700" algn="l"/>
              </a:tabLst>
            </a:pPr>
            <a:endParaRPr lang="zh-CN" altLang="en-US" dirty="0">
              <a:latin typeface="Arial" panose="020B0604020202020204" pitchFamily="34" charset="0"/>
              <a:ea typeface="宋体" panose="02010600030101010101" pitchFamily="2" charset="-122"/>
            </a:endParaRPr>
          </a:p>
          <a:p>
            <a:pPr marL="342900" indent="-342900" defTabSz="914400">
              <a:buNone/>
              <a:tabLst>
                <a:tab pos="266700" algn="l"/>
              </a:tabLst>
            </a:pPr>
            <a:r>
              <a:rPr lang="zh-CN" altLang="en-US" b="1" dirty="0">
                <a:latin typeface="Arial" panose="020B0604020202020204" pitchFamily="34" charset="0"/>
                <a:ea typeface="宋体" panose="02010600030101010101" pitchFamily="2" charset="-122"/>
              </a:rPr>
              <a:t>计算步骤：</a:t>
            </a:r>
            <a:endParaRPr lang="zh-CN" altLang="en-US" dirty="0">
              <a:latin typeface="Arial" panose="020B0604020202020204" pitchFamily="34" charset="0"/>
              <a:ea typeface="宋体" panose="02010600030101010101" pitchFamily="2" charset="-122"/>
            </a:endParaRPr>
          </a:p>
          <a:p>
            <a:pPr marL="342900" indent="-342900" defTabSz="914400">
              <a:buAutoNum type="alphaLcPeriod"/>
              <a:tabLst>
                <a:tab pos="266700" algn="l"/>
              </a:tabLst>
            </a:pPr>
            <a:r>
              <a:rPr lang="zh-CN" altLang="en-US" b="1" dirty="0">
                <a:latin typeface="Arial" panose="020B0604020202020204" pitchFamily="34" charset="0"/>
                <a:ea typeface="宋体" panose="02010600030101010101" pitchFamily="2" charset="-122"/>
              </a:rPr>
              <a:t>计算体积重量</a:t>
            </a:r>
            <a:endParaRPr lang="zh-CN" altLang="en-US" dirty="0">
              <a:latin typeface="Arial" panose="020B0604020202020204" pitchFamily="34" charset="0"/>
              <a:ea typeface="宋体" panose="02010600030101010101" pitchFamily="2" charset="-122"/>
            </a:endParaRPr>
          </a:p>
          <a:p>
            <a:pPr marL="342900" indent="-342900" defTabSz="914400">
              <a:buAutoNum type="alphaLcPeriod"/>
              <a:tabLst>
                <a:tab pos="266700" algn="l"/>
              </a:tabLst>
            </a:pPr>
            <a:r>
              <a:rPr lang="zh-CN" altLang="en-US" b="1" dirty="0">
                <a:latin typeface="Arial" panose="020B0604020202020204" pitchFamily="34" charset="0"/>
                <a:ea typeface="宋体" panose="02010600030101010101" pitchFamily="2" charset="-122"/>
              </a:rPr>
              <a:t>比较体积重量和实际重量</a:t>
            </a:r>
            <a:endParaRPr lang="zh-CN" altLang="en-US" dirty="0">
              <a:latin typeface="Arial" panose="020B0604020202020204" pitchFamily="34" charset="0"/>
              <a:ea typeface="宋体" panose="02010600030101010101" pitchFamily="2" charset="-122"/>
            </a:endParaRPr>
          </a:p>
          <a:p>
            <a:pPr marL="342900" indent="-342900" defTabSz="914400">
              <a:buAutoNum type="alphaLcPeriod"/>
              <a:tabLst>
                <a:tab pos="266700" algn="l"/>
              </a:tabLst>
            </a:pPr>
            <a:r>
              <a:rPr lang="zh-CN" altLang="en-US" b="1" dirty="0">
                <a:latin typeface="Arial" panose="020B0604020202020204" pitchFamily="34" charset="0"/>
                <a:ea typeface="宋体" panose="02010600030101010101" pitchFamily="2" charset="-122"/>
              </a:rPr>
              <a:t>按通用公式计算运费</a:t>
            </a:r>
            <a:endParaRPr lang="zh-CN" altLang="en-US" b="1" dirty="0">
              <a:latin typeface="Arial" panose="020B0604020202020204" pitchFamily="34" charset="0"/>
              <a:ea typeface="宋体" panose="02010600030101010101" pitchFamily="2" charset="-122"/>
            </a:endParaRPr>
          </a:p>
        </p:txBody>
      </p:sp>
      <p:sp>
        <p:nvSpPr>
          <p:cNvPr id="32779" name="Rectangle 14"/>
          <p:cNvSpPr/>
          <p:nvPr/>
        </p:nvSpPr>
        <p:spPr>
          <a:xfrm>
            <a:off x="4787900" y="1196975"/>
            <a:ext cx="4176713" cy="1474788"/>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Times New Roman" panose="02020603050405020304" pitchFamily="18" charset="0"/>
                <a:ea typeface="宋体" panose="02010600030101010101" pitchFamily="2" charset="-122"/>
              </a:rPr>
              <a:t>举例：一票从中山寄往北京的快件，采用纸箱包装，纸箱的长宽高分别为：</a:t>
            </a:r>
            <a:r>
              <a:rPr lang="en-US" altLang="zh-CN" dirty="0">
                <a:latin typeface="Times New Roman" panose="02020603050405020304" pitchFamily="18" charset="0"/>
                <a:ea typeface="宋体" panose="02010600030101010101" pitchFamily="2" charset="-122"/>
              </a:rPr>
              <a:t>54cm</a:t>
            </a:r>
            <a:r>
              <a:rPr lang="zh-CN" altLang="en-US" dirty="0">
                <a:latin typeface="Times New Roman" panose="02020603050405020304" pitchFamily="18" charset="0"/>
                <a:ea typeface="宋体" panose="02010600030101010101" pitchFamily="2" charset="-122"/>
              </a:rPr>
              <a:t>、</a:t>
            </a:r>
            <a:r>
              <a:rPr lang="en-US" altLang="zh-CN" dirty="0">
                <a:latin typeface="Times New Roman" panose="02020603050405020304" pitchFamily="18" charset="0"/>
                <a:ea typeface="宋体" panose="02010600030101010101" pitchFamily="2" charset="-122"/>
              </a:rPr>
              <a:t>45cm</a:t>
            </a:r>
            <a:r>
              <a:rPr lang="zh-CN" altLang="en-US" dirty="0">
                <a:latin typeface="Times New Roman" panose="02020603050405020304" pitchFamily="18" charset="0"/>
                <a:ea typeface="宋体" panose="02010600030101010101" pitchFamily="2" charset="-122"/>
              </a:rPr>
              <a:t>、</a:t>
            </a:r>
            <a:r>
              <a:rPr lang="en-US" altLang="zh-CN" dirty="0">
                <a:latin typeface="Times New Roman" panose="02020603050405020304" pitchFamily="18" charset="0"/>
                <a:ea typeface="宋体" panose="02010600030101010101" pitchFamily="2" charset="-122"/>
              </a:rPr>
              <a:t>22cm,</a:t>
            </a:r>
            <a:r>
              <a:rPr lang="zh-CN" altLang="en-US" dirty="0">
                <a:latin typeface="Times New Roman" panose="02020603050405020304" pitchFamily="18" charset="0"/>
                <a:ea typeface="宋体" panose="02010600030101010101" pitchFamily="2" charset="-122"/>
              </a:rPr>
              <a:t>该快件实际重量为</a:t>
            </a:r>
            <a:r>
              <a:rPr lang="en-US" altLang="zh-CN" dirty="0">
                <a:latin typeface="Times New Roman" panose="02020603050405020304" pitchFamily="18" charset="0"/>
                <a:ea typeface="宋体" panose="02010600030101010101" pitchFamily="2" charset="-122"/>
              </a:rPr>
              <a:t>6.3KG</a:t>
            </a:r>
            <a:r>
              <a:rPr lang="zh-CN" altLang="en-US" dirty="0">
                <a:latin typeface="Times New Roman" panose="02020603050405020304" pitchFamily="18" charset="0"/>
                <a:ea typeface="宋体" panose="02010600030101010101" pitchFamily="2" charset="-122"/>
              </a:rPr>
              <a:t>。请根据下面某快递企业的收费标准，计算其资费。</a:t>
            </a:r>
            <a:endParaRPr lang="zh-CN" altLang="en-US" dirty="0">
              <a:latin typeface="Arial" panose="020B0604020202020204" pitchFamily="34" charset="0"/>
              <a:ea typeface="宋体" panose="02010600030101010101" pitchFamily="2" charset="-122"/>
            </a:endParaRPr>
          </a:p>
        </p:txBody>
      </p:sp>
      <p:graphicFrame>
        <p:nvGraphicFramePr>
          <p:cNvPr id="228422" name="Group 70"/>
          <p:cNvGraphicFramePr>
            <a:graphicFrameLocks noGrp="1"/>
          </p:cNvGraphicFramePr>
          <p:nvPr/>
        </p:nvGraphicFramePr>
        <p:xfrm>
          <a:off x="4787900" y="2924175"/>
          <a:ext cx="4176713" cy="1081088"/>
        </p:xfrm>
        <a:graphic>
          <a:graphicData uri="http://schemas.openxmlformats.org/drawingml/2006/table">
            <a:tbl>
              <a:tblPr/>
              <a:tblGrid>
                <a:gridCol w="1584325"/>
                <a:gridCol w="1295400"/>
                <a:gridCol w="1296988"/>
              </a:tblGrid>
              <a:tr h="6842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区间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首重</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500G</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续重（元）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中山</a:t>
                      </a: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北京</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2794" name="Rectangle 53"/>
          <p:cNvSpPr/>
          <p:nvPr/>
        </p:nvSpPr>
        <p:spPr>
          <a:xfrm>
            <a:off x="4751388" y="4149725"/>
            <a:ext cx="4392612" cy="2289175"/>
          </a:xfrm>
          <a:prstGeom prst="rect">
            <a:avLst/>
          </a:prstGeom>
          <a:noFill/>
          <a:ln w="9525">
            <a:noFill/>
          </a:ln>
        </p:spPr>
        <p:txBody>
          <a:bodyPr anchor="ctr" anchorCtr="0">
            <a:spAutoFit/>
          </a:bodyPr>
          <a:p>
            <a:pPr defTabSz="914400" eaLnBrk="0" hangingPunct="0">
              <a:buAutoNum type="arabicPeriod"/>
              <a:tabLst>
                <a:tab pos="228600" algn="l"/>
              </a:tabLst>
            </a:pPr>
            <a:r>
              <a:rPr lang="zh-CN" altLang="en-US" dirty="0">
                <a:latin typeface="Times New Roman" panose="02020603050405020304" pitchFamily="18" charset="0"/>
                <a:ea typeface="宋体" panose="02010600030101010101" pitchFamily="2" charset="-122"/>
              </a:rPr>
              <a:t>体积重量</a:t>
            </a:r>
            <a:r>
              <a:rPr lang="en-US" altLang="zh-CN" dirty="0">
                <a:latin typeface="Times New Roman" panose="02020603050405020304" pitchFamily="18" charset="0"/>
                <a:ea typeface="宋体" panose="02010600030101010101" pitchFamily="2" charset="-122"/>
              </a:rPr>
              <a:t>=</a:t>
            </a:r>
            <a:r>
              <a:rPr lang="zh-CN" altLang="en-US" dirty="0">
                <a:latin typeface="Times New Roman" panose="02020603050405020304" pitchFamily="18" charset="0"/>
                <a:ea typeface="宋体" panose="02010600030101010101" pitchFamily="2" charset="-122"/>
              </a:rPr>
              <a:t>长*宽*高</a:t>
            </a:r>
            <a:r>
              <a:rPr lang="en-US" altLang="zh-CN" dirty="0">
                <a:latin typeface="Times New Roman" panose="02020603050405020304" pitchFamily="18" charset="0"/>
                <a:ea typeface="宋体" panose="02010600030101010101" pitchFamily="2" charset="-122"/>
              </a:rPr>
              <a:t>/6000cm3</a:t>
            </a:r>
            <a:endParaRPr lang="en-US" altLang="zh-CN" dirty="0">
              <a:latin typeface="Times New Roman" panose="02020603050405020304" pitchFamily="18" charset="0"/>
              <a:ea typeface="宋体" panose="02010600030101010101" pitchFamily="2" charset="-122"/>
            </a:endParaRPr>
          </a:p>
          <a:p>
            <a:pPr defTabSz="914400" eaLnBrk="0" hangingPunct="0">
              <a:buNone/>
              <a:tabLst>
                <a:tab pos="228600" algn="l"/>
              </a:tabLst>
            </a:pPr>
            <a:r>
              <a:rPr lang="en-US" altLang="zh-CN" dirty="0">
                <a:latin typeface="Times New Roman" panose="02020603050405020304" pitchFamily="18" charset="0"/>
                <a:ea typeface="宋体" panose="02010600030101010101" pitchFamily="2" charset="-122"/>
              </a:rPr>
              <a:t>                  =54cm*45cm*22cm/6000cm3</a:t>
            </a:r>
            <a:endParaRPr lang="en-US" altLang="zh-CN" dirty="0">
              <a:latin typeface="Times New Roman" panose="02020603050405020304" pitchFamily="18" charset="0"/>
              <a:ea typeface="宋体" panose="02010600030101010101" pitchFamily="2" charset="-122"/>
            </a:endParaRPr>
          </a:p>
          <a:p>
            <a:pPr defTabSz="914400" eaLnBrk="0" hangingPunct="0">
              <a:buNone/>
              <a:tabLst>
                <a:tab pos="228600" algn="l"/>
              </a:tabLst>
            </a:pPr>
            <a:r>
              <a:rPr lang="en-US" altLang="zh-CN" dirty="0">
                <a:latin typeface="Times New Roman" panose="02020603050405020304" pitchFamily="18" charset="0"/>
                <a:ea typeface="宋体" panose="02010600030101010101" pitchFamily="2" charset="-122"/>
              </a:rPr>
              <a:t>                  =9kg</a:t>
            </a:r>
            <a:endParaRPr lang="en-US" altLang="zh-CN" dirty="0">
              <a:latin typeface="Times New Roman" panose="02020603050405020304" pitchFamily="18" charset="0"/>
              <a:ea typeface="宋体" panose="02010600030101010101" pitchFamily="2" charset="-122"/>
            </a:endParaRPr>
          </a:p>
          <a:p>
            <a:pPr defTabSz="914400" eaLnBrk="0" hangingPunct="0">
              <a:buNone/>
              <a:tabLst>
                <a:tab pos="228600" algn="l"/>
              </a:tabLst>
            </a:pPr>
            <a:endParaRPr lang="en-US" altLang="zh-CN" dirty="0">
              <a:latin typeface="Arial" panose="020B0604020202020204" pitchFamily="34" charset="0"/>
              <a:ea typeface="宋体" panose="02010600030101010101" pitchFamily="2" charset="-122"/>
            </a:endParaRPr>
          </a:p>
          <a:p>
            <a:pPr defTabSz="914400" eaLnBrk="0" hangingPunct="0">
              <a:buNone/>
              <a:tabLst>
                <a:tab pos="228600" algn="l"/>
              </a:tabLst>
            </a:pPr>
            <a:r>
              <a:rPr lang="en-US" altLang="zh-CN" dirty="0">
                <a:latin typeface="Times New Roman" panose="02020603050405020304" pitchFamily="18" charset="0"/>
                <a:ea typeface="宋体" panose="02010600030101010101" pitchFamily="2" charset="-122"/>
              </a:rPr>
              <a:t>2.</a:t>
            </a:r>
            <a:r>
              <a:rPr lang="zh-CN" altLang="en-US" dirty="0">
                <a:latin typeface="Times New Roman" panose="02020603050405020304" pitchFamily="18" charset="0"/>
                <a:ea typeface="宋体" panose="02010600030101010101" pitchFamily="2" charset="-122"/>
              </a:rPr>
              <a:t>体积重量</a:t>
            </a:r>
            <a:r>
              <a:rPr lang="en-US" altLang="zh-CN" dirty="0">
                <a:latin typeface="Times New Roman" panose="02020603050405020304" pitchFamily="18" charset="0"/>
                <a:ea typeface="宋体" panose="02010600030101010101" pitchFamily="2" charset="-122"/>
              </a:rPr>
              <a:t>(9kg)&gt; </a:t>
            </a:r>
            <a:r>
              <a:rPr lang="zh-CN" altLang="en-US" dirty="0">
                <a:latin typeface="Times New Roman" panose="02020603050405020304" pitchFamily="18" charset="0"/>
                <a:ea typeface="宋体" panose="02010600030101010101" pitchFamily="2" charset="-122"/>
              </a:rPr>
              <a:t>实际重量</a:t>
            </a:r>
            <a:r>
              <a:rPr lang="en-US" altLang="zh-CN" dirty="0">
                <a:latin typeface="Times New Roman" panose="02020603050405020304" pitchFamily="18" charset="0"/>
                <a:ea typeface="宋体" panose="02010600030101010101" pitchFamily="2" charset="-122"/>
              </a:rPr>
              <a:t>(6.3kg),</a:t>
            </a:r>
            <a:r>
              <a:rPr lang="zh-CN" altLang="en-US" dirty="0">
                <a:latin typeface="Times New Roman" panose="02020603050405020304" pitchFamily="18" charset="0"/>
                <a:ea typeface="宋体" panose="02010600030101010101" pitchFamily="2" charset="-122"/>
              </a:rPr>
              <a:t>故计费重量为</a:t>
            </a:r>
            <a:r>
              <a:rPr lang="en-US" altLang="zh-CN" dirty="0">
                <a:latin typeface="Times New Roman" panose="02020603050405020304" pitchFamily="18" charset="0"/>
                <a:ea typeface="宋体" panose="02010600030101010101" pitchFamily="2" charset="-122"/>
              </a:rPr>
              <a:t>9kg</a:t>
            </a:r>
            <a:endParaRPr lang="en-US" altLang="zh-CN" dirty="0">
              <a:latin typeface="Times New Roman" panose="02020603050405020304" pitchFamily="18" charset="0"/>
              <a:ea typeface="宋体" panose="02010600030101010101" pitchFamily="2" charset="-122"/>
            </a:endParaRPr>
          </a:p>
          <a:p>
            <a:pPr defTabSz="914400" eaLnBrk="0" hangingPunct="0">
              <a:buNone/>
              <a:tabLst>
                <a:tab pos="228600" algn="l"/>
              </a:tabLst>
            </a:pPr>
            <a:endParaRPr lang="en-US" altLang="zh-CN" dirty="0">
              <a:latin typeface="Arial" panose="020B0604020202020204" pitchFamily="34" charset="0"/>
              <a:ea typeface="宋体" panose="02010600030101010101" pitchFamily="2" charset="-122"/>
            </a:endParaRPr>
          </a:p>
          <a:p>
            <a:pPr defTabSz="914400" eaLnBrk="0" hangingPunct="0">
              <a:buNone/>
              <a:tabLst>
                <a:tab pos="228600" algn="l"/>
              </a:tabLst>
            </a:pPr>
            <a:r>
              <a:rPr lang="en-US" altLang="zh-CN" dirty="0">
                <a:latin typeface="Times New Roman" panose="02020603050405020304" pitchFamily="18" charset="0"/>
                <a:ea typeface="宋体" panose="02010600030101010101" pitchFamily="2" charset="-122"/>
              </a:rPr>
              <a:t>3.</a:t>
            </a:r>
            <a:r>
              <a:rPr lang="zh-CN" altLang="en-US" dirty="0">
                <a:latin typeface="Times New Roman" panose="02020603050405020304" pitchFamily="18" charset="0"/>
                <a:ea typeface="宋体" panose="02010600030101010101" pitchFamily="2" charset="-122"/>
              </a:rPr>
              <a:t>运费总额</a:t>
            </a:r>
            <a:r>
              <a:rPr lang="en-US" altLang="zh-CN" dirty="0">
                <a:latin typeface="Times New Roman" panose="02020603050405020304" pitchFamily="18" charset="0"/>
                <a:ea typeface="宋体" panose="02010600030101010101" pitchFamily="2" charset="-122"/>
              </a:rPr>
              <a:t>=15+(9*2-1)8=151(</a:t>
            </a:r>
            <a:r>
              <a:rPr lang="zh-CN" altLang="en-US" dirty="0">
                <a:latin typeface="Times New Roman" panose="02020603050405020304" pitchFamily="18" charset="0"/>
                <a:ea typeface="宋体" panose="02010600030101010101" pitchFamily="2" charset="-122"/>
              </a:rPr>
              <a:t>元</a:t>
            </a:r>
            <a:r>
              <a:rPr lang="en-US" altLang="zh-CN" dirty="0">
                <a:latin typeface="Times New Roman" panose="02020603050405020304" pitchFamily="18"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3801"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3802" name="Rectangle 13"/>
          <p:cNvSpPr/>
          <p:nvPr/>
        </p:nvSpPr>
        <p:spPr>
          <a:xfrm>
            <a:off x="1331913" y="1404938"/>
            <a:ext cx="5111750" cy="1190625"/>
          </a:xfrm>
          <a:prstGeom prst="rect">
            <a:avLst/>
          </a:prstGeom>
          <a:noFill/>
          <a:ln w="9525">
            <a:noFill/>
          </a:ln>
        </p:spPr>
        <p:txBody>
          <a:bodyPr anchor="ctr" anchorCtr="0">
            <a:spAutoFit/>
          </a:bodyPr>
          <a:p>
            <a:pPr eaLnBrk="0" hangingPunct="0"/>
            <a:r>
              <a:rPr lang="zh-CN" altLang="en-US" dirty="0">
                <a:latin typeface="Times New Roman" panose="02020603050405020304" pitchFamily="18" charset="0"/>
                <a:ea typeface="宋体" panose="02010600030101010101" pitchFamily="2" charset="-122"/>
              </a:rPr>
              <a:t>练习：一票从珠海寄往广州的快件，采用纸箱包装，纸箱的长宽高分别为：</a:t>
            </a:r>
            <a:r>
              <a:rPr lang="en-US" altLang="zh-CN" dirty="0">
                <a:latin typeface="Times New Roman" panose="02020603050405020304" pitchFamily="18" charset="0"/>
                <a:ea typeface="宋体" panose="02010600030101010101" pitchFamily="2" charset="-122"/>
              </a:rPr>
              <a:t>74cm</a:t>
            </a:r>
            <a:r>
              <a:rPr lang="zh-CN" altLang="en-US" dirty="0">
                <a:latin typeface="Times New Roman" panose="02020603050405020304" pitchFamily="18" charset="0"/>
                <a:ea typeface="宋体" panose="02010600030101010101" pitchFamily="2" charset="-122"/>
              </a:rPr>
              <a:t>、</a:t>
            </a:r>
            <a:r>
              <a:rPr lang="en-US" altLang="zh-CN" dirty="0">
                <a:latin typeface="Times New Roman" panose="02020603050405020304" pitchFamily="18" charset="0"/>
                <a:ea typeface="宋体" panose="02010600030101010101" pitchFamily="2" charset="-122"/>
              </a:rPr>
              <a:t>15cm</a:t>
            </a:r>
            <a:r>
              <a:rPr lang="zh-CN" altLang="en-US" dirty="0">
                <a:latin typeface="Times New Roman" panose="02020603050405020304" pitchFamily="18" charset="0"/>
                <a:ea typeface="宋体" panose="02010600030101010101" pitchFamily="2" charset="-122"/>
              </a:rPr>
              <a:t>、</a:t>
            </a:r>
            <a:r>
              <a:rPr lang="en-US" altLang="zh-CN" dirty="0">
                <a:latin typeface="Times New Roman" panose="02020603050405020304" pitchFamily="18" charset="0"/>
                <a:ea typeface="宋体" panose="02010600030101010101" pitchFamily="2" charset="-122"/>
              </a:rPr>
              <a:t>12cm,</a:t>
            </a:r>
            <a:r>
              <a:rPr lang="zh-CN" altLang="en-US" dirty="0">
                <a:latin typeface="Times New Roman" panose="02020603050405020304" pitchFamily="18" charset="0"/>
                <a:ea typeface="宋体" panose="02010600030101010101" pitchFamily="2" charset="-122"/>
              </a:rPr>
              <a:t>该快件实际重量为</a:t>
            </a:r>
            <a:r>
              <a:rPr lang="en-US" altLang="zh-CN" dirty="0">
                <a:latin typeface="Times New Roman" panose="02020603050405020304" pitchFamily="18" charset="0"/>
                <a:ea typeface="宋体" panose="02010600030101010101" pitchFamily="2" charset="-122"/>
              </a:rPr>
              <a:t>4.7KG</a:t>
            </a:r>
            <a:r>
              <a:rPr lang="zh-CN" altLang="en-US" dirty="0">
                <a:latin typeface="Times New Roman" panose="02020603050405020304" pitchFamily="18" charset="0"/>
                <a:ea typeface="宋体" panose="02010600030101010101" pitchFamily="2" charset="-122"/>
              </a:rPr>
              <a:t>。请根据下面某快递企业的收费标准，计算其资费。</a:t>
            </a:r>
            <a:endParaRPr lang="zh-CN" altLang="en-US" dirty="0">
              <a:latin typeface="Arial" panose="020B0604020202020204" pitchFamily="34" charset="0"/>
              <a:ea typeface="宋体" panose="02010600030101010101" pitchFamily="2" charset="-122"/>
            </a:endParaRPr>
          </a:p>
        </p:txBody>
      </p:sp>
      <p:graphicFrame>
        <p:nvGraphicFramePr>
          <p:cNvPr id="225340" name="Group 60"/>
          <p:cNvGraphicFramePr>
            <a:graphicFrameLocks noGrp="1"/>
          </p:cNvGraphicFramePr>
          <p:nvPr/>
        </p:nvGraphicFramePr>
        <p:xfrm>
          <a:off x="1403350" y="2997200"/>
          <a:ext cx="5184775" cy="731838"/>
        </p:xfrm>
        <a:graphic>
          <a:graphicData uri="http://schemas.openxmlformats.org/drawingml/2006/table">
            <a:tbl>
              <a:tblPr/>
              <a:tblGrid>
                <a:gridCol w="1800225"/>
                <a:gridCol w="1873250"/>
                <a:gridCol w="1511300"/>
              </a:tblGrid>
              <a:tr h="3603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区间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首重</a:t>
                      </a: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500G</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续重（元）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珠海</a:t>
                      </a: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广州</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48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34820" name="Picture 8"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34821"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2"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4823"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4824"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4825" name="Rectangle 13"/>
          <p:cNvSpPr/>
          <p:nvPr/>
        </p:nvSpPr>
        <p:spPr>
          <a:xfrm>
            <a:off x="1476375" y="973138"/>
            <a:ext cx="6911975" cy="915987"/>
          </a:xfrm>
          <a:prstGeom prst="rect">
            <a:avLst/>
          </a:prstGeom>
          <a:noFill/>
          <a:ln w="9525">
            <a:noFill/>
          </a:ln>
        </p:spPr>
        <p:txBody>
          <a:bodyPr anchor="ctr" anchorCtr="0">
            <a:spAutoFit/>
          </a:bodyPr>
          <a:p>
            <a:pPr eaLnBrk="0" hangingPunct="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．以时效为依据，体现“快速高价”方法。在一定的重量基础上，对于不同时效的产品可以采用不同的价格</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下图为某快递企业时效快递价格表</a:t>
            </a:r>
            <a:r>
              <a:rPr lang="en-US" altLang="zh-CN"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pic>
        <p:nvPicPr>
          <p:cNvPr id="34826" name="Picture 15" descr="F15917D493DE4EC4A87F92FA51E4BBE5"/>
          <p:cNvPicPr>
            <a:picLocks noChangeAspect="1"/>
          </p:cNvPicPr>
          <p:nvPr/>
        </p:nvPicPr>
        <p:blipFill>
          <a:blip r:embed="rId3"/>
          <a:stretch>
            <a:fillRect/>
          </a:stretch>
        </p:blipFill>
        <p:spPr>
          <a:xfrm>
            <a:off x="0" y="2060575"/>
            <a:ext cx="5148263" cy="3671888"/>
          </a:xfrm>
          <a:prstGeom prst="rect">
            <a:avLst/>
          </a:prstGeom>
          <a:noFill/>
          <a:ln w="9525">
            <a:noFill/>
          </a:ln>
        </p:spPr>
      </p:pic>
      <p:sp>
        <p:nvSpPr>
          <p:cNvPr id="34827" name="Rectangle 16"/>
          <p:cNvSpPr/>
          <p:nvPr/>
        </p:nvSpPr>
        <p:spPr>
          <a:xfrm>
            <a:off x="5148263" y="1989138"/>
            <a:ext cx="3744912" cy="2244725"/>
          </a:xfrm>
          <a:prstGeom prst="rect">
            <a:avLst/>
          </a:prstGeom>
          <a:noFill/>
          <a:ln w="9525" cap="flat" cmpd="sng">
            <a:solidFill>
              <a:schemeClr val="tx1"/>
            </a:solidFill>
            <a:prstDash val="solid"/>
            <a:miter/>
            <a:headEnd type="none" w="med" len="med"/>
            <a:tailEnd type="none" w="med" len="med"/>
          </a:ln>
        </p:spPr>
        <p:txBody>
          <a:bodyPr anchor="ctr" anchorCtr="0">
            <a:spAutoFit/>
          </a:bodyPr>
          <a:p>
            <a:pPr>
              <a:lnSpc>
                <a:spcPct val="130000"/>
              </a:lnSpc>
            </a:pPr>
            <a:r>
              <a:rPr lang="zh-CN" altLang="en-US" b="1" dirty="0">
                <a:latin typeface="Arial" panose="020B0604020202020204" pitchFamily="34" charset="0"/>
                <a:ea typeface="宋体" panose="02010600030101010101" pitchFamily="2" charset="-122"/>
              </a:rPr>
              <a:t>举例：</a:t>
            </a:r>
            <a:r>
              <a:rPr lang="zh-CN" altLang="en-US" dirty="0">
                <a:latin typeface="Arial" panose="020B0604020202020204" pitchFamily="34" charset="0"/>
                <a:ea typeface="宋体" panose="02010600030101010101" pitchFamily="2" charset="-122"/>
              </a:rPr>
              <a:t>在广州玩具公司工作的李先生，今天下午接到上海客户的来电，要求明天早晨收到其玩具样品</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该样品实际重量为</a:t>
            </a:r>
            <a:r>
              <a:rPr lang="en-US" altLang="zh-CN" dirty="0">
                <a:latin typeface="Arial" panose="020B0604020202020204" pitchFamily="34" charset="0"/>
                <a:ea typeface="宋体" panose="02010600030101010101" pitchFamily="2" charset="-122"/>
              </a:rPr>
              <a:t>2.4KG</a:t>
            </a:r>
            <a:r>
              <a:rPr lang="zh-CN" altLang="en-US" dirty="0">
                <a:latin typeface="Arial" panose="020B0604020202020204" pitchFamily="34" charset="0"/>
                <a:ea typeface="宋体" panose="02010600030101010101" pitchFamily="2" charset="-122"/>
              </a:rPr>
              <a:t>。请参照上面某快递企业时效快递价格表，计算其资费。</a:t>
            </a:r>
            <a:endParaRPr lang="zh-CN" altLang="en-US" dirty="0">
              <a:latin typeface="Arial" panose="020B0604020202020204" pitchFamily="34" charset="0"/>
              <a:ea typeface="宋体" panose="02010600030101010101" pitchFamily="2" charset="-122"/>
            </a:endParaRPr>
          </a:p>
        </p:txBody>
      </p:sp>
      <p:sp>
        <p:nvSpPr>
          <p:cNvPr id="34828" name="Rectangle 17"/>
          <p:cNvSpPr/>
          <p:nvPr/>
        </p:nvSpPr>
        <p:spPr>
          <a:xfrm>
            <a:off x="5148263" y="4437063"/>
            <a:ext cx="3779837" cy="1474787"/>
          </a:xfrm>
          <a:prstGeom prst="rect">
            <a:avLst/>
          </a:prstGeom>
          <a:noFill/>
          <a:ln w="9525" cap="flat" cmpd="sng">
            <a:solidFill>
              <a:schemeClr val="tx1"/>
            </a:solidFill>
            <a:prstDash val="solid"/>
            <a:miter/>
            <a:headEnd type="none" w="med" len="med"/>
            <a:tailEnd type="none" w="med" len="med"/>
          </a:ln>
        </p:spPr>
        <p:txBody>
          <a:bodyPr anchor="t" anchorCtr="0">
            <a:spAutoFit/>
          </a:bodyPr>
          <a:p>
            <a:r>
              <a:rPr lang="zh-CN" altLang="en-US" b="1" dirty="0">
                <a:latin typeface="Arial" panose="020B0604020202020204" pitchFamily="34" charset="0"/>
                <a:ea typeface="宋体" panose="02010600030101010101" pitchFamily="2" charset="-122"/>
              </a:rPr>
              <a:t>第一步：确定目的地（上海）</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第二步：选择时效类型（午收晨到）</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第三步：确定首重运费（</a:t>
            </a:r>
            <a:r>
              <a:rPr lang="en-US" altLang="zh-CN" b="1" dirty="0">
                <a:latin typeface="Arial" panose="020B0604020202020204" pitchFamily="34" charset="0"/>
                <a:ea typeface="宋体" panose="02010600030101010101" pitchFamily="2" charset="-122"/>
              </a:rPr>
              <a:t>22</a:t>
            </a:r>
            <a:r>
              <a:rPr lang="zh-CN" altLang="en-US" b="1" dirty="0">
                <a:latin typeface="Arial" panose="020B0604020202020204" pitchFamily="34" charset="0"/>
                <a:ea typeface="宋体" panose="02010600030101010101" pitchFamily="2" charset="-122"/>
              </a:rPr>
              <a:t>）和续重费用（</a:t>
            </a:r>
            <a:r>
              <a:rPr lang="en-US" altLang="zh-CN" b="1" dirty="0">
                <a:latin typeface="Arial" panose="020B0604020202020204" pitchFamily="34" charset="0"/>
                <a:ea typeface="宋体" panose="02010600030101010101" pitchFamily="2" charset="-122"/>
              </a:rPr>
              <a:t>14</a:t>
            </a:r>
            <a:r>
              <a:rPr lang="zh-CN" altLang="en-US" b="1"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第四步：计费</a:t>
            </a:r>
            <a:r>
              <a:rPr lang="en-US" altLang="zh-CN" b="1" dirty="0">
                <a:latin typeface="Arial" panose="020B0604020202020204" pitchFamily="34" charset="0"/>
                <a:ea typeface="宋体" panose="02010600030101010101" pitchFamily="2" charset="-122"/>
              </a:rPr>
              <a:t>=22+14=36</a:t>
            </a:r>
            <a:r>
              <a:rPr lang="zh-CN" altLang="en-US" b="1" dirty="0">
                <a:latin typeface="Arial" panose="020B0604020202020204" pitchFamily="34" charset="0"/>
                <a:ea typeface="宋体" panose="02010600030101010101" pitchFamily="2" charset="-122"/>
              </a:rPr>
              <a:t>（元）</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58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58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58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58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584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5850" name="Rectangle 13"/>
          <p:cNvSpPr/>
          <p:nvPr/>
        </p:nvSpPr>
        <p:spPr>
          <a:xfrm>
            <a:off x="1692275" y="952500"/>
            <a:ext cx="6983413" cy="1520825"/>
          </a:xfrm>
          <a:prstGeom prst="rect">
            <a:avLst/>
          </a:prstGeom>
          <a:noFill/>
          <a:ln w="9525">
            <a:noFill/>
          </a:ln>
        </p:spPr>
        <p:txBody>
          <a:bodyPr anchor="ctr" anchorCtr="0">
            <a:spAutoFit/>
          </a:bodyPr>
          <a:p>
            <a:pPr eaLnBrk="0" hangingPunct="0">
              <a:lnSpc>
                <a:spcPct val="130000"/>
              </a:lnSpc>
            </a:pPr>
            <a:r>
              <a:rPr lang="zh-CN" altLang="en-US" b="1" dirty="0">
                <a:latin typeface="Arial" panose="020B0604020202020204" pitchFamily="34" charset="0"/>
                <a:ea typeface="宋体" panose="02010600030101010101" pitchFamily="2" charset="-122"/>
              </a:rPr>
              <a:t>举例：</a:t>
            </a:r>
            <a:r>
              <a:rPr lang="zh-CN" altLang="en-US" dirty="0">
                <a:latin typeface="Arial" panose="020B0604020202020204" pitchFamily="34" charset="0"/>
                <a:ea typeface="宋体" panose="02010600030101010101" pitchFamily="2" charset="-122"/>
              </a:rPr>
              <a:t>来自深圳的王小姐是淘宝网的卖家，专卖不锈钢水龙头。今天上午来自北京客户订了</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个精品水龙头，要求明天中午到货。该水龙头尺寸右图所示，实际重量为</a:t>
            </a:r>
            <a:r>
              <a:rPr lang="en-US" altLang="zh-CN" dirty="0">
                <a:latin typeface="Arial" panose="020B0604020202020204" pitchFamily="34" charset="0"/>
                <a:ea typeface="宋体" panose="02010600030101010101" pitchFamily="2" charset="-122"/>
              </a:rPr>
              <a:t>0.5KG</a:t>
            </a:r>
            <a:r>
              <a:rPr lang="zh-CN" altLang="en-US" dirty="0">
                <a:latin typeface="Arial" panose="020B0604020202020204" pitchFamily="34" charset="0"/>
                <a:ea typeface="宋体" panose="02010600030101010101" pitchFamily="2" charset="-122"/>
              </a:rPr>
              <a:t>。请参照上面某快递企业时效快递价格表，计算其资费。</a:t>
            </a:r>
            <a:endParaRPr lang="zh-CN" altLang="en-US" dirty="0">
              <a:latin typeface="Arial" panose="020B0604020202020204" pitchFamily="34" charset="0"/>
              <a:ea typeface="宋体" panose="02010600030101010101" pitchFamily="2" charset="-122"/>
            </a:endParaRPr>
          </a:p>
        </p:txBody>
      </p:sp>
      <p:pic>
        <p:nvPicPr>
          <p:cNvPr id="35851" name="Picture 16" descr="T2QSZO~1"/>
          <p:cNvPicPr>
            <a:picLocks noChangeAspect="1"/>
          </p:cNvPicPr>
          <p:nvPr/>
        </p:nvPicPr>
        <p:blipFill>
          <a:blip r:embed="rId4"/>
          <a:stretch>
            <a:fillRect/>
          </a:stretch>
        </p:blipFill>
        <p:spPr>
          <a:xfrm>
            <a:off x="4787900" y="2276475"/>
            <a:ext cx="4105275" cy="4105275"/>
          </a:xfrm>
          <a:prstGeom prst="rect">
            <a:avLst/>
          </a:prstGeom>
          <a:noFill/>
          <a:ln w="9525">
            <a:noFill/>
          </a:ln>
        </p:spPr>
      </p:pic>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68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68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68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68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68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6874"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36875"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36876"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36877"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36878" name="Rectangle 17"/>
          <p:cNvSpPr/>
          <p:nvPr/>
        </p:nvSpPr>
        <p:spPr>
          <a:xfrm>
            <a:off x="3055938" y="3476625"/>
            <a:ext cx="2855912" cy="43973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36879" name="Rectangle 18"/>
          <p:cNvSpPr/>
          <p:nvPr/>
        </p:nvSpPr>
        <p:spPr>
          <a:xfrm>
            <a:off x="3635375" y="2924175"/>
            <a:ext cx="2855913"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
        <p:nvSpPr>
          <p:cNvPr id="36880"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36881"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7897"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7898" name="Rectangle 14"/>
          <p:cNvSpPr/>
          <p:nvPr/>
        </p:nvSpPr>
        <p:spPr>
          <a:xfrm>
            <a:off x="468313" y="3500438"/>
            <a:ext cx="2671762" cy="915987"/>
          </a:xfrm>
          <a:prstGeom prst="rect">
            <a:avLst/>
          </a:prstGeom>
          <a:noFill/>
          <a:ln w="9525">
            <a:noFill/>
          </a:ln>
        </p:spPr>
        <p:txBody>
          <a:bodyPr wrap="none" anchor="ctr" anchorCtr="0">
            <a:spAutoFit/>
          </a:bodyPr>
          <a:p>
            <a:pPr indent="201930" eaLnBrk="0" hangingPunct="0"/>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、主客体。</a:t>
            </a:r>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主体：保险公司</a:t>
            </a:r>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客体：快递公司或客户</a:t>
            </a:r>
            <a:endParaRPr lang="zh-CN" altLang="en-US" dirty="0">
              <a:latin typeface="Arial" panose="020B0604020202020204" pitchFamily="34" charset="0"/>
              <a:ea typeface="宋体" panose="02010600030101010101" pitchFamily="2" charset="-122"/>
            </a:endParaRPr>
          </a:p>
        </p:txBody>
      </p:sp>
      <p:sp>
        <p:nvSpPr>
          <p:cNvPr id="37899" name="Rectangle 15"/>
          <p:cNvSpPr/>
          <p:nvPr/>
        </p:nvSpPr>
        <p:spPr>
          <a:xfrm>
            <a:off x="323850" y="1628775"/>
            <a:ext cx="8424863" cy="915988"/>
          </a:xfrm>
          <a:prstGeom prst="rect">
            <a:avLst/>
          </a:prstGeom>
          <a:noFill/>
          <a:ln w="9525">
            <a:noFill/>
          </a:ln>
        </p:spPr>
        <p:txBody>
          <a:bodyPr anchor="ctr" anchorCtr="0">
            <a:spAutoFit/>
          </a:bodyPr>
          <a:p>
            <a:pPr indent="201930" eaLnBrk="0" hangingPunct="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、定义。</a:t>
            </a:r>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指承保快递通过陆、空两种种运输工具在运输途中由于自然灾害、意外事故或外来原因所造成的包裹内物件的损失。 </a:t>
            </a:r>
            <a:endParaRPr lang="zh-CN" altLang="en-US" dirty="0">
              <a:latin typeface="Arial" panose="020B0604020202020204" pitchFamily="34" charset="0"/>
              <a:ea typeface="宋体" panose="02010600030101010101" pitchFamily="2" charset="-122"/>
            </a:endParaRPr>
          </a:p>
        </p:txBody>
      </p:sp>
      <p:sp>
        <p:nvSpPr>
          <p:cNvPr id="37900" name="Rectangle 16"/>
          <p:cNvSpPr/>
          <p:nvPr/>
        </p:nvSpPr>
        <p:spPr>
          <a:xfrm>
            <a:off x="323850" y="2492375"/>
            <a:ext cx="8137525" cy="915988"/>
          </a:xfrm>
          <a:prstGeom prst="rect">
            <a:avLst/>
          </a:prstGeom>
          <a:noFill/>
          <a:ln w="9525">
            <a:noFill/>
          </a:ln>
        </p:spPr>
        <p:txBody>
          <a:bodyPr anchor="ctr" anchorCtr="0">
            <a:spAutoFit/>
          </a:bodyPr>
          <a:p>
            <a:pPr indent="201930" eaLnBrk="0" hangingPunct="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、目的。</a:t>
            </a:r>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就是要承担起快递过程中的风险，切实保障好寄件人的利益。为有效减少快递方面的纠纷，让寄件人的利益更有保障， </a:t>
            </a:r>
            <a:endParaRPr lang="zh-CN" altLang="en-US" dirty="0">
              <a:latin typeface="Arial" panose="020B0604020202020204" pitchFamily="34" charset="0"/>
              <a:ea typeface="宋体" panose="02010600030101010101" pitchFamily="2" charset="-122"/>
            </a:endParaRPr>
          </a:p>
        </p:txBody>
      </p:sp>
      <p:sp>
        <p:nvSpPr>
          <p:cNvPr id="37901" name="Rectangle 17"/>
          <p:cNvSpPr/>
          <p:nvPr/>
        </p:nvSpPr>
        <p:spPr>
          <a:xfrm>
            <a:off x="1403350" y="4856163"/>
            <a:ext cx="7272338" cy="1465262"/>
          </a:xfrm>
          <a:prstGeom prst="rect">
            <a:avLst/>
          </a:prstGeom>
          <a:noFill/>
          <a:ln w="9525">
            <a:noFill/>
          </a:ln>
        </p:spPr>
        <p:txBody>
          <a:bodyPr anchor="ctr" anchorCtr="0">
            <a:spAutoFit/>
          </a:bodyPr>
          <a:p>
            <a:pPr eaLnBrk="0" hangingPunct="0"/>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、例子。</a:t>
            </a:r>
            <a:endParaRPr lang="zh-CN" altLang="en-US" dirty="0">
              <a:latin typeface="Arial" panose="020B0604020202020204" pitchFamily="34" charset="0"/>
              <a:ea typeface="宋体" panose="02010600030101010101" pitchFamily="2" charset="-122"/>
            </a:endParaRPr>
          </a:p>
          <a:p>
            <a:pPr eaLnBrk="0" hangingPunct="0"/>
            <a:r>
              <a:rPr lang="zh-CN" altLang="en-US" dirty="0">
                <a:latin typeface="Arial" panose="020B0604020202020204" pitchFamily="34" charset="0"/>
                <a:ea typeface="宋体" panose="02010600030101010101" pitchFamily="2" charset="-122"/>
              </a:rPr>
              <a:t>深圳邮局和某保险公司此前推出邮包险，费率比保价低一半，保价费率为</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，而邮包险费率则为</a:t>
            </a:r>
            <a:r>
              <a:rPr lang="en-US" altLang="zh-CN" dirty="0">
                <a:latin typeface="Arial" panose="020B0604020202020204" pitchFamily="34" charset="0"/>
                <a:ea typeface="宋体" panose="02010600030101010101" pitchFamily="2" charset="-122"/>
              </a:rPr>
              <a:t>0.5%</a:t>
            </a:r>
            <a:r>
              <a:rPr lang="zh-CN" altLang="en-US" dirty="0">
                <a:latin typeface="Arial" panose="020B0604020202020204" pitchFamily="34" charset="0"/>
                <a:ea typeface="宋体" panose="02010600030101010101" pitchFamily="2" charset="-122"/>
              </a:rPr>
              <a:t>。邮包险最高保价值</a:t>
            </a:r>
            <a:r>
              <a:rPr lang="en-US" altLang="zh-CN" dirty="0">
                <a:latin typeface="Arial" panose="020B0604020202020204" pitchFamily="34" charset="0"/>
                <a:ea typeface="宋体" panose="02010600030101010101" pitchFamily="2" charset="-122"/>
              </a:rPr>
              <a:t>20</a:t>
            </a:r>
            <a:r>
              <a:rPr lang="zh-CN" altLang="en-US" dirty="0">
                <a:latin typeface="Arial" panose="020B0604020202020204" pitchFamily="34" charset="0"/>
                <a:ea typeface="宋体" panose="02010600030101010101" pitchFamily="2" charset="-122"/>
              </a:rPr>
              <a:t>万元的物品，某些物品如珠宝等保额会受到限制，但试运行几个月来，每月都有价值几百万元的包裹购买邮包险。 </a:t>
            </a:r>
            <a:endParaRPr lang="zh-CN" altLang="en-US" dirty="0">
              <a:latin typeface="Arial" panose="020B0604020202020204" pitchFamily="34" charset="0"/>
              <a:ea typeface="宋体" panose="02010600030101010101" pitchFamily="2" charset="-122"/>
            </a:endParaRPr>
          </a:p>
        </p:txBody>
      </p:sp>
      <p:sp>
        <p:nvSpPr>
          <p:cNvPr id="37902" name="Rectangle 18"/>
          <p:cNvSpPr/>
          <p:nvPr/>
        </p:nvSpPr>
        <p:spPr>
          <a:xfrm>
            <a:off x="4284663" y="1341438"/>
            <a:ext cx="1809750" cy="579437"/>
          </a:xfrm>
          <a:prstGeom prst="rect">
            <a:avLst/>
          </a:prstGeom>
          <a:noFill/>
          <a:ln w="9525">
            <a:noFill/>
          </a:ln>
        </p:spPr>
        <p:txBody>
          <a:bodyPr wrap="none" anchor="t" anchorCtr="0">
            <a:spAutoFit/>
          </a:bodyPr>
          <a:p>
            <a:r>
              <a:rPr lang="zh-CN" altLang="en-US" sz="3200" dirty="0">
                <a:latin typeface="Arial" panose="020B0604020202020204" pitchFamily="34" charset="0"/>
                <a:ea typeface="宋体" panose="02010600030101010101" pitchFamily="2" charset="-122"/>
              </a:rPr>
              <a:t>快递保险</a:t>
            </a:r>
            <a:endParaRPr lang="zh-CN" altLang="en-US" sz="3200" dirty="0">
              <a:latin typeface="Arial" panose="020B0604020202020204" pitchFamily="34" charset="0"/>
              <a:ea typeface="宋体" panose="02010600030101010101" pitchFamily="2" charset="-122"/>
            </a:endParaRPr>
          </a:p>
        </p:txBody>
      </p:sp>
      <p:sp>
        <p:nvSpPr>
          <p:cNvPr id="37903" name="Rectangle 19"/>
          <p:cNvSpPr/>
          <p:nvPr/>
        </p:nvSpPr>
        <p:spPr>
          <a:xfrm>
            <a:off x="4716463" y="3500438"/>
            <a:ext cx="4103687" cy="915987"/>
          </a:xfrm>
          <a:prstGeom prst="rect">
            <a:avLst/>
          </a:prstGeom>
          <a:noFill/>
          <a:ln w="9525">
            <a:noFill/>
          </a:ln>
        </p:spPr>
        <p:txBody>
          <a:bodyPr anchor="t" anchorCtr="0">
            <a:spAutoFit/>
          </a:bodyPr>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、作用。</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快递保险承保通过快递公司运送的货物在运送过程中发生保险事故所致的损失。</a:t>
            </a:r>
            <a:endParaRPr lang="zh-CN" altLang="en-US" dirty="0">
              <a:latin typeface="Arial" panose="020B0604020202020204" pitchFamily="34" charset="0"/>
              <a:ea typeface="宋体" panose="02010600030101010101" pitchFamily="2" charset="-122"/>
            </a:endParaRPr>
          </a:p>
        </p:txBody>
      </p:sp>
      <p:sp>
        <p:nvSpPr>
          <p:cNvPr id="37904" name="Rectangle 20"/>
          <p:cNvSpPr/>
          <p:nvPr/>
        </p:nvSpPr>
        <p:spPr>
          <a:xfrm>
            <a:off x="1403350" y="836613"/>
            <a:ext cx="2592388"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89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8922"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38923"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38924"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38925"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38926" name="Rectangle 17"/>
          <p:cNvSpPr/>
          <p:nvPr/>
        </p:nvSpPr>
        <p:spPr>
          <a:xfrm>
            <a:off x="3055938" y="3476625"/>
            <a:ext cx="2855912" cy="43973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38927" name="Rectangle 18"/>
          <p:cNvSpPr/>
          <p:nvPr/>
        </p:nvSpPr>
        <p:spPr>
          <a:xfrm>
            <a:off x="3657600" y="2889250"/>
            <a:ext cx="2855913"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
        <p:nvSpPr>
          <p:cNvPr id="38928" name="Rectangle 19"/>
          <p:cNvSpPr/>
          <p:nvPr/>
        </p:nvSpPr>
        <p:spPr>
          <a:xfrm>
            <a:off x="4284663" y="2276475"/>
            <a:ext cx="2855912" cy="441325"/>
          </a:xfrm>
          <a:prstGeom prst="rect">
            <a:avLst/>
          </a:prstGeom>
          <a:solidFill>
            <a:srgbClr val="00FF00"/>
          </a:solidFill>
          <a:ln w="9525"/>
          <a:scene3d>
            <a:camera prst="legacyObliqueTopRight">
              <a:rot lat="0" lon="0" rev="0"/>
            </a:camera>
            <a:lightRig rig="legacyFlat3" dir="b"/>
          </a:scene3d>
          <a:sp3d extrusionH="430200" prstMaterial="legacyMatte">
            <a:bevelT w="13500" h="13500" prst="angle"/>
            <a:bevelB w="13500" h="13500" prst="angle"/>
            <a:extrusionClr>
              <a:srgbClr val="00FF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确定资费支付方式</a:t>
            </a:r>
            <a:endParaRPr lang="zh-CN" altLang="en-US" sz="1400" dirty="0">
              <a:latin typeface="Arial" panose="020B0604020202020204" pitchFamily="34" charset="0"/>
              <a:ea typeface="宋体" panose="02010600030101010101" pitchFamily="2" charset="-122"/>
            </a:endParaRPr>
          </a:p>
        </p:txBody>
      </p:sp>
      <p:sp>
        <p:nvSpPr>
          <p:cNvPr id="38929"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38930"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99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99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99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99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9945"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grpSp>
        <p:nvGrpSpPr>
          <p:cNvPr id="264205" name="Group 13"/>
          <p:cNvGrpSpPr/>
          <p:nvPr/>
        </p:nvGrpSpPr>
        <p:grpSpPr>
          <a:xfrm>
            <a:off x="1835150" y="1125538"/>
            <a:ext cx="6400800" cy="4124325"/>
            <a:chOff x="528" y="1114"/>
            <a:chExt cx="4032" cy="2598"/>
          </a:xfrm>
        </p:grpSpPr>
        <p:sp>
          <p:nvSpPr>
            <p:cNvPr id="39947" name="Line 14"/>
            <p:cNvSpPr/>
            <p:nvPr/>
          </p:nvSpPr>
          <p:spPr>
            <a:xfrm>
              <a:off x="1824" y="3322"/>
              <a:ext cx="1536" cy="0"/>
            </a:xfrm>
            <a:prstGeom prst="line">
              <a:avLst/>
            </a:prstGeom>
            <a:ln w="25400" cap="flat" cmpd="sng">
              <a:solidFill>
                <a:schemeClr val="folHlink"/>
              </a:solidFill>
              <a:prstDash val="solid"/>
              <a:round/>
              <a:headEnd type="none" w="med" len="med"/>
              <a:tailEnd type="triangle" w="med" len="med"/>
            </a:ln>
          </p:spPr>
        </p:sp>
        <p:sp>
          <p:nvSpPr>
            <p:cNvPr id="39948" name="Line 15"/>
            <p:cNvSpPr/>
            <p:nvPr/>
          </p:nvSpPr>
          <p:spPr>
            <a:xfrm>
              <a:off x="1824" y="1498"/>
              <a:ext cx="1536" cy="0"/>
            </a:xfrm>
            <a:prstGeom prst="line">
              <a:avLst/>
            </a:prstGeom>
            <a:ln w="25400" cap="flat" cmpd="sng">
              <a:solidFill>
                <a:schemeClr val="folHlink"/>
              </a:solidFill>
              <a:prstDash val="solid"/>
              <a:round/>
              <a:headEnd type="none" w="med" len="med"/>
              <a:tailEnd type="triangle" w="med" len="med"/>
            </a:ln>
          </p:spPr>
        </p:sp>
        <p:sp>
          <p:nvSpPr>
            <p:cNvPr id="39949" name="Line 16"/>
            <p:cNvSpPr/>
            <p:nvPr/>
          </p:nvSpPr>
          <p:spPr>
            <a:xfrm>
              <a:off x="1728" y="2458"/>
              <a:ext cx="1632" cy="0"/>
            </a:xfrm>
            <a:prstGeom prst="line">
              <a:avLst/>
            </a:prstGeom>
            <a:ln w="25400" cap="flat" cmpd="sng">
              <a:solidFill>
                <a:schemeClr val="folHlink"/>
              </a:solidFill>
              <a:prstDash val="solid"/>
              <a:round/>
              <a:headEnd type="none" w="med" len="med"/>
              <a:tailEnd type="triangle" w="med" len="med"/>
            </a:ln>
          </p:spPr>
        </p:sp>
        <p:sp>
          <p:nvSpPr>
            <p:cNvPr id="39950" name="Text Box 17"/>
            <p:cNvSpPr txBox="1"/>
            <p:nvPr/>
          </p:nvSpPr>
          <p:spPr>
            <a:xfrm>
              <a:off x="528" y="2314"/>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付款方式</a:t>
              </a:r>
              <a:endParaRPr lang="zh-CN" altLang="en-US" sz="2400" b="1" dirty="0">
                <a:latin typeface="Arial" panose="020B0604020202020204" pitchFamily="34" charset="0"/>
                <a:ea typeface="宋体" panose="02010600030101010101" pitchFamily="2" charset="-122"/>
              </a:endParaRPr>
            </a:p>
          </p:txBody>
        </p:sp>
        <p:sp>
          <p:nvSpPr>
            <p:cNvPr id="39951" name="Text Box 18"/>
            <p:cNvSpPr txBox="1"/>
            <p:nvPr/>
          </p:nvSpPr>
          <p:spPr>
            <a:xfrm>
              <a:off x="1968" y="1402"/>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寄方付</a:t>
              </a:r>
              <a:endParaRPr lang="zh-CN" altLang="en-US" sz="2400" b="1" dirty="0">
                <a:latin typeface="Arial" panose="020B0604020202020204" pitchFamily="34" charset="0"/>
                <a:ea typeface="宋体" panose="02010600030101010101" pitchFamily="2" charset="-122"/>
              </a:endParaRPr>
            </a:p>
          </p:txBody>
        </p:sp>
        <p:sp>
          <p:nvSpPr>
            <p:cNvPr id="39952" name="Text Box 19"/>
            <p:cNvSpPr txBox="1"/>
            <p:nvPr/>
          </p:nvSpPr>
          <p:spPr>
            <a:xfrm>
              <a:off x="1968" y="2314"/>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收方付</a:t>
              </a:r>
              <a:endParaRPr lang="zh-CN" altLang="en-US" sz="2400" b="1" dirty="0">
                <a:latin typeface="Arial" panose="020B0604020202020204" pitchFamily="34" charset="0"/>
                <a:ea typeface="宋体" panose="02010600030101010101" pitchFamily="2" charset="-122"/>
              </a:endParaRPr>
            </a:p>
          </p:txBody>
        </p:sp>
        <p:sp>
          <p:nvSpPr>
            <p:cNvPr id="39953" name="Text Box 20"/>
            <p:cNvSpPr txBox="1"/>
            <p:nvPr/>
          </p:nvSpPr>
          <p:spPr>
            <a:xfrm>
              <a:off x="1968" y="3178"/>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转第三方付</a:t>
              </a:r>
              <a:endParaRPr lang="zh-CN" altLang="en-US" sz="2400" b="1" dirty="0">
                <a:latin typeface="Arial" panose="020B0604020202020204" pitchFamily="34" charset="0"/>
                <a:ea typeface="宋体" panose="02010600030101010101" pitchFamily="2" charset="-122"/>
              </a:endParaRPr>
            </a:p>
          </p:txBody>
        </p:sp>
        <p:sp>
          <p:nvSpPr>
            <p:cNvPr id="39954" name="Text Box 21"/>
            <p:cNvSpPr txBox="1"/>
            <p:nvPr/>
          </p:nvSpPr>
          <p:spPr>
            <a:xfrm>
              <a:off x="528" y="2650"/>
              <a:ext cx="1344" cy="304"/>
            </a:xfrm>
            <a:prstGeom prst="rect">
              <a:avLst/>
            </a:prstGeom>
            <a:solidFill>
              <a:schemeClr val="hlink"/>
            </a:solidFill>
            <a:ln w="25400" cap="flat" cmpd="sng">
              <a:solidFill>
                <a:schemeClr val="folHlink"/>
              </a:solidFill>
              <a:prstDash val="solid"/>
              <a:miter/>
              <a:headEnd type="none" w="med" len="med"/>
              <a:tailEnd type="none" w="med" len="med"/>
            </a:ln>
          </p:spPr>
          <p:txBody>
            <a:bodyPr anchor="t" anchorCtr="0">
              <a:spAutoFit/>
            </a:bodyPr>
            <a:p>
              <a:pPr algn="ctr">
                <a:spcBef>
                  <a:spcPct val="50000"/>
                </a:spcBef>
              </a:pPr>
              <a:r>
                <a:rPr lang="zh-CN" altLang="en-US" sz="2400" b="1" dirty="0">
                  <a:solidFill>
                    <a:srgbClr val="0000FF"/>
                  </a:solidFill>
                  <a:latin typeface="Arial" panose="020B0604020202020204" pitchFamily="34" charset="0"/>
                  <a:ea typeface="宋体" panose="02010600030101010101" pitchFamily="2" charset="-122"/>
                </a:rPr>
                <a:t>（现结</a:t>
              </a:r>
              <a:r>
                <a:rPr lang="en-US" altLang="zh-CN" sz="2400" b="1" dirty="0">
                  <a:solidFill>
                    <a:srgbClr val="0000FF"/>
                  </a:solidFill>
                  <a:latin typeface="Arial" panose="020B0604020202020204" pitchFamily="34" charset="0"/>
                  <a:ea typeface="宋体" panose="02010600030101010101" pitchFamily="2" charset="-122"/>
                </a:rPr>
                <a:t>/</a:t>
              </a:r>
              <a:r>
                <a:rPr lang="zh-CN" altLang="en-US" sz="2400" b="1" dirty="0">
                  <a:solidFill>
                    <a:srgbClr val="0000FF"/>
                  </a:solidFill>
                  <a:latin typeface="Arial" panose="020B0604020202020204" pitchFamily="34" charset="0"/>
                  <a:ea typeface="宋体" panose="02010600030101010101" pitchFamily="2" charset="-122"/>
                </a:rPr>
                <a:t>月结）</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39955" name="Text Box 22"/>
            <p:cNvSpPr txBox="1"/>
            <p:nvPr/>
          </p:nvSpPr>
          <p:spPr>
            <a:xfrm>
              <a:off x="3360" y="1114"/>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寄付现结</a:t>
              </a:r>
              <a:endParaRPr lang="zh-CN" altLang="en-US" sz="2400" b="1" dirty="0">
                <a:latin typeface="Arial" panose="020B0604020202020204" pitchFamily="34" charset="0"/>
                <a:ea typeface="宋体" panose="02010600030101010101" pitchFamily="2" charset="-122"/>
              </a:endParaRPr>
            </a:p>
          </p:txBody>
        </p:sp>
        <p:sp>
          <p:nvSpPr>
            <p:cNvPr id="39956" name="Text Box 23"/>
            <p:cNvSpPr txBox="1"/>
            <p:nvPr/>
          </p:nvSpPr>
          <p:spPr>
            <a:xfrm>
              <a:off x="3360" y="1498"/>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寄付月结</a:t>
              </a:r>
              <a:endParaRPr lang="zh-CN" altLang="en-US" sz="2400" b="1" dirty="0">
                <a:latin typeface="Arial" panose="020B0604020202020204" pitchFamily="34" charset="0"/>
                <a:ea typeface="宋体" panose="02010600030101010101" pitchFamily="2" charset="-122"/>
              </a:endParaRPr>
            </a:p>
          </p:txBody>
        </p:sp>
        <p:sp>
          <p:nvSpPr>
            <p:cNvPr id="39957" name="Text Box 24"/>
            <p:cNvSpPr txBox="1"/>
            <p:nvPr/>
          </p:nvSpPr>
          <p:spPr>
            <a:xfrm>
              <a:off x="3360" y="2074"/>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到付现结</a:t>
              </a:r>
              <a:endParaRPr lang="zh-CN" altLang="en-US" sz="2400" b="1" dirty="0">
                <a:latin typeface="Arial" panose="020B0604020202020204" pitchFamily="34" charset="0"/>
                <a:ea typeface="宋体" panose="02010600030101010101" pitchFamily="2" charset="-122"/>
              </a:endParaRPr>
            </a:p>
          </p:txBody>
        </p:sp>
        <p:sp>
          <p:nvSpPr>
            <p:cNvPr id="39958" name="Text Box 25"/>
            <p:cNvSpPr txBox="1"/>
            <p:nvPr/>
          </p:nvSpPr>
          <p:spPr>
            <a:xfrm>
              <a:off x="3360" y="2458"/>
              <a:ext cx="1200" cy="30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到付月结</a:t>
              </a:r>
              <a:endParaRPr lang="zh-CN" altLang="en-US" sz="2400" b="1" dirty="0">
                <a:latin typeface="Arial" panose="020B0604020202020204" pitchFamily="34" charset="0"/>
                <a:ea typeface="宋体" panose="02010600030101010101" pitchFamily="2" charset="-122"/>
              </a:endParaRPr>
            </a:p>
          </p:txBody>
        </p:sp>
        <p:sp>
          <p:nvSpPr>
            <p:cNvPr id="39959" name="Text Box 26"/>
            <p:cNvSpPr txBox="1"/>
            <p:nvPr/>
          </p:nvSpPr>
          <p:spPr>
            <a:xfrm>
              <a:off x="3360" y="3178"/>
              <a:ext cx="1200" cy="534"/>
            </a:xfrm>
            <a:prstGeom prst="rect">
              <a:avLst/>
            </a:prstGeom>
            <a:solidFill>
              <a:schemeClr val="hlink"/>
            </a:solidFill>
            <a:ln w="25400" cap="flat" cmpd="sng">
              <a:solidFill>
                <a:schemeClr val="folHlink"/>
              </a:solidFill>
              <a:prstDash val="solid"/>
              <a:miter/>
              <a:headEnd type="none" w="med" len="med"/>
              <a:tailEnd type="none" w="med" len="med"/>
            </a:ln>
            <a:effectLst>
              <a:outerShdw dist="107763" dir="2699999" algn="ctr" rotWithShape="0">
                <a:schemeClr val="bg2">
                  <a:alpha val="50000"/>
                </a:schemeClr>
              </a:outerShdw>
            </a:effectLst>
          </p:spPr>
          <p:txBody>
            <a:bodyPr anchor="t" anchorCtr="0">
              <a:spAutoFit/>
            </a:bodyPr>
            <a:p>
              <a:pPr algn="ctr">
                <a:spcBef>
                  <a:spcPct val="50000"/>
                </a:spcBef>
              </a:pPr>
              <a:r>
                <a:rPr lang="zh-CN" altLang="en-US" sz="2400" b="1" dirty="0">
                  <a:latin typeface="Arial" panose="020B0604020202020204" pitchFamily="34" charset="0"/>
                  <a:ea typeface="宋体" panose="02010600030101010101" pitchFamily="2" charset="-122"/>
                </a:rPr>
                <a:t>寄方转第三方付款</a:t>
              </a:r>
              <a:endParaRPr lang="zh-CN" altLang="en-US" sz="2400" b="1" dirty="0">
                <a:latin typeface="Arial" panose="020B0604020202020204" pitchFamily="34" charset="0"/>
                <a:ea typeface="宋体" panose="02010600030101010101" pitchFamily="2" charset="-122"/>
              </a:endParaRPr>
            </a:p>
          </p:txBody>
        </p:sp>
        <p:sp>
          <p:nvSpPr>
            <p:cNvPr id="39960" name="Line 27"/>
            <p:cNvSpPr/>
            <p:nvPr/>
          </p:nvSpPr>
          <p:spPr>
            <a:xfrm>
              <a:off x="1824" y="1498"/>
              <a:ext cx="0" cy="1824"/>
            </a:xfrm>
            <a:prstGeom prst="line">
              <a:avLst/>
            </a:prstGeom>
            <a:ln w="25400" cap="flat" cmpd="sng">
              <a:solidFill>
                <a:schemeClr val="folHlink"/>
              </a:solidFill>
              <a:prstDash val="solid"/>
              <a:round/>
              <a:headEnd type="none" w="med" len="med"/>
              <a:tailEnd type="none" w="med" len="med"/>
            </a:ln>
          </p:spPr>
        </p:sp>
      </p:grpSp>
      <p:sp>
        <p:nvSpPr>
          <p:cNvPr id="39961" name="Rectangle 28"/>
          <p:cNvSpPr/>
          <p:nvPr/>
        </p:nvSpPr>
        <p:spPr>
          <a:xfrm>
            <a:off x="1258888" y="6021388"/>
            <a:ext cx="2855912" cy="441325"/>
          </a:xfrm>
          <a:prstGeom prst="rect">
            <a:avLst/>
          </a:prstGeom>
          <a:solidFill>
            <a:srgbClr val="00FF00"/>
          </a:solidFill>
          <a:ln w="9525"/>
          <a:scene3d>
            <a:camera prst="legacyObliqueTopRight">
              <a:rot lat="0" lon="0" rev="0"/>
            </a:camera>
            <a:lightRig rig="legacyFlat3" dir="b"/>
          </a:scene3d>
          <a:sp3d extrusionH="430200" prstMaterial="legacyMatte">
            <a:bevelT w="13500" h="13500" prst="angle"/>
            <a:bevelB w="13500" h="13500" prst="angle"/>
            <a:extrusionClr>
              <a:srgbClr val="00FF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确定资费支付方式</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4205"/>
                                        </p:tgtEl>
                                        <p:attrNameLst>
                                          <p:attrName>style.visibility</p:attrName>
                                        </p:attrNameLst>
                                      </p:cBhvr>
                                      <p:to>
                                        <p:strVal val="visible"/>
                                      </p:to>
                                    </p:set>
                                    <p:animEffect transition="in" filter="fade">
                                      <p:cBhvr>
                                        <p:cTn id="7" dur="2000"/>
                                        <p:tgtEl>
                                          <p:spTgt spid="264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09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09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09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096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0970" name="Rectangle 13"/>
          <p:cNvSpPr/>
          <p:nvPr/>
        </p:nvSpPr>
        <p:spPr>
          <a:xfrm>
            <a:off x="395288" y="1563688"/>
            <a:ext cx="8497887" cy="915987"/>
          </a:xfrm>
          <a:prstGeom prst="rect">
            <a:avLst/>
          </a:prstGeom>
          <a:solidFill>
            <a:srgbClr val="FFFFFF"/>
          </a:solidFill>
          <a:ln w="9525">
            <a:noFill/>
          </a:ln>
        </p:spPr>
        <p:txBody>
          <a:bodyPr anchor="ctr" anchorCtr="0">
            <a:spAutoFit/>
          </a:bodyPr>
          <a:p>
            <a:pPr indent="201930" eaLnBrk="0" hangingPunct="0"/>
            <a:r>
              <a:rPr lang="zh-CN" altLang="en-US" dirty="0">
                <a:latin typeface="Arial" panose="020B0604020202020204" pitchFamily="34" charset="0"/>
                <a:ea typeface="宋体" panose="02010600030101010101" pitchFamily="2" charset="-122"/>
              </a:rPr>
              <a:t>到付的定义：</a:t>
            </a:r>
            <a:endParaRPr lang="zh-CN" altLang="en-US" dirty="0">
              <a:latin typeface="Arial" panose="020B0604020202020204" pitchFamily="34" charset="0"/>
              <a:ea typeface="宋体" panose="02010600030101010101" pitchFamily="2" charset="-122"/>
            </a:endParaRPr>
          </a:p>
          <a:p>
            <a:pPr indent="201930" eaLnBrk="0" hangingPunct="0"/>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指寄件方不预先支付运费给</a:t>
            </a:r>
            <a:r>
              <a:rPr lang="zh-CN" altLang="en-US" dirty="0">
                <a:latin typeface="Arial" panose="020B0604020202020204" pitchFamily="34" charset="0"/>
                <a:ea typeface="宋体" panose="02010600030101010101" pitchFamily="2" charset="-122"/>
                <a:hlinkClick r:id="rId4"/>
              </a:rPr>
              <a:t>快递公司</a:t>
            </a:r>
            <a:r>
              <a:rPr lang="zh-CN" altLang="en-US" dirty="0">
                <a:latin typeface="Arial" panose="020B0604020202020204" pitchFamily="34" charset="0"/>
                <a:ea typeface="宋体" panose="02010600030101010101" pitchFamily="2" charset="-122"/>
              </a:rPr>
              <a:t>，而是由收件人在确认签收的时候支付。 </a:t>
            </a:r>
            <a:endParaRPr lang="zh-CN" altLang="en-US" dirty="0">
              <a:latin typeface="Arial" panose="020B0604020202020204" pitchFamily="34" charset="0"/>
              <a:ea typeface="宋体" panose="02010600030101010101" pitchFamily="2" charset="-122"/>
            </a:endParaRPr>
          </a:p>
        </p:txBody>
      </p:sp>
      <p:sp>
        <p:nvSpPr>
          <p:cNvPr id="40971" name="Rectangle 14"/>
          <p:cNvSpPr/>
          <p:nvPr/>
        </p:nvSpPr>
        <p:spPr>
          <a:xfrm>
            <a:off x="468313" y="2924175"/>
            <a:ext cx="8497887" cy="915988"/>
          </a:xfrm>
          <a:prstGeom prst="rect">
            <a:avLst/>
          </a:prstGeom>
          <a:solidFill>
            <a:srgbClr val="FFFFFF"/>
          </a:solidFill>
          <a:ln w="9525">
            <a:noFill/>
          </a:ln>
        </p:spPr>
        <p:txBody>
          <a:bodyPr anchor="ctr" anchorCtr="0">
            <a:spAutoFit/>
          </a:bodyPr>
          <a:p>
            <a:pPr indent="201930" eaLnBrk="0" hangingPunct="0"/>
            <a:r>
              <a:rPr lang="zh-CN" altLang="en-US" dirty="0">
                <a:latin typeface="Arial" panose="020B0604020202020204" pitchFamily="34" charset="0"/>
                <a:ea typeface="宋体" panose="02010600030101010101" pitchFamily="2" charset="-122"/>
              </a:rPr>
              <a:t>现付的定义：</a:t>
            </a:r>
            <a:endParaRPr lang="zh-CN" altLang="en-US" dirty="0">
              <a:latin typeface="Arial" panose="020B0604020202020204" pitchFamily="34" charset="0"/>
              <a:ea typeface="宋体" panose="02010600030101010101" pitchFamily="2" charset="-122"/>
            </a:endParaRPr>
          </a:p>
          <a:p>
            <a:pPr indent="201930" eaLnBrk="0" hangingPunct="0"/>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指由寄件方预先支付运费给</a:t>
            </a:r>
            <a:r>
              <a:rPr lang="zh-CN" altLang="en-US" dirty="0">
                <a:latin typeface="Arial" panose="020B0604020202020204" pitchFamily="34" charset="0"/>
                <a:ea typeface="宋体" panose="02010600030101010101" pitchFamily="2" charset="-122"/>
                <a:hlinkClick r:id="rId4"/>
              </a:rPr>
              <a:t>快递公司</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9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19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9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9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19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1994"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41995"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41996"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41997"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41998" name="Rectangle 17"/>
          <p:cNvSpPr/>
          <p:nvPr/>
        </p:nvSpPr>
        <p:spPr>
          <a:xfrm>
            <a:off x="3055938" y="3476625"/>
            <a:ext cx="2855912" cy="43973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41999" name="Rectangle 18"/>
          <p:cNvSpPr/>
          <p:nvPr/>
        </p:nvSpPr>
        <p:spPr>
          <a:xfrm>
            <a:off x="3657600" y="2889250"/>
            <a:ext cx="2855913"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
        <p:nvSpPr>
          <p:cNvPr id="42000" name="Rectangle 19"/>
          <p:cNvSpPr/>
          <p:nvPr/>
        </p:nvSpPr>
        <p:spPr>
          <a:xfrm>
            <a:off x="4259263" y="2300288"/>
            <a:ext cx="2855912" cy="441325"/>
          </a:xfrm>
          <a:prstGeom prst="rect">
            <a:avLst/>
          </a:prstGeom>
          <a:solidFill>
            <a:srgbClr val="00FF00"/>
          </a:solidFill>
          <a:ln w="9525"/>
          <a:scene3d>
            <a:camera prst="legacyObliqueTopRight">
              <a:rot lat="0" lon="0" rev="0"/>
            </a:camera>
            <a:lightRig rig="legacyFlat3" dir="b"/>
          </a:scene3d>
          <a:sp3d extrusionH="430200" prstMaterial="legacyMatte">
            <a:bevelT w="13500" h="13500" prst="angle"/>
            <a:bevelB w="13500" h="13500" prst="angle"/>
            <a:extrusionClr>
              <a:srgbClr val="00FF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确定资费支付方式</a:t>
            </a:r>
            <a:endParaRPr lang="zh-CN" altLang="en-US" sz="1400" dirty="0">
              <a:latin typeface="Arial" panose="020B0604020202020204" pitchFamily="34" charset="0"/>
              <a:ea typeface="宋体" panose="02010600030101010101" pitchFamily="2" charset="-122"/>
            </a:endParaRPr>
          </a:p>
        </p:txBody>
      </p:sp>
      <p:sp>
        <p:nvSpPr>
          <p:cNvPr id="42001" name="Rectangle 20"/>
          <p:cNvSpPr/>
          <p:nvPr/>
        </p:nvSpPr>
        <p:spPr>
          <a:xfrm>
            <a:off x="4932363" y="1700213"/>
            <a:ext cx="2855912" cy="441325"/>
          </a:xfrm>
          <a:prstGeom prst="rect">
            <a:avLst/>
          </a:prstGeom>
          <a:solidFill>
            <a:srgbClr val="00FFFF"/>
          </a:solidFill>
          <a:ln w="9525"/>
          <a:scene3d>
            <a:camera prst="legacyObliqueTopRight">
              <a:rot lat="0" lon="0" rev="0"/>
            </a:camera>
            <a:lightRig rig="legacyFlat3" dir="b"/>
          </a:scene3d>
          <a:sp3d extrusionH="430200" prstMaterial="legacyMatte">
            <a:bevelT w="13500" h="13500" prst="angle"/>
            <a:bevelB w="13500" h="13500" prst="angle"/>
            <a:extrusionClr>
              <a:srgbClr val="00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收费</a:t>
            </a:r>
            <a:endParaRPr lang="zh-CN" altLang="en-US" sz="1400" dirty="0">
              <a:latin typeface="Arial" panose="020B0604020202020204" pitchFamily="34" charset="0"/>
              <a:ea typeface="宋体" panose="02010600030101010101" pitchFamily="2" charset="-122"/>
            </a:endParaRPr>
          </a:p>
        </p:txBody>
      </p:sp>
      <p:sp>
        <p:nvSpPr>
          <p:cNvPr id="42002"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42003"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30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30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30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30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3017"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3018" name="Text Box 13"/>
          <p:cNvSpPr txBox="1"/>
          <p:nvPr/>
        </p:nvSpPr>
        <p:spPr>
          <a:xfrm>
            <a:off x="1403350" y="2420938"/>
            <a:ext cx="1871663" cy="788987"/>
          </a:xfrm>
          <a:prstGeom prst="rect">
            <a:avLst/>
          </a:prstGeom>
          <a:noFill/>
          <a:ln w="9525" cap="flat" cmpd="sng">
            <a:solidFill>
              <a:schemeClr val="tx1"/>
            </a:solidFill>
            <a:prstDash val="solid"/>
            <a:miter/>
            <a:headEnd type="none" w="med" len="med"/>
            <a:tailEnd type="none" w="med" len="med"/>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点钞机的使用</a:t>
            </a:r>
            <a:endParaRPr lang="zh-CN" altLang="en-US" dirty="0">
              <a:latin typeface="Arial" panose="020B0604020202020204" pitchFamily="34" charset="0"/>
              <a:ea typeface="宋体" panose="02010600030101010101" pitchFamily="2" charset="-122"/>
            </a:endParaRPr>
          </a:p>
          <a:p>
            <a:pPr>
              <a:spcBef>
                <a:spcPct val="50000"/>
              </a:spcBef>
            </a:pP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使用录像</a:t>
            </a:r>
            <a:endParaRPr lang="zh-CN" altLang="en-US" dirty="0">
              <a:latin typeface="Arial" panose="020B0604020202020204" pitchFamily="34" charset="0"/>
              <a:ea typeface="宋体" panose="02010600030101010101" pitchFamily="2" charset="-122"/>
            </a:endParaRPr>
          </a:p>
        </p:txBody>
      </p:sp>
      <p:sp>
        <p:nvSpPr>
          <p:cNvPr id="43019" name="Rectangle 16"/>
          <p:cNvSpPr/>
          <p:nvPr/>
        </p:nvSpPr>
        <p:spPr>
          <a:xfrm>
            <a:off x="1547813" y="981075"/>
            <a:ext cx="2855912" cy="441325"/>
          </a:xfrm>
          <a:prstGeom prst="rect">
            <a:avLst/>
          </a:prstGeom>
          <a:solidFill>
            <a:srgbClr val="00FFFF"/>
          </a:solidFill>
          <a:ln w="9525"/>
          <a:scene3d>
            <a:camera prst="legacyObliqueTopRight">
              <a:rot lat="0" lon="0" rev="0"/>
            </a:camera>
            <a:lightRig rig="legacyFlat3" dir="b"/>
          </a:scene3d>
          <a:sp3d extrusionH="430200" prstMaterial="legacyMatte">
            <a:bevelT w="13500" h="13500" prst="angle"/>
            <a:bevelB w="13500" h="13500" prst="angle"/>
            <a:extrusionClr>
              <a:srgbClr val="00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收费</a:t>
            </a:r>
            <a:endParaRPr lang="zh-CN" altLang="en-US" sz="1400" dirty="0">
              <a:latin typeface="Arial" panose="020B0604020202020204" pitchFamily="34" charset="0"/>
              <a:ea typeface="宋体" panose="02010600030101010101" pitchFamily="2" charset="-122"/>
            </a:endParaRPr>
          </a:p>
        </p:txBody>
      </p:sp>
      <p:sp>
        <p:nvSpPr>
          <p:cNvPr id="43020" name="Text Box 17"/>
          <p:cNvSpPr txBox="1"/>
          <p:nvPr/>
        </p:nvSpPr>
        <p:spPr>
          <a:xfrm>
            <a:off x="4787900" y="981075"/>
            <a:ext cx="3960813" cy="779463"/>
          </a:xfrm>
          <a:prstGeom prst="rect">
            <a:avLst/>
          </a:prstGeom>
          <a:noFill/>
          <a:ln w="9525">
            <a:noFill/>
          </a:ln>
        </p:spPr>
        <p:txBody>
          <a:bodyPr anchor="t" anchorCtr="0">
            <a:spAutoFit/>
          </a:bodyPr>
          <a:p>
            <a:pPr>
              <a:spcBef>
                <a:spcPct val="50000"/>
              </a:spcBef>
              <a:buFont typeface="Wingdings" panose="05000000000000000000" pitchFamily="2" charset="2"/>
              <a:buChar char="Ø"/>
            </a:pPr>
            <a:r>
              <a:rPr lang="zh-CN" altLang="en-US" dirty="0">
                <a:latin typeface="Arial" panose="020B0604020202020204" pitchFamily="34" charset="0"/>
                <a:ea typeface="宋体" panose="02010600030101010101" pitchFamily="2" charset="-122"/>
              </a:rPr>
              <a:t>辨别钞票真假</a:t>
            </a:r>
            <a:endParaRPr lang="zh-CN" altLang="en-US" dirty="0">
              <a:latin typeface="Arial" panose="020B0604020202020204" pitchFamily="34" charset="0"/>
              <a:ea typeface="宋体" panose="02010600030101010101" pitchFamily="2" charset="-122"/>
            </a:endParaRPr>
          </a:p>
          <a:p>
            <a:pPr>
              <a:spcBef>
                <a:spcPct val="50000"/>
              </a:spcBef>
              <a:buFont typeface="Wingdings" panose="05000000000000000000" pitchFamily="2" charset="2"/>
              <a:buChar char="Ø"/>
            </a:pPr>
            <a:r>
              <a:rPr lang="zh-CN" altLang="en-US" dirty="0">
                <a:latin typeface="Arial" panose="020B0604020202020204" pitchFamily="34" charset="0"/>
                <a:ea typeface="宋体" panose="02010600030101010101" pitchFamily="2" charset="-122"/>
              </a:rPr>
              <a:t>快速点数钞票</a:t>
            </a:r>
            <a:endParaRPr lang="zh-CN" altLang="en-US" dirty="0">
              <a:latin typeface="Arial" panose="020B0604020202020204" pitchFamily="34" charset="0"/>
              <a:ea typeface="宋体" panose="02010600030101010101" pitchFamily="2" charset="-122"/>
            </a:endParaRPr>
          </a:p>
        </p:txBody>
      </p:sp>
      <p:pic>
        <p:nvPicPr>
          <p:cNvPr id="43021" name="Picture 19" descr="T1XCHK~1"/>
          <p:cNvPicPr>
            <a:picLocks noChangeAspect="1"/>
          </p:cNvPicPr>
          <p:nvPr/>
        </p:nvPicPr>
        <p:blipFill>
          <a:blip r:embed="rId4"/>
          <a:stretch>
            <a:fillRect/>
          </a:stretch>
        </p:blipFill>
        <p:spPr>
          <a:xfrm>
            <a:off x="4572000" y="2565400"/>
            <a:ext cx="2736850" cy="2736850"/>
          </a:xfrm>
          <a:prstGeom prst="rect">
            <a:avLst/>
          </a:prstGeom>
          <a:noFill/>
          <a:ln w="9525">
            <a:noFill/>
          </a:ln>
        </p:spPr>
      </p:pic>
    </p:spTree>
  </p:cSld>
  <p:clrMapOvr>
    <a:masterClrMapping/>
  </p:clrMapOvr>
  <p:transition spd="med">
    <p:check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40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40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40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40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4041"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4042" name="Text Box 13"/>
          <p:cNvSpPr txBox="1"/>
          <p:nvPr/>
        </p:nvSpPr>
        <p:spPr>
          <a:xfrm>
            <a:off x="1331913" y="2133600"/>
            <a:ext cx="2305050" cy="788988"/>
          </a:xfrm>
          <a:prstGeom prst="rect">
            <a:avLst/>
          </a:prstGeom>
          <a:noFill/>
          <a:ln w="9525" cap="flat" cmpd="sng">
            <a:solidFill>
              <a:schemeClr val="tx1"/>
            </a:solidFill>
            <a:prstDash val="solid"/>
            <a:miter/>
            <a:headEnd type="none" w="med" len="med"/>
            <a:tailEnd type="none" w="med" len="med"/>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人工点钞</a:t>
            </a:r>
            <a:endParaRPr lang="zh-CN" altLang="en-US" dirty="0">
              <a:latin typeface="Arial" panose="020B0604020202020204" pitchFamily="34" charset="0"/>
              <a:ea typeface="宋体" panose="02010600030101010101" pitchFamily="2" charset="-122"/>
            </a:endParaRPr>
          </a:p>
          <a:p>
            <a:pPr>
              <a:spcBef>
                <a:spcPct val="50000"/>
              </a:spcBef>
            </a:pP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点钞教学录像</a:t>
            </a:r>
            <a:endParaRPr lang="zh-CN" altLang="en-US" dirty="0">
              <a:latin typeface="Arial" panose="020B0604020202020204" pitchFamily="34" charset="0"/>
              <a:ea typeface="宋体" panose="02010600030101010101" pitchFamily="2" charset="-122"/>
            </a:endParaRPr>
          </a:p>
        </p:txBody>
      </p:sp>
      <p:pic>
        <p:nvPicPr>
          <p:cNvPr id="44043" name="Picture 15" descr="MYPSD_~1"/>
          <p:cNvPicPr>
            <a:picLocks noChangeAspect="1"/>
          </p:cNvPicPr>
          <p:nvPr/>
        </p:nvPicPr>
        <p:blipFill>
          <a:blip r:embed="rId4"/>
          <a:srcRect t="6836"/>
          <a:stretch>
            <a:fillRect/>
          </a:stretch>
        </p:blipFill>
        <p:spPr>
          <a:xfrm>
            <a:off x="4500563" y="1196975"/>
            <a:ext cx="3527425" cy="4938713"/>
          </a:xfrm>
          <a:prstGeom prst="rect">
            <a:avLst/>
          </a:prstGeom>
          <a:noFill/>
          <a:ln w="9525">
            <a:noFill/>
          </a:ln>
        </p:spPr>
      </p:pic>
    </p:spTree>
  </p:cSld>
  <p:clrMapOvr>
    <a:masterClrMapping/>
  </p:clrMapOvr>
  <p:transition spd="med">
    <p:check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50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50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50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50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50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50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5066" name="Rectangle 13"/>
          <p:cNvSpPr/>
          <p:nvPr/>
        </p:nvSpPr>
        <p:spPr>
          <a:xfrm>
            <a:off x="1403350" y="5229225"/>
            <a:ext cx="2855913" cy="441325"/>
          </a:xfrm>
          <a:prstGeom prst="rect">
            <a:avLst/>
          </a:prstGeom>
          <a:solidFill>
            <a:srgbClr val="FFFFCC"/>
          </a:solidFill>
          <a:ln w="9525"/>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nchor="t" anchorCtr="0">
            <a:flatTx/>
          </a:bodyPr>
          <a:p>
            <a:pPr eaLnBrk="0" hangingPunct="0"/>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初步判断托寄物是否属于轻泡物</a:t>
            </a:r>
            <a:endParaRPr lang="zh-CN" altLang="en-US" sz="1400" dirty="0">
              <a:latin typeface="Arial" panose="020B0604020202020204" pitchFamily="34" charset="0"/>
              <a:ea typeface="宋体" panose="02010600030101010101" pitchFamily="2" charset="-122"/>
            </a:endParaRPr>
          </a:p>
        </p:txBody>
      </p:sp>
      <p:sp>
        <p:nvSpPr>
          <p:cNvPr id="45067" name="任意多边形 20"/>
          <p:cNvSpPr/>
          <p:nvPr/>
        </p:nvSpPr>
        <p:spPr>
          <a:xfrm>
            <a:off x="1703388" y="1322388"/>
            <a:ext cx="2700337" cy="3195637"/>
          </a:xfrm>
          <a:custGeom>
            <a:avLst/>
            <a:gdLst/>
            <a:ahLst/>
            <a:cxnLst>
              <a:cxn ang="0">
                <a:pos x="2961" y="1174228"/>
              </a:cxn>
              <a:cxn ang="0">
                <a:pos x="17765" y="1010101"/>
              </a:cxn>
              <a:cxn ang="0">
                <a:pos x="38492" y="861663"/>
              </a:cxn>
              <a:cxn ang="0">
                <a:pos x="68101" y="726501"/>
              </a:cxn>
              <a:cxn ang="0">
                <a:pos x="97710" y="604613"/>
              </a:cxn>
              <a:cxn ang="0">
                <a:pos x="133240" y="497206"/>
              </a:cxn>
              <a:cxn ang="0">
                <a:pos x="171732" y="404282"/>
              </a:cxn>
              <a:cxn ang="0">
                <a:pos x="210224" y="321012"/>
              </a:cxn>
              <a:cxn ang="0">
                <a:pos x="247235" y="251017"/>
              </a:cxn>
              <a:cxn ang="0">
                <a:pos x="282766" y="194297"/>
              </a:cxn>
              <a:cxn ang="0">
                <a:pos x="315335" y="147231"/>
              </a:cxn>
              <a:cxn ang="0">
                <a:pos x="341983" y="112233"/>
              </a:cxn>
              <a:cxn ang="0">
                <a:pos x="364190" y="88097"/>
              </a:cxn>
              <a:cxn ang="0">
                <a:pos x="377514" y="73616"/>
              </a:cxn>
              <a:cxn ang="0">
                <a:pos x="381956" y="68788"/>
              </a:cxn>
              <a:cxn ang="0">
                <a:pos x="538883" y="26550"/>
              </a:cxn>
              <a:cxn ang="0">
                <a:pos x="488548" y="155679"/>
              </a:cxn>
              <a:cxn ang="0">
                <a:pos x="485587" y="156886"/>
              </a:cxn>
              <a:cxn ang="0">
                <a:pos x="472263" y="165333"/>
              </a:cxn>
              <a:cxn ang="0">
                <a:pos x="451537" y="176194"/>
              </a:cxn>
              <a:cxn ang="0">
                <a:pos x="426369" y="195503"/>
              </a:cxn>
              <a:cxn ang="0">
                <a:pos x="396760" y="222053"/>
              </a:cxn>
              <a:cxn ang="0">
                <a:pos x="361229" y="257051"/>
              </a:cxn>
              <a:cxn ang="0">
                <a:pos x="322738" y="304117"/>
              </a:cxn>
              <a:cxn ang="0">
                <a:pos x="282766" y="360837"/>
              </a:cxn>
              <a:cxn ang="0">
                <a:pos x="239833" y="428418"/>
              </a:cxn>
              <a:cxn ang="0">
                <a:pos x="196900" y="514102"/>
              </a:cxn>
              <a:cxn ang="0">
                <a:pos x="155447" y="609440"/>
              </a:cxn>
              <a:cxn ang="0">
                <a:pos x="115475" y="722880"/>
              </a:cxn>
              <a:cxn ang="0">
                <a:pos x="76983" y="853216"/>
              </a:cxn>
              <a:cxn ang="0">
                <a:pos x="42933" y="1002860"/>
              </a:cxn>
              <a:cxn ang="0">
                <a:pos x="13324" y="1170607"/>
              </a:cxn>
            </a:cxnLst>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9525">
            <a:noFill/>
          </a:ln>
        </p:spPr>
        <p:txBody>
          <a:bodyPr/>
          <a:p>
            <a:endParaRPr lang="zh-CN" altLang="en-US"/>
          </a:p>
        </p:txBody>
      </p:sp>
      <p:sp>
        <p:nvSpPr>
          <p:cNvPr id="45068" name="Rectangle 15"/>
          <p:cNvSpPr/>
          <p:nvPr/>
        </p:nvSpPr>
        <p:spPr>
          <a:xfrm>
            <a:off x="1854200" y="4651375"/>
            <a:ext cx="2855913" cy="441325"/>
          </a:xfrm>
          <a:prstGeom prst="rect">
            <a:avLst/>
          </a:prstGeom>
          <a:solidFill>
            <a:srgbClr val="CCFFFF"/>
          </a:solid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称量托寄物的实际重量</a:t>
            </a:r>
            <a:endParaRPr lang="zh-CN" altLang="en-US" sz="1400" dirty="0">
              <a:latin typeface="Arial" panose="020B0604020202020204" pitchFamily="34" charset="0"/>
              <a:ea typeface="宋体" panose="02010600030101010101" pitchFamily="2" charset="-122"/>
            </a:endParaRPr>
          </a:p>
        </p:txBody>
      </p:sp>
      <p:sp>
        <p:nvSpPr>
          <p:cNvPr id="45069" name="Rectangle 16"/>
          <p:cNvSpPr/>
          <p:nvPr/>
        </p:nvSpPr>
        <p:spPr>
          <a:xfrm>
            <a:off x="2455863" y="4065588"/>
            <a:ext cx="2855912" cy="439737"/>
          </a:xfrm>
          <a:prstGeom prst="rect">
            <a:avLst/>
          </a:prstGeom>
          <a:solidFill>
            <a:srgbClr val="FFFF66"/>
          </a:solidFill>
          <a:ln w="9525"/>
          <a:scene3d>
            <a:camera prst="legacyObliqueTopRight">
              <a:rot lat="0" lon="0" rev="0"/>
            </a:camera>
            <a:lightRig rig="legacyFlat3" dir="b"/>
          </a:scene3d>
          <a:sp3d extrusionH="430200" prstMaterial="legacyMatte">
            <a:bevelT w="13500" h="13500" prst="angle"/>
            <a:bevelB w="13500" h="13500" prst="angle"/>
            <a:extrusionClr>
              <a:srgbClr val="FFFF66"/>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比较实际重量和体积重量</a:t>
            </a:r>
            <a:endParaRPr lang="zh-CN" altLang="en-US" sz="1400" dirty="0">
              <a:latin typeface="Arial" panose="020B0604020202020204" pitchFamily="34" charset="0"/>
              <a:ea typeface="宋体" panose="02010600030101010101" pitchFamily="2" charset="-122"/>
            </a:endParaRPr>
          </a:p>
        </p:txBody>
      </p:sp>
      <p:sp>
        <p:nvSpPr>
          <p:cNvPr id="45070" name="Rectangle 17"/>
          <p:cNvSpPr/>
          <p:nvPr/>
        </p:nvSpPr>
        <p:spPr>
          <a:xfrm>
            <a:off x="3055938" y="3476625"/>
            <a:ext cx="2855912" cy="439738"/>
          </a:xfrm>
          <a:prstGeom prst="rect">
            <a:avLst/>
          </a:prstGeom>
          <a:solidFill>
            <a:srgbClr val="FFCC00"/>
          </a:solidFill>
          <a:ln w="9525"/>
          <a:scene3d>
            <a:camera prst="legacyObliqueTopRight">
              <a:rot lat="0" lon="0" rev="0"/>
            </a:camera>
            <a:lightRig rig="legacyFlat3" dir="b"/>
          </a:scene3d>
          <a:sp3d extrusionH="430200" prstMaterial="legacyMatte">
            <a:bevelT w="13500" h="13500" prst="angle"/>
            <a:bevelB w="13500" h="13500" prst="angle"/>
            <a:extrusionClr>
              <a:srgbClr val="FFCC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按照收费标准，核算资费</a:t>
            </a:r>
            <a:endParaRPr lang="zh-CN" altLang="en-US" sz="1400" dirty="0">
              <a:latin typeface="Arial" panose="020B0604020202020204" pitchFamily="34" charset="0"/>
              <a:ea typeface="宋体" panose="02010600030101010101" pitchFamily="2" charset="-122"/>
            </a:endParaRPr>
          </a:p>
        </p:txBody>
      </p:sp>
      <p:sp>
        <p:nvSpPr>
          <p:cNvPr id="45071" name="Rectangle 18"/>
          <p:cNvSpPr/>
          <p:nvPr/>
        </p:nvSpPr>
        <p:spPr>
          <a:xfrm>
            <a:off x="3657600" y="2889250"/>
            <a:ext cx="2855913" cy="441325"/>
          </a:xfrm>
          <a:prstGeom prst="rect">
            <a:avLst/>
          </a:prstGeom>
          <a:solidFill>
            <a:srgbClr val="FF00FF"/>
          </a:solidFill>
          <a:ln w="9525"/>
          <a:scene3d>
            <a:camera prst="legacyObliqueTopRight">
              <a:rot lat="0" lon="0" rev="0"/>
            </a:camera>
            <a:lightRig rig="legacyFlat3" dir="b"/>
          </a:scene3d>
          <a:sp3d extrusionH="430200" prstMaterial="legacyMatte">
            <a:bevelT w="13500" h="13500" prst="angle"/>
            <a:bevelB w="13500" h="13500" prst="angle"/>
            <a:extrusionClr>
              <a:srgbClr val="FF00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保价费和保险费的收取</a:t>
            </a:r>
            <a:endParaRPr lang="zh-CN" altLang="en-US" sz="1400" dirty="0">
              <a:latin typeface="Arial" panose="020B0604020202020204" pitchFamily="34" charset="0"/>
              <a:ea typeface="宋体" panose="02010600030101010101" pitchFamily="2" charset="-122"/>
            </a:endParaRPr>
          </a:p>
        </p:txBody>
      </p:sp>
      <p:sp>
        <p:nvSpPr>
          <p:cNvPr id="45072" name="Rectangle 19"/>
          <p:cNvSpPr/>
          <p:nvPr/>
        </p:nvSpPr>
        <p:spPr>
          <a:xfrm>
            <a:off x="4259263" y="2300288"/>
            <a:ext cx="2855912" cy="441325"/>
          </a:xfrm>
          <a:prstGeom prst="rect">
            <a:avLst/>
          </a:prstGeom>
          <a:solidFill>
            <a:srgbClr val="00FF00"/>
          </a:solidFill>
          <a:ln w="9525"/>
          <a:scene3d>
            <a:camera prst="legacyObliqueTopRight">
              <a:rot lat="0" lon="0" rev="0"/>
            </a:camera>
            <a:lightRig rig="legacyFlat3" dir="b"/>
          </a:scene3d>
          <a:sp3d extrusionH="430200" prstMaterial="legacyMatte">
            <a:bevelT w="13500" h="13500" prst="angle"/>
            <a:bevelB w="13500" h="13500" prst="angle"/>
            <a:extrusionClr>
              <a:srgbClr val="00FF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确定资费支付方式</a:t>
            </a:r>
            <a:endParaRPr lang="zh-CN" altLang="en-US" sz="1400" dirty="0">
              <a:latin typeface="Arial" panose="020B0604020202020204" pitchFamily="34" charset="0"/>
              <a:ea typeface="宋体" panose="02010600030101010101" pitchFamily="2" charset="-122"/>
            </a:endParaRPr>
          </a:p>
        </p:txBody>
      </p:sp>
      <p:sp>
        <p:nvSpPr>
          <p:cNvPr id="45073" name="Rectangle 20"/>
          <p:cNvSpPr/>
          <p:nvPr/>
        </p:nvSpPr>
        <p:spPr>
          <a:xfrm>
            <a:off x="4932363" y="1700213"/>
            <a:ext cx="2855912" cy="441325"/>
          </a:xfrm>
          <a:prstGeom prst="rect">
            <a:avLst/>
          </a:prstGeom>
          <a:solidFill>
            <a:srgbClr val="00FFFF"/>
          </a:solidFill>
          <a:ln w="9525"/>
          <a:scene3d>
            <a:camera prst="legacyObliqueTopRight">
              <a:rot lat="0" lon="0" rev="0"/>
            </a:camera>
            <a:lightRig rig="legacyFlat3" dir="b"/>
          </a:scene3d>
          <a:sp3d extrusionH="430200" prstMaterial="legacyMatte">
            <a:bevelT w="13500" h="13500" prst="angle"/>
            <a:bevelB w="13500" h="13500" prst="angle"/>
            <a:extrusionClr>
              <a:srgbClr val="00FFFF"/>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收费</a:t>
            </a:r>
            <a:endParaRPr lang="zh-CN" altLang="en-US" sz="1400" dirty="0">
              <a:latin typeface="Arial" panose="020B0604020202020204" pitchFamily="34" charset="0"/>
              <a:ea typeface="宋体" panose="02010600030101010101" pitchFamily="2" charset="-122"/>
            </a:endParaRPr>
          </a:p>
        </p:txBody>
      </p:sp>
      <p:sp>
        <p:nvSpPr>
          <p:cNvPr id="45074" name="Rectangle 21"/>
          <p:cNvSpPr/>
          <p:nvPr/>
        </p:nvSpPr>
        <p:spPr>
          <a:xfrm>
            <a:off x="5508625" y="1125538"/>
            <a:ext cx="2855913" cy="439737"/>
          </a:xfrm>
          <a:prstGeom prst="rect">
            <a:avLst/>
          </a:prstGeom>
          <a:solidFill>
            <a:srgbClr val="FF0000"/>
          </a:solidFill>
          <a:ln w="9525"/>
          <a:scene3d>
            <a:camera prst="legacyObliqueTopRight">
              <a:rot lat="0" lon="0" rev="0"/>
            </a:camera>
            <a:lightRig rig="legacyFlat3" dir="b"/>
          </a:scene3d>
          <a:sp3d extrusionH="430200" prstMaterial="legacyMatte">
            <a:bevelT w="13500" h="13500" prst="angle"/>
            <a:bevelB w="13500" h="13500" prst="angle"/>
            <a:extrusionClr>
              <a:srgbClr val="FF0000"/>
            </a:extrusionClr>
          </a:sp3d>
        </p:spPr>
        <p:txBody>
          <a:bodyPr anchor="t" anchorCtr="0">
            <a:flatTx/>
          </a:bodyPr>
          <a:p>
            <a:pPr algn="ctr" eaLnBrk="0" hangingPunct="0"/>
            <a:r>
              <a:rPr lang="en-US" altLang="zh-CN" sz="1400" dirty="0">
                <a:latin typeface="宋体" panose="02010600030101010101" pitchFamily="2" charset="-122"/>
                <a:ea typeface="宋体" panose="02010600030101010101" pitchFamily="2" charset="-122"/>
              </a:rPr>
              <a:t>8</a:t>
            </a:r>
            <a:r>
              <a:rPr lang="zh-CN" altLang="en-US" sz="1400" dirty="0">
                <a:latin typeface="宋体" panose="02010600030101010101" pitchFamily="2" charset="-122"/>
                <a:ea typeface="宋体" panose="02010600030101010101" pitchFamily="2" charset="-122"/>
              </a:rPr>
              <a:t>返款交单</a:t>
            </a:r>
            <a:endParaRPr lang="zh-CN" altLang="en-US" sz="1400" dirty="0">
              <a:latin typeface="Arial" panose="020B0604020202020204" pitchFamily="34" charset="0"/>
              <a:ea typeface="宋体" panose="02010600030101010101" pitchFamily="2" charset="-122"/>
            </a:endParaRPr>
          </a:p>
        </p:txBody>
      </p:sp>
      <p:sp>
        <p:nvSpPr>
          <p:cNvPr id="45075" name="Text Box 22"/>
          <p:cNvSpPr txBox="1"/>
          <p:nvPr/>
        </p:nvSpPr>
        <p:spPr>
          <a:xfrm>
            <a:off x="6659563" y="5084763"/>
            <a:ext cx="1800225" cy="5762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eaLnBrk="0" hangingPunct="0"/>
            <a:r>
              <a:rPr lang="zh-CN" altLang="en-US" sz="1600" dirty="0">
                <a:latin typeface="Times New Roman" panose="02020603050405020304" pitchFamily="18" charset="0"/>
                <a:ea typeface="宋体" panose="02010600030101010101" pitchFamily="2" charset="-122"/>
              </a:rPr>
              <a:t>称重计费流程图</a:t>
            </a:r>
            <a:endParaRPr lang="zh-CN" altLang="en-US" sz="1600" dirty="0">
              <a:latin typeface="Arial" panose="020B0604020202020204" pitchFamily="34" charset="0"/>
              <a:ea typeface="宋体" panose="02010600030101010101" pitchFamily="2" charset="-122"/>
            </a:endParaRPr>
          </a:p>
        </p:txBody>
      </p:sp>
      <p:sp>
        <p:nvSpPr>
          <p:cNvPr id="45076" name="Rectangle 23"/>
          <p:cNvSpPr/>
          <p:nvPr/>
        </p:nvSpPr>
        <p:spPr>
          <a:xfrm>
            <a:off x="250825" y="16621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60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60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60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60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60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6089"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71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71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71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71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71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7113"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81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81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81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81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81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学习活动六：称重计费</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48137" name="Rectangle 12"/>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7912</Words>
  <Application>WPS 演示</Application>
  <PresentationFormat/>
  <Paragraphs>1059</Paragraphs>
  <Slides>45</Slides>
  <Notes>0</Notes>
  <HiddenSlides>0</HiddenSlides>
  <MMClips>0</MMClips>
  <ScaleCrop>false</ScaleCrop>
  <HeadingPairs>
    <vt:vector size="8" baseType="variant">
      <vt:variant>
        <vt:lpstr>已用的字体</vt:lpstr>
      </vt:variant>
      <vt:variant>
        <vt:i4>13</vt:i4>
      </vt:variant>
      <vt:variant>
        <vt:lpstr>主题</vt:lpstr>
      </vt:variant>
      <vt:variant>
        <vt:i4>2</vt:i4>
      </vt:variant>
      <vt:variant>
        <vt:lpstr>嵌入 OLE 服务器</vt:lpstr>
      </vt:variant>
      <vt:variant>
        <vt:i4>0</vt:i4>
      </vt:variant>
      <vt:variant>
        <vt:lpstr>幻灯片标题</vt:lpstr>
      </vt:variant>
      <vt:variant>
        <vt:i4>45</vt:i4>
      </vt:variant>
    </vt:vector>
  </HeadingPairs>
  <TitlesOfParts>
    <vt:vector size="60" baseType="lpstr">
      <vt:lpstr>Arial</vt:lpstr>
      <vt:lpstr>宋体</vt:lpstr>
      <vt:lpstr>Wingdings</vt:lpstr>
      <vt:lpstr>Calibri</vt:lpstr>
      <vt:lpstr>Arial Rounded MT Bold</vt:lpstr>
      <vt:lpstr>楷体</vt:lpstr>
      <vt:lpstr>Times New Roman</vt:lpstr>
      <vt:lpstr>黑体</vt:lpstr>
      <vt:lpstr>HY헤드라인M</vt:lpstr>
      <vt:lpstr>Segoe Print</vt:lpstr>
      <vt:lpstr>ZWSimpleStroke</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106</cp:revision>
  <dcterms:created xsi:type="dcterms:W3CDTF">2011-01-25T06:33:28Z</dcterms:created>
  <dcterms:modified xsi:type="dcterms:W3CDTF">2026-08-26T02:06:01Z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6F965A343CD54E7D8FB7F5B4E8B204E0_12</vt:lpwstr>
  </property>
  <property fmtid="{D5CDD505-2E9C-101B-9397-08002B2CF9AE}" pid="3" name="KSOProductBuildVer">
    <vt:lpwstr>2052-12.1.0.28043</vt:lpwstr>
  </property>
</Properties>
</file>