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376" r:id="rId4"/>
    <p:sldId id="256" r:id="rId5"/>
    <p:sldId id="259" r:id="rId6"/>
    <p:sldId id="316" r:id="rId7"/>
    <p:sldId id="317" r:id="rId8"/>
    <p:sldId id="277" r:id="rId9"/>
    <p:sldId id="337" r:id="rId10"/>
    <p:sldId id="338" r:id="rId11"/>
    <p:sldId id="368" r:id="rId12"/>
    <p:sldId id="367" r:id="rId13"/>
    <p:sldId id="370" r:id="rId14"/>
    <p:sldId id="340" r:id="rId15"/>
    <p:sldId id="371" r:id="rId16"/>
    <p:sldId id="375" r:id="rId17"/>
    <p:sldId id="372" r:id="rId18"/>
    <p:sldId id="341" r:id="rId19"/>
    <p:sldId id="342" r:id="rId20"/>
    <p:sldId id="339" r:id="rId21"/>
    <p:sldId id="364" r:id="rId22"/>
    <p:sldId id="365" r:id="rId23"/>
    <p:sldId id="366" r:id="rId24"/>
    <p:sldId id="361" r:id="rId25"/>
    <p:sldId id="362" r:id="rId26"/>
    <p:sldId id="363" r:id="rId27"/>
    <p:sldId id="358" r:id="rId28"/>
    <p:sldId id="359" r:id="rId29"/>
    <p:sldId id="360" r:id="rId30"/>
    <p:sldId id="355" r:id="rId31"/>
    <p:sldId id="356" r:id="rId32"/>
    <p:sldId id="357" r:id="rId33"/>
    <p:sldId id="352" r:id="rId34"/>
    <p:sldId id="353" r:id="rId35"/>
    <p:sldId id="354" r:id="rId36"/>
    <p:sldId id="349" r:id="rId37"/>
    <p:sldId id="350" r:id="rId38"/>
    <p:sldId id="351" r:id="rId39"/>
    <p:sldId id="346" r:id="rId40"/>
    <p:sldId id="347" r:id="rId41"/>
    <p:sldId id="348" r:id="rId42"/>
    <p:sldId id="343" r:id="rId43"/>
    <p:sldId id="344" r:id="rId44"/>
    <p:sldId id="345" r:id="rId45"/>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3.wmf"/><Relationship Id="rId3" Type="http://schemas.openxmlformats.org/officeDocument/2006/relationships/oleObject" Target="../embeddings/oleObject1.bin"/><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C:/Users/dell/Desktop/26&#24180;8&#26376;&#19978;&#35838;&#36164;&#26009;/&#24555;&#36882;&#35838;&#20214;/http:/t2.baidu.com/it/u=1392018869,3237886380&amp;fm=23&amp;gp=0.jpg" TargetMode="External"/><Relationship Id="rId6" Type="http://schemas.openxmlformats.org/officeDocument/2006/relationships/image" Target="../media/image18.jpeg"/><Relationship Id="rId5" Type="http://schemas.openxmlformats.org/officeDocument/2006/relationships/image" Target="F:/11/&#24555;&#36882;&#25945;&#26448;/&#26679;&#31456;/AppData/Roaming/Tencent/Users/870327074/QQ/WinTemp/RichOle/B)_`IXJ9OBR50T_TWU52]Z5.jpg" TargetMode="External"/><Relationship Id="rId4" Type="http://schemas.openxmlformats.org/officeDocument/2006/relationships/image" Target="../media/image1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C:/Users/dell/Desktop/26&#24180;8&#26376;&#19978;&#35838;&#36164;&#26009;/&#24555;&#36882;&#35838;&#20214;/http:/t2.baidu.com/it/u=423490654,568671120&amp;fm=23&amp;gp=0.jpg" TargetMode="External"/><Relationship Id="rId6" Type="http://schemas.openxmlformats.org/officeDocument/2006/relationships/image" Target="../media/image20.jpeg"/><Relationship Id="rId5" Type="http://schemas.openxmlformats.org/officeDocument/2006/relationships/image" Target="F:/11/&#24555;&#36882;&#25945;&#26448;/&#26679;&#31456;/AppData/Roaming/Tencent/Users/870327074/QQ/WinTemp/RichOle/PLN$JM6_(MD5Z8QL_E@Q@$A.jpg" TargetMode="External"/><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C:/Users/dell/Desktop/26&#24180;8&#26376;&#19978;&#35838;&#36164;&#26009;/&#24555;&#36882;&#35838;&#20214;/http:/www.geihui.com/b/attachments/month_1109/110903195540efc3445eebacc1.jpg" TargetMode="External"/><Relationship Id="rId4" Type="http://schemas.openxmlformats.org/officeDocument/2006/relationships/image" Target="../media/image2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7.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8.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ADMINI~1/appdata/roaming/360se6/USERDA~1/Temp/201106~2.JPG" TargetMode="External"/><Relationship Id="rId6" Type="http://schemas.openxmlformats.org/officeDocument/2006/relationships/image" Target="../media/image30.jpeg"/><Relationship Id="rId5" Type="http://schemas.openxmlformats.org/officeDocument/2006/relationships/image" Target="../../../../../../../../../../../ADMINI~1/appdata/roaming/360se6/USERDA~1/Temp/U_2155~1.JPG" TargetMode="External"/><Relationship Id="rId4" Type="http://schemas.openxmlformats.org/officeDocument/2006/relationships/image" Target="../media/image2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1.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1.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7" name="Text Box 19"/>
          <p:cNvSpPr txBox="1"/>
          <p:nvPr/>
        </p:nvSpPr>
        <p:spPr>
          <a:xfrm>
            <a:off x="323850" y="5661025"/>
            <a:ext cx="2376170" cy="440055"/>
          </a:xfrm>
          <a:prstGeom prst="rect">
            <a:avLst/>
          </a:prstGeom>
          <a:noFill/>
          <a:ln w="9525">
            <a:noFill/>
          </a:ln>
        </p:spPr>
        <p:txBody>
          <a:bodyPr anchor="t" anchorCtr="0">
            <a:noAutofit/>
          </a:bodyPr>
          <a:p>
            <a:pPr>
              <a:spcBef>
                <a:spcPct val="50000"/>
              </a:spcBef>
            </a:pPr>
            <a:r>
              <a:rPr lang="zh-CN" altLang="en-US" dirty="0">
                <a:solidFill>
                  <a:srgbClr val="000000"/>
                </a:solidFill>
                <a:latin typeface="Arial" panose="020B0604020202020204" pitchFamily="34" charset="0"/>
                <a:ea typeface="宋体" panose="02010600030101010101" pitchFamily="2" charset="-122"/>
              </a:rPr>
              <a:t>主讲人：车</a:t>
            </a:r>
            <a:r>
              <a:rPr lang="zh-CN" altLang="en-US" dirty="0">
                <a:solidFill>
                  <a:srgbClr val="000000"/>
                </a:solidFill>
                <a:latin typeface="Arial" panose="020B0604020202020204" pitchFamily="34" charset="0"/>
                <a:ea typeface="宋体" panose="02010600030101010101" pitchFamily="2" charset="-122"/>
              </a:rPr>
              <a:t>敏</a:t>
            </a:r>
            <a:endParaRPr lang="zh-CN" altLang="en-US" dirty="0">
              <a:solidFill>
                <a:srgbClr val="000000"/>
              </a:solidFill>
              <a:latin typeface="Arial" panose="020B0604020202020204" pitchFamily="34" charset="0"/>
              <a:ea typeface="宋体" panose="02010600030101010101" pitchFamily="2" charset="-122"/>
            </a:endParaRPr>
          </a:p>
          <a:p>
            <a:pPr>
              <a:spcBef>
                <a:spcPct val="50000"/>
              </a:spcBef>
            </a:pPr>
            <a:endParaRPr lang="en-US" altLang="zh-CN"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339975" y="764540"/>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任务二：快件收寄作业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任务一：快递行业调研</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graphicFrame>
        <p:nvGraphicFramePr>
          <p:cNvPr id="5127" name="Object 239"/>
          <p:cNvGraphicFramePr>
            <a:graphicFrameLocks noChangeAspect="1"/>
          </p:cNvGraphicFramePr>
          <p:nvPr/>
        </p:nvGraphicFramePr>
        <p:xfrm>
          <a:off x="0" y="1268413"/>
          <a:ext cx="9144000" cy="5040312"/>
        </p:xfrm>
        <a:graphic>
          <a:graphicData uri="http://schemas.openxmlformats.org/presentationml/2006/ole">
            <mc:AlternateContent xmlns:mc="http://schemas.openxmlformats.org/markup-compatibility/2006">
              <mc:Choice xmlns:v="urn:schemas-microsoft-com:vml" Requires="v">
                <p:oleObj spid="_x0000_s3076" name="" r:id="rId3" imgW="8550910" imgH="5730240" progId="">
                  <p:embed/>
                </p:oleObj>
              </mc:Choice>
              <mc:Fallback>
                <p:oleObj name="" r:id="rId3" imgW="8550910" imgH="5730240" progId="">
                  <p:embed/>
                  <p:pic>
                    <p:nvPicPr>
                      <p:cNvPr id="0" name="图片 3075"/>
                      <p:cNvPicPr/>
                      <p:nvPr/>
                    </p:nvPicPr>
                    <p:blipFill>
                      <a:blip r:embed="rId4"/>
                      <a:srcRect t="4616"/>
                      <a:stretch>
                        <a:fillRect/>
                      </a:stretch>
                    </p:blipFill>
                    <p:spPr>
                      <a:xfrm>
                        <a:off x="0" y="1268413"/>
                        <a:ext cx="9144000" cy="5040312"/>
                      </a:xfrm>
                      <a:prstGeom prst="rect">
                        <a:avLst/>
                      </a:prstGeom>
                      <a:noFill/>
                      <a:ln w="38100">
                        <a:noFill/>
                        <a:miter/>
                      </a:ln>
                    </p:spPr>
                  </p:pic>
                </p:oleObj>
              </mc:Fallback>
            </mc:AlternateContent>
          </a:graphicData>
        </a:graphic>
      </p:graphicFrame>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1" name="Rectangle 11"/>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19392" name="Group 608"/>
          <p:cNvGraphicFramePr>
            <a:graphicFrameLocks noGrp="1"/>
          </p:cNvGraphicFramePr>
          <p:nvPr/>
        </p:nvGraphicFramePr>
        <p:xfrm>
          <a:off x="1619250" y="709613"/>
          <a:ext cx="7273925" cy="5884863"/>
        </p:xfrm>
        <a:graphic>
          <a:graphicData uri="http://schemas.openxmlformats.org/drawingml/2006/table">
            <a:tbl>
              <a:tblPr/>
              <a:tblGrid>
                <a:gridCol w="558800"/>
                <a:gridCol w="1120775"/>
                <a:gridCol w="1411288"/>
                <a:gridCol w="965200"/>
                <a:gridCol w="1298575"/>
                <a:gridCol w="1263650"/>
                <a:gridCol w="655637"/>
              </a:tblGrid>
              <a:tr h="415925">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职务概况</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职务名称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取件员</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所属部门</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快递网点</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定编人数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直接上级</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部门经理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职务编号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编制日期</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直接下属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7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工作概述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负责取件服务工作。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r h="13970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专业知识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对组织业务范围所属的地理交通情况较为熟悉。</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有较强机动车驾驶技术。</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具备运输业务规划能力。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心理品质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严谨、细心，善于发现问题，并能及时做出判断。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能吃苦耐劳，有上进心，具备良好的团队合作精神。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资历要求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具有初中以上文化。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具备基本礼仪礼节，有良好的沟通能力，文字书写工整、清晰。</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有同行业同类工作经验者优先。</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能力要求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良好的沟通能力及解决问题能力。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口头和书面语言表达流利。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工作认真负责，能承受较强的工作压力。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其  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男性优先，自带交通工具</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摩托车</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，车辆证照齐全；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rowSpan="9">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工作仪容仪表要求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头  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长度适中，梳理整齐，无头皮屑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面  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洁净，健康，精神饱满</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耳  朵</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无灰垢 、禁戴吊坠耳环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口  腔</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牙齿洁净，口腔无异味</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  装</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公司统一制服，熨烫整洁（平整、无污垢、掉扣、线头、无破损）</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  牌</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完好无缺，端正别于外装左胸前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双  手</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指甲整洁，无污垢、禁带花俏饰品（婚戒除外）</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鞋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干净、擦亮</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袜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无污渍、无破洞、无味，颜色根据裤子合理搭配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工作内容及</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职责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具体事项及标准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3889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上岗前培训内容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了解岗位职能和责任，熟悉所属辖区的街道情况，寻找最高效的配送路径。</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一般物品和特殊物品以及违禁品等基本常识培训。</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服务意识、安全意识、保密意识。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transition spd="med">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7172"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7173"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4"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5" name="Rectangle 10"/>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20352" name="Group 544"/>
          <p:cNvGraphicFramePr>
            <a:graphicFrameLocks noGrp="1"/>
          </p:cNvGraphicFramePr>
          <p:nvPr/>
        </p:nvGraphicFramePr>
        <p:xfrm>
          <a:off x="1587500" y="765175"/>
          <a:ext cx="7305675" cy="5878513"/>
        </p:xfrm>
        <a:graphic>
          <a:graphicData uri="http://schemas.openxmlformats.org/drawingml/2006/table">
            <a:tbl>
              <a:tblPr/>
              <a:tblGrid>
                <a:gridCol w="466725"/>
                <a:gridCol w="182563"/>
                <a:gridCol w="747712"/>
                <a:gridCol w="3006725"/>
                <a:gridCol w="2901950"/>
              </a:tblGrid>
              <a:tr h="51435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岗位职责</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接收取件信息并按照信息指示执行取件作业。</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到达客户处取件作业，对货物进行查验、包装、称重、计费操作。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指导客户填写运单资料，确保运单信息正确无误。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负责取件作业时的现金收讫。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做好货物、单据、现金的交接工作。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取件信息的及时反馈。</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片区快递市场的开发、管理、维护。</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工作条件及环境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本岗位属于室外工作，由于要做到上门取件的服务，活动性比较强，天气原因对工作影响较大。</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应收帐款处理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按</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公司营业应收帐款</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管理流程及风险控制</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工作运用表单</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快递详情单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收据</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发票</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取件通知单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等</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00063">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作</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权</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限</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、要求相关人员配合工作的权力。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、部门经理授予的其他权力。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、对客服的快件要做好保密、保护工作。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所受监督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直接受部门经理的监督指导</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所施监督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对快件监督（成品质量）</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内部关系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与仓库管理员有协调合作关系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外部关系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与顾客之间的业务关系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岗位晋升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快递员→物流专员→部门副经理→部门经理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工作使用工具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操作步骤及方法</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设备清洁维护规定</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607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手机</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用于联系客户，预约取件时间。</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、专柜放置</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、用后及时归位</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、下班后库柜保管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巴枪</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用于扫描快件，及时上传取件信息。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cPr/>
                </a:tc>
              </a:tr>
              <a:tr h="185738">
                <a:tc rowSpan="9"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工作重点考核项目</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9"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工作绩效</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客服的满意度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、出勤率</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、工作完成程度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4</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、接受的订单数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服务水平</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具有强烈的服务意识及服务能力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工作效率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时间观念很强，工作有条理，动作敏捷</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成本意识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积极节约，主动避免浪费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工作纪律</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遵守规章制度，工作主动积极</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执行能力</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坚决服从并落实公司的指示和工作要求，服务上司的安排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工作创新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能不断提出新想法、新措施、善于学习，锐意求新，能灵活规避风险</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主动协调配合，顾全大局，服从安排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责</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任</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心</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自始自终坚持以公司利益为重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组合 24">
            <a:hlinkClick r:id="" action="ppaction://noaction"/>
          </p:cNvPr>
          <p:cNvPicPr/>
          <p:nvPr/>
        </p:nvPicPr>
        <p:blipFill>
          <a:blip r:embed="rId1"/>
          <a:stretch>
            <a:fillRect/>
          </a:stretch>
        </p:blipFill>
        <p:spPr>
          <a:xfrm>
            <a:off x="3059113" y="4005263"/>
            <a:ext cx="447675" cy="495300"/>
          </a:xfrm>
          <a:prstGeom prst="rect">
            <a:avLst/>
          </a:prstGeom>
          <a:noFill/>
          <a:ln w="9525">
            <a:noFill/>
          </a:ln>
        </p:spPr>
      </p:pic>
      <p:pic>
        <p:nvPicPr>
          <p:cNvPr id="8194"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pic>
        <p:nvPicPr>
          <p:cNvPr id="8195" name="组合 24">
            <a:hlinkClick r:id="" action="ppaction://noaction"/>
          </p:cNvPr>
          <p:cNvPicPr/>
          <p:nvPr/>
        </p:nvPicPr>
        <p:blipFill>
          <a:blip r:embed="rId1"/>
          <a:stretch>
            <a:fillRect/>
          </a:stretch>
        </p:blipFill>
        <p:spPr>
          <a:xfrm>
            <a:off x="3059113" y="2852738"/>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24">
            <a:hlinkClick r:id="" action="ppaction://noaction"/>
          </p:cNvPr>
          <p:cNvGrpSpPr/>
          <p:nvPr/>
        </p:nvGrpSpPr>
        <p:grpSpPr>
          <a:xfrm>
            <a:off x="5092684" y="3377082"/>
            <a:ext cx="457201" cy="478971"/>
            <a:chOff x="5791200" y="381000"/>
            <a:chExt cx="1600200" cy="1676400"/>
          </a:xfrm>
          <a:scene3d>
            <a:camera prst="orthographicFront"/>
            <a:lightRig rig="threePt" dir="t"/>
          </a:scene3d>
        </p:grpSpPr>
        <p:grpSp>
          <p:nvGrpSpPr>
            <p:cNvPr id="13" name="组合 12"/>
            <p:cNvGrpSpPr/>
            <p:nvPr/>
          </p:nvGrpSpPr>
          <p:grpSpPr>
            <a:xfrm>
              <a:off x="5791200" y="381000"/>
              <a:ext cx="922020" cy="838200"/>
              <a:chOff x="3352800" y="609600"/>
              <a:chExt cx="838200" cy="762000"/>
            </a:xfrm>
          </p:grpSpPr>
          <p:sp>
            <p:nvSpPr>
              <p:cNvPr id="78848"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49"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0" name="组合 13"/>
            <p:cNvGrpSpPr/>
            <p:nvPr/>
          </p:nvGrpSpPr>
          <p:grpSpPr>
            <a:xfrm>
              <a:off x="5791200" y="1295400"/>
              <a:ext cx="838200" cy="762000"/>
              <a:chOff x="3352800" y="609600"/>
              <a:chExt cx="838200" cy="762000"/>
            </a:xfrm>
          </p:grpSpPr>
          <p:sp>
            <p:nvSpPr>
              <p:cNvPr id="78851"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2"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3" name="组合 16"/>
            <p:cNvGrpSpPr/>
            <p:nvPr/>
          </p:nvGrpSpPr>
          <p:grpSpPr>
            <a:xfrm>
              <a:off x="6705600" y="1295400"/>
              <a:ext cx="685800" cy="623455"/>
              <a:chOff x="3352800" y="609600"/>
              <a:chExt cx="838200" cy="762000"/>
            </a:xfrm>
          </p:grpSpPr>
          <p:sp>
            <p:nvSpPr>
              <p:cNvPr id="78855"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6"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7" name="组合 19"/>
            <p:cNvGrpSpPr/>
            <p:nvPr/>
          </p:nvGrpSpPr>
          <p:grpSpPr>
            <a:xfrm>
              <a:off x="6804661" y="685801"/>
              <a:ext cx="586739" cy="533399"/>
              <a:chOff x="3352800" y="609600"/>
              <a:chExt cx="838200" cy="762000"/>
            </a:xfrm>
          </p:grpSpPr>
          <p:sp>
            <p:nvSpPr>
              <p:cNvPr id="7885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60"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8861"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8862"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 name="组合 24">
            <a:hlinkClick r:id="" action="ppaction://hlinkshowjump?jump=nextslide"/>
          </p:cNvPr>
          <p:cNvGrpSpPr/>
          <p:nvPr/>
        </p:nvGrpSpPr>
        <p:grpSpPr>
          <a:xfrm>
            <a:off x="5092684" y="2298129"/>
            <a:ext cx="457201"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5375204" y="2522231"/>
            <a:ext cx="3448312"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027988" y="2133600"/>
            <a:ext cx="777875" cy="428625"/>
          </a:xfrm>
          <a:prstGeom prst="rect">
            <a:avLst/>
          </a:prstGeom>
          <a:noFill/>
          <a:ln w="9525">
            <a:noFill/>
          </a:ln>
        </p:spPr>
      </p:pic>
      <p:pic>
        <p:nvPicPr>
          <p:cNvPr id="820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97" name="圆角矩形 96"/>
          <p:cNvSpPr/>
          <p:nvPr/>
        </p:nvSpPr>
        <p:spPr bwMode="auto">
          <a:xfrm>
            <a:off x="5305114" y="3603013"/>
            <a:ext cx="3508309"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3213100"/>
            <a:ext cx="777875" cy="428625"/>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8"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2929725" y="1491061"/>
            <a:ext cx="2077097" cy="1642831"/>
          </a:xfrm>
          <a:prstGeom prst="rect">
            <a:avLst/>
          </a:prstGeom>
          <a:noFill/>
          <a:effectLst>
            <a:reflection blurRad="6350" stA="50000" endA="300" endPos="55000" dir="5400000" sy="-100000" algn="bl" rotWithShape="0"/>
          </a:effectLst>
        </p:spPr>
      </p:pic>
      <p:pic>
        <p:nvPicPr>
          <p:cNvPr id="8210"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8211"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12"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学习活动六：称重计费</a:t>
            </a:r>
            <a:endParaRPr lang="zh-CN" altLang="en-US" b="1" dirty="0">
              <a:latin typeface="Arial" panose="020B0604020202020204" pitchFamily="34" charset="0"/>
              <a:ea typeface="宋体" panose="02010600030101010101" pitchFamily="2" charset="-122"/>
            </a:endParaRPr>
          </a:p>
        </p:txBody>
      </p:sp>
      <p:sp>
        <p:nvSpPr>
          <p:cNvPr id="8213" name="Text Box 26"/>
          <p:cNvSpPr txBox="1"/>
          <p:nvPr/>
        </p:nvSpPr>
        <p:spPr>
          <a:xfrm>
            <a:off x="5508625" y="2205038"/>
            <a:ext cx="2519363"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学习活动五：快件包装</a:t>
            </a:r>
            <a:endParaRPr lang="zh-CN" altLang="en-US" b="1" dirty="0">
              <a:latin typeface="Arial" panose="020B0604020202020204" pitchFamily="34" charset="0"/>
              <a:ea typeface="宋体" panose="02010600030101010101" pitchFamily="2" charset="-122"/>
            </a:endParaRPr>
          </a:p>
        </p:txBody>
      </p:sp>
      <p:sp>
        <p:nvSpPr>
          <p:cNvPr id="8214" name="Text Box 28"/>
          <p:cNvSpPr txBox="1"/>
          <p:nvPr/>
        </p:nvSpPr>
        <p:spPr>
          <a:xfrm>
            <a:off x="5508625" y="3213100"/>
            <a:ext cx="2592388" cy="366713"/>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学习活动七：快件交接</a:t>
            </a:r>
            <a:endParaRPr lang="zh-CN" altLang="en-US" b="1" dirty="0">
              <a:solidFill>
                <a:srgbClr val="FF0000"/>
              </a:solidFill>
              <a:latin typeface="Arial" panose="020B0604020202020204" pitchFamily="34" charset="0"/>
              <a:ea typeface="宋体" panose="02010600030101010101" pitchFamily="2" charset="-122"/>
            </a:endParaRPr>
          </a:p>
        </p:txBody>
      </p:sp>
      <p:sp>
        <p:nvSpPr>
          <p:cNvPr id="78865"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6" name="圆角矩形 61"/>
          <p:cNvSpPr/>
          <p:nvPr/>
        </p:nvSpPr>
        <p:spPr bwMode="auto">
          <a:xfrm>
            <a:off x="11508" y="3094128"/>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7"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8" name="圆角矩形 61"/>
          <p:cNvSpPr/>
          <p:nvPr/>
        </p:nvSpPr>
        <p:spPr bwMode="auto">
          <a:xfrm>
            <a:off x="11508" y="4246653"/>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1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822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708275"/>
            <a:ext cx="777875" cy="428625"/>
          </a:xfrm>
          <a:prstGeom prst="rect">
            <a:avLst/>
          </a:prstGeom>
          <a:noFill/>
          <a:ln w="9525">
            <a:noFill/>
          </a:ln>
        </p:spPr>
      </p:pic>
      <p:pic>
        <p:nvPicPr>
          <p:cNvPr id="822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pic>
        <p:nvPicPr>
          <p:cNvPr id="822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860800"/>
            <a:ext cx="777875" cy="428625"/>
          </a:xfrm>
          <a:prstGeom prst="rect">
            <a:avLst/>
          </a:prstGeom>
          <a:noFill/>
          <a:ln w="9525">
            <a:noFill/>
          </a:ln>
        </p:spPr>
      </p:pic>
      <p:sp>
        <p:nvSpPr>
          <p:cNvPr id="8223"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学习活动一：接收订单</a:t>
            </a:r>
            <a:endParaRPr lang="zh-CN" altLang="en-US" b="1" dirty="0">
              <a:latin typeface="Arial" panose="020B0604020202020204" pitchFamily="34" charset="0"/>
              <a:ea typeface="宋体" panose="02010600030101010101" pitchFamily="2" charset="-122"/>
            </a:endParaRPr>
          </a:p>
        </p:txBody>
      </p:sp>
      <p:sp>
        <p:nvSpPr>
          <p:cNvPr id="8224" name="Text Box 50"/>
          <p:cNvSpPr txBox="1"/>
          <p:nvPr/>
        </p:nvSpPr>
        <p:spPr>
          <a:xfrm>
            <a:off x="684213" y="2781300"/>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学习活动二：上门取件</a:t>
            </a:r>
            <a:endParaRPr lang="zh-CN" altLang="en-US" b="1" dirty="0">
              <a:latin typeface="Arial" panose="020B0604020202020204" pitchFamily="34" charset="0"/>
              <a:ea typeface="宋体" panose="02010600030101010101" pitchFamily="2" charset="-122"/>
            </a:endParaRPr>
          </a:p>
        </p:txBody>
      </p:sp>
      <p:sp>
        <p:nvSpPr>
          <p:cNvPr id="8225"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学习活动三：快件验视</a:t>
            </a:r>
            <a:endParaRPr lang="zh-CN" altLang="en-US" b="1" dirty="0">
              <a:latin typeface="Arial" panose="020B0604020202020204" pitchFamily="34" charset="0"/>
              <a:ea typeface="宋体" panose="02010600030101010101" pitchFamily="2" charset="-122"/>
            </a:endParaRPr>
          </a:p>
        </p:txBody>
      </p:sp>
      <p:sp>
        <p:nvSpPr>
          <p:cNvPr id="8226" name="Text Box 52"/>
          <p:cNvSpPr txBox="1"/>
          <p:nvPr/>
        </p:nvSpPr>
        <p:spPr>
          <a:xfrm>
            <a:off x="684213" y="3933825"/>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学习活动四：运单填写</a:t>
            </a:r>
            <a:endParaRPr lang="zh-CN" altLang="en-US" b="1" dirty="0">
              <a:latin typeface="Arial" panose="020B0604020202020204" pitchFamily="34" charset="0"/>
              <a:ea typeface="宋体" panose="02010600030101010101" pitchFamily="2" charset="-122"/>
            </a:endParaRPr>
          </a:p>
        </p:txBody>
      </p:sp>
      <p:pic>
        <p:nvPicPr>
          <p:cNvPr id="78870"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788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9225" name="Rectangle 26"/>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9226" name="Picture 150" descr="}`D}PZDSDMYPJ5)TUMSR9HU"/>
          <p:cNvPicPr>
            <a:picLocks noChangeAspect="1"/>
          </p:cNvPicPr>
          <p:nvPr/>
        </p:nvPicPr>
        <p:blipFill>
          <a:blip r:embed="rId4"/>
          <a:stretch>
            <a:fillRect/>
          </a:stretch>
        </p:blipFill>
        <p:spPr>
          <a:xfrm>
            <a:off x="1187450" y="1412875"/>
            <a:ext cx="7632700" cy="3533775"/>
          </a:xfrm>
          <a:prstGeom prst="rect">
            <a:avLst/>
          </a:prstGeom>
          <a:noFill/>
          <a:ln w="9525">
            <a:noFill/>
          </a:ln>
        </p:spPr>
      </p:pic>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05211" name="Rectangle 59"/>
          <p:cNvSpPr/>
          <p:nvPr/>
        </p:nvSpPr>
        <p:spPr>
          <a:xfrm>
            <a:off x="1403350" y="981075"/>
            <a:ext cx="7200900" cy="2014538"/>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一、复核快件</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快件在运回营业网点的过程中，由于运输颠簸可能会使快件或运单受损，在交接快件和运单之前，须对快件和运单进行复核，确保快件和运单的完好，且两者相符。</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、检查快件外包装是否牢固。</a:t>
            </a:r>
            <a:endParaRPr lang="zh-CN" altLang="en-US" dirty="0">
              <a:latin typeface="Arial" panose="020B0604020202020204" pitchFamily="34" charset="0"/>
              <a:ea typeface="宋体" panose="02010600030101010101" pitchFamily="2" charset="-122"/>
            </a:endParaRPr>
          </a:p>
        </p:txBody>
      </p:sp>
      <p:sp>
        <p:nvSpPr>
          <p:cNvPr id="10251" name="Rectangle 62"/>
          <p:cNvSpPr/>
          <p:nvPr/>
        </p:nvSpPr>
        <p:spPr>
          <a:xfrm>
            <a:off x="1905000" y="2641600"/>
            <a:ext cx="982663"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0252" name="Rectangle 65"/>
          <p:cNvSpPr/>
          <p:nvPr/>
        </p:nvSpPr>
        <p:spPr>
          <a:xfrm>
            <a:off x="1905000" y="2641600"/>
            <a:ext cx="2524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05244" name="Group 92"/>
          <p:cNvGraphicFramePr>
            <a:graphicFrameLocks noGrp="1"/>
          </p:cNvGraphicFramePr>
          <p:nvPr/>
        </p:nvGraphicFramePr>
        <p:xfrm>
          <a:off x="1476375" y="3284538"/>
          <a:ext cx="7127875" cy="2881313"/>
        </p:xfrm>
        <a:graphic>
          <a:graphicData uri="http://schemas.openxmlformats.org/drawingml/2006/table">
            <a:tbl>
              <a:tblPr/>
              <a:tblGrid>
                <a:gridCol w="908050"/>
                <a:gridCol w="2979738"/>
                <a:gridCol w="3240087"/>
              </a:tblGrid>
              <a:tr h="2881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各交接环节对于拿到手的快件，应检查外包装是否有明显破损或撕裂，若有明显破损或撕裂，应按规定程序进行检查，不可让其继续流向下一环节。如果经检查只是外包装破损，必须进行重新包装。</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0263" name="Picture 61" descr="F:\11\快递教材\样章\AppData\Roaming\Tencent\Users\870327074\QQ\WinTemp\RichOle\B)_`IXJ9OBR50T_TWU52]Z5.jpg"/>
          <p:cNvPicPr>
            <a:picLocks noChangeAspect="1"/>
          </p:cNvPicPr>
          <p:nvPr/>
        </p:nvPicPr>
        <p:blipFill>
          <a:blip r:embed="rId4" r:link="rId5"/>
          <a:stretch>
            <a:fillRect/>
          </a:stretch>
        </p:blipFill>
        <p:spPr>
          <a:xfrm>
            <a:off x="1547813" y="3933825"/>
            <a:ext cx="415925" cy="915988"/>
          </a:xfrm>
          <a:prstGeom prst="rect">
            <a:avLst/>
          </a:prstGeom>
          <a:noFill/>
          <a:ln w="9525">
            <a:noFill/>
          </a:ln>
        </p:spPr>
      </p:pic>
      <p:pic>
        <p:nvPicPr>
          <p:cNvPr id="305212" name="hoverImg" descr="http://t2.baidu.com/it/u=1392018869,3237886380&amp;fm=23&amp;gp=0.jpg"/>
          <p:cNvPicPr>
            <a:picLocks noChangeAspect="1"/>
          </p:cNvPicPr>
          <p:nvPr/>
        </p:nvPicPr>
        <p:blipFill>
          <a:blip r:embed="rId6" r:link="rId7"/>
          <a:stretch>
            <a:fillRect/>
          </a:stretch>
        </p:blipFill>
        <p:spPr>
          <a:xfrm>
            <a:off x="5508625" y="3573463"/>
            <a:ext cx="2808288" cy="21590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05211">
                                            <p:txEl>
                                              <p:charRg st="0" end="7"/>
                                            </p:txEl>
                                          </p:spTgt>
                                        </p:tgtEl>
                                        <p:attrNameLst>
                                          <p:attrName>style.visibility</p:attrName>
                                        </p:attrNameLst>
                                      </p:cBhvr>
                                      <p:to>
                                        <p:strVal val="visible"/>
                                      </p:to>
                                    </p:set>
                                    <p:anim to="" calcmode="lin" valueType="num">
                                      <p:cBhvr>
                                        <p:cTn id="7" dur="1" fill="hold"/>
                                        <p:tgtEl>
                                          <p:spTgt spid="305211">
                                            <p:txEl>
                                              <p:charRg st="0" end="7"/>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05211">
                                            <p:txEl>
                                              <p:charRg st="8" end="81"/>
                                            </p:txEl>
                                          </p:spTgt>
                                        </p:tgtEl>
                                        <p:attrNameLst>
                                          <p:attrName>style.visibility</p:attrName>
                                        </p:attrNameLst>
                                      </p:cBhvr>
                                      <p:to>
                                        <p:strVal val="visible"/>
                                      </p:to>
                                    </p:set>
                                    <p:anim to="" calcmode="lin" valueType="num">
                                      <p:cBhvr>
                                        <p:cTn id="10" dur="1" fill="hold"/>
                                        <p:tgtEl>
                                          <p:spTgt spid="305211">
                                            <p:txEl>
                                              <p:charRg st="8" end="81"/>
                                            </p:txEl>
                                          </p:spTgt>
                                        </p:tgtEl>
                                        <p:attrNameLst>
                                          <p:attrName>style.visibility</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05211">
                                            <p:txEl>
                                              <p:charRg st="82" end="97"/>
                                            </p:txEl>
                                          </p:spTgt>
                                        </p:tgtEl>
                                        <p:attrNameLst>
                                          <p:attrName>style.visibility</p:attrName>
                                        </p:attrNameLst>
                                      </p:cBhvr>
                                      <p:to>
                                        <p:strVal val="visible"/>
                                      </p:to>
                                    </p:set>
                                    <p:anim to="" calcmode="lin" valueType="num">
                                      <p:cBhvr>
                                        <p:cTn id="15" dur="1" fill="hold"/>
                                        <p:tgtEl>
                                          <p:spTgt spid="305211">
                                            <p:txEl>
                                              <p:charRg st="82" end="97"/>
                                            </p:txEl>
                                          </p:spTgt>
                                        </p:tgtEl>
                                        <p:attrNameLst>
                                          <p:attrName>style.visibility</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305244"/>
                                        </p:tgtEl>
                                        <p:attrNameLst>
                                          <p:attrName>style.visibility</p:attrName>
                                        </p:attrNameLst>
                                      </p:cBhvr>
                                      <p:to>
                                        <p:strVal val="visible"/>
                                      </p:to>
                                    </p:set>
                                    <p:anim to="" calcmode="lin" valueType="num">
                                      <p:cBhvr>
                                        <p:cTn id="20" dur="1" fill="hold"/>
                                        <p:tgtEl>
                                          <p:spTgt spid="305244"/>
                                        </p:tgtEl>
                                        <p:attrNameLst>
                                          <p:attrName>style.visibility</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305212"/>
                                        </p:tgtEl>
                                        <p:attrNameLst>
                                          <p:attrName>style.visibility</p:attrName>
                                        </p:attrNameLst>
                                      </p:cBhvr>
                                      <p:to>
                                        <p:strVal val="visible"/>
                                      </p:to>
                                    </p:set>
                                    <p:anim to="" calcmode="lin" valueType="num">
                                      <p:cBhvr>
                                        <p:cTn id="25" dur="1" fill="hold"/>
                                        <p:tgtEl>
                                          <p:spTgt spid="305212"/>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1274" name="Rectangle 13"/>
          <p:cNvSpPr/>
          <p:nvPr/>
        </p:nvSpPr>
        <p:spPr>
          <a:xfrm>
            <a:off x="1403350" y="981075"/>
            <a:ext cx="7200900" cy="2014538"/>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一、复核快件</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快件在运回营业网点的过程中，由于运输颠簸可能会使快件或运单受损，在交接快件和运单之前，须对快件和运单进行复核，确保快件和运单的完好，且两者相符。</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、检查快件外包装是否牢固。</a:t>
            </a:r>
            <a:endParaRPr lang="zh-CN" altLang="en-US" dirty="0">
              <a:latin typeface="Arial" panose="020B0604020202020204" pitchFamily="34" charset="0"/>
              <a:ea typeface="宋体" panose="02010600030101010101" pitchFamily="2" charset="-122"/>
            </a:endParaRPr>
          </a:p>
        </p:txBody>
      </p:sp>
      <p:sp>
        <p:nvSpPr>
          <p:cNvPr id="11275" name="Rectangle 14"/>
          <p:cNvSpPr/>
          <p:nvPr/>
        </p:nvSpPr>
        <p:spPr>
          <a:xfrm>
            <a:off x="1905000" y="2641600"/>
            <a:ext cx="982663"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1276" name="Rectangle 15"/>
          <p:cNvSpPr/>
          <p:nvPr/>
        </p:nvSpPr>
        <p:spPr>
          <a:xfrm>
            <a:off x="1905000" y="2641600"/>
            <a:ext cx="2524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1277" name="Rectangle 30"/>
          <p:cNvSpPr/>
          <p:nvPr/>
        </p:nvSpPr>
        <p:spPr>
          <a:xfrm>
            <a:off x="1905000" y="2586038"/>
            <a:ext cx="982663"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1278" name="Rectangle 33"/>
          <p:cNvSpPr/>
          <p:nvPr/>
        </p:nvSpPr>
        <p:spPr>
          <a:xfrm>
            <a:off x="1905000" y="2586038"/>
            <a:ext cx="2524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35925" name="Group 53"/>
          <p:cNvGraphicFramePr>
            <a:graphicFrameLocks noGrp="1"/>
          </p:cNvGraphicFramePr>
          <p:nvPr/>
        </p:nvGraphicFramePr>
        <p:xfrm>
          <a:off x="1476375" y="3429000"/>
          <a:ext cx="7127875" cy="2952750"/>
        </p:xfrm>
        <a:graphic>
          <a:graphicData uri="http://schemas.openxmlformats.org/drawingml/2006/table">
            <a:tbl>
              <a:tblPr/>
              <a:tblGrid>
                <a:gridCol w="1312863"/>
                <a:gridCol w="2443162"/>
                <a:gridCol w="3371850"/>
              </a:tblGrid>
              <a:tr h="2952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听</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用手摇晃快件，听是否有声音。如果有异常已破损的声音等，则需打开包装检查，不可放任不管而可能致使尖锐物在包装内窜动划伤快件。</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1289" name="Picture 29" descr="F:\11\快递教材\样章\AppData\Roaming\Tencent\Users\870327074\QQ\WinTemp\RichOle\PLN$JM6_(MD5Z8QL_E@Q@$A.jpg"/>
          <p:cNvPicPr>
            <a:picLocks noChangeAspect="1"/>
          </p:cNvPicPr>
          <p:nvPr/>
        </p:nvPicPr>
        <p:blipFill>
          <a:blip r:embed="rId4" r:link="rId5"/>
          <a:stretch>
            <a:fillRect/>
          </a:stretch>
        </p:blipFill>
        <p:spPr>
          <a:xfrm>
            <a:off x="1693863" y="3789363"/>
            <a:ext cx="604837" cy="1017587"/>
          </a:xfrm>
          <a:prstGeom prst="rect">
            <a:avLst/>
          </a:prstGeom>
          <a:noFill/>
          <a:ln w="9525">
            <a:noFill/>
          </a:ln>
        </p:spPr>
      </p:pic>
      <p:pic>
        <p:nvPicPr>
          <p:cNvPr id="335900" name="hoverImg" descr="http://t2.baidu.com/it/u=423490654,568671120&amp;fm=23&amp;gp=0.jpg"/>
          <p:cNvPicPr>
            <a:picLocks noChangeAspect="1"/>
          </p:cNvPicPr>
          <p:nvPr/>
        </p:nvPicPr>
        <p:blipFill>
          <a:blip r:embed="rId6" r:link="rId7"/>
          <a:stretch>
            <a:fillRect/>
          </a:stretch>
        </p:blipFill>
        <p:spPr>
          <a:xfrm>
            <a:off x="5580063" y="3716338"/>
            <a:ext cx="2879725" cy="2160587"/>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35925"/>
                                        </p:tgtEl>
                                        <p:attrNameLst>
                                          <p:attrName>style.visibility</p:attrName>
                                        </p:attrNameLst>
                                      </p:cBhvr>
                                      <p:to>
                                        <p:strVal val="visible"/>
                                      </p:to>
                                    </p:set>
                                    <p:anim to="" calcmode="lin" valueType="num">
                                      <p:cBhvr>
                                        <p:cTn id="7" dur="1" fill="hold"/>
                                        <p:tgtEl>
                                          <p:spTgt spid="33592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35900"/>
                                        </p:tgtEl>
                                        <p:attrNameLst>
                                          <p:attrName>style.visibility</p:attrName>
                                        </p:attrNameLst>
                                      </p:cBhvr>
                                      <p:to>
                                        <p:strVal val="visible"/>
                                      </p:to>
                                    </p:set>
                                    <p:anim to="" calcmode="lin" valueType="num">
                                      <p:cBhvr>
                                        <p:cTn id="12" dur="1" fill="hold"/>
                                        <p:tgtEl>
                                          <p:spTgt spid="335900"/>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2298" name="Rectangle 13"/>
          <p:cNvSpPr/>
          <p:nvPr/>
        </p:nvSpPr>
        <p:spPr>
          <a:xfrm>
            <a:off x="1403350" y="981075"/>
            <a:ext cx="7200900" cy="2014538"/>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一、复核快件</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快件在运回营业网点的过程中，由于运输颠簸可能会使快件或运单受损，在交接快件和运单之前，须对快件和运单进行复核，确保快件和运单的完好，且两者相符。</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、检查快件外包装是否牢固。</a:t>
            </a:r>
            <a:endParaRPr lang="zh-CN" altLang="en-US" dirty="0">
              <a:latin typeface="Arial" panose="020B0604020202020204" pitchFamily="34" charset="0"/>
              <a:ea typeface="宋体" panose="02010600030101010101" pitchFamily="2" charset="-122"/>
            </a:endParaRPr>
          </a:p>
        </p:txBody>
      </p:sp>
      <p:sp>
        <p:nvSpPr>
          <p:cNvPr id="12299" name="Rectangle 14"/>
          <p:cNvSpPr/>
          <p:nvPr/>
        </p:nvSpPr>
        <p:spPr>
          <a:xfrm>
            <a:off x="1905000" y="2641600"/>
            <a:ext cx="982663"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2300" name="Rectangle 15"/>
          <p:cNvSpPr/>
          <p:nvPr/>
        </p:nvSpPr>
        <p:spPr>
          <a:xfrm>
            <a:off x="1905000" y="2641600"/>
            <a:ext cx="2524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34864" name="Group 16"/>
          <p:cNvGraphicFramePr>
            <a:graphicFrameLocks noGrp="1"/>
          </p:cNvGraphicFramePr>
          <p:nvPr/>
        </p:nvGraphicFramePr>
        <p:xfrm>
          <a:off x="1331913" y="3429000"/>
          <a:ext cx="7127875" cy="2881313"/>
        </p:xfrm>
        <a:graphic>
          <a:graphicData uri="http://schemas.openxmlformats.org/drawingml/2006/table">
            <a:tbl>
              <a:tblPr/>
              <a:tblGrid>
                <a:gridCol w="908050"/>
                <a:gridCol w="2979737"/>
                <a:gridCol w="3240088"/>
              </a:tblGrid>
              <a:tr h="2881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感</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用手晃动快件，感觉寄递物品与包装物壁之间有无摩擦和碰撞，如有，则需要打开包装进行充实缓冲。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34876" name="Picture 28" descr="imgdelivery"/>
          <p:cNvPicPr>
            <a:picLocks noChangeAspect="1"/>
          </p:cNvPicPr>
          <p:nvPr/>
        </p:nvPicPr>
        <p:blipFill>
          <a:blip r:embed="rId4"/>
          <a:stretch>
            <a:fillRect/>
          </a:stretch>
        </p:blipFill>
        <p:spPr>
          <a:xfrm>
            <a:off x="5580063" y="3789363"/>
            <a:ext cx="2808287" cy="2019300"/>
          </a:xfrm>
          <a:prstGeom prst="rect">
            <a:avLst/>
          </a:prstGeom>
          <a:noFill/>
          <a:ln w="9525">
            <a:noFill/>
          </a:ln>
        </p:spPr>
      </p:pic>
      <p:pic>
        <p:nvPicPr>
          <p:cNvPr id="12312" name="Picture 29" descr="H~6@9BXN8)7HNAY}]))K}CS"/>
          <p:cNvPicPr>
            <a:picLocks noChangeAspect="1"/>
          </p:cNvPicPr>
          <p:nvPr/>
        </p:nvPicPr>
        <p:blipFill>
          <a:blip r:embed="rId5"/>
          <a:stretch>
            <a:fillRect/>
          </a:stretch>
        </p:blipFill>
        <p:spPr>
          <a:xfrm>
            <a:off x="1547813" y="4221163"/>
            <a:ext cx="431800" cy="1081087"/>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34876"/>
                                        </p:tgtEl>
                                        <p:attrNameLst>
                                          <p:attrName>style.visibility</p:attrName>
                                        </p:attrNameLst>
                                      </p:cBhvr>
                                      <p:to>
                                        <p:strVal val="visible"/>
                                      </p:to>
                                    </p:set>
                                    <p:anim to="" calcmode="lin" valueType="num">
                                      <p:cBhvr>
                                        <p:cTn id="7" dur="1" fill="hold"/>
                                        <p:tgtEl>
                                          <p:spTgt spid="334876"/>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34864"/>
                                        </p:tgtEl>
                                        <p:attrNameLst>
                                          <p:attrName>style.visibility</p:attrName>
                                        </p:attrNameLst>
                                      </p:cBhvr>
                                      <p:to>
                                        <p:strVal val="visible"/>
                                      </p:to>
                                    </p:set>
                                    <p:anim to="" calcmode="lin" valueType="num">
                                      <p:cBhvr>
                                        <p:cTn id="12" dur="1" fill="hold"/>
                                        <p:tgtEl>
                                          <p:spTgt spid="33486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3322" name="Rectangle 13"/>
          <p:cNvSpPr/>
          <p:nvPr/>
        </p:nvSpPr>
        <p:spPr>
          <a:xfrm>
            <a:off x="1403350" y="981075"/>
            <a:ext cx="7200900" cy="2014538"/>
          </a:xfrm>
          <a:prstGeom prst="rect">
            <a:avLst/>
          </a:prstGeom>
          <a:noFill/>
          <a:ln w="9525">
            <a:noFill/>
          </a:ln>
        </p:spPr>
        <p:txBody>
          <a:bodyPr anchor="ctr" anchorCtr="0">
            <a:spAutoFit/>
          </a:bodyPr>
          <a:p>
            <a:pPr indent="266700"/>
            <a:r>
              <a:rPr lang="zh-CN" altLang="en-US" dirty="0">
                <a:latin typeface="Arial" panose="020B0604020202020204" pitchFamily="34" charset="0"/>
                <a:ea typeface="宋体" panose="02010600030101010101" pitchFamily="2" charset="-122"/>
              </a:rPr>
              <a:t>一、复核快件</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zh-CN" altLang="en-US" dirty="0">
                <a:latin typeface="Arial" panose="020B0604020202020204" pitchFamily="34" charset="0"/>
                <a:ea typeface="宋体" panose="02010600030101010101" pitchFamily="2" charset="-122"/>
              </a:rPr>
              <a:t>快件在运回营业网点的过程中，由于运输颠簸可能会使快件或运单受损，在交接快件和运单之前，须对快件和运单进行复核，确保快件和运单的完好，且两者相符。</a:t>
            </a:r>
            <a:endParaRPr lang="zh-CN" altLang="en-US" dirty="0">
              <a:latin typeface="Arial" panose="020B0604020202020204" pitchFamily="34" charset="0"/>
              <a:ea typeface="宋体" panose="02010600030101010101" pitchFamily="2" charset="-122"/>
            </a:endParaRPr>
          </a:p>
          <a:p>
            <a:pPr indent="266700"/>
            <a:endParaRPr lang="zh-CN" altLang="en-US" dirty="0">
              <a:latin typeface="Arial" panose="020B0604020202020204" pitchFamily="34" charset="0"/>
              <a:ea typeface="宋体" panose="02010600030101010101" pitchFamily="2" charset="-122"/>
            </a:endParaRPr>
          </a:p>
          <a:p>
            <a:pPr indent="2667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、检查快件外包装是否牢固。</a:t>
            </a:r>
            <a:endParaRPr lang="zh-CN" altLang="en-US" dirty="0">
              <a:latin typeface="Arial" panose="020B0604020202020204" pitchFamily="34" charset="0"/>
              <a:ea typeface="宋体" panose="02010600030101010101" pitchFamily="2" charset="-122"/>
            </a:endParaRPr>
          </a:p>
        </p:txBody>
      </p:sp>
      <p:sp>
        <p:nvSpPr>
          <p:cNvPr id="13323" name="Rectangle 14"/>
          <p:cNvSpPr/>
          <p:nvPr/>
        </p:nvSpPr>
        <p:spPr>
          <a:xfrm>
            <a:off x="1905000" y="2641600"/>
            <a:ext cx="982663"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3324" name="Rectangle 15"/>
          <p:cNvSpPr/>
          <p:nvPr/>
        </p:nvSpPr>
        <p:spPr>
          <a:xfrm>
            <a:off x="1905000" y="2641600"/>
            <a:ext cx="2524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37936" name="Group 16"/>
          <p:cNvGraphicFramePr>
            <a:graphicFrameLocks noGrp="1"/>
          </p:cNvGraphicFramePr>
          <p:nvPr/>
        </p:nvGraphicFramePr>
        <p:xfrm>
          <a:off x="1476375" y="3284538"/>
          <a:ext cx="7127875" cy="2881313"/>
        </p:xfrm>
        <a:graphic>
          <a:graphicData uri="http://schemas.openxmlformats.org/drawingml/2006/table">
            <a:tbl>
              <a:tblPr/>
              <a:tblGrid>
                <a:gridCol w="908050"/>
                <a:gridCol w="2979738"/>
                <a:gridCol w="3240087"/>
              </a:tblGrid>
              <a:tr h="28813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搬</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搬动一下快件，看是否有重心严重偏向一边或一角的现象，如有，则需要打开包装重新定位寄递物品在包装内的位置。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3335" name="Picture 28" descr="GI)%})OQ(DC2QT]_4EKK91P"/>
          <p:cNvPicPr>
            <a:picLocks noChangeAspect="1"/>
          </p:cNvPicPr>
          <p:nvPr/>
        </p:nvPicPr>
        <p:blipFill>
          <a:blip r:embed="rId4"/>
          <a:stretch>
            <a:fillRect/>
          </a:stretch>
        </p:blipFill>
        <p:spPr>
          <a:xfrm>
            <a:off x="1547813" y="4076700"/>
            <a:ext cx="431800" cy="793750"/>
          </a:xfrm>
          <a:prstGeom prst="rect">
            <a:avLst/>
          </a:prstGeom>
          <a:noFill/>
          <a:ln w="9525">
            <a:noFill/>
          </a:ln>
        </p:spPr>
      </p:pic>
      <p:pic>
        <p:nvPicPr>
          <p:cNvPr id="337949" name="Picture 29" descr="14d357d7a99ce224"/>
          <p:cNvPicPr>
            <a:picLocks noChangeAspect="1"/>
          </p:cNvPicPr>
          <p:nvPr/>
        </p:nvPicPr>
        <p:blipFill>
          <a:blip r:embed="rId5"/>
          <a:srcRect t="7794"/>
          <a:stretch>
            <a:fillRect/>
          </a:stretch>
        </p:blipFill>
        <p:spPr>
          <a:xfrm>
            <a:off x="5508625" y="3573463"/>
            <a:ext cx="2881313" cy="22225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37936"/>
                                        </p:tgtEl>
                                        <p:attrNameLst>
                                          <p:attrName>style.visibility</p:attrName>
                                        </p:attrNameLst>
                                      </p:cBhvr>
                                      <p:to>
                                        <p:strVal val="visible"/>
                                      </p:to>
                                    </p:set>
                                    <p:anim to="" calcmode="lin" valueType="num">
                                      <p:cBhvr>
                                        <p:cTn id="7" dur="1" fill="hold"/>
                                        <p:tgtEl>
                                          <p:spTgt spid="337936"/>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37949"/>
                                        </p:tgtEl>
                                        <p:attrNameLst>
                                          <p:attrName>style.visibility</p:attrName>
                                        </p:attrNameLst>
                                      </p:cBhvr>
                                      <p:to>
                                        <p:strVal val="visible"/>
                                      </p:to>
                                    </p:set>
                                    <p:anim to="" calcmode="lin" valueType="num">
                                      <p:cBhvr>
                                        <p:cTn id="12" dur="1" fill="hold"/>
                                        <p:tgtEl>
                                          <p:spTgt spid="337949"/>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07213" name="Rectangle 13"/>
          <p:cNvSpPr/>
          <p:nvPr/>
        </p:nvSpPr>
        <p:spPr>
          <a:xfrm>
            <a:off x="1547813" y="908050"/>
            <a:ext cx="7416800" cy="207010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、检查快件上的运单粘贴是否牢固。</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pPr>
              <a:lnSpc>
                <a:spcPct val="130000"/>
              </a:lnSpc>
            </a:pPr>
            <a:r>
              <a:rPr lang="zh-CN" altLang="en-US" dirty="0">
                <a:latin typeface="Arial" panose="020B0604020202020204" pitchFamily="34" charset="0"/>
                <a:ea typeface="宋体" panose="02010600030101010101" pitchFamily="2" charset="-122"/>
              </a:rPr>
              <a:t>检查运单的随件联是否缺少，运单是否破损。如果运单缺少或严重破损，需要重新填写一份运单替代原运单寄递快件。如果重新开单，须及时告知客户重新开单的原因，以及把新的单号告知客户，以便客户查询。如胶纸粘贴或运单粘贴不牢固，须使用胶纸重新加固粘贴。</a:t>
            </a:r>
            <a:endParaRPr lang="zh-CN" altLang="en-US" dirty="0">
              <a:latin typeface="Arial" panose="020B0604020202020204" pitchFamily="34" charset="0"/>
              <a:ea typeface="宋体" panose="02010600030101010101" pitchFamily="2" charset="-122"/>
            </a:endParaRPr>
          </a:p>
        </p:txBody>
      </p:sp>
      <p:sp>
        <p:nvSpPr>
          <p:cNvPr id="14347" name="Rectangle 19"/>
          <p:cNvSpPr/>
          <p:nvPr/>
        </p:nvSpPr>
        <p:spPr>
          <a:xfrm>
            <a:off x="1973263" y="2595563"/>
            <a:ext cx="1943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07253" name="Group 53"/>
          <p:cNvGraphicFramePr>
            <a:graphicFrameLocks noGrp="1"/>
          </p:cNvGraphicFramePr>
          <p:nvPr/>
        </p:nvGraphicFramePr>
        <p:xfrm>
          <a:off x="1547813" y="3429000"/>
          <a:ext cx="7272338" cy="2921000"/>
        </p:xfrm>
        <a:graphic>
          <a:graphicData uri="http://schemas.openxmlformats.org/drawingml/2006/table">
            <a:tbl>
              <a:tblPr/>
              <a:tblGrid>
                <a:gridCol w="1214437"/>
                <a:gridCol w="2717800"/>
                <a:gridCol w="3340100"/>
              </a:tblGrid>
              <a:tr h="511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附录图片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409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运单信息看不清</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07214" name="Picture 14" descr="http://www.geihui.com/b/attachments/month_1109/110903195540efc3445eebacc1.jpg"/>
          <p:cNvPicPr>
            <a:picLocks noChangeAspect="1"/>
          </p:cNvPicPr>
          <p:nvPr/>
        </p:nvPicPr>
        <p:blipFill>
          <a:blip r:embed="rId4" r:link="rId5"/>
          <a:srcRect l="9264" r="4883" b="10808"/>
          <a:stretch>
            <a:fillRect/>
          </a:stretch>
        </p:blipFill>
        <p:spPr>
          <a:xfrm>
            <a:off x="2916238" y="4149725"/>
            <a:ext cx="2376487" cy="1858963"/>
          </a:xfrm>
          <a:prstGeom prst="rect">
            <a:avLst/>
          </a:prstGeom>
          <a:noFill/>
          <a:ln w="9525">
            <a:noFill/>
          </a:ln>
        </p:spPr>
      </p:pic>
      <p:sp>
        <p:nvSpPr>
          <p:cNvPr id="14363" name="Rectangle 54"/>
          <p:cNvSpPr/>
          <p:nvPr/>
        </p:nvSpPr>
        <p:spPr>
          <a:xfrm>
            <a:off x="5651500" y="4365625"/>
            <a:ext cx="3024188" cy="173990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如果这情况属于严重破损，需要重新填写一份运单替代原运单寄递快件。如果重新开单，须及时告知客户重新开单的原因，以及把新的单号告知客户，以便客户查询。</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07213">
                                            <p:txEl>
                                              <p:charRg st="0" end="18"/>
                                            </p:txEl>
                                          </p:spTgt>
                                        </p:tgtEl>
                                        <p:attrNameLst>
                                          <p:attrName>style.visibility</p:attrName>
                                        </p:attrNameLst>
                                      </p:cBhvr>
                                      <p:to>
                                        <p:strVal val="visible"/>
                                      </p:to>
                                    </p:set>
                                    <p:anim to="" calcmode="lin" valueType="num">
                                      <p:cBhvr>
                                        <p:cTn id="7" dur="1" fill="hold"/>
                                        <p:tgtEl>
                                          <p:spTgt spid="307213">
                                            <p:txEl>
                                              <p:charRg st="0" end="18"/>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07213">
                                            <p:txEl>
                                              <p:charRg st="19" end="139"/>
                                            </p:txEl>
                                          </p:spTgt>
                                        </p:tgtEl>
                                        <p:attrNameLst>
                                          <p:attrName>style.visibility</p:attrName>
                                        </p:attrNameLst>
                                      </p:cBhvr>
                                      <p:to>
                                        <p:strVal val="visible"/>
                                      </p:to>
                                    </p:set>
                                    <p:anim to="" calcmode="lin" valueType="num">
                                      <p:cBhvr>
                                        <p:cTn id="12" dur="1" fill="hold"/>
                                        <p:tgtEl>
                                          <p:spTgt spid="307213">
                                            <p:txEl>
                                              <p:charRg st="19" end="139"/>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07214"/>
                                        </p:tgtEl>
                                        <p:attrNameLst>
                                          <p:attrName>style.visibility</p:attrName>
                                        </p:attrNameLst>
                                      </p:cBhvr>
                                      <p:to>
                                        <p:strVal val="visible"/>
                                      </p:to>
                                    </p:set>
                                    <p:anim to="" calcmode="lin" valueType="num">
                                      <p:cBhvr>
                                        <p:cTn id="17" dur="1" fill="hold"/>
                                        <p:tgtEl>
                                          <p:spTgt spid="30721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5370" name="Rectangle 13"/>
          <p:cNvSpPr/>
          <p:nvPr/>
        </p:nvSpPr>
        <p:spPr>
          <a:xfrm>
            <a:off x="1547813" y="908050"/>
            <a:ext cx="7416800" cy="207010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、检查快件上的运单粘贴是否牢固。</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pPr>
              <a:lnSpc>
                <a:spcPct val="130000"/>
              </a:lnSpc>
            </a:pPr>
            <a:r>
              <a:rPr lang="zh-CN" altLang="en-US" dirty="0">
                <a:latin typeface="Arial" panose="020B0604020202020204" pitchFamily="34" charset="0"/>
                <a:ea typeface="宋体" panose="02010600030101010101" pitchFamily="2" charset="-122"/>
              </a:rPr>
              <a:t>检查运单的随件联是否缺少，运单是否破损。如果运单缺少或严重破损，需要重新填写一份运单替代原运单寄递快件。如果重新开单，须及时告知客户重新开单的原因，以及把新的单号告知客户，以便客户查询。如胶纸粘贴或运单粘贴不牢固，须使用胶纸重新加固粘贴。</a:t>
            </a:r>
            <a:endParaRPr lang="zh-CN" altLang="en-US" dirty="0">
              <a:latin typeface="Arial" panose="020B0604020202020204" pitchFamily="34" charset="0"/>
              <a:ea typeface="宋体" panose="02010600030101010101" pitchFamily="2" charset="-122"/>
            </a:endParaRPr>
          </a:p>
        </p:txBody>
      </p:sp>
      <p:sp>
        <p:nvSpPr>
          <p:cNvPr id="15371" name="Rectangle 14"/>
          <p:cNvSpPr/>
          <p:nvPr/>
        </p:nvSpPr>
        <p:spPr>
          <a:xfrm>
            <a:off x="1973263" y="2595563"/>
            <a:ext cx="1943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38959" name="Group 15"/>
          <p:cNvGraphicFramePr>
            <a:graphicFrameLocks noGrp="1"/>
          </p:cNvGraphicFramePr>
          <p:nvPr/>
        </p:nvGraphicFramePr>
        <p:xfrm>
          <a:off x="1547813" y="3429000"/>
          <a:ext cx="7272338" cy="2921000"/>
        </p:xfrm>
        <a:graphic>
          <a:graphicData uri="http://schemas.openxmlformats.org/drawingml/2006/table">
            <a:tbl>
              <a:tblPr/>
              <a:tblGrid>
                <a:gridCol w="1214437"/>
                <a:gridCol w="2717800"/>
                <a:gridCol w="3340100"/>
              </a:tblGrid>
              <a:tr h="511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附录图片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409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r>
                        <a:rPr kumimoji="0" lang="zh-CN" altLang="en-US" sz="18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rPr>
                        <a:t>运单破损</a:t>
                      </a:r>
                      <a:endParaRPr kumimoji="0" lang="zh-CN" altLang="en-US" sz="18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2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5386" name="Picture 34"/>
          <p:cNvPicPr>
            <a:picLocks noChangeAspect="1"/>
          </p:cNvPicPr>
          <p:nvPr/>
        </p:nvPicPr>
        <p:blipFill>
          <a:blip r:embed="rId4"/>
          <a:stretch>
            <a:fillRect/>
          </a:stretch>
        </p:blipFill>
        <p:spPr>
          <a:xfrm>
            <a:off x="2916238" y="4233863"/>
            <a:ext cx="2376487" cy="1887537"/>
          </a:xfrm>
          <a:prstGeom prst="rect">
            <a:avLst/>
          </a:prstGeom>
          <a:noFill/>
          <a:ln w="9525">
            <a:noFill/>
          </a:ln>
        </p:spPr>
      </p:pic>
      <p:sp>
        <p:nvSpPr>
          <p:cNvPr id="15387" name="Rectangle 35"/>
          <p:cNvSpPr/>
          <p:nvPr/>
        </p:nvSpPr>
        <p:spPr>
          <a:xfrm>
            <a:off x="5651500" y="4365625"/>
            <a:ext cx="3024188" cy="173990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如果运单严重破损，需要重新填写一份运单替代原运单寄递快件。如果重新开单，须及时告知客户重新开单的原因，以及把新的单号告知客户，以便客户查询。</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6394" name="Rectangle 13"/>
          <p:cNvSpPr/>
          <p:nvPr/>
        </p:nvSpPr>
        <p:spPr>
          <a:xfrm>
            <a:off x="1547813" y="908050"/>
            <a:ext cx="7416800" cy="207010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、检查快件上的运单粘贴是否牢固。</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pPr>
              <a:lnSpc>
                <a:spcPct val="130000"/>
              </a:lnSpc>
            </a:pPr>
            <a:r>
              <a:rPr lang="zh-CN" altLang="en-US" dirty="0">
                <a:latin typeface="Arial" panose="020B0604020202020204" pitchFamily="34" charset="0"/>
                <a:ea typeface="宋体" panose="02010600030101010101" pitchFamily="2" charset="-122"/>
              </a:rPr>
              <a:t>检查运单的随件联是否缺少，运单是否破损。如果运单缺少或严重破损，需要重新填写一份运单替代原运单寄递快件。如果重新开单，须及时告知客户重新开单的原因，以及把新的单号告知客户，以便客户查询。如胶纸粘贴或运单粘贴不牢固，须使用胶纸重新加固粘贴。</a:t>
            </a:r>
            <a:endParaRPr lang="zh-CN" altLang="en-US" dirty="0">
              <a:latin typeface="Arial" panose="020B0604020202020204" pitchFamily="34" charset="0"/>
              <a:ea typeface="宋体" panose="02010600030101010101" pitchFamily="2" charset="-122"/>
            </a:endParaRPr>
          </a:p>
        </p:txBody>
      </p:sp>
      <p:sp>
        <p:nvSpPr>
          <p:cNvPr id="16395" name="Rectangle 14"/>
          <p:cNvSpPr/>
          <p:nvPr/>
        </p:nvSpPr>
        <p:spPr>
          <a:xfrm>
            <a:off x="1973263" y="2595563"/>
            <a:ext cx="1943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43055" name="Group 15"/>
          <p:cNvGraphicFramePr>
            <a:graphicFrameLocks noGrp="1"/>
          </p:cNvGraphicFramePr>
          <p:nvPr/>
        </p:nvGraphicFramePr>
        <p:xfrm>
          <a:off x="1547813" y="3429000"/>
          <a:ext cx="7272338" cy="2921000"/>
        </p:xfrm>
        <a:graphic>
          <a:graphicData uri="http://schemas.openxmlformats.org/drawingml/2006/table">
            <a:tbl>
              <a:tblPr/>
              <a:tblGrid>
                <a:gridCol w="1214437"/>
                <a:gridCol w="2717800"/>
                <a:gridCol w="3340100"/>
              </a:tblGrid>
              <a:tr h="511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附录图片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409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运单丢失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6410" name="Picture 31"/>
          <p:cNvPicPr>
            <a:picLocks noChangeAspect="1"/>
          </p:cNvPicPr>
          <p:nvPr/>
        </p:nvPicPr>
        <p:blipFill>
          <a:blip r:embed="rId4"/>
          <a:stretch>
            <a:fillRect/>
          </a:stretch>
        </p:blipFill>
        <p:spPr>
          <a:xfrm>
            <a:off x="2987675" y="4076700"/>
            <a:ext cx="2073275" cy="2089150"/>
          </a:xfrm>
          <a:prstGeom prst="rect">
            <a:avLst/>
          </a:prstGeom>
          <a:noFill/>
          <a:ln w="9525">
            <a:noFill/>
          </a:ln>
        </p:spPr>
      </p:pic>
      <p:sp>
        <p:nvSpPr>
          <p:cNvPr id="16411" name="Rectangle 32"/>
          <p:cNvSpPr/>
          <p:nvPr/>
        </p:nvSpPr>
        <p:spPr>
          <a:xfrm>
            <a:off x="5651500" y="4365625"/>
            <a:ext cx="3024188" cy="173990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如果原订单无法找回，需要重新填写一份运单替代原运单寄递快件。如果重新开单，须及时告知客户重新开单的原因，以及把新的单号告知客户，以便客户查询。</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7418" name="Rectangle 13"/>
          <p:cNvSpPr/>
          <p:nvPr/>
        </p:nvSpPr>
        <p:spPr>
          <a:xfrm>
            <a:off x="1547813" y="908050"/>
            <a:ext cx="7416800" cy="207010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、检查快件上的运单粘贴是否牢固。</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pPr>
              <a:lnSpc>
                <a:spcPct val="130000"/>
              </a:lnSpc>
            </a:pPr>
            <a:r>
              <a:rPr lang="zh-CN" altLang="en-US" dirty="0">
                <a:latin typeface="Arial" panose="020B0604020202020204" pitchFamily="34" charset="0"/>
                <a:ea typeface="宋体" panose="02010600030101010101" pitchFamily="2" charset="-122"/>
              </a:rPr>
              <a:t>检查运单的随件联是否缺少，运单是否破损。如果运单缺少或严重破损，需要重新填写一份运单替代原运单寄递快件。如果重新开单，须及时告知客户重新开单的原因，以及把新的单号告知客户，以便客户查询。如胶纸粘贴或运单粘贴不牢固，须使用胶纸重新加固粘贴。</a:t>
            </a:r>
            <a:endParaRPr lang="zh-CN" altLang="en-US" dirty="0">
              <a:latin typeface="Arial" panose="020B0604020202020204" pitchFamily="34" charset="0"/>
              <a:ea typeface="宋体" panose="02010600030101010101" pitchFamily="2" charset="-122"/>
            </a:endParaRPr>
          </a:p>
        </p:txBody>
      </p:sp>
      <p:sp>
        <p:nvSpPr>
          <p:cNvPr id="17419" name="Rectangle 14"/>
          <p:cNvSpPr/>
          <p:nvPr/>
        </p:nvSpPr>
        <p:spPr>
          <a:xfrm>
            <a:off x="1973263" y="2595563"/>
            <a:ext cx="1943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39983" name="Group 15"/>
          <p:cNvGraphicFramePr>
            <a:graphicFrameLocks noGrp="1"/>
          </p:cNvGraphicFramePr>
          <p:nvPr/>
        </p:nvGraphicFramePr>
        <p:xfrm>
          <a:off x="1547813" y="3429000"/>
          <a:ext cx="7272338" cy="2921000"/>
        </p:xfrm>
        <a:graphic>
          <a:graphicData uri="http://schemas.openxmlformats.org/drawingml/2006/table">
            <a:tbl>
              <a:tblPr/>
              <a:tblGrid>
                <a:gridCol w="1214437"/>
                <a:gridCol w="2717800"/>
                <a:gridCol w="3340100"/>
              </a:tblGrid>
              <a:tr h="511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附录图片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409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运单不好粘贴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7434" name="Picture 30"/>
          <p:cNvPicPr>
            <a:picLocks noChangeAspect="1"/>
          </p:cNvPicPr>
          <p:nvPr/>
        </p:nvPicPr>
        <p:blipFill>
          <a:blip r:embed="rId4"/>
          <a:stretch>
            <a:fillRect/>
          </a:stretch>
        </p:blipFill>
        <p:spPr>
          <a:xfrm>
            <a:off x="2843213" y="4221163"/>
            <a:ext cx="2447925" cy="1922462"/>
          </a:xfrm>
          <a:prstGeom prst="rect">
            <a:avLst/>
          </a:prstGeom>
          <a:noFill/>
          <a:ln w="9525">
            <a:noFill/>
          </a:ln>
        </p:spPr>
      </p:pic>
      <p:sp>
        <p:nvSpPr>
          <p:cNvPr id="17435" name="Rectangle 31"/>
          <p:cNvSpPr/>
          <p:nvPr/>
        </p:nvSpPr>
        <p:spPr>
          <a:xfrm>
            <a:off x="5724525" y="4724400"/>
            <a:ext cx="2927350" cy="449263"/>
          </a:xfrm>
          <a:prstGeom prst="rect">
            <a:avLst/>
          </a:prstGeom>
          <a:noFill/>
          <a:ln w="9525">
            <a:noFill/>
          </a:ln>
        </p:spPr>
        <p:txBody>
          <a:bodyPr wrap="none" anchor="t" anchorCtr="0">
            <a:spAutoFit/>
          </a:bodyPr>
          <a:p>
            <a:pPr>
              <a:lnSpc>
                <a:spcPct val="130000"/>
              </a:lnSpc>
            </a:pPr>
            <a:r>
              <a:rPr lang="zh-CN" altLang="en-US" dirty="0">
                <a:latin typeface="Arial" panose="020B0604020202020204" pitchFamily="34" charset="0"/>
                <a:ea typeface="宋体" panose="02010600030101010101" pitchFamily="2" charset="-122"/>
              </a:rPr>
              <a:t>须使用胶纸重新加固粘贴。</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8442" name="Rectangle 13"/>
          <p:cNvSpPr/>
          <p:nvPr/>
        </p:nvSpPr>
        <p:spPr>
          <a:xfrm>
            <a:off x="1547813" y="1052513"/>
            <a:ext cx="6337300" cy="915987"/>
          </a:xfrm>
          <a:prstGeom prst="rect">
            <a:avLst/>
          </a:prstGeom>
          <a:noFill/>
          <a:ln w="9525">
            <a:noFill/>
          </a:ln>
        </p:spPr>
        <p:txBody>
          <a:bodyPr anchor="ctr" anchorCtr="0">
            <a:spAutoFit/>
          </a:bodyPr>
          <a:p>
            <a:pPr eaLnBrk="0" hangingPunct="0"/>
            <a:r>
              <a:rPr lang="en-US" altLang="zh-CN" dirty="0">
                <a:latin typeface="Times New Roman" panose="02020603050405020304" pitchFamily="18" charset="0"/>
                <a:ea typeface="宋体" panose="02010600030101010101" pitchFamily="2" charset="-122"/>
              </a:rPr>
              <a:t>3</a:t>
            </a:r>
            <a:r>
              <a:rPr lang="zh-CN" altLang="en-US" dirty="0">
                <a:latin typeface="Times New Roman" panose="02020603050405020304" pitchFamily="18" charset="0"/>
                <a:ea typeface="宋体" panose="02010600030101010101" pitchFamily="2" charset="-122"/>
              </a:rPr>
              <a:t>、核对数量。核对运单数量与快件数量是否相符，一张运单对应一票快件。如运单数量与快件数量不相符，则须及时找出数量不符的原因并跟进处理。</a:t>
            </a:r>
            <a:endParaRPr lang="zh-CN" altLang="en-US" dirty="0">
              <a:latin typeface="Arial" panose="020B0604020202020204" pitchFamily="34" charset="0"/>
              <a:ea typeface="宋体" panose="02010600030101010101" pitchFamily="2" charset="-122"/>
            </a:endParaRPr>
          </a:p>
        </p:txBody>
      </p:sp>
      <p:graphicFrame>
        <p:nvGraphicFramePr>
          <p:cNvPr id="308278" name="Group 54"/>
          <p:cNvGraphicFramePr>
            <a:graphicFrameLocks noGrp="1"/>
          </p:cNvGraphicFramePr>
          <p:nvPr/>
        </p:nvGraphicFramePr>
        <p:xfrm>
          <a:off x="1403350" y="2349500"/>
          <a:ext cx="7345363" cy="3167063"/>
        </p:xfrm>
        <a:graphic>
          <a:graphicData uri="http://schemas.openxmlformats.org/drawingml/2006/table">
            <a:tbl>
              <a:tblPr/>
              <a:tblGrid>
                <a:gridCol w="1117600"/>
                <a:gridCol w="2714625"/>
                <a:gridCol w="3513138"/>
              </a:tblGrid>
              <a:tr h="7889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原因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3780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数量不符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a:t>
                      </a: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、被盗</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a:t>
                      </a: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、丢失</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3</a:t>
                      </a: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、遗漏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Tx/>
                        <a:buSzTx/>
                        <a:buFontTx/>
                        <a:buNone/>
                      </a:pPr>
                      <a:r>
                        <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4</a:t>
                      </a:r>
                      <a:r>
                        <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、运单数量写多了</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8457" name="Rectangle 55"/>
          <p:cNvSpPr/>
          <p:nvPr/>
        </p:nvSpPr>
        <p:spPr>
          <a:xfrm>
            <a:off x="5724525" y="3860800"/>
            <a:ext cx="2374900"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须及时找出数量不符的原因并跟进处理。</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94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9466" name="Rectangle 13"/>
          <p:cNvSpPr/>
          <p:nvPr/>
        </p:nvSpPr>
        <p:spPr>
          <a:xfrm>
            <a:off x="1476375" y="908050"/>
            <a:ext cx="7667625" cy="641350"/>
          </a:xfrm>
          <a:prstGeom prst="rect">
            <a:avLst/>
          </a:prstGeom>
          <a:noFill/>
          <a:ln w="9525">
            <a:noFill/>
          </a:ln>
        </p:spPr>
        <p:txBody>
          <a:bodyPr anchor="ctr" anchorCtr="0">
            <a:spAutoFit/>
          </a:bodyPr>
          <a:p>
            <a:pPr eaLnBrk="0" hangingPunct="0"/>
            <a:r>
              <a:rPr lang="en-US" altLang="zh-CN" dirty="0">
                <a:latin typeface="Times New Roman" panose="02020603050405020304" pitchFamily="18" charset="0"/>
                <a:ea typeface="宋体" panose="02010600030101010101" pitchFamily="2" charset="-122"/>
              </a:rPr>
              <a:t>4</a:t>
            </a:r>
            <a:r>
              <a:rPr lang="zh-CN" altLang="en-US" dirty="0">
                <a:latin typeface="Times New Roman" panose="02020603050405020304" pitchFamily="18" charset="0"/>
                <a:ea typeface="宋体" panose="02010600030101010101" pitchFamily="2" charset="-122"/>
              </a:rPr>
              <a:t>、检查运单是否都已经填写完整。特别注意客户的电话号码，客户签名是否完整正确，运单信息的完整性直接影响快件的信息流。</a:t>
            </a:r>
            <a:endParaRPr lang="zh-CN" altLang="en-US" dirty="0">
              <a:latin typeface="Arial" panose="020B0604020202020204" pitchFamily="34" charset="0"/>
              <a:ea typeface="宋体" panose="02010600030101010101" pitchFamily="2" charset="-122"/>
            </a:endParaRPr>
          </a:p>
        </p:txBody>
      </p:sp>
      <p:graphicFrame>
        <p:nvGraphicFramePr>
          <p:cNvPr id="309322" name="Group 74"/>
          <p:cNvGraphicFramePr>
            <a:graphicFrameLocks noGrp="1"/>
          </p:cNvGraphicFramePr>
          <p:nvPr/>
        </p:nvGraphicFramePr>
        <p:xfrm>
          <a:off x="1116013" y="1628775"/>
          <a:ext cx="7777163" cy="4824413"/>
        </p:xfrm>
        <a:graphic>
          <a:graphicData uri="http://schemas.openxmlformats.org/drawingml/2006/table">
            <a:tbl>
              <a:tblPr/>
              <a:tblGrid>
                <a:gridCol w="1184275"/>
                <a:gridCol w="2873375"/>
                <a:gridCol w="3719512"/>
              </a:tblGrid>
              <a:tr h="5302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图片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处理方法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20685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客户的电话号码不清楚或者不全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56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客户签名潦草看不清或者无签名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485" name="Rectangle 72"/>
          <p:cNvSpPr/>
          <p:nvPr/>
        </p:nvSpPr>
        <p:spPr>
          <a:xfrm>
            <a:off x="0" y="5413375"/>
            <a:ext cx="9144000"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pic>
        <p:nvPicPr>
          <p:cNvPr id="19486" name="Picture 76" descr="c:\users\ADMINI~1\appdata\roaming\360se6\USERDA~1\Temp\U_2155~1.JPG"/>
          <p:cNvPicPr>
            <a:picLocks noChangeAspect="1"/>
          </p:cNvPicPr>
          <p:nvPr/>
        </p:nvPicPr>
        <p:blipFill>
          <a:blip r:embed="rId4" r:link="rId5"/>
          <a:stretch>
            <a:fillRect/>
          </a:stretch>
        </p:blipFill>
        <p:spPr>
          <a:xfrm>
            <a:off x="2411413" y="2308225"/>
            <a:ext cx="2592387" cy="1846263"/>
          </a:xfrm>
          <a:prstGeom prst="rect">
            <a:avLst/>
          </a:prstGeom>
          <a:noFill/>
          <a:ln w="9525">
            <a:noFill/>
          </a:ln>
        </p:spPr>
      </p:pic>
      <p:pic>
        <p:nvPicPr>
          <p:cNvPr id="19487" name="Picture 75" descr="c:\users\ADMINI~1\appdata\roaming\360se6\USERDA~1\Temp\201106~2.JPG"/>
          <p:cNvPicPr>
            <a:picLocks noChangeAspect="1"/>
          </p:cNvPicPr>
          <p:nvPr/>
        </p:nvPicPr>
        <p:blipFill>
          <a:blip r:embed="rId6" r:link="rId7"/>
          <a:stretch>
            <a:fillRect/>
          </a:stretch>
        </p:blipFill>
        <p:spPr>
          <a:xfrm>
            <a:off x="2411413" y="4516438"/>
            <a:ext cx="2665412" cy="1735137"/>
          </a:xfrm>
          <a:prstGeom prst="rect">
            <a:avLst/>
          </a:prstGeom>
          <a:noFill/>
          <a:ln w="9525">
            <a:noFill/>
          </a:ln>
        </p:spPr>
      </p:pic>
      <p:sp>
        <p:nvSpPr>
          <p:cNvPr id="19488" name="Rectangle 77"/>
          <p:cNvSpPr/>
          <p:nvPr/>
        </p:nvSpPr>
        <p:spPr>
          <a:xfrm>
            <a:off x="3657600" y="2463800"/>
            <a:ext cx="18288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9489" name="Rectangle 79"/>
          <p:cNvSpPr/>
          <p:nvPr/>
        </p:nvSpPr>
        <p:spPr>
          <a:xfrm>
            <a:off x="3657600" y="2463800"/>
            <a:ext cx="18288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9490" name="Text Box 94"/>
          <p:cNvSpPr txBox="1"/>
          <p:nvPr/>
        </p:nvSpPr>
        <p:spPr>
          <a:xfrm>
            <a:off x="5148263" y="2205038"/>
            <a:ext cx="3708400" cy="2014537"/>
          </a:xfrm>
          <a:prstGeom prst="rect">
            <a:avLst/>
          </a:prstGeom>
          <a:noFill/>
          <a:ln w="9525">
            <a:noFill/>
          </a:ln>
        </p:spPr>
        <p:txBody>
          <a:bodyPr anchor="t" anchorCtr="0">
            <a:spAutoFit/>
          </a:bodyPr>
          <a:p>
            <a:pPr>
              <a:spcBef>
                <a:spcPct val="50000"/>
              </a:spcBef>
            </a:pP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、寄件人电话号码有误。先与客服部联系，获取寄件人信息（实际操作中，如不影响派送，一般可流通。）</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、收件人电话号码有误，先与寄件人联系获取正确信息。如联系不上，不流通。</a:t>
            </a: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、两者都有误，禁止流通。</a:t>
            </a:r>
            <a:endParaRPr lang="zh-CN" altLang="en-US" dirty="0">
              <a:latin typeface="Arial" panose="020B0604020202020204" pitchFamily="34" charset="0"/>
              <a:ea typeface="宋体" panose="02010600030101010101" pitchFamily="2" charset="-122"/>
            </a:endParaRPr>
          </a:p>
        </p:txBody>
      </p:sp>
      <p:sp>
        <p:nvSpPr>
          <p:cNvPr id="19491" name="Text Box 95"/>
          <p:cNvSpPr txBox="1"/>
          <p:nvPr/>
        </p:nvSpPr>
        <p:spPr>
          <a:xfrm>
            <a:off x="5219700" y="5300663"/>
            <a:ext cx="3168650" cy="641350"/>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严格执行实名制寄递，禁止流通</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04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0490" name="Rectangle 13"/>
          <p:cNvSpPr/>
          <p:nvPr/>
        </p:nvSpPr>
        <p:spPr>
          <a:xfrm>
            <a:off x="1476375" y="836613"/>
            <a:ext cx="7378700" cy="2014537"/>
          </a:xfrm>
          <a:prstGeom prst="rect">
            <a:avLst/>
          </a:prstGeom>
          <a:noFill/>
          <a:ln w="9525">
            <a:noFill/>
          </a:ln>
        </p:spPr>
        <p:txBody>
          <a:bodyPr anchor="ctr" anchorCtr="0">
            <a:spAutoFit/>
          </a:bodyPr>
          <a:p>
            <a:pPr eaLnBrk="0" hangingPunct="0"/>
            <a:r>
              <a:rPr lang="zh-CN" altLang="en-US" dirty="0">
                <a:latin typeface="Times New Roman" panose="02020603050405020304" pitchFamily="18" charset="0"/>
                <a:ea typeface="宋体" panose="02010600030101010101" pitchFamily="2" charset="-122"/>
              </a:rPr>
              <a:t>三、登单</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Times New Roman" panose="02020603050405020304" pitchFamily="18" charset="0"/>
                <a:ea typeface="宋体" panose="02010600030101010101" pitchFamily="2" charset="-122"/>
              </a:rPr>
              <a:t>【</a:t>
            </a:r>
            <a:r>
              <a:rPr lang="zh-CN" altLang="en-US" dirty="0">
                <a:latin typeface="Times New Roman" panose="02020603050405020304" pitchFamily="18" charset="0"/>
                <a:ea typeface="宋体" panose="02010600030101010101" pitchFamily="2" charset="-122"/>
              </a:rPr>
              <a:t>定义</a:t>
            </a:r>
            <a:r>
              <a:rPr lang="en-US" altLang="zh-CN" dirty="0">
                <a:latin typeface="Times New Roman" panose="02020603050405020304" pitchFamily="18"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指业务员收取快件之后，须在固定的清单样式上登记快件信息。</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Times New Roman" panose="02020603050405020304" pitchFamily="18" charset="0"/>
                <a:ea typeface="宋体" panose="02010600030101010101" pitchFamily="2" charset="-122"/>
              </a:rPr>
              <a:t>【</a:t>
            </a:r>
            <a:r>
              <a:rPr lang="zh-CN" altLang="en-US" dirty="0">
                <a:latin typeface="Times New Roman" panose="02020603050405020304" pitchFamily="18" charset="0"/>
                <a:ea typeface="宋体" panose="02010600030101010101" pitchFamily="2" charset="-122"/>
              </a:rPr>
              <a:t>内容</a:t>
            </a:r>
            <a:r>
              <a:rPr lang="en-US" altLang="zh-CN" dirty="0">
                <a:latin typeface="Times New Roman" panose="02020603050405020304" pitchFamily="18"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包括快件的运单号、重量、付款方式、目的地、日期、以及相关责任人的姓名和代码等</a:t>
            </a:r>
            <a:endParaRPr lang="zh-CN" altLang="en-US" dirty="0">
              <a:latin typeface="Arial" panose="020B0604020202020204" pitchFamily="34" charset="0"/>
              <a:ea typeface="宋体" panose="02010600030101010101" pitchFamily="2" charset="-122"/>
            </a:endParaRPr>
          </a:p>
          <a:p>
            <a:pPr eaLnBrk="0" hangingPunct="0"/>
            <a:r>
              <a:rPr lang="zh-CN" altLang="en-US" dirty="0">
                <a:latin typeface="Times New Roman" panose="02020603050405020304" pitchFamily="18" charset="0"/>
                <a:ea typeface="宋体" panose="02010600030101010101" pitchFamily="2" charset="-122"/>
              </a:rPr>
              <a:t>收寄清单样式</a:t>
            </a:r>
            <a:endParaRPr lang="zh-CN" altLang="en-US" dirty="0">
              <a:latin typeface="Arial" panose="020B0604020202020204" pitchFamily="34" charset="0"/>
              <a:ea typeface="宋体" panose="02010600030101010101" pitchFamily="2" charset="-122"/>
            </a:endParaRPr>
          </a:p>
        </p:txBody>
      </p:sp>
      <p:graphicFrame>
        <p:nvGraphicFramePr>
          <p:cNvPr id="306486" name="Group 310"/>
          <p:cNvGraphicFramePr>
            <a:graphicFrameLocks noGrp="1"/>
          </p:cNvGraphicFramePr>
          <p:nvPr/>
        </p:nvGraphicFramePr>
        <p:xfrm>
          <a:off x="1258888" y="2997200"/>
          <a:ext cx="7705725" cy="2895600"/>
        </p:xfrm>
        <a:graphic>
          <a:graphicData uri="http://schemas.openxmlformats.org/drawingml/2006/table">
            <a:tbl>
              <a:tblPr/>
              <a:tblGrid>
                <a:gridCol w="439737"/>
                <a:gridCol w="2201863"/>
                <a:gridCol w="509587"/>
                <a:gridCol w="676275"/>
                <a:gridCol w="677863"/>
                <a:gridCol w="677862"/>
                <a:gridCol w="677863"/>
                <a:gridCol w="989012"/>
                <a:gridCol w="855663"/>
              </a:tblGrid>
              <a:tr h="396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序号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运单号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重量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付款方式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目的地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日期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时间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收件员姓名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备注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0553" name="Rectangle 308"/>
          <p:cNvSpPr/>
          <p:nvPr/>
        </p:nvSpPr>
        <p:spPr>
          <a:xfrm>
            <a:off x="2124075" y="6070600"/>
            <a:ext cx="6889750" cy="274638"/>
          </a:xfrm>
          <a:prstGeom prst="rect">
            <a:avLst/>
          </a:prstGeom>
          <a:noFill/>
          <a:ln w="9525">
            <a:noFill/>
          </a:ln>
        </p:spPr>
        <p:txBody>
          <a:bodyPr wrap="none" anchor="ctr" anchorCtr="0">
            <a:spAutoFit/>
          </a:bodyPr>
          <a:p>
            <a:pPr eaLnBrk="0" hangingPunct="0"/>
            <a:r>
              <a:rPr lang="zh-CN" altLang="en-US" sz="1200" dirty="0">
                <a:latin typeface="Times New Roman" panose="02020603050405020304" pitchFamily="18" charset="0"/>
                <a:ea typeface="宋体" panose="02010600030101010101" pitchFamily="2" charset="-122"/>
              </a:rPr>
              <a:t>备注：收寄清单一般为一式两联，抄写完毕后，将其中一联交给处理人员，另一联业务员留底保管。</a:t>
            </a:r>
            <a:endParaRPr lang="zh-CN" altLang="en-US" sz="12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1514" name="Rectangle 13"/>
          <p:cNvSpPr/>
          <p:nvPr/>
        </p:nvSpPr>
        <p:spPr>
          <a:xfrm>
            <a:off x="1547813" y="908050"/>
            <a:ext cx="1098550" cy="366713"/>
          </a:xfrm>
          <a:prstGeom prst="rect">
            <a:avLst/>
          </a:prstGeom>
          <a:noFill/>
          <a:ln w="9525">
            <a:noFill/>
          </a:ln>
        </p:spPr>
        <p:txBody>
          <a:bodyPr wrap="none" anchor="ctr" anchorCtr="0">
            <a:spAutoFit/>
          </a:bodyPr>
          <a:p>
            <a:pPr eaLnBrk="0" hangingPunct="0"/>
            <a:r>
              <a:rPr lang="en-US" altLang="zh-CN" dirty="0">
                <a:latin typeface="Times New Roman" panose="02020603050405020304" pitchFamily="18" charset="0"/>
                <a:ea typeface="宋体" panose="02010600030101010101" pitchFamily="2" charset="-122"/>
              </a:rPr>
              <a:t>【</a:t>
            </a:r>
            <a:r>
              <a:rPr lang="zh-CN" altLang="en-US" dirty="0">
                <a:latin typeface="Times New Roman" panose="02020603050405020304" pitchFamily="18" charset="0"/>
                <a:ea typeface="宋体" panose="02010600030101010101" pitchFamily="2" charset="-122"/>
              </a:rPr>
              <a:t>方式</a:t>
            </a:r>
            <a:r>
              <a:rPr lang="en-US" altLang="zh-CN" dirty="0">
                <a:latin typeface="Times New Roman" panose="02020603050405020304" pitchFamily="18"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graphicFrame>
        <p:nvGraphicFramePr>
          <p:cNvPr id="331850" name="Group 74"/>
          <p:cNvGraphicFramePr>
            <a:graphicFrameLocks noGrp="1"/>
          </p:cNvGraphicFramePr>
          <p:nvPr/>
        </p:nvGraphicFramePr>
        <p:xfrm>
          <a:off x="1187450" y="1412875"/>
          <a:ext cx="7272338" cy="3859213"/>
        </p:xfrm>
        <a:graphic>
          <a:graphicData uri="http://schemas.openxmlformats.org/drawingml/2006/table">
            <a:tbl>
              <a:tblPr/>
              <a:tblGrid>
                <a:gridCol w="733425"/>
                <a:gridCol w="3189288"/>
                <a:gridCol w="3349625"/>
              </a:tblGrid>
              <a:tr h="431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方式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手工登单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电脑系统打印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00"/>
                    </a:solidFill>
                  </a:tcPr>
                </a:tc>
              </a:tr>
              <a:tr h="14541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定义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快递企业提供专门的清单样式，业务员按照样式中的要求将快件信息抄写在清单的相应位置。</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快递企业的操作系统中设计特定的清单样式，处理人员对业务员交回的快件和运单扫描完毕后，将数据上传至电脑系统，再通过电脑系统把业务员的收件快件信息打印出来的一种清单。</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732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特点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易出现笔误；</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当快件量少时，可通过手工抄写，但是随着快件量的增长，手工抄写耗费的时间和精力不断增加，且手工抄写容易出现错误。</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手工抄写存在字迹不清或潦草的情况。</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457200" marR="0" lvl="1"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可节约业务员的操作时间，把更多的时间留给收取快件。</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系统打印的准确性高；</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可满足快件量大时对信息处理的需求。</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信息清楚，系统打印的内容较手工清楚易辨。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2538" name="Rectangle 13"/>
          <p:cNvSpPr/>
          <p:nvPr/>
        </p:nvSpPr>
        <p:spPr>
          <a:xfrm>
            <a:off x="1403350" y="1052513"/>
            <a:ext cx="1555750" cy="366712"/>
          </a:xfrm>
          <a:prstGeom prst="rect">
            <a:avLst/>
          </a:prstGeom>
          <a:noFill/>
          <a:ln w="9525">
            <a:noFill/>
          </a:ln>
        </p:spPr>
        <p:txBody>
          <a:bodyPr wrap="none" anchor="ctr" anchorCtr="0">
            <a:spAutoFit/>
          </a:bodyPr>
          <a:p>
            <a:pPr eaLnBrk="0" hangingPunct="0"/>
            <a:r>
              <a:rPr lang="zh-CN" altLang="en-US" dirty="0">
                <a:latin typeface="Times New Roman" panose="02020603050405020304" pitchFamily="18" charset="0"/>
                <a:ea typeface="宋体" panose="02010600030101010101" pitchFamily="2" charset="-122"/>
              </a:rPr>
              <a:t>四、交接管理</a:t>
            </a:r>
            <a:endParaRPr lang="zh-CN" altLang="en-US" dirty="0">
              <a:latin typeface="Arial" panose="020B0604020202020204" pitchFamily="34" charset="0"/>
              <a:ea typeface="宋体" panose="02010600030101010101" pitchFamily="2" charset="-122"/>
            </a:endParaRPr>
          </a:p>
        </p:txBody>
      </p:sp>
      <p:graphicFrame>
        <p:nvGraphicFramePr>
          <p:cNvPr id="332903" name="Group 103"/>
          <p:cNvGraphicFramePr>
            <a:graphicFrameLocks noGrp="1"/>
          </p:cNvGraphicFramePr>
          <p:nvPr/>
        </p:nvGraphicFramePr>
        <p:xfrm>
          <a:off x="1116013" y="1773238"/>
          <a:ext cx="7848600" cy="3836988"/>
        </p:xfrm>
        <a:graphic>
          <a:graphicData uri="http://schemas.openxmlformats.org/drawingml/2006/table">
            <a:tbl>
              <a:tblPr/>
              <a:tblGrid>
                <a:gridCol w="647700"/>
                <a:gridCol w="3494087"/>
                <a:gridCol w="3706813"/>
              </a:tblGrid>
              <a:tr h="3603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项目</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快件交接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营业款交接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11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定义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取件员把当天所收取的各类快件移交给快递企业指定的业务员。</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业务员把当天所收取的各类资费移交给快递企业指定的财务人员。</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96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内容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信件、包裹、运单等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预付资费、代收货款、关税等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558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时限</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同城快件以及邻近城市的异地快件应于本日分拣工作结束前送至中转站。</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对于采用航空、火车、轮船运输的快件，必须为快件分拣，快件运送飞机场、火车站等环节预留充足时间。</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如果快件类型包括同城快递、异地快递和国际快递，快递人员应于每日中午、晚上某个时间前将快件交至分拣中心。</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业务员与财务人员之间的营业款交接都是小金额交接，须当日结清。</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快递企业都规定了每日的交接时间，业务员须在规定的结算时间之前将当日的营业款移交给财务人员。</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Blip>
                          <a:blip r:embed="rId4"/>
                        </a:buBlip>
                        <a:tabLst>
                          <a:tab pos="266700"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营业款移交不得延误，不得留在业务员处过夜。如某公司规定结算时间为</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18:00</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，则业务员须在每天的</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18:00</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之前将当天的营业款移交给财务人员。</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3562" name="Rectangle 13"/>
          <p:cNvSpPr/>
          <p:nvPr/>
        </p:nvSpPr>
        <p:spPr>
          <a:xfrm>
            <a:off x="1476375" y="776288"/>
            <a:ext cx="1555750" cy="366712"/>
          </a:xfrm>
          <a:prstGeom prst="rect">
            <a:avLst/>
          </a:prstGeom>
          <a:noFill/>
          <a:ln w="9525">
            <a:noFill/>
          </a:ln>
        </p:spPr>
        <p:txBody>
          <a:bodyPr wrap="none" anchor="ctr" anchorCtr="0">
            <a:spAutoFit/>
          </a:bodyPr>
          <a:p>
            <a:pPr eaLnBrk="0" hangingPunct="0"/>
            <a:r>
              <a:rPr lang="zh-CN" altLang="en-US" dirty="0">
                <a:latin typeface="Times New Roman" panose="02020603050405020304" pitchFamily="18" charset="0"/>
                <a:ea typeface="宋体" panose="02010600030101010101" pitchFamily="2" charset="-122"/>
              </a:rPr>
              <a:t>四、交接管理</a:t>
            </a:r>
            <a:endParaRPr lang="zh-CN" altLang="en-US" dirty="0">
              <a:latin typeface="Arial" panose="020B0604020202020204" pitchFamily="34" charset="0"/>
              <a:ea typeface="宋体" panose="02010600030101010101" pitchFamily="2" charset="-122"/>
            </a:endParaRPr>
          </a:p>
        </p:txBody>
      </p:sp>
      <p:graphicFrame>
        <p:nvGraphicFramePr>
          <p:cNvPr id="334045" name="Group 221"/>
          <p:cNvGraphicFramePr>
            <a:graphicFrameLocks noGrp="1"/>
          </p:cNvGraphicFramePr>
          <p:nvPr/>
        </p:nvGraphicFramePr>
        <p:xfrm>
          <a:off x="1042988" y="1341438"/>
          <a:ext cx="7777163" cy="4938713"/>
        </p:xfrm>
        <a:graphic>
          <a:graphicData uri="http://schemas.openxmlformats.org/drawingml/2006/table">
            <a:tbl>
              <a:tblPr/>
              <a:tblGrid>
                <a:gridCol w="792162"/>
                <a:gridCol w="647700"/>
                <a:gridCol w="2665413"/>
                <a:gridCol w="835025"/>
                <a:gridCol w="2836862"/>
              </a:tblGrid>
              <a:tr h="396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 项目</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快件交接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营业款交接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396875">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步骤</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、整理运单与快件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由于快件与运单是一一对应的关系，即一票快件对应着一张运单。快件和运单（快递企业收件存根联）须同时交接，便于处理人员对运单和快件进行对比，及时发现运单和快件遗失的问题</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、交款准备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业务员整理当天所收取的快件的收款资料（收寄清单和营业款），备好当天收取的营业款，包括现金和支票。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vMerge="1">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2</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、当面交接</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业务员与处理人员交接快件和运单时，须当面交接。交接双方共同确认快件和运单信息无误。如出现问题可现场解决或将快件和运单退回给业务员处理，便于明确双方责任。</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2</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、出具交款清单</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收款员向业务员出具当天的交款清单。交款清单清楚记录了该业务员当日每一票快件应收取的服务费用，及服务费用汇总，是收款员向业务员收取营业款的依据。</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875">
                <a:tc vMerge="1">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3</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、交接签字</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交接双方在确认快件和运单信息无误之后，需要在收寄清单或特定的交接表格上，对交接信息进行双方签字确认。</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667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667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667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667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667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66700" algn="l"/>
                        </a:tabLst>
                      </a:pP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3</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、核对交款 清单并签字</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业务员核对收款员出具的交款清单，可通过收寄清单核对交款清单内容。如核对有差异，应及时与收款员确认。如无误，交接双方在交款清单上签字，收款员向业务员开具收款票据，证实已接收款项。</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458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560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27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38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48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48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48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48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48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58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58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58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58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58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68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68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68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68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68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78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89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99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99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99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99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99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09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09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09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09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9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19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9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19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9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19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30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30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30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30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30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40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40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40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40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40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50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50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50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50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50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学习活动七：快件交接</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50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7979</Words>
  <Application>WPS 演示</Application>
  <PresentationFormat>全屏显示(4:3)</PresentationFormat>
  <Paragraphs>992</Paragraphs>
  <Slides>42</Slides>
  <Notes>0</Notes>
  <HiddenSlides>0</HiddenSlides>
  <MMClips>0</MMClips>
  <ScaleCrop>false</ScaleCrop>
  <HeadingPairs>
    <vt:vector size="8" baseType="variant">
      <vt:variant>
        <vt:lpstr>已用的字体</vt:lpstr>
      </vt:variant>
      <vt:variant>
        <vt:i4>10</vt:i4>
      </vt:variant>
      <vt:variant>
        <vt:lpstr>主题</vt:lpstr>
      </vt:variant>
      <vt:variant>
        <vt:i4>2</vt:i4>
      </vt:variant>
      <vt:variant>
        <vt:lpstr>嵌入 OLE 服务器</vt:lpstr>
      </vt:variant>
      <vt:variant>
        <vt:i4>0</vt:i4>
      </vt:variant>
      <vt:variant>
        <vt:lpstr>幻灯片标题</vt:lpstr>
      </vt:variant>
      <vt:variant>
        <vt:i4>42</vt:i4>
      </vt:variant>
    </vt:vector>
  </HeadingPairs>
  <TitlesOfParts>
    <vt:vector size="54" baseType="lpstr">
      <vt:lpstr>Arial</vt:lpstr>
      <vt:lpstr>宋体</vt:lpstr>
      <vt:lpstr>Wingdings</vt:lpstr>
      <vt:lpstr>Calibri</vt:lpstr>
      <vt:lpstr>Arial Rounded MT Bold</vt:lpstr>
      <vt:lpstr>楷体</vt:lpstr>
      <vt:lpstr>Times New Roman</vt:lpstr>
      <vt:lpstr>黑体</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122</cp:revision>
  <dcterms:created xsi:type="dcterms:W3CDTF">2011-01-25T06:33:28Z</dcterms:created>
  <dcterms:modified xsi:type="dcterms:W3CDTF">2026-08-26T02:06:42Z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02732B5A8F5F452C9FE11111F12EF781_12</vt:lpwstr>
  </property>
  <property fmtid="{D5CDD505-2E9C-101B-9397-08002B2CF9AE}" pid="3" name="KSOProductBuildVer">
    <vt:lpwstr>2052-12.1.0.28043</vt:lpwstr>
  </property>
</Properties>
</file>