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mf" ContentType="image/x-wmf"/>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407" r:id="rId4"/>
    <p:sldId id="256" r:id="rId5"/>
    <p:sldId id="259" r:id="rId6"/>
    <p:sldId id="316" r:id="rId7"/>
    <p:sldId id="317" r:id="rId8"/>
    <p:sldId id="277" r:id="rId9"/>
    <p:sldId id="337" r:id="rId10"/>
    <p:sldId id="338" r:id="rId11"/>
    <p:sldId id="340" r:id="rId12"/>
    <p:sldId id="341" r:id="rId13"/>
    <p:sldId id="373" r:id="rId14"/>
    <p:sldId id="374" r:id="rId15"/>
    <p:sldId id="377" r:id="rId16"/>
    <p:sldId id="386" r:id="rId17"/>
    <p:sldId id="385" r:id="rId18"/>
    <p:sldId id="401" r:id="rId19"/>
    <p:sldId id="342" r:id="rId20"/>
    <p:sldId id="394" r:id="rId21"/>
    <p:sldId id="398" r:id="rId22"/>
    <p:sldId id="395" r:id="rId23"/>
    <p:sldId id="399" r:id="rId24"/>
    <p:sldId id="400" r:id="rId25"/>
    <p:sldId id="397" r:id="rId26"/>
    <p:sldId id="387" r:id="rId27"/>
    <p:sldId id="388" r:id="rId28"/>
    <p:sldId id="389" r:id="rId29"/>
    <p:sldId id="396" r:id="rId30"/>
    <p:sldId id="402" r:id="rId31"/>
    <p:sldId id="403" r:id="rId32"/>
    <p:sldId id="392" r:id="rId33"/>
    <p:sldId id="404" r:id="rId34"/>
    <p:sldId id="391" r:id="rId35"/>
    <p:sldId id="405" r:id="rId36"/>
    <p:sldId id="393" r:id="rId37"/>
    <p:sldId id="406" r:id="rId38"/>
    <p:sldId id="390" r:id="rId39"/>
    <p:sldId id="345" r:id="rId40"/>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66"/>
    <a:srgbClr val="000000"/>
    <a:srgbClr val="FF0066"/>
    <a:srgbClr val="FFCC00"/>
    <a:srgbClr val="0000FF"/>
    <a:srgbClr val="99CC00"/>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3" Type="http://schemas.openxmlformats.org/officeDocument/2006/relationships/tableStyles" Target="tableStyles.xml"/><Relationship Id="rId42" Type="http://schemas.openxmlformats.org/officeDocument/2006/relationships/viewProps" Target="viewProps.xml"/><Relationship Id="rId41" Type="http://schemas.openxmlformats.org/officeDocument/2006/relationships/presProps" Target="presProps.xml"/><Relationship Id="rId40" Type="http://schemas.openxmlformats.org/officeDocument/2006/relationships/slide" Target="slides/slide37.xml"/><Relationship Id="rId4" Type="http://schemas.openxmlformats.org/officeDocument/2006/relationships/slide" Target="slides/slide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6" Type="http://schemas.openxmlformats.org/officeDocument/2006/relationships/theme" Target="../theme/theme2.xml"/><Relationship Id="rId15" Type="http://schemas.openxmlformats.org/officeDocument/2006/relationships/image" Target="../media/image5.png"/><Relationship Id="rId14" Type="http://schemas.openxmlformats.org/officeDocument/2006/relationships/image" Target="../media/image1.jpeg"/><Relationship Id="rId13" Type="http://schemas.openxmlformats.org/officeDocument/2006/relationships/image" Target="../media/image4.jpeg"/><Relationship Id="rId12" Type="http://schemas.openxmlformats.org/officeDocument/2006/relationships/image" Target="../media/image3.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3" name="矩形 42"/>
          <p:cNvSpPr/>
          <p:nvPr/>
        </p:nvSpPr>
        <p:spPr>
          <a:xfrm>
            <a:off x="-17463" y="-7963"/>
            <a:ext cx="9144001" cy="720001"/>
          </a:xfrm>
          <a:prstGeom prst="rect">
            <a:avLst/>
          </a:prstGeom>
          <a:gradFill>
            <a:gsLst>
              <a:gs pos="0">
                <a:schemeClr val="bg1"/>
              </a:gs>
              <a:gs pos="50000">
                <a:srgbClr val="CCFF33"/>
              </a:gs>
              <a:gs pos="100000">
                <a:srgbClr val="99CC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矩形 43"/>
          <p:cNvSpPr/>
          <p:nvPr/>
        </p:nvSpPr>
        <p:spPr>
          <a:xfrm>
            <a:off x="-17463" y="706419"/>
            <a:ext cx="9144001" cy="36000"/>
          </a:xfrm>
          <a:prstGeom prst="rect">
            <a:avLst/>
          </a:prstGeom>
          <a:gradFill>
            <a:gsLst>
              <a:gs pos="0">
                <a:srgbClr val="CCFF33"/>
              </a:gs>
              <a:gs pos="50000">
                <a:srgbClr val="CCFF33"/>
              </a:gs>
              <a:gs pos="100000">
                <a:srgbClr val="92D05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028" name="组合 128"/>
          <p:cNvGrpSpPr/>
          <p:nvPr userDrawn="1"/>
        </p:nvGrpSpPr>
        <p:grpSpPr>
          <a:xfrm>
            <a:off x="-17462" y="-7937"/>
            <a:ext cx="1439862" cy="1439862"/>
            <a:chOff x="0" y="1500174"/>
            <a:chExt cx="1440000" cy="1440000"/>
          </a:xfrm>
        </p:grpSpPr>
        <p:sp>
          <p:nvSpPr>
            <p:cNvPr id="121" name="饼形 120"/>
            <p:cNvSpPr/>
            <p:nvPr/>
          </p:nvSpPr>
          <p:spPr>
            <a:xfrm>
              <a:off x="0" y="1500174"/>
              <a:ext cx="1440000" cy="1440000"/>
            </a:xfrm>
            <a:prstGeom prst="pie">
              <a:avLst>
                <a:gd name="adj1" fmla="val 0"/>
                <a:gd name="adj2" fmla="val 10804693"/>
              </a:avLst>
            </a:prstGeom>
            <a:solidFill>
              <a:srgbClr val="CCFF3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0" name="饼形 126"/>
            <p:cNvSpPr/>
            <p:nvPr/>
          </p:nvSpPr>
          <p:spPr>
            <a:xfrm rot="10800000">
              <a:off x="0" y="1500174"/>
              <a:ext cx="1440000" cy="1440000"/>
            </a:xfrm>
            <a:custGeom>
              <a:avLst/>
              <a:gdLst/>
              <a:ahLst/>
              <a:cxnLst>
                <a:cxn ang="0">
                  <a:pos x="1440000" y="720000"/>
                </a:cxn>
                <a:cxn ang="5898240">
                  <a:pos x="720000" y="1440000"/>
                </a:cxn>
                <a:cxn ang="11796480">
                  <a:pos x="0" y="720000"/>
                </a:cxn>
                <a:cxn ang="17694720">
                  <a:pos x="720000" y="0"/>
                </a:cxn>
              </a:cxnLst>
              <a:pathLst>
                <a:path w="1440000" h="1440000">
                  <a:moveTo>
                    <a:pt x="1440000" y="720000"/>
                  </a:moveTo>
                  <a:lnTo>
                    <a:pt x="1440000" y="720000"/>
                  </a:lnTo>
                  <a:cubicBezTo>
                    <a:pt x="1440000" y="1117645"/>
                    <a:pt x="1117645" y="1440000"/>
                    <a:pt x="720000" y="1440000"/>
                  </a:cubicBezTo>
                  <a:cubicBezTo>
                    <a:pt x="322354" y="1440000"/>
                    <a:pt x="0" y="1117645"/>
                    <a:pt x="0" y="720000"/>
                  </a:cubicBezTo>
                  <a:cubicBezTo>
                    <a:pt x="-1" y="719672"/>
                    <a:pt x="0" y="719344"/>
                    <a:pt x="0" y="719016"/>
                  </a:cubicBezTo>
                  <a:lnTo>
                    <a:pt x="720000" y="720000"/>
                  </a:lnTo>
                  <a:lnTo>
                    <a:pt x="1440000" y="720000"/>
                  </a:lnTo>
                  <a:close/>
                </a:path>
              </a:pathLst>
            </a:custGeom>
            <a:solidFill>
              <a:srgbClr val="00B0F0">
                <a:alpha val="25098"/>
              </a:srgbClr>
            </a:solidFill>
            <a:ln w="25400">
              <a:noFill/>
            </a:ln>
          </p:spPr>
          <p:txBody>
            <a:bodyPr/>
            <a:p>
              <a:endParaRPr lang="zh-CN" altLang="en-US"/>
            </a:p>
          </p:txBody>
        </p:sp>
      </p:grpSp>
      <p:grpSp>
        <p:nvGrpSpPr>
          <p:cNvPr id="1031" name="组合 127"/>
          <p:cNvGrpSpPr/>
          <p:nvPr userDrawn="1"/>
        </p:nvGrpSpPr>
        <p:grpSpPr>
          <a:xfrm>
            <a:off x="125413" y="88900"/>
            <a:ext cx="1260475" cy="1260475"/>
            <a:chOff x="1357290" y="1500174"/>
            <a:chExt cx="1260000" cy="1260000"/>
          </a:xfrm>
        </p:grpSpPr>
        <p:sp>
          <p:nvSpPr>
            <p:cNvPr id="125" name="饼形 124"/>
            <p:cNvSpPr/>
            <p:nvPr/>
          </p:nvSpPr>
          <p:spPr>
            <a:xfrm>
              <a:off x="1357290" y="1500174"/>
              <a:ext cx="1260000" cy="1260000"/>
            </a:xfrm>
            <a:prstGeom prst="pie">
              <a:avLst>
                <a:gd name="adj1" fmla="val 0"/>
                <a:gd name="adj2" fmla="val 10754946"/>
              </a:avLst>
            </a:prstGeom>
            <a:solidFill>
              <a:srgbClr val="CCFF33">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3" name="饼形 125"/>
            <p:cNvSpPr/>
            <p:nvPr/>
          </p:nvSpPr>
          <p:spPr>
            <a:xfrm rot="10800000">
              <a:off x="1357290" y="1500174"/>
              <a:ext cx="1260000" cy="1260000"/>
            </a:xfrm>
            <a:custGeom>
              <a:avLst/>
              <a:gdLst/>
              <a:ahLst/>
              <a:cxnLst>
                <a:cxn ang="0">
                  <a:pos x="1260000" y="630000"/>
                </a:cxn>
                <a:cxn ang="5898240">
                  <a:pos x="630000" y="1260000"/>
                </a:cxn>
                <a:cxn ang="11796480">
                  <a:pos x="0" y="630000"/>
                </a:cxn>
                <a:cxn ang="17694720">
                  <a:pos x="630000" y="0"/>
                </a:cxn>
              </a:cxnLst>
              <a:pathLst>
                <a:path w="1260000" h="1260000">
                  <a:moveTo>
                    <a:pt x="1260000" y="630000"/>
                  </a:moveTo>
                  <a:lnTo>
                    <a:pt x="1260000" y="630000"/>
                  </a:lnTo>
                  <a:cubicBezTo>
                    <a:pt x="1260000" y="977939"/>
                    <a:pt x="977939" y="1260000"/>
                    <a:pt x="630000" y="1260000"/>
                  </a:cubicBezTo>
                  <a:cubicBezTo>
                    <a:pt x="285280" y="1260000"/>
                    <a:pt x="4571" y="982945"/>
                    <a:pt x="54" y="638255"/>
                  </a:cubicBezTo>
                  <a:lnTo>
                    <a:pt x="630000" y="630000"/>
                  </a:lnTo>
                  <a:lnTo>
                    <a:pt x="1260000" y="630000"/>
                  </a:lnTo>
                  <a:close/>
                </a:path>
              </a:pathLst>
            </a:custGeom>
            <a:solidFill>
              <a:srgbClr val="00B0F0">
                <a:alpha val="45097"/>
              </a:srgbClr>
            </a:solidFill>
            <a:ln w="25400">
              <a:noFill/>
            </a:ln>
          </p:spPr>
          <p:txBody>
            <a:bodyPr/>
            <a:p>
              <a:endParaRPr lang="zh-CN" altLang="en-US"/>
            </a:p>
          </p:txBody>
        </p:sp>
      </p:grpSp>
      <p:sp>
        <p:nvSpPr>
          <p:cNvPr id="1043" name="Oval 18"/>
          <p:cNvSpPr>
            <a:spLocks noChangeArrowheads="1"/>
          </p:cNvSpPr>
          <p:nvPr/>
        </p:nvSpPr>
        <p:spPr bwMode="gray">
          <a:xfrm>
            <a:off x="331788" y="198438"/>
            <a:ext cx="1079500" cy="1079500"/>
          </a:xfrm>
          <a:prstGeom prst="ellipse">
            <a:avLst/>
          </a:prstGeom>
          <a:blipFill dpi="0" rotWithShape="1">
            <a:blip r:embed="rId12" cstate="print"/>
            <a:srcRect/>
            <a:stretch>
              <a:fillRect/>
            </a:stretch>
          </a:blipFill>
          <a:ln w="57150">
            <a:solidFill>
              <a:srgbClr val="FFFFFF"/>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1035" name="Picture 15" descr="3"/>
          <p:cNvPicPr>
            <a:picLocks noChangeAspect="1"/>
          </p:cNvPicPr>
          <p:nvPr userDrawn="1"/>
        </p:nvPicPr>
        <p:blipFill>
          <a:blip r:embed="rId13"/>
          <a:stretch>
            <a:fillRect/>
          </a:stretch>
        </p:blipFill>
        <p:spPr>
          <a:xfrm>
            <a:off x="323850" y="115888"/>
            <a:ext cx="1152525" cy="115252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9" name="矩形 8"/>
          <p:cNvSpPr/>
          <p:nvPr/>
        </p:nvSpPr>
        <p:spPr>
          <a:xfrm>
            <a:off x="34925" y="14287"/>
            <a:ext cx="9144000" cy="6858001"/>
          </a:xfrm>
          <a:prstGeom prst="rect">
            <a:avLst/>
          </a:prstGeom>
          <a:gradFill>
            <a:gsLst>
              <a:gs pos="0">
                <a:srgbClr val="CCFF33"/>
              </a:gs>
              <a:gs pos="50000">
                <a:srgbClr val="009900"/>
              </a:gs>
              <a:gs pos="100000">
                <a:srgbClr val="0066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2" name="椭圆 11"/>
          <p:cNvSpPr/>
          <p:nvPr/>
        </p:nvSpPr>
        <p:spPr>
          <a:xfrm>
            <a:off x="2035175" y="3871913"/>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3" name="椭圆 12"/>
          <p:cNvSpPr/>
          <p:nvPr/>
        </p:nvSpPr>
        <p:spPr>
          <a:xfrm>
            <a:off x="5678488" y="4800600"/>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6" name="任意多边形 15"/>
          <p:cNvSpPr/>
          <p:nvPr/>
        </p:nvSpPr>
        <p:spPr>
          <a:xfrm>
            <a:off x="25400" y="3729038"/>
            <a:ext cx="9153525" cy="3143250"/>
          </a:xfrm>
          <a:custGeom>
            <a:avLst/>
            <a:gdLst>
              <a:gd name="connsiteX0" fmla="*/ 0 w 9152878"/>
              <a:gd name="connsiteY0" fmla="*/ 781235 h 3045041"/>
              <a:gd name="connsiteX1" fmla="*/ 2086253 w 9152878"/>
              <a:gd name="connsiteY1" fmla="*/ 221941 h 3045041"/>
              <a:gd name="connsiteX2" fmla="*/ 5743853 w 9152878"/>
              <a:gd name="connsiteY2" fmla="*/ 1136341 h 3045041"/>
              <a:gd name="connsiteX3" fmla="*/ 9144000 w 9152878"/>
              <a:gd name="connsiteY3" fmla="*/ 0 h 3045041"/>
              <a:gd name="connsiteX4" fmla="*/ 9152878 w 9152878"/>
              <a:gd name="connsiteY4" fmla="*/ 3045041 h 3045041"/>
              <a:gd name="connsiteX5" fmla="*/ 0 w 9152878"/>
              <a:gd name="connsiteY5" fmla="*/ 3018407 h 3045041"/>
              <a:gd name="connsiteX6" fmla="*/ 0 w 9152878"/>
              <a:gd name="connsiteY6" fmla="*/ 781235 h 3045041"/>
              <a:gd name="connsiteX0-1" fmla="*/ 0 w 9152878"/>
              <a:gd name="connsiteY0-2" fmla="*/ 781235 h 3045041"/>
              <a:gd name="connsiteX1-3" fmla="*/ 2086253 w 9152878"/>
              <a:gd name="connsiteY1-4" fmla="*/ 221941 h 3045041"/>
              <a:gd name="connsiteX2-5" fmla="*/ 5743853 w 9152878"/>
              <a:gd name="connsiteY2-6" fmla="*/ 1136341 h 3045041"/>
              <a:gd name="connsiteX3-7" fmla="*/ 9144000 w 9152878"/>
              <a:gd name="connsiteY3-8" fmla="*/ 0 h 3045041"/>
              <a:gd name="connsiteX4-9" fmla="*/ 9152878 w 9152878"/>
              <a:gd name="connsiteY4-10" fmla="*/ 3045041 h 3045041"/>
              <a:gd name="connsiteX5-11" fmla="*/ 0 w 9152878"/>
              <a:gd name="connsiteY5-12" fmla="*/ 3018407 h 3045041"/>
              <a:gd name="connsiteX6-13" fmla="*/ 0 w 9152878"/>
              <a:gd name="connsiteY6-14" fmla="*/ 781235 h 3045041"/>
              <a:gd name="connsiteX0-15" fmla="*/ 0 w 9152878"/>
              <a:gd name="connsiteY0-16" fmla="*/ 1099352 h 3363158"/>
              <a:gd name="connsiteX1-17" fmla="*/ 2086253 w 9152878"/>
              <a:gd name="connsiteY1-18" fmla="*/ 540058 h 3363158"/>
              <a:gd name="connsiteX2-19" fmla="*/ 5743853 w 9152878"/>
              <a:gd name="connsiteY2-20" fmla="*/ 1454458 h 3363158"/>
              <a:gd name="connsiteX3-21" fmla="*/ 9144000 w 9152878"/>
              <a:gd name="connsiteY3-22" fmla="*/ 318117 h 3363158"/>
              <a:gd name="connsiteX4-23" fmla="*/ 9152878 w 9152878"/>
              <a:gd name="connsiteY4-24" fmla="*/ 3363158 h 3363158"/>
              <a:gd name="connsiteX5-25" fmla="*/ 0 w 9152878"/>
              <a:gd name="connsiteY5-26" fmla="*/ 3336524 h 3363158"/>
              <a:gd name="connsiteX6-27" fmla="*/ 0 w 9152878"/>
              <a:gd name="connsiteY6-28" fmla="*/ 1099352 h 3363158"/>
              <a:gd name="connsiteX0-29" fmla="*/ 0 w 9152878"/>
              <a:gd name="connsiteY0-30" fmla="*/ 781235 h 3045041"/>
              <a:gd name="connsiteX1-31" fmla="*/ 2086253 w 9152878"/>
              <a:gd name="connsiteY1-32" fmla="*/ 221941 h 3045041"/>
              <a:gd name="connsiteX2-33" fmla="*/ 5743853 w 9152878"/>
              <a:gd name="connsiteY2-34" fmla="*/ 1136341 h 3045041"/>
              <a:gd name="connsiteX3-35" fmla="*/ 9144000 w 9152878"/>
              <a:gd name="connsiteY3-36" fmla="*/ 0 h 3045041"/>
              <a:gd name="connsiteX4-37" fmla="*/ 9152878 w 9152878"/>
              <a:gd name="connsiteY4-38" fmla="*/ 3045041 h 3045041"/>
              <a:gd name="connsiteX5-39" fmla="*/ 0 w 9152878"/>
              <a:gd name="connsiteY5-40" fmla="*/ 3018407 h 3045041"/>
              <a:gd name="connsiteX6-41" fmla="*/ 0 w 9152878"/>
              <a:gd name="connsiteY6-42" fmla="*/ 781235 h 3045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152878" h="3045041">
                <a:moveTo>
                  <a:pt x="0" y="781235"/>
                </a:moveTo>
                <a:cubicBezTo>
                  <a:pt x="347709" y="315157"/>
                  <a:pt x="1128944" y="162757"/>
                  <a:pt x="2086253" y="221941"/>
                </a:cubicBezTo>
                <a:cubicBezTo>
                  <a:pt x="3043562" y="281125"/>
                  <a:pt x="4567562" y="1173331"/>
                  <a:pt x="5743853" y="1136341"/>
                </a:cubicBezTo>
                <a:cubicBezTo>
                  <a:pt x="6920144" y="1099351"/>
                  <a:pt x="8392699" y="327317"/>
                  <a:pt x="9144000" y="0"/>
                </a:cubicBezTo>
                <a:cubicBezTo>
                  <a:pt x="9146959" y="1015014"/>
                  <a:pt x="9149919" y="2030027"/>
                  <a:pt x="9152878" y="3045041"/>
                </a:cubicBezTo>
                <a:lnTo>
                  <a:pt x="0" y="3018407"/>
                </a:lnTo>
                <a:lnTo>
                  <a:pt x="0" y="7812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0" name="任意多边形 9"/>
          <p:cNvSpPr/>
          <p:nvPr/>
        </p:nvSpPr>
        <p:spPr>
          <a:xfrm>
            <a:off x="-107983" y="3729039"/>
            <a:ext cx="9313541" cy="1185168"/>
          </a:xfrm>
          <a:custGeom>
            <a:avLst/>
            <a:gdLst>
              <a:gd name="connsiteX0" fmla="*/ 0 w 9161755"/>
              <a:gd name="connsiteY0" fmla="*/ 745724 h 1145219"/>
              <a:gd name="connsiteX1" fmla="*/ 1544714 w 9161755"/>
              <a:gd name="connsiteY1" fmla="*/ 239697 h 1145219"/>
              <a:gd name="connsiteX2" fmla="*/ 2929631 w 9161755"/>
              <a:gd name="connsiteY2" fmla="*/ 275208 h 1145219"/>
              <a:gd name="connsiteX3" fmla="*/ 4181382 w 9161755"/>
              <a:gd name="connsiteY3" fmla="*/ 656948 h 1145219"/>
              <a:gd name="connsiteX4" fmla="*/ 5699464 w 9161755"/>
              <a:gd name="connsiteY4" fmla="*/ 1145219 h 1145219"/>
              <a:gd name="connsiteX5" fmla="*/ 7625918 w 9161755"/>
              <a:gd name="connsiteY5" fmla="*/ 585926 h 1145219"/>
              <a:gd name="connsiteX6" fmla="*/ 9161755 w 9161755"/>
              <a:gd name="connsiteY6" fmla="*/ 0 h 1145219"/>
              <a:gd name="connsiteX0-1" fmla="*/ 0 w 9161755"/>
              <a:gd name="connsiteY0-2" fmla="*/ 745724 h 1145219"/>
              <a:gd name="connsiteX1-3" fmla="*/ 1544714 w 9161755"/>
              <a:gd name="connsiteY1-4" fmla="*/ 239697 h 1145219"/>
              <a:gd name="connsiteX2-5" fmla="*/ 2929631 w 9161755"/>
              <a:gd name="connsiteY2-6" fmla="*/ 275208 h 1145219"/>
              <a:gd name="connsiteX3-7" fmla="*/ 4181382 w 9161755"/>
              <a:gd name="connsiteY3-8" fmla="*/ 656948 h 1145219"/>
              <a:gd name="connsiteX4-9" fmla="*/ 5699464 w 9161755"/>
              <a:gd name="connsiteY4-10" fmla="*/ 1145219 h 1145219"/>
              <a:gd name="connsiteX5-11" fmla="*/ 7625918 w 9161755"/>
              <a:gd name="connsiteY5-12" fmla="*/ 585926 h 1145219"/>
              <a:gd name="connsiteX6-13" fmla="*/ 9161755 w 9161755"/>
              <a:gd name="connsiteY6-14" fmla="*/ 0 h 1145219"/>
              <a:gd name="connsiteX0-15" fmla="*/ 0 w 9161755"/>
              <a:gd name="connsiteY0-16" fmla="*/ 745724 h 1145219"/>
              <a:gd name="connsiteX1-17" fmla="*/ 1544714 w 9161755"/>
              <a:gd name="connsiteY1-18" fmla="*/ 239697 h 1145219"/>
              <a:gd name="connsiteX2-19" fmla="*/ 2929631 w 9161755"/>
              <a:gd name="connsiteY2-20" fmla="*/ 275208 h 1145219"/>
              <a:gd name="connsiteX3-21" fmla="*/ 4181382 w 9161755"/>
              <a:gd name="connsiteY3-22" fmla="*/ 656948 h 1145219"/>
              <a:gd name="connsiteX4-23" fmla="*/ 5699464 w 9161755"/>
              <a:gd name="connsiteY4-24" fmla="*/ 1145219 h 1145219"/>
              <a:gd name="connsiteX5-25" fmla="*/ 7625918 w 9161755"/>
              <a:gd name="connsiteY5-26" fmla="*/ 585926 h 1145219"/>
              <a:gd name="connsiteX6-27" fmla="*/ 9161755 w 9161755"/>
              <a:gd name="connsiteY6-28" fmla="*/ 0 h 1145219"/>
              <a:gd name="connsiteX0-29" fmla="*/ 0 w 9161755"/>
              <a:gd name="connsiteY0-30" fmla="*/ 745724 h 1157056"/>
              <a:gd name="connsiteX1-31" fmla="*/ 1544714 w 9161755"/>
              <a:gd name="connsiteY1-32" fmla="*/ 239697 h 1157056"/>
              <a:gd name="connsiteX2-33" fmla="*/ 2929631 w 9161755"/>
              <a:gd name="connsiteY2-34" fmla="*/ 275208 h 1157056"/>
              <a:gd name="connsiteX3-35" fmla="*/ 4181382 w 9161755"/>
              <a:gd name="connsiteY3-36" fmla="*/ 656948 h 1157056"/>
              <a:gd name="connsiteX4-37" fmla="*/ 5699464 w 9161755"/>
              <a:gd name="connsiteY4-38" fmla="*/ 1145219 h 1157056"/>
              <a:gd name="connsiteX5-39" fmla="*/ 7625918 w 9161755"/>
              <a:gd name="connsiteY5-40" fmla="*/ 585926 h 1157056"/>
              <a:gd name="connsiteX6-41" fmla="*/ 9161755 w 9161755"/>
              <a:gd name="connsiteY6-42" fmla="*/ 0 h 1157056"/>
              <a:gd name="connsiteX0-43" fmla="*/ 0 w 9161755"/>
              <a:gd name="connsiteY0-44" fmla="*/ 745724 h 1157056"/>
              <a:gd name="connsiteX1-45" fmla="*/ 1544714 w 9161755"/>
              <a:gd name="connsiteY1-46" fmla="*/ 239697 h 1157056"/>
              <a:gd name="connsiteX2-47" fmla="*/ 2929631 w 9161755"/>
              <a:gd name="connsiteY2-48" fmla="*/ 275208 h 1157056"/>
              <a:gd name="connsiteX3-49" fmla="*/ 4181382 w 9161755"/>
              <a:gd name="connsiteY3-50" fmla="*/ 656948 h 1157056"/>
              <a:gd name="connsiteX4-51" fmla="*/ 5699464 w 9161755"/>
              <a:gd name="connsiteY4-52" fmla="*/ 1145219 h 1157056"/>
              <a:gd name="connsiteX5-53" fmla="*/ 7625918 w 9161755"/>
              <a:gd name="connsiteY5-54" fmla="*/ 585926 h 1157056"/>
              <a:gd name="connsiteX6-55" fmla="*/ 9161755 w 9161755"/>
              <a:gd name="connsiteY6-56" fmla="*/ 0 h 1157056"/>
              <a:gd name="connsiteX0-57" fmla="*/ 0 w 9161755"/>
              <a:gd name="connsiteY0-58" fmla="*/ 745724 h 1157056"/>
              <a:gd name="connsiteX1-59" fmla="*/ 1544714 w 9161755"/>
              <a:gd name="connsiteY1-60" fmla="*/ 239697 h 1157056"/>
              <a:gd name="connsiteX2-61" fmla="*/ 2929631 w 9161755"/>
              <a:gd name="connsiteY2-62" fmla="*/ 275208 h 1157056"/>
              <a:gd name="connsiteX3-63" fmla="*/ 4181382 w 9161755"/>
              <a:gd name="connsiteY3-64" fmla="*/ 656948 h 1157056"/>
              <a:gd name="connsiteX4-65" fmla="*/ 5699464 w 9161755"/>
              <a:gd name="connsiteY4-66" fmla="*/ 1145219 h 1157056"/>
              <a:gd name="connsiteX5-67" fmla="*/ 7625918 w 9161755"/>
              <a:gd name="connsiteY5-68" fmla="*/ 585926 h 1157056"/>
              <a:gd name="connsiteX6-69" fmla="*/ 9161755 w 9161755"/>
              <a:gd name="connsiteY6-70" fmla="*/ 0 h 1157056"/>
              <a:gd name="connsiteX0-71" fmla="*/ 0 w 9161755"/>
              <a:gd name="connsiteY0-72" fmla="*/ 745724 h 1197005"/>
              <a:gd name="connsiteX1-73" fmla="*/ 1544714 w 9161755"/>
              <a:gd name="connsiteY1-74" fmla="*/ 239697 h 1197005"/>
              <a:gd name="connsiteX2-75" fmla="*/ 2929631 w 9161755"/>
              <a:gd name="connsiteY2-76" fmla="*/ 275208 h 1197005"/>
              <a:gd name="connsiteX3-77" fmla="*/ 5699464 w 9161755"/>
              <a:gd name="connsiteY3-78" fmla="*/ 1145219 h 1197005"/>
              <a:gd name="connsiteX4-79" fmla="*/ 7625918 w 9161755"/>
              <a:gd name="connsiteY4-80" fmla="*/ 585926 h 1197005"/>
              <a:gd name="connsiteX5-81" fmla="*/ 9161755 w 9161755"/>
              <a:gd name="connsiteY5-82" fmla="*/ 0 h 1197005"/>
              <a:gd name="connsiteX0-83" fmla="*/ 0 w 9161755"/>
              <a:gd name="connsiteY0-84" fmla="*/ 745724 h 1197005"/>
              <a:gd name="connsiteX1-85" fmla="*/ 1758996 w 9161755"/>
              <a:gd name="connsiteY1-86" fmla="*/ 239697 h 1197005"/>
              <a:gd name="connsiteX2-87" fmla="*/ 2929631 w 9161755"/>
              <a:gd name="connsiteY2-88" fmla="*/ 275208 h 1197005"/>
              <a:gd name="connsiteX3-89" fmla="*/ 5699464 w 9161755"/>
              <a:gd name="connsiteY3-90" fmla="*/ 1145219 h 1197005"/>
              <a:gd name="connsiteX4-91" fmla="*/ 7625918 w 9161755"/>
              <a:gd name="connsiteY4-92" fmla="*/ 585926 h 1197005"/>
              <a:gd name="connsiteX5-93" fmla="*/ 9161755 w 9161755"/>
              <a:gd name="connsiteY5-94" fmla="*/ 0 h 1197005"/>
              <a:gd name="connsiteX0-95" fmla="*/ 0 w 9161755"/>
              <a:gd name="connsiteY0-96" fmla="*/ 745724 h 1197005"/>
              <a:gd name="connsiteX1-97" fmla="*/ 2116154 w 9161755"/>
              <a:gd name="connsiteY1-98" fmla="*/ 239697 h 1197005"/>
              <a:gd name="connsiteX2-99" fmla="*/ 2929631 w 9161755"/>
              <a:gd name="connsiteY2-100" fmla="*/ 275208 h 1197005"/>
              <a:gd name="connsiteX3-101" fmla="*/ 5699464 w 9161755"/>
              <a:gd name="connsiteY3-102" fmla="*/ 1145219 h 1197005"/>
              <a:gd name="connsiteX4-103" fmla="*/ 7625918 w 9161755"/>
              <a:gd name="connsiteY4-104" fmla="*/ 585926 h 1197005"/>
              <a:gd name="connsiteX5-105" fmla="*/ 9161755 w 9161755"/>
              <a:gd name="connsiteY5-106" fmla="*/ 0 h 1197005"/>
              <a:gd name="connsiteX0-107" fmla="*/ 0 w 9161755"/>
              <a:gd name="connsiteY0-108" fmla="*/ 745724 h 1202924"/>
              <a:gd name="connsiteX1-109" fmla="*/ 2116154 w 9161755"/>
              <a:gd name="connsiteY1-110" fmla="*/ 239697 h 1202924"/>
              <a:gd name="connsiteX2-111" fmla="*/ 5699464 w 9161755"/>
              <a:gd name="connsiteY2-112" fmla="*/ 1145219 h 1202924"/>
              <a:gd name="connsiteX3-113" fmla="*/ 7625918 w 9161755"/>
              <a:gd name="connsiteY3-114" fmla="*/ 585926 h 1202924"/>
              <a:gd name="connsiteX4-115" fmla="*/ 9161755 w 9161755"/>
              <a:gd name="connsiteY4-116" fmla="*/ 0 h 1202924"/>
              <a:gd name="connsiteX0-117" fmla="*/ 0 w 9161755"/>
              <a:gd name="connsiteY0-118" fmla="*/ 745724 h 1185168"/>
              <a:gd name="connsiteX1-119" fmla="*/ 2116154 w 9161755"/>
              <a:gd name="connsiteY1-120" fmla="*/ 239697 h 1185168"/>
              <a:gd name="connsiteX2-121" fmla="*/ 5699464 w 9161755"/>
              <a:gd name="connsiteY2-122" fmla="*/ 1145219 h 1185168"/>
              <a:gd name="connsiteX3-123" fmla="*/ 9161755 w 9161755"/>
              <a:gd name="connsiteY3-124" fmla="*/ 0 h 1185168"/>
              <a:gd name="connsiteX0-125" fmla="*/ 0 w 9304525"/>
              <a:gd name="connsiteY0-126" fmla="*/ 745724 h 1185168"/>
              <a:gd name="connsiteX1-127" fmla="*/ 2258924 w 9304525"/>
              <a:gd name="connsiteY1-128" fmla="*/ 239697 h 1185168"/>
              <a:gd name="connsiteX2-129" fmla="*/ 5842234 w 9304525"/>
              <a:gd name="connsiteY2-130" fmla="*/ 1145219 h 1185168"/>
              <a:gd name="connsiteX3-131" fmla="*/ 9304525 w 9304525"/>
              <a:gd name="connsiteY3-132" fmla="*/ 0 h 1185168"/>
            </a:gdLst>
            <a:ahLst/>
            <a:cxnLst>
              <a:cxn ang="0">
                <a:pos x="connsiteX0-1" y="connsiteY0-2"/>
              </a:cxn>
              <a:cxn ang="0">
                <a:pos x="connsiteX1-3" y="connsiteY1-4"/>
              </a:cxn>
              <a:cxn ang="0">
                <a:pos x="connsiteX2-5" y="connsiteY2-6"/>
              </a:cxn>
              <a:cxn ang="0">
                <a:pos x="connsiteX3-7" y="connsiteY3-8"/>
              </a:cxn>
            </a:cxnLst>
            <a:rect l="l" t="t" r="r" b="b"/>
            <a:pathLst>
              <a:path w="9304525" h="1185168">
                <a:moveTo>
                  <a:pt x="0" y="745724"/>
                </a:moveTo>
                <a:cubicBezTo>
                  <a:pt x="514905" y="577048"/>
                  <a:pt x="1285218" y="173115"/>
                  <a:pt x="2258924" y="239697"/>
                </a:cubicBezTo>
                <a:cubicBezTo>
                  <a:pt x="3232630" y="306279"/>
                  <a:pt x="4667967" y="1185168"/>
                  <a:pt x="5842234" y="1145219"/>
                </a:cubicBezTo>
                <a:cubicBezTo>
                  <a:pt x="7016501" y="1105270"/>
                  <a:pt x="8583215" y="238587"/>
                  <a:pt x="9304525" y="0"/>
                </a:cubicBezTo>
              </a:path>
            </a:pathLst>
          </a:custGeom>
          <a:noFill/>
          <a:ln w="177800">
            <a:solidFill>
              <a:schemeClr val="bg1"/>
            </a:solidFill>
          </a:ln>
          <a:effectLst>
            <a:outerShdw blurRad="50800" dist="38100" dir="2700000" algn="tl" rotWithShape="0">
              <a:prstClr val="black">
                <a:alpha val="40000"/>
              </a:prstClr>
            </a:outerShdw>
          </a:effectLst>
          <a:scene3d>
            <a:camera prst="orthographicFront"/>
            <a:lightRig rig="flat"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28" name="椭圆 27"/>
          <p:cNvSpPr/>
          <p:nvPr/>
        </p:nvSpPr>
        <p:spPr>
          <a:xfrm>
            <a:off x="4084638" y="3206750"/>
            <a:ext cx="2879725" cy="2879725"/>
          </a:xfrm>
          <a:prstGeom prst="ellipse">
            <a:avLst/>
          </a:prstGeom>
          <a:solidFill>
            <a:srgbClr val="CC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6" name="椭圆 25"/>
          <p:cNvSpPr/>
          <p:nvPr/>
        </p:nvSpPr>
        <p:spPr>
          <a:xfrm>
            <a:off x="4392613" y="3403600"/>
            <a:ext cx="2519363" cy="2520950"/>
          </a:xfrm>
          <a:prstGeom prst="ellipse">
            <a:avLst/>
          </a:prstGeom>
          <a:solidFill>
            <a:srgbClr val="CCFF3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7" name="椭圆 26"/>
          <p:cNvSpPr/>
          <p:nvPr/>
        </p:nvSpPr>
        <p:spPr>
          <a:xfrm>
            <a:off x="4660900" y="3635375"/>
            <a:ext cx="2160588" cy="2159000"/>
          </a:xfrm>
          <a:prstGeom prst="ellipse">
            <a:avLst/>
          </a:prstGeom>
          <a:solidFill>
            <a:srgbClr val="CCFF3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5138" name="Oval 18"/>
          <p:cNvSpPr>
            <a:spLocks noChangeArrowheads="1"/>
          </p:cNvSpPr>
          <p:nvPr/>
        </p:nvSpPr>
        <p:spPr bwMode="gray">
          <a:xfrm>
            <a:off x="4892675" y="3871913"/>
            <a:ext cx="1800225" cy="1800225"/>
          </a:xfrm>
          <a:prstGeom prst="ellipse">
            <a:avLst/>
          </a:prstGeom>
          <a:blipFill dpi="0" rotWithShape="1">
            <a:blip r:embed="rId12"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 name="椭圆 31"/>
          <p:cNvSpPr/>
          <p:nvPr/>
        </p:nvSpPr>
        <p:spPr>
          <a:xfrm>
            <a:off x="3463925" y="4432300"/>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3" name="椭圆 32"/>
          <p:cNvSpPr/>
          <p:nvPr/>
        </p:nvSpPr>
        <p:spPr>
          <a:xfrm>
            <a:off x="3643313" y="4540250"/>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4" name="Oval 20" descr="1920MHJS_1020"/>
          <p:cNvSpPr>
            <a:spLocks noChangeArrowheads="1"/>
          </p:cNvSpPr>
          <p:nvPr/>
        </p:nvSpPr>
        <p:spPr bwMode="gray">
          <a:xfrm>
            <a:off x="3813175" y="4649788"/>
            <a:ext cx="1079500" cy="1079500"/>
          </a:xfrm>
          <a:prstGeom prst="ellipse">
            <a:avLst/>
          </a:prstGeom>
          <a:blipFill dpi="0" rotWithShape="1">
            <a:blip r:embed="rId13"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5" name="椭圆 34"/>
          <p:cNvSpPr/>
          <p:nvPr/>
        </p:nvSpPr>
        <p:spPr>
          <a:xfrm>
            <a:off x="6750050" y="3717925"/>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6" name="椭圆 35"/>
          <p:cNvSpPr/>
          <p:nvPr/>
        </p:nvSpPr>
        <p:spPr>
          <a:xfrm>
            <a:off x="6775450" y="3825875"/>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7" name="Oval 17" descr="HCJW_002018"/>
          <p:cNvSpPr>
            <a:spLocks noChangeArrowheads="1"/>
          </p:cNvSpPr>
          <p:nvPr/>
        </p:nvSpPr>
        <p:spPr bwMode="gray">
          <a:xfrm>
            <a:off x="6813550" y="3943350"/>
            <a:ext cx="1079500" cy="1079500"/>
          </a:xfrm>
          <a:prstGeom prst="ellipse">
            <a:avLst/>
          </a:prstGeom>
          <a:blipFill dpi="0" rotWithShape="1">
            <a:blip r:embed="rId14"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pic>
        <p:nvPicPr>
          <p:cNvPr id="2065" name="Picture 14" descr="E:\廖秋霞\学习\汇总\图片1.png"/>
          <p:cNvPicPr>
            <a:picLocks noChangeAspect="1"/>
          </p:cNvPicPr>
          <p:nvPr userDrawn="1"/>
        </p:nvPicPr>
        <p:blipFill>
          <a:blip r:embed="rId15"/>
          <a:stretch>
            <a:fillRect/>
          </a:stretch>
        </p:blipFill>
        <p:spPr>
          <a:xfrm>
            <a:off x="-180975" y="514350"/>
            <a:ext cx="3359150" cy="33575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8.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3.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7.xml"/><Relationship Id="rId4" Type="http://schemas.openxmlformats.org/officeDocument/2006/relationships/image" Target="../media/image13.wmf"/><Relationship Id="rId3" Type="http://schemas.openxmlformats.org/officeDocument/2006/relationships/oleObject" Target="../embeddings/oleObject1.bin"/><Relationship Id="rId2" Type="http://schemas.openxmlformats.org/officeDocument/2006/relationships/image" Target="../media/image11.jpeg"/><Relationship Id="rId1"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jpeg"/><Relationship Id="rId1"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jpeg"/><Relationship Id="rId1" Type="http://schemas.openxmlformats.org/officeDocument/2006/relationships/image" Target="../media/image12.jpeg"/></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1.jpeg"/><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image" Target="../media/image14.pn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6.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9.xml.rels><?xml version="1.0" encoding="UTF-8" standalone="yes"?>
<Relationships xmlns="http://schemas.openxmlformats.org/package/2006/relationships"><Relationship Id="rId9" Type="http://schemas.openxmlformats.org/officeDocument/2006/relationships/image" Target="../media/image20.jpeg"/><Relationship Id="rId8" Type="http://schemas.openxmlformats.org/officeDocument/2006/relationships/image" Target="F:/11/&#24555;&#36882;&#25945;&#26448;/&#26679;&#31456;/AppData/Roaming/Tencent/Users/870327074/QQ/WinTemp/RichOle/L)`RCLCY5CX56([}P5VM~89.jpg" TargetMode="External"/><Relationship Id="rId7" Type="http://schemas.openxmlformats.org/officeDocument/2006/relationships/image" Target="../media/image19.jpeg"/><Relationship Id="rId6" Type="http://schemas.openxmlformats.org/officeDocument/2006/relationships/image" Target="F:/11/&#24555;&#36882;&#25945;&#26448;/&#26679;&#31456;/AppData/Roaming/Tencent/Users/870327074/QQ/WinTemp/RichOle/~A@}WOE4W$B4@L@79EY8WSY.jpg" TargetMode="External"/><Relationship Id="rId5" Type="http://schemas.openxmlformats.org/officeDocument/2006/relationships/image" Target="../media/image18.jpeg"/><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3" Type="http://schemas.openxmlformats.org/officeDocument/2006/relationships/slideLayout" Target="../slideLayouts/slideLayout7.xml"/><Relationship Id="rId12" Type="http://schemas.openxmlformats.org/officeDocument/2006/relationships/image" Target="F:/11/&#24555;&#36882;&#25945;&#26448;/&#26679;&#31456;/AppData/Roaming/Tencent/Users/870327074/QQ/WinTemp/RichOle/[E2U9`8XB@(C6G24`9W{I{X.jpg" TargetMode="External"/><Relationship Id="rId11" Type="http://schemas.openxmlformats.org/officeDocument/2006/relationships/image" Target="../media/image21.jpeg"/><Relationship Id="rId10" Type="http://schemas.openxmlformats.org/officeDocument/2006/relationships/image" Target="F:/11/&#24555;&#36882;&#25945;&#26448;/&#26679;&#31456;/AppData/Roaming/Tencent/Users/870327074/QQ/WinTemp/RichOle/SF9NYJB[U1K`1FZOB2RS}SP.jpg" TargetMode="External"/><Relationship Id="rId1" Type="http://schemas.openxmlformats.org/officeDocument/2006/relationships/image" Target="../media/image12.jpeg"/></Relationships>
</file>

<file path=ppt/slides/_rels/slide10.xml.rels><?xml version="1.0" encoding="UTF-8" standalone="yes"?>
<Relationships xmlns="http://schemas.openxmlformats.org/package/2006/relationships"><Relationship Id="rId9" Type="http://schemas.openxmlformats.org/officeDocument/2006/relationships/image" Target="../media/image24.jpeg"/><Relationship Id="rId8" Type="http://schemas.openxmlformats.org/officeDocument/2006/relationships/image" Target="F:/11/&#24555;&#36882;&#25945;&#26448;/&#26679;&#31456;/AppData/Roaming/Tencent/Users/870327074/QQ/WinTemp/RichOle/SP4UQFJ6IBER{ZZQ(MTM_13.jpg" TargetMode="External"/><Relationship Id="rId7" Type="http://schemas.openxmlformats.org/officeDocument/2006/relationships/image" Target="../media/image23.jpeg"/><Relationship Id="rId6" Type="http://schemas.openxmlformats.org/officeDocument/2006/relationships/image" Target="C:/Users/dell/Desktop/26&#24180;8&#26376;&#19978;&#35838;&#36164;&#26009;/&#24555;&#36882;&#35838;&#20214;/http:/img03.taobaocdn.com/imgextra/i3/166454419/T2LcXkXcpOXXXXXXXX_!!166454419.jpg" TargetMode="External"/><Relationship Id="rId5" Type="http://schemas.openxmlformats.org/officeDocument/2006/relationships/image" Target="../media/image22.jpeg"/><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0" Type="http://schemas.openxmlformats.org/officeDocument/2006/relationships/slideLayout" Target="../slideLayouts/slideLayout7.xml"/><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9" Type="http://schemas.openxmlformats.org/officeDocument/2006/relationships/image" Target="../media/image27.jpeg"/><Relationship Id="rId8" Type="http://schemas.openxmlformats.org/officeDocument/2006/relationships/image" Target="F:/11/&#24555;&#36882;&#25945;&#26448;/&#26679;&#31456;/AppData/Roaming/Tencent/Users/870327074/QQ/WinTemp/RichOle/SP4UQFJ6IBER{ZZQ(MTM_13.jpg" TargetMode="External"/><Relationship Id="rId7" Type="http://schemas.openxmlformats.org/officeDocument/2006/relationships/image" Target="../media/image26.jpeg"/><Relationship Id="rId6" Type="http://schemas.openxmlformats.org/officeDocument/2006/relationships/image" Target="C:/Users/dell/Desktop/26&#24180;8&#26376;&#19978;&#35838;&#36164;&#26009;/&#24555;&#36882;&#35838;&#20214;/http:/img03.taobaocdn.com/imgextra/i3/166454419/T2LcXkXcpOXXXXXXXX_!!166454419.jpg" TargetMode="External"/><Relationship Id="rId5" Type="http://schemas.openxmlformats.org/officeDocument/2006/relationships/image" Target="../media/image25.jpeg"/><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5" Type="http://schemas.openxmlformats.org/officeDocument/2006/relationships/slideLayout" Target="../slideLayouts/slideLayout7.xml"/><Relationship Id="rId14" Type="http://schemas.openxmlformats.org/officeDocument/2006/relationships/image" Target="../media/image30.jpeg"/><Relationship Id="rId13" Type="http://schemas.openxmlformats.org/officeDocument/2006/relationships/image" Target="C:/Users/dell/Desktop/26&#24180;8&#26376;&#19978;&#35838;&#36164;&#26009;/&#24555;&#36882;&#35838;&#20214;/http:/img07.taobaocdn.com/bao/uploaded/i7/T1cN2uXi0dXXbtkabX_114152.jpg_310x310.jpg" TargetMode="External"/><Relationship Id="rId12" Type="http://schemas.openxmlformats.org/officeDocument/2006/relationships/image" Target="../media/image29.jpeg"/><Relationship Id="rId11" Type="http://schemas.openxmlformats.org/officeDocument/2006/relationships/image" Target="C:/Users/dell/Desktop/26&#24180;8&#26376;&#19978;&#35838;&#36164;&#26009;/&#24555;&#36882;&#35838;&#20214;/http:/pic20.nipic.com/20120407/2457331_124637007345_2.jpg" TargetMode="External"/><Relationship Id="rId10" Type="http://schemas.openxmlformats.org/officeDocument/2006/relationships/image" Target="../media/image28.jpeg"/><Relationship Id="rId1" Type="http://schemas.openxmlformats.org/officeDocument/2006/relationships/image" Target="../media/image12.jpeg"/></Relationships>
</file>

<file path=ppt/slides/_rels/slide12.xml.rels><?xml version="1.0" encoding="UTF-8" standalone="yes"?>
<Relationships xmlns="http://schemas.openxmlformats.org/package/2006/relationships"><Relationship Id="rId9" Type="http://schemas.openxmlformats.org/officeDocument/2006/relationships/image" Target="../media/image27.jpeg"/><Relationship Id="rId8" Type="http://schemas.openxmlformats.org/officeDocument/2006/relationships/image" Target="F:/11/&#24555;&#36882;&#25945;&#26448;/&#26679;&#31456;/AppData/Roaming/Tencent/Users/870327074/QQ/WinTemp/RichOle/SP4UQFJ6IBER{ZZQ(MTM_13.jpg" TargetMode="External"/><Relationship Id="rId7" Type="http://schemas.openxmlformats.org/officeDocument/2006/relationships/image" Target="../media/image26.jpeg"/><Relationship Id="rId6" Type="http://schemas.openxmlformats.org/officeDocument/2006/relationships/image" Target="C:/Users/dell/Desktop/26&#24180;8&#26376;&#19978;&#35838;&#36164;&#26009;/&#24555;&#36882;&#35838;&#20214;/http:/img03.taobaocdn.com/imgextra/i3/166454419/T2LcXkXcpOXXXXXXXX_!!166454419.jpg" TargetMode="External"/><Relationship Id="rId5" Type="http://schemas.openxmlformats.org/officeDocument/2006/relationships/image" Target="../media/image25.jpeg"/><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7" Type="http://schemas.openxmlformats.org/officeDocument/2006/relationships/slideLayout" Target="../slideLayouts/slideLayout7.xml"/><Relationship Id="rId16" Type="http://schemas.openxmlformats.org/officeDocument/2006/relationships/image" Target="../media/image34.jpeg"/><Relationship Id="rId15" Type="http://schemas.openxmlformats.org/officeDocument/2006/relationships/image" Target="F:/11/&#24555;&#36882;&#25945;&#26448;/&#26679;&#31456;/AppData/Roaming/Tencent/Users/870327074/QQ/WinTemp/RichOle/JGF%GYM65(G0)XYN7B[221S.jpg" TargetMode="External"/><Relationship Id="rId14" Type="http://schemas.openxmlformats.org/officeDocument/2006/relationships/image" Target="../media/image33.jpeg"/><Relationship Id="rId13" Type="http://schemas.openxmlformats.org/officeDocument/2006/relationships/image" Target="C:/Users/dell/Desktop/26&#24180;8&#26376;&#19978;&#35838;&#36164;&#26009;/&#24555;&#36882;&#35838;&#20214;/http:/010.online001.com/baozhuang/tupian-bjax/200603182.jpg" TargetMode="External"/><Relationship Id="rId12" Type="http://schemas.openxmlformats.org/officeDocument/2006/relationships/image" Target="../media/image32.jpeg"/><Relationship Id="rId11" Type="http://schemas.openxmlformats.org/officeDocument/2006/relationships/image" Target="C:/Users/dell/Desktop/26&#24180;8&#26376;&#19978;&#35838;&#36164;&#26009;/&#24555;&#36882;&#35838;&#20214;/http:/img07.taobaocdn.com/bao/uploaded/i7/T1cN2uXi0dXXbtkabX_114152.jpg_310x310.jpg" TargetMode="External"/><Relationship Id="rId10" Type="http://schemas.openxmlformats.org/officeDocument/2006/relationships/image" Target="../media/image31.jpeg"/><Relationship Id="rId1" Type="http://schemas.openxmlformats.org/officeDocument/2006/relationships/image" Target="../media/image12.jpeg"/></Relationships>
</file>

<file path=ppt/slides/_rels/slide13.xml.rels><?xml version="1.0" encoding="UTF-8" standalone="yes"?>
<Relationships xmlns="http://schemas.openxmlformats.org/package/2006/relationships"><Relationship Id="rId9" Type="http://schemas.openxmlformats.org/officeDocument/2006/relationships/image" Target="../media/image27.jpeg"/><Relationship Id="rId8" Type="http://schemas.openxmlformats.org/officeDocument/2006/relationships/image" Target="F:/11/&#24555;&#36882;&#25945;&#26448;/&#26679;&#31456;/AppData/Roaming/Tencent/Users/870327074/QQ/WinTemp/RichOle/SP4UQFJ6IBER{ZZQ(MTM_13.jpg" TargetMode="External"/><Relationship Id="rId7" Type="http://schemas.openxmlformats.org/officeDocument/2006/relationships/image" Target="../media/image26.jpeg"/><Relationship Id="rId6" Type="http://schemas.openxmlformats.org/officeDocument/2006/relationships/image" Target="C:/Users/dell/Desktop/26&#24180;8&#26376;&#19978;&#35838;&#36164;&#26009;/&#24555;&#36882;&#35838;&#20214;/http:/img03.taobaocdn.com/imgextra/i3/166454419/T2LcXkXcpOXXXXXXXX_!!166454419.jpg" TargetMode="External"/><Relationship Id="rId5" Type="http://schemas.openxmlformats.org/officeDocument/2006/relationships/image" Target="../media/image25.jpeg"/><Relationship Id="rId4" Type="http://schemas.openxmlformats.org/officeDocument/2006/relationships/image" Target="../media/image17.emf"/><Relationship Id="rId3" Type="http://schemas.openxmlformats.org/officeDocument/2006/relationships/image" Target="../media/image11.jpeg"/><Relationship Id="rId20" Type="http://schemas.openxmlformats.org/officeDocument/2006/relationships/slideLayout" Target="../slideLayouts/slideLayout7.xml"/><Relationship Id="rId2" Type="http://schemas.openxmlformats.org/officeDocument/2006/relationships/image" Target="../media/image10.png"/><Relationship Id="rId19" Type="http://schemas.openxmlformats.org/officeDocument/2006/relationships/image" Target="F:/11/&#24555;&#36882;&#25945;&#26448;/&#26679;&#31456;/AppData/Roaming/Tencent/Users/870327074/QQ/WinTemp/RichOle/D[XG)USBNG6M}(03MI`13BJ.jpg" TargetMode="External"/><Relationship Id="rId18" Type="http://schemas.openxmlformats.org/officeDocument/2006/relationships/image" Target="../media/image36.jpeg"/><Relationship Id="rId17" Type="http://schemas.openxmlformats.org/officeDocument/2006/relationships/image" Target="C:/Users/dell/Desktop/26&#24180;8&#26376;&#19978;&#35838;&#36164;&#26009;/&#24555;&#36882;&#35838;&#20214;/http:/img01.taobaocdn.com/imgextra/i1/680780870/T22mNNXg4aXXXXXXXX_!!680780870.jpg" TargetMode="External"/><Relationship Id="rId16" Type="http://schemas.openxmlformats.org/officeDocument/2006/relationships/image" Target="../media/image35.jpeg"/><Relationship Id="rId15" Type="http://schemas.openxmlformats.org/officeDocument/2006/relationships/image" Target="C:/Users/dell/Desktop/26&#24180;8&#26376;&#19978;&#35838;&#36164;&#26009;/&#24555;&#36882;&#35838;&#20214;/http:/010.online001.com/baozhuang/tupian-bjax/200603182.jpg" TargetMode="External"/><Relationship Id="rId14" Type="http://schemas.openxmlformats.org/officeDocument/2006/relationships/image" Target="../media/image32.jpeg"/><Relationship Id="rId13" Type="http://schemas.openxmlformats.org/officeDocument/2006/relationships/image" Target="F:/11/&#24555;&#36882;&#25945;&#26448;/&#26679;&#31456;/AppData/Roaming/Tencent/Users/870327074/QQ/WinTemp/RichOle/JGF%GYM65(G0)XYN7B[221S.jpg" TargetMode="External"/><Relationship Id="rId12" Type="http://schemas.openxmlformats.org/officeDocument/2006/relationships/image" Target="../media/image33.jpeg"/><Relationship Id="rId11" Type="http://schemas.openxmlformats.org/officeDocument/2006/relationships/image" Target="C:/Users/dell/Desktop/26&#24180;8&#26376;&#19978;&#35838;&#36164;&#26009;/&#24555;&#36882;&#35838;&#20214;/http:/img07.taobaocdn.com/bao/uploaded/i7/T1cN2uXi0dXXbtkabX_114152.jpg_310x310.jpg" TargetMode="External"/><Relationship Id="rId10" Type="http://schemas.openxmlformats.org/officeDocument/2006/relationships/image" Target="../media/image31.jpeg"/><Relationship Id="rId1" Type="http://schemas.openxmlformats.org/officeDocument/2006/relationships/image" Target="../media/image12.jpeg"/></Relationships>
</file>

<file path=ppt/slides/_rels/slide14.xml.rels><?xml version="1.0" encoding="UTF-8" standalone="yes"?>
<Relationships xmlns="http://schemas.openxmlformats.org/package/2006/relationships"><Relationship Id="rId9" Type="http://schemas.openxmlformats.org/officeDocument/2006/relationships/image" Target="../media/image39.jpeg"/><Relationship Id="rId8" Type="http://schemas.openxmlformats.org/officeDocument/2006/relationships/image" Target="C:/Users/dell/Desktop/26&#24180;8&#26376;&#19978;&#35838;&#36164;&#26009;/&#24555;&#36882;&#35838;&#20214;/http:/img03.taobaocdn.com/imgextra/i3/675683278/T2k2KMXgVaXXXXXXXX_!!675683278.jpg" TargetMode="External"/><Relationship Id="rId7" Type="http://schemas.openxmlformats.org/officeDocument/2006/relationships/image" Target="../media/image38.jpeg"/><Relationship Id="rId6" Type="http://schemas.openxmlformats.org/officeDocument/2006/relationships/image" Target="C:/Users/dell/Desktop/26&#24180;8&#26376;&#19978;&#35838;&#36164;&#26009;/&#24555;&#36882;&#35838;&#20214;/http:/hiphotos.baidu.com/%cf%c9%d1%fd%b3%bf/pic/item/deac80fa0e566828024f56c9.jpg" TargetMode="External"/><Relationship Id="rId5" Type="http://schemas.openxmlformats.org/officeDocument/2006/relationships/image" Target="../media/image37.jpeg"/><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0" Type="http://schemas.openxmlformats.org/officeDocument/2006/relationships/slideLayout" Target="../slideLayouts/slideLayout7.xml"/><Relationship Id="rId1" Type="http://schemas.openxmlformats.org/officeDocument/2006/relationships/image" Target="../media/image12.jpeg"/></Relationships>
</file>

<file path=ppt/slides/_rels/slide15.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41.jpeg"/><Relationship Id="rId6" Type="http://schemas.openxmlformats.org/officeDocument/2006/relationships/image" Target="F:/11/&#24555;&#36882;&#25945;&#26448;/&#26679;&#31456;/AppData/Roaming/Tencent/Users/870327074/QQ/WinTemp/RichOle/AY{HZT4CS(]8(WUMD8JX9LR.jpg" TargetMode="External"/><Relationship Id="rId5" Type="http://schemas.openxmlformats.org/officeDocument/2006/relationships/image" Target="../media/image40.jpeg"/><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6.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7.xml.rels><?xml version="1.0" encoding="UTF-8" standalone="yes"?>
<Relationships xmlns="http://schemas.openxmlformats.org/package/2006/relationships"><Relationship Id="rId9" Type="http://schemas.openxmlformats.org/officeDocument/2006/relationships/image" Target="../media/image44.jpeg"/><Relationship Id="rId8" Type="http://schemas.openxmlformats.org/officeDocument/2006/relationships/image" Target="../../../../../../../../../../../administrator/appdata/roaming/360se6/User Data/Temp/6febdc8f-625c-4cfe-8fe1-ba4357535027.jpg" TargetMode="External"/><Relationship Id="rId7" Type="http://schemas.openxmlformats.org/officeDocument/2006/relationships/image" Target="../media/image43.jpeg"/><Relationship Id="rId6" Type="http://schemas.openxmlformats.org/officeDocument/2006/relationships/image" Target="../../../../../../../../../../../ADMINI~1/appdata/roaming/360se6/USERDA~1/Temp/U_1132~1.JPG" TargetMode="External"/><Relationship Id="rId5" Type="http://schemas.openxmlformats.org/officeDocument/2006/relationships/image" Target="../media/image42.jpeg"/><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0" Type="http://schemas.openxmlformats.org/officeDocument/2006/relationships/slideLayout" Target="../slideLayouts/slideLayout7.xml"/><Relationship Id="rId1" Type="http://schemas.openxmlformats.org/officeDocument/2006/relationships/image" Target="../media/image12.jpeg"/></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19.xml.rels><?xml version="1.0" encoding="UTF-8" standalone="yes"?>
<Relationships xmlns="http://schemas.openxmlformats.org/package/2006/relationships"><Relationship Id="rId9" Type="http://schemas.openxmlformats.org/officeDocument/2006/relationships/image" Target="../media/image47.jpeg"/><Relationship Id="rId8" Type="http://schemas.openxmlformats.org/officeDocument/2006/relationships/image" Target="F:/11/&#24555;&#36882;&#25945;&#26448;/&#26679;&#31456;/AppData/Roaming/Tencent/Users/870327074/QQ/WinTemp/RichOle/403SKIRBCDGG[R{TRU2LTYG.jpg" TargetMode="External"/><Relationship Id="rId7" Type="http://schemas.openxmlformats.org/officeDocument/2006/relationships/image" Target="../media/image46.jpeg"/><Relationship Id="rId6" Type="http://schemas.openxmlformats.org/officeDocument/2006/relationships/image" Target="F:/11/&#24555;&#36882;&#25945;&#26448;/&#26679;&#31456;/AppData/Roaming/Tencent/Users/870327074/QQ/WinTemp/RichOle/8AE~RQ1X%WZ{(WZCOQXN[(H.jpg" TargetMode="External"/><Relationship Id="rId5" Type="http://schemas.openxmlformats.org/officeDocument/2006/relationships/image" Target="../media/image45.jpeg"/><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3" Type="http://schemas.openxmlformats.org/officeDocument/2006/relationships/slideLayout" Target="../slideLayouts/slideLayout7.xml"/><Relationship Id="rId12" Type="http://schemas.openxmlformats.org/officeDocument/2006/relationships/image" Target="C:/Users/dell/Desktop/26&#24180;8&#26376;&#19978;&#35838;&#36164;&#26009;/&#24555;&#36882;&#35838;&#20214;/http:/cn.made-in-china.com/image/2f0j01FvmQsJkWSzquM/%E6%B2%B9%E7%94%BB%E6%A1%86%EF%BC%889282%EF%BC%89.jpg" TargetMode="External"/><Relationship Id="rId11" Type="http://schemas.openxmlformats.org/officeDocument/2006/relationships/image" Target="../media/image48.jpeg"/><Relationship Id="rId10" Type="http://schemas.openxmlformats.org/officeDocument/2006/relationships/image" Target="C:/Users/dell/Desktop/26&#24180;8&#26376;&#19978;&#35838;&#36164;&#26009;/&#24555;&#36882;&#35838;&#20214;/http:/d.img.youboy.com/20113/28/9/g0/g0_13467650.jpg" TargetMode="External"/><Relationship Id="rId1" Type="http://schemas.openxmlformats.org/officeDocument/2006/relationships/image" Target="../media/image12.jpeg"/></Relationships>
</file>

<file path=ppt/slides/_rels/slide2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1.xml.rels><?xml version="1.0" encoding="UTF-8" standalone="yes"?>
<Relationships xmlns="http://schemas.openxmlformats.org/package/2006/relationships"><Relationship Id="rId9" Type="http://schemas.openxmlformats.org/officeDocument/2006/relationships/image" Target="../media/image52.jpeg"/><Relationship Id="rId8" Type="http://schemas.openxmlformats.org/officeDocument/2006/relationships/image" Target="F:/11/&#24555;&#36882;&#25945;&#26448;/&#26679;&#31456;/AppData/Roaming/Tencent/Users/870327074/QQ/WinTemp/RichOle/}KY7VN6%VUMDU{(4F2BS}5E.jpg" TargetMode="External"/><Relationship Id="rId7" Type="http://schemas.openxmlformats.org/officeDocument/2006/relationships/image" Target="../media/image51.jpeg"/><Relationship Id="rId6" Type="http://schemas.openxmlformats.org/officeDocument/2006/relationships/image" Target="F:/11/&#24555;&#36882;&#25945;&#26448;/&#26679;&#31456;/AppData/Roaming/Tencent/Users/870327074/QQ/WinTemp/RichOle/AZWK0F}919QTY39QBXI7[(M.jpg" TargetMode="External"/><Relationship Id="rId5" Type="http://schemas.openxmlformats.org/officeDocument/2006/relationships/image" Target="../media/image50.jpeg"/><Relationship Id="rId4" Type="http://schemas.openxmlformats.org/officeDocument/2006/relationships/image" Target="../media/image17.emf"/><Relationship Id="rId3" Type="http://schemas.openxmlformats.org/officeDocument/2006/relationships/image" Target="../media/image11.jpeg"/><Relationship Id="rId21" Type="http://schemas.openxmlformats.org/officeDocument/2006/relationships/slideLayout" Target="../slideLayouts/slideLayout7.xml"/><Relationship Id="rId20" Type="http://schemas.openxmlformats.org/officeDocument/2006/relationships/image" Target="F:/11/&#24555;&#36882;&#25945;&#26448;/&#26679;&#31456;/AppData/Roaming/Tencent/Users/870327074/QQ/WinTemp/RichOle/BCBV[WKNX1N]81)VVSN)OCE.jpg" TargetMode="External"/><Relationship Id="rId2" Type="http://schemas.openxmlformats.org/officeDocument/2006/relationships/image" Target="../media/image10.png"/><Relationship Id="rId19" Type="http://schemas.openxmlformats.org/officeDocument/2006/relationships/image" Target="../media/image57.jpeg"/><Relationship Id="rId18" Type="http://schemas.openxmlformats.org/officeDocument/2006/relationships/image" Target="F:/11/&#24555;&#36882;&#25945;&#26448;/&#26679;&#31456;/AppData/Roaming/Tencent/Users/870327074/QQ/WinTemp/RichOle/8MEAGM$2A%S7UGBOR1HQ3WN.jpg" TargetMode="External"/><Relationship Id="rId17" Type="http://schemas.openxmlformats.org/officeDocument/2006/relationships/image" Target="../media/image56.jpeg"/><Relationship Id="rId16" Type="http://schemas.openxmlformats.org/officeDocument/2006/relationships/image" Target="F:/11/&#24555;&#36882;&#25945;&#26448;/&#26679;&#31456;/AppData/Roaming/Tencent/Users/870327074/QQ/WinTemp/RichOle/6AVB1Z1A$F%JA52R_WB8{%H.jpg" TargetMode="External"/><Relationship Id="rId15" Type="http://schemas.openxmlformats.org/officeDocument/2006/relationships/image" Target="../media/image55.jpeg"/><Relationship Id="rId14" Type="http://schemas.openxmlformats.org/officeDocument/2006/relationships/image" Target="F:/11/&#24555;&#36882;&#25945;&#26448;/&#26679;&#31456;/AppData/Roaming/Tencent/Users/870327074/QQ/WinTemp/RichOle/[EG5_FW6LPITR}}3@E0PMTN.jpg" TargetMode="External"/><Relationship Id="rId13" Type="http://schemas.openxmlformats.org/officeDocument/2006/relationships/image" Target="../media/image54.jpeg"/><Relationship Id="rId12" Type="http://schemas.openxmlformats.org/officeDocument/2006/relationships/image" Target="F:/11/&#24555;&#36882;&#25945;&#26448;/&#26679;&#31456;/AppData/Roaming/Tencent/Users/870327074/QQ/WinTemp/RichOle/KV@UF5H@{U[)_W0Z~VI[({5.jpg" TargetMode="External"/><Relationship Id="rId11" Type="http://schemas.openxmlformats.org/officeDocument/2006/relationships/image" Target="../media/image53.jpeg"/><Relationship Id="rId10" Type="http://schemas.openxmlformats.org/officeDocument/2006/relationships/image" Target="F:/11/&#24555;&#36882;&#25945;&#26448;/&#26679;&#31456;/AppData/Roaming/Tencent/Users/870327074/QQ/WinTemp/RichOle/7{`3[0(EM)DFVRU)6[6_8[B.jpg" TargetMode="External"/><Relationship Id="rId1" Type="http://schemas.openxmlformats.org/officeDocument/2006/relationships/image" Target="../media/image12.jpeg"/></Relationships>
</file>

<file path=ppt/slides/_rels/slide2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58.jpeg"/><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4.xml.rels><?xml version="1.0" encoding="UTF-8" standalone="yes"?>
<Relationships xmlns="http://schemas.openxmlformats.org/package/2006/relationships"><Relationship Id="rId9" Type="http://schemas.openxmlformats.org/officeDocument/2006/relationships/image" Target="../media/image61.jpeg"/><Relationship Id="rId8" Type="http://schemas.openxmlformats.org/officeDocument/2006/relationships/image" Target="C:/Users/dell/Desktop/26&#24180;8&#26376;&#19978;&#35838;&#36164;&#26009;/&#24555;&#36882;&#35838;&#20214;/http:/img04.taobaocdn.com/bao/uploaded/i4/i1/10081020721622070/T1IjghXiVfXXXXXXXX_!!0-item_pic.jpg_210x210.jpg" TargetMode="External"/><Relationship Id="rId7" Type="http://schemas.openxmlformats.org/officeDocument/2006/relationships/image" Target="../media/image60.jpeg"/><Relationship Id="rId6" Type="http://schemas.openxmlformats.org/officeDocument/2006/relationships/image" Target="C:/Users/dell/Desktop/26&#24180;8&#26376;&#19978;&#35838;&#36164;&#26009;/&#24555;&#36882;&#35838;&#20214;/http:/img04.taobaocdn.com/bao/uploaded/i4/i2/17627022172333629/T1W9ekXqtgXXXXXXXX_!!0-item_pic.jpg_210x210.jpg" TargetMode="External"/><Relationship Id="rId5" Type="http://schemas.openxmlformats.org/officeDocument/2006/relationships/image" Target="../media/image59.jpeg"/><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3" Type="http://schemas.openxmlformats.org/officeDocument/2006/relationships/slideLayout" Target="../slideLayouts/slideLayout7.xml"/><Relationship Id="rId12" Type="http://schemas.openxmlformats.org/officeDocument/2006/relationships/image" Target="F:/11/&#24555;&#36882;&#25945;&#26448;/&#26679;&#31456;/AppData/Roaming/Tencent/Users/870327074/QQ/WinTemp/RichOle/_1IJ~TZ4~$MFHV]FW~29V_N.jpg" TargetMode="External"/><Relationship Id="rId11" Type="http://schemas.openxmlformats.org/officeDocument/2006/relationships/image" Target="../media/image62.jpeg"/><Relationship Id="rId10" Type="http://schemas.openxmlformats.org/officeDocument/2006/relationships/image" Target="F:/11/&#24555;&#36882;&#25945;&#26448;/&#26679;&#31456;/AppData/Roaming/Tencent/Users/870327074/QQ/WinTemp/RichOle/LQU@LP%MQVENK9G((E3HLEO.jpg" TargetMode="External"/><Relationship Id="rId1" Type="http://schemas.openxmlformats.org/officeDocument/2006/relationships/image" Target="../media/image12.jpeg"/></Relationships>
</file>

<file path=ppt/slides/_rels/slide25.xml.rels><?xml version="1.0" encoding="UTF-8" standalone="yes"?>
<Relationships xmlns="http://schemas.openxmlformats.org/package/2006/relationships"><Relationship Id="rId9" Type="http://schemas.openxmlformats.org/officeDocument/2006/relationships/image" Target="../media/image65.jpeg"/><Relationship Id="rId8" Type="http://schemas.openxmlformats.org/officeDocument/2006/relationships/image" Target="F:/11/&#24555;&#36882;&#25945;&#26448;/&#26679;&#31456;/AppData/Roaming/Tencent/Users/870327074/QQ/WinTemp/RichOle/7BX1C44~L9GDMBWT@EA3W(W.jpg" TargetMode="External"/><Relationship Id="rId7" Type="http://schemas.openxmlformats.org/officeDocument/2006/relationships/image" Target="../media/image64.jpeg"/><Relationship Id="rId6" Type="http://schemas.openxmlformats.org/officeDocument/2006/relationships/image" Target="C:/Users/dell/Desktop/26&#24180;8&#26376;&#19978;&#35838;&#36164;&#26009;/&#24555;&#36882;&#35838;&#20214;/http:/img04.taobaocdn.com/bao/uploaded/i4/i4/T1CELOXjhmXXbKPyU8_101124.jpg_210x210.jpg" TargetMode="External"/><Relationship Id="rId5" Type="http://schemas.openxmlformats.org/officeDocument/2006/relationships/image" Target="../media/image63.jpeg"/><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3" Type="http://schemas.openxmlformats.org/officeDocument/2006/relationships/slideLayout" Target="../slideLayouts/slideLayout7.xml"/><Relationship Id="rId12" Type="http://schemas.openxmlformats.org/officeDocument/2006/relationships/image" Target="F:/11/&#24555;&#36882;&#25945;&#26448;/&#26679;&#31456;/AppData/Roaming/Tencent/Users/870327074/QQ/WinTemp/RichOle/%$4YR]I5}74(ZFE(~})TKBC.jpg" TargetMode="External"/><Relationship Id="rId11" Type="http://schemas.openxmlformats.org/officeDocument/2006/relationships/image" Target="../media/image66.jpeg"/><Relationship Id="rId10" Type="http://schemas.openxmlformats.org/officeDocument/2006/relationships/image" Target="F:/11/&#24555;&#36882;&#25945;&#26448;/&#26679;&#31456;/AppData/Roaming/Tencent/Users/870327074/QQ/WinTemp/RichOle/AOY{81A4PN}MY94[09WN95X.jpg" TargetMode="External"/><Relationship Id="rId1" Type="http://schemas.openxmlformats.org/officeDocument/2006/relationships/image" Target="../media/image12.jpeg"/></Relationships>
</file>

<file path=ppt/slides/_rels/slide2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6.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2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6.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67.jpeg"/><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6.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4.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C:/Users/dell/Desktop/26&#24180;8&#26376;&#19978;&#35838;&#36164;&#26009;/&#24555;&#36882;&#35838;&#20214;/http:/p6.zbjimg.com/task/2011-04/17/680961/huge4da9d229e341c.jpg" TargetMode="External"/><Relationship Id="rId5" Type="http://schemas.openxmlformats.org/officeDocument/2006/relationships/image" Target="../media/image68.jpeg"/><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6.pn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emf"/><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10" name="Oval 14" descr="快件装车"/>
          <p:cNvSpPr/>
          <p:nvPr/>
        </p:nvSpPr>
        <p:spPr>
          <a:xfrm>
            <a:off x="3779838" y="4652963"/>
            <a:ext cx="1081087" cy="1081087"/>
          </a:xfrm>
          <a:prstGeom prst="ellipse">
            <a:avLst/>
          </a:prstGeom>
          <a:blipFill rotWithShape="1">
            <a:blip r:embed="rId1"/>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4111" name="Oval 15" descr="分拣快件"/>
          <p:cNvSpPr/>
          <p:nvPr/>
        </p:nvSpPr>
        <p:spPr>
          <a:xfrm>
            <a:off x="4859338" y="3860800"/>
            <a:ext cx="1873250" cy="1800225"/>
          </a:xfrm>
          <a:prstGeom prst="ellipse">
            <a:avLst/>
          </a:prstGeom>
          <a:blipFill rotWithShape="1">
            <a:blip r:embed="rId2"/>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4113" name="Oval 17" descr="航空快递"/>
          <p:cNvSpPr/>
          <p:nvPr/>
        </p:nvSpPr>
        <p:spPr>
          <a:xfrm>
            <a:off x="6804025" y="3933825"/>
            <a:ext cx="1081088" cy="1079500"/>
          </a:xfrm>
          <a:prstGeom prst="ellipse">
            <a:avLst/>
          </a:prstGeom>
          <a:blipFill rotWithShape="1">
            <a:blip r:embed="rId3"/>
            <a:stretch>
              <a:fillRect/>
            </a:stretch>
          </a:blipFill>
          <a:ln w="9525">
            <a:noFill/>
          </a:ln>
        </p:spPr>
        <p:txBody>
          <a:bodyPr wrap="none" anchor="ctr" anchorCtr="0"/>
          <a:p>
            <a:endParaRPr lang="zh-CN" altLang="en-US" dirty="0">
              <a:solidFill>
                <a:srgbClr val="000000"/>
              </a:solidFill>
              <a:latin typeface="Arial" panose="020B0604020202020204" pitchFamily="34" charset="0"/>
              <a:ea typeface="宋体" panose="02010600030101010101" pitchFamily="2" charset="-122"/>
            </a:endParaRPr>
          </a:p>
        </p:txBody>
      </p:sp>
      <p:sp>
        <p:nvSpPr>
          <p:cNvPr id="3078" name="Text Box 20"/>
          <p:cNvSpPr txBox="1"/>
          <p:nvPr/>
        </p:nvSpPr>
        <p:spPr>
          <a:xfrm>
            <a:off x="2195830" y="548640"/>
            <a:ext cx="5184775" cy="1568450"/>
          </a:xfrm>
          <a:prstGeom prst="rect">
            <a:avLst/>
          </a:prstGeom>
          <a:noFill/>
          <a:ln w="9525">
            <a:noFill/>
          </a:ln>
        </p:spPr>
        <p:txBody>
          <a:bodyPr anchor="t" anchorCtr="0">
            <a:spAutoFit/>
          </a:bodyPr>
          <a:p>
            <a:pPr algn="ctr">
              <a:spcBef>
                <a:spcPct val="50000"/>
              </a:spcBef>
            </a:pPr>
            <a:r>
              <a:rPr lang="zh-CN" altLang="en-US" sz="9600" b="1" dirty="0">
                <a:solidFill>
                  <a:srgbClr val="FFFFFF"/>
                </a:solidFill>
                <a:latin typeface="楷体" panose="02010609060101010101" pitchFamily="49" charset="-122"/>
                <a:ea typeface="楷体" panose="02010609060101010101" pitchFamily="49" charset="-122"/>
              </a:rPr>
              <a:t>智慧</a:t>
            </a:r>
            <a:r>
              <a:rPr lang="zh-CN" altLang="en-US" sz="9600" b="1" dirty="0">
                <a:solidFill>
                  <a:srgbClr val="FFFFFF"/>
                </a:solidFill>
                <a:latin typeface="楷体" panose="02010609060101010101" pitchFamily="49" charset="-122"/>
                <a:ea typeface="楷体" panose="02010609060101010101" pitchFamily="49" charset="-122"/>
              </a:rPr>
              <a:t>快递</a:t>
            </a:r>
            <a:endParaRPr lang="zh-CN" altLang="en-US" sz="9600" b="1" dirty="0">
              <a:solidFill>
                <a:srgbClr val="FFFFFF"/>
              </a:solidFill>
              <a:latin typeface="楷体" panose="02010609060101010101" pitchFamily="49" charset="-122"/>
              <a:ea typeface="楷体" panose="02010609060101010101" pitchFamily="49" charset="-122"/>
            </a:endParaRPr>
          </a:p>
        </p:txBody>
      </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10"/>
                                        </p:tgtEl>
                                        <p:attrNameLst>
                                          <p:attrName>style.visibility</p:attrName>
                                        </p:attrNameLst>
                                      </p:cBhvr>
                                      <p:to>
                                        <p:strVal val="visible"/>
                                      </p:to>
                                    </p:set>
                                    <p:animEffect transition="in" filter="blinds(horizontal)">
                                      <p:cBhvr>
                                        <p:cTn id="7" dur="500"/>
                                        <p:tgtEl>
                                          <p:spTgt spid="41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11"/>
                                        </p:tgtEl>
                                        <p:attrNameLst>
                                          <p:attrName>style.visibility</p:attrName>
                                        </p:attrNameLst>
                                      </p:cBhvr>
                                      <p:to>
                                        <p:strVal val="visible"/>
                                      </p:to>
                                    </p:set>
                                    <p:animEffect transition="in" filter="blinds(horizontal)">
                                      <p:cBhvr>
                                        <p:cTn id="12" dur="2000"/>
                                        <p:tgtEl>
                                          <p:spTgt spid="4111"/>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113"/>
                                        </p:tgtEl>
                                        <p:attrNameLst>
                                          <p:attrName>style.visibility</p:attrName>
                                        </p:attrNameLst>
                                      </p:cBhvr>
                                      <p:to>
                                        <p:strVal val="visible"/>
                                      </p:to>
                                    </p:set>
                                    <p:animEffect transition="in" filter="wedge">
                                      <p:cBhvr>
                                        <p:cTn id="17" dur="2000"/>
                                        <p:tgtEl>
                                          <p:spTgt spid="4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0" grpId="0" animBg="1"/>
      <p:bldP spid="4111" grpId="0" animBg="1"/>
      <p:bldP spid="41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716197" y="1650429"/>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3003534" y="1866328"/>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1484313"/>
            <a:ext cx="777875" cy="428625"/>
          </a:xfrm>
          <a:prstGeom prst="rect">
            <a:avLst/>
          </a:prstGeom>
          <a:noFill/>
          <a:ln w="9525">
            <a:noFill/>
          </a:ln>
        </p:spPr>
      </p:pic>
      <p:grpSp>
        <p:nvGrpSpPr>
          <p:cNvPr id="7" name="组合 24">
            <a:hlinkClick r:id="" action="ppaction://noaction"/>
          </p:cNvPr>
          <p:cNvGrpSpPr/>
          <p:nvPr/>
        </p:nvGrpSpPr>
        <p:grpSpPr>
          <a:xfrm>
            <a:off x="2717829" y="2439425"/>
            <a:ext cx="457199" cy="478970"/>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005166" y="2655325"/>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2276475"/>
            <a:ext cx="777875" cy="428625"/>
          </a:xfrm>
          <a:prstGeom prst="rect">
            <a:avLst/>
          </a:prstGeom>
          <a:noFill/>
          <a:ln w="9525">
            <a:noFill/>
          </a:ln>
        </p:spPr>
      </p:pic>
      <p:grpSp>
        <p:nvGrpSpPr>
          <p:cNvPr id="14" name="组合 24">
            <a:hlinkClick r:id="" action="ppaction://noaction"/>
          </p:cNvPr>
          <p:cNvGrpSpPr/>
          <p:nvPr/>
        </p:nvGrpSpPr>
        <p:grpSpPr>
          <a:xfrm>
            <a:off x="2717829" y="3377646"/>
            <a:ext cx="457199" cy="478970"/>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005166" y="3595133"/>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3213100"/>
            <a:ext cx="777875" cy="428625"/>
          </a:xfrm>
          <a:prstGeom prst="rect">
            <a:avLst/>
          </a:prstGeom>
          <a:noFill/>
          <a:ln w="9525">
            <a:noFill/>
          </a:ln>
        </p:spPr>
      </p:pic>
      <p:grpSp>
        <p:nvGrpSpPr>
          <p:cNvPr id="27" name="组合 24">
            <a:hlinkClick r:id="" action="ppaction://noaction"/>
          </p:cNvPr>
          <p:cNvGrpSpPr/>
          <p:nvPr/>
        </p:nvGrpSpPr>
        <p:grpSpPr>
          <a:xfrm>
            <a:off x="2716197" y="4240682"/>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3003534" y="44555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076700"/>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4110" name="Picture 3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111" name="Text Box 39"/>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快递运营管理</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112" name="Text Box 40"/>
          <p:cNvSpPr txBox="1"/>
          <p:nvPr/>
        </p:nvSpPr>
        <p:spPr>
          <a:xfrm>
            <a:off x="3276600" y="2205038"/>
            <a:ext cx="3384550" cy="366712"/>
          </a:xfrm>
          <a:prstGeom prst="rect">
            <a:avLst/>
          </a:prstGeom>
          <a:noFill/>
          <a:ln w="9525">
            <a:noFill/>
          </a:ln>
        </p:spPr>
        <p:txBody>
          <a:bodyPr anchor="t" anchorCtr="0">
            <a:spAutoFit/>
          </a:bodyPr>
          <a:p>
            <a:pPr>
              <a:spcBef>
                <a:spcPct val="50000"/>
              </a:spcBef>
            </a:pPr>
            <a:r>
              <a:rPr lang="zh-CN" altLang="en-US" b="1" dirty="0">
                <a:solidFill>
                  <a:srgbClr val="FF0000"/>
                </a:solidFill>
                <a:latin typeface="Arial" panose="020B0604020202020204" pitchFamily="34" charset="0"/>
                <a:ea typeface="宋体" panose="02010600030101010101" pitchFamily="2" charset="-122"/>
              </a:rPr>
              <a:t>任务二：快件收寄作业</a:t>
            </a:r>
            <a:endParaRPr lang="zh-CN" altLang="en-US" b="1" dirty="0">
              <a:solidFill>
                <a:srgbClr val="FF0000"/>
              </a:solidFill>
              <a:latin typeface="Arial" panose="020B0604020202020204" pitchFamily="34" charset="0"/>
              <a:ea typeface="宋体" panose="02010600030101010101" pitchFamily="2" charset="-122"/>
            </a:endParaRPr>
          </a:p>
        </p:txBody>
      </p:sp>
      <p:sp>
        <p:nvSpPr>
          <p:cNvPr id="4113" name="Text Box 41"/>
          <p:cNvSpPr txBox="1"/>
          <p:nvPr/>
        </p:nvSpPr>
        <p:spPr>
          <a:xfrm>
            <a:off x="3276600" y="148431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任务一：快递行业调研</a:t>
            </a:r>
            <a:endParaRPr lang="zh-CN" altLang="en-US" b="1" dirty="0">
              <a:latin typeface="Arial" panose="020B0604020202020204" pitchFamily="34" charset="0"/>
              <a:ea typeface="宋体" panose="02010600030101010101" pitchFamily="2" charset="-122"/>
            </a:endParaRPr>
          </a:p>
        </p:txBody>
      </p:sp>
      <p:sp>
        <p:nvSpPr>
          <p:cNvPr id="4114" name="Text Box 42"/>
          <p:cNvSpPr txBox="1"/>
          <p:nvPr/>
        </p:nvSpPr>
        <p:spPr>
          <a:xfrm>
            <a:off x="3276600" y="31416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任务三：快件处理作业</a:t>
            </a:r>
            <a:endParaRPr lang="zh-CN" altLang="en-US" b="1" dirty="0">
              <a:latin typeface="Arial" panose="020B0604020202020204" pitchFamily="34" charset="0"/>
              <a:ea typeface="宋体" panose="02010600030101010101" pitchFamily="2" charset="-122"/>
            </a:endParaRPr>
          </a:p>
        </p:txBody>
      </p:sp>
      <p:sp>
        <p:nvSpPr>
          <p:cNvPr id="4115" name="Text Box 43"/>
          <p:cNvSpPr txBox="1"/>
          <p:nvPr/>
        </p:nvSpPr>
        <p:spPr>
          <a:xfrm>
            <a:off x="3276600" y="3933825"/>
            <a:ext cx="3384550"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任务四：快件派送作业</a:t>
            </a:r>
            <a:endParaRPr lang="zh-CN" altLang="en-US" b="1" dirty="0">
              <a:latin typeface="Arial" panose="020B0604020202020204" pitchFamily="34" charset="0"/>
              <a:ea typeface="宋体" panose="02010600030101010101" pitchFamily="2" charset="-122"/>
            </a:endParaRPr>
          </a:p>
        </p:txBody>
      </p:sp>
      <p:grpSp>
        <p:nvGrpSpPr>
          <p:cNvPr id="32" name="组合 24">
            <a:hlinkClick r:id="" action="ppaction://noaction"/>
          </p:cNvPr>
          <p:cNvGrpSpPr/>
          <p:nvPr/>
        </p:nvGrpSpPr>
        <p:grpSpPr>
          <a:xfrm>
            <a:off x="2716197" y="5104282"/>
            <a:ext cx="457200" cy="478971"/>
            <a:chOff x="5791200" y="381000"/>
            <a:chExt cx="1600200" cy="1676400"/>
          </a:xfrm>
          <a:scene3d>
            <a:camera prst="orthographicFront"/>
            <a:lightRig rig="threePt" dir="t"/>
          </a:scene3d>
        </p:grpSpPr>
        <p:grpSp>
          <p:nvGrpSpPr>
            <p:cNvPr id="33" name="组合 12"/>
            <p:cNvGrpSpPr/>
            <p:nvPr/>
          </p:nvGrpSpPr>
          <p:grpSpPr>
            <a:xfrm>
              <a:off x="5791200" y="381000"/>
              <a:ext cx="922020" cy="838200"/>
              <a:chOff x="3352800" y="609600"/>
              <a:chExt cx="838200" cy="762000"/>
            </a:xfrm>
          </p:grpSpPr>
          <p:sp>
            <p:nvSpPr>
              <p:cNvPr id="3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6" name="组合 13"/>
            <p:cNvGrpSpPr/>
            <p:nvPr/>
          </p:nvGrpSpPr>
          <p:grpSpPr>
            <a:xfrm>
              <a:off x="5791200" y="1295400"/>
              <a:ext cx="838200" cy="762000"/>
              <a:chOff x="3352800" y="609600"/>
              <a:chExt cx="838200" cy="762000"/>
            </a:xfrm>
          </p:grpSpPr>
          <p:sp>
            <p:nvSpPr>
              <p:cNvPr id="37"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9" name="组合 16"/>
            <p:cNvGrpSpPr/>
            <p:nvPr/>
          </p:nvGrpSpPr>
          <p:grpSpPr>
            <a:xfrm>
              <a:off x="6705600" y="1295400"/>
              <a:ext cx="685800" cy="623455"/>
              <a:chOff x="3352800" y="609600"/>
              <a:chExt cx="838200" cy="762000"/>
            </a:xfrm>
          </p:grpSpPr>
          <p:sp>
            <p:nvSpPr>
              <p:cNvPr id="4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2" name="组合 19"/>
            <p:cNvGrpSpPr/>
            <p:nvPr/>
          </p:nvGrpSpPr>
          <p:grpSpPr>
            <a:xfrm>
              <a:off x="6804661" y="685801"/>
              <a:ext cx="586739" cy="533399"/>
              <a:chOff x="3352800" y="609600"/>
              <a:chExt cx="838200" cy="762000"/>
            </a:xfrm>
          </p:grpSpPr>
          <p:sp>
            <p:nvSpPr>
              <p:cNvPr id="43"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5"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6"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7" name="圆角矩形 115"/>
          <p:cNvSpPr/>
          <p:nvPr/>
        </p:nvSpPr>
        <p:spPr bwMode="auto">
          <a:xfrm>
            <a:off x="3003534" y="53191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1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940300"/>
            <a:ext cx="777875" cy="428625"/>
          </a:xfrm>
          <a:prstGeom prst="rect">
            <a:avLst/>
          </a:prstGeom>
          <a:noFill/>
          <a:ln w="9525">
            <a:noFill/>
          </a:ln>
        </p:spPr>
      </p:pic>
      <p:sp>
        <p:nvSpPr>
          <p:cNvPr id="4119" name="Text Box 49"/>
          <p:cNvSpPr txBox="1"/>
          <p:nvPr/>
        </p:nvSpPr>
        <p:spPr>
          <a:xfrm>
            <a:off x="3276600" y="48688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任务五：快递客户服务</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5124" name="Picture 205"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5125" name="AutoShape 235"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5126" name="Text Box 23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graphicFrame>
        <p:nvGraphicFramePr>
          <p:cNvPr id="5127" name="Object 239"/>
          <p:cNvGraphicFramePr>
            <a:graphicFrameLocks noChangeAspect="1"/>
          </p:cNvGraphicFramePr>
          <p:nvPr/>
        </p:nvGraphicFramePr>
        <p:xfrm>
          <a:off x="0" y="1268413"/>
          <a:ext cx="9144000" cy="5040312"/>
        </p:xfrm>
        <a:graphic>
          <a:graphicData uri="http://schemas.openxmlformats.org/presentationml/2006/ole">
            <mc:AlternateContent xmlns:mc="http://schemas.openxmlformats.org/markup-compatibility/2006">
              <mc:Choice xmlns:v="urn:schemas-microsoft-com:vml" Requires="v">
                <p:oleObj spid="_x0000_s3076" name="" r:id="rId3" imgW="8550910" imgH="5730240" progId="">
                  <p:embed/>
                </p:oleObj>
              </mc:Choice>
              <mc:Fallback>
                <p:oleObj name="" r:id="rId3" imgW="8550910" imgH="5730240" progId="">
                  <p:embed/>
                  <p:pic>
                    <p:nvPicPr>
                      <p:cNvPr id="0" name="图片 3075"/>
                      <p:cNvPicPr/>
                      <p:nvPr/>
                    </p:nvPicPr>
                    <p:blipFill>
                      <a:blip r:embed="rId4"/>
                      <a:srcRect t="4616"/>
                      <a:stretch>
                        <a:fillRect/>
                      </a:stretch>
                    </p:blipFill>
                    <p:spPr>
                      <a:xfrm>
                        <a:off x="0" y="1268413"/>
                        <a:ext cx="9144000" cy="5040312"/>
                      </a:xfrm>
                      <a:prstGeom prst="rect">
                        <a:avLst/>
                      </a:prstGeom>
                      <a:noFill/>
                      <a:ln w="38100">
                        <a:noFill/>
                        <a:miter/>
                      </a:ln>
                    </p:spPr>
                  </p:pic>
                </p:oleObj>
              </mc:Fallback>
            </mc:AlternateContent>
          </a:graphicData>
        </a:graphic>
      </p:graphicFrame>
    </p:spTree>
  </p:cSld>
  <p:clrMapOvr>
    <a:masterClrMapping/>
  </p:clrMapOvr>
  <p:transition spd="med">
    <p:check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4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6148" name="Picture 7"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6149" name="AutoShape 8"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150" name="Text Box 9"/>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151" name="Rectangle 11"/>
          <p:cNvSpPr/>
          <p:nvPr/>
        </p:nvSpPr>
        <p:spPr>
          <a:xfrm>
            <a:off x="539750" y="3484563"/>
            <a:ext cx="576263" cy="1187450"/>
          </a:xfrm>
          <a:prstGeom prst="rect">
            <a:avLst/>
          </a:prstGeom>
          <a:noFill/>
          <a:ln w="9525">
            <a:noFill/>
          </a:ln>
        </p:spPr>
        <p:txBody>
          <a:bodyPr anchor="ctr" anchorCtr="0">
            <a:spAutoFit/>
          </a:bodyPr>
          <a:p>
            <a:pPr algn="ctr" eaLnBrk="0" hangingPunct="0"/>
            <a:r>
              <a:rPr lang="zh-CN" altLang="en-US" sz="1200" dirty="0">
                <a:latin typeface="宋体" panose="02010600030101010101" pitchFamily="2" charset="-122"/>
                <a:ea typeface="宋体" panose="02010600030101010101" pitchFamily="2" charset="-122"/>
              </a:rPr>
              <a:t>表</a:t>
            </a:r>
            <a:r>
              <a:rPr lang="en-US" altLang="zh-CN" sz="1200" dirty="0">
                <a:latin typeface="宋体" panose="02010600030101010101" pitchFamily="2" charset="-122"/>
                <a:ea typeface="宋体" panose="02010600030101010101" pitchFamily="2" charset="-122"/>
              </a:rPr>
              <a:t>2.1</a:t>
            </a:r>
            <a:r>
              <a:rPr lang="zh-CN" altLang="en-US" sz="1200" b="1" dirty="0">
                <a:latin typeface="宋体" panose="02010600030101010101" pitchFamily="2" charset="-122"/>
                <a:ea typeface="宋体" panose="02010600030101010101" pitchFamily="2" charset="-122"/>
              </a:rPr>
              <a:t>取件员岗位工作说明书</a:t>
            </a:r>
            <a:endParaRPr lang="zh-CN" altLang="en-US" dirty="0">
              <a:latin typeface="Arial" panose="020B0604020202020204" pitchFamily="34" charset="0"/>
              <a:ea typeface="宋体" panose="02010600030101010101" pitchFamily="2" charset="-122"/>
            </a:endParaRPr>
          </a:p>
        </p:txBody>
      </p:sp>
      <p:graphicFrame>
        <p:nvGraphicFramePr>
          <p:cNvPr id="119392" name="Group 608"/>
          <p:cNvGraphicFramePr>
            <a:graphicFrameLocks noGrp="1"/>
          </p:cNvGraphicFramePr>
          <p:nvPr/>
        </p:nvGraphicFramePr>
        <p:xfrm>
          <a:off x="1619250" y="709613"/>
          <a:ext cx="7273925" cy="5884863"/>
        </p:xfrm>
        <a:graphic>
          <a:graphicData uri="http://schemas.openxmlformats.org/drawingml/2006/table">
            <a:tbl>
              <a:tblPr/>
              <a:tblGrid>
                <a:gridCol w="558800"/>
                <a:gridCol w="1120775"/>
                <a:gridCol w="1411288"/>
                <a:gridCol w="965200"/>
                <a:gridCol w="1298575"/>
                <a:gridCol w="1263650"/>
                <a:gridCol w="655637"/>
              </a:tblGrid>
              <a:tr h="415925">
                <a:tc row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职务概况</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职务名称</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取件员</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所属部门</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快递网点</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定编人数</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7175">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直接上级</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部门经理</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职务编号</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6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编制日期</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6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直接下属</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78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工作概述</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6">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负责取件服务工作。</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c hMerge="1">
                  <a:tcPr/>
                </a:tc>
              </a:tr>
              <a:tr h="139700">
                <a:tc row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岗位要求</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专业知识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对组织业务范围所属的地理交通情况较为熟悉。</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有较强机动车驾驶技术。</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具备运输业务规划能力。</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心理品质</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严谨、细心，善于发现问题，并能及时做出判断。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能吃苦耐劳，有上进心，具备良好的团队合作精神。</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资历要求</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具有初中以上文化。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具备基本礼仪礼节，有良好的沟通能力，文字书写工整、清晰。</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有同行业同类工作经验者优先。</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能力要求</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良好的沟通能力及解决问题能力。</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口头和书面语言表达流利。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工作认真负责，能承受较强的工作压力。 </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5240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其  它</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男性优先，自带交通工具</a:t>
                      </a:r>
                      <a:r>
                        <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摩托车</a:t>
                      </a:r>
                      <a:r>
                        <a:rPr kumimoji="0" lang="en-US" altLang="zh-CN"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，车辆证照齐全；</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rowSpan="9">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工作仪容仪表要求</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头  发</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长度适中，梳理整齐，无头皮屑</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面  部</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洁净，健康，精神饱满</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耳  朵</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无灰垢 、禁戴吊坠耳环</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口  腔</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牙齿洁净，口腔无异味</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服  装</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公司统一制服，熨烫整洁（平整、无污垢、掉扣、线头、无破损）</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  牌</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完好无缺，端正别于外装左胸前</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双  手</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指甲整洁，无污垢、禁带花俏饰品（婚戒除外）</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鞋  子</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干净、擦亮</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1450">
                <a:tc v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袜  子</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无污渍、无破洞、无味，颜色根据裤子合理搭配</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173038">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工作内容及</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职责</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具体事项及标准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388938">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上岗前培训内容</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了解岗位职能和责任，熟悉所属辖区的街道情况，寻找最高效的配送路径。</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一般物品和特殊物品以及违禁品等基本常识培训。</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服务意识、安全意识、保密意识。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bl>
          </a:graphicData>
        </a:graphic>
      </p:graphicFrame>
    </p:spTree>
  </p:cSld>
  <p:clrMapOvr>
    <a:masterClrMapping/>
  </p:clrMapOvr>
  <p:transition spd="med">
    <p:check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7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7172" name="Picture 7"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7173" name="AutoShape 8"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174" name="Text Box 9"/>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175" name="Rectangle 10"/>
          <p:cNvSpPr/>
          <p:nvPr/>
        </p:nvSpPr>
        <p:spPr>
          <a:xfrm>
            <a:off x="539750" y="3484563"/>
            <a:ext cx="576263" cy="1187450"/>
          </a:xfrm>
          <a:prstGeom prst="rect">
            <a:avLst/>
          </a:prstGeom>
          <a:noFill/>
          <a:ln w="9525">
            <a:noFill/>
          </a:ln>
        </p:spPr>
        <p:txBody>
          <a:bodyPr anchor="ctr" anchorCtr="0">
            <a:spAutoFit/>
          </a:bodyPr>
          <a:p>
            <a:pPr algn="ctr" eaLnBrk="0" hangingPunct="0"/>
            <a:r>
              <a:rPr lang="zh-CN" altLang="en-US" sz="1200" dirty="0">
                <a:latin typeface="宋体" panose="02010600030101010101" pitchFamily="2" charset="-122"/>
                <a:ea typeface="宋体" panose="02010600030101010101" pitchFamily="2" charset="-122"/>
              </a:rPr>
              <a:t>表</a:t>
            </a:r>
            <a:r>
              <a:rPr lang="en-US" altLang="zh-CN" sz="1200" dirty="0">
                <a:latin typeface="宋体" panose="02010600030101010101" pitchFamily="2" charset="-122"/>
                <a:ea typeface="宋体" panose="02010600030101010101" pitchFamily="2" charset="-122"/>
              </a:rPr>
              <a:t>2.1</a:t>
            </a:r>
            <a:r>
              <a:rPr lang="zh-CN" altLang="en-US" sz="1200" b="1" dirty="0">
                <a:latin typeface="宋体" panose="02010600030101010101" pitchFamily="2" charset="-122"/>
                <a:ea typeface="宋体" panose="02010600030101010101" pitchFamily="2" charset="-122"/>
              </a:rPr>
              <a:t>取件员岗位工作说明书</a:t>
            </a:r>
            <a:endParaRPr lang="zh-CN" altLang="en-US" dirty="0">
              <a:latin typeface="Arial" panose="020B0604020202020204" pitchFamily="34" charset="0"/>
              <a:ea typeface="宋体" panose="02010600030101010101" pitchFamily="2" charset="-122"/>
            </a:endParaRPr>
          </a:p>
        </p:txBody>
      </p:sp>
      <p:graphicFrame>
        <p:nvGraphicFramePr>
          <p:cNvPr id="120352" name="Group 544"/>
          <p:cNvGraphicFramePr>
            <a:graphicFrameLocks noGrp="1"/>
          </p:cNvGraphicFramePr>
          <p:nvPr/>
        </p:nvGraphicFramePr>
        <p:xfrm>
          <a:off x="1587500" y="765175"/>
          <a:ext cx="7305675" cy="5878513"/>
        </p:xfrm>
        <a:graphic>
          <a:graphicData uri="http://schemas.openxmlformats.org/drawingml/2006/table">
            <a:tbl>
              <a:tblPr/>
              <a:tblGrid>
                <a:gridCol w="466725"/>
                <a:gridCol w="182563"/>
                <a:gridCol w="747712"/>
                <a:gridCol w="3006725"/>
                <a:gridCol w="2901950"/>
              </a:tblGrid>
              <a:tr h="514350">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岗位职责</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接收取件信息并按照信息指示执行取件作业。</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到达客户处取件作业，对货物进行查验、包装、称重、计费操作。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指导客户填写运单资料，确保运单信息正确无误。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负责取件作业时的现金收讫。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做好货物、单据、现金的交接工作。 </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取件信息的及时反馈。</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片区快递市场的开发、管理、维护。</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619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工作条件及环境</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本岗位属于室外工作，由于要做到上门取件的服务，活动性比较强，天气原因对工作影响较大。</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619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cs typeface="Times New Roman" panose="02020603050405020304" pitchFamily="18" charset="0"/>
                        </a:rPr>
                        <a:t>应收帐款处理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按</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公司营业应收帐款</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管理流程及风险控制</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处理</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工作运用表单</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快递详情单</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收据</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发票</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取件通知单</a:t>
                      </a:r>
                      <a:r>
                        <a:rPr kumimoji="0" lang="en-US" altLang="zh-CN"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等</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00063">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作</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权</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限</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1</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、要求相关人员配合工作的权力。</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、部门经理授予的其他权力。</a:t>
                      </a:r>
                      <a:endPar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3</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、对客服的快件要做好保密、保护工作。</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4313">
                <a:tc row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工作关系</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所受监督</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直接受部门经理的监督指导</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2725">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所施监督</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对快件监督（成品质量）</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4313">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内部关系</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与仓库管理员有协调合作关系</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2725">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外部关系</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与顾客之间的业务关系</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4313">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岗位晋升</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快递员→物流专员→部门副经理→部门经理 </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127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工作使用工具</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操作步骤及方法</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设备清洁维护规定</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4607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手机</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用于联系客户，预约取件时间。</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1</a:t>
                      </a:r>
                      <a:r>
                        <a:rPr kumimoji="0" lang="zh-CN" altLang="en-US"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、专柜放置</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、用后及时归位</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3</a:t>
                      </a:r>
                      <a:r>
                        <a:rPr kumimoji="0" lang="zh-CN" altLang="en-US" sz="10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、下班后库柜保管</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272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巴枪</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用于扫描快件，及时上传取件信息。</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cPr/>
                </a:tc>
              </a:tr>
              <a:tr h="185738">
                <a:tc rowSpan="9"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工作重点考核项目</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rowSpan="9"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工作绩效</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客服的满意度</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、出勤率</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3</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、工作完成程度</a:t>
                      </a:r>
                      <a:r>
                        <a:rPr kumimoji="0" lang="en-US" altLang="zh-CN"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4</a:t>
                      </a: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、接受的订单数</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服务水平</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具有强烈的服务意识及服务能力</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工作效率</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时间观念很强，工作有条理，动作敏捷</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成本意识</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积极节约，主动避免浪费</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工作纪律</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遵守规章制度，工作主动积极</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执行能力</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坚决服从并落实公司的指示和工作要求，服务上司的安排</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工作创新</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能不断提出新想法、新措施、善于学习，锐意求新，能灵活规避风险</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0500">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合作精神</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主动协调配合，顾全大局，服从安排</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92088">
                <a:tc vMerge="1" gridSpan="2">
                  <a:tcPr/>
                </a:tc>
                <a:tc vMerge="1"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责</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任</a:t>
                      </a:r>
                      <a:r>
                        <a:rPr kumimoji="0" lang="zh-CN" altLang="en-US" sz="800" b="1" i="0" u="none" strike="noStrike" cap="none" normalizeH="0" baseline="0" smtClean="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rPr>
                        <a:t> </a:t>
                      </a:r>
                      <a:r>
                        <a:rPr kumimoji="0" lang="zh-CN" altLang="en-US" sz="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cs typeface="Times New Roman" panose="02020603050405020304" pitchFamily="18" charset="0"/>
                        </a:rPr>
                        <a:t>心</a:t>
                      </a:r>
                      <a:endParaRPr kumimoji="0" lang="zh-CN" altLang="en-US" sz="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自始自终坚持以公司利益为重</a:t>
                      </a:r>
                      <a:endPar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cPr/>
                </a:tc>
              </a:tr>
            </a:tbl>
          </a:graphicData>
        </a:graphic>
      </p:graphicFrame>
    </p:spTree>
  </p:cSld>
  <p:clrMapOvr>
    <a:masterClrMapping/>
  </p:clrMapOvr>
  <p:transition spd="med">
    <p:check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193" name="组合 24">
            <a:hlinkClick r:id="" action="ppaction://noaction"/>
          </p:cNvPr>
          <p:cNvPicPr/>
          <p:nvPr/>
        </p:nvPicPr>
        <p:blipFill>
          <a:blip r:embed="rId1"/>
          <a:stretch>
            <a:fillRect/>
          </a:stretch>
        </p:blipFill>
        <p:spPr>
          <a:xfrm>
            <a:off x="3059113" y="4005263"/>
            <a:ext cx="447675" cy="495300"/>
          </a:xfrm>
          <a:prstGeom prst="rect">
            <a:avLst/>
          </a:prstGeom>
          <a:noFill/>
          <a:ln w="9525">
            <a:noFill/>
          </a:ln>
        </p:spPr>
      </p:pic>
      <p:pic>
        <p:nvPicPr>
          <p:cNvPr id="8194" name="组合 24">
            <a:hlinkClick r:id="" action="ppaction://noaction"/>
          </p:cNvPr>
          <p:cNvPicPr/>
          <p:nvPr/>
        </p:nvPicPr>
        <p:blipFill>
          <a:blip r:embed="rId1"/>
          <a:stretch>
            <a:fillRect/>
          </a:stretch>
        </p:blipFill>
        <p:spPr>
          <a:xfrm>
            <a:off x="3059113" y="3429000"/>
            <a:ext cx="447675" cy="495300"/>
          </a:xfrm>
          <a:prstGeom prst="rect">
            <a:avLst/>
          </a:prstGeom>
          <a:noFill/>
          <a:ln w="9525">
            <a:noFill/>
          </a:ln>
        </p:spPr>
      </p:pic>
      <p:pic>
        <p:nvPicPr>
          <p:cNvPr id="8195" name="组合 24">
            <a:hlinkClick r:id="" action="ppaction://noaction"/>
          </p:cNvPr>
          <p:cNvPicPr/>
          <p:nvPr/>
        </p:nvPicPr>
        <p:blipFill>
          <a:blip r:embed="rId1"/>
          <a:stretch>
            <a:fillRect/>
          </a:stretch>
        </p:blipFill>
        <p:spPr>
          <a:xfrm>
            <a:off x="3059113" y="2852738"/>
            <a:ext cx="447675" cy="495300"/>
          </a:xfrm>
          <a:prstGeom prst="rect">
            <a:avLst/>
          </a:prstGeom>
          <a:noFill/>
          <a:ln w="9525">
            <a:noFill/>
          </a:ln>
        </p:spPr>
      </p:pic>
      <p:grpSp>
        <p:nvGrpSpPr>
          <p:cNvPr id="27" name="组合 24">
            <a:hlinkClick r:id="" action="ppaction://noaction"/>
          </p:cNvPr>
          <p:cNvGrpSpPr/>
          <p:nvPr/>
        </p:nvGrpSpPr>
        <p:grpSpPr>
          <a:xfrm>
            <a:off x="5092684" y="3953343"/>
            <a:ext cx="457201" cy="478972"/>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24">
            <a:hlinkClick r:id="" action="ppaction://noaction"/>
          </p:cNvPr>
          <p:cNvGrpSpPr/>
          <p:nvPr/>
        </p:nvGrpSpPr>
        <p:grpSpPr>
          <a:xfrm>
            <a:off x="5092684" y="3377082"/>
            <a:ext cx="457201" cy="478971"/>
            <a:chOff x="5791200" y="381000"/>
            <a:chExt cx="1600200" cy="1676400"/>
          </a:xfrm>
          <a:scene3d>
            <a:camera prst="orthographicFront"/>
            <a:lightRig rig="threePt" dir="t"/>
          </a:scene3d>
        </p:grpSpPr>
        <p:grpSp>
          <p:nvGrpSpPr>
            <p:cNvPr id="13" name="组合 12"/>
            <p:cNvGrpSpPr/>
            <p:nvPr/>
          </p:nvGrpSpPr>
          <p:grpSpPr>
            <a:xfrm>
              <a:off x="5791200" y="381000"/>
              <a:ext cx="922020" cy="838200"/>
              <a:chOff x="3352800" y="609600"/>
              <a:chExt cx="838200" cy="762000"/>
            </a:xfrm>
          </p:grpSpPr>
          <p:sp>
            <p:nvSpPr>
              <p:cNvPr id="78848"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49"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8850" name="组合 13"/>
            <p:cNvGrpSpPr/>
            <p:nvPr/>
          </p:nvGrpSpPr>
          <p:grpSpPr>
            <a:xfrm>
              <a:off x="5791200" y="1295400"/>
              <a:ext cx="838200" cy="762000"/>
              <a:chOff x="3352800" y="609600"/>
              <a:chExt cx="838200" cy="762000"/>
            </a:xfrm>
          </p:grpSpPr>
          <p:sp>
            <p:nvSpPr>
              <p:cNvPr id="78851"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52"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8853" name="组合 16"/>
            <p:cNvGrpSpPr/>
            <p:nvPr/>
          </p:nvGrpSpPr>
          <p:grpSpPr>
            <a:xfrm>
              <a:off x="6705600" y="1295400"/>
              <a:ext cx="685800" cy="623455"/>
              <a:chOff x="3352800" y="609600"/>
              <a:chExt cx="838200" cy="762000"/>
            </a:xfrm>
          </p:grpSpPr>
          <p:sp>
            <p:nvSpPr>
              <p:cNvPr id="78855"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56"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8857" name="组合 19"/>
            <p:cNvGrpSpPr/>
            <p:nvPr/>
          </p:nvGrpSpPr>
          <p:grpSpPr>
            <a:xfrm>
              <a:off x="6804661" y="685801"/>
              <a:ext cx="586739" cy="533399"/>
              <a:chOff x="3352800" y="609600"/>
              <a:chExt cx="838200" cy="762000"/>
            </a:xfrm>
          </p:grpSpPr>
          <p:sp>
            <p:nvSpPr>
              <p:cNvPr id="7885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8860"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8861"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8862"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4" name="组合 24">
            <a:hlinkClick r:id="" action="ppaction://noaction"/>
          </p:cNvPr>
          <p:cNvGrpSpPr/>
          <p:nvPr/>
        </p:nvGrpSpPr>
        <p:grpSpPr>
          <a:xfrm>
            <a:off x="5094316" y="2801010"/>
            <a:ext cx="457200" cy="470074"/>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 name="组合 24">
            <a:hlinkClick r:id="" action="ppaction://hlinkshowjump?jump=nextslide"/>
          </p:cNvPr>
          <p:cNvGrpSpPr/>
          <p:nvPr/>
        </p:nvGrpSpPr>
        <p:grpSpPr>
          <a:xfrm>
            <a:off x="5092684" y="2298129"/>
            <a:ext cx="457201"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5375204" y="2522231"/>
            <a:ext cx="3448312"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1"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027988" y="2133600"/>
            <a:ext cx="777875" cy="428625"/>
          </a:xfrm>
          <a:prstGeom prst="rect">
            <a:avLst/>
          </a:prstGeom>
          <a:noFill/>
          <a:ln w="9525">
            <a:noFill/>
          </a:ln>
        </p:spPr>
      </p:pic>
      <p:pic>
        <p:nvPicPr>
          <p:cNvPr id="8202" name="组合 24">
            <a:hlinkClick r:id="" action="ppaction://noaction"/>
          </p:cNvPr>
          <p:cNvPicPr/>
          <p:nvPr/>
        </p:nvPicPr>
        <p:blipFill>
          <a:blip r:embed="rId1"/>
          <a:stretch>
            <a:fillRect/>
          </a:stretch>
        </p:blipFill>
        <p:spPr>
          <a:xfrm>
            <a:off x="3059113" y="2349500"/>
            <a:ext cx="447675" cy="495300"/>
          </a:xfrm>
          <a:prstGeom prst="rect">
            <a:avLst/>
          </a:prstGeom>
          <a:noFill/>
          <a:ln w="9525">
            <a:noFill/>
          </a:ln>
        </p:spPr>
      </p:pic>
      <p:sp>
        <p:nvSpPr>
          <p:cNvPr id="62" name="圆角矩形 61"/>
          <p:cNvSpPr/>
          <p:nvPr/>
        </p:nvSpPr>
        <p:spPr bwMode="auto">
          <a:xfrm>
            <a:off x="5376301" y="3022690"/>
            <a:ext cx="3437258"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4"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01013" y="2636838"/>
            <a:ext cx="777875" cy="433387"/>
          </a:xfrm>
          <a:prstGeom prst="rect">
            <a:avLst/>
          </a:prstGeom>
          <a:noFill/>
          <a:ln w="9525">
            <a:noFill/>
          </a:ln>
        </p:spPr>
      </p:pic>
      <p:sp>
        <p:nvSpPr>
          <p:cNvPr id="97" name="圆角矩形 96"/>
          <p:cNvSpPr/>
          <p:nvPr/>
        </p:nvSpPr>
        <p:spPr bwMode="auto">
          <a:xfrm>
            <a:off x="5305114" y="3603013"/>
            <a:ext cx="3508309" cy="9818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6"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01013" y="3213100"/>
            <a:ext cx="777875" cy="428625"/>
          </a:xfrm>
          <a:prstGeom prst="rect">
            <a:avLst/>
          </a:prstGeom>
          <a:noFill/>
          <a:ln w="9525">
            <a:noFill/>
          </a:ln>
        </p:spPr>
      </p:pic>
      <p:sp>
        <p:nvSpPr>
          <p:cNvPr id="116" name="圆角矩形 115"/>
          <p:cNvSpPr/>
          <p:nvPr/>
        </p:nvSpPr>
        <p:spPr bwMode="auto">
          <a:xfrm>
            <a:off x="5375401" y="4174956"/>
            <a:ext cx="3509888" cy="9818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08"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72450" y="3789363"/>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3"/>
          <a:srcRect/>
          <a:stretch>
            <a:fillRect/>
          </a:stretch>
        </p:blipFill>
        <p:spPr bwMode="auto">
          <a:xfrm flipH="1">
            <a:off x="2929725" y="1491061"/>
            <a:ext cx="2077097" cy="1642831"/>
          </a:xfrm>
          <a:prstGeom prst="rect">
            <a:avLst/>
          </a:prstGeom>
          <a:noFill/>
          <a:effectLst>
            <a:reflection blurRad="6350" stA="50000" endA="300" endPos="55000" dir="5400000" sy="-100000" algn="bl" rotWithShape="0"/>
          </a:effectLst>
        </p:spPr>
      </p:pic>
      <p:pic>
        <p:nvPicPr>
          <p:cNvPr id="8210" name="Picture 23" descr="4"/>
          <p:cNvPicPr>
            <a:picLocks noChangeAspect="1"/>
          </p:cNvPicPr>
          <p:nvPr/>
        </p:nvPicPr>
        <p:blipFill>
          <a:blip r:embed="rId4"/>
          <a:stretch>
            <a:fillRect/>
          </a:stretch>
        </p:blipFill>
        <p:spPr>
          <a:xfrm>
            <a:off x="250825" y="61913"/>
            <a:ext cx="1195388" cy="1206500"/>
          </a:xfrm>
          <a:prstGeom prst="rect">
            <a:avLst/>
          </a:prstGeom>
          <a:noFill/>
          <a:ln w="9525">
            <a:noFill/>
          </a:ln>
        </p:spPr>
      </p:pic>
      <p:sp>
        <p:nvSpPr>
          <p:cNvPr id="8211" name="Text Box 24"/>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a:t>
            </a:r>
            <a:r>
              <a:rPr lang="en-US" altLang="zh-CN" b="1" dirty="0">
                <a:solidFill>
                  <a:srgbClr val="0000FF"/>
                </a:solidFill>
                <a:latin typeface="楷体" panose="02010609060101010101" pitchFamily="49" charset="-122"/>
                <a:ea typeface="楷体" panose="02010609060101010101" pitchFamily="49" charset="-122"/>
              </a:rPr>
              <a:t>  </a:t>
            </a:r>
            <a:r>
              <a:rPr lang="zh-CN" altLang="en-US" b="1" dirty="0">
                <a:solidFill>
                  <a:srgbClr val="0000FF"/>
                </a:solidFill>
                <a:latin typeface="楷体" panose="02010609060101010101" pitchFamily="49" charset="-122"/>
                <a:ea typeface="楷体" panose="02010609060101010101" pitchFamily="49" charset="-122"/>
              </a:rPr>
              <a:t>收件收寄作业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8212" name="Text Box 25"/>
          <p:cNvSpPr txBox="1"/>
          <p:nvPr/>
        </p:nvSpPr>
        <p:spPr>
          <a:xfrm>
            <a:off x="5508625" y="2708275"/>
            <a:ext cx="2592388"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学习活动六：称重计费</a:t>
            </a:r>
            <a:endParaRPr lang="zh-CN" altLang="en-US" b="1" dirty="0">
              <a:latin typeface="Arial" panose="020B0604020202020204" pitchFamily="34" charset="0"/>
              <a:ea typeface="宋体" panose="02010600030101010101" pitchFamily="2" charset="-122"/>
            </a:endParaRPr>
          </a:p>
        </p:txBody>
      </p:sp>
      <p:sp>
        <p:nvSpPr>
          <p:cNvPr id="8213" name="Text Box 26"/>
          <p:cNvSpPr txBox="1"/>
          <p:nvPr/>
        </p:nvSpPr>
        <p:spPr>
          <a:xfrm>
            <a:off x="5508625" y="2205038"/>
            <a:ext cx="2519363" cy="366712"/>
          </a:xfrm>
          <a:prstGeom prst="rect">
            <a:avLst/>
          </a:prstGeom>
          <a:noFill/>
          <a:ln w="9525">
            <a:noFill/>
          </a:ln>
        </p:spPr>
        <p:txBody>
          <a:bodyPr anchor="t" anchorCtr="0">
            <a:spAutoFit/>
          </a:bodyPr>
          <a:p>
            <a:pPr>
              <a:spcBef>
                <a:spcPct val="50000"/>
              </a:spcBef>
            </a:pPr>
            <a:r>
              <a:rPr lang="zh-CN" altLang="en-US" b="1" dirty="0">
                <a:solidFill>
                  <a:srgbClr val="FF0000"/>
                </a:solidFill>
                <a:latin typeface="Arial" panose="020B0604020202020204" pitchFamily="34" charset="0"/>
                <a:ea typeface="宋体" panose="02010600030101010101" pitchFamily="2" charset="-122"/>
              </a:rPr>
              <a:t>学习活动五：快件包装</a:t>
            </a:r>
            <a:endParaRPr lang="zh-CN" altLang="en-US" b="1" dirty="0">
              <a:solidFill>
                <a:srgbClr val="FF0000"/>
              </a:solidFill>
              <a:latin typeface="Arial" panose="020B0604020202020204" pitchFamily="34" charset="0"/>
              <a:ea typeface="宋体" panose="02010600030101010101" pitchFamily="2" charset="-122"/>
            </a:endParaRPr>
          </a:p>
        </p:txBody>
      </p:sp>
      <p:sp>
        <p:nvSpPr>
          <p:cNvPr id="8214" name="Text Box 28"/>
          <p:cNvSpPr txBox="1"/>
          <p:nvPr/>
        </p:nvSpPr>
        <p:spPr>
          <a:xfrm>
            <a:off x="5508625" y="3213100"/>
            <a:ext cx="2592388"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学习活动七：快件交接</a:t>
            </a:r>
            <a:endParaRPr lang="zh-CN" altLang="en-US" b="1" dirty="0">
              <a:latin typeface="Arial" panose="020B0604020202020204" pitchFamily="34" charset="0"/>
              <a:ea typeface="宋体" panose="02010600030101010101" pitchFamily="2" charset="-122"/>
            </a:endParaRPr>
          </a:p>
        </p:txBody>
      </p:sp>
      <p:sp>
        <p:nvSpPr>
          <p:cNvPr id="78865" name="圆角矩形 61"/>
          <p:cNvSpPr/>
          <p:nvPr/>
        </p:nvSpPr>
        <p:spPr bwMode="auto">
          <a:xfrm>
            <a:off x="11508" y="2517865"/>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78866" name="圆角矩形 61"/>
          <p:cNvSpPr/>
          <p:nvPr/>
        </p:nvSpPr>
        <p:spPr bwMode="auto">
          <a:xfrm>
            <a:off x="11508" y="3094128"/>
            <a:ext cx="3258843" cy="9927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78867" name="圆角矩形 61"/>
          <p:cNvSpPr/>
          <p:nvPr/>
        </p:nvSpPr>
        <p:spPr bwMode="auto">
          <a:xfrm>
            <a:off x="11508" y="3670390"/>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78868" name="圆角矩形 61"/>
          <p:cNvSpPr/>
          <p:nvPr/>
        </p:nvSpPr>
        <p:spPr bwMode="auto">
          <a:xfrm>
            <a:off x="11508" y="4246653"/>
            <a:ext cx="3258843" cy="9927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8219"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2133600"/>
            <a:ext cx="777875" cy="428625"/>
          </a:xfrm>
          <a:prstGeom prst="rect">
            <a:avLst/>
          </a:prstGeom>
          <a:noFill/>
          <a:ln w="9525">
            <a:noFill/>
          </a:ln>
        </p:spPr>
      </p:pic>
      <p:pic>
        <p:nvPicPr>
          <p:cNvPr id="8220"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2708275"/>
            <a:ext cx="777875" cy="428625"/>
          </a:xfrm>
          <a:prstGeom prst="rect">
            <a:avLst/>
          </a:prstGeom>
          <a:noFill/>
          <a:ln w="9525">
            <a:noFill/>
          </a:ln>
        </p:spPr>
      </p:pic>
      <p:pic>
        <p:nvPicPr>
          <p:cNvPr id="8221"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3284538"/>
            <a:ext cx="777875" cy="428625"/>
          </a:xfrm>
          <a:prstGeom prst="rect">
            <a:avLst/>
          </a:prstGeom>
          <a:noFill/>
          <a:ln w="9525">
            <a:noFill/>
          </a:ln>
        </p:spPr>
      </p:pic>
      <p:pic>
        <p:nvPicPr>
          <p:cNvPr id="8222"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3860800"/>
            <a:ext cx="777875" cy="428625"/>
          </a:xfrm>
          <a:prstGeom prst="rect">
            <a:avLst/>
          </a:prstGeom>
          <a:noFill/>
          <a:ln w="9525">
            <a:noFill/>
          </a:ln>
        </p:spPr>
      </p:pic>
      <p:sp>
        <p:nvSpPr>
          <p:cNvPr id="8223" name="Text Box 49"/>
          <p:cNvSpPr txBox="1"/>
          <p:nvPr/>
        </p:nvSpPr>
        <p:spPr>
          <a:xfrm>
            <a:off x="684213" y="2205038"/>
            <a:ext cx="2519362"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学习活动一：接收订单</a:t>
            </a:r>
            <a:endParaRPr lang="zh-CN" altLang="en-US" b="1" dirty="0">
              <a:latin typeface="Arial" panose="020B0604020202020204" pitchFamily="34" charset="0"/>
              <a:ea typeface="宋体" panose="02010600030101010101" pitchFamily="2" charset="-122"/>
            </a:endParaRPr>
          </a:p>
        </p:txBody>
      </p:sp>
      <p:sp>
        <p:nvSpPr>
          <p:cNvPr id="8224" name="Text Box 50"/>
          <p:cNvSpPr txBox="1"/>
          <p:nvPr/>
        </p:nvSpPr>
        <p:spPr>
          <a:xfrm>
            <a:off x="684213" y="2781300"/>
            <a:ext cx="2519362"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学习活动二：上门取件</a:t>
            </a:r>
            <a:endParaRPr lang="zh-CN" altLang="en-US" b="1" dirty="0">
              <a:latin typeface="Arial" panose="020B0604020202020204" pitchFamily="34" charset="0"/>
              <a:ea typeface="宋体" panose="02010600030101010101" pitchFamily="2" charset="-122"/>
            </a:endParaRPr>
          </a:p>
        </p:txBody>
      </p:sp>
      <p:sp>
        <p:nvSpPr>
          <p:cNvPr id="8225" name="Text Box 51"/>
          <p:cNvSpPr txBox="1"/>
          <p:nvPr/>
        </p:nvSpPr>
        <p:spPr>
          <a:xfrm>
            <a:off x="684213" y="3357563"/>
            <a:ext cx="2519362"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学习活动三：快件验视</a:t>
            </a:r>
            <a:endParaRPr lang="zh-CN" altLang="en-US" b="1" dirty="0">
              <a:latin typeface="Arial" panose="020B0604020202020204" pitchFamily="34" charset="0"/>
              <a:ea typeface="宋体" panose="02010600030101010101" pitchFamily="2" charset="-122"/>
            </a:endParaRPr>
          </a:p>
        </p:txBody>
      </p:sp>
      <p:sp>
        <p:nvSpPr>
          <p:cNvPr id="8226" name="Text Box 52"/>
          <p:cNvSpPr txBox="1"/>
          <p:nvPr/>
        </p:nvSpPr>
        <p:spPr>
          <a:xfrm>
            <a:off x="684213" y="3933825"/>
            <a:ext cx="2519362"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学习活动四：运单填写</a:t>
            </a:r>
            <a:endParaRPr lang="zh-CN" altLang="en-US" b="1" dirty="0">
              <a:latin typeface="Arial" panose="020B0604020202020204" pitchFamily="34" charset="0"/>
              <a:ea typeface="宋体" panose="02010600030101010101" pitchFamily="2" charset="-122"/>
            </a:endParaRPr>
          </a:p>
        </p:txBody>
      </p:sp>
      <p:pic>
        <p:nvPicPr>
          <p:cNvPr id="78870" name="Picture 4" descr="C:\Documents and Settings\鱼不愚\桌面\001.png"/>
          <p:cNvPicPr>
            <a:picLocks noChangeAspect="1"/>
          </p:cNvPicPr>
          <p:nvPr/>
        </p:nvPicPr>
        <p:blipFill>
          <a:blip r:embed="rId5"/>
          <a:stretch>
            <a:fillRect/>
          </a:stretch>
        </p:blipFill>
        <p:spPr>
          <a:xfrm>
            <a:off x="3563938" y="2276475"/>
            <a:ext cx="2101850" cy="3311525"/>
          </a:xfrm>
          <a:prstGeom prst="rect">
            <a:avLst/>
          </a:prstGeom>
          <a:noFill/>
          <a:ln w="9525">
            <a:noFill/>
          </a:ln>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788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921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922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922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922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40311" name="AutoShape 23"/>
          <p:cNvSpPr/>
          <p:nvPr/>
        </p:nvSpPr>
        <p:spPr>
          <a:xfrm>
            <a:off x="1116013" y="1628775"/>
            <a:ext cx="1336675" cy="2657475"/>
          </a:xfrm>
          <a:prstGeom prst="chevron">
            <a:avLst>
              <a:gd name="adj" fmla="val 25000"/>
            </a:avLst>
          </a:prstGeom>
          <a:solidFill>
            <a:srgbClr val="FFFFCC"/>
          </a:solidFill>
          <a:ln w="9525" cap="flat" cmpd="sng">
            <a:solidFill>
              <a:srgbClr val="000000"/>
            </a:solidFill>
            <a:prstDash val="solid"/>
            <a:miter/>
            <a:headEnd type="none" w="med" len="med"/>
            <a:tailEnd type="none" w="med" len="med"/>
          </a:ln>
        </p:spPr>
        <p:txBody>
          <a:bodyPr anchor="t" anchorCtr="0"/>
          <a:p>
            <a:pPr indent="306705" eaLnBrk="0" hangingPunct="0"/>
            <a:r>
              <a:rPr lang="zh-CN" altLang="en-US" sz="1200" dirty="0">
                <a:latin typeface="宋体" panose="02010600030101010101" pitchFamily="2" charset="-122"/>
                <a:ea typeface="宋体" panose="02010600030101010101" pitchFamily="2" charset="-122"/>
              </a:rPr>
              <a:t> </a:t>
            </a:r>
            <a:endParaRPr lang="zh-CN" altLang="en-US" sz="800" dirty="0">
              <a:latin typeface="Arial" panose="020B0604020202020204" pitchFamily="34" charset="0"/>
              <a:ea typeface="宋体" panose="02010600030101010101" pitchFamily="2" charset="-122"/>
            </a:endParaRPr>
          </a:p>
          <a:p>
            <a:pPr indent="306705" eaLnBrk="0" hangingPunct="0"/>
            <a:endParaRPr lang="zh-CN" altLang="en-US" b="1" dirty="0">
              <a:latin typeface="宋体" panose="02010600030101010101" pitchFamily="2" charset="-122"/>
              <a:ea typeface="宋体" panose="02010600030101010101" pitchFamily="2" charset="-122"/>
            </a:endParaRPr>
          </a:p>
          <a:p>
            <a:pPr indent="306705" eaLnBrk="0" hangingPunct="0"/>
            <a:endParaRPr lang="zh-CN" altLang="en-US" b="1" dirty="0">
              <a:latin typeface="宋体" panose="02010600030101010101" pitchFamily="2" charset="-122"/>
              <a:ea typeface="宋体" panose="02010600030101010101" pitchFamily="2" charset="-122"/>
            </a:endParaRPr>
          </a:p>
          <a:p>
            <a:pPr indent="306705" eaLnBrk="0" hangingPunct="0"/>
            <a:r>
              <a:rPr lang="zh-CN" altLang="en-US" b="1" dirty="0">
                <a:latin typeface="宋体" panose="02010600030101010101" pitchFamily="2" charset="-122"/>
                <a:ea typeface="宋体" panose="02010600030101010101" pitchFamily="2" charset="-122"/>
              </a:rPr>
              <a:t>验视</a:t>
            </a:r>
            <a:endParaRPr lang="zh-CN" altLang="en-US" dirty="0">
              <a:latin typeface="Arial" panose="020B0604020202020204" pitchFamily="34" charset="0"/>
              <a:ea typeface="宋体" panose="02010600030101010101" pitchFamily="2" charset="-122"/>
            </a:endParaRPr>
          </a:p>
          <a:p>
            <a:pPr indent="306705" eaLnBrk="0" hangingPunct="0"/>
            <a:r>
              <a:rPr lang="zh-CN" altLang="en-US" b="1" dirty="0">
                <a:latin typeface="宋体" panose="02010600030101010101" pitchFamily="2" charset="-122"/>
                <a:ea typeface="宋体" panose="02010600030101010101" pitchFamily="2" charset="-122"/>
              </a:rPr>
              <a:t>投递</a:t>
            </a:r>
            <a:endParaRPr lang="zh-CN" altLang="en-US" dirty="0">
              <a:latin typeface="Arial" panose="020B0604020202020204" pitchFamily="34" charset="0"/>
              <a:ea typeface="宋体" panose="02010600030101010101" pitchFamily="2" charset="-122"/>
            </a:endParaRPr>
          </a:p>
          <a:p>
            <a:pPr indent="306705" eaLnBrk="0" hangingPunct="0"/>
            <a:r>
              <a:rPr lang="zh-CN" altLang="en-US" b="1" dirty="0">
                <a:latin typeface="宋体" panose="02010600030101010101" pitchFamily="2" charset="-122"/>
                <a:ea typeface="宋体" panose="02010600030101010101" pitchFamily="2" charset="-122"/>
              </a:rPr>
              <a:t>物品</a:t>
            </a:r>
            <a:endParaRPr lang="zh-CN" altLang="en-US" dirty="0">
              <a:latin typeface="Arial" panose="020B0604020202020204" pitchFamily="34" charset="0"/>
              <a:ea typeface="宋体" panose="02010600030101010101" pitchFamily="2" charset="-122"/>
            </a:endParaRPr>
          </a:p>
          <a:p>
            <a:pPr indent="306705" eaLnBrk="0" hangingPunct="0"/>
            <a:endParaRPr lang="zh-CN" altLang="en-US" dirty="0">
              <a:latin typeface="Arial" panose="020B0604020202020204" pitchFamily="34" charset="0"/>
              <a:ea typeface="宋体" panose="02010600030101010101" pitchFamily="2" charset="-122"/>
            </a:endParaRPr>
          </a:p>
        </p:txBody>
      </p:sp>
      <p:sp>
        <p:nvSpPr>
          <p:cNvPr id="140310" name="AutoShape 22"/>
          <p:cNvSpPr/>
          <p:nvPr/>
        </p:nvSpPr>
        <p:spPr>
          <a:xfrm>
            <a:off x="2124075" y="1628775"/>
            <a:ext cx="1336675" cy="2657475"/>
          </a:xfrm>
          <a:prstGeom prst="chevron">
            <a:avLst>
              <a:gd name="adj" fmla="val 25000"/>
            </a:avLst>
          </a:prstGeom>
          <a:solidFill>
            <a:srgbClr val="FFFF99"/>
          </a:solidFill>
          <a:ln w="9525" cap="flat" cmpd="sng">
            <a:solidFill>
              <a:srgbClr val="000000"/>
            </a:solidFill>
            <a:prstDash val="solid"/>
            <a:miter/>
            <a:headEnd type="none" w="med" len="med"/>
            <a:tailEnd type="none" w="med" len="med"/>
          </a:ln>
        </p:spPr>
        <p:txBody>
          <a:bodyPr anchor="t" anchorCtr="0"/>
          <a:p>
            <a:pPr indent="306705" eaLnBrk="0" hangingPunct="0"/>
            <a:endParaRPr lang="zh-CN" altLang="en-US" sz="1200" b="1" dirty="0">
              <a:latin typeface="宋体" panose="02010600030101010101" pitchFamily="2" charset="-122"/>
              <a:ea typeface="宋体" panose="02010600030101010101" pitchFamily="2" charset="-122"/>
            </a:endParaRPr>
          </a:p>
          <a:p>
            <a:pPr indent="306705" eaLnBrk="0" hangingPunct="0"/>
            <a:endParaRPr lang="zh-CN" altLang="en-US" sz="1600" b="1" dirty="0">
              <a:latin typeface="宋体" panose="02010600030101010101" pitchFamily="2" charset="-122"/>
              <a:ea typeface="宋体" panose="02010600030101010101" pitchFamily="2" charset="-122"/>
            </a:endParaRPr>
          </a:p>
          <a:p>
            <a:pPr indent="306705" eaLnBrk="0" hangingPunct="0"/>
            <a:endParaRPr lang="zh-CN" altLang="en-US" sz="1600" b="1" dirty="0">
              <a:latin typeface="宋体" panose="02010600030101010101" pitchFamily="2" charset="-122"/>
              <a:ea typeface="宋体" panose="02010600030101010101" pitchFamily="2" charset="-122"/>
            </a:endParaRPr>
          </a:p>
          <a:p>
            <a:pPr indent="306705" eaLnBrk="0" hangingPunct="0"/>
            <a:r>
              <a:rPr lang="zh-CN" altLang="en-US" sz="1600" b="1" dirty="0">
                <a:latin typeface="宋体" panose="02010600030101010101" pitchFamily="2" charset="-122"/>
                <a:ea typeface="宋体" panose="02010600030101010101" pitchFamily="2" charset="-122"/>
              </a:rPr>
              <a:t>选择</a:t>
            </a:r>
            <a:endParaRPr lang="zh-CN" altLang="en-US" sz="1600" dirty="0">
              <a:latin typeface="Arial" panose="020B0604020202020204" pitchFamily="34" charset="0"/>
              <a:ea typeface="宋体" panose="02010600030101010101" pitchFamily="2" charset="-122"/>
            </a:endParaRPr>
          </a:p>
          <a:p>
            <a:pPr indent="306705" eaLnBrk="0" hangingPunct="0"/>
            <a:r>
              <a:rPr lang="zh-CN" altLang="en-US" sz="1600" b="1" dirty="0">
                <a:latin typeface="宋体" panose="02010600030101010101" pitchFamily="2" charset="-122"/>
                <a:ea typeface="宋体" panose="02010600030101010101" pitchFamily="2" charset="-122"/>
              </a:rPr>
              <a:t>合适</a:t>
            </a:r>
            <a:endParaRPr lang="zh-CN" altLang="en-US" sz="1600" b="1" dirty="0">
              <a:latin typeface="宋体" panose="02010600030101010101" pitchFamily="2" charset="-122"/>
              <a:ea typeface="宋体" panose="02010600030101010101" pitchFamily="2" charset="-122"/>
            </a:endParaRPr>
          </a:p>
          <a:p>
            <a:pPr indent="306705" eaLnBrk="0" hangingPunct="0"/>
            <a:r>
              <a:rPr lang="zh-CN" altLang="en-US" sz="1600" b="1" dirty="0">
                <a:latin typeface="宋体" panose="02010600030101010101" pitchFamily="2" charset="-122"/>
                <a:ea typeface="宋体" panose="02010600030101010101" pitchFamily="2" charset="-122"/>
              </a:rPr>
              <a:t>包装</a:t>
            </a:r>
            <a:endParaRPr lang="zh-CN" altLang="en-US" sz="1600" dirty="0">
              <a:latin typeface="Arial" panose="020B0604020202020204" pitchFamily="34" charset="0"/>
              <a:ea typeface="宋体" panose="02010600030101010101" pitchFamily="2" charset="-122"/>
            </a:endParaRPr>
          </a:p>
          <a:p>
            <a:pPr indent="306705" eaLnBrk="0" hangingPunct="0"/>
            <a:r>
              <a:rPr lang="zh-CN" altLang="en-US" sz="1600" b="1" dirty="0">
                <a:latin typeface="宋体" panose="02010600030101010101" pitchFamily="2" charset="-122"/>
                <a:ea typeface="宋体" panose="02010600030101010101" pitchFamily="2" charset="-122"/>
              </a:rPr>
              <a:t>材料</a:t>
            </a:r>
            <a:endParaRPr lang="zh-CN" altLang="en-US" sz="1600" dirty="0">
              <a:latin typeface="Arial" panose="020B0604020202020204" pitchFamily="34" charset="0"/>
              <a:ea typeface="宋体" panose="02010600030101010101" pitchFamily="2" charset="-122"/>
            </a:endParaRPr>
          </a:p>
          <a:p>
            <a:pPr indent="306705" eaLnBrk="0" hangingPunct="0"/>
            <a:endParaRPr lang="zh-CN" altLang="en-US" sz="1600" dirty="0">
              <a:latin typeface="Arial" panose="020B0604020202020204" pitchFamily="34" charset="0"/>
              <a:ea typeface="宋体" panose="02010600030101010101" pitchFamily="2" charset="-122"/>
            </a:endParaRPr>
          </a:p>
        </p:txBody>
      </p:sp>
      <p:sp>
        <p:nvSpPr>
          <p:cNvPr id="140309" name="AutoShape 21"/>
          <p:cNvSpPr/>
          <p:nvPr/>
        </p:nvSpPr>
        <p:spPr>
          <a:xfrm>
            <a:off x="3143250" y="1628775"/>
            <a:ext cx="1336675" cy="2657475"/>
          </a:xfrm>
          <a:prstGeom prst="chevron">
            <a:avLst>
              <a:gd name="adj" fmla="val 25000"/>
            </a:avLst>
          </a:prstGeom>
          <a:solidFill>
            <a:srgbClr val="FFFF66"/>
          </a:solidFill>
          <a:ln w="9525" cap="flat" cmpd="sng">
            <a:solidFill>
              <a:srgbClr val="000000"/>
            </a:solidFill>
            <a:prstDash val="solid"/>
            <a:miter/>
            <a:headEnd type="none" w="med" len="med"/>
            <a:tailEnd type="none" w="med" len="med"/>
          </a:ln>
        </p:spPr>
        <p:txBody>
          <a:bodyPr anchor="t" anchorCtr="0"/>
          <a:p>
            <a:pPr indent="306705" eaLnBrk="0" hangingPunct="0"/>
            <a:endParaRPr lang="zh-CN" altLang="en-US" sz="1600" b="1" dirty="0">
              <a:latin typeface="Times New Roman" panose="02020603050405020304" pitchFamily="18" charset="0"/>
              <a:ea typeface="宋体" panose="02010600030101010101" pitchFamily="2" charset="-122"/>
            </a:endParaRPr>
          </a:p>
          <a:p>
            <a:pPr indent="306705" eaLnBrk="0" hangingPunct="0"/>
            <a:endParaRPr lang="zh-CN" altLang="en-US" sz="1600" b="1" dirty="0">
              <a:latin typeface="Times New Roman" panose="02020603050405020304" pitchFamily="18" charset="0"/>
              <a:ea typeface="宋体" panose="02010600030101010101" pitchFamily="2" charset="-122"/>
            </a:endParaRPr>
          </a:p>
          <a:p>
            <a:pPr indent="306705" eaLnBrk="0" hangingPunct="0"/>
            <a:endParaRPr lang="zh-CN" altLang="en-US" sz="1600" b="1" dirty="0">
              <a:latin typeface="Times New Roman" panose="02020603050405020304" pitchFamily="18" charset="0"/>
              <a:ea typeface="宋体" panose="02010600030101010101" pitchFamily="2" charset="-122"/>
            </a:endParaRPr>
          </a:p>
          <a:p>
            <a:pPr indent="306705" eaLnBrk="0" hangingPunct="0"/>
            <a:r>
              <a:rPr lang="zh-CN" altLang="en-US" sz="1600" b="1" dirty="0">
                <a:latin typeface="Times New Roman" panose="02020603050405020304" pitchFamily="18" charset="0"/>
                <a:ea typeface="宋体" panose="02010600030101010101" pitchFamily="2" charset="-122"/>
              </a:rPr>
              <a:t>按规   </a:t>
            </a:r>
            <a:endParaRPr lang="zh-CN" altLang="en-US" sz="1600" b="1" dirty="0">
              <a:latin typeface="Times New Roman" panose="02020603050405020304" pitchFamily="18" charset="0"/>
              <a:ea typeface="宋体" panose="02010600030101010101" pitchFamily="2" charset="-122"/>
            </a:endParaRPr>
          </a:p>
          <a:p>
            <a:pPr indent="306705" eaLnBrk="0" hangingPunct="0"/>
            <a:r>
              <a:rPr lang="zh-CN" altLang="en-US" sz="1600" b="1" dirty="0">
                <a:latin typeface="Times New Roman" panose="02020603050405020304" pitchFamily="18" charset="0"/>
                <a:ea typeface="宋体" panose="02010600030101010101" pitchFamily="2" charset="-122"/>
              </a:rPr>
              <a:t>定</a:t>
            </a:r>
            <a:r>
              <a:rPr lang="zh-CN" altLang="en-US" sz="1600" b="1" dirty="0">
                <a:latin typeface="宋体" panose="02010600030101010101" pitchFamily="2" charset="-122"/>
                <a:ea typeface="宋体" panose="02010600030101010101" pitchFamily="2" charset="-122"/>
              </a:rPr>
              <a:t>规  </a:t>
            </a:r>
            <a:endParaRPr lang="zh-CN" altLang="en-US" sz="1600" b="1" dirty="0">
              <a:latin typeface="宋体" panose="02010600030101010101" pitchFamily="2" charset="-122"/>
              <a:ea typeface="宋体" panose="02010600030101010101" pitchFamily="2" charset="-122"/>
            </a:endParaRPr>
          </a:p>
          <a:p>
            <a:pPr indent="306705" eaLnBrk="0" hangingPunct="0"/>
            <a:r>
              <a:rPr lang="zh-CN" altLang="en-US" sz="1600" b="1" dirty="0">
                <a:latin typeface="宋体" panose="02010600030101010101" pitchFamily="2" charset="-122"/>
                <a:ea typeface="宋体" panose="02010600030101010101" pitchFamily="2" charset="-122"/>
              </a:rPr>
              <a:t>范包</a:t>
            </a:r>
            <a:endParaRPr lang="zh-CN" altLang="en-US" sz="1600" b="1" dirty="0">
              <a:latin typeface="宋体" panose="02010600030101010101" pitchFamily="2" charset="-122"/>
              <a:ea typeface="宋体" panose="02010600030101010101" pitchFamily="2" charset="-122"/>
            </a:endParaRPr>
          </a:p>
          <a:p>
            <a:pPr indent="306705" eaLnBrk="0" hangingPunct="0"/>
            <a:r>
              <a:rPr lang="zh-CN" altLang="en-US" sz="1600" b="1" dirty="0">
                <a:latin typeface="宋体" panose="02010600030101010101" pitchFamily="2" charset="-122"/>
                <a:ea typeface="宋体" panose="02010600030101010101" pitchFamily="2" charset="-122"/>
              </a:rPr>
              <a:t>装快 </a:t>
            </a:r>
            <a:endParaRPr lang="zh-CN" altLang="en-US" sz="1600" b="1" dirty="0">
              <a:latin typeface="宋体" panose="02010600030101010101" pitchFamily="2" charset="-122"/>
              <a:ea typeface="宋体" panose="02010600030101010101" pitchFamily="2" charset="-122"/>
            </a:endParaRPr>
          </a:p>
          <a:p>
            <a:pPr indent="306705" eaLnBrk="0" hangingPunct="0"/>
            <a:r>
              <a:rPr lang="zh-CN" altLang="en-US" sz="1600" b="1" dirty="0">
                <a:latin typeface="宋体" panose="02010600030101010101" pitchFamily="2" charset="-122"/>
                <a:ea typeface="宋体" panose="02010600030101010101" pitchFamily="2" charset="-122"/>
              </a:rPr>
              <a:t>件</a:t>
            </a:r>
            <a:endParaRPr lang="zh-CN" altLang="en-US" sz="1600" b="1" dirty="0">
              <a:latin typeface="宋体" panose="02010600030101010101" pitchFamily="2" charset="-122"/>
              <a:ea typeface="宋体" panose="02010600030101010101" pitchFamily="2" charset="-122"/>
            </a:endParaRPr>
          </a:p>
          <a:p>
            <a:pPr indent="306705" eaLnBrk="0" hangingPunct="0"/>
            <a:endParaRPr lang="zh-CN" altLang="en-US" sz="1600" dirty="0">
              <a:latin typeface="Arial" panose="020B0604020202020204" pitchFamily="34" charset="0"/>
              <a:ea typeface="宋体" panose="02010600030101010101" pitchFamily="2" charset="-122"/>
            </a:endParaRPr>
          </a:p>
          <a:p>
            <a:pPr indent="306705" eaLnBrk="0" hangingPunct="0"/>
            <a:endParaRPr lang="zh-CN" altLang="en-US" dirty="0">
              <a:latin typeface="Arial" panose="020B0604020202020204" pitchFamily="34" charset="0"/>
              <a:ea typeface="宋体" panose="02010600030101010101" pitchFamily="2" charset="-122"/>
            </a:endParaRPr>
          </a:p>
        </p:txBody>
      </p:sp>
      <p:sp>
        <p:nvSpPr>
          <p:cNvPr id="140308" name="AutoShape 20"/>
          <p:cNvSpPr/>
          <p:nvPr/>
        </p:nvSpPr>
        <p:spPr>
          <a:xfrm>
            <a:off x="4140200" y="1628775"/>
            <a:ext cx="1336675" cy="2657475"/>
          </a:xfrm>
          <a:prstGeom prst="chevron">
            <a:avLst>
              <a:gd name="adj" fmla="val 25000"/>
            </a:avLst>
          </a:prstGeom>
          <a:solidFill>
            <a:srgbClr val="FFFF00"/>
          </a:solidFill>
          <a:ln w="9525" cap="flat" cmpd="sng">
            <a:solidFill>
              <a:srgbClr val="000000"/>
            </a:solidFill>
            <a:prstDash val="solid"/>
            <a:miter/>
            <a:headEnd type="none" w="med" len="med"/>
            <a:tailEnd type="none" w="med" len="med"/>
          </a:ln>
        </p:spPr>
        <p:txBody>
          <a:bodyPr anchor="t" anchorCtr="0"/>
          <a:p>
            <a:pPr indent="76200" eaLnBrk="0" hangingPunct="0"/>
            <a:r>
              <a:rPr lang="zh-CN" altLang="en-US" sz="1600" b="1" dirty="0">
                <a:latin typeface="宋体" panose="02010600030101010101" pitchFamily="2" charset="-122"/>
                <a:ea typeface="宋体" panose="02010600030101010101" pitchFamily="2" charset="-122"/>
              </a:rPr>
              <a:t>  </a:t>
            </a:r>
            <a:endParaRPr lang="zh-CN" altLang="en-US" sz="1600" b="1" dirty="0">
              <a:latin typeface="宋体" panose="02010600030101010101" pitchFamily="2" charset="-122"/>
              <a:ea typeface="宋体" panose="02010600030101010101" pitchFamily="2" charset="-122"/>
            </a:endParaRPr>
          </a:p>
          <a:p>
            <a:pPr indent="76200" eaLnBrk="0" hangingPunct="0"/>
            <a:r>
              <a:rPr lang="zh-CN" altLang="en-US" sz="1600" b="1" dirty="0">
                <a:latin typeface="宋体" panose="02010600030101010101" pitchFamily="2" charset="-122"/>
                <a:ea typeface="宋体" panose="02010600030101010101" pitchFamily="2" charset="-122"/>
              </a:rPr>
              <a:t>  </a:t>
            </a:r>
            <a:endParaRPr lang="zh-CN" altLang="en-US" sz="1600" b="1" dirty="0">
              <a:latin typeface="宋体" panose="02010600030101010101" pitchFamily="2" charset="-122"/>
              <a:ea typeface="宋体" panose="02010600030101010101" pitchFamily="2" charset="-122"/>
            </a:endParaRPr>
          </a:p>
          <a:p>
            <a:pPr indent="76200" eaLnBrk="0" hangingPunct="0"/>
            <a:endParaRPr lang="zh-CN" altLang="en-US" sz="1600" b="1" dirty="0">
              <a:latin typeface="宋体" panose="02010600030101010101" pitchFamily="2" charset="-122"/>
              <a:ea typeface="宋体" panose="02010600030101010101" pitchFamily="2" charset="-122"/>
            </a:endParaRPr>
          </a:p>
          <a:p>
            <a:pPr indent="76200" eaLnBrk="0" hangingPunct="0"/>
            <a:r>
              <a:rPr lang="zh-CN" altLang="en-US" sz="1600" b="1" dirty="0">
                <a:latin typeface="宋体" panose="02010600030101010101" pitchFamily="2" charset="-122"/>
                <a:ea typeface="宋体" panose="02010600030101010101" pitchFamily="2" charset="-122"/>
              </a:rPr>
              <a:t>  检查</a:t>
            </a:r>
            <a:endParaRPr lang="zh-CN" altLang="en-US" sz="1600" dirty="0">
              <a:latin typeface="Arial" panose="020B0604020202020204" pitchFamily="34" charset="0"/>
              <a:ea typeface="宋体" panose="02010600030101010101" pitchFamily="2" charset="-122"/>
            </a:endParaRPr>
          </a:p>
          <a:p>
            <a:pPr indent="76200" eaLnBrk="0" hangingPunct="0"/>
            <a:r>
              <a:rPr lang="zh-CN" altLang="en-US" sz="1600" b="1" dirty="0">
                <a:latin typeface="宋体" panose="02010600030101010101" pitchFamily="2" charset="-122"/>
                <a:ea typeface="宋体" panose="02010600030101010101" pitchFamily="2" charset="-122"/>
              </a:rPr>
              <a:t>  包装</a:t>
            </a:r>
            <a:endParaRPr lang="zh-CN" altLang="en-US" sz="1600" dirty="0">
              <a:latin typeface="Arial" panose="020B0604020202020204" pitchFamily="34" charset="0"/>
              <a:ea typeface="宋体" panose="02010600030101010101" pitchFamily="2" charset="-122"/>
            </a:endParaRPr>
          </a:p>
          <a:p>
            <a:pPr indent="76200" eaLnBrk="0" hangingPunct="0"/>
            <a:r>
              <a:rPr lang="zh-CN" altLang="en-US" sz="1600" b="1" dirty="0">
                <a:latin typeface="宋体" panose="02010600030101010101" pitchFamily="2" charset="-122"/>
                <a:ea typeface="宋体" panose="02010600030101010101" pitchFamily="2" charset="-122"/>
              </a:rPr>
              <a:t>  完成</a:t>
            </a:r>
            <a:endParaRPr lang="zh-CN" altLang="en-US" sz="1600" dirty="0">
              <a:latin typeface="Arial" panose="020B0604020202020204" pitchFamily="34" charset="0"/>
              <a:ea typeface="宋体" panose="02010600030101010101" pitchFamily="2" charset="-122"/>
            </a:endParaRPr>
          </a:p>
          <a:p>
            <a:pPr indent="76200" eaLnBrk="0" hangingPunct="0"/>
            <a:r>
              <a:rPr lang="zh-CN" altLang="en-US" sz="1600" b="1" dirty="0">
                <a:latin typeface="宋体" panose="02010600030101010101" pitchFamily="2" charset="-122"/>
                <a:ea typeface="宋体" panose="02010600030101010101" pitchFamily="2" charset="-122"/>
              </a:rPr>
              <a:t>  情况</a:t>
            </a:r>
            <a:endParaRPr lang="zh-CN" altLang="en-US" sz="1600" dirty="0">
              <a:latin typeface="Arial" panose="020B0604020202020204" pitchFamily="34" charset="0"/>
              <a:ea typeface="宋体" panose="02010600030101010101" pitchFamily="2" charset="-122"/>
            </a:endParaRPr>
          </a:p>
          <a:p>
            <a:pPr indent="76200" eaLnBrk="0" hangingPunct="0"/>
            <a:endParaRPr lang="zh-CN" altLang="en-US" sz="1600" dirty="0">
              <a:latin typeface="Arial" panose="020B0604020202020204" pitchFamily="34" charset="0"/>
              <a:ea typeface="宋体" panose="02010600030101010101" pitchFamily="2" charset="-122"/>
            </a:endParaRPr>
          </a:p>
        </p:txBody>
      </p:sp>
      <p:sp>
        <p:nvSpPr>
          <p:cNvPr id="140307" name="AutoShape 19"/>
          <p:cNvSpPr/>
          <p:nvPr/>
        </p:nvSpPr>
        <p:spPr>
          <a:xfrm>
            <a:off x="5148263" y="1628775"/>
            <a:ext cx="1336675" cy="2657475"/>
          </a:xfrm>
          <a:prstGeom prst="chevron">
            <a:avLst>
              <a:gd name="adj" fmla="val 25000"/>
            </a:avLst>
          </a:prstGeom>
          <a:solidFill>
            <a:srgbClr val="CC9900"/>
          </a:solidFill>
          <a:ln w="9525" cap="flat" cmpd="sng">
            <a:solidFill>
              <a:srgbClr val="000000"/>
            </a:solidFill>
            <a:prstDash val="solid"/>
            <a:miter/>
            <a:headEnd type="none" w="med" len="med"/>
            <a:tailEnd type="none" w="med" len="med"/>
          </a:ln>
        </p:spPr>
        <p:txBody>
          <a:bodyPr anchor="t" anchorCtr="0"/>
          <a:p>
            <a:pPr indent="228600" eaLnBrk="0" hangingPunct="0"/>
            <a:endParaRPr lang="zh-CN" altLang="en-US" sz="1200" b="1" dirty="0">
              <a:solidFill>
                <a:srgbClr val="FFFFFF"/>
              </a:solidFill>
              <a:latin typeface="宋体" panose="02010600030101010101" pitchFamily="2" charset="-122"/>
              <a:ea typeface="宋体" panose="02010600030101010101" pitchFamily="2" charset="-122"/>
            </a:endParaRPr>
          </a:p>
          <a:p>
            <a:pPr indent="228600" eaLnBrk="0" hangingPunct="0"/>
            <a:endParaRPr lang="zh-CN" altLang="en-US" sz="1600" b="1" dirty="0">
              <a:solidFill>
                <a:srgbClr val="FFFFFF"/>
              </a:solidFill>
              <a:latin typeface="宋体" panose="02010600030101010101" pitchFamily="2" charset="-122"/>
              <a:ea typeface="宋体" panose="02010600030101010101" pitchFamily="2" charset="-122"/>
            </a:endParaRPr>
          </a:p>
          <a:p>
            <a:pPr indent="228600" eaLnBrk="0" hangingPunct="0"/>
            <a:endParaRPr lang="zh-CN" altLang="en-US" sz="1600" b="1" dirty="0">
              <a:solidFill>
                <a:srgbClr val="FFFFFF"/>
              </a:solidFill>
              <a:latin typeface="宋体" panose="02010600030101010101" pitchFamily="2" charset="-122"/>
              <a:ea typeface="宋体" panose="02010600030101010101" pitchFamily="2" charset="-122"/>
            </a:endParaRPr>
          </a:p>
          <a:p>
            <a:pPr indent="228600" eaLnBrk="0" hangingPunct="0"/>
            <a:r>
              <a:rPr lang="zh-CN" altLang="en-US" sz="1600" b="1" dirty="0">
                <a:solidFill>
                  <a:srgbClr val="FFFFFF"/>
                </a:solidFill>
                <a:latin typeface="宋体" panose="02010600030101010101" pitchFamily="2" charset="-122"/>
                <a:ea typeface="宋体" panose="02010600030101010101" pitchFamily="2" charset="-122"/>
              </a:rPr>
              <a:t>贴上</a:t>
            </a:r>
            <a:endParaRPr lang="zh-CN" altLang="en-US" sz="1600" dirty="0">
              <a:latin typeface="Arial" panose="020B0604020202020204" pitchFamily="34" charset="0"/>
              <a:ea typeface="宋体" panose="02010600030101010101" pitchFamily="2" charset="-122"/>
            </a:endParaRPr>
          </a:p>
          <a:p>
            <a:pPr indent="228600" eaLnBrk="0" hangingPunct="0"/>
            <a:r>
              <a:rPr lang="zh-CN" altLang="en-US" sz="1600" b="1" dirty="0">
                <a:solidFill>
                  <a:srgbClr val="FFFFFF"/>
                </a:solidFill>
                <a:latin typeface="宋体" panose="02010600030101010101" pitchFamily="2" charset="-122"/>
                <a:ea typeface="宋体" panose="02010600030101010101" pitchFamily="2" charset="-122"/>
              </a:rPr>
              <a:t>正确的</a:t>
            </a:r>
            <a:endParaRPr lang="zh-CN" altLang="en-US" sz="1600" dirty="0">
              <a:latin typeface="Arial" panose="020B0604020202020204" pitchFamily="34" charset="0"/>
              <a:ea typeface="宋体" panose="02010600030101010101" pitchFamily="2" charset="-122"/>
            </a:endParaRPr>
          </a:p>
          <a:p>
            <a:pPr indent="228600" eaLnBrk="0" hangingPunct="0"/>
            <a:r>
              <a:rPr lang="zh-CN" altLang="en-US" sz="1600" b="1" dirty="0">
                <a:solidFill>
                  <a:srgbClr val="FFFFFF"/>
                </a:solidFill>
                <a:latin typeface="宋体" panose="02010600030101010101" pitchFamily="2" charset="-122"/>
                <a:ea typeface="宋体" panose="02010600030101010101" pitchFamily="2" charset="-122"/>
              </a:rPr>
              <a:t>包装</a:t>
            </a:r>
            <a:endParaRPr lang="zh-CN" altLang="en-US" sz="1600" dirty="0">
              <a:latin typeface="Arial" panose="020B0604020202020204" pitchFamily="34" charset="0"/>
              <a:ea typeface="宋体" panose="02010600030101010101" pitchFamily="2" charset="-122"/>
            </a:endParaRPr>
          </a:p>
          <a:p>
            <a:pPr indent="228600" eaLnBrk="0" hangingPunct="0"/>
            <a:r>
              <a:rPr lang="zh-CN" altLang="en-US" sz="1600" b="1" dirty="0">
                <a:solidFill>
                  <a:srgbClr val="FFFFFF"/>
                </a:solidFill>
                <a:latin typeface="宋体" panose="02010600030101010101" pitchFamily="2" charset="-122"/>
                <a:ea typeface="宋体" panose="02010600030101010101" pitchFamily="2" charset="-122"/>
              </a:rPr>
              <a:t>标识</a:t>
            </a:r>
            <a:endParaRPr lang="zh-CN" altLang="en-US" sz="1600" dirty="0">
              <a:latin typeface="Arial" panose="020B0604020202020204" pitchFamily="34" charset="0"/>
              <a:ea typeface="宋体" panose="02010600030101010101" pitchFamily="2" charset="-122"/>
            </a:endParaRPr>
          </a:p>
        </p:txBody>
      </p:sp>
      <p:sp>
        <p:nvSpPr>
          <p:cNvPr id="140306" name="AutoShape 18"/>
          <p:cNvSpPr/>
          <p:nvPr/>
        </p:nvSpPr>
        <p:spPr>
          <a:xfrm>
            <a:off x="6183313" y="1628775"/>
            <a:ext cx="1336675" cy="2657475"/>
          </a:xfrm>
          <a:prstGeom prst="chevron">
            <a:avLst>
              <a:gd name="adj" fmla="val 25000"/>
            </a:avLst>
          </a:prstGeom>
          <a:solidFill>
            <a:srgbClr val="996600"/>
          </a:solidFill>
          <a:ln w="9525" cap="flat" cmpd="sng">
            <a:solidFill>
              <a:srgbClr val="000000"/>
            </a:solidFill>
            <a:prstDash val="solid"/>
            <a:miter/>
            <a:headEnd type="none" w="med" len="med"/>
            <a:tailEnd type="none" w="med" len="med"/>
          </a:ln>
        </p:spPr>
        <p:txBody>
          <a:bodyPr anchor="t" anchorCtr="0"/>
          <a:p>
            <a:pPr indent="228600" eaLnBrk="0" hangingPunct="0"/>
            <a:endParaRPr lang="zh-CN" altLang="en-US" sz="1200" b="1" dirty="0">
              <a:solidFill>
                <a:srgbClr val="FFFFFF"/>
              </a:solidFill>
              <a:latin typeface="Times New Roman" panose="02020603050405020304" pitchFamily="18" charset="0"/>
              <a:ea typeface="宋体" panose="02010600030101010101" pitchFamily="2" charset="-122"/>
            </a:endParaRPr>
          </a:p>
          <a:p>
            <a:pPr indent="228600" eaLnBrk="0" hangingPunct="0"/>
            <a:endParaRPr lang="zh-CN" altLang="en-US" sz="1600" b="1" dirty="0">
              <a:solidFill>
                <a:srgbClr val="FFFFFF"/>
              </a:solidFill>
              <a:latin typeface="Times New Roman" panose="02020603050405020304" pitchFamily="18" charset="0"/>
              <a:ea typeface="宋体" panose="02010600030101010101" pitchFamily="2" charset="-122"/>
            </a:endParaRPr>
          </a:p>
          <a:p>
            <a:pPr indent="228600" eaLnBrk="0" hangingPunct="0"/>
            <a:endParaRPr lang="zh-CN" altLang="en-US" sz="1600" b="1" dirty="0">
              <a:solidFill>
                <a:srgbClr val="FFFFFF"/>
              </a:solidFill>
              <a:latin typeface="Times New Roman" panose="02020603050405020304" pitchFamily="18" charset="0"/>
              <a:ea typeface="宋体" panose="02010600030101010101" pitchFamily="2" charset="-122"/>
            </a:endParaRPr>
          </a:p>
          <a:p>
            <a:pPr indent="228600" eaLnBrk="0" hangingPunct="0"/>
            <a:r>
              <a:rPr lang="zh-CN" altLang="en-US" sz="1600" b="1" dirty="0">
                <a:solidFill>
                  <a:srgbClr val="FFFFFF"/>
                </a:solidFill>
                <a:latin typeface="Times New Roman" panose="02020603050405020304" pitchFamily="18" charset="0"/>
                <a:ea typeface="宋体" panose="02010600030101010101" pitchFamily="2" charset="-122"/>
              </a:rPr>
              <a:t>在合适</a:t>
            </a:r>
            <a:endParaRPr lang="zh-CN" altLang="en-US" sz="1600" b="1" dirty="0">
              <a:solidFill>
                <a:srgbClr val="FFFFFF"/>
              </a:solidFill>
              <a:latin typeface="Times New Roman" panose="02020603050405020304" pitchFamily="18" charset="0"/>
              <a:ea typeface="宋体" panose="02010600030101010101" pitchFamily="2" charset="-122"/>
            </a:endParaRPr>
          </a:p>
          <a:p>
            <a:pPr indent="228600" eaLnBrk="0" hangingPunct="0"/>
            <a:r>
              <a:rPr lang="zh-CN" altLang="en-US" sz="1600" b="1" dirty="0">
                <a:solidFill>
                  <a:srgbClr val="FFFFFF"/>
                </a:solidFill>
                <a:latin typeface="Times New Roman" panose="02020603050405020304" pitchFamily="18" charset="0"/>
                <a:ea typeface="宋体" panose="02010600030101010101" pitchFamily="2" charset="-122"/>
              </a:rPr>
              <a:t> 位置上</a:t>
            </a:r>
            <a:endParaRPr lang="zh-CN" altLang="en-US" sz="1600" dirty="0">
              <a:latin typeface="Arial" panose="020B0604020202020204" pitchFamily="34" charset="0"/>
              <a:ea typeface="宋体" panose="02010600030101010101" pitchFamily="2" charset="-122"/>
            </a:endParaRPr>
          </a:p>
          <a:p>
            <a:pPr indent="228600" eaLnBrk="0" hangingPunct="0"/>
            <a:r>
              <a:rPr lang="zh-CN" altLang="en-US" sz="1600" b="1" dirty="0">
                <a:solidFill>
                  <a:srgbClr val="FFFFFF"/>
                </a:solidFill>
                <a:latin typeface="Times New Roman" panose="02020603050405020304" pitchFamily="18" charset="0"/>
                <a:ea typeface="宋体" panose="02010600030101010101" pitchFamily="2" charset="-122"/>
              </a:rPr>
              <a:t> 粘贴</a:t>
            </a:r>
            <a:endParaRPr lang="zh-CN" altLang="en-US" sz="1600" dirty="0">
              <a:latin typeface="Arial" panose="020B0604020202020204" pitchFamily="34" charset="0"/>
              <a:ea typeface="宋体" panose="02010600030101010101" pitchFamily="2" charset="-122"/>
            </a:endParaRPr>
          </a:p>
          <a:p>
            <a:pPr indent="228600" eaLnBrk="0" hangingPunct="0"/>
            <a:r>
              <a:rPr lang="zh-CN" altLang="en-US" sz="1600" b="1" dirty="0">
                <a:solidFill>
                  <a:srgbClr val="FFFFFF"/>
                </a:solidFill>
                <a:latin typeface="Times New Roman" panose="02020603050405020304" pitchFamily="18" charset="0"/>
                <a:ea typeface="宋体" panose="02010600030101010101" pitchFamily="2" charset="-122"/>
              </a:rPr>
              <a:t> 运单</a:t>
            </a:r>
            <a:endParaRPr lang="zh-CN" altLang="en-US" sz="1600" dirty="0">
              <a:latin typeface="Arial" panose="020B0604020202020204" pitchFamily="34" charset="0"/>
              <a:ea typeface="宋体" panose="02010600030101010101" pitchFamily="2" charset="-122"/>
            </a:endParaRPr>
          </a:p>
        </p:txBody>
      </p:sp>
      <p:sp>
        <p:nvSpPr>
          <p:cNvPr id="140305" name="AutoShape 17"/>
          <p:cNvSpPr/>
          <p:nvPr/>
        </p:nvSpPr>
        <p:spPr>
          <a:xfrm>
            <a:off x="7196138" y="1628775"/>
            <a:ext cx="1336675" cy="2657475"/>
          </a:xfrm>
          <a:prstGeom prst="chevron">
            <a:avLst>
              <a:gd name="adj" fmla="val 25000"/>
            </a:avLst>
          </a:prstGeom>
          <a:solidFill>
            <a:srgbClr val="663300"/>
          </a:solidFill>
          <a:ln w="9525" cap="flat" cmpd="sng">
            <a:solidFill>
              <a:srgbClr val="000000"/>
            </a:solidFill>
            <a:prstDash val="solid"/>
            <a:miter/>
            <a:headEnd type="none" w="med" len="med"/>
            <a:tailEnd type="none" w="med" len="med"/>
          </a:ln>
        </p:spPr>
        <p:txBody>
          <a:bodyPr anchor="t" anchorCtr="0"/>
          <a:p>
            <a:pPr indent="306705" eaLnBrk="0" hangingPunct="0"/>
            <a:endParaRPr lang="zh-CN" altLang="en-US" sz="1200" b="1" dirty="0">
              <a:solidFill>
                <a:schemeClr val="bg1"/>
              </a:solidFill>
              <a:latin typeface="Times New Roman" panose="02020603050405020304" pitchFamily="18" charset="0"/>
              <a:ea typeface="宋体" panose="02010600030101010101" pitchFamily="2" charset="-122"/>
            </a:endParaRPr>
          </a:p>
          <a:p>
            <a:pPr indent="306705" eaLnBrk="0" hangingPunct="0"/>
            <a:endParaRPr lang="zh-CN" altLang="en-US" sz="1600" b="1" dirty="0">
              <a:solidFill>
                <a:schemeClr val="bg1"/>
              </a:solidFill>
              <a:latin typeface="Times New Roman" panose="02020603050405020304" pitchFamily="18" charset="0"/>
              <a:ea typeface="宋体" panose="02010600030101010101" pitchFamily="2" charset="-122"/>
            </a:endParaRPr>
          </a:p>
          <a:p>
            <a:pPr indent="306705" eaLnBrk="0" hangingPunct="0"/>
            <a:endParaRPr lang="zh-CN" altLang="en-US" sz="1600" b="1" dirty="0">
              <a:solidFill>
                <a:schemeClr val="bg1"/>
              </a:solidFill>
              <a:latin typeface="Times New Roman" panose="02020603050405020304" pitchFamily="18" charset="0"/>
              <a:ea typeface="宋体" panose="02010600030101010101" pitchFamily="2" charset="-122"/>
            </a:endParaRPr>
          </a:p>
          <a:p>
            <a:pPr indent="306705" eaLnBrk="0" hangingPunct="0"/>
            <a:r>
              <a:rPr lang="zh-CN" altLang="en-US" sz="1600" b="1" dirty="0">
                <a:solidFill>
                  <a:schemeClr val="bg1"/>
                </a:solidFill>
                <a:latin typeface="Times New Roman" panose="02020603050405020304" pitchFamily="18" charset="0"/>
                <a:ea typeface="宋体" panose="02010600030101010101" pitchFamily="2" charset="-122"/>
              </a:rPr>
              <a:t>清理</a:t>
            </a:r>
            <a:endParaRPr lang="zh-CN" altLang="en-US" sz="1600" dirty="0">
              <a:solidFill>
                <a:schemeClr val="bg1"/>
              </a:solidFill>
              <a:latin typeface="Arial" panose="020B0604020202020204" pitchFamily="34" charset="0"/>
              <a:ea typeface="宋体" panose="02010600030101010101" pitchFamily="2" charset="-122"/>
            </a:endParaRPr>
          </a:p>
          <a:p>
            <a:pPr indent="306705" eaLnBrk="0" hangingPunct="0"/>
            <a:r>
              <a:rPr lang="zh-CN" altLang="en-US" sz="1600" b="1" dirty="0">
                <a:solidFill>
                  <a:schemeClr val="bg1"/>
                </a:solidFill>
                <a:latin typeface="Times New Roman" panose="02020603050405020304" pitchFamily="18" charset="0"/>
                <a:ea typeface="宋体" panose="02010600030101010101" pitchFamily="2" charset="-122"/>
              </a:rPr>
              <a:t>包装</a:t>
            </a:r>
            <a:endParaRPr lang="zh-CN" altLang="en-US" sz="1600" dirty="0">
              <a:solidFill>
                <a:schemeClr val="bg1"/>
              </a:solidFill>
              <a:latin typeface="Arial" panose="020B0604020202020204" pitchFamily="34" charset="0"/>
              <a:ea typeface="宋体" panose="02010600030101010101" pitchFamily="2" charset="-122"/>
            </a:endParaRPr>
          </a:p>
          <a:p>
            <a:pPr indent="306705" eaLnBrk="0" hangingPunct="0"/>
            <a:r>
              <a:rPr lang="zh-CN" altLang="en-US" sz="1600" b="1" dirty="0">
                <a:solidFill>
                  <a:schemeClr val="bg1"/>
                </a:solidFill>
                <a:latin typeface="Times New Roman" panose="02020603050405020304" pitchFamily="18" charset="0"/>
                <a:ea typeface="宋体" panose="02010600030101010101" pitchFamily="2" charset="-122"/>
              </a:rPr>
              <a:t>现场</a:t>
            </a:r>
            <a:endParaRPr lang="zh-CN" altLang="en-US" sz="1600" dirty="0">
              <a:solidFill>
                <a:schemeClr val="bg1"/>
              </a:solidFill>
              <a:latin typeface="Arial" panose="020B0604020202020204" pitchFamily="34" charset="0"/>
              <a:ea typeface="宋体" panose="02010600030101010101" pitchFamily="2" charset="-122"/>
            </a:endParaRPr>
          </a:p>
        </p:txBody>
      </p:sp>
      <p:sp>
        <p:nvSpPr>
          <p:cNvPr id="9232" name="Rectangle 16"/>
          <p:cNvSpPr/>
          <p:nvPr/>
        </p:nvSpPr>
        <p:spPr>
          <a:xfrm>
            <a:off x="1116013" y="4292600"/>
            <a:ext cx="7056437" cy="1225550"/>
          </a:xfrm>
          <a:prstGeom prst="rect">
            <a:avLst/>
          </a:prstGeom>
          <a:gradFill rotWithShape="1">
            <a:gsLst>
              <a:gs pos="0">
                <a:srgbClr val="CCFFCC"/>
              </a:gs>
              <a:gs pos="100000">
                <a:srgbClr val="5E765E"/>
              </a:gs>
            </a:gsLst>
            <a:lin ang="0" scaled="1"/>
            <a:tileRect/>
          </a:gradFill>
          <a:ln w="9525" cap="flat" cmpd="sng">
            <a:solidFill>
              <a:srgbClr val="000000"/>
            </a:solidFill>
            <a:prstDash val="solid"/>
            <a:miter/>
            <a:headEnd type="none" w="med" len="med"/>
            <a:tailEnd type="none" w="med" len="med"/>
          </a:ln>
        </p:spPr>
        <p:txBody>
          <a:bodyPr anchor="t" anchorCtr="0"/>
          <a:p>
            <a:pPr algn="ctr" eaLnBrk="0" hangingPunct="0"/>
            <a:r>
              <a:rPr lang="zh-CN" altLang="en-US" sz="6000" b="1" dirty="0">
                <a:latin typeface="Times New Roman" panose="02020603050405020304" pitchFamily="18" charset="0"/>
                <a:ea typeface="宋体" panose="02010600030101010101" pitchFamily="2" charset="-122"/>
              </a:rPr>
              <a:t>快件包装流程图</a:t>
            </a:r>
            <a:endParaRPr lang="zh-CN" altLang="en-US" sz="6000" dirty="0">
              <a:latin typeface="Arial" panose="020B0604020202020204" pitchFamily="34" charset="0"/>
              <a:ea typeface="宋体" panose="02010600030101010101" pitchFamily="2" charset="-122"/>
            </a:endParaRPr>
          </a:p>
        </p:txBody>
      </p:sp>
      <p:sp>
        <p:nvSpPr>
          <p:cNvPr id="9233" name="Rectangle 26"/>
          <p:cNvSpPr/>
          <p:nvPr/>
        </p:nvSpPr>
        <p:spPr>
          <a:xfrm>
            <a:off x="0" y="1878013"/>
            <a:ext cx="184150" cy="366712"/>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0311"/>
                                        </p:tgtEl>
                                        <p:attrNameLst>
                                          <p:attrName>style.visibility</p:attrName>
                                        </p:attrNameLst>
                                      </p:cBhvr>
                                      <p:to>
                                        <p:strVal val="visible"/>
                                      </p:to>
                                    </p:set>
                                    <p:anim calcmode="lin" valueType="num">
                                      <p:cBhvr additive="base">
                                        <p:cTn id="7" dur="500" fill="hold"/>
                                        <p:tgtEl>
                                          <p:spTgt spid="140311"/>
                                        </p:tgtEl>
                                        <p:attrNameLst>
                                          <p:attrName>ppt_x</p:attrName>
                                        </p:attrNameLst>
                                      </p:cBhvr>
                                      <p:tavLst>
                                        <p:tav tm="0">
                                          <p:val>
                                            <p:strVal val="0-#ppt_w/2"/>
                                          </p:val>
                                        </p:tav>
                                        <p:tav tm="100000">
                                          <p:val>
                                            <p:strVal val="#ppt_x"/>
                                          </p:val>
                                        </p:tav>
                                      </p:tavLst>
                                    </p:anim>
                                    <p:anim calcmode="lin" valueType="num">
                                      <p:cBhvr additive="base">
                                        <p:cTn id="8" dur="500" fill="hold"/>
                                        <p:tgtEl>
                                          <p:spTgt spid="14031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0310"/>
                                        </p:tgtEl>
                                        <p:attrNameLst>
                                          <p:attrName>style.visibility</p:attrName>
                                        </p:attrNameLst>
                                      </p:cBhvr>
                                      <p:to>
                                        <p:strVal val="visible"/>
                                      </p:to>
                                    </p:set>
                                    <p:anim calcmode="lin" valueType="num">
                                      <p:cBhvr additive="base">
                                        <p:cTn id="13" dur="500" fill="hold"/>
                                        <p:tgtEl>
                                          <p:spTgt spid="140310"/>
                                        </p:tgtEl>
                                        <p:attrNameLst>
                                          <p:attrName>ppt_x</p:attrName>
                                        </p:attrNameLst>
                                      </p:cBhvr>
                                      <p:tavLst>
                                        <p:tav tm="0">
                                          <p:val>
                                            <p:strVal val="0-#ppt_w/2"/>
                                          </p:val>
                                        </p:tav>
                                        <p:tav tm="100000">
                                          <p:val>
                                            <p:strVal val="#ppt_x"/>
                                          </p:val>
                                        </p:tav>
                                      </p:tavLst>
                                    </p:anim>
                                    <p:anim calcmode="lin" valueType="num">
                                      <p:cBhvr additive="base">
                                        <p:cTn id="14" dur="500" fill="hold"/>
                                        <p:tgtEl>
                                          <p:spTgt spid="1403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0309"/>
                                        </p:tgtEl>
                                        <p:attrNameLst>
                                          <p:attrName>style.visibility</p:attrName>
                                        </p:attrNameLst>
                                      </p:cBhvr>
                                      <p:to>
                                        <p:strVal val="visible"/>
                                      </p:to>
                                    </p:set>
                                    <p:anim calcmode="lin" valueType="num">
                                      <p:cBhvr additive="base">
                                        <p:cTn id="19" dur="500" fill="hold"/>
                                        <p:tgtEl>
                                          <p:spTgt spid="140309"/>
                                        </p:tgtEl>
                                        <p:attrNameLst>
                                          <p:attrName>ppt_x</p:attrName>
                                        </p:attrNameLst>
                                      </p:cBhvr>
                                      <p:tavLst>
                                        <p:tav tm="0">
                                          <p:val>
                                            <p:strVal val="0-#ppt_w/2"/>
                                          </p:val>
                                        </p:tav>
                                        <p:tav tm="100000">
                                          <p:val>
                                            <p:strVal val="#ppt_x"/>
                                          </p:val>
                                        </p:tav>
                                      </p:tavLst>
                                    </p:anim>
                                    <p:anim calcmode="lin" valueType="num">
                                      <p:cBhvr additive="base">
                                        <p:cTn id="20" dur="500" fill="hold"/>
                                        <p:tgtEl>
                                          <p:spTgt spid="14030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40308"/>
                                        </p:tgtEl>
                                        <p:attrNameLst>
                                          <p:attrName>style.visibility</p:attrName>
                                        </p:attrNameLst>
                                      </p:cBhvr>
                                      <p:to>
                                        <p:strVal val="visible"/>
                                      </p:to>
                                    </p:set>
                                    <p:anim calcmode="lin" valueType="num">
                                      <p:cBhvr additive="base">
                                        <p:cTn id="25" dur="500" fill="hold"/>
                                        <p:tgtEl>
                                          <p:spTgt spid="140308"/>
                                        </p:tgtEl>
                                        <p:attrNameLst>
                                          <p:attrName>ppt_x</p:attrName>
                                        </p:attrNameLst>
                                      </p:cBhvr>
                                      <p:tavLst>
                                        <p:tav tm="0">
                                          <p:val>
                                            <p:strVal val="0-#ppt_w/2"/>
                                          </p:val>
                                        </p:tav>
                                        <p:tav tm="100000">
                                          <p:val>
                                            <p:strVal val="#ppt_x"/>
                                          </p:val>
                                        </p:tav>
                                      </p:tavLst>
                                    </p:anim>
                                    <p:anim calcmode="lin" valueType="num">
                                      <p:cBhvr additive="base">
                                        <p:cTn id="26" dur="500" fill="hold"/>
                                        <p:tgtEl>
                                          <p:spTgt spid="14030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0307"/>
                                        </p:tgtEl>
                                        <p:attrNameLst>
                                          <p:attrName>style.visibility</p:attrName>
                                        </p:attrNameLst>
                                      </p:cBhvr>
                                      <p:to>
                                        <p:strVal val="visible"/>
                                      </p:to>
                                    </p:set>
                                    <p:anim calcmode="lin" valueType="num">
                                      <p:cBhvr additive="base">
                                        <p:cTn id="31" dur="500" fill="hold"/>
                                        <p:tgtEl>
                                          <p:spTgt spid="140307"/>
                                        </p:tgtEl>
                                        <p:attrNameLst>
                                          <p:attrName>ppt_x</p:attrName>
                                        </p:attrNameLst>
                                      </p:cBhvr>
                                      <p:tavLst>
                                        <p:tav tm="0">
                                          <p:val>
                                            <p:strVal val="0-#ppt_w/2"/>
                                          </p:val>
                                        </p:tav>
                                        <p:tav tm="100000">
                                          <p:val>
                                            <p:strVal val="#ppt_x"/>
                                          </p:val>
                                        </p:tav>
                                      </p:tavLst>
                                    </p:anim>
                                    <p:anim calcmode="lin" valueType="num">
                                      <p:cBhvr additive="base">
                                        <p:cTn id="32" dur="500" fill="hold"/>
                                        <p:tgtEl>
                                          <p:spTgt spid="140307"/>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40306"/>
                                        </p:tgtEl>
                                        <p:attrNameLst>
                                          <p:attrName>style.visibility</p:attrName>
                                        </p:attrNameLst>
                                      </p:cBhvr>
                                      <p:to>
                                        <p:strVal val="visible"/>
                                      </p:to>
                                    </p:set>
                                    <p:anim calcmode="lin" valueType="num">
                                      <p:cBhvr additive="base">
                                        <p:cTn id="37" dur="500" fill="hold"/>
                                        <p:tgtEl>
                                          <p:spTgt spid="140306"/>
                                        </p:tgtEl>
                                        <p:attrNameLst>
                                          <p:attrName>ppt_x</p:attrName>
                                        </p:attrNameLst>
                                      </p:cBhvr>
                                      <p:tavLst>
                                        <p:tav tm="0">
                                          <p:val>
                                            <p:strVal val="0-#ppt_w/2"/>
                                          </p:val>
                                        </p:tav>
                                        <p:tav tm="100000">
                                          <p:val>
                                            <p:strVal val="#ppt_x"/>
                                          </p:val>
                                        </p:tav>
                                      </p:tavLst>
                                    </p:anim>
                                    <p:anim calcmode="lin" valueType="num">
                                      <p:cBhvr additive="base">
                                        <p:cTn id="38" dur="500" fill="hold"/>
                                        <p:tgtEl>
                                          <p:spTgt spid="140306"/>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40305"/>
                                        </p:tgtEl>
                                        <p:attrNameLst>
                                          <p:attrName>style.visibility</p:attrName>
                                        </p:attrNameLst>
                                      </p:cBhvr>
                                      <p:to>
                                        <p:strVal val="visible"/>
                                      </p:to>
                                    </p:set>
                                    <p:anim calcmode="lin" valueType="num">
                                      <p:cBhvr additive="base">
                                        <p:cTn id="43" dur="500" fill="hold"/>
                                        <p:tgtEl>
                                          <p:spTgt spid="140305"/>
                                        </p:tgtEl>
                                        <p:attrNameLst>
                                          <p:attrName>ppt_x</p:attrName>
                                        </p:attrNameLst>
                                      </p:cBhvr>
                                      <p:tavLst>
                                        <p:tav tm="0">
                                          <p:val>
                                            <p:strVal val="0-#ppt_w/2"/>
                                          </p:val>
                                        </p:tav>
                                        <p:tav tm="100000">
                                          <p:val>
                                            <p:strVal val="#ppt_x"/>
                                          </p:val>
                                        </p:tav>
                                      </p:tavLst>
                                    </p:anim>
                                    <p:anim calcmode="lin" valueType="num">
                                      <p:cBhvr additive="base">
                                        <p:cTn id="44" dur="500" fill="hold"/>
                                        <p:tgtEl>
                                          <p:spTgt spid="1403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311" grpId="0" animBg="1"/>
      <p:bldP spid="140310" grpId="0" animBg="1"/>
      <p:bldP spid="140309" grpId="0" animBg="1"/>
      <p:bldP spid="140308" grpId="0" animBg="1"/>
      <p:bldP spid="140307" grpId="0" animBg="1"/>
      <p:bldP spid="140306" grpId="0" animBg="1"/>
      <p:bldP spid="14030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024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024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024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024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024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0249" name="AutoShape 23"/>
          <p:cNvSpPr/>
          <p:nvPr/>
        </p:nvSpPr>
        <p:spPr>
          <a:xfrm rot="-5400000">
            <a:off x="4411663" y="2333625"/>
            <a:ext cx="3173412" cy="2741613"/>
          </a:xfrm>
          <a:prstGeom prst="triangle">
            <a:avLst>
              <a:gd name="adj" fmla="val 50000"/>
            </a:avLst>
          </a:prstGeom>
          <a:gradFill rotWithShape="1">
            <a:gsLst>
              <a:gs pos="0">
                <a:srgbClr val="00CCFF"/>
              </a:gs>
              <a:gs pos="100000">
                <a:srgbClr val="005E76">
                  <a:alpha val="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0250" name="AutoShape 26"/>
          <p:cNvSpPr/>
          <p:nvPr/>
        </p:nvSpPr>
        <p:spPr>
          <a:xfrm rot="5400000" flipH="1">
            <a:off x="1558925" y="2333625"/>
            <a:ext cx="3173413" cy="2741613"/>
          </a:xfrm>
          <a:prstGeom prst="triangle">
            <a:avLst>
              <a:gd name="adj" fmla="val 50000"/>
            </a:avLst>
          </a:prstGeom>
          <a:gradFill rotWithShape="1">
            <a:gsLst>
              <a:gs pos="0">
                <a:srgbClr val="0066CC"/>
              </a:gs>
              <a:gs pos="100000">
                <a:srgbClr val="002F5E">
                  <a:alpha val="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0251" name="AutoShape 33"/>
          <p:cNvSpPr/>
          <p:nvPr/>
        </p:nvSpPr>
        <p:spPr>
          <a:xfrm>
            <a:off x="3106738" y="2259013"/>
            <a:ext cx="2911475" cy="2892425"/>
          </a:xfrm>
          <a:custGeom>
            <a:avLst/>
            <a:gdLst/>
            <a:ahLst/>
            <a:cxnLst>
              <a:cxn ang="0">
                <a:pos x="2147483647" y="0"/>
              </a:cxn>
              <a:cxn ang="0">
                <a:pos x="2147483647" y="2147483647"/>
              </a:cxn>
              <a:cxn ang="0">
                <a:pos x="2147483647" y="2147483647"/>
              </a:cxn>
              <a:cxn ang="0">
                <a:pos x="2147483647" y="2147483647"/>
              </a:cxn>
            </a:cxnLst>
            <a:pathLst>
              <a:path w="21600" h="21600">
                <a:moveTo>
                  <a:pt x="5332" y="10794"/>
                </a:moveTo>
                <a:cubicBezTo>
                  <a:pt x="5335" y="7776"/>
                  <a:pt x="7782" y="5331"/>
                  <a:pt x="10800" y="5332"/>
                </a:cubicBezTo>
                <a:cubicBezTo>
                  <a:pt x="13817" y="5332"/>
                  <a:pt x="16264" y="7776"/>
                  <a:pt x="16267" y="10794"/>
                </a:cubicBezTo>
                <a:lnTo>
                  <a:pt x="21599" y="10788"/>
                </a:lnTo>
                <a:cubicBezTo>
                  <a:pt x="21593" y="4828"/>
                  <a:pt x="16760" y="-1"/>
                  <a:pt x="10799" y="0"/>
                </a:cubicBezTo>
                <a:cubicBezTo>
                  <a:pt x="4839" y="0"/>
                  <a:pt x="6" y="4828"/>
                  <a:pt x="0" y="10788"/>
                </a:cubicBezTo>
                <a:lnTo>
                  <a:pt x="5332" y="10794"/>
                </a:lnTo>
                <a:close/>
              </a:path>
            </a:pathLst>
          </a:custGeom>
          <a:gradFill rotWithShape="1">
            <a:gsLst>
              <a:gs pos="0">
                <a:srgbClr val="000066"/>
              </a:gs>
              <a:gs pos="100000">
                <a:srgbClr val="3288C2"/>
              </a:gs>
            </a:gsLst>
            <a:lin ang="2700000" scaled="1"/>
            <a:tileRect/>
          </a:gradFill>
          <a:ln w="9525">
            <a:noFill/>
          </a:ln>
        </p:spPr>
        <p:txBody>
          <a:bodyPr/>
          <a:p>
            <a:endParaRPr lang="zh-CN" altLang="en-US"/>
          </a:p>
        </p:txBody>
      </p:sp>
      <p:sp>
        <p:nvSpPr>
          <p:cNvPr id="10252" name="AutoShape 37"/>
          <p:cNvSpPr/>
          <p:nvPr/>
        </p:nvSpPr>
        <p:spPr>
          <a:xfrm rot="10800000">
            <a:off x="3106738" y="2259013"/>
            <a:ext cx="2911475" cy="2892425"/>
          </a:xfrm>
          <a:custGeom>
            <a:avLst/>
            <a:gdLst/>
            <a:ahLst/>
            <a:cxnLst>
              <a:cxn ang="0">
                <a:pos x="2147483647" y="0"/>
              </a:cxn>
              <a:cxn ang="0">
                <a:pos x="2147483647" y="2147483647"/>
              </a:cxn>
              <a:cxn ang="0">
                <a:pos x="2147483647" y="2147483647"/>
              </a:cxn>
              <a:cxn ang="0">
                <a:pos x="2147483647" y="2147483647"/>
              </a:cxn>
            </a:cxnLst>
            <a:pathLst>
              <a:path w="21600" h="21600">
                <a:moveTo>
                  <a:pt x="5332" y="10794"/>
                </a:moveTo>
                <a:cubicBezTo>
                  <a:pt x="5335" y="7776"/>
                  <a:pt x="7782" y="5331"/>
                  <a:pt x="10800" y="5332"/>
                </a:cubicBezTo>
                <a:cubicBezTo>
                  <a:pt x="13817" y="5332"/>
                  <a:pt x="16264" y="7776"/>
                  <a:pt x="16267" y="10794"/>
                </a:cubicBezTo>
                <a:lnTo>
                  <a:pt x="21599" y="10788"/>
                </a:lnTo>
                <a:cubicBezTo>
                  <a:pt x="21593" y="4828"/>
                  <a:pt x="16760" y="-1"/>
                  <a:pt x="10799" y="0"/>
                </a:cubicBezTo>
                <a:cubicBezTo>
                  <a:pt x="4839" y="0"/>
                  <a:pt x="6" y="4828"/>
                  <a:pt x="0" y="10788"/>
                </a:cubicBezTo>
                <a:lnTo>
                  <a:pt x="5332" y="10794"/>
                </a:lnTo>
                <a:close/>
              </a:path>
            </a:pathLst>
          </a:custGeom>
          <a:gradFill rotWithShape="1">
            <a:gsLst>
              <a:gs pos="0">
                <a:srgbClr val="000066"/>
              </a:gs>
              <a:gs pos="100000">
                <a:srgbClr val="3288C2"/>
              </a:gs>
            </a:gsLst>
            <a:lin ang="2700000" scaled="1"/>
            <a:tileRect/>
          </a:gradFill>
          <a:ln w="9525">
            <a:noFill/>
          </a:ln>
        </p:spPr>
        <p:txBody>
          <a:bodyPr/>
          <a:p>
            <a:endParaRPr lang="zh-CN" altLang="en-US"/>
          </a:p>
        </p:txBody>
      </p:sp>
      <p:sp>
        <p:nvSpPr>
          <p:cNvPr id="10253" name="AutoShape 38"/>
          <p:cNvSpPr/>
          <p:nvPr/>
        </p:nvSpPr>
        <p:spPr>
          <a:xfrm>
            <a:off x="3132138" y="2276475"/>
            <a:ext cx="2806700" cy="2730500"/>
          </a:xfrm>
          <a:custGeom>
            <a:avLst/>
            <a:gdLst/>
            <a:ahLst/>
            <a:cxnLst>
              <a:cxn ang="0">
                <a:pos x="2147483647" y="0"/>
              </a:cxn>
              <a:cxn ang="0">
                <a:pos x="2147483647" y="2147483647"/>
              </a:cxn>
              <a:cxn ang="0">
                <a:pos x="2147483647" y="2147483647"/>
              </a:cxn>
              <a:cxn ang="0">
                <a:pos x="2147483647" y="2147483647"/>
              </a:cxn>
            </a:cxnLst>
            <a:pathLst>
              <a:path w="21600" h="21600">
                <a:moveTo>
                  <a:pt x="4907" y="10800"/>
                </a:moveTo>
                <a:cubicBezTo>
                  <a:pt x="4907" y="7545"/>
                  <a:pt x="7545" y="4907"/>
                  <a:pt x="10800" y="4907"/>
                </a:cubicBezTo>
                <a:cubicBezTo>
                  <a:pt x="14054" y="4906"/>
                  <a:pt x="16692" y="7545"/>
                  <a:pt x="16693" y="10799"/>
                </a:cubicBezTo>
                <a:lnTo>
                  <a:pt x="21600" y="10800"/>
                </a:lnTo>
                <a:cubicBezTo>
                  <a:pt x="21600" y="4835"/>
                  <a:pt x="16764" y="0"/>
                  <a:pt x="10800" y="0"/>
                </a:cubicBezTo>
                <a:cubicBezTo>
                  <a:pt x="4835" y="0"/>
                  <a:pt x="0" y="4835"/>
                  <a:pt x="0" y="10800"/>
                </a:cubicBezTo>
                <a:lnTo>
                  <a:pt x="4907" y="10800"/>
                </a:lnTo>
                <a:close/>
              </a:path>
            </a:pathLst>
          </a:custGeom>
          <a:gradFill rotWithShape="1">
            <a:gsLst>
              <a:gs pos="0">
                <a:srgbClr val="003399"/>
              </a:gs>
              <a:gs pos="50000">
                <a:srgbClr val="3288C2"/>
              </a:gs>
              <a:gs pos="100000">
                <a:srgbClr val="003399"/>
              </a:gs>
            </a:gsLst>
            <a:lin ang="0" scaled="1"/>
            <a:tileRect/>
          </a:gradFill>
          <a:ln w="9525">
            <a:noFill/>
          </a:ln>
        </p:spPr>
        <p:txBody>
          <a:bodyPr/>
          <a:p>
            <a:endParaRPr lang="zh-CN" altLang="en-US"/>
          </a:p>
        </p:txBody>
      </p:sp>
      <p:sp>
        <p:nvSpPr>
          <p:cNvPr id="10254" name="AutoShape 39"/>
          <p:cNvSpPr/>
          <p:nvPr/>
        </p:nvSpPr>
        <p:spPr>
          <a:xfrm rot="10800000">
            <a:off x="3160713" y="2357438"/>
            <a:ext cx="2806700" cy="2730500"/>
          </a:xfrm>
          <a:custGeom>
            <a:avLst/>
            <a:gdLst/>
            <a:ahLst/>
            <a:cxnLst>
              <a:cxn ang="0">
                <a:pos x="2147483647" y="0"/>
              </a:cxn>
              <a:cxn ang="0">
                <a:pos x="2147483647" y="2147483647"/>
              </a:cxn>
              <a:cxn ang="0">
                <a:pos x="2147483647" y="2147483647"/>
              </a:cxn>
              <a:cxn ang="0">
                <a:pos x="2147483647" y="2147483647"/>
              </a:cxn>
            </a:cxnLst>
            <a:pathLst>
              <a:path w="21600" h="21600">
                <a:moveTo>
                  <a:pt x="4907" y="10800"/>
                </a:moveTo>
                <a:cubicBezTo>
                  <a:pt x="4907" y="7545"/>
                  <a:pt x="7545" y="4907"/>
                  <a:pt x="10800" y="4907"/>
                </a:cubicBezTo>
                <a:cubicBezTo>
                  <a:pt x="14054" y="4906"/>
                  <a:pt x="16692" y="7545"/>
                  <a:pt x="16693" y="10799"/>
                </a:cubicBezTo>
                <a:lnTo>
                  <a:pt x="21600" y="10800"/>
                </a:lnTo>
                <a:cubicBezTo>
                  <a:pt x="21600" y="4835"/>
                  <a:pt x="16764" y="0"/>
                  <a:pt x="10800" y="0"/>
                </a:cubicBezTo>
                <a:cubicBezTo>
                  <a:pt x="4835" y="0"/>
                  <a:pt x="0" y="4835"/>
                  <a:pt x="0" y="10800"/>
                </a:cubicBezTo>
                <a:lnTo>
                  <a:pt x="4907" y="10800"/>
                </a:lnTo>
                <a:close/>
              </a:path>
            </a:pathLst>
          </a:custGeom>
          <a:gradFill rotWithShape="1">
            <a:gsLst>
              <a:gs pos="0">
                <a:srgbClr val="003399"/>
              </a:gs>
              <a:gs pos="50000">
                <a:srgbClr val="3288C2"/>
              </a:gs>
              <a:gs pos="100000">
                <a:srgbClr val="003399"/>
              </a:gs>
            </a:gsLst>
            <a:lin ang="0" scaled="1"/>
            <a:tileRect/>
          </a:gradFill>
          <a:ln w="9525">
            <a:noFill/>
          </a:ln>
        </p:spPr>
        <p:txBody>
          <a:bodyPr/>
          <a:p>
            <a:endParaRPr lang="zh-CN" altLang="en-US"/>
          </a:p>
        </p:txBody>
      </p:sp>
      <p:sp>
        <p:nvSpPr>
          <p:cNvPr id="10255" name="Oval 42"/>
          <p:cNvSpPr/>
          <p:nvPr/>
        </p:nvSpPr>
        <p:spPr>
          <a:xfrm>
            <a:off x="3779838" y="2936875"/>
            <a:ext cx="1536700" cy="1536700"/>
          </a:xfrm>
          <a:prstGeom prst="ellipse">
            <a:avLst/>
          </a:prstGeom>
          <a:gradFill rotWithShape="1">
            <a:gsLst>
              <a:gs pos="0">
                <a:srgbClr val="003BB2"/>
              </a:gs>
              <a:gs pos="100000">
                <a:srgbClr val="DDDDDD"/>
              </a:gs>
            </a:gsLst>
            <a:lin ang="5400000" scaled="1"/>
            <a:tileRect/>
          </a:gradFill>
          <a:ln w="9525" cap="flat" cmpd="sng">
            <a:solidFill>
              <a:srgbClr val="003399"/>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093" name="Oval 45"/>
          <p:cNvSpPr>
            <a:spLocks noChangeArrowheads="1"/>
          </p:cNvSpPr>
          <p:nvPr/>
        </p:nvSpPr>
        <p:spPr bwMode="auto">
          <a:xfrm>
            <a:off x="3911600" y="2959100"/>
            <a:ext cx="1298575" cy="1108075"/>
          </a:xfrm>
          <a:prstGeom prst="ellipse">
            <a:avLst/>
          </a:prstGeom>
          <a:gradFill rotWithShape="1">
            <a:gsLst>
              <a:gs pos="0">
                <a:schemeClr val="bg1"/>
              </a:gs>
              <a:gs pos="100000">
                <a:schemeClr val="bg1">
                  <a:gamma/>
                  <a:shade val="46275"/>
                  <a:invGamma/>
                  <a:alpha val="0"/>
                </a:schemeClr>
              </a:gs>
            </a:gsLst>
            <a:lin ang="5400000" scaled="1"/>
          </a:gradFill>
          <a:ln w="9525" algn="ctr">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57" name="AutoShape 48"/>
          <p:cNvSpPr/>
          <p:nvPr/>
        </p:nvSpPr>
        <p:spPr>
          <a:xfrm flipH="1">
            <a:off x="646747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58" name="AutoShape 49"/>
          <p:cNvSpPr/>
          <p:nvPr/>
        </p:nvSpPr>
        <p:spPr>
          <a:xfrm flipH="1">
            <a:off x="646747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0259" name="AutoShape 66"/>
          <p:cNvSpPr/>
          <p:nvPr/>
        </p:nvSpPr>
        <p:spPr>
          <a:xfrm rot="-1800000" flipH="1">
            <a:off x="556577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60" name="AutoShape 67"/>
          <p:cNvSpPr/>
          <p:nvPr/>
        </p:nvSpPr>
        <p:spPr>
          <a:xfrm rot="-1800000" flipH="1">
            <a:off x="556577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0261" name="AutoShape 68"/>
          <p:cNvSpPr/>
          <p:nvPr/>
        </p:nvSpPr>
        <p:spPr>
          <a:xfrm rot="1701671" flipH="1">
            <a:off x="5565775"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62" name="AutoShape 69"/>
          <p:cNvSpPr/>
          <p:nvPr/>
        </p:nvSpPr>
        <p:spPr>
          <a:xfrm rot="1701671" flipH="1">
            <a:off x="5565775"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0263" name="AutoShape 70"/>
          <p:cNvSpPr/>
          <p:nvPr/>
        </p:nvSpPr>
        <p:spPr>
          <a:xfrm>
            <a:off x="87312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64" name="AutoShape 71"/>
          <p:cNvSpPr/>
          <p:nvPr/>
        </p:nvSpPr>
        <p:spPr>
          <a:xfrm>
            <a:off x="87312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0265" name="AutoShape 72"/>
          <p:cNvSpPr/>
          <p:nvPr/>
        </p:nvSpPr>
        <p:spPr>
          <a:xfrm rot="1800000">
            <a:off x="177482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66" name="AutoShape 73"/>
          <p:cNvSpPr/>
          <p:nvPr/>
        </p:nvSpPr>
        <p:spPr>
          <a:xfrm rot="1800000">
            <a:off x="177482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0267" name="AutoShape 74"/>
          <p:cNvSpPr/>
          <p:nvPr/>
        </p:nvSpPr>
        <p:spPr>
          <a:xfrm rot="-1701671">
            <a:off x="1547813"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68" name="AutoShape 75"/>
          <p:cNvSpPr/>
          <p:nvPr/>
        </p:nvSpPr>
        <p:spPr>
          <a:xfrm rot="-1701671">
            <a:off x="1547813"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0269" name="Text Box 78"/>
          <p:cNvSpPr txBox="1"/>
          <p:nvPr/>
        </p:nvSpPr>
        <p:spPr>
          <a:xfrm>
            <a:off x="900113" y="3429000"/>
            <a:ext cx="1565275" cy="641350"/>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在合适位置上</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 粘贴运单</a:t>
            </a:r>
            <a:endParaRPr lang="ko-KR" altLang="en-US" b="1" dirty="0">
              <a:latin typeface="Arial" panose="020B0604020202020204" pitchFamily="34" charset="0"/>
              <a:ea typeface="宋体" panose="02010600030101010101" pitchFamily="2" charset="-122"/>
            </a:endParaRPr>
          </a:p>
        </p:txBody>
      </p:sp>
      <p:sp>
        <p:nvSpPr>
          <p:cNvPr id="10270" name="Text Box 79"/>
          <p:cNvSpPr txBox="1"/>
          <p:nvPr/>
        </p:nvSpPr>
        <p:spPr>
          <a:xfrm>
            <a:off x="6877050" y="3357563"/>
            <a:ext cx="1417638" cy="641350"/>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按规定规范包装快 件</a:t>
            </a:r>
            <a:endParaRPr lang="ko-KR" altLang="en-US" b="1" dirty="0">
              <a:latin typeface="Arial" panose="020B0604020202020204" pitchFamily="34" charset="0"/>
              <a:ea typeface="宋体" panose="02010600030101010101" pitchFamily="2" charset="-122"/>
            </a:endParaRPr>
          </a:p>
        </p:txBody>
      </p:sp>
      <p:sp>
        <p:nvSpPr>
          <p:cNvPr id="10271" name="Text Box 80"/>
          <p:cNvSpPr txBox="1"/>
          <p:nvPr/>
        </p:nvSpPr>
        <p:spPr>
          <a:xfrm rot="-1800000">
            <a:off x="1651000" y="5503863"/>
            <a:ext cx="1335088" cy="641350"/>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贴上正确的</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包装标识</a:t>
            </a:r>
            <a:endParaRPr lang="ko-KR" altLang="en-US" b="1" dirty="0">
              <a:latin typeface="Arial" panose="020B0604020202020204" pitchFamily="34" charset="0"/>
              <a:ea typeface="宋体" panose="02010600030101010101" pitchFamily="2" charset="-122"/>
            </a:endParaRPr>
          </a:p>
        </p:txBody>
      </p:sp>
      <p:sp>
        <p:nvSpPr>
          <p:cNvPr id="10272" name="Text Box 81"/>
          <p:cNvSpPr txBox="1"/>
          <p:nvPr/>
        </p:nvSpPr>
        <p:spPr>
          <a:xfrm rot="1800000">
            <a:off x="1908175" y="1341438"/>
            <a:ext cx="1104900" cy="641350"/>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清理包装</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现场</a:t>
            </a:r>
            <a:endParaRPr lang="ko-KR" altLang="en-US" b="1" dirty="0">
              <a:latin typeface="Arial" panose="020B0604020202020204" pitchFamily="34" charset="0"/>
              <a:ea typeface="宋体" panose="02010600030101010101" pitchFamily="2" charset="-122"/>
            </a:endParaRPr>
          </a:p>
        </p:txBody>
      </p:sp>
      <p:sp>
        <p:nvSpPr>
          <p:cNvPr id="10273" name="Text Box 82"/>
          <p:cNvSpPr txBox="1"/>
          <p:nvPr/>
        </p:nvSpPr>
        <p:spPr>
          <a:xfrm rot="-1800000">
            <a:off x="6219825" y="1238250"/>
            <a:ext cx="1133475" cy="915988"/>
          </a:xfrm>
          <a:prstGeom prst="rect">
            <a:avLst/>
          </a:prstGeom>
          <a:noFill/>
          <a:ln w="9525">
            <a:noFill/>
          </a:ln>
        </p:spPr>
        <p:txBody>
          <a:bodyPr anchor="t" anchorCtr="0">
            <a:spAutoFit/>
          </a:bodyPr>
          <a:p>
            <a:r>
              <a:rPr lang="zh-CN" altLang="en-US" b="1" dirty="0">
                <a:solidFill>
                  <a:srgbClr val="FF0000"/>
                </a:solidFill>
                <a:latin typeface="Arial" panose="020B0604020202020204" pitchFamily="34" charset="0"/>
                <a:ea typeface="宋体" panose="02010600030101010101" pitchFamily="2" charset="-122"/>
              </a:rPr>
              <a:t>选择合适</a:t>
            </a:r>
            <a:endParaRPr lang="zh-CN" altLang="en-US" b="1" dirty="0">
              <a:solidFill>
                <a:srgbClr val="FF0000"/>
              </a:solidFill>
              <a:latin typeface="Arial" panose="020B0604020202020204" pitchFamily="34" charset="0"/>
              <a:ea typeface="宋体" panose="02010600030101010101" pitchFamily="2" charset="-122"/>
            </a:endParaRPr>
          </a:p>
          <a:p>
            <a:r>
              <a:rPr lang="zh-CN" altLang="en-US" b="1" dirty="0">
                <a:solidFill>
                  <a:srgbClr val="FF0000"/>
                </a:solidFill>
                <a:latin typeface="Arial" panose="020B0604020202020204" pitchFamily="34" charset="0"/>
                <a:ea typeface="宋体" panose="02010600030101010101" pitchFamily="2" charset="-122"/>
              </a:rPr>
              <a:t>包装材料</a:t>
            </a:r>
            <a:endParaRPr lang="zh-CN" altLang="en-US" dirty="0">
              <a:solidFill>
                <a:srgbClr val="FF0000"/>
              </a:solidFill>
              <a:latin typeface="Arial" panose="020B0604020202020204" pitchFamily="34" charset="0"/>
              <a:ea typeface="宋体" panose="02010600030101010101" pitchFamily="2" charset="-122"/>
            </a:endParaRPr>
          </a:p>
          <a:p>
            <a:pPr eaLnBrk="0" hangingPunct="0"/>
            <a:endParaRPr lang="ko-KR" altLang="en-US" dirty="0">
              <a:latin typeface="HY헤드라인M"/>
              <a:ea typeface="HY헤드라인M"/>
            </a:endParaRPr>
          </a:p>
        </p:txBody>
      </p:sp>
      <p:sp>
        <p:nvSpPr>
          <p:cNvPr id="10274" name="Text Box 83"/>
          <p:cNvSpPr txBox="1"/>
          <p:nvPr/>
        </p:nvSpPr>
        <p:spPr>
          <a:xfrm rot="1800000">
            <a:off x="6011863" y="5513388"/>
            <a:ext cx="1220787" cy="915987"/>
          </a:xfrm>
          <a:prstGeom prst="rect">
            <a:avLst/>
          </a:prstGeom>
          <a:noFill/>
          <a:ln w="9525">
            <a:noFill/>
          </a:ln>
        </p:spPr>
        <p:txBody>
          <a:bodyPr wrap="none" anchor="t" anchorCtr="0">
            <a:spAutoFit/>
          </a:bodyPr>
          <a:p>
            <a:r>
              <a:rPr lang="zh-CN" altLang="en-US" dirty="0">
                <a:latin typeface="宋体" panose="02010600030101010101" pitchFamily="2" charset="-122"/>
                <a:ea typeface="宋体" panose="02010600030101010101" pitchFamily="2" charset="-122"/>
              </a:rPr>
              <a:t> </a:t>
            </a:r>
            <a:r>
              <a:rPr lang="zh-CN" altLang="en-US" b="1" dirty="0">
                <a:latin typeface="宋体" panose="02010600030101010101" pitchFamily="2" charset="-122"/>
                <a:ea typeface="宋体" panose="02010600030101010101" pitchFamily="2" charset="-122"/>
              </a:rPr>
              <a:t>检查包装</a:t>
            </a:r>
            <a:endParaRPr lang="zh-CN" altLang="en-US" dirty="0">
              <a:latin typeface="宋体" panose="02010600030101010101" pitchFamily="2" charset="-122"/>
              <a:ea typeface="宋体" panose="02010600030101010101" pitchFamily="2" charset="-122"/>
            </a:endParaRPr>
          </a:p>
          <a:p>
            <a:r>
              <a:rPr lang="zh-CN" altLang="en-US" b="1" dirty="0">
                <a:latin typeface="宋体" panose="02010600030101010101" pitchFamily="2" charset="-122"/>
                <a:ea typeface="宋体" panose="02010600030101010101" pitchFamily="2" charset="-122"/>
              </a:rPr>
              <a:t> 完成情况</a:t>
            </a:r>
            <a:endParaRPr lang="zh-CN" altLang="en-US" dirty="0">
              <a:latin typeface="宋体" panose="02010600030101010101" pitchFamily="2" charset="-122"/>
              <a:ea typeface="宋体" panose="02010600030101010101" pitchFamily="2" charset="-122"/>
            </a:endParaRPr>
          </a:p>
          <a:p>
            <a:pPr eaLnBrk="0" hangingPunct="0"/>
            <a:endParaRPr lang="ko-KR" altLang="en-US" dirty="0">
              <a:latin typeface="HY헤드라인M"/>
              <a:ea typeface="HY헤드라인M"/>
            </a:endParaRPr>
          </a:p>
        </p:txBody>
      </p:sp>
      <p:pic>
        <p:nvPicPr>
          <p:cNvPr id="10275" name="Picture 84" descr="로고"/>
          <p:cNvPicPr>
            <a:picLocks noChangeAspect="1"/>
          </p:cNvPicPr>
          <p:nvPr/>
        </p:nvPicPr>
        <p:blipFill>
          <a:blip r:embed="rId4"/>
          <a:stretch>
            <a:fillRect/>
          </a:stretch>
        </p:blipFill>
        <p:spPr>
          <a:xfrm>
            <a:off x="3895725" y="3268663"/>
            <a:ext cx="1339850" cy="869950"/>
          </a:xfrm>
          <a:prstGeom prst="rect">
            <a:avLst/>
          </a:prstGeom>
          <a:noFill/>
          <a:ln w="9525">
            <a:noFill/>
          </a:ln>
        </p:spPr>
      </p:pic>
      <p:sp>
        <p:nvSpPr>
          <p:cNvPr id="10276" name="Rectangle 85"/>
          <p:cNvSpPr/>
          <p:nvPr/>
        </p:nvSpPr>
        <p:spPr>
          <a:xfrm>
            <a:off x="3916363" y="3497263"/>
            <a:ext cx="1308100" cy="427037"/>
          </a:xfrm>
          <a:prstGeom prst="rect">
            <a:avLst/>
          </a:prstGeom>
          <a:noFill/>
          <a:ln w="9525">
            <a:noFill/>
          </a:ln>
        </p:spPr>
        <p:txBody>
          <a:bodyPr wrap="none" anchor="ctr" anchorCtr="0">
            <a:spAutoFit/>
          </a:bodyPr>
          <a:p>
            <a:pPr algn="ctr"/>
            <a:r>
              <a:rPr lang="zh-CN" altLang="en-US" sz="2200" b="1" dirty="0">
                <a:latin typeface="HY견고딕"/>
                <a:ea typeface="HY견고딕"/>
              </a:rPr>
              <a:t>快件包装</a:t>
            </a:r>
            <a:endParaRPr lang="zh-CN" altLang="en-US" sz="2200" b="1" dirty="0">
              <a:latin typeface="HY견고딕"/>
              <a:ea typeface="HY견고딕"/>
            </a:endParaRPr>
          </a:p>
        </p:txBody>
      </p:sp>
      <p:sp>
        <p:nvSpPr>
          <p:cNvPr id="10277" name="WordArt 87"/>
          <p:cNvSpPr>
            <a:spLocks noTextEdit="1"/>
          </p:cNvSpPr>
          <p:nvPr/>
        </p:nvSpPr>
        <p:spPr>
          <a:xfrm>
            <a:off x="3563938" y="2636838"/>
            <a:ext cx="2063750" cy="1997075"/>
          </a:xfrm>
          <a:prstGeom prst="rect">
            <a:avLst/>
          </a:prstGeom>
        </p:spPr>
        <p:txBody>
          <a:bodyPr wrap="none" fromWordArt="1">
            <a:prstTxWarp prst="textArchUp">
              <a:avLst>
                <a:gd name="adj" fmla="val 11423497"/>
              </a:avLst>
            </a:prstTxWarp>
            <a:normAutofit/>
          </a:bodyPr>
          <a:p>
            <a:pPr algn="ctr"/>
            <a:r>
              <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rPr>
              <a:t>사회기여 역할 강화</a:t>
            </a:r>
            <a:endPar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endParaRPr>
          </a:p>
        </p:txBody>
      </p:sp>
      <p:sp>
        <p:nvSpPr>
          <p:cNvPr id="10278" name="WordArt 88"/>
          <p:cNvSpPr>
            <a:spLocks noTextEdit="1"/>
          </p:cNvSpPr>
          <p:nvPr/>
        </p:nvSpPr>
        <p:spPr>
          <a:xfrm>
            <a:off x="3511550" y="2771775"/>
            <a:ext cx="2089150" cy="1990725"/>
          </a:xfrm>
          <a:prstGeom prst="rect">
            <a:avLst/>
          </a:prstGeom>
        </p:spPr>
        <p:txBody>
          <a:bodyPr wrap="none" fromWordArt="1">
            <a:prstTxWarp prst="textArchDown">
              <a:avLst>
                <a:gd name="adj" fmla="val 620745"/>
              </a:avLst>
            </a:prstTxWarp>
            <a:normAutofit/>
          </a:bodyPr>
          <a:p>
            <a:pPr algn="ctr"/>
            <a:r>
              <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rPr>
              <a:t>기반산업 동반성장</a:t>
            </a:r>
            <a:endPar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endParaRPr>
          </a:p>
        </p:txBody>
      </p:sp>
    </p:spTree>
  </p:cSld>
  <p:clrMapOvr>
    <a:masterClrMapping/>
  </p:clrMapOvr>
  <p:transition spd="med">
    <p:check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126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126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127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7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127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grpSp>
        <p:nvGrpSpPr>
          <p:cNvPr id="11273" name="Group 19"/>
          <p:cNvGrpSpPr>
            <a:grpSpLocks noChangeAspect="1"/>
          </p:cNvGrpSpPr>
          <p:nvPr/>
        </p:nvGrpSpPr>
        <p:grpSpPr>
          <a:xfrm>
            <a:off x="1116013" y="836613"/>
            <a:ext cx="7704137" cy="5616575"/>
            <a:chOff x="2236" y="1126"/>
            <a:chExt cx="7200" cy="5574"/>
          </a:xfrm>
        </p:grpSpPr>
        <p:sp>
          <p:nvSpPr>
            <p:cNvPr id="11274" name="AutoShape 20"/>
            <p:cNvSpPr>
              <a:spLocks noChangeAspect="1"/>
            </p:cNvSpPr>
            <p:nvPr/>
          </p:nvSpPr>
          <p:spPr>
            <a:xfrm>
              <a:off x="2236" y="1126"/>
              <a:ext cx="7200" cy="5574"/>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11275" name="Group 21"/>
            <p:cNvGrpSpPr/>
            <p:nvPr/>
          </p:nvGrpSpPr>
          <p:grpSpPr>
            <a:xfrm>
              <a:off x="2236" y="1250"/>
              <a:ext cx="7200" cy="5326"/>
              <a:chOff x="2236" y="1188"/>
              <a:chExt cx="7200" cy="5241"/>
            </a:xfrm>
          </p:grpSpPr>
          <p:sp>
            <p:nvSpPr>
              <p:cNvPr id="11276" name="AutoShape 22"/>
              <p:cNvSpPr/>
              <p:nvPr/>
            </p:nvSpPr>
            <p:spPr>
              <a:xfrm>
                <a:off x="2236" y="1188"/>
                <a:ext cx="7200" cy="5241"/>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pPr algn="just"/>
                <a:endParaRPr lang="zh-CN" altLang="en-US" sz="1000" dirty="0">
                  <a:latin typeface="Times New Roman" panose="02020603050405020304" pitchFamily="18" charset="0"/>
                  <a:ea typeface="宋体" panose="02010600030101010101" pitchFamily="2" charset="-122"/>
                </a:endParaRPr>
              </a:p>
            </p:txBody>
          </p:sp>
          <p:pic>
            <p:nvPicPr>
              <p:cNvPr id="11277" name="Picture 23"/>
              <p:cNvPicPr>
                <a:picLocks noChangeAspect="1"/>
              </p:cNvPicPr>
              <p:nvPr/>
            </p:nvPicPr>
            <p:blipFill>
              <a:blip r:embed="rId4"/>
              <a:stretch>
                <a:fillRect/>
              </a:stretch>
            </p:blipFill>
            <p:spPr>
              <a:xfrm>
                <a:off x="4636" y="1250"/>
                <a:ext cx="1987" cy="512"/>
              </a:xfrm>
              <a:prstGeom prst="rect">
                <a:avLst/>
              </a:prstGeom>
              <a:noFill/>
              <a:ln w="9525">
                <a:noFill/>
              </a:ln>
            </p:spPr>
          </p:pic>
        </p:grpSp>
        <p:sp>
          <p:nvSpPr>
            <p:cNvPr id="11278" name="Text Box 24"/>
            <p:cNvSpPr txBox="1"/>
            <p:nvPr/>
          </p:nvSpPr>
          <p:spPr>
            <a:xfrm>
              <a:off x="4777" y="1374"/>
              <a:ext cx="1694" cy="371"/>
            </a:xfrm>
            <a:prstGeom prst="rect">
              <a:avLst/>
            </a:prstGeom>
            <a:noFill/>
            <a:ln w="9525">
              <a:noFill/>
            </a:ln>
          </p:spPr>
          <p:txBody>
            <a:bodyPr anchor="t" anchorCtr="0"/>
            <a:p>
              <a:pPr algn="just"/>
              <a:r>
                <a:rPr lang="en-US" altLang="zh-CN" sz="1200" b="1" dirty="0">
                  <a:solidFill>
                    <a:srgbClr val="FF0000"/>
                  </a:solidFill>
                  <a:latin typeface="Times New Roman" panose="02020603050405020304" pitchFamily="18" charset="0"/>
                  <a:ea typeface="宋体" panose="02010600030101010101" pitchFamily="2" charset="-122"/>
                </a:rPr>
                <a:t>1.1</a:t>
              </a:r>
              <a:r>
                <a:rPr lang="zh-CN" altLang="en-US" sz="1600" b="1" dirty="0">
                  <a:solidFill>
                    <a:srgbClr val="FF0000"/>
                  </a:solidFill>
                  <a:latin typeface="Times New Roman" panose="02020603050405020304" pitchFamily="18" charset="0"/>
                  <a:ea typeface="宋体" panose="02010600030101010101" pitchFamily="2" charset="-122"/>
                </a:rPr>
                <a:t>、内包装材料</a:t>
              </a:r>
              <a:endParaRPr lang="zh-CN" altLang="en-US" sz="1600" dirty="0">
                <a:latin typeface="Arial" panose="020B0604020202020204" pitchFamily="34" charset="0"/>
                <a:ea typeface="宋体" panose="02010600030101010101" pitchFamily="2" charset="-122"/>
              </a:endParaRPr>
            </a:p>
          </p:txBody>
        </p:sp>
      </p:grpSp>
      <p:graphicFrame>
        <p:nvGraphicFramePr>
          <p:cNvPr id="148544" name="Group 64"/>
          <p:cNvGraphicFramePr>
            <a:graphicFrameLocks noGrp="1"/>
          </p:cNvGraphicFramePr>
          <p:nvPr/>
        </p:nvGraphicFramePr>
        <p:xfrm>
          <a:off x="1331913" y="1600200"/>
          <a:ext cx="7200900" cy="4324350"/>
        </p:xfrm>
        <a:graphic>
          <a:graphicData uri="http://schemas.openxmlformats.org/drawingml/2006/table">
            <a:tbl>
              <a:tblPr/>
              <a:tblGrid>
                <a:gridCol w="431800"/>
                <a:gridCol w="1668462"/>
                <a:gridCol w="1544638"/>
                <a:gridCol w="387350"/>
                <a:gridCol w="1728787"/>
                <a:gridCol w="1439863"/>
              </a:tblGrid>
              <a:tr h="5207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材料名称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图片</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作用</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材料名称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图片</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作用</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5176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7399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1309" name="Picture 65" descr="F:\11\快递教材\样章\AppData\Roaming\Tencent\Users\870327074\QQ\WinTemp\RichOle\~A@}WOE4W$B4@L@79EY8WSY.jpg"/>
          <p:cNvPicPr>
            <a:picLocks noChangeAspect="1"/>
          </p:cNvPicPr>
          <p:nvPr/>
        </p:nvPicPr>
        <p:blipFill>
          <a:blip r:embed="rId5" r:link="rId6"/>
          <a:stretch>
            <a:fillRect/>
          </a:stretch>
        </p:blipFill>
        <p:spPr>
          <a:xfrm>
            <a:off x="5435600" y="4292600"/>
            <a:ext cx="1584325" cy="1441450"/>
          </a:xfrm>
          <a:prstGeom prst="rect">
            <a:avLst/>
          </a:prstGeom>
          <a:noFill/>
          <a:ln w="9525">
            <a:noFill/>
          </a:ln>
        </p:spPr>
      </p:pic>
      <p:pic>
        <p:nvPicPr>
          <p:cNvPr id="11310" name="Picture 66" descr="F:\11\快递教材\样章\AppData\Roaming\Tencent\Users\870327074\QQ\WinTemp\RichOle\L)`RCLCY5CX56([}P5VM~89.jpg"/>
          <p:cNvPicPr>
            <a:picLocks noChangeAspect="1"/>
          </p:cNvPicPr>
          <p:nvPr/>
        </p:nvPicPr>
        <p:blipFill>
          <a:blip r:embed="rId7" r:link="rId8"/>
          <a:stretch>
            <a:fillRect/>
          </a:stretch>
        </p:blipFill>
        <p:spPr>
          <a:xfrm>
            <a:off x="1835150" y="4221163"/>
            <a:ext cx="1531938" cy="1584325"/>
          </a:xfrm>
          <a:prstGeom prst="rect">
            <a:avLst/>
          </a:prstGeom>
          <a:noFill/>
          <a:ln w="9525">
            <a:noFill/>
          </a:ln>
        </p:spPr>
      </p:pic>
      <p:pic>
        <p:nvPicPr>
          <p:cNvPr id="11311" name="Picture 67" descr="F:\11\快递教材\样章\AppData\Roaming\Tencent\Users\870327074\QQ\WinTemp\RichOle\SF9NYJB[U1K`1FZOB2RS}SP.jpg"/>
          <p:cNvPicPr>
            <a:picLocks noChangeAspect="1"/>
          </p:cNvPicPr>
          <p:nvPr/>
        </p:nvPicPr>
        <p:blipFill>
          <a:blip r:embed="rId9" r:link="rId10"/>
          <a:stretch>
            <a:fillRect/>
          </a:stretch>
        </p:blipFill>
        <p:spPr>
          <a:xfrm>
            <a:off x="5435600" y="2781300"/>
            <a:ext cx="1584325" cy="1295400"/>
          </a:xfrm>
          <a:prstGeom prst="rect">
            <a:avLst/>
          </a:prstGeom>
          <a:noFill/>
          <a:ln w="9525">
            <a:noFill/>
          </a:ln>
        </p:spPr>
      </p:pic>
      <p:pic>
        <p:nvPicPr>
          <p:cNvPr id="11312" name="Picture 68" descr="F:\11\快递教材\样章\AppData\Roaming\Tencent\Users\870327074\QQ\WinTemp\RichOle\[E2U9`8XB@(C6G24`9W{I{X.jpg"/>
          <p:cNvPicPr>
            <a:picLocks noChangeAspect="1"/>
          </p:cNvPicPr>
          <p:nvPr/>
        </p:nvPicPr>
        <p:blipFill>
          <a:blip r:embed="rId11" r:link="rId12"/>
          <a:stretch>
            <a:fillRect/>
          </a:stretch>
        </p:blipFill>
        <p:spPr>
          <a:xfrm>
            <a:off x="1835150" y="2708275"/>
            <a:ext cx="1425575" cy="1441450"/>
          </a:xfrm>
          <a:prstGeom prst="rect">
            <a:avLst/>
          </a:prstGeom>
          <a:noFill/>
          <a:ln w="9525">
            <a:noFill/>
          </a:ln>
        </p:spPr>
      </p:pic>
      <p:sp>
        <p:nvSpPr>
          <p:cNvPr id="148549" name="Rectangle 69"/>
          <p:cNvSpPr/>
          <p:nvPr/>
        </p:nvSpPr>
        <p:spPr>
          <a:xfrm>
            <a:off x="1331913" y="2924175"/>
            <a:ext cx="433387" cy="915988"/>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拉伸膜</a:t>
            </a:r>
            <a:endParaRPr lang="zh-CN" altLang="en-US" dirty="0">
              <a:latin typeface="Arial" panose="020B0604020202020204" pitchFamily="34" charset="0"/>
              <a:ea typeface="宋体" panose="02010600030101010101" pitchFamily="2" charset="-122"/>
            </a:endParaRPr>
          </a:p>
        </p:txBody>
      </p:sp>
      <p:sp>
        <p:nvSpPr>
          <p:cNvPr id="148550" name="Rectangle 70"/>
          <p:cNvSpPr/>
          <p:nvPr/>
        </p:nvSpPr>
        <p:spPr>
          <a:xfrm>
            <a:off x="3492500" y="2708275"/>
            <a:ext cx="1471613" cy="1465263"/>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减震性，防磨擦，抗冲击，防潮，耐腐蚀，防尘。</a:t>
            </a:r>
            <a:endParaRPr lang="zh-CN" altLang="en-US" dirty="0">
              <a:latin typeface="Arial" panose="020B0604020202020204" pitchFamily="34" charset="0"/>
              <a:ea typeface="宋体" panose="02010600030101010101" pitchFamily="2" charset="-122"/>
            </a:endParaRPr>
          </a:p>
        </p:txBody>
      </p:sp>
      <p:sp>
        <p:nvSpPr>
          <p:cNvPr id="148551" name="Rectangle 71"/>
          <p:cNvSpPr/>
          <p:nvPr/>
        </p:nvSpPr>
        <p:spPr>
          <a:xfrm>
            <a:off x="4932363" y="2852738"/>
            <a:ext cx="450850" cy="1190625"/>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透明胶袋</a:t>
            </a:r>
            <a:endParaRPr lang="zh-CN" altLang="en-US" dirty="0">
              <a:latin typeface="Arial" panose="020B0604020202020204" pitchFamily="34" charset="0"/>
              <a:ea typeface="宋体" panose="02010600030101010101" pitchFamily="2" charset="-122"/>
            </a:endParaRPr>
          </a:p>
        </p:txBody>
      </p:sp>
      <p:sp>
        <p:nvSpPr>
          <p:cNvPr id="148552" name="Rectangle 72"/>
          <p:cNvSpPr/>
          <p:nvPr/>
        </p:nvSpPr>
        <p:spPr>
          <a:xfrm>
            <a:off x="7164388" y="2852738"/>
            <a:ext cx="1281112" cy="1190625"/>
          </a:xfrm>
          <a:prstGeom prst="rect">
            <a:avLst/>
          </a:prstGeom>
          <a:noFill/>
          <a:ln w="9525">
            <a:noFill/>
          </a:ln>
        </p:spPr>
        <p:txBody>
          <a:bodyPr anchor="t" anchorCtr="0">
            <a:spAutoFit/>
          </a:bodyPr>
          <a:p>
            <a:pPr eaLnBrk="0" hangingPunct="0"/>
            <a:r>
              <a:rPr lang="zh-CN" altLang="en-US" dirty="0">
                <a:latin typeface="Arial" panose="020B0604020202020204" pitchFamily="34" charset="0"/>
                <a:ea typeface="宋体" panose="02010600030101010101" pitchFamily="2" charset="-122"/>
              </a:rPr>
              <a:t>防水，防潮，防盗，防尘，隔离。</a:t>
            </a:r>
            <a:endParaRPr lang="zh-CN" altLang="en-US" dirty="0">
              <a:latin typeface="Arial" panose="020B0604020202020204" pitchFamily="34" charset="0"/>
              <a:ea typeface="宋体" panose="02010600030101010101" pitchFamily="2" charset="-122"/>
            </a:endParaRPr>
          </a:p>
        </p:txBody>
      </p:sp>
      <p:sp>
        <p:nvSpPr>
          <p:cNvPr id="148553" name="Rectangle 73"/>
          <p:cNvSpPr/>
          <p:nvPr/>
        </p:nvSpPr>
        <p:spPr>
          <a:xfrm>
            <a:off x="1331913" y="4508500"/>
            <a:ext cx="328612" cy="915988"/>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海绵块</a:t>
            </a:r>
            <a:endParaRPr lang="zh-CN" altLang="en-US" dirty="0">
              <a:latin typeface="Arial" panose="020B0604020202020204" pitchFamily="34" charset="0"/>
              <a:ea typeface="宋体" panose="02010600030101010101" pitchFamily="2" charset="-122"/>
            </a:endParaRPr>
          </a:p>
        </p:txBody>
      </p:sp>
      <p:sp>
        <p:nvSpPr>
          <p:cNvPr id="148554" name="Rectangle 74"/>
          <p:cNvSpPr/>
          <p:nvPr/>
        </p:nvSpPr>
        <p:spPr>
          <a:xfrm>
            <a:off x="3563938" y="4365625"/>
            <a:ext cx="1352550" cy="1190625"/>
          </a:xfrm>
          <a:prstGeom prst="rect">
            <a:avLst/>
          </a:prstGeom>
          <a:noFill/>
          <a:ln w="9525">
            <a:noFill/>
          </a:ln>
        </p:spPr>
        <p:txBody>
          <a:bodyPr anchor="t" anchorCtr="0">
            <a:spAutoFit/>
          </a:bodyPr>
          <a:p>
            <a:pPr eaLnBrk="0" hangingPunct="0"/>
            <a:r>
              <a:rPr lang="zh-CN" altLang="en-US" dirty="0">
                <a:latin typeface="Arial" panose="020B0604020202020204" pitchFamily="34" charset="0"/>
                <a:ea typeface="宋体" panose="02010600030101010101" pitchFamily="2" charset="-122"/>
              </a:rPr>
              <a:t>防震，缓冲，防潮，防静电，隔热等</a:t>
            </a:r>
            <a:endParaRPr lang="zh-CN" altLang="en-US" dirty="0">
              <a:latin typeface="Arial" panose="020B0604020202020204" pitchFamily="34" charset="0"/>
              <a:ea typeface="宋体" panose="02010600030101010101" pitchFamily="2" charset="-122"/>
            </a:endParaRPr>
          </a:p>
        </p:txBody>
      </p:sp>
      <p:sp>
        <p:nvSpPr>
          <p:cNvPr id="11319" name="Rectangle 75"/>
          <p:cNvSpPr/>
          <p:nvPr/>
        </p:nvSpPr>
        <p:spPr>
          <a:xfrm>
            <a:off x="5003800" y="4508500"/>
            <a:ext cx="338138" cy="915988"/>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空气袋</a:t>
            </a:r>
            <a:endParaRPr lang="zh-CN" altLang="en-US" dirty="0">
              <a:latin typeface="Arial" panose="020B0604020202020204" pitchFamily="34" charset="0"/>
              <a:ea typeface="宋体" panose="02010600030101010101" pitchFamily="2" charset="-122"/>
            </a:endParaRPr>
          </a:p>
        </p:txBody>
      </p:sp>
      <p:sp>
        <p:nvSpPr>
          <p:cNvPr id="148556" name="Rectangle 76"/>
          <p:cNvSpPr/>
          <p:nvPr/>
        </p:nvSpPr>
        <p:spPr>
          <a:xfrm>
            <a:off x="7164388" y="4508500"/>
            <a:ext cx="1547812" cy="1190625"/>
          </a:xfrm>
          <a:prstGeom prst="rect">
            <a:avLst/>
          </a:prstGeom>
          <a:noFill/>
          <a:ln w="9525">
            <a:noFill/>
          </a:ln>
        </p:spPr>
        <p:txBody>
          <a:bodyPr anchor="t" anchorCtr="0">
            <a:spAutoFit/>
          </a:bodyPr>
          <a:p>
            <a:pPr eaLnBrk="0" hangingPunct="0"/>
            <a:r>
              <a:rPr lang="zh-CN" altLang="en-US" dirty="0">
                <a:latin typeface="Arial" panose="020B0604020202020204" pitchFamily="34" charset="0"/>
                <a:ea typeface="宋体" panose="02010600030101010101" pitchFamily="2" charset="-122"/>
              </a:rPr>
              <a:t>用防止产品之间碰撞，起填充及缓冲作用。</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48549"/>
                                        </p:tgtEl>
                                        <p:attrNameLst>
                                          <p:attrName>style.visibility</p:attrName>
                                        </p:attrNameLst>
                                      </p:cBhvr>
                                      <p:to>
                                        <p:strVal val="visible"/>
                                      </p:to>
                                    </p:set>
                                    <p:anim to="" calcmode="lin" valueType="num">
                                      <p:cBhvr>
                                        <p:cTn id="7" dur="1" fill="hold"/>
                                        <p:tgtEl>
                                          <p:spTgt spid="148549"/>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48550"/>
                                        </p:tgtEl>
                                        <p:attrNameLst>
                                          <p:attrName>style.visibility</p:attrName>
                                        </p:attrNameLst>
                                      </p:cBhvr>
                                      <p:to>
                                        <p:strVal val="visible"/>
                                      </p:to>
                                    </p:set>
                                    <p:anim to="" calcmode="lin" valueType="num">
                                      <p:cBhvr>
                                        <p:cTn id="12" dur="1" fill="hold"/>
                                        <p:tgtEl>
                                          <p:spTgt spid="148550"/>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48551"/>
                                        </p:tgtEl>
                                        <p:attrNameLst>
                                          <p:attrName>style.visibility</p:attrName>
                                        </p:attrNameLst>
                                      </p:cBhvr>
                                      <p:to>
                                        <p:strVal val="visible"/>
                                      </p:to>
                                    </p:set>
                                    <p:anim to="" calcmode="lin" valueType="num">
                                      <p:cBhvr>
                                        <p:cTn id="17" dur="1" fill="hold"/>
                                        <p:tgtEl>
                                          <p:spTgt spid="148551"/>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48552"/>
                                        </p:tgtEl>
                                        <p:attrNameLst>
                                          <p:attrName>style.visibility</p:attrName>
                                        </p:attrNameLst>
                                      </p:cBhvr>
                                      <p:to>
                                        <p:strVal val="visible"/>
                                      </p:to>
                                    </p:set>
                                    <p:anim to="" calcmode="lin" valueType="num">
                                      <p:cBhvr>
                                        <p:cTn id="22" dur="1" fill="hold"/>
                                        <p:tgtEl>
                                          <p:spTgt spid="148552"/>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148553"/>
                                        </p:tgtEl>
                                        <p:attrNameLst>
                                          <p:attrName>style.visibility</p:attrName>
                                        </p:attrNameLst>
                                      </p:cBhvr>
                                      <p:to>
                                        <p:strVal val="visible"/>
                                      </p:to>
                                    </p:set>
                                    <p:anim to="" calcmode="lin" valueType="num">
                                      <p:cBhvr>
                                        <p:cTn id="27" dur="1" fill="hold"/>
                                        <p:tgtEl>
                                          <p:spTgt spid="148553"/>
                                        </p:tgtEl>
                                        <p:attrNameLst>
                                          <p:attrName>style.visibility</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48554"/>
                                        </p:tgtEl>
                                        <p:attrNameLst>
                                          <p:attrName>style.visibility</p:attrName>
                                        </p:attrNameLst>
                                      </p:cBhvr>
                                      <p:to>
                                        <p:strVal val="visible"/>
                                      </p:to>
                                    </p:set>
                                    <p:anim to="" calcmode="lin" valueType="num">
                                      <p:cBhvr>
                                        <p:cTn id="32" dur="1" fill="hold"/>
                                        <p:tgtEl>
                                          <p:spTgt spid="148554"/>
                                        </p:tgtEl>
                                        <p:attrNameLst>
                                          <p:attrName>style.visibility</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148556"/>
                                        </p:tgtEl>
                                        <p:attrNameLst>
                                          <p:attrName>style.visibility</p:attrName>
                                        </p:attrNameLst>
                                      </p:cBhvr>
                                      <p:to>
                                        <p:strVal val="visible"/>
                                      </p:to>
                                    </p:set>
                                    <p:anim to="" calcmode="lin" valueType="num">
                                      <p:cBhvr>
                                        <p:cTn id="37" dur="1" fill="hold"/>
                                        <p:tgtEl>
                                          <p:spTgt spid="148556"/>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549" grpId="0"/>
      <p:bldP spid="148550" grpId="0"/>
      <p:bldP spid="148551" grpId="0"/>
      <p:bldP spid="148552" grpId="0"/>
      <p:bldP spid="148553" grpId="0"/>
      <p:bldP spid="148554" grpId="0"/>
      <p:bldP spid="14855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680227"/>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22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22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22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22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22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2297" name="Rectangle 23"/>
          <p:cNvSpPr/>
          <p:nvPr/>
        </p:nvSpPr>
        <p:spPr>
          <a:xfrm>
            <a:off x="1909763" y="1600200"/>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298" name="Rectangle 27"/>
          <p:cNvSpPr/>
          <p:nvPr/>
        </p:nvSpPr>
        <p:spPr>
          <a:xfrm>
            <a:off x="1909763" y="1600200"/>
            <a:ext cx="9144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299" name="Rectangle 31"/>
          <p:cNvSpPr/>
          <p:nvPr/>
        </p:nvSpPr>
        <p:spPr>
          <a:xfrm>
            <a:off x="1909763" y="1600200"/>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00" name="Rectangle 35"/>
          <p:cNvSpPr/>
          <p:nvPr/>
        </p:nvSpPr>
        <p:spPr>
          <a:xfrm>
            <a:off x="1909763" y="1600200"/>
            <a:ext cx="9144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01" name="AutoShape 137"/>
          <p:cNvSpPr>
            <a:spLocks noChangeAspect="1"/>
          </p:cNvSpPr>
          <p:nvPr/>
        </p:nvSpPr>
        <p:spPr>
          <a:xfrm>
            <a:off x="1187450" y="908050"/>
            <a:ext cx="7632700" cy="5616575"/>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2302" name="AutoShape 138"/>
          <p:cNvSpPr/>
          <p:nvPr/>
        </p:nvSpPr>
        <p:spPr>
          <a:xfrm>
            <a:off x="1187450" y="981075"/>
            <a:ext cx="7632700" cy="5251450"/>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pPr algn="just"/>
            <a:endParaRPr lang="zh-CN" altLang="en-US" sz="1000" dirty="0">
              <a:latin typeface="Times New Roman" panose="02020603050405020304" pitchFamily="18"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p:txBody>
      </p:sp>
      <p:pic>
        <p:nvPicPr>
          <p:cNvPr id="12303" name="Picture 139"/>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12304" name="Text Box 140"/>
          <p:cNvSpPr txBox="1"/>
          <p:nvPr/>
        </p:nvSpPr>
        <p:spPr>
          <a:xfrm>
            <a:off x="4140200" y="1196975"/>
            <a:ext cx="1795463" cy="431800"/>
          </a:xfrm>
          <a:prstGeom prst="rect">
            <a:avLst/>
          </a:prstGeom>
          <a:noFill/>
          <a:ln w="9525">
            <a:noFill/>
          </a:ln>
        </p:spPr>
        <p:txBody>
          <a:bodyPr anchor="t" anchorCtr="0"/>
          <a:p>
            <a:pPr algn="just"/>
            <a:r>
              <a:rPr lang="zh-CN" altLang="en-US" sz="1600" b="1" dirty="0">
                <a:solidFill>
                  <a:srgbClr val="FF0000"/>
                </a:solidFill>
                <a:latin typeface="Times New Roman" panose="02020603050405020304" pitchFamily="18" charset="0"/>
                <a:ea typeface="宋体" panose="02010600030101010101" pitchFamily="2" charset="-122"/>
              </a:rPr>
              <a:t>三、外包装材料</a:t>
            </a:r>
            <a:endParaRPr lang="zh-CN" altLang="en-US" sz="1600" dirty="0">
              <a:latin typeface="Arial" panose="020B0604020202020204" pitchFamily="34" charset="0"/>
              <a:ea typeface="宋体" panose="02010600030101010101" pitchFamily="2" charset="-122"/>
            </a:endParaRPr>
          </a:p>
        </p:txBody>
      </p:sp>
      <p:sp>
        <p:nvSpPr>
          <p:cNvPr id="12305" name="Rectangle 159"/>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06" name="Rectangle 163"/>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07" name="Rectangle 166"/>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08" name="Rectangle 170"/>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09" name="Rectangle 173"/>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10" name="Rectangle 177"/>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11" name="Rectangle 180"/>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12" name="Rectangle 184"/>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13" name="Rectangle 187"/>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14" name="Rectangle 191"/>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15" name="Rectangle 194"/>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16" name="Rectangle 198"/>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150153" name="Group 649"/>
          <p:cNvGraphicFramePr>
            <a:graphicFrameLocks noGrp="1"/>
          </p:cNvGraphicFramePr>
          <p:nvPr/>
        </p:nvGraphicFramePr>
        <p:xfrm>
          <a:off x="1331913" y="1916113"/>
          <a:ext cx="7272338" cy="3817938"/>
        </p:xfrm>
        <a:graphic>
          <a:graphicData uri="http://schemas.openxmlformats.org/drawingml/2006/table">
            <a:tbl>
              <a:tblPr/>
              <a:tblGrid>
                <a:gridCol w="730250"/>
                <a:gridCol w="2005012"/>
                <a:gridCol w="1068388"/>
                <a:gridCol w="1165225"/>
                <a:gridCol w="2303462"/>
              </a:tblGrid>
              <a:tr h="7366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材料</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图片</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特点</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适用范围</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包装实例</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813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2337" name="Picture 409" descr="http://img03.taobaocdn.com/imgextra/i3/166454419/T2LcXkXcpOXXXXXXXX_!!166454419.jpg"/>
          <p:cNvPicPr>
            <a:picLocks noChangeAspect="1"/>
          </p:cNvPicPr>
          <p:nvPr/>
        </p:nvPicPr>
        <p:blipFill>
          <a:blip r:embed="rId5" r:link="rId6"/>
          <a:srcRect l="50929" b="79965"/>
          <a:stretch>
            <a:fillRect/>
          </a:stretch>
        </p:blipFill>
        <p:spPr>
          <a:xfrm>
            <a:off x="2051050" y="2997200"/>
            <a:ext cx="1987550" cy="2089150"/>
          </a:xfrm>
          <a:prstGeom prst="rect">
            <a:avLst/>
          </a:prstGeom>
          <a:noFill/>
          <a:ln w="9525">
            <a:noFill/>
          </a:ln>
        </p:spPr>
      </p:pic>
      <p:pic>
        <p:nvPicPr>
          <p:cNvPr id="149912" name="Picture 408" descr="F:\11\快递教材\样章\AppData\Roaming\Tencent\Users\870327074\QQ\WinTemp\RichOle\SP4UQFJ6IBER{ZZQ(MTM_13.jpg"/>
          <p:cNvPicPr>
            <a:picLocks noChangeAspect="1"/>
          </p:cNvPicPr>
          <p:nvPr/>
        </p:nvPicPr>
        <p:blipFill>
          <a:blip r:embed="rId7" r:link="rId8"/>
          <a:stretch>
            <a:fillRect/>
          </a:stretch>
        </p:blipFill>
        <p:spPr>
          <a:xfrm>
            <a:off x="6372225" y="2708275"/>
            <a:ext cx="2160588" cy="1439863"/>
          </a:xfrm>
          <a:prstGeom prst="rect">
            <a:avLst/>
          </a:prstGeom>
          <a:noFill/>
          <a:ln w="9525">
            <a:noFill/>
          </a:ln>
        </p:spPr>
      </p:pic>
      <p:sp>
        <p:nvSpPr>
          <p:cNvPr id="12339" name="Rectangle 416"/>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40" name="Rectangle 420"/>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41" name="Rectangle 423"/>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42" name="Rectangle 427"/>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43" name="Rectangle 430"/>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44" name="Rectangle 434"/>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45" name="Rectangle 437"/>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46" name="Rectangle 441"/>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47" name="Rectangle 444"/>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48" name="Rectangle 448"/>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49" name="Rectangle 451"/>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50" name="Rectangle 455"/>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351" name="AutoShape 651" descr="get?name=T1y_BQB7JX1RCvBVdK"/>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2352" name="AutoShape 653" descr="get?name=T1y_BQB7JX1RCvBVdK"/>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150158" name="Picture 654" descr="`_`0OX~@1F[G7}V7JIF9MZ1"/>
          <p:cNvPicPr>
            <a:picLocks noChangeAspect="1"/>
          </p:cNvPicPr>
          <p:nvPr/>
        </p:nvPicPr>
        <p:blipFill>
          <a:blip r:embed="rId9"/>
          <a:stretch>
            <a:fillRect/>
          </a:stretch>
        </p:blipFill>
        <p:spPr>
          <a:xfrm>
            <a:off x="6372225" y="4221163"/>
            <a:ext cx="2141538" cy="1401762"/>
          </a:xfrm>
          <a:prstGeom prst="rect">
            <a:avLst/>
          </a:prstGeom>
          <a:noFill/>
          <a:ln w="9525">
            <a:noFill/>
          </a:ln>
        </p:spPr>
      </p:pic>
      <p:sp>
        <p:nvSpPr>
          <p:cNvPr id="150159" name="Rectangle 655"/>
          <p:cNvSpPr/>
          <p:nvPr/>
        </p:nvSpPr>
        <p:spPr>
          <a:xfrm>
            <a:off x="1476375" y="3500438"/>
            <a:ext cx="341313" cy="915987"/>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快递袋</a:t>
            </a:r>
            <a:endParaRPr lang="zh-CN" altLang="en-US" dirty="0">
              <a:latin typeface="Arial" panose="020B0604020202020204" pitchFamily="34" charset="0"/>
              <a:ea typeface="宋体" panose="02010600030101010101" pitchFamily="2" charset="-122"/>
            </a:endParaRPr>
          </a:p>
        </p:txBody>
      </p:sp>
      <p:sp>
        <p:nvSpPr>
          <p:cNvPr id="150160" name="Rectangle 656"/>
          <p:cNvSpPr/>
          <p:nvPr/>
        </p:nvSpPr>
        <p:spPr>
          <a:xfrm>
            <a:off x="4211638" y="3141663"/>
            <a:ext cx="938212" cy="2014537"/>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经济实用</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破坏性喷胶，密封后防水，安全</a:t>
            </a:r>
            <a:endParaRPr lang="zh-CN" altLang="en-US" dirty="0">
              <a:latin typeface="Arial" panose="020B0604020202020204" pitchFamily="34" charset="0"/>
              <a:ea typeface="宋体" panose="02010600030101010101" pitchFamily="2" charset="-122"/>
            </a:endParaRPr>
          </a:p>
        </p:txBody>
      </p:sp>
      <p:sp>
        <p:nvSpPr>
          <p:cNvPr id="150161" name="Rectangle 657"/>
          <p:cNvSpPr/>
          <p:nvPr/>
        </p:nvSpPr>
        <p:spPr>
          <a:xfrm>
            <a:off x="5219700" y="2708275"/>
            <a:ext cx="941388" cy="283845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适用于小件快件的外包装。例如：衣物类、书籍，小型规则物品等。</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50159"/>
                                        </p:tgtEl>
                                        <p:attrNameLst>
                                          <p:attrName>style.visibility</p:attrName>
                                        </p:attrNameLst>
                                      </p:cBhvr>
                                      <p:to>
                                        <p:strVal val="visible"/>
                                      </p:to>
                                    </p:set>
                                    <p:anim to="" calcmode="lin" valueType="num">
                                      <p:cBhvr>
                                        <p:cTn id="7" dur="1" fill="hold"/>
                                        <p:tgtEl>
                                          <p:spTgt spid="150159"/>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50160"/>
                                        </p:tgtEl>
                                        <p:attrNameLst>
                                          <p:attrName>style.visibility</p:attrName>
                                        </p:attrNameLst>
                                      </p:cBhvr>
                                      <p:to>
                                        <p:strVal val="visible"/>
                                      </p:to>
                                    </p:set>
                                    <p:anim to="" calcmode="lin" valueType="num">
                                      <p:cBhvr>
                                        <p:cTn id="12" dur="1" fill="hold"/>
                                        <p:tgtEl>
                                          <p:spTgt spid="150160"/>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50161"/>
                                        </p:tgtEl>
                                        <p:attrNameLst>
                                          <p:attrName>style.visibility</p:attrName>
                                        </p:attrNameLst>
                                      </p:cBhvr>
                                      <p:to>
                                        <p:strVal val="visible"/>
                                      </p:to>
                                    </p:set>
                                    <p:anim to="" calcmode="lin" valueType="num">
                                      <p:cBhvr>
                                        <p:cTn id="17" dur="1" fill="hold"/>
                                        <p:tgtEl>
                                          <p:spTgt spid="150161"/>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49912"/>
                                        </p:tgtEl>
                                        <p:attrNameLst>
                                          <p:attrName>style.visibility</p:attrName>
                                        </p:attrNameLst>
                                      </p:cBhvr>
                                      <p:to>
                                        <p:strVal val="visible"/>
                                      </p:to>
                                    </p:set>
                                    <p:anim to="" calcmode="lin" valueType="num">
                                      <p:cBhvr>
                                        <p:cTn id="22" dur="1" fill="hold"/>
                                        <p:tgtEl>
                                          <p:spTgt spid="149912"/>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50158"/>
                                        </p:tgtEl>
                                        <p:attrNameLst>
                                          <p:attrName>style.visibility</p:attrName>
                                        </p:attrNameLst>
                                      </p:cBhvr>
                                      <p:to>
                                        <p:strVal val="visible"/>
                                      </p:to>
                                    </p:set>
                                    <p:anim to="" calcmode="lin" valueType="num">
                                      <p:cBhvr>
                                        <p:cTn id="27" dur="1" fill="hold"/>
                                        <p:tgtEl>
                                          <p:spTgt spid="150158"/>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159" grpId="0"/>
      <p:bldP spid="150160" grpId="0"/>
      <p:bldP spid="15016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331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331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331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331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332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3321" name="Rectangle 12"/>
          <p:cNvSpPr/>
          <p:nvPr/>
        </p:nvSpPr>
        <p:spPr>
          <a:xfrm>
            <a:off x="1909763" y="1600200"/>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3322" name="Rectangle 13"/>
          <p:cNvSpPr/>
          <p:nvPr/>
        </p:nvSpPr>
        <p:spPr>
          <a:xfrm>
            <a:off x="1909763" y="1600200"/>
            <a:ext cx="9144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3323" name="Rectangle 14"/>
          <p:cNvSpPr/>
          <p:nvPr/>
        </p:nvSpPr>
        <p:spPr>
          <a:xfrm>
            <a:off x="1909763" y="1600200"/>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3324" name="Rectangle 15"/>
          <p:cNvSpPr/>
          <p:nvPr/>
        </p:nvSpPr>
        <p:spPr>
          <a:xfrm>
            <a:off x="1909763" y="1600200"/>
            <a:ext cx="9144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3325" name="AutoShape 16"/>
          <p:cNvSpPr>
            <a:spLocks noChangeAspect="1"/>
          </p:cNvSpPr>
          <p:nvPr/>
        </p:nvSpPr>
        <p:spPr>
          <a:xfrm>
            <a:off x="1187450" y="908050"/>
            <a:ext cx="7632700" cy="5616575"/>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3326" name="AutoShape 17"/>
          <p:cNvSpPr/>
          <p:nvPr/>
        </p:nvSpPr>
        <p:spPr>
          <a:xfrm>
            <a:off x="1187450" y="981075"/>
            <a:ext cx="7632700" cy="5251450"/>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pPr algn="just"/>
            <a:endParaRPr lang="zh-CN" altLang="en-US" sz="1000" dirty="0">
              <a:latin typeface="Times New Roman" panose="02020603050405020304" pitchFamily="18"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p:txBody>
      </p:sp>
      <p:pic>
        <p:nvPicPr>
          <p:cNvPr id="13327" name="Picture 18"/>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13328" name="Text Box 19"/>
          <p:cNvSpPr txBox="1"/>
          <p:nvPr/>
        </p:nvSpPr>
        <p:spPr>
          <a:xfrm>
            <a:off x="4140200" y="1196975"/>
            <a:ext cx="1795463" cy="431800"/>
          </a:xfrm>
          <a:prstGeom prst="rect">
            <a:avLst/>
          </a:prstGeom>
          <a:noFill/>
          <a:ln w="9525">
            <a:noFill/>
          </a:ln>
        </p:spPr>
        <p:txBody>
          <a:bodyPr anchor="t" anchorCtr="0"/>
          <a:p>
            <a:pPr algn="just"/>
            <a:r>
              <a:rPr lang="en-US" altLang="zh-CN" sz="1600" b="1" dirty="0">
                <a:solidFill>
                  <a:srgbClr val="FF0000"/>
                </a:solidFill>
                <a:latin typeface="Times New Roman" panose="02020603050405020304" pitchFamily="18" charset="0"/>
                <a:ea typeface="宋体" panose="02010600030101010101" pitchFamily="2" charset="-122"/>
              </a:rPr>
              <a:t>1.2</a:t>
            </a:r>
            <a:r>
              <a:rPr lang="zh-CN" altLang="en-US" sz="1600" b="1" dirty="0">
                <a:solidFill>
                  <a:srgbClr val="FF0000"/>
                </a:solidFill>
                <a:latin typeface="Times New Roman" panose="02020603050405020304" pitchFamily="18" charset="0"/>
                <a:ea typeface="宋体" panose="02010600030101010101" pitchFamily="2" charset="-122"/>
              </a:rPr>
              <a:t>、外包装材料</a:t>
            </a:r>
            <a:endParaRPr lang="zh-CN" altLang="en-US" sz="1600" dirty="0">
              <a:latin typeface="Arial" panose="020B0604020202020204" pitchFamily="34" charset="0"/>
              <a:ea typeface="宋体" panose="02010600030101010101" pitchFamily="2" charset="-122"/>
            </a:endParaRPr>
          </a:p>
        </p:txBody>
      </p:sp>
      <p:pic>
        <p:nvPicPr>
          <p:cNvPr id="13329" name="Picture 20" descr="http://img03.taobaocdn.com/imgextra/i3/166454419/T2LcXkXcpOXXXXXXXX_!!166454419.jpg"/>
          <p:cNvPicPr>
            <a:picLocks noChangeAspect="1"/>
          </p:cNvPicPr>
          <p:nvPr/>
        </p:nvPicPr>
        <p:blipFill>
          <a:blip r:embed="rId5" r:link="rId6"/>
          <a:srcRect l="50929" b="79965"/>
          <a:stretch>
            <a:fillRect/>
          </a:stretch>
        </p:blipFill>
        <p:spPr>
          <a:xfrm>
            <a:off x="1955800" y="-257175"/>
            <a:ext cx="933450" cy="981075"/>
          </a:xfrm>
          <a:prstGeom prst="rect">
            <a:avLst/>
          </a:prstGeom>
          <a:noFill/>
          <a:ln w="9525">
            <a:noFill/>
          </a:ln>
        </p:spPr>
      </p:pic>
      <p:pic>
        <p:nvPicPr>
          <p:cNvPr id="13330" name="Picture 21" descr="F:\11\快递教材\样章\AppData\Roaming\Tencent\Users\870327074\QQ\WinTemp\RichOle\SP4UQFJ6IBER{ZZQ(MTM_13.jpg"/>
          <p:cNvPicPr>
            <a:picLocks noChangeAspect="1"/>
          </p:cNvPicPr>
          <p:nvPr/>
        </p:nvPicPr>
        <p:blipFill>
          <a:blip r:embed="rId7" r:link="rId8"/>
          <a:stretch>
            <a:fillRect/>
          </a:stretch>
        </p:blipFill>
        <p:spPr>
          <a:xfrm>
            <a:off x="1955800" y="-257175"/>
            <a:ext cx="1047750" cy="885825"/>
          </a:xfrm>
          <a:prstGeom prst="rect">
            <a:avLst/>
          </a:prstGeom>
          <a:noFill/>
          <a:ln w="9525">
            <a:noFill/>
          </a:ln>
        </p:spPr>
      </p:pic>
      <p:pic>
        <p:nvPicPr>
          <p:cNvPr id="13331" name="Picture 22" descr="未命名"/>
          <p:cNvPicPr>
            <a:picLocks noChangeAspect="1"/>
          </p:cNvPicPr>
          <p:nvPr/>
        </p:nvPicPr>
        <p:blipFill>
          <a:blip r:embed="rId9"/>
          <a:stretch>
            <a:fillRect/>
          </a:stretch>
        </p:blipFill>
        <p:spPr>
          <a:xfrm>
            <a:off x="1955800" y="-257175"/>
            <a:ext cx="914400" cy="771525"/>
          </a:xfrm>
          <a:prstGeom prst="rect">
            <a:avLst/>
          </a:prstGeom>
          <a:noFill/>
          <a:ln w="9525">
            <a:noFill/>
          </a:ln>
        </p:spPr>
      </p:pic>
      <p:sp>
        <p:nvSpPr>
          <p:cNvPr id="13332" name="Rectangle 32"/>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3333" name="Rectangle 33"/>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3334" name="Rectangle 34"/>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3335" name="Rectangle 35"/>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3336" name="Rectangle 36"/>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3337" name="Rectangle 37"/>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3338" name="Rectangle 38"/>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3339" name="Rectangle 39"/>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3340" name="Rectangle 40"/>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3341" name="Rectangle 41"/>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3342" name="Rectangle 42"/>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3343" name="Rectangle 43"/>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182370" name="Group 98"/>
          <p:cNvGraphicFramePr>
            <a:graphicFrameLocks noGrp="1"/>
          </p:cNvGraphicFramePr>
          <p:nvPr/>
        </p:nvGraphicFramePr>
        <p:xfrm>
          <a:off x="1403350" y="1773238"/>
          <a:ext cx="7272338" cy="3889375"/>
        </p:xfrm>
        <a:graphic>
          <a:graphicData uri="http://schemas.openxmlformats.org/drawingml/2006/table">
            <a:tbl>
              <a:tblPr/>
              <a:tblGrid>
                <a:gridCol w="730250"/>
                <a:gridCol w="1862138"/>
                <a:gridCol w="1212850"/>
                <a:gridCol w="1019175"/>
                <a:gridCol w="2447925"/>
              </a:tblGrid>
              <a:tr h="10414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材料</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图片</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特点</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适用范围</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包装实例</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479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3364" name="Picture 31" descr="http://pic20.nipic.com/20120407/2457331_124637007345_2.jpg"/>
          <p:cNvPicPr>
            <a:picLocks noChangeAspect="1"/>
          </p:cNvPicPr>
          <p:nvPr/>
        </p:nvPicPr>
        <p:blipFill>
          <a:blip r:embed="rId10" r:link="rId11"/>
          <a:stretch>
            <a:fillRect/>
          </a:stretch>
        </p:blipFill>
        <p:spPr>
          <a:xfrm>
            <a:off x="2268538" y="3573463"/>
            <a:ext cx="1655762" cy="1222375"/>
          </a:xfrm>
          <a:prstGeom prst="rect">
            <a:avLst/>
          </a:prstGeom>
          <a:noFill/>
          <a:ln w="9525">
            <a:noFill/>
          </a:ln>
        </p:spPr>
      </p:pic>
      <p:pic>
        <p:nvPicPr>
          <p:cNvPr id="182295" name="Picture 23" descr="http://img07.taobaocdn.com/bao/uploaded/i7/T1cN2uXi0dXXbtkabX_114152.jpg_310x310.jpg"/>
          <p:cNvPicPr>
            <a:picLocks noChangeAspect="1"/>
          </p:cNvPicPr>
          <p:nvPr/>
        </p:nvPicPr>
        <p:blipFill>
          <a:blip r:embed="rId12" r:link="rId13"/>
          <a:srcRect b="23613"/>
          <a:stretch>
            <a:fillRect/>
          </a:stretch>
        </p:blipFill>
        <p:spPr>
          <a:xfrm>
            <a:off x="6372225" y="2852738"/>
            <a:ext cx="1944688" cy="1368425"/>
          </a:xfrm>
          <a:prstGeom prst="rect">
            <a:avLst/>
          </a:prstGeom>
          <a:noFill/>
          <a:ln w="9525">
            <a:noFill/>
          </a:ln>
        </p:spPr>
      </p:pic>
      <p:pic>
        <p:nvPicPr>
          <p:cNvPr id="182371" name="Picture 99" descr="Q]SIO$2}`HI[3UMYK_5YS@N"/>
          <p:cNvPicPr>
            <a:picLocks noChangeAspect="1"/>
          </p:cNvPicPr>
          <p:nvPr/>
        </p:nvPicPr>
        <p:blipFill>
          <a:blip r:embed="rId14"/>
          <a:stretch>
            <a:fillRect/>
          </a:stretch>
        </p:blipFill>
        <p:spPr>
          <a:xfrm>
            <a:off x="6372225" y="4221163"/>
            <a:ext cx="2032000" cy="1352550"/>
          </a:xfrm>
          <a:prstGeom prst="rect">
            <a:avLst/>
          </a:prstGeom>
          <a:noFill/>
          <a:ln w="9525">
            <a:noFill/>
          </a:ln>
        </p:spPr>
      </p:pic>
      <p:sp>
        <p:nvSpPr>
          <p:cNvPr id="182372" name="Rectangle 100"/>
          <p:cNvSpPr/>
          <p:nvPr/>
        </p:nvSpPr>
        <p:spPr>
          <a:xfrm>
            <a:off x="1476375" y="4005263"/>
            <a:ext cx="300038" cy="64135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纸箱</a:t>
            </a:r>
            <a:endParaRPr lang="zh-CN" altLang="en-US" dirty="0">
              <a:latin typeface="Arial" panose="020B0604020202020204" pitchFamily="34" charset="0"/>
              <a:ea typeface="宋体" panose="02010600030101010101" pitchFamily="2" charset="-122"/>
            </a:endParaRPr>
          </a:p>
        </p:txBody>
      </p:sp>
      <p:sp>
        <p:nvSpPr>
          <p:cNvPr id="182373" name="Rectangle 101"/>
          <p:cNvSpPr/>
          <p:nvPr/>
        </p:nvSpPr>
        <p:spPr>
          <a:xfrm>
            <a:off x="3995738" y="3141663"/>
            <a:ext cx="1176337" cy="2014537"/>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具备一定的承重和承压，可以防止快件挤压变形，防晒防水。</a:t>
            </a:r>
            <a:endParaRPr lang="zh-CN" altLang="en-US" dirty="0">
              <a:latin typeface="Arial" panose="020B0604020202020204" pitchFamily="34" charset="0"/>
              <a:ea typeface="宋体" panose="02010600030101010101" pitchFamily="2" charset="-122"/>
            </a:endParaRPr>
          </a:p>
        </p:txBody>
      </p:sp>
      <p:sp>
        <p:nvSpPr>
          <p:cNvPr id="13369" name="Rectangle 102"/>
          <p:cNvSpPr/>
          <p:nvPr/>
        </p:nvSpPr>
        <p:spPr>
          <a:xfrm>
            <a:off x="5435600" y="3213100"/>
            <a:ext cx="661988" cy="173990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适用于规则快件的外包装</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82372"/>
                                        </p:tgtEl>
                                        <p:attrNameLst>
                                          <p:attrName>style.visibility</p:attrName>
                                        </p:attrNameLst>
                                      </p:cBhvr>
                                      <p:to>
                                        <p:strVal val="visible"/>
                                      </p:to>
                                    </p:set>
                                    <p:anim to="" calcmode="lin" valueType="num">
                                      <p:cBhvr>
                                        <p:cTn id="7" dur="1" fill="hold"/>
                                        <p:tgtEl>
                                          <p:spTgt spid="182372"/>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82373"/>
                                        </p:tgtEl>
                                        <p:attrNameLst>
                                          <p:attrName>style.visibility</p:attrName>
                                        </p:attrNameLst>
                                      </p:cBhvr>
                                      <p:to>
                                        <p:strVal val="visible"/>
                                      </p:to>
                                    </p:set>
                                    <p:anim to="" calcmode="lin" valueType="num">
                                      <p:cBhvr>
                                        <p:cTn id="12" dur="1" fill="hold"/>
                                        <p:tgtEl>
                                          <p:spTgt spid="182373"/>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82295"/>
                                        </p:tgtEl>
                                        <p:attrNameLst>
                                          <p:attrName>style.visibility</p:attrName>
                                        </p:attrNameLst>
                                      </p:cBhvr>
                                      <p:to>
                                        <p:strVal val="visible"/>
                                      </p:to>
                                    </p:set>
                                    <p:anim to="" calcmode="lin" valueType="num">
                                      <p:cBhvr>
                                        <p:cTn id="17" dur="1" fill="hold"/>
                                        <p:tgtEl>
                                          <p:spTgt spid="182295"/>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82371"/>
                                        </p:tgtEl>
                                        <p:attrNameLst>
                                          <p:attrName>style.visibility</p:attrName>
                                        </p:attrNameLst>
                                      </p:cBhvr>
                                      <p:to>
                                        <p:strVal val="visible"/>
                                      </p:to>
                                    </p:set>
                                    <p:anim to="" calcmode="lin" valueType="num">
                                      <p:cBhvr>
                                        <p:cTn id="22" dur="1" fill="hold"/>
                                        <p:tgtEl>
                                          <p:spTgt spid="182371"/>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372" grpId="0"/>
      <p:bldP spid="18237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680227"/>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433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434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434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434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434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4345" name="Rectangle 12"/>
          <p:cNvSpPr/>
          <p:nvPr/>
        </p:nvSpPr>
        <p:spPr>
          <a:xfrm>
            <a:off x="1909763" y="1600200"/>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46" name="Rectangle 13"/>
          <p:cNvSpPr/>
          <p:nvPr/>
        </p:nvSpPr>
        <p:spPr>
          <a:xfrm>
            <a:off x="1909763" y="1600200"/>
            <a:ext cx="9144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47" name="Rectangle 14"/>
          <p:cNvSpPr/>
          <p:nvPr/>
        </p:nvSpPr>
        <p:spPr>
          <a:xfrm>
            <a:off x="1909763" y="1600200"/>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48" name="Rectangle 15"/>
          <p:cNvSpPr/>
          <p:nvPr/>
        </p:nvSpPr>
        <p:spPr>
          <a:xfrm>
            <a:off x="1909763" y="1600200"/>
            <a:ext cx="9144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49" name="AutoShape 16"/>
          <p:cNvSpPr>
            <a:spLocks noChangeAspect="1"/>
          </p:cNvSpPr>
          <p:nvPr/>
        </p:nvSpPr>
        <p:spPr>
          <a:xfrm>
            <a:off x="1187450" y="908050"/>
            <a:ext cx="7632700" cy="5616575"/>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4350" name="AutoShape 17"/>
          <p:cNvSpPr/>
          <p:nvPr/>
        </p:nvSpPr>
        <p:spPr>
          <a:xfrm>
            <a:off x="1187450" y="981075"/>
            <a:ext cx="7632700" cy="5251450"/>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pPr algn="just"/>
            <a:endParaRPr lang="zh-CN" altLang="en-US" sz="1000" dirty="0">
              <a:latin typeface="Times New Roman" panose="02020603050405020304" pitchFamily="18"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p:txBody>
      </p:sp>
      <p:pic>
        <p:nvPicPr>
          <p:cNvPr id="14351" name="Picture 18"/>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14352" name="Text Box 19"/>
          <p:cNvSpPr txBox="1"/>
          <p:nvPr/>
        </p:nvSpPr>
        <p:spPr>
          <a:xfrm>
            <a:off x="4140200" y="1196975"/>
            <a:ext cx="1795463" cy="431800"/>
          </a:xfrm>
          <a:prstGeom prst="rect">
            <a:avLst/>
          </a:prstGeom>
          <a:noFill/>
          <a:ln w="9525">
            <a:noFill/>
          </a:ln>
        </p:spPr>
        <p:txBody>
          <a:bodyPr anchor="t" anchorCtr="0"/>
          <a:p>
            <a:pPr algn="just"/>
            <a:r>
              <a:rPr lang="en-US" altLang="zh-CN" sz="1600" b="1" dirty="0">
                <a:solidFill>
                  <a:srgbClr val="FF0000"/>
                </a:solidFill>
                <a:latin typeface="Times New Roman" panose="02020603050405020304" pitchFamily="18" charset="0"/>
                <a:ea typeface="宋体" panose="02010600030101010101" pitchFamily="2" charset="-122"/>
              </a:rPr>
              <a:t>1.2</a:t>
            </a:r>
            <a:r>
              <a:rPr lang="zh-CN" altLang="en-US" sz="1600" b="1" dirty="0">
                <a:solidFill>
                  <a:srgbClr val="FF0000"/>
                </a:solidFill>
                <a:latin typeface="Times New Roman" panose="02020603050405020304" pitchFamily="18" charset="0"/>
                <a:ea typeface="宋体" panose="02010600030101010101" pitchFamily="2" charset="-122"/>
              </a:rPr>
              <a:t>、外包装材料</a:t>
            </a:r>
            <a:endParaRPr lang="zh-CN" altLang="en-US" sz="1600" dirty="0">
              <a:latin typeface="Arial" panose="020B0604020202020204" pitchFamily="34" charset="0"/>
              <a:ea typeface="宋体" panose="02010600030101010101" pitchFamily="2" charset="-122"/>
            </a:endParaRPr>
          </a:p>
        </p:txBody>
      </p:sp>
      <p:pic>
        <p:nvPicPr>
          <p:cNvPr id="14353" name="Picture 20" descr="http://img03.taobaocdn.com/imgextra/i3/166454419/T2LcXkXcpOXXXXXXXX_!!166454419.jpg"/>
          <p:cNvPicPr>
            <a:picLocks noChangeAspect="1"/>
          </p:cNvPicPr>
          <p:nvPr/>
        </p:nvPicPr>
        <p:blipFill>
          <a:blip r:embed="rId5" r:link="rId6"/>
          <a:srcRect l="50929" b="79965"/>
          <a:stretch>
            <a:fillRect/>
          </a:stretch>
        </p:blipFill>
        <p:spPr>
          <a:xfrm>
            <a:off x="1955800" y="-257175"/>
            <a:ext cx="933450" cy="981075"/>
          </a:xfrm>
          <a:prstGeom prst="rect">
            <a:avLst/>
          </a:prstGeom>
          <a:noFill/>
          <a:ln w="9525">
            <a:noFill/>
          </a:ln>
        </p:spPr>
      </p:pic>
      <p:pic>
        <p:nvPicPr>
          <p:cNvPr id="14354" name="Picture 21" descr="F:\11\快递教材\样章\AppData\Roaming\Tencent\Users\870327074\QQ\WinTemp\RichOle\SP4UQFJ6IBER{ZZQ(MTM_13.jpg"/>
          <p:cNvPicPr>
            <a:picLocks noChangeAspect="1"/>
          </p:cNvPicPr>
          <p:nvPr/>
        </p:nvPicPr>
        <p:blipFill>
          <a:blip r:embed="rId7" r:link="rId8"/>
          <a:stretch>
            <a:fillRect/>
          </a:stretch>
        </p:blipFill>
        <p:spPr>
          <a:xfrm>
            <a:off x="1955800" y="-257175"/>
            <a:ext cx="1047750" cy="885825"/>
          </a:xfrm>
          <a:prstGeom prst="rect">
            <a:avLst/>
          </a:prstGeom>
          <a:noFill/>
          <a:ln w="9525">
            <a:noFill/>
          </a:ln>
        </p:spPr>
      </p:pic>
      <p:pic>
        <p:nvPicPr>
          <p:cNvPr id="14355" name="Picture 22" descr="未命名"/>
          <p:cNvPicPr>
            <a:picLocks noChangeAspect="1"/>
          </p:cNvPicPr>
          <p:nvPr/>
        </p:nvPicPr>
        <p:blipFill>
          <a:blip r:embed="rId9"/>
          <a:stretch>
            <a:fillRect/>
          </a:stretch>
        </p:blipFill>
        <p:spPr>
          <a:xfrm>
            <a:off x="1955800" y="-257175"/>
            <a:ext cx="914400" cy="771525"/>
          </a:xfrm>
          <a:prstGeom prst="rect">
            <a:avLst/>
          </a:prstGeom>
          <a:noFill/>
          <a:ln w="9525">
            <a:noFill/>
          </a:ln>
        </p:spPr>
      </p:pic>
      <p:pic>
        <p:nvPicPr>
          <p:cNvPr id="14356" name="Picture 23" descr="http://img07.taobaocdn.com/bao/uploaded/i7/T1cN2uXi0dXXbtkabX_114152.jpg_310x310.jpg"/>
          <p:cNvPicPr>
            <a:picLocks noChangeAspect="1"/>
          </p:cNvPicPr>
          <p:nvPr/>
        </p:nvPicPr>
        <p:blipFill>
          <a:blip r:embed="rId10" r:link="rId11"/>
          <a:srcRect b="23613"/>
          <a:stretch>
            <a:fillRect/>
          </a:stretch>
        </p:blipFill>
        <p:spPr>
          <a:xfrm>
            <a:off x="1955800" y="-257175"/>
            <a:ext cx="1047750" cy="800100"/>
          </a:xfrm>
          <a:prstGeom prst="rect">
            <a:avLst/>
          </a:prstGeom>
          <a:noFill/>
          <a:ln w="9525">
            <a:noFill/>
          </a:ln>
        </p:spPr>
      </p:pic>
      <p:sp>
        <p:nvSpPr>
          <p:cNvPr id="14357" name="Rectangle 32"/>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58" name="Rectangle 33"/>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59" name="Rectangle 34"/>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60" name="Rectangle 35"/>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61" name="Rectangle 36"/>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62" name="Rectangle 37"/>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63" name="Rectangle 38"/>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64" name="Rectangle 39"/>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65" name="Rectangle 40"/>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66" name="Rectangle 41"/>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67" name="Rectangle 42"/>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68" name="Rectangle 43"/>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183393" name="Group 97"/>
          <p:cNvGraphicFramePr>
            <a:graphicFrameLocks noGrp="1"/>
          </p:cNvGraphicFramePr>
          <p:nvPr/>
        </p:nvGraphicFramePr>
        <p:xfrm>
          <a:off x="1403350" y="1844675"/>
          <a:ext cx="7129463" cy="3960813"/>
        </p:xfrm>
        <a:graphic>
          <a:graphicData uri="http://schemas.openxmlformats.org/drawingml/2006/table">
            <a:tbl>
              <a:tblPr/>
              <a:tblGrid>
                <a:gridCol w="715963"/>
                <a:gridCol w="2020887"/>
                <a:gridCol w="993775"/>
                <a:gridCol w="1022350"/>
                <a:gridCol w="2376488"/>
              </a:tblGrid>
              <a:tr h="10017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材料</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图片</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特点</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适用范围</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包装实例</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591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83321" name="Picture 25" descr="http://010.online001.com/baozhuang/tupian-bjax/200603182.jpg"/>
          <p:cNvPicPr>
            <a:picLocks noChangeAspect="1"/>
          </p:cNvPicPr>
          <p:nvPr/>
        </p:nvPicPr>
        <p:blipFill>
          <a:blip r:embed="rId12" r:link="rId13"/>
          <a:srcRect b="20430"/>
          <a:stretch>
            <a:fillRect/>
          </a:stretch>
        </p:blipFill>
        <p:spPr>
          <a:xfrm>
            <a:off x="6156325" y="2852738"/>
            <a:ext cx="2287588" cy="2881312"/>
          </a:xfrm>
          <a:prstGeom prst="rect">
            <a:avLst/>
          </a:prstGeom>
          <a:noFill/>
          <a:ln w="9525">
            <a:noFill/>
          </a:ln>
        </p:spPr>
      </p:pic>
      <p:pic>
        <p:nvPicPr>
          <p:cNvPr id="14390" name="Picture 24" descr="F:\11\快递教材\样章\AppData\Roaming\Tencent\Users\870327074\QQ\WinTemp\RichOle\JGF%GYM65(G0)XYN7B[221S.jpg"/>
          <p:cNvPicPr>
            <a:picLocks noChangeAspect="1"/>
          </p:cNvPicPr>
          <p:nvPr/>
        </p:nvPicPr>
        <p:blipFill>
          <a:blip r:embed="rId14" r:link="rId15"/>
          <a:stretch>
            <a:fillRect/>
          </a:stretch>
        </p:blipFill>
        <p:spPr>
          <a:xfrm>
            <a:off x="2195513" y="3224213"/>
            <a:ext cx="1871662" cy="1792287"/>
          </a:xfrm>
          <a:prstGeom prst="rect">
            <a:avLst/>
          </a:prstGeom>
          <a:noFill/>
          <a:ln w="9525">
            <a:noFill/>
          </a:ln>
        </p:spPr>
      </p:pic>
      <p:pic>
        <p:nvPicPr>
          <p:cNvPr id="183394" name="Picture 98" descr=")MJ8_7GA_ZSVR)}2E_1R4JR"/>
          <p:cNvPicPr>
            <a:picLocks noChangeAspect="1"/>
          </p:cNvPicPr>
          <p:nvPr/>
        </p:nvPicPr>
        <p:blipFill>
          <a:blip r:embed="rId16"/>
          <a:stretch>
            <a:fillRect/>
          </a:stretch>
        </p:blipFill>
        <p:spPr>
          <a:xfrm>
            <a:off x="6227763" y="2852738"/>
            <a:ext cx="2187575" cy="2890837"/>
          </a:xfrm>
          <a:prstGeom prst="rect">
            <a:avLst/>
          </a:prstGeom>
          <a:noFill/>
          <a:ln w="9525">
            <a:noFill/>
          </a:ln>
        </p:spPr>
      </p:pic>
      <p:sp>
        <p:nvSpPr>
          <p:cNvPr id="183395" name="Rectangle 99"/>
          <p:cNvSpPr/>
          <p:nvPr/>
        </p:nvSpPr>
        <p:spPr>
          <a:xfrm>
            <a:off x="1547813" y="3716338"/>
            <a:ext cx="374650" cy="64135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木箱</a:t>
            </a:r>
            <a:endParaRPr lang="zh-CN" altLang="en-US" dirty="0">
              <a:latin typeface="Arial" panose="020B0604020202020204" pitchFamily="34" charset="0"/>
              <a:ea typeface="宋体" panose="02010600030101010101" pitchFamily="2" charset="-122"/>
            </a:endParaRPr>
          </a:p>
        </p:txBody>
      </p:sp>
      <p:sp>
        <p:nvSpPr>
          <p:cNvPr id="183396" name="Rectangle 100"/>
          <p:cNvSpPr/>
          <p:nvPr/>
        </p:nvSpPr>
        <p:spPr>
          <a:xfrm>
            <a:off x="4140200" y="2997200"/>
            <a:ext cx="942975" cy="2014538"/>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外观结实耐用，尺寸可以按客户要求生产。</a:t>
            </a:r>
            <a:endParaRPr lang="zh-CN" altLang="en-US" dirty="0">
              <a:latin typeface="Arial" panose="020B0604020202020204" pitchFamily="34" charset="0"/>
              <a:ea typeface="宋体" panose="02010600030101010101" pitchFamily="2" charset="-122"/>
            </a:endParaRPr>
          </a:p>
        </p:txBody>
      </p:sp>
      <p:sp>
        <p:nvSpPr>
          <p:cNvPr id="183397" name="Rectangle 101"/>
          <p:cNvSpPr/>
          <p:nvPr/>
        </p:nvSpPr>
        <p:spPr>
          <a:xfrm>
            <a:off x="5219700" y="2924175"/>
            <a:ext cx="1008063" cy="2563813"/>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适用于机电产品紧固件、金属球、冲压件等不规则产品的包装。</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83395"/>
                                        </p:tgtEl>
                                        <p:attrNameLst>
                                          <p:attrName>style.visibility</p:attrName>
                                        </p:attrNameLst>
                                      </p:cBhvr>
                                      <p:to>
                                        <p:strVal val="visible"/>
                                      </p:to>
                                    </p:set>
                                    <p:anim to="" calcmode="lin" valueType="num">
                                      <p:cBhvr>
                                        <p:cTn id="7" dur="1" fill="hold"/>
                                        <p:tgtEl>
                                          <p:spTgt spid="183395"/>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83396"/>
                                        </p:tgtEl>
                                        <p:attrNameLst>
                                          <p:attrName>style.visibility</p:attrName>
                                        </p:attrNameLst>
                                      </p:cBhvr>
                                      <p:to>
                                        <p:strVal val="visible"/>
                                      </p:to>
                                    </p:set>
                                    <p:anim to="" calcmode="lin" valueType="num">
                                      <p:cBhvr>
                                        <p:cTn id="12" dur="1" fill="hold"/>
                                        <p:tgtEl>
                                          <p:spTgt spid="183396"/>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83397"/>
                                        </p:tgtEl>
                                        <p:attrNameLst>
                                          <p:attrName>style.visibility</p:attrName>
                                        </p:attrNameLst>
                                      </p:cBhvr>
                                      <p:to>
                                        <p:strVal val="visible"/>
                                      </p:to>
                                    </p:set>
                                    <p:anim to="" calcmode="lin" valueType="num">
                                      <p:cBhvr>
                                        <p:cTn id="17" dur="1" fill="hold"/>
                                        <p:tgtEl>
                                          <p:spTgt spid="183397"/>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83394"/>
                                        </p:tgtEl>
                                        <p:attrNameLst>
                                          <p:attrName>style.visibility</p:attrName>
                                        </p:attrNameLst>
                                      </p:cBhvr>
                                      <p:to>
                                        <p:strVal val="visible"/>
                                      </p:to>
                                    </p:set>
                                    <p:anim to="" calcmode="lin" valueType="num">
                                      <p:cBhvr>
                                        <p:cTn id="22" dur="1" fill="hold"/>
                                        <p:tgtEl>
                                          <p:spTgt spid="183394"/>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83321"/>
                                        </p:tgtEl>
                                        <p:attrNameLst>
                                          <p:attrName>style.visibility</p:attrName>
                                        </p:attrNameLst>
                                      </p:cBhvr>
                                      <p:to>
                                        <p:strVal val="visible"/>
                                      </p:to>
                                    </p:set>
                                    <p:anim to="" calcmode="lin" valueType="num">
                                      <p:cBhvr>
                                        <p:cTn id="27" dur="1" fill="hold"/>
                                        <p:tgtEl>
                                          <p:spTgt spid="183321"/>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3395" grpId="0"/>
      <p:bldP spid="183396" grpId="0"/>
      <p:bldP spid="18339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536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536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536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6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536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5369" name="Rectangle 12"/>
          <p:cNvSpPr/>
          <p:nvPr/>
        </p:nvSpPr>
        <p:spPr>
          <a:xfrm>
            <a:off x="1909763" y="1600200"/>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5370" name="Rectangle 13"/>
          <p:cNvSpPr/>
          <p:nvPr/>
        </p:nvSpPr>
        <p:spPr>
          <a:xfrm>
            <a:off x="1909763" y="1600200"/>
            <a:ext cx="9144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5371" name="Rectangle 14"/>
          <p:cNvSpPr/>
          <p:nvPr/>
        </p:nvSpPr>
        <p:spPr>
          <a:xfrm>
            <a:off x="1909763" y="1600200"/>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5372" name="Rectangle 15"/>
          <p:cNvSpPr/>
          <p:nvPr/>
        </p:nvSpPr>
        <p:spPr>
          <a:xfrm>
            <a:off x="1909763" y="1600200"/>
            <a:ext cx="9144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5373" name="AutoShape 16"/>
          <p:cNvSpPr>
            <a:spLocks noChangeAspect="1"/>
          </p:cNvSpPr>
          <p:nvPr/>
        </p:nvSpPr>
        <p:spPr>
          <a:xfrm>
            <a:off x="1187450" y="908050"/>
            <a:ext cx="7632700" cy="5616575"/>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74" name="AutoShape 17"/>
          <p:cNvSpPr/>
          <p:nvPr/>
        </p:nvSpPr>
        <p:spPr>
          <a:xfrm>
            <a:off x="1187450" y="981075"/>
            <a:ext cx="7632700" cy="5251450"/>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pPr algn="just"/>
            <a:endParaRPr lang="zh-CN" altLang="en-US" sz="1000" dirty="0">
              <a:latin typeface="Times New Roman" panose="02020603050405020304" pitchFamily="18"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p:txBody>
      </p:sp>
      <p:pic>
        <p:nvPicPr>
          <p:cNvPr id="15375" name="Picture 18"/>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15376" name="Text Box 19"/>
          <p:cNvSpPr txBox="1"/>
          <p:nvPr/>
        </p:nvSpPr>
        <p:spPr>
          <a:xfrm>
            <a:off x="4140200" y="1196975"/>
            <a:ext cx="1795463" cy="431800"/>
          </a:xfrm>
          <a:prstGeom prst="rect">
            <a:avLst/>
          </a:prstGeom>
          <a:noFill/>
          <a:ln w="9525">
            <a:noFill/>
          </a:ln>
        </p:spPr>
        <p:txBody>
          <a:bodyPr anchor="t" anchorCtr="0"/>
          <a:p>
            <a:pPr algn="just"/>
            <a:r>
              <a:rPr lang="en-US" altLang="zh-CN" sz="1600" b="1" dirty="0">
                <a:solidFill>
                  <a:srgbClr val="FF0000"/>
                </a:solidFill>
                <a:latin typeface="Times New Roman" panose="02020603050405020304" pitchFamily="18" charset="0"/>
                <a:ea typeface="宋体" panose="02010600030101010101" pitchFamily="2" charset="-122"/>
              </a:rPr>
              <a:t>1.2</a:t>
            </a:r>
            <a:r>
              <a:rPr lang="zh-CN" altLang="en-US" sz="1600" b="1" dirty="0">
                <a:solidFill>
                  <a:srgbClr val="FF0000"/>
                </a:solidFill>
                <a:latin typeface="Times New Roman" panose="02020603050405020304" pitchFamily="18" charset="0"/>
                <a:ea typeface="宋体" panose="02010600030101010101" pitchFamily="2" charset="-122"/>
              </a:rPr>
              <a:t>、外包装材料</a:t>
            </a:r>
            <a:endParaRPr lang="zh-CN" altLang="en-US" sz="1600" dirty="0">
              <a:latin typeface="Arial" panose="020B0604020202020204" pitchFamily="34" charset="0"/>
              <a:ea typeface="宋体" panose="02010600030101010101" pitchFamily="2" charset="-122"/>
            </a:endParaRPr>
          </a:p>
        </p:txBody>
      </p:sp>
      <p:pic>
        <p:nvPicPr>
          <p:cNvPr id="15377" name="Picture 20" descr="http://img03.taobaocdn.com/imgextra/i3/166454419/T2LcXkXcpOXXXXXXXX_!!166454419.jpg"/>
          <p:cNvPicPr>
            <a:picLocks noChangeAspect="1"/>
          </p:cNvPicPr>
          <p:nvPr/>
        </p:nvPicPr>
        <p:blipFill>
          <a:blip r:embed="rId5" r:link="rId6"/>
          <a:srcRect l="50929" b="79965"/>
          <a:stretch>
            <a:fillRect/>
          </a:stretch>
        </p:blipFill>
        <p:spPr>
          <a:xfrm>
            <a:off x="1955800" y="-257175"/>
            <a:ext cx="933450" cy="981075"/>
          </a:xfrm>
          <a:prstGeom prst="rect">
            <a:avLst/>
          </a:prstGeom>
          <a:noFill/>
          <a:ln w="9525">
            <a:noFill/>
          </a:ln>
        </p:spPr>
      </p:pic>
      <p:pic>
        <p:nvPicPr>
          <p:cNvPr id="15378" name="Picture 21" descr="F:\11\快递教材\样章\AppData\Roaming\Tencent\Users\870327074\QQ\WinTemp\RichOle\SP4UQFJ6IBER{ZZQ(MTM_13.jpg"/>
          <p:cNvPicPr>
            <a:picLocks noChangeAspect="1"/>
          </p:cNvPicPr>
          <p:nvPr/>
        </p:nvPicPr>
        <p:blipFill>
          <a:blip r:embed="rId7" r:link="rId8"/>
          <a:stretch>
            <a:fillRect/>
          </a:stretch>
        </p:blipFill>
        <p:spPr>
          <a:xfrm>
            <a:off x="1955800" y="-257175"/>
            <a:ext cx="1047750" cy="885825"/>
          </a:xfrm>
          <a:prstGeom prst="rect">
            <a:avLst/>
          </a:prstGeom>
          <a:noFill/>
          <a:ln w="9525">
            <a:noFill/>
          </a:ln>
        </p:spPr>
      </p:pic>
      <p:pic>
        <p:nvPicPr>
          <p:cNvPr id="15379" name="Picture 22" descr="未命名"/>
          <p:cNvPicPr>
            <a:picLocks noChangeAspect="1"/>
          </p:cNvPicPr>
          <p:nvPr/>
        </p:nvPicPr>
        <p:blipFill>
          <a:blip r:embed="rId9"/>
          <a:stretch>
            <a:fillRect/>
          </a:stretch>
        </p:blipFill>
        <p:spPr>
          <a:xfrm>
            <a:off x="1955800" y="-257175"/>
            <a:ext cx="914400" cy="771525"/>
          </a:xfrm>
          <a:prstGeom prst="rect">
            <a:avLst/>
          </a:prstGeom>
          <a:noFill/>
          <a:ln w="9525">
            <a:noFill/>
          </a:ln>
        </p:spPr>
      </p:pic>
      <p:pic>
        <p:nvPicPr>
          <p:cNvPr id="15380" name="Picture 23" descr="http://img07.taobaocdn.com/bao/uploaded/i7/T1cN2uXi0dXXbtkabX_114152.jpg_310x310.jpg"/>
          <p:cNvPicPr>
            <a:picLocks noChangeAspect="1"/>
          </p:cNvPicPr>
          <p:nvPr/>
        </p:nvPicPr>
        <p:blipFill>
          <a:blip r:embed="rId10" r:link="rId11"/>
          <a:srcRect b="23613"/>
          <a:stretch>
            <a:fillRect/>
          </a:stretch>
        </p:blipFill>
        <p:spPr>
          <a:xfrm>
            <a:off x="1955800" y="-257175"/>
            <a:ext cx="1047750" cy="800100"/>
          </a:xfrm>
          <a:prstGeom prst="rect">
            <a:avLst/>
          </a:prstGeom>
          <a:noFill/>
          <a:ln w="9525">
            <a:noFill/>
          </a:ln>
        </p:spPr>
      </p:pic>
      <p:pic>
        <p:nvPicPr>
          <p:cNvPr id="15381" name="Picture 24" descr="F:\11\快递教材\样章\AppData\Roaming\Tencent\Users\870327074\QQ\WinTemp\RichOle\JGF%GYM65(G0)XYN7B[221S.jpg"/>
          <p:cNvPicPr>
            <a:picLocks noChangeAspect="1"/>
          </p:cNvPicPr>
          <p:nvPr/>
        </p:nvPicPr>
        <p:blipFill>
          <a:blip r:embed="rId12" r:link="rId13"/>
          <a:stretch>
            <a:fillRect/>
          </a:stretch>
        </p:blipFill>
        <p:spPr>
          <a:xfrm>
            <a:off x="1955800" y="-257175"/>
            <a:ext cx="914400" cy="876300"/>
          </a:xfrm>
          <a:prstGeom prst="rect">
            <a:avLst/>
          </a:prstGeom>
          <a:noFill/>
          <a:ln w="9525">
            <a:noFill/>
          </a:ln>
        </p:spPr>
      </p:pic>
      <p:pic>
        <p:nvPicPr>
          <p:cNvPr id="15382" name="Picture 25" descr="http://010.online001.com/baozhuang/tupian-bjax/200603182.jpg"/>
          <p:cNvPicPr>
            <a:picLocks noChangeAspect="1"/>
          </p:cNvPicPr>
          <p:nvPr/>
        </p:nvPicPr>
        <p:blipFill>
          <a:blip r:embed="rId14" r:link="rId15"/>
          <a:srcRect b="20430"/>
          <a:stretch>
            <a:fillRect/>
          </a:stretch>
        </p:blipFill>
        <p:spPr>
          <a:xfrm>
            <a:off x="1955800" y="-257175"/>
            <a:ext cx="1009650" cy="847725"/>
          </a:xfrm>
          <a:prstGeom prst="rect">
            <a:avLst/>
          </a:prstGeom>
          <a:noFill/>
          <a:ln w="9525">
            <a:noFill/>
          </a:ln>
        </p:spPr>
      </p:pic>
      <p:sp>
        <p:nvSpPr>
          <p:cNvPr id="15383" name="Rectangle 32"/>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5384" name="Rectangle 33"/>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5385" name="Rectangle 34"/>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5386" name="Rectangle 35"/>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5387" name="Rectangle 36"/>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5388" name="Rectangle 37"/>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5389" name="Rectangle 38"/>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5390" name="Rectangle 39"/>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5391" name="Rectangle 40"/>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5392" name="Rectangle 41"/>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5393" name="Rectangle 42"/>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5394" name="Rectangle 43"/>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186469" name="Group 101"/>
          <p:cNvGraphicFramePr>
            <a:graphicFrameLocks noGrp="1"/>
          </p:cNvGraphicFramePr>
          <p:nvPr/>
        </p:nvGraphicFramePr>
        <p:xfrm>
          <a:off x="1403350" y="1916113"/>
          <a:ext cx="7129463" cy="3960813"/>
        </p:xfrm>
        <a:graphic>
          <a:graphicData uri="http://schemas.openxmlformats.org/drawingml/2006/table">
            <a:tbl>
              <a:tblPr/>
              <a:tblGrid>
                <a:gridCol w="715963"/>
                <a:gridCol w="1947862"/>
                <a:gridCol w="1066800"/>
                <a:gridCol w="1022350"/>
                <a:gridCol w="2376488"/>
              </a:tblGrid>
              <a:tr h="9985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材料</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图片</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特点</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适用范围</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包装实例</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622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86395" name="Picture 27" descr="http://img01.taobaocdn.com/imgextra/i1/680780870/T22mNNXg4aXXXXXXXX_!!680780870.jpg"/>
          <p:cNvPicPr>
            <a:picLocks noChangeAspect="1"/>
          </p:cNvPicPr>
          <p:nvPr/>
        </p:nvPicPr>
        <p:blipFill>
          <a:blip r:embed="rId16" r:link="rId17"/>
          <a:stretch>
            <a:fillRect/>
          </a:stretch>
        </p:blipFill>
        <p:spPr>
          <a:xfrm>
            <a:off x="6372225" y="3357563"/>
            <a:ext cx="2089150" cy="1706562"/>
          </a:xfrm>
          <a:prstGeom prst="rect">
            <a:avLst/>
          </a:prstGeom>
          <a:noFill/>
          <a:ln w="9525">
            <a:noFill/>
          </a:ln>
        </p:spPr>
      </p:pic>
      <p:pic>
        <p:nvPicPr>
          <p:cNvPr id="15416" name="Picture 26" descr="F:\11\快递教材\样章\AppData\Roaming\Tencent\Users\870327074\QQ\WinTemp\RichOle\D[XG)USBNG6M}(03MI`13BJ.jpg"/>
          <p:cNvPicPr>
            <a:picLocks noChangeAspect="1"/>
          </p:cNvPicPr>
          <p:nvPr/>
        </p:nvPicPr>
        <p:blipFill>
          <a:blip r:embed="rId18" r:link="rId19"/>
          <a:stretch>
            <a:fillRect/>
          </a:stretch>
        </p:blipFill>
        <p:spPr>
          <a:xfrm>
            <a:off x="2124075" y="3429000"/>
            <a:ext cx="1800225" cy="1704975"/>
          </a:xfrm>
          <a:prstGeom prst="rect">
            <a:avLst/>
          </a:prstGeom>
          <a:noFill/>
          <a:ln w="9525">
            <a:noFill/>
          </a:ln>
        </p:spPr>
      </p:pic>
      <p:sp>
        <p:nvSpPr>
          <p:cNvPr id="186470" name="Rectangle 102"/>
          <p:cNvSpPr/>
          <p:nvPr/>
        </p:nvSpPr>
        <p:spPr>
          <a:xfrm>
            <a:off x="1547813" y="3644900"/>
            <a:ext cx="377825" cy="1190625"/>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塑料容器</a:t>
            </a:r>
            <a:endParaRPr lang="zh-CN" altLang="en-US" dirty="0">
              <a:latin typeface="Arial" panose="020B0604020202020204" pitchFamily="34" charset="0"/>
              <a:ea typeface="宋体" panose="02010600030101010101" pitchFamily="2" charset="-122"/>
            </a:endParaRPr>
          </a:p>
        </p:txBody>
      </p:sp>
      <p:sp>
        <p:nvSpPr>
          <p:cNvPr id="186471" name="Rectangle 103"/>
          <p:cNvSpPr/>
          <p:nvPr/>
        </p:nvSpPr>
        <p:spPr>
          <a:xfrm>
            <a:off x="4140200" y="3429000"/>
            <a:ext cx="936625" cy="1739900"/>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便携，体积小，耐用，防水效果好。</a:t>
            </a:r>
            <a:endParaRPr lang="zh-CN" altLang="en-US" dirty="0">
              <a:latin typeface="Arial" panose="020B0604020202020204" pitchFamily="34" charset="0"/>
              <a:ea typeface="宋体" panose="02010600030101010101" pitchFamily="2" charset="-122"/>
            </a:endParaRPr>
          </a:p>
        </p:txBody>
      </p:sp>
      <p:sp>
        <p:nvSpPr>
          <p:cNvPr id="186472" name="Rectangle 104"/>
          <p:cNvSpPr/>
          <p:nvPr/>
        </p:nvSpPr>
        <p:spPr>
          <a:xfrm>
            <a:off x="5219700" y="3357563"/>
            <a:ext cx="939800" cy="2289175"/>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适用于各类画卷、档案资料等不可折叠的材料包装。</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86470"/>
                                        </p:tgtEl>
                                        <p:attrNameLst>
                                          <p:attrName>style.visibility</p:attrName>
                                        </p:attrNameLst>
                                      </p:cBhvr>
                                      <p:to>
                                        <p:strVal val="visible"/>
                                      </p:to>
                                    </p:set>
                                    <p:anim to="" calcmode="lin" valueType="num">
                                      <p:cBhvr>
                                        <p:cTn id="7" dur="1" fill="hold"/>
                                        <p:tgtEl>
                                          <p:spTgt spid="186470"/>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86471"/>
                                        </p:tgtEl>
                                        <p:attrNameLst>
                                          <p:attrName>style.visibility</p:attrName>
                                        </p:attrNameLst>
                                      </p:cBhvr>
                                      <p:to>
                                        <p:strVal val="visible"/>
                                      </p:to>
                                    </p:set>
                                    <p:anim to="" calcmode="lin" valueType="num">
                                      <p:cBhvr>
                                        <p:cTn id="12" dur="1" fill="hold"/>
                                        <p:tgtEl>
                                          <p:spTgt spid="186471"/>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86472"/>
                                        </p:tgtEl>
                                        <p:attrNameLst>
                                          <p:attrName>style.visibility</p:attrName>
                                        </p:attrNameLst>
                                      </p:cBhvr>
                                      <p:to>
                                        <p:strVal val="visible"/>
                                      </p:to>
                                    </p:set>
                                    <p:anim to="" calcmode="lin" valueType="num">
                                      <p:cBhvr>
                                        <p:cTn id="17" dur="1" fill="hold"/>
                                        <p:tgtEl>
                                          <p:spTgt spid="186472"/>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86395"/>
                                        </p:tgtEl>
                                        <p:attrNameLst>
                                          <p:attrName>style.visibility</p:attrName>
                                        </p:attrNameLst>
                                      </p:cBhvr>
                                      <p:to>
                                        <p:strVal val="visible"/>
                                      </p:to>
                                    </p:set>
                                    <p:anim to="" calcmode="lin" valueType="num">
                                      <p:cBhvr>
                                        <p:cTn id="22" dur="1" fill="hold"/>
                                        <p:tgtEl>
                                          <p:spTgt spid="186395"/>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470" grpId="0"/>
      <p:bldP spid="186471" grpId="0"/>
      <p:bldP spid="18647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638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638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639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639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639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6393" name="Rectangle 12"/>
          <p:cNvSpPr/>
          <p:nvPr/>
        </p:nvSpPr>
        <p:spPr>
          <a:xfrm>
            <a:off x="1909763" y="1600200"/>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6394" name="Rectangle 13"/>
          <p:cNvSpPr/>
          <p:nvPr/>
        </p:nvSpPr>
        <p:spPr>
          <a:xfrm>
            <a:off x="1909763" y="1600200"/>
            <a:ext cx="9144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6395" name="Rectangle 14"/>
          <p:cNvSpPr/>
          <p:nvPr/>
        </p:nvSpPr>
        <p:spPr>
          <a:xfrm>
            <a:off x="1909763" y="1600200"/>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6396" name="Rectangle 15"/>
          <p:cNvSpPr/>
          <p:nvPr/>
        </p:nvSpPr>
        <p:spPr>
          <a:xfrm>
            <a:off x="1909763" y="1600200"/>
            <a:ext cx="9144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6397" name="AutoShape 16"/>
          <p:cNvSpPr>
            <a:spLocks noChangeAspect="1"/>
          </p:cNvSpPr>
          <p:nvPr/>
        </p:nvSpPr>
        <p:spPr>
          <a:xfrm>
            <a:off x="1187450" y="908050"/>
            <a:ext cx="7632700" cy="5616575"/>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6398" name="AutoShape 17"/>
          <p:cNvSpPr/>
          <p:nvPr/>
        </p:nvSpPr>
        <p:spPr>
          <a:xfrm>
            <a:off x="1187450" y="981075"/>
            <a:ext cx="7632700" cy="5251450"/>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pPr algn="just"/>
            <a:endParaRPr lang="zh-CN" altLang="en-US" sz="1000" dirty="0">
              <a:latin typeface="Times New Roman" panose="02020603050405020304" pitchFamily="18"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p:txBody>
      </p:sp>
      <p:pic>
        <p:nvPicPr>
          <p:cNvPr id="16399" name="Picture 18"/>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16400" name="Text Box 19"/>
          <p:cNvSpPr txBox="1"/>
          <p:nvPr/>
        </p:nvSpPr>
        <p:spPr>
          <a:xfrm>
            <a:off x="4140200" y="1196975"/>
            <a:ext cx="1795463" cy="431800"/>
          </a:xfrm>
          <a:prstGeom prst="rect">
            <a:avLst/>
          </a:prstGeom>
          <a:noFill/>
          <a:ln w="9525">
            <a:noFill/>
          </a:ln>
        </p:spPr>
        <p:txBody>
          <a:bodyPr anchor="t" anchorCtr="0"/>
          <a:p>
            <a:pPr algn="just"/>
            <a:r>
              <a:rPr lang="en-US" altLang="zh-CN" sz="1600" b="1" dirty="0">
                <a:solidFill>
                  <a:srgbClr val="FF0000"/>
                </a:solidFill>
                <a:latin typeface="Times New Roman" panose="02020603050405020304" pitchFamily="18" charset="0"/>
                <a:ea typeface="宋体" panose="02010600030101010101" pitchFamily="2" charset="-122"/>
              </a:rPr>
              <a:t>1.2</a:t>
            </a:r>
            <a:r>
              <a:rPr lang="zh-CN" altLang="en-US" sz="1600" b="1" dirty="0">
                <a:solidFill>
                  <a:srgbClr val="FF0000"/>
                </a:solidFill>
                <a:latin typeface="Times New Roman" panose="02020603050405020304" pitchFamily="18" charset="0"/>
                <a:ea typeface="宋体" panose="02010600030101010101" pitchFamily="2" charset="-122"/>
              </a:rPr>
              <a:t>、外包装材料</a:t>
            </a:r>
            <a:endParaRPr lang="zh-CN" altLang="en-US" sz="1600" dirty="0">
              <a:latin typeface="Arial" panose="020B0604020202020204" pitchFamily="34" charset="0"/>
              <a:ea typeface="宋体" panose="02010600030101010101" pitchFamily="2" charset="-122"/>
            </a:endParaRPr>
          </a:p>
        </p:txBody>
      </p:sp>
      <p:sp>
        <p:nvSpPr>
          <p:cNvPr id="16401" name="Rectangle 32"/>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6402" name="Rectangle 33"/>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6403" name="Rectangle 34"/>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6404" name="Rectangle 35"/>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6405" name="Rectangle 36"/>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6406" name="Rectangle 37"/>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6407" name="Rectangle 38"/>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6408" name="Rectangle 39"/>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6409" name="Rectangle 40"/>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6410" name="Rectangle 41"/>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6411" name="Rectangle 42"/>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6412" name="Rectangle 43"/>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195683" name="Group 99"/>
          <p:cNvGraphicFramePr>
            <a:graphicFrameLocks noGrp="1"/>
          </p:cNvGraphicFramePr>
          <p:nvPr/>
        </p:nvGraphicFramePr>
        <p:xfrm>
          <a:off x="1403350" y="1916113"/>
          <a:ext cx="7129463" cy="3960813"/>
        </p:xfrm>
        <a:graphic>
          <a:graphicData uri="http://schemas.openxmlformats.org/drawingml/2006/table">
            <a:tbl>
              <a:tblPr/>
              <a:tblGrid>
                <a:gridCol w="715963"/>
                <a:gridCol w="1876425"/>
                <a:gridCol w="1138237"/>
                <a:gridCol w="1022350"/>
                <a:gridCol w="2376488"/>
              </a:tblGrid>
              <a:tr h="9937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材料</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图片</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特点</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适用范围</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包装实例</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670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95613" name="Picture 29" descr="http://hiphotos.baidu.com/%cf%c9%d1%fd%b3%bf/pic/item/deac80fa0e566828024f56c9.jpg"/>
          <p:cNvPicPr>
            <a:picLocks noChangeAspect="1"/>
          </p:cNvPicPr>
          <p:nvPr/>
        </p:nvPicPr>
        <p:blipFill>
          <a:blip r:embed="rId5" r:link="rId6"/>
          <a:stretch>
            <a:fillRect/>
          </a:stretch>
        </p:blipFill>
        <p:spPr>
          <a:xfrm>
            <a:off x="6227763" y="2997200"/>
            <a:ext cx="2016125" cy="1298575"/>
          </a:xfrm>
          <a:prstGeom prst="rect">
            <a:avLst/>
          </a:prstGeom>
          <a:noFill/>
          <a:ln w="9525">
            <a:noFill/>
          </a:ln>
        </p:spPr>
      </p:pic>
      <p:pic>
        <p:nvPicPr>
          <p:cNvPr id="16434" name="Picture 28" descr="http://img03.taobaocdn.com/imgextra/i3/675683278/T2k2KMXgVaXXXXXXXX_!!675683278.jpg"/>
          <p:cNvPicPr>
            <a:picLocks noChangeAspect="1"/>
          </p:cNvPicPr>
          <p:nvPr/>
        </p:nvPicPr>
        <p:blipFill>
          <a:blip r:embed="rId7" r:link="rId8"/>
          <a:stretch>
            <a:fillRect/>
          </a:stretch>
        </p:blipFill>
        <p:spPr>
          <a:xfrm>
            <a:off x="2195513" y="3573463"/>
            <a:ext cx="1728787" cy="1304925"/>
          </a:xfrm>
          <a:prstGeom prst="rect">
            <a:avLst/>
          </a:prstGeom>
          <a:noFill/>
          <a:ln w="9525">
            <a:noFill/>
          </a:ln>
        </p:spPr>
      </p:pic>
      <p:sp>
        <p:nvSpPr>
          <p:cNvPr id="16435" name="AutoShape 101" descr="get?name=T1dZMeBsV41RCvBVdK"/>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195686" name="Picture 102" descr="CGL8DM7(8S36}B_9`IX@_F5"/>
          <p:cNvPicPr>
            <a:picLocks noChangeAspect="1"/>
          </p:cNvPicPr>
          <p:nvPr/>
        </p:nvPicPr>
        <p:blipFill>
          <a:blip r:embed="rId9"/>
          <a:stretch>
            <a:fillRect/>
          </a:stretch>
        </p:blipFill>
        <p:spPr>
          <a:xfrm>
            <a:off x="6227763" y="4365625"/>
            <a:ext cx="2081212" cy="1384300"/>
          </a:xfrm>
          <a:prstGeom prst="rect">
            <a:avLst/>
          </a:prstGeom>
          <a:noFill/>
          <a:ln w="9525">
            <a:noFill/>
          </a:ln>
        </p:spPr>
      </p:pic>
      <p:sp>
        <p:nvSpPr>
          <p:cNvPr id="195687" name="Rectangle 103"/>
          <p:cNvSpPr/>
          <p:nvPr/>
        </p:nvSpPr>
        <p:spPr>
          <a:xfrm>
            <a:off x="1547813" y="3716338"/>
            <a:ext cx="352425" cy="1190625"/>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快递信封</a:t>
            </a:r>
            <a:endParaRPr lang="zh-CN" altLang="en-US" dirty="0">
              <a:latin typeface="Arial" panose="020B0604020202020204" pitchFamily="34" charset="0"/>
              <a:ea typeface="宋体" panose="02010600030101010101" pitchFamily="2" charset="-122"/>
            </a:endParaRPr>
          </a:p>
        </p:txBody>
      </p:sp>
      <p:sp>
        <p:nvSpPr>
          <p:cNvPr id="195688" name="Rectangle 104"/>
          <p:cNvSpPr/>
          <p:nvPr/>
        </p:nvSpPr>
        <p:spPr>
          <a:xfrm>
            <a:off x="3995738" y="3500438"/>
            <a:ext cx="1225550" cy="1739900"/>
          </a:xfrm>
          <a:prstGeom prst="rect">
            <a:avLst/>
          </a:prstGeom>
          <a:noFill/>
          <a:ln w="9525">
            <a:noFill/>
          </a:ln>
        </p:spPr>
        <p:txBody>
          <a:bodyPr anchor="t" anchorCtr="0">
            <a:spAutoFit/>
          </a:bodyPr>
          <a:p>
            <a:r>
              <a:rPr lang="zh-CN" altLang="en-US" dirty="0">
                <a:solidFill>
                  <a:srgbClr val="000000"/>
                </a:solidFill>
                <a:latin typeface="Arial" panose="020B0604020202020204" pitchFamily="34" charset="0"/>
                <a:ea typeface="宋体" panose="02010600030101010101" pitchFamily="2" charset="-122"/>
              </a:rPr>
              <a:t>操作简便，作为广告宣传载体，有利于公司形象推广。</a:t>
            </a:r>
            <a:endParaRPr lang="zh-CN" altLang="en-US" dirty="0">
              <a:solidFill>
                <a:srgbClr val="000000"/>
              </a:solidFill>
              <a:latin typeface="Arial" panose="020B0604020202020204" pitchFamily="34" charset="0"/>
              <a:ea typeface="宋体" panose="02010600030101010101" pitchFamily="2" charset="-122"/>
            </a:endParaRPr>
          </a:p>
        </p:txBody>
      </p:sp>
      <p:sp>
        <p:nvSpPr>
          <p:cNvPr id="195689" name="Rectangle 105"/>
          <p:cNvSpPr/>
          <p:nvPr/>
        </p:nvSpPr>
        <p:spPr>
          <a:xfrm>
            <a:off x="5148263" y="3284538"/>
            <a:ext cx="1008062" cy="2289175"/>
          </a:xfrm>
          <a:prstGeom prst="rect">
            <a:avLst/>
          </a:prstGeom>
          <a:noFill/>
          <a:ln w="9525">
            <a:noFill/>
          </a:ln>
        </p:spPr>
        <p:txBody>
          <a:bodyPr anchor="t" anchorCtr="0">
            <a:spAutoFit/>
          </a:bodyPr>
          <a:p>
            <a:pPr eaLnBrk="0" hangingPunct="0"/>
            <a:r>
              <a:rPr lang="zh-CN" altLang="en-US" dirty="0">
                <a:latin typeface="Arial" panose="020B0604020202020204" pitchFamily="34" charset="0"/>
                <a:ea typeface="宋体" panose="02010600030101010101" pitchFamily="2" charset="-122"/>
              </a:rPr>
              <a:t>适合于各类纸质资料以及重量较轻的小物品的包装。</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95687"/>
                                        </p:tgtEl>
                                        <p:attrNameLst>
                                          <p:attrName>style.visibility</p:attrName>
                                        </p:attrNameLst>
                                      </p:cBhvr>
                                      <p:to>
                                        <p:strVal val="visible"/>
                                      </p:to>
                                    </p:set>
                                    <p:anim to="" calcmode="lin" valueType="num">
                                      <p:cBhvr>
                                        <p:cTn id="7" dur="1" fill="hold"/>
                                        <p:tgtEl>
                                          <p:spTgt spid="195687"/>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95688"/>
                                        </p:tgtEl>
                                        <p:attrNameLst>
                                          <p:attrName>style.visibility</p:attrName>
                                        </p:attrNameLst>
                                      </p:cBhvr>
                                      <p:to>
                                        <p:strVal val="visible"/>
                                      </p:to>
                                    </p:set>
                                    <p:anim to="" calcmode="lin" valueType="num">
                                      <p:cBhvr>
                                        <p:cTn id="12" dur="1" fill="hold"/>
                                        <p:tgtEl>
                                          <p:spTgt spid="195688"/>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95689"/>
                                        </p:tgtEl>
                                        <p:attrNameLst>
                                          <p:attrName>style.visibility</p:attrName>
                                        </p:attrNameLst>
                                      </p:cBhvr>
                                      <p:to>
                                        <p:strVal val="visible"/>
                                      </p:to>
                                    </p:set>
                                    <p:anim to="" calcmode="lin" valueType="num">
                                      <p:cBhvr>
                                        <p:cTn id="17" dur="1" fill="hold"/>
                                        <p:tgtEl>
                                          <p:spTgt spid="195689"/>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95613"/>
                                        </p:tgtEl>
                                        <p:attrNameLst>
                                          <p:attrName>style.visibility</p:attrName>
                                        </p:attrNameLst>
                                      </p:cBhvr>
                                      <p:to>
                                        <p:strVal val="visible"/>
                                      </p:to>
                                    </p:set>
                                    <p:anim to="" calcmode="lin" valueType="num">
                                      <p:cBhvr>
                                        <p:cTn id="22" dur="1" fill="hold"/>
                                        <p:tgtEl>
                                          <p:spTgt spid="195613"/>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95686"/>
                                        </p:tgtEl>
                                        <p:attrNameLst>
                                          <p:attrName>style.visibility</p:attrName>
                                        </p:attrNameLst>
                                      </p:cBhvr>
                                      <p:to>
                                        <p:strVal val="visible"/>
                                      </p:to>
                                    </p:set>
                                    <p:anim to="" calcmode="lin" valueType="num">
                                      <p:cBhvr>
                                        <p:cTn id="27" dur="1" fill="hold"/>
                                        <p:tgtEl>
                                          <p:spTgt spid="195686"/>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687" grpId="0"/>
      <p:bldP spid="195688" grpId="0"/>
      <p:bldP spid="19568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741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741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741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1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741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7417" name="Rectangle 12"/>
          <p:cNvSpPr/>
          <p:nvPr/>
        </p:nvSpPr>
        <p:spPr>
          <a:xfrm>
            <a:off x="1909763" y="1600200"/>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7418" name="Rectangle 13"/>
          <p:cNvSpPr/>
          <p:nvPr/>
        </p:nvSpPr>
        <p:spPr>
          <a:xfrm>
            <a:off x="1909763" y="1600200"/>
            <a:ext cx="9144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7419" name="Rectangle 14"/>
          <p:cNvSpPr/>
          <p:nvPr/>
        </p:nvSpPr>
        <p:spPr>
          <a:xfrm>
            <a:off x="1909763" y="1600200"/>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7420" name="Rectangle 15"/>
          <p:cNvSpPr/>
          <p:nvPr/>
        </p:nvSpPr>
        <p:spPr>
          <a:xfrm>
            <a:off x="1909763" y="1600200"/>
            <a:ext cx="9144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7421" name="AutoShape 16"/>
          <p:cNvSpPr>
            <a:spLocks noChangeAspect="1"/>
          </p:cNvSpPr>
          <p:nvPr/>
        </p:nvSpPr>
        <p:spPr>
          <a:xfrm>
            <a:off x="1187450" y="908050"/>
            <a:ext cx="7632700" cy="5616575"/>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22" name="AutoShape 17"/>
          <p:cNvSpPr/>
          <p:nvPr/>
        </p:nvSpPr>
        <p:spPr>
          <a:xfrm>
            <a:off x="1187450" y="981075"/>
            <a:ext cx="7632700" cy="5251450"/>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pPr algn="just"/>
            <a:endParaRPr lang="zh-CN" altLang="en-US" sz="1000" dirty="0">
              <a:latin typeface="Times New Roman" panose="02020603050405020304" pitchFamily="18"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p:txBody>
      </p:sp>
      <p:pic>
        <p:nvPicPr>
          <p:cNvPr id="17423" name="Picture 18"/>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17424" name="Text Box 19"/>
          <p:cNvSpPr txBox="1"/>
          <p:nvPr/>
        </p:nvSpPr>
        <p:spPr>
          <a:xfrm>
            <a:off x="4140200" y="1196975"/>
            <a:ext cx="1795463" cy="431800"/>
          </a:xfrm>
          <a:prstGeom prst="rect">
            <a:avLst/>
          </a:prstGeom>
          <a:noFill/>
          <a:ln w="9525">
            <a:noFill/>
          </a:ln>
        </p:spPr>
        <p:txBody>
          <a:bodyPr anchor="t" anchorCtr="0"/>
          <a:p>
            <a:pPr algn="just"/>
            <a:r>
              <a:rPr lang="en-US" altLang="zh-CN" sz="1600" b="1" dirty="0">
                <a:solidFill>
                  <a:srgbClr val="FF0000"/>
                </a:solidFill>
                <a:latin typeface="Times New Roman" panose="02020603050405020304" pitchFamily="18" charset="0"/>
                <a:ea typeface="宋体" panose="02010600030101010101" pitchFamily="2" charset="-122"/>
              </a:rPr>
              <a:t>1.2</a:t>
            </a:r>
            <a:r>
              <a:rPr lang="zh-CN" altLang="en-US" sz="1600" b="1" dirty="0">
                <a:solidFill>
                  <a:srgbClr val="FF0000"/>
                </a:solidFill>
                <a:latin typeface="Times New Roman" panose="02020603050405020304" pitchFamily="18" charset="0"/>
                <a:ea typeface="宋体" panose="02010600030101010101" pitchFamily="2" charset="-122"/>
              </a:rPr>
              <a:t>、外包装材料</a:t>
            </a:r>
            <a:endParaRPr lang="zh-CN" altLang="en-US" sz="1600" dirty="0">
              <a:latin typeface="Arial" panose="020B0604020202020204" pitchFamily="34" charset="0"/>
              <a:ea typeface="宋体" panose="02010600030101010101" pitchFamily="2" charset="-122"/>
            </a:endParaRPr>
          </a:p>
        </p:txBody>
      </p:sp>
      <p:sp>
        <p:nvSpPr>
          <p:cNvPr id="17425" name="Rectangle 32"/>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7426" name="Rectangle 33"/>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7427" name="Rectangle 34"/>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7428" name="Rectangle 35"/>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7429" name="Rectangle 36"/>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7430" name="Rectangle 37"/>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7431" name="Rectangle 38"/>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7432" name="Rectangle 39"/>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7433" name="Rectangle 40"/>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7434" name="Rectangle 41"/>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7435" name="Rectangle 42"/>
          <p:cNvSpPr/>
          <p:nvPr/>
        </p:nvSpPr>
        <p:spPr>
          <a:xfrm>
            <a:off x="1955800" y="-257175"/>
            <a:ext cx="1143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7436" name="Rectangle 43"/>
          <p:cNvSpPr/>
          <p:nvPr/>
        </p:nvSpPr>
        <p:spPr>
          <a:xfrm>
            <a:off x="1955800" y="-257175"/>
            <a:ext cx="1165225"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194657" name="Group 97"/>
          <p:cNvGraphicFramePr>
            <a:graphicFrameLocks noGrp="1"/>
          </p:cNvGraphicFramePr>
          <p:nvPr/>
        </p:nvGraphicFramePr>
        <p:xfrm>
          <a:off x="1331913" y="1916113"/>
          <a:ext cx="7272338" cy="3889375"/>
        </p:xfrm>
        <a:graphic>
          <a:graphicData uri="http://schemas.openxmlformats.org/drawingml/2006/table">
            <a:tbl>
              <a:tblPr/>
              <a:tblGrid>
                <a:gridCol w="730250"/>
                <a:gridCol w="2078037"/>
                <a:gridCol w="996950"/>
                <a:gridCol w="1090613"/>
                <a:gridCol w="2376487"/>
              </a:tblGrid>
              <a:tr h="97948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材料</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图片</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特点</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适用范围</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包装实例</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0988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7457" name="Picture 30" descr="F:\11\快递教材\样章\AppData\Roaming\Tencent\Users\870327074\QQ\WinTemp\RichOle\AY{HZT4CS(]8(WUMD8JX9LR.jpg"/>
          <p:cNvPicPr>
            <a:picLocks noChangeAspect="1"/>
          </p:cNvPicPr>
          <p:nvPr/>
        </p:nvPicPr>
        <p:blipFill>
          <a:blip r:embed="rId5" r:link="rId6"/>
          <a:stretch>
            <a:fillRect/>
          </a:stretch>
        </p:blipFill>
        <p:spPr>
          <a:xfrm>
            <a:off x="2268538" y="3573463"/>
            <a:ext cx="1512887" cy="1435100"/>
          </a:xfrm>
          <a:prstGeom prst="rect">
            <a:avLst/>
          </a:prstGeom>
          <a:noFill/>
          <a:ln w="9525">
            <a:noFill/>
          </a:ln>
        </p:spPr>
      </p:pic>
      <p:pic>
        <p:nvPicPr>
          <p:cNvPr id="194658" name="Picture 98" descr="}Y5_H3(AU~F0715}TSNPA4G"/>
          <p:cNvPicPr>
            <a:picLocks noChangeAspect="1"/>
          </p:cNvPicPr>
          <p:nvPr/>
        </p:nvPicPr>
        <p:blipFill>
          <a:blip r:embed="rId7"/>
          <a:stretch>
            <a:fillRect/>
          </a:stretch>
        </p:blipFill>
        <p:spPr>
          <a:xfrm>
            <a:off x="6227763" y="2997200"/>
            <a:ext cx="2339975" cy="2339975"/>
          </a:xfrm>
          <a:prstGeom prst="rect">
            <a:avLst/>
          </a:prstGeom>
          <a:noFill/>
          <a:ln w="9525">
            <a:noFill/>
          </a:ln>
        </p:spPr>
      </p:pic>
      <p:sp>
        <p:nvSpPr>
          <p:cNvPr id="17459" name="Rectangle 99"/>
          <p:cNvSpPr/>
          <p:nvPr/>
        </p:nvSpPr>
        <p:spPr>
          <a:xfrm>
            <a:off x="1476375" y="3500438"/>
            <a:ext cx="414338" cy="1190625"/>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封箱胶纸</a:t>
            </a:r>
            <a:endParaRPr lang="zh-CN" altLang="en-US" dirty="0">
              <a:latin typeface="Arial" panose="020B0604020202020204" pitchFamily="34" charset="0"/>
              <a:ea typeface="宋体" panose="02010600030101010101" pitchFamily="2" charset="-122"/>
            </a:endParaRPr>
          </a:p>
        </p:txBody>
      </p:sp>
      <p:sp>
        <p:nvSpPr>
          <p:cNvPr id="17460" name="Rectangle 100"/>
          <p:cNvSpPr/>
          <p:nvPr/>
        </p:nvSpPr>
        <p:spPr>
          <a:xfrm>
            <a:off x="4140200" y="3429000"/>
            <a:ext cx="958850" cy="1465263"/>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胶带强度高</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粘性强</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缠绕紧</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不易断。</a:t>
            </a:r>
            <a:endParaRPr lang="zh-CN" altLang="en-US" dirty="0">
              <a:latin typeface="Arial" panose="020B0604020202020204" pitchFamily="34" charset="0"/>
              <a:ea typeface="宋体" panose="02010600030101010101" pitchFamily="2" charset="-122"/>
            </a:endParaRPr>
          </a:p>
        </p:txBody>
      </p:sp>
      <p:sp>
        <p:nvSpPr>
          <p:cNvPr id="194661" name="Rectangle 101"/>
          <p:cNvSpPr/>
          <p:nvPr/>
        </p:nvSpPr>
        <p:spPr>
          <a:xfrm>
            <a:off x="5148263" y="2997200"/>
            <a:ext cx="1152525" cy="2563813"/>
          </a:xfrm>
          <a:prstGeom prst="rect">
            <a:avLst/>
          </a:prstGeom>
          <a:noFill/>
          <a:ln w="9525">
            <a:noFill/>
          </a:ln>
        </p:spPr>
        <p:txBody>
          <a:bodyPr anchor="t" anchorCtr="0">
            <a:spAutoFit/>
          </a:bodyPr>
          <a:p>
            <a:pPr eaLnBrk="0" hangingPunct="0"/>
            <a:r>
              <a:rPr lang="zh-CN" altLang="en-US" dirty="0">
                <a:latin typeface="Arial" panose="020B0604020202020204" pitchFamily="34" charset="0"/>
                <a:ea typeface="宋体" panose="02010600030101010101" pitchFamily="2" charset="-122"/>
              </a:rPr>
              <a:t>适用于快件封装加固。通常封箱胶纸上都印刷企业的标志，便于企业区分和宣传</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94661"/>
                                        </p:tgtEl>
                                        <p:attrNameLst>
                                          <p:attrName>style.visibility</p:attrName>
                                        </p:attrNameLst>
                                      </p:cBhvr>
                                      <p:to>
                                        <p:strVal val="visible"/>
                                      </p:to>
                                    </p:set>
                                    <p:anim to="" calcmode="lin" valueType="num">
                                      <p:cBhvr>
                                        <p:cTn id="7" dur="1" fill="hold"/>
                                        <p:tgtEl>
                                          <p:spTgt spid="194661"/>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94658"/>
                                        </p:tgtEl>
                                        <p:attrNameLst>
                                          <p:attrName>style.visibility</p:attrName>
                                        </p:attrNameLst>
                                      </p:cBhvr>
                                      <p:to>
                                        <p:strVal val="visible"/>
                                      </p:to>
                                    </p:set>
                                    <p:anim to="" calcmode="lin" valueType="num">
                                      <p:cBhvr>
                                        <p:cTn id="12" dur="1" fill="hold"/>
                                        <p:tgtEl>
                                          <p:spTgt spid="194658"/>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6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843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843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843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843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844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8441" name="AutoShape 23"/>
          <p:cNvSpPr/>
          <p:nvPr/>
        </p:nvSpPr>
        <p:spPr>
          <a:xfrm rot="-5400000">
            <a:off x="4411663" y="2333625"/>
            <a:ext cx="3173412" cy="2741613"/>
          </a:xfrm>
          <a:prstGeom prst="triangle">
            <a:avLst>
              <a:gd name="adj" fmla="val 50000"/>
            </a:avLst>
          </a:prstGeom>
          <a:gradFill rotWithShape="1">
            <a:gsLst>
              <a:gs pos="0">
                <a:srgbClr val="00CCFF"/>
              </a:gs>
              <a:gs pos="100000">
                <a:srgbClr val="005E76">
                  <a:alpha val="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8442" name="AutoShape 26"/>
          <p:cNvSpPr/>
          <p:nvPr/>
        </p:nvSpPr>
        <p:spPr>
          <a:xfrm rot="5400000" flipH="1">
            <a:off x="1558925" y="2333625"/>
            <a:ext cx="3173413" cy="2741613"/>
          </a:xfrm>
          <a:prstGeom prst="triangle">
            <a:avLst>
              <a:gd name="adj" fmla="val 50000"/>
            </a:avLst>
          </a:prstGeom>
          <a:gradFill rotWithShape="1">
            <a:gsLst>
              <a:gs pos="0">
                <a:srgbClr val="0066CC"/>
              </a:gs>
              <a:gs pos="100000">
                <a:srgbClr val="002F5E">
                  <a:alpha val="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8443" name="AutoShape 33"/>
          <p:cNvSpPr/>
          <p:nvPr/>
        </p:nvSpPr>
        <p:spPr>
          <a:xfrm>
            <a:off x="3106738" y="2259013"/>
            <a:ext cx="2911475" cy="2892425"/>
          </a:xfrm>
          <a:custGeom>
            <a:avLst/>
            <a:gdLst/>
            <a:ahLst/>
            <a:cxnLst>
              <a:cxn ang="0">
                <a:pos x="2147483647" y="0"/>
              </a:cxn>
              <a:cxn ang="0">
                <a:pos x="2147483647" y="2147483647"/>
              </a:cxn>
              <a:cxn ang="0">
                <a:pos x="2147483647" y="2147483647"/>
              </a:cxn>
              <a:cxn ang="0">
                <a:pos x="2147483647" y="2147483647"/>
              </a:cxn>
            </a:cxnLst>
            <a:pathLst>
              <a:path w="21600" h="21600">
                <a:moveTo>
                  <a:pt x="5332" y="10794"/>
                </a:moveTo>
                <a:cubicBezTo>
                  <a:pt x="5335" y="7776"/>
                  <a:pt x="7782" y="5331"/>
                  <a:pt x="10800" y="5332"/>
                </a:cubicBezTo>
                <a:cubicBezTo>
                  <a:pt x="13817" y="5332"/>
                  <a:pt x="16264" y="7776"/>
                  <a:pt x="16267" y="10794"/>
                </a:cubicBezTo>
                <a:lnTo>
                  <a:pt x="21599" y="10788"/>
                </a:lnTo>
                <a:cubicBezTo>
                  <a:pt x="21593" y="4828"/>
                  <a:pt x="16760" y="-1"/>
                  <a:pt x="10799" y="0"/>
                </a:cubicBezTo>
                <a:cubicBezTo>
                  <a:pt x="4839" y="0"/>
                  <a:pt x="6" y="4828"/>
                  <a:pt x="0" y="10788"/>
                </a:cubicBezTo>
                <a:lnTo>
                  <a:pt x="5332" y="10794"/>
                </a:lnTo>
                <a:close/>
              </a:path>
            </a:pathLst>
          </a:custGeom>
          <a:gradFill rotWithShape="1">
            <a:gsLst>
              <a:gs pos="0">
                <a:srgbClr val="000066"/>
              </a:gs>
              <a:gs pos="100000">
                <a:srgbClr val="3288C2"/>
              </a:gs>
            </a:gsLst>
            <a:lin ang="2700000" scaled="1"/>
            <a:tileRect/>
          </a:gradFill>
          <a:ln w="9525">
            <a:noFill/>
          </a:ln>
        </p:spPr>
        <p:txBody>
          <a:bodyPr/>
          <a:p>
            <a:endParaRPr lang="zh-CN" altLang="en-US"/>
          </a:p>
        </p:txBody>
      </p:sp>
      <p:sp>
        <p:nvSpPr>
          <p:cNvPr id="18444" name="AutoShape 37"/>
          <p:cNvSpPr/>
          <p:nvPr/>
        </p:nvSpPr>
        <p:spPr>
          <a:xfrm rot="10800000">
            <a:off x="3106738" y="2259013"/>
            <a:ext cx="2911475" cy="2892425"/>
          </a:xfrm>
          <a:custGeom>
            <a:avLst/>
            <a:gdLst/>
            <a:ahLst/>
            <a:cxnLst>
              <a:cxn ang="0">
                <a:pos x="2147483647" y="0"/>
              </a:cxn>
              <a:cxn ang="0">
                <a:pos x="2147483647" y="2147483647"/>
              </a:cxn>
              <a:cxn ang="0">
                <a:pos x="2147483647" y="2147483647"/>
              </a:cxn>
              <a:cxn ang="0">
                <a:pos x="2147483647" y="2147483647"/>
              </a:cxn>
            </a:cxnLst>
            <a:pathLst>
              <a:path w="21600" h="21600">
                <a:moveTo>
                  <a:pt x="5332" y="10794"/>
                </a:moveTo>
                <a:cubicBezTo>
                  <a:pt x="5335" y="7776"/>
                  <a:pt x="7782" y="5331"/>
                  <a:pt x="10800" y="5332"/>
                </a:cubicBezTo>
                <a:cubicBezTo>
                  <a:pt x="13817" y="5332"/>
                  <a:pt x="16264" y="7776"/>
                  <a:pt x="16267" y="10794"/>
                </a:cubicBezTo>
                <a:lnTo>
                  <a:pt x="21599" y="10788"/>
                </a:lnTo>
                <a:cubicBezTo>
                  <a:pt x="21593" y="4828"/>
                  <a:pt x="16760" y="-1"/>
                  <a:pt x="10799" y="0"/>
                </a:cubicBezTo>
                <a:cubicBezTo>
                  <a:pt x="4839" y="0"/>
                  <a:pt x="6" y="4828"/>
                  <a:pt x="0" y="10788"/>
                </a:cubicBezTo>
                <a:lnTo>
                  <a:pt x="5332" y="10794"/>
                </a:lnTo>
                <a:close/>
              </a:path>
            </a:pathLst>
          </a:custGeom>
          <a:gradFill rotWithShape="1">
            <a:gsLst>
              <a:gs pos="0">
                <a:srgbClr val="000066"/>
              </a:gs>
              <a:gs pos="100000">
                <a:srgbClr val="3288C2"/>
              </a:gs>
            </a:gsLst>
            <a:lin ang="2700000" scaled="1"/>
            <a:tileRect/>
          </a:gradFill>
          <a:ln w="9525">
            <a:noFill/>
          </a:ln>
        </p:spPr>
        <p:txBody>
          <a:bodyPr/>
          <a:p>
            <a:endParaRPr lang="zh-CN" altLang="en-US"/>
          </a:p>
        </p:txBody>
      </p:sp>
      <p:sp>
        <p:nvSpPr>
          <p:cNvPr id="18445" name="AutoShape 38"/>
          <p:cNvSpPr/>
          <p:nvPr/>
        </p:nvSpPr>
        <p:spPr>
          <a:xfrm>
            <a:off x="3159125" y="2305050"/>
            <a:ext cx="2806700" cy="2730500"/>
          </a:xfrm>
          <a:custGeom>
            <a:avLst/>
            <a:gdLst/>
            <a:ahLst/>
            <a:cxnLst>
              <a:cxn ang="0">
                <a:pos x="2147483647" y="0"/>
              </a:cxn>
              <a:cxn ang="0">
                <a:pos x="2147483647" y="2147483647"/>
              </a:cxn>
              <a:cxn ang="0">
                <a:pos x="2147483647" y="2147483647"/>
              </a:cxn>
              <a:cxn ang="0">
                <a:pos x="2147483647" y="2147483647"/>
              </a:cxn>
            </a:cxnLst>
            <a:pathLst>
              <a:path w="21600" h="21600">
                <a:moveTo>
                  <a:pt x="4907" y="10800"/>
                </a:moveTo>
                <a:cubicBezTo>
                  <a:pt x="4907" y="7545"/>
                  <a:pt x="7545" y="4907"/>
                  <a:pt x="10800" y="4907"/>
                </a:cubicBezTo>
                <a:cubicBezTo>
                  <a:pt x="14054" y="4906"/>
                  <a:pt x="16692" y="7545"/>
                  <a:pt x="16693" y="10799"/>
                </a:cubicBezTo>
                <a:lnTo>
                  <a:pt x="21600" y="10800"/>
                </a:lnTo>
                <a:cubicBezTo>
                  <a:pt x="21600" y="4835"/>
                  <a:pt x="16764" y="0"/>
                  <a:pt x="10800" y="0"/>
                </a:cubicBezTo>
                <a:cubicBezTo>
                  <a:pt x="4835" y="0"/>
                  <a:pt x="0" y="4835"/>
                  <a:pt x="0" y="10800"/>
                </a:cubicBezTo>
                <a:lnTo>
                  <a:pt x="4907" y="10800"/>
                </a:lnTo>
                <a:close/>
              </a:path>
            </a:pathLst>
          </a:custGeom>
          <a:gradFill rotWithShape="1">
            <a:gsLst>
              <a:gs pos="0">
                <a:srgbClr val="003399"/>
              </a:gs>
              <a:gs pos="50000">
                <a:srgbClr val="3288C2"/>
              </a:gs>
              <a:gs pos="100000">
                <a:srgbClr val="003399"/>
              </a:gs>
            </a:gsLst>
            <a:lin ang="0" scaled="1"/>
            <a:tileRect/>
          </a:gradFill>
          <a:ln w="9525">
            <a:noFill/>
          </a:ln>
        </p:spPr>
        <p:txBody>
          <a:bodyPr/>
          <a:p>
            <a:endParaRPr lang="zh-CN" altLang="en-US"/>
          </a:p>
        </p:txBody>
      </p:sp>
      <p:sp>
        <p:nvSpPr>
          <p:cNvPr id="18446" name="AutoShape 39"/>
          <p:cNvSpPr/>
          <p:nvPr/>
        </p:nvSpPr>
        <p:spPr>
          <a:xfrm rot="10800000">
            <a:off x="3160713" y="2357438"/>
            <a:ext cx="2806700" cy="2730500"/>
          </a:xfrm>
          <a:custGeom>
            <a:avLst/>
            <a:gdLst/>
            <a:ahLst/>
            <a:cxnLst>
              <a:cxn ang="0">
                <a:pos x="2147483647" y="0"/>
              </a:cxn>
              <a:cxn ang="0">
                <a:pos x="2147483647" y="2147483647"/>
              </a:cxn>
              <a:cxn ang="0">
                <a:pos x="2147483647" y="2147483647"/>
              </a:cxn>
              <a:cxn ang="0">
                <a:pos x="2147483647" y="2147483647"/>
              </a:cxn>
            </a:cxnLst>
            <a:pathLst>
              <a:path w="21600" h="21600">
                <a:moveTo>
                  <a:pt x="4907" y="10800"/>
                </a:moveTo>
                <a:cubicBezTo>
                  <a:pt x="4907" y="7545"/>
                  <a:pt x="7545" y="4907"/>
                  <a:pt x="10800" y="4907"/>
                </a:cubicBezTo>
                <a:cubicBezTo>
                  <a:pt x="14054" y="4906"/>
                  <a:pt x="16692" y="7545"/>
                  <a:pt x="16693" y="10799"/>
                </a:cubicBezTo>
                <a:lnTo>
                  <a:pt x="21600" y="10800"/>
                </a:lnTo>
                <a:cubicBezTo>
                  <a:pt x="21600" y="4835"/>
                  <a:pt x="16764" y="0"/>
                  <a:pt x="10800" y="0"/>
                </a:cubicBezTo>
                <a:cubicBezTo>
                  <a:pt x="4835" y="0"/>
                  <a:pt x="0" y="4835"/>
                  <a:pt x="0" y="10800"/>
                </a:cubicBezTo>
                <a:lnTo>
                  <a:pt x="4907" y="10800"/>
                </a:lnTo>
                <a:close/>
              </a:path>
            </a:pathLst>
          </a:custGeom>
          <a:gradFill rotWithShape="1">
            <a:gsLst>
              <a:gs pos="0">
                <a:srgbClr val="003399"/>
              </a:gs>
              <a:gs pos="50000">
                <a:srgbClr val="3288C2"/>
              </a:gs>
              <a:gs pos="100000">
                <a:srgbClr val="003399"/>
              </a:gs>
            </a:gsLst>
            <a:lin ang="0" scaled="1"/>
            <a:tileRect/>
          </a:gradFill>
          <a:ln w="9525">
            <a:noFill/>
          </a:ln>
        </p:spPr>
        <p:txBody>
          <a:bodyPr/>
          <a:p>
            <a:endParaRPr lang="zh-CN" altLang="en-US"/>
          </a:p>
        </p:txBody>
      </p:sp>
      <p:sp>
        <p:nvSpPr>
          <p:cNvPr id="18447" name="Oval 42"/>
          <p:cNvSpPr/>
          <p:nvPr/>
        </p:nvSpPr>
        <p:spPr>
          <a:xfrm>
            <a:off x="3779838" y="2936875"/>
            <a:ext cx="1536700" cy="1536700"/>
          </a:xfrm>
          <a:prstGeom prst="ellipse">
            <a:avLst/>
          </a:prstGeom>
          <a:gradFill rotWithShape="1">
            <a:gsLst>
              <a:gs pos="0">
                <a:srgbClr val="003BB2"/>
              </a:gs>
              <a:gs pos="100000">
                <a:srgbClr val="DDDDDD"/>
              </a:gs>
            </a:gsLst>
            <a:lin ang="5400000" scaled="1"/>
            <a:tileRect/>
          </a:gradFill>
          <a:ln w="9525" cap="flat" cmpd="sng">
            <a:solidFill>
              <a:srgbClr val="003399"/>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093" name="Oval 45"/>
          <p:cNvSpPr>
            <a:spLocks noChangeArrowheads="1"/>
          </p:cNvSpPr>
          <p:nvPr/>
        </p:nvSpPr>
        <p:spPr bwMode="auto">
          <a:xfrm>
            <a:off x="3911600" y="2959100"/>
            <a:ext cx="1298575" cy="1108075"/>
          </a:xfrm>
          <a:prstGeom prst="ellipse">
            <a:avLst/>
          </a:prstGeom>
          <a:gradFill rotWithShape="1">
            <a:gsLst>
              <a:gs pos="0">
                <a:schemeClr val="bg1"/>
              </a:gs>
              <a:gs pos="100000">
                <a:schemeClr val="bg1">
                  <a:gamma/>
                  <a:shade val="46275"/>
                  <a:invGamma/>
                  <a:alpha val="0"/>
                </a:schemeClr>
              </a:gs>
            </a:gsLst>
            <a:lin ang="5400000" scaled="1"/>
          </a:gradFill>
          <a:ln w="9525" algn="ctr">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8449" name="AutoShape 48"/>
          <p:cNvSpPr/>
          <p:nvPr/>
        </p:nvSpPr>
        <p:spPr>
          <a:xfrm flipH="1">
            <a:off x="646747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8450" name="AutoShape 49"/>
          <p:cNvSpPr/>
          <p:nvPr/>
        </p:nvSpPr>
        <p:spPr>
          <a:xfrm flipH="1">
            <a:off x="646747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8451" name="AutoShape 66"/>
          <p:cNvSpPr/>
          <p:nvPr/>
        </p:nvSpPr>
        <p:spPr>
          <a:xfrm rot="-1800000" flipH="1">
            <a:off x="556577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8452" name="AutoShape 67"/>
          <p:cNvSpPr/>
          <p:nvPr/>
        </p:nvSpPr>
        <p:spPr>
          <a:xfrm rot="-1800000" flipH="1">
            <a:off x="556577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8453" name="AutoShape 68"/>
          <p:cNvSpPr/>
          <p:nvPr/>
        </p:nvSpPr>
        <p:spPr>
          <a:xfrm rot="1701671" flipH="1">
            <a:off x="5565775"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8454" name="AutoShape 69"/>
          <p:cNvSpPr/>
          <p:nvPr/>
        </p:nvSpPr>
        <p:spPr>
          <a:xfrm rot="1701671" flipH="1">
            <a:off x="5565775"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8455" name="AutoShape 70"/>
          <p:cNvSpPr/>
          <p:nvPr/>
        </p:nvSpPr>
        <p:spPr>
          <a:xfrm>
            <a:off x="87312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8456" name="AutoShape 71"/>
          <p:cNvSpPr/>
          <p:nvPr/>
        </p:nvSpPr>
        <p:spPr>
          <a:xfrm>
            <a:off x="87312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8457" name="AutoShape 72"/>
          <p:cNvSpPr/>
          <p:nvPr/>
        </p:nvSpPr>
        <p:spPr>
          <a:xfrm rot="1800000">
            <a:off x="177482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8458" name="AutoShape 73"/>
          <p:cNvSpPr/>
          <p:nvPr/>
        </p:nvSpPr>
        <p:spPr>
          <a:xfrm rot="1800000">
            <a:off x="177482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8459" name="AutoShape 74"/>
          <p:cNvSpPr/>
          <p:nvPr/>
        </p:nvSpPr>
        <p:spPr>
          <a:xfrm rot="-1701671">
            <a:off x="1547813"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8460" name="AutoShape 75"/>
          <p:cNvSpPr/>
          <p:nvPr/>
        </p:nvSpPr>
        <p:spPr>
          <a:xfrm rot="-1701671">
            <a:off x="1547813"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8461" name="Text Box 78"/>
          <p:cNvSpPr txBox="1"/>
          <p:nvPr/>
        </p:nvSpPr>
        <p:spPr>
          <a:xfrm>
            <a:off x="900113" y="3429000"/>
            <a:ext cx="1565275" cy="641350"/>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在合适位置上</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 粘贴运单</a:t>
            </a:r>
            <a:endParaRPr lang="ko-KR" altLang="en-US" b="1" dirty="0">
              <a:latin typeface="Arial" panose="020B0604020202020204" pitchFamily="34" charset="0"/>
              <a:ea typeface="宋体" panose="02010600030101010101" pitchFamily="2" charset="-122"/>
            </a:endParaRPr>
          </a:p>
        </p:txBody>
      </p:sp>
      <p:sp>
        <p:nvSpPr>
          <p:cNvPr id="18462" name="Text Box 79"/>
          <p:cNvSpPr txBox="1"/>
          <p:nvPr/>
        </p:nvSpPr>
        <p:spPr>
          <a:xfrm>
            <a:off x="6877050" y="3357563"/>
            <a:ext cx="1417638" cy="641350"/>
          </a:xfrm>
          <a:prstGeom prst="rect">
            <a:avLst/>
          </a:prstGeom>
          <a:noFill/>
          <a:ln w="9525">
            <a:noFill/>
          </a:ln>
        </p:spPr>
        <p:txBody>
          <a:bodyPr anchor="t" anchorCtr="0">
            <a:spAutoFit/>
          </a:bodyPr>
          <a:p>
            <a:r>
              <a:rPr lang="zh-CN" altLang="en-US" b="1" dirty="0">
                <a:solidFill>
                  <a:srgbClr val="FF0000"/>
                </a:solidFill>
                <a:latin typeface="Arial" panose="020B0604020202020204" pitchFamily="34" charset="0"/>
                <a:ea typeface="宋体" panose="02010600030101010101" pitchFamily="2" charset="-122"/>
              </a:rPr>
              <a:t>按规定规范包装快 件</a:t>
            </a:r>
            <a:endParaRPr lang="ko-KR" altLang="en-US" b="1" dirty="0">
              <a:solidFill>
                <a:srgbClr val="FF0000"/>
              </a:solidFill>
              <a:latin typeface="Arial" panose="020B0604020202020204" pitchFamily="34" charset="0"/>
              <a:ea typeface="宋体" panose="02010600030101010101" pitchFamily="2" charset="-122"/>
            </a:endParaRPr>
          </a:p>
        </p:txBody>
      </p:sp>
      <p:sp>
        <p:nvSpPr>
          <p:cNvPr id="18463" name="Text Box 80"/>
          <p:cNvSpPr txBox="1"/>
          <p:nvPr/>
        </p:nvSpPr>
        <p:spPr>
          <a:xfrm rot="-1800000">
            <a:off x="1651000" y="5503863"/>
            <a:ext cx="1335088" cy="641350"/>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贴上正确的</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包装标识</a:t>
            </a:r>
            <a:endParaRPr lang="ko-KR" altLang="en-US" b="1" dirty="0">
              <a:latin typeface="Arial" panose="020B0604020202020204" pitchFamily="34" charset="0"/>
              <a:ea typeface="宋体" panose="02010600030101010101" pitchFamily="2" charset="-122"/>
            </a:endParaRPr>
          </a:p>
        </p:txBody>
      </p:sp>
      <p:sp>
        <p:nvSpPr>
          <p:cNvPr id="18464" name="Text Box 81"/>
          <p:cNvSpPr txBox="1"/>
          <p:nvPr/>
        </p:nvSpPr>
        <p:spPr>
          <a:xfrm rot="1800000">
            <a:off x="1908175" y="1341438"/>
            <a:ext cx="1104900" cy="641350"/>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清理包装</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现场</a:t>
            </a:r>
            <a:endParaRPr lang="ko-KR" altLang="en-US" b="1" dirty="0">
              <a:latin typeface="Arial" panose="020B0604020202020204" pitchFamily="34" charset="0"/>
              <a:ea typeface="宋体" panose="02010600030101010101" pitchFamily="2" charset="-122"/>
            </a:endParaRPr>
          </a:p>
        </p:txBody>
      </p:sp>
      <p:sp>
        <p:nvSpPr>
          <p:cNvPr id="18465" name="Text Box 82"/>
          <p:cNvSpPr txBox="1"/>
          <p:nvPr/>
        </p:nvSpPr>
        <p:spPr>
          <a:xfrm rot="-1800000">
            <a:off x="6219825" y="1238250"/>
            <a:ext cx="1133475" cy="915988"/>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选择合适</a:t>
            </a:r>
            <a:endParaRPr lang="zh-CN" altLang="en-US" b="1"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包装材料</a:t>
            </a:r>
            <a:endParaRPr lang="zh-CN" altLang="en-US" dirty="0">
              <a:latin typeface="Arial" panose="020B0604020202020204" pitchFamily="34" charset="0"/>
              <a:ea typeface="宋体" panose="02010600030101010101" pitchFamily="2" charset="-122"/>
            </a:endParaRPr>
          </a:p>
          <a:p>
            <a:pPr eaLnBrk="0" hangingPunct="0"/>
            <a:endParaRPr lang="ko-KR" altLang="en-US" dirty="0">
              <a:latin typeface="HY헤드라인M"/>
              <a:ea typeface="HY헤드라인M"/>
            </a:endParaRPr>
          </a:p>
        </p:txBody>
      </p:sp>
      <p:sp>
        <p:nvSpPr>
          <p:cNvPr id="18466" name="Text Box 83"/>
          <p:cNvSpPr txBox="1"/>
          <p:nvPr/>
        </p:nvSpPr>
        <p:spPr>
          <a:xfrm rot="1800000">
            <a:off x="6011863" y="5513388"/>
            <a:ext cx="1220787" cy="915987"/>
          </a:xfrm>
          <a:prstGeom prst="rect">
            <a:avLst/>
          </a:prstGeom>
          <a:noFill/>
          <a:ln w="9525">
            <a:noFill/>
          </a:ln>
        </p:spPr>
        <p:txBody>
          <a:bodyPr wrap="none" anchor="t" anchorCtr="0">
            <a:spAutoFit/>
          </a:bodyPr>
          <a:p>
            <a:r>
              <a:rPr lang="zh-CN" altLang="en-US" dirty="0">
                <a:latin typeface="宋体" panose="02010600030101010101" pitchFamily="2" charset="-122"/>
                <a:ea typeface="宋体" panose="02010600030101010101" pitchFamily="2" charset="-122"/>
              </a:rPr>
              <a:t> </a:t>
            </a:r>
            <a:r>
              <a:rPr lang="zh-CN" altLang="en-US" b="1" dirty="0">
                <a:latin typeface="宋体" panose="02010600030101010101" pitchFamily="2" charset="-122"/>
                <a:ea typeface="宋体" panose="02010600030101010101" pitchFamily="2" charset="-122"/>
              </a:rPr>
              <a:t>检查包装</a:t>
            </a:r>
            <a:endParaRPr lang="zh-CN" altLang="en-US" dirty="0">
              <a:latin typeface="宋体" panose="02010600030101010101" pitchFamily="2" charset="-122"/>
              <a:ea typeface="宋体" panose="02010600030101010101" pitchFamily="2" charset="-122"/>
            </a:endParaRPr>
          </a:p>
          <a:p>
            <a:r>
              <a:rPr lang="zh-CN" altLang="en-US" b="1" dirty="0">
                <a:latin typeface="宋体" panose="02010600030101010101" pitchFamily="2" charset="-122"/>
                <a:ea typeface="宋体" panose="02010600030101010101" pitchFamily="2" charset="-122"/>
              </a:rPr>
              <a:t> 完成情况</a:t>
            </a:r>
            <a:endParaRPr lang="zh-CN" altLang="en-US" dirty="0">
              <a:latin typeface="宋体" panose="02010600030101010101" pitchFamily="2" charset="-122"/>
              <a:ea typeface="宋体" panose="02010600030101010101" pitchFamily="2" charset="-122"/>
            </a:endParaRPr>
          </a:p>
          <a:p>
            <a:pPr eaLnBrk="0" hangingPunct="0"/>
            <a:endParaRPr lang="ko-KR" altLang="en-US" dirty="0">
              <a:latin typeface="HY헤드라인M"/>
              <a:ea typeface="HY헤드라인M"/>
            </a:endParaRPr>
          </a:p>
        </p:txBody>
      </p:sp>
      <p:pic>
        <p:nvPicPr>
          <p:cNvPr id="18467" name="Picture 84" descr="로고"/>
          <p:cNvPicPr>
            <a:picLocks noChangeAspect="1"/>
          </p:cNvPicPr>
          <p:nvPr/>
        </p:nvPicPr>
        <p:blipFill>
          <a:blip r:embed="rId4"/>
          <a:stretch>
            <a:fillRect/>
          </a:stretch>
        </p:blipFill>
        <p:spPr>
          <a:xfrm>
            <a:off x="3895725" y="3268663"/>
            <a:ext cx="1339850" cy="869950"/>
          </a:xfrm>
          <a:prstGeom prst="rect">
            <a:avLst/>
          </a:prstGeom>
          <a:noFill/>
          <a:ln w="9525">
            <a:noFill/>
          </a:ln>
        </p:spPr>
      </p:pic>
      <p:sp>
        <p:nvSpPr>
          <p:cNvPr id="18468" name="Rectangle 85"/>
          <p:cNvSpPr/>
          <p:nvPr/>
        </p:nvSpPr>
        <p:spPr>
          <a:xfrm>
            <a:off x="3916363" y="3497263"/>
            <a:ext cx="1308100" cy="427037"/>
          </a:xfrm>
          <a:prstGeom prst="rect">
            <a:avLst/>
          </a:prstGeom>
          <a:noFill/>
          <a:ln w="9525">
            <a:noFill/>
          </a:ln>
        </p:spPr>
        <p:txBody>
          <a:bodyPr wrap="none" anchor="ctr" anchorCtr="0">
            <a:spAutoFit/>
          </a:bodyPr>
          <a:p>
            <a:pPr algn="ctr"/>
            <a:r>
              <a:rPr lang="zh-CN" altLang="en-US" sz="2200" b="1" dirty="0">
                <a:latin typeface="HY견고딕"/>
                <a:ea typeface="HY견고딕"/>
              </a:rPr>
              <a:t>快件包装</a:t>
            </a:r>
            <a:endParaRPr lang="zh-CN" altLang="en-US" sz="2200" b="1" dirty="0">
              <a:latin typeface="HY견고딕"/>
              <a:ea typeface="HY견고딕"/>
            </a:endParaRPr>
          </a:p>
        </p:txBody>
      </p:sp>
      <p:sp>
        <p:nvSpPr>
          <p:cNvPr id="18469" name="WordArt 87"/>
          <p:cNvSpPr>
            <a:spLocks noTextEdit="1"/>
          </p:cNvSpPr>
          <p:nvPr/>
        </p:nvSpPr>
        <p:spPr>
          <a:xfrm>
            <a:off x="3563938" y="2636838"/>
            <a:ext cx="2063750" cy="1997075"/>
          </a:xfrm>
          <a:prstGeom prst="rect">
            <a:avLst/>
          </a:prstGeom>
        </p:spPr>
        <p:txBody>
          <a:bodyPr wrap="none" fromWordArt="1">
            <a:prstTxWarp prst="textArchUp">
              <a:avLst>
                <a:gd name="adj" fmla="val 11423497"/>
              </a:avLst>
            </a:prstTxWarp>
            <a:normAutofit/>
          </a:bodyPr>
          <a:p>
            <a:pPr algn="ctr"/>
            <a:r>
              <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rPr>
              <a:t>사회기여 역할 강화</a:t>
            </a:r>
            <a:endPar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endParaRPr>
          </a:p>
        </p:txBody>
      </p:sp>
      <p:sp>
        <p:nvSpPr>
          <p:cNvPr id="18470" name="WordArt 88"/>
          <p:cNvSpPr>
            <a:spLocks noTextEdit="1"/>
          </p:cNvSpPr>
          <p:nvPr/>
        </p:nvSpPr>
        <p:spPr>
          <a:xfrm>
            <a:off x="3511550" y="2771775"/>
            <a:ext cx="2089150" cy="1990725"/>
          </a:xfrm>
          <a:prstGeom prst="rect">
            <a:avLst/>
          </a:prstGeom>
        </p:spPr>
        <p:txBody>
          <a:bodyPr wrap="none" fromWordArt="1">
            <a:prstTxWarp prst="textArchDown">
              <a:avLst>
                <a:gd name="adj" fmla="val 620745"/>
              </a:avLst>
            </a:prstTxWarp>
            <a:normAutofit/>
          </a:bodyPr>
          <a:p>
            <a:pPr algn="ctr"/>
            <a:r>
              <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rPr>
              <a:t>기반산업 동반성장</a:t>
            </a:r>
            <a:endPar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endParaRPr>
          </a:p>
        </p:txBody>
      </p:sp>
    </p:spTree>
  </p:cSld>
  <p:clrMapOvr>
    <a:masterClrMapping/>
  </p:clrMapOvr>
  <p:transition spd="med">
    <p:check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1945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1946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1946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946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946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9465" name="AutoShape 12"/>
          <p:cNvSpPr/>
          <p:nvPr/>
        </p:nvSpPr>
        <p:spPr>
          <a:xfrm>
            <a:off x="1331913" y="1011238"/>
            <a:ext cx="7561262" cy="5846762"/>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19466" name="Picture 16"/>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19467" name="Text Box 14"/>
          <p:cNvSpPr txBox="1"/>
          <p:nvPr/>
        </p:nvSpPr>
        <p:spPr>
          <a:xfrm>
            <a:off x="4211638" y="1196975"/>
            <a:ext cx="1655762" cy="395288"/>
          </a:xfrm>
          <a:prstGeom prst="rect">
            <a:avLst/>
          </a:prstGeom>
          <a:noFill/>
          <a:ln w="9525">
            <a:noFill/>
          </a:ln>
        </p:spPr>
        <p:txBody>
          <a:bodyPr anchor="t" anchorCtr="0"/>
          <a:p>
            <a:pPr algn="just"/>
            <a:r>
              <a:rPr lang="en-US" altLang="zh-CN" sz="1600" b="1" dirty="0">
                <a:solidFill>
                  <a:srgbClr val="FF0000"/>
                </a:solidFill>
                <a:latin typeface="Times New Roman" panose="02020603050405020304" pitchFamily="18" charset="0"/>
                <a:ea typeface="宋体" panose="02010600030101010101" pitchFamily="2" charset="-122"/>
              </a:rPr>
              <a:t>2.1</a:t>
            </a:r>
            <a:r>
              <a:rPr lang="zh-CN" altLang="en-US" sz="1600" b="1" dirty="0">
                <a:solidFill>
                  <a:srgbClr val="FF0000"/>
                </a:solidFill>
                <a:latin typeface="Times New Roman" panose="02020603050405020304" pitchFamily="18" charset="0"/>
                <a:ea typeface="宋体" panose="02010600030101010101" pitchFamily="2" charset="-122"/>
              </a:rPr>
              <a:t>、包装规范</a:t>
            </a:r>
            <a:endParaRPr lang="zh-CN" altLang="en-US" sz="1600" dirty="0">
              <a:latin typeface="Arial" panose="020B0604020202020204" pitchFamily="34" charset="0"/>
              <a:ea typeface="宋体" panose="02010600030101010101" pitchFamily="2" charset="-122"/>
            </a:endParaRPr>
          </a:p>
        </p:txBody>
      </p:sp>
      <p:sp>
        <p:nvSpPr>
          <p:cNvPr id="19468" name="Rectangle 17"/>
          <p:cNvSpPr/>
          <p:nvPr/>
        </p:nvSpPr>
        <p:spPr>
          <a:xfrm>
            <a:off x="1619250" y="1773238"/>
            <a:ext cx="2825750" cy="581025"/>
          </a:xfrm>
          <a:prstGeom prst="rect">
            <a:avLst/>
          </a:prstGeom>
          <a:noFill/>
          <a:ln w="9525">
            <a:noFill/>
          </a:ln>
        </p:spPr>
        <p:txBody>
          <a:bodyPr wrap="none" anchor="ctr" anchorCtr="0">
            <a:spAutoFit/>
          </a:bodyPr>
          <a:p>
            <a:pPr eaLnBrk="0" hangingPunct="0"/>
            <a:r>
              <a:rPr lang="zh-CN" altLang="en-US" sz="1600" dirty="0">
                <a:solidFill>
                  <a:srgbClr val="000000"/>
                </a:solidFill>
                <a:latin typeface="Times New Roman" panose="02020603050405020304" pitchFamily="18" charset="0"/>
                <a:ea typeface="宋体" panose="02010600030101010101" pitchFamily="2" charset="-122"/>
              </a:rPr>
              <a:t>托寄物类别：</a:t>
            </a:r>
            <a:endParaRPr lang="zh-CN" altLang="en-US" sz="1600" dirty="0">
              <a:latin typeface="Arial" panose="020B0604020202020204" pitchFamily="34" charset="0"/>
              <a:ea typeface="宋体" panose="02010600030101010101" pitchFamily="2" charset="-122"/>
            </a:endParaRPr>
          </a:p>
          <a:p>
            <a:pPr eaLnBrk="0" hangingPunct="0"/>
            <a:r>
              <a:rPr lang="zh-CN" altLang="en-US" sz="1600" dirty="0">
                <a:solidFill>
                  <a:srgbClr val="000000"/>
                </a:solidFill>
                <a:latin typeface="Times New Roman" panose="02020603050405020304" pitchFamily="18" charset="0"/>
                <a:ea typeface="宋体" panose="02010600030101010101" pitchFamily="2" charset="-122"/>
              </a:rPr>
              <a:t>普通耐压、柔软、轻薄类物品</a:t>
            </a:r>
            <a:endParaRPr lang="zh-CN" altLang="en-US" sz="1600" dirty="0">
              <a:latin typeface="Arial" panose="020B0604020202020204" pitchFamily="34" charset="0"/>
              <a:ea typeface="宋体" panose="02010600030101010101" pitchFamily="2" charset="-122"/>
            </a:endParaRPr>
          </a:p>
        </p:txBody>
      </p:sp>
      <p:graphicFrame>
        <p:nvGraphicFramePr>
          <p:cNvPr id="150589" name="Group 61"/>
          <p:cNvGraphicFramePr>
            <a:graphicFrameLocks noGrp="1"/>
          </p:cNvGraphicFramePr>
          <p:nvPr/>
        </p:nvGraphicFramePr>
        <p:xfrm>
          <a:off x="1692275" y="2492375"/>
          <a:ext cx="6911975" cy="3457575"/>
        </p:xfrm>
        <a:graphic>
          <a:graphicData uri="http://schemas.openxmlformats.org/drawingml/2006/table">
            <a:tbl>
              <a:tblPr/>
              <a:tblGrid>
                <a:gridCol w="2174875"/>
                <a:gridCol w="2366963"/>
                <a:gridCol w="2370137"/>
              </a:tblGrid>
              <a:tr h="10668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907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9483" name="Rectangle 57"/>
          <p:cNvSpPr/>
          <p:nvPr/>
        </p:nvSpPr>
        <p:spPr>
          <a:xfrm>
            <a:off x="2124075" y="6092825"/>
            <a:ext cx="5761038" cy="517525"/>
          </a:xfrm>
          <a:prstGeom prst="rect">
            <a:avLst/>
          </a:prstGeom>
          <a:noFill/>
          <a:ln w="9525">
            <a:noFill/>
          </a:ln>
        </p:spPr>
        <p:txBody>
          <a:bodyPr anchor="ctr" anchorCtr="0">
            <a:spAutoFit/>
          </a:bodyPr>
          <a:p>
            <a:pPr eaLnBrk="0" hangingPunct="0"/>
            <a:r>
              <a:rPr lang="zh-CN" altLang="en-US" sz="1400" dirty="0">
                <a:solidFill>
                  <a:srgbClr val="000000"/>
                </a:solidFill>
                <a:latin typeface="Times New Roman" panose="02020603050405020304" pitchFamily="18" charset="0"/>
                <a:ea typeface="宋体" panose="02010600030101010101" pitchFamily="2" charset="-122"/>
              </a:rPr>
              <a:t>说明：以上物品若数量较多，可选择纸箱包装，为了避免发生阴湿或受潮情况，在转入纸箱前先包入塑料袋</a:t>
            </a:r>
            <a:r>
              <a:rPr lang="zh-CN" altLang="en-US" sz="900" dirty="0">
                <a:solidFill>
                  <a:srgbClr val="000000"/>
                </a:solidFill>
                <a:latin typeface="Times New Roman" panose="02020603050405020304" pitchFamily="18"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pic>
        <p:nvPicPr>
          <p:cNvPr id="19484" name="Picture 62" descr="c:\users\ADMINI~1\appdata\roaming\360se6\USERDA~1\Temp\U_1132~1.JPG"/>
          <p:cNvPicPr>
            <a:picLocks noChangeAspect="1"/>
          </p:cNvPicPr>
          <p:nvPr/>
        </p:nvPicPr>
        <p:blipFill>
          <a:blip r:embed="rId5" r:link="rId6"/>
          <a:stretch>
            <a:fillRect/>
          </a:stretch>
        </p:blipFill>
        <p:spPr>
          <a:xfrm>
            <a:off x="1835150" y="4149725"/>
            <a:ext cx="1728788" cy="1295400"/>
          </a:xfrm>
          <a:prstGeom prst="rect">
            <a:avLst/>
          </a:prstGeom>
          <a:noFill/>
          <a:ln w="9525">
            <a:noFill/>
          </a:ln>
        </p:spPr>
      </p:pic>
      <p:pic>
        <p:nvPicPr>
          <p:cNvPr id="19485" name="Picture 63" descr="c:\users\administrator\appdata\roaming\360se6\User Data\Temp\6febdc8f-625c-4cfe-8fe1-ba4357535027.jpg"/>
          <p:cNvPicPr>
            <a:picLocks noChangeAspect="1"/>
          </p:cNvPicPr>
          <p:nvPr/>
        </p:nvPicPr>
        <p:blipFill>
          <a:blip r:embed="rId7" r:link="rId8"/>
          <a:srcRect l="6667" r="13333" b="7738"/>
          <a:stretch>
            <a:fillRect/>
          </a:stretch>
        </p:blipFill>
        <p:spPr>
          <a:xfrm>
            <a:off x="4067175" y="4076700"/>
            <a:ext cx="1871663" cy="1622425"/>
          </a:xfrm>
          <a:prstGeom prst="rect">
            <a:avLst/>
          </a:prstGeom>
          <a:noFill/>
          <a:ln w="9525">
            <a:noFill/>
          </a:ln>
        </p:spPr>
      </p:pic>
      <p:pic>
        <p:nvPicPr>
          <p:cNvPr id="19486" name="Picture 64" descr="TB19D4~1"/>
          <p:cNvPicPr>
            <a:picLocks noChangeAspect="1"/>
          </p:cNvPicPr>
          <p:nvPr/>
        </p:nvPicPr>
        <p:blipFill>
          <a:blip r:embed="rId9"/>
          <a:stretch>
            <a:fillRect/>
          </a:stretch>
        </p:blipFill>
        <p:spPr>
          <a:xfrm>
            <a:off x="6300788" y="3860800"/>
            <a:ext cx="1943100" cy="1943100"/>
          </a:xfrm>
          <a:prstGeom prst="rect">
            <a:avLst/>
          </a:prstGeom>
          <a:noFill/>
          <a:ln w="9525">
            <a:noFill/>
          </a:ln>
        </p:spPr>
      </p:pic>
      <p:sp>
        <p:nvSpPr>
          <p:cNvPr id="150593" name="Rectangle 65"/>
          <p:cNvSpPr/>
          <p:nvPr/>
        </p:nvSpPr>
        <p:spPr>
          <a:xfrm>
            <a:off x="1908175" y="2636838"/>
            <a:ext cx="1800225" cy="641350"/>
          </a:xfrm>
          <a:prstGeom prst="rect">
            <a:avLst/>
          </a:prstGeom>
          <a:noFill/>
          <a:ln w="9525">
            <a:noFill/>
          </a:ln>
        </p:spPr>
        <p:txBody>
          <a:bodyPr anchor="t" anchorCtr="0">
            <a:spAutoFit/>
          </a:bodyPr>
          <a:p>
            <a:r>
              <a:rPr lang="en-US" altLang="zh-CN" dirty="0">
                <a:solidFill>
                  <a:srgbClr val="000000"/>
                </a:solidFill>
                <a:latin typeface="Arial" panose="020B0604020202020204" pitchFamily="34" charset="0"/>
                <a:ea typeface="宋体" panose="02010600030101010101" pitchFamily="2" charset="-122"/>
              </a:rPr>
              <a:t>• </a:t>
            </a:r>
            <a:r>
              <a:rPr lang="zh-CN" altLang="en-US" dirty="0">
                <a:solidFill>
                  <a:srgbClr val="000000"/>
                </a:solidFill>
                <a:latin typeface="Arial" panose="020B0604020202020204" pitchFamily="34" charset="0"/>
                <a:ea typeface="宋体" panose="02010600030101010101" pitchFamily="2" charset="-122"/>
              </a:rPr>
              <a:t>文件、票证等装入纸封。</a:t>
            </a:r>
            <a:endParaRPr lang="zh-CN" altLang="en-US" dirty="0">
              <a:solidFill>
                <a:srgbClr val="000000"/>
              </a:solidFill>
              <a:latin typeface="Arial" panose="020B0604020202020204" pitchFamily="34" charset="0"/>
              <a:ea typeface="宋体" panose="02010600030101010101" pitchFamily="2" charset="-122"/>
            </a:endParaRPr>
          </a:p>
        </p:txBody>
      </p:sp>
      <p:sp>
        <p:nvSpPr>
          <p:cNvPr id="150594" name="Rectangle 66"/>
          <p:cNvSpPr/>
          <p:nvPr/>
        </p:nvSpPr>
        <p:spPr>
          <a:xfrm>
            <a:off x="3924300" y="2708275"/>
            <a:ext cx="2016125" cy="641350"/>
          </a:xfrm>
          <a:prstGeom prst="rect">
            <a:avLst/>
          </a:prstGeom>
          <a:noFill/>
          <a:ln w="9525">
            <a:noFill/>
          </a:ln>
        </p:spPr>
        <p:txBody>
          <a:bodyPr anchor="t" anchorCtr="0">
            <a:spAutoFit/>
          </a:bodyPr>
          <a:p>
            <a:r>
              <a:rPr lang="en-US" altLang="zh-CN" dirty="0">
                <a:solidFill>
                  <a:srgbClr val="000000"/>
                </a:solidFill>
                <a:latin typeface="Arial" panose="020B0604020202020204" pitchFamily="34" charset="0"/>
                <a:ea typeface="宋体" panose="02010600030101010101" pitchFamily="2" charset="-122"/>
              </a:rPr>
              <a:t>• </a:t>
            </a:r>
            <a:r>
              <a:rPr lang="zh-CN" altLang="en-US" dirty="0">
                <a:solidFill>
                  <a:srgbClr val="000000"/>
                </a:solidFill>
                <a:latin typeface="Arial" panose="020B0604020202020204" pitchFamily="34" charset="0"/>
                <a:ea typeface="宋体" panose="02010600030101010101" pitchFamily="2" charset="-122"/>
              </a:rPr>
              <a:t>耐压、柔软衣物请使用塑料包装袋。</a:t>
            </a:r>
            <a:endParaRPr lang="zh-CN" altLang="en-US" dirty="0">
              <a:solidFill>
                <a:srgbClr val="000000"/>
              </a:solidFill>
              <a:latin typeface="Arial" panose="020B0604020202020204" pitchFamily="34" charset="0"/>
              <a:ea typeface="宋体" panose="02010600030101010101" pitchFamily="2" charset="-122"/>
            </a:endParaRPr>
          </a:p>
        </p:txBody>
      </p:sp>
      <p:sp>
        <p:nvSpPr>
          <p:cNvPr id="150595" name="Rectangle 67"/>
          <p:cNvSpPr/>
          <p:nvPr/>
        </p:nvSpPr>
        <p:spPr>
          <a:xfrm>
            <a:off x="6156325" y="2565400"/>
            <a:ext cx="2447925" cy="915988"/>
          </a:xfrm>
          <a:prstGeom prst="rect">
            <a:avLst/>
          </a:prstGeom>
          <a:noFill/>
          <a:ln w="9525">
            <a:noFill/>
          </a:ln>
        </p:spPr>
        <p:txBody>
          <a:bodyPr anchor="t" anchorCtr="0">
            <a:spAutoFit/>
          </a:bodyPr>
          <a:p>
            <a:r>
              <a:rPr lang="en-US" altLang="zh-CN" dirty="0">
                <a:solidFill>
                  <a:srgbClr val="000000"/>
                </a:solidFill>
                <a:latin typeface="Arial" panose="020B0604020202020204" pitchFamily="34" charset="0"/>
                <a:ea typeface="宋体" panose="02010600030101010101" pitchFamily="2" charset="-122"/>
              </a:rPr>
              <a:t>• </a:t>
            </a:r>
            <a:r>
              <a:rPr lang="zh-CN" altLang="en-US" dirty="0">
                <a:solidFill>
                  <a:srgbClr val="000000"/>
                </a:solidFill>
                <a:latin typeface="Arial" panose="020B0604020202020204" pitchFamily="34" charset="0"/>
                <a:ea typeface="宋体" panose="02010600030101010101" pitchFamily="2" charset="-122"/>
              </a:rPr>
              <a:t>幅面大且不能折叠的书画、设计图等，可卷起后用三角筒封装。</a:t>
            </a:r>
            <a:endParaRPr lang="zh-CN" altLang="en-US" dirty="0">
              <a:solidFill>
                <a:srgbClr val="000000"/>
              </a:solidFill>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50593">
                                            <p:txEl>
                                              <p:charRg st="0" end="14"/>
                                            </p:txEl>
                                          </p:spTgt>
                                        </p:tgtEl>
                                        <p:attrNameLst>
                                          <p:attrName>style.visibility</p:attrName>
                                        </p:attrNameLst>
                                      </p:cBhvr>
                                      <p:to>
                                        <p:strVal val="visible"/>
                                      </p:to>
                                    </p:set>
                                    <p:anim to="" calcmode="lin" valueType="num">
                                      <p:cBhvr>
                                        <p:cTn id="7" dur="1" fill="hold"/>
                                        <p:tgtEl>
                                          <p:spTgt spid="150593">
                                            <p:txEl>
                                              <p:charRg st="0" end="14"/>
                                            </p:txEl>
                                          </p:spTgt>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50594"/>
                                        </p:tgtEl>
                                        <p:attrNameLst>
                                          <p:attrName>style.visibility</p:attrName>
                                        </p:attrNameLst>
                                      </p:cBhvr>
                                      <p:to>
                                        <p:strVal val="visible"/>
                                      </p:to>
                                    </p:set>
                                    <p:anim to="" calcmode="lin" valueType="num">
                                      <p:cBhvr>
                                        <p:cTn id="12" dur="1" fill="hold"/>
                                        <p:tgtEl>
                                          <p:spTgt spid="150594"/>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50595"/>
                                        </p:tgtEl>
                                        <p:attrNameLst>
                                          <p:attrName>style.visibility</p:attrName>
                                        </p:attrNameLst>
                                      </p:cBhvr>
                                      <p:to>
                                        <p:strVal val="visible"/>
                                      </p:to>
                                    </p:set>
                                    <p:anim to="" calcmode="lin" valueType="num">
                                      <p:cBhvr>
                                        <p:cTn id="17" dur="1" fill="hold"/>
                                        <p:tgtEl>
                                          <p:spTgt spid="150595"/>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94" grpId="0"/>
      <p:bldP spid="15059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048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048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048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048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048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0489" name="AutoShape 12"/>
          <p:cNvSpPr/>
          <p:nvPr/>
        </p:nvSpPr>
        <p:spPr>
          <a:xfrm>
            <a:off x="1331913" y="836613"/>
            <a:ext cx="7561262" cy="5846762"/>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20490" name="Picture 13"/>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20491" name="Text Box 14"/>
          <p:cNvSpPr txBox="1"/>
          <p:nvPr/>
        </p:nvSpPr>
        <p:spPr>
          <a:xfrm>
            <a:off x="4211638" y="1196975"/>
            <a:ext cx="1655762" cy="395288"/>
          </a:xfrm>
          <a:prstGeom prst="rect">
            <a:avLst/>
          </a:prstGeom>
          <a:noFill/>
          <a:ln w="9525">
            <a:noFill/>
          </a:ln>
        </p:spPr>
        <p:txBody>
          <a:bodyPr anchor="t" anchorCtr="0"/>
          <a:p>
            <a:pPr algn="ctr"/>
            <a:r>
              <a:rPr lang="zh-CN" altLang="en-US" sz="1600" b="1" dirty="0">
                <a:solidFill>
                  <a:srgbClr val="FF0000"/>
                </a:solidFill>
                <a:latin typeface="Times New Roman" panose="02020603050405020304" pitchFamily="18" charset="0"/>
                <a:ea typeface="宋体" panose="02010600030101010101" pitchFamily="2" charset="-122"/>
              </a:rPr>
              <a:t>防潮保护</a:t>
            </a:r>
            <a:endParaRPr lang="zh-CN" altLang="en-US" sz="1600" dirty="0">
              <a:latin typeface="Arial" panose="020B0604020202020204" pitchFamily="34" charset="0"/>
              <a:ea typeface="宋体" panose="02010600030101010101" pitchFamily="2" charset="-122"/>
            </a:endParaRPr>
          </a:p>
        </p:txBody>
      </p:sp>
      <p:sp>
        <p:nvSpPr>
          <p:cNvPr id="203791" name="Rectangle 15"/>
          <p:cNvSpPr/>
          <p:nvPr/>
        </p:nvSpPr>
        <p:spPr>
          <a:xfrm>
            <a:off x="1619250" y="1422400"/>
            <a:ext cx="7056438" cy="4811713"/>
          </a:xfrm>
          <a:prstGeom prst="rect">
            <a:avLst/>
          </a:prstGeom>
          <a:noFill/>
          <a:ln w="9525">
            <a:noFill/>
          </a:ln>
        </p:spPr>
        <p:txBody>
          <a:bodyPr anchor="ctr" anchorCtr="0">
            <a:spAutoFit/>
          </a:bodyPr>
          <a:p>
            <a:pPr marL="342900" indent="-342900" defTabSz="914400">
              <a:buNone/>
              <a:tabLst>
                <a:tab pos="533400" algn="l"/>
              </a:tabLst>
            </a:pPr>
            <a:endParaRPr lang="zh-CN" altLang="en-US"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533400" algn="l"/>
              </a:tabLst>
            </a:pPr>
            <a:r>
              <a:rPr lang="zh-CN" altLang="en-US" sz="1600" dirty="0">
                <a:latin typeface="Arial" panose="020B0604020202020204" pitchFamily="34" charset="0"/>
                <a:ea typeface="宋体" panose="02010600030101010101" pitchFamily="2" charset="-122"/>
              </a:rPr>
              <a:t>产品在包装前必须是干燥和清洁的。 </a:t>
            </a:r>
            <a:endParaRPr lang="zh-CN" altLang="en-US" sz="16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533400" algn="l"/>
              </a:tabLst>
            </a:pPr>
            <a:r>
              <a:rPr lang="zh-CN" altLang="en-US" sz="1600" dirty="0">
                <a:latin typeface="Arial" panose="020B0604020202020204" pitchFamily="34" charset="0"/>
                <a:ea typeface="宋体" panose="02010600030101010101" pitchFamily="2" charset="-122"/>
              </a:rPr>
              <a:t>产品有尖突部，并可能损伤潮阻隔层时，应采取防护措施。 </a:t>
            </a:r>
            <a:endParaRPr lang="zh-CN" altLang="en-US" sz="16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533400" algn="l"/>
              </a:tabLst>
            </a:pPr>
            <a:r>
              <a:rPr lang="zh-CN" altLang="en-US" sz="1600" dirty="0">
                <a:latin typeface="Arial" panose="020B0604020202020204" pitchFamily="34" charset="0"/>
                <a:ea typeface="宋体" panose="02010600030101010101" pitchFamily="2" charset="-122"/>
              </a:rPr>
              <a:t>当产品在进行防潮包装的同时，需有其他防护要求时，应按其他专业包装标准的规定采取相应的措施。 </a:t>
            </a:r>
            <a:endParaRPr lang="zh-CN" altLang="en-US" sz="16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533400" algn="l"/>
              </a:tabLst>
            </a:pPr>
            <a:r>
              <a:rPr lang="zh-CN" altLang="en-US" sz="1600" dirty="0">
                <a:latin typeface="Arial" panose="020B0604020202020204" pitchFamily="34" charset="0"/>
                <a:ea typeface="宋体" panose="02010600030101010101" pitchFamily="2" charset="-122"/>
              </a:rPr>
              <a:t>防止产品在运输中发生移动而采取的填充、支撑和固定物，应尽量放在防潮阻隔层的外部。</a:t>
            </a:r>
            <a:endParaRPr lang="zh-CN" altLang="en-US" sz="16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533400" algn="l"/>
              </a:tabLst>
            </a:pPr>
            <a:r>
              <a:rPr lang="zh-CN" altLang="en-US" sz="1600" dirty="0">
                <a:latin typeface="Arial" panose="020B0604020202020204" pitchFamily="34" charset="0"/>
                <a:ea typeface="宋体" panose="02010600030101010101" pitchFamily="2" charset="-122"/>
              </a:rPr>
              <a:t>应减小防潮包装的体积。</a:t>
            </a:r>
            <a:endParaRPr lang="zh-CN" altLang="en-US" sz="16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533400" algn="l"/>
              </a:tabLst>
            </a:pPr>
            <a:r>
              <a:rPr lang="zh-CN" altLang="en-US" sz="1600" dirty="0">
                <a:latin typeface="Arial" panose="020B0604020202020204" pitchFamily="34" charset="0"/>
                <a:ea typeface="宋体" panose="02010600030101010101" pitchFamily="2" charset="-122"/>
              </a:rPr>
              <a:t>采用透湿度为零或接近零的金属或非金属容器将产品包装后加以密封： </a:t>
            </a:r>
            <a:endParaRPr lang="zh-CN" altLang="en-US" sz="1600" dirty="0">
              <a:latin typeface="Arial" panose="020B0604020202020204" pitchFamily="34" charset="0"/>
              <a:ea typeface="宋体" panose="02010600030101010101" pitchFamily="2" charset="-122"/>
            </a:endParaRPr>
          </a:p>
          <a:p>
            <a:pPr marL="800100" lvl="1" indent="-342900" defTabSz="914400" eaLnBrk="1" hangingPunct="1">
              <a:lnSpc>
                <a:spcPct val="130000"/>
              </a:lnSpc>
              <a:buAutoNum type="circleNumDbPlain"/>
              <a:tabLst>
                <a:tab pos="533400" algn="l"/>
              </a:tabLst>
            </a:pPr>
            <a:r>
              <a:rPr lang="zh-CN" altLang="en-US" sz="1600" dirty="0">
                <a:latin typeface="Arial" panose="020B0604020202020204" pitchFamily="34" charset="0"/>
                <a:ea typeface="宋体" panose="02010600030101010101" pitchFamily="2" charset="-122"/>
              </a:rPr>
              <a:t>不加干燥剂：真空包装、充气包装等； </a:t>
            </a:r>
            <a:endParaRPr lang="zh-CN" altLang="en-US" sz="1600" dirty="0">
              <a:latin typeface="Arial" panose="020B0604020202020204" pitchFamily="34" charset="0"/>
              <a:ea typeface="宋体" panose="02010600030101010101" pitchFamily="2" charset="-122"/>
            </a:endParaRPr>
          </a:p>
          <a:p>
            <a:pPr marL="800100" lvl="1" indent="-342900" defTabSz="914400" eaLnBrk="1" hangingPunct="1">
              <a:lnSpc>
                <a:spcPct val="130000"/>
              </a:lnSpc>
              <a:buAutoNum type="circleNumDbPlain"/>
              <a:tabLst>
                <a:tab pos="533400" algn="l"/>
              </a:tabLst>
            </a:pPr>
            <a:r>
              <a:rPr lang="zh-CN" altLang="en-US" sz="1600" dirty="0">
                <a:latin typeface="Arial" panose="020B0604020202020204" pitchFamily="34" charset="0"/>
                <a:ea typeface="宋体" panose="02010600030101010101" pitchFamily="2" charset="-122"/>
              </a:rPr>
              <a:t>加干燥剂：一般选用硅胶和蒙脱石。 </a:t>
            </a:r>
            <a:endParaRPr lang="zh-CN" altLang="en-US" sz="1600" dirty="0">
              <a:latin typeface="Arial" panose="020B0604020202020204" pitchFamily="34" charset="0"/>
              <a:ea typeface="宋体" panose="02010600030101010101" pitchFamily="2" charset="-122"/>
            </a:endParaRPr>
          </a:p>
          <a:p>
            <a:pPr marL="342900" indent="-342900" defTabSz="914400">
              <a:lnSpc>
                <a:spcPct val="130000"/>
              </a:lnSpc>
              <a:buAutoNum type="arabicPeriod"/>
              <a:tabLst>
                <a:tab pos="533400" algn="l"/>
              </a:tabLst>
            </a:pPr>
            <a:r>
              <a:rPr lang="zh-CN" altLang="en-US" sz="1600" dirty="0">
                <a:latin typeface="Arial" panose="020B0604020202020204" pitchFamily="34" charset="0"/>
                <a:ea typeface="宋体" panose="02010600030101010101" pitchFamily="2" charset="-122"/>
              </a:rPr>
              <a:t>采用较低透水蒸汽性的柔性材料，将产品加干燥剂包装，封口密封： </a:t>
            </a:r>
            <a:endParaRPr lang="zh-CN" altLang="en-US" sz="1600" dirty="0">
              <a:latin typeface="Arial" panose="020B0604020202020204" pitchFamily="34" charset="0"/>
              <a:ea typeface="宋体" panose="02010600030101010101" pitchFamily="2" charset="-122"/>
            </a:endParaRPr>
          </a:p>
          <a:p>
            <a:pPr marL="800100" lvl="1" indent="-342900" defTabSz="914400" eaLnBrk="1" hangingPunct="1">
              <a:lnSpc>
                <a:spcPct val="130000"/>
              </a:lnSpc>
              <a:buAutoNum type="circleNumDbPlain"/>
              <a:tabLst>
                <a:tab pos="533400" algn="l"/>
              </a:tabLst>
            </a:pPr>
            <a:r>
              <a:rPr lang="zh-CN" altLang="en-US" sz="1600" dirty="0">
                <a:latin typeface="Arial" panose="020B0604020202020204" pitchFamily="34" charset="0"/>
                <a:ea typeface="宋体" panose="02010600030101010101" pitchFamily="2" charset="-122"/>
              </a:rPr>
              <a:t>单一柔性薄膜加干燥剂包装； </a:t>
            </a:r>
            <a:endParaRPr lang="zh-CN" altLang="en-US" sz="1600" dirty="0">
              <a:latin typeface="Arial" panose="020B0604020202020204" pitchFamily="34" charset="0"/>
              <a:ea typeface="宋体" panose="02010600030101010101" pitchFamily="2" charset="-122"/>
            </a:endParaRPr>
          </a:p>
          <a:p>
            <a:pPr marL="800100" lvl="1" indent="-342900" defTabSz="914400" eaLnBrk="1" hangingPunct="1">
              <a:lnSpc>
                <a:spcPct val="130000"/>
              </a:lnSpc>
              <a:buAutoNum type="circleNumDbPlain"/>
              <a:tabLst>
                <a:tab pos="533400" algn="l"/>
              </a:tabLst>
            </a:pPr>
            <a:r>
              <a:rPr lang="zh-CN" altLang="en-US" sz="1600" dirty="0">
                <a:latin typeface="Arial" panose="020B0604020202020204" pitchFamily="34" charset="0"/>
                <a:ea typeface="宋体" panose="02010600030101010101" pitchFamily="2" charset="-122"/>
              </a:rPr>
              <a:t>复合薄膜加干燥剂包装； </a:t>
            </a:r>
            <a:endParaRPr lang="zh-CN" altLang="en-US" sz="1600" dirty="0">
              <a:latin typeface="Arial" panose="020B0604020202020204" pitchFamily="34" charset="0"/>
              <a:ea typeface="宋体" panose="02010600030101010101" pitchFamily="2" charset="-122"/>
            </a:endParaRPr>
          </a:p>
          <a:p>
            <a:pPr marL="800100" lvl="1" indent="-342900" defTabSz="914400" eaLnBrk="1" hangingPunct="1">
              <a:lnSpc>
                <a:spcPct val="130000"/>
              </a:lnSpc>
              <a:buAutoNum type="circleNumDbPlain"/>
              <a:tabLst>
                <a:tab pos="533400" algn="l"/>
              </a:tabLst>
            </a:pPr>
            <a:r>
              <a:rPr lang="zh-CN" altLang="en-US" sz="1600" dirty="0">
                <a:latin typeface="Arial" panose="020B0604020202020204" pitchFamily="34" charset="0"/>
                <a:ea typeface="宋体" panose="02010600030101010101" pitchFamily="2" charset="-122"/>
              </a:rPr>
              <a:t>多层包装，采用不同的较低透水蒸汽性材料进行包装。</a:t>
            </a:r>
            <a:endParaRPr lang="zh-CN" altLang="en-US" sz="1600"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3791">
                                            <p:txEl>
                                              <p:charRg st="1" end="19"/>
                                            </p:txEl>
                                          </p:spTgt>
                                        </p:tgtEl>
                                        <p:attrNameLst>
                                          <p:attrName>style.visibility</p:attrName>
                                        </p:attrNameLst>
                                      </p:cBhvr>
                                      <p:to>
                                        <p:strVal val="visible"/>
                                      </p:to>
                                    </p:set>
                                    <p:anim to="" calcmode="lin" valueType="num">
                                      <p:cBhvr>
                                        <p:cTn id="7" dur="1" fill="hold"/>
                                        <p:tgtEl>
                                          <p:spTgt spid="203791">
                                            <p:txEl>
                                              <p:charRg st="1" end="19"/>
                                            </p:txEl>
                                          </p:spTgt>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203791">
                                            <p:txEl>
                                              <p:charRg st="19" end="47"/>
                                            </p:txEl>
                                          </p:spTgt>
                                        </p:tgtEl>
                                        <p:attrNameLst>
                                          <p:attrName>style.visibility</p:attrName>
                                        </p:attrNameLst>
                                      </p:cBhvr>
                                      <p:to>
                                        <p:strVal val="visible"/>
                                      </p:to>
                                    </p:set>
                                    <p:anim to="" calcmode="lin" valueType="num">
                                      <p:cBhvr>
                                        <p:cTn id="10" dur="1" fill="hold"/>
                                        <p:tgtEl>
                                          <p:spTgt spid="203791">
                                            <p:txEl>
                                              <p:charRg st="19" end="47"/>
                                            </p:txEl>
                                          </p:spTgt>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203791">
                                            <p:txEl>
                                              <p:charRg st="47" end="94"/>
                                            </p:txEl>
                                          </p:spTgt>
                                        </p:tgtEl>
                                        <p:attrNameLst>
                                          <p:attrName>style.visibility</p:attrName>
                                        </p:attrNameLst>
                                      </p:cBhvr>
                                      <p:to>
                                        <p:strVal val="visible"/>
                                      </p:to>
                                    </p:set>
                                    <p:anim to="" calcmode="lin" valueType="num">
                                      <p:cBhvr>
                                        <p:cTn id="13" dur="1" fill="hold"/>
                                        <p:tgtEl>
                                          <p:spTgt spid="203791">
                                            <p:txEl>
                                              <p:charRg st="47" end="94"/>
                                            </p:txEl>
                                          </p:spTgt>
                                        </p:tgtEl>
                                        <p:attrNameLst>
                                          <p:attrName>style.visibility</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203791">
                                            <p:txEl>
                                              <p:charRg st="94" end="135"/>
                                            </p:txEl>
                                          </p:spTgt>
                                        </p:tgtEl>
                                        <p:attrNameLst>
                                          <p:attrName>style.visibility</p:attrName>
                                        </p:attrNameLst>
                                      </p:cBhvr>
                                      <p:to>
                                        <p:strVal val="visible"/>
                                      </p:to>
                                    </p:set>
                                    <p:anim to="" calcmode="lin" valueType="num">
                                      <p:cBhvr>
                                        <p:cTn id="16" dur="1" fill="hold"/>
                                        <p:tgtEl>
                                          <p:spTgt spid="203791">
                                            <p:txEl>
                                              <p:charRg st="94" end="135"/>
                                            </p:txEl>
                                          </p:spTgt>
                                        </p:tgtEl>
                                        <p:attrNameLst>
                                          <p:attrName>style.visibility</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203791">
                                            <p:txEl>
                                              <p:charRg st="135" end="147"/>
                                            </p:txEl>
                                          </p:spTgt>
                                        </p:tgtEl>
                                        <p:attrNameLst>
                                          <p:attrName>style.visibility</p:attrName>
                                        </p:attrNameLst>
                                      </p:cBhvr>
                                      <p:to>
                                        <p:strVal val="visible"/>
                                      </p:to>
                                    </p:set>
                                    <p:anim to="" calcmode="lin" valueType="num">
                                      <p:cBhvr>
                                        <p:cTn id="19" dur="1" fill="hold"/>
                                        <p:tgtEl>
                                          <p:spTgt spid="203791">
                                            <p:txEl>
                                              <p:charRg st="135" end="147"/>
                                            </p:txEl>
                                          </p:spTgt>
                                        </p:tgtEl>
                                        <p:attrNameLst>
                                          <p:attrName>style.visibility</p:attrName>
                                        </p:attrNameLst>
                                      </p:cBhvr>
                                    </p:anim>
                                  </p:childTnLst>
                                </p:cTn>
                              </p:par>
                              <p:par>
                                <p:cTn id="20" presetID="24" presetClass="entr" presetSubtype="0" fill="hold" nodeType="withEffect">
                                  <p:stCondLst>
                                    <p:cond delay="0"/>
                                  </p:stCondLst>
                                  <p:childTnLst>
                                    <p:set>
                                      <p:cBhvr>
                                        <p:cTn id="21" dur="1" fill="hold">
                                          <p:stCondLst>
                                            <p:cond delay="0"/>
                                          </p:stCondLst>
                                        </p:cTn>
                                        <p:tgtEl>
                                          <p:spTgt spid="203791">
                                            <p:txEl>
                                              <p:charRg st="147" end="180"/>
                                            </p:txEl>
                                          </p:spTgt>
                                        </p:tgtEl>
                                        <p:attrNameLst>
                                          <p:attrName>style.visibility</p:attrName>
                                        </p:attrNameLst>
                                      </p:cBhvr>
                                      <p:to>
                                        <p:strVal val="visible"/>
                                      </p:to>
                                    </p:set>
                                    <p:anim to="" calcmode="lin" valueType="num">
                                      <p:cBhvr>
                                        <p:cTn id="22" dur="1" fill="hold"/>
                                        <p:tgtEl>
                                          <p:spTgt spid="203791">
                                            <p:txEl>
                                              <p:charRg st="147" end="180"/>
                                            </p:txEl>
                                          </p:spTgt>
                                        </p:tgtEl>
                                        <p:attrNameLst>
                                          <p:attrName>style.visibility</p:attrName>
                                        </p:attrNameLst>
                                      </p:cBhvr>
                                    </p:anim>
                                  </p:childTnLst>
                                </p:cTn>
                              </p:par>
                              <p:par>
                                <p:cTn id="23" presetID="24" presetClass="entr" presetSubtype="0" fill="hold" nodeType="withEffect">
                                  <p:stCondLst>
                                    <p:cond delay="0"/>
                                  </p:stCondLst>
                                  <p:childTnLst>
                                    <p:set>
                                      <p:cBhvr>
                                        <p:cTn id="24" dur="1" fill="hold">
                                          <p:stCondLst>
                                            <p:cond delay="0"/>
                                          </p:stCondLst>
                                        </p:cTn>
                                        <p:tgtEl>
                                          <p:spTgt spid="203791">
                                            <p:txEl>
                                              <p:charRg st="180" end="199"/>
                                            </p:txEl>
                                          </p:spTgt>
                                        </p:tgtEl>
                                        <p:attrNameLst>
                                          <p:attrName>style.visibility</p:attrName>
                                        </p:attrNameLst>
                                      </p:cBhvr>
                                      <p:to>
                                        <p:strVal val="visible"/>
                                      </p:to>
                                    </p:set>
                                    <p:anim to="" calcmode="lin" valueType="num">
                                      <p:cBhvr>
                                        <p:cTn id="25" dur="1" fill="hold"/>
                                        <p:tgtEl>
                                          <p:spTgt spid="203791">
                                            <p:txEl>
                                              <p:charRg st="180" end="199"/>
                                            </p:txEl>
                                          </p:spTgt>
                                        </p:tgtEl>
                                        <p:attrNameLst>
                                          <p:attrName>style.visibility</p:attrName>
                                        </p:attrNameLst>
                                      </p:cBhvr>
                                    </p:anim>
                                  </p:childTnLst>
                                </p:cTn>
                              </p:par>
                              <p:par>
                                <p:cTn id="26" presetID="24" presetClass="entr" presetSubtype="0" fill="hold" nodeType="withEffect">
                                  <p:stCondLst>
                                    <p:cond delay="0"/>
                                  </p:stCondLst>
                                  <p:childTnLst>
                                    <p:set>
                                      <p:cBhvr>
                                        <p:cTn id="27" dur="1" fill="hold">
                                          <p:stCondLst>
                                            <p:cond delay="0"/>
                                          </p:stCondLst>
                                        </p:cTn>
                                        <p:tgtEl>
                                          <p:spTgt spid="203791">
                                            <p:txEl>
                                              <p:charRg st="199" end="217"/>
                                            </p:txEl>
                                          </p:spTgt>
                                        </p:tgtEl>
                                        <p:attrNameLst>
                                          <p:attrName>style.visibility</p:attrName>
                                        </p:attrNameLst>
                                      </p:cBhvr>
                                      <p:to>
                                        <p:strVal val="visible"/>
                                      </p:to>
                                    </p:set>
                                    <p:anim to="" calcmode="lin" valueType="num">
                                      <p:cBhvr>
                                        <p:cTn id="28" dur="1" fill="hold"/>
                                        <p:tgtEl>
                                          <p:spTgt spid="203791">
                                            <p:txEl>
                                              <p:charRg st="199" end="217"/>
                                            </p:txEl>
                                          </p:spTgt>
                                        </p:tgtEl>
                                        <p:attrNameLst>
                                          <p:attrName>style.visibility</p:attrName>
                                        </p:attrNameLst>
                                      </p:cBhvr>
                                    </p:anim>
                                  </p:childTnLst>
                                </p:cTn>
                              </p:par>
                              <p:par>
                                <p:cTn id="29" presetID="24" presetClass="entr" presetSubtype="0" fill="hold" nodeType="withEffect">
                                  <p:stCondLst>
                                    <p:cond delay="0"/>
                                  </p:stCondLst>
                                  <p:childTnLst>
                                    <p:set>
                                      <p:cBhvr>
                                        <p:cTn id="30" dur="1" fill="hold">
                                          <p:stCondLst>
                                            <p:cond delay="0"/>
                                          </p:stCondLst>
                                        </p:cTn>
                                        <p:tgtEl>
                                          <p:spTgt spid="203791">
                                            <p:txEl>
                                              <p:charRg st="217" end="249"/>
                                            </p:txEl>
                                          </p:spTgt>
                                        </p:tgtEl>
                                        <p:attrNameLst>
                                          <p:attrName>style.visibility</p:attrName>
                                        </p:attrNameLst>
                                      </p:cBhvr>
                                      <p:to>
                                        <p:strVal val="visible"/>
                                      </p:to>
                                    </p:set>
                                    <p:anim to="" calcmode="lin" valueType="num">
                                      <p:cBhvr>
                                        <p:cTn id="31" dur="1" fill="hold"/>
                                        <p:tgtEl>
                                          <p:spTgt spid="203791">
                                            <p:txEl>
                                              <p:charRg st="217" end="249"/>
                                            </p:txEl>
                                          </p:spTgt>
                                        </p:tgtEl>
                                        <p:attrNameLst>
                                          <p:attrName>style.visibility</p:attrName>
                                        </p:attrNameLst>
                                      </p:cBhvr>
                                    </p:anim>
                                  </p:childTnLst>
                                </p:cTn>
                              </p:par>
                              <p:par>
                                <p:cTn id="32" presetID="24" presetClass="entr" presetSubtype="0" fill="hold" nodeType="withEffect">
                                  <p:stCondLst>
                                    <p:cond delay="0"/>
                                  </p:stCondLst>
                                  <p:childTnLst>
                                    <p:set>
                                      <p:cBhvr>
                                        <p:cTn id="33" dur="1" fill="hold">
                                          <p:stCondLst>
                                            <p:cond delay="0"/>
                                          </p:stCondLst>
                                        </p:cTn>
                                        <p:tgtEl>
                                          <p:spTgt spid="203791">
                                            <p:txEl>
                                              <p:charRg st="249" end="264"/>
                                            </p:txEl>
                                          </p:spTgt>
                                        </p:tgtEl>
                                        <p:attrNameLst>
                                          <p:attrName>style.visibility</p:attrName>
                                        </p:attrNameLst>
                                      </p:cBhvr>
                                      <p:to>
                                        <p:strVal val="visible"/>
                                      </p:to>
                                    </p:set>
                                    <p:anim to="" calcmode="lin" valueType="num">
                                      <p:cBhvr>
                                        <p:cTn id="34" dur="1" fill="hold"/>
                                        <p:tgtEl>
                                          <p:spTgt spid="203791">
                                            <p:txEl>
                                              <p:charRg st="249" end="264"/>
                                            </p:txEl>
                                          </p:spTgt>
                                        </p:tgtEl>
                                        <p:attrNameLst>
                                          <p:attrName>style.visibility</p:attrName>
                                        </p:attrNameLst>
                                      </p:cBhvr>
                                    </p:anim>
                                  </p:childTnLst>
                                </p:cTn>
                              </p:par>
                              <p:par>
                                <p:cTn id="35" presetID="24" presetClass="entr" presetSubtype="0" fill="hold" nodeType="withEffect">
                                  <p:stCondLst>
                                    <p:cond delay="0"/>
                                  </p:stCondLst>
                                  <p:childTnLst>
                                    <p:set>
                                      <p:cBhvr>
                                        <p:cTn id="36" dur="1" fill="hold">
                                          <p:stCondLst>
                                            <p:cond delay="0"/>
                                          </p:stCondLst>
                                        </p:cTn>
                                        <p:tgtEl>
                                          <p:spTgt spid="203791">
                                            <p:txEl>
                                              <p:charRg st="264" end="277"/>
                                            </p:txEl>
                                          </p:spTgt>
                                        </p:tgtEl>
                                        <p:attrNameLst>
                                          <p:attrName>style.visibility</p:attrName>
                                        </p:attrNameLst>
                                      </p:cBhvr>
                                      <p:to>
                                        <p:strVal val="visible"/>
                                      </p:to>
                                    </p:set>
                                    <p:anim to="" calcmode="lin" valueType="num">
                                      <p:cBhvr>
                                        <p:cTn id="37" dur="1" fill="hold"/>
                                        <p:tgtEl>
                                          <p:spTgt spid="203791">
                                            <p:txEl>
                                              <p:charRg st="264" end="277"/>
                                            </p:txEl>
                                          </p:spTgt>
                                        </p:tgtEl>
                                        <p:attrNameLst>
                                          <p:attrName>style.visibility</p:attrName>
                                        </p:attrNameLst>
                                      </p:cBhvr>
                                    </p:anim>
                                  </p:childTnLst>
                                </p:cTn>
                              </p:par>
                              <p:par>
                                <p:cTn id="38" presetID="24" presetClass="entr" presetSubtype="0" fill="hold" nodeType="withEffect">
                                  <p:stCondLst>
                                    <p:cond delay="0"/>
                                  </p:stCondLst>
                                  <p:childTnLst>
                                    <p:set>
                                      <p:cBhvr>
                                        <p:cTn id="39" dur="1" fill="hold">
                                          <p:stCondLst>
                                            <p:cond delay="0"/>
                                          </p:stCondLst>
                                        </p:cTn>
                                        <p:tgtEl>
                                          <p:spTgt spid="203791">
                                            <p:txEl>
                                              <p:charRg st="277" end="302"/>
                                            </p:txEl>
                                          </p:spTgt>
                                        </p:tgtEl>
                                        <p:attrNameLst>
                                          <p:attrName>style.visibility</p:attrName>
                                        </p:attrNameLst>
                                      </p:cBhvr>
                                      <p:to>
                                        <p:strVal val="visible"/>
                                      </p:to>
                                    </p:set>
                                    <p:anim to="" calcmode="lin" valueType="num">
                                      <p:cBhvr>
                                        <p:cTn id="40" dur="1" fill="hold"/>
                                        <p:tgtEl>
                                          <p:spTgt spid="203791">
                                            <p:txEl>
                                              <p:charRg st="277" end="302"/>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150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150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151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51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151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1513" name="AutoShape 12"/>
          <p:cNvSpPr/>
          <p:nvPr/>
        </p:nvSpPr>
        <p:spPr>
          <a:xfrm>
            <a:off x="1331913" y="836613"/>
            <a:ext cx="7561262" cy="5846762"/>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21514" name="Picture 13"/>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21515" name="Text Box 14"/>
          <p:cNvSpPr txBox="1"/>
          <p:nvPr/>
        </p:nvSpPr>
        <p:spPr>
          <a:xfrm>
            <a:off x="4211638" y="1196975"/>
            <a:ext cx="1655762" cy="395288"/>
          </a:xfrm>
          <a:prstGeom prst="rect">
            <a:avLst/>
          </a:prstGeom>
          <a:noFill/>
          <a:ln w="9525">
            <a:noFill/>
          </a:ln>
        </p:spPr>
        <p:txBody>
          <a:bodyPr anchor="t" anchorCtr="0"/>
          <a:p>
            <a:pPr algn="just"/>
            <a:r>
              <a:rPr lang="en-US" altLang="zh-CN" sz="1600" b="1" dirty="0">
                <a:solidFill>
                  <a:srgbClr val="FF0000"/>
                </a:solidFill>
                <a:latin typeface="Times New Roman" panose="02020603050405020304" pitchFamily="18" charset="0"/>
                <a:ea typeface="宋体" panose="02010600030101010101" pitchFamily="2" charset="-122"/>
              </a:rPr>
              <a:t>2.2</a:t>
            </a:r>
            <a:r>
              <a:rPr lang="zh-CN" altLang="en-US" sz="1600" b="1" dirty="0">
                <a:solidFill>
                  <a:srgbClr val="FF0000"/>
                </a:solidFill>
                <a:latin typeface="Times New Roman" panose="02020603050405020304" pitchFamily="18" charset="0"/>
                <a:ea typeface="宋体" panose="02010600030101010101" pitchFamily="2" charset="-122"/>
              </a:rPr>
              <a:t>、包装规范</a:t>
            </a:r>
            <a:endParaRPr lang="zh-CN" altLang="en-US" sz="1600" dirty="0">
              <a:latin typeface="Arial" panose="020B0604020202020204" pitchFamily="34" charset="0"/>
              <a:ea typeface="宋体" panose="02010600030101010101" pitchFamily="2" charset="-122"/>
            </a:endParaRPr>
          </a:p>
        </p:txBody>
      </p:sp>
      <p:sp>
        <p:nvSpPr>
          <p:cNvPr id="21516" name="Rectangle 19"/>
          <p:cNvSpPr/>
          <p:nvPr/>
        </p:nvSpPr>
        <p:spPr>
          <a:xfrm>
            <a:off x="1476375" y="1465263"/>
            <a:ext cx="3638550" cy="581025"/>
          </a:xfrm>
          <a:prstGeom prst="rect">
            <a:avLst/>
          </a:prstGeom>
          <a:noFill/>
          <a:ln w="9525">
            <a:noFill/>
          </a:ln>
        </p:spPr>
        <p:txBody>
          <a:bodyPr wrap="none" anchor="ctr" anchorCtr="0">
            <a:spAutoFit/>
          </a:bodyPr>
          <a:p>
            <a:pPr eaLnBrk="0" hangingPunct="0"/>
            <a:r>
              <a:rPr lang="en-US" altLang="zh-CN" sz="1600" dirty="0">
                <a:solidFill>
                  <a:srgbClr val="000000"/>
                </a:solidFill>
                <a:latin typeface="Times New Roman" panose="02020603050405020304" pitchFamily="18" charset="0"/>
                <a:ea typeface="宋体" panose="02010600030101010101" pitchFamily="2" charset="-122"/>
              </a:rPr>
              <a:t>【</a:t>
            </a:r>
            <a:r>
              <a:rPr lang="zh-CN" altLang="en-US" sz="1600" dirty="0">
                <a:solidFill>
                  <a:srgbClr val="000000"/>
                </a:solidFill>
                <a:latin typeface="Times New Roman" panose="02020603050405020304" pitchFamily="18" charset="0"/>
                <a:ea typeface="宋体" panose="02010600030101010101" pitchFamily="2" charset="-122"/>
              </a:rPr>
              <a:t>托寄物类别</a:t>
            </a:r>
            <a:r>
              <a:rPr lang="en-US" altLang="zh-CN" sz="1600" dirty="0">
                <a:solidFill>
                  <a:srgbClr val="000000"/>
                </a:solidFill>
                <a:latin typeface="Times New Roman" panose="02020603050405020304" pitchFamily="18" charset="0"/>
                <a:ea typeface="宋体" panose="02010600030101010101" pitchFamily="2" charset="-122"/>
              </a:rPr>
              <a:t>】</a:t>
            </a:r>
            <a:r>
              <a:rPr lang="zh-CN" altLang="en-US" sz="1600" dirty="0">
                <a:solidFill>
                  <a:srgbClr val="000000"/>
                </a:solidFill>
                <a:latin typeface="Times New Roman" panose="02020603050405020304" pitchFamily="18" charset="0"/>
                <a:ea typeface="宋体" panose="02010600030101010101" pitchFamily="2" charset="-122"/>
              </a:rPr>
              <a:t>：</a:t>
            </a:r>
            <a:endParaRPr lang="zh-CN" altLang="en-US" sz="1600" dirty="0">
              <a:latin typeface="Arial" panose="020B0604020202020204" pitchFamily="34" charset="0"/>
              <a:ea typeface="宋体" panose="02010600030101010101" pitchFamily="2" charset="-122"/>
            </a:endParaRPr>
          </a:p>
          <a:p>
            <a:pPr eaLnBrk="0" hangingPunct="0"/>
            <a:r>
              <a:rPr lang="zh-CN" altLang="en-US" sz="1600" dirty="0">
                <a:solidFill>
                  <a:srgbClr val="000000"/>
                </a:solidFill>
                <a:latin typeface="Arial" panose="020B0604020202020204" pitchFamily="34" charset="0"/>
                <a:ea typeface="宋体" panose="02010600030101010101" pitchFamily="2" charset="-122"/>
              </a:rPr>
              <a:t>油画、玻璃（带框类）等怕压易损物品</a:t>
            </a:r>
            <a:endParaRPr lang="zh-CN" altLang="en-US" sz="1600" dirty="0">
              <a:latin typeface="Arial" panose="020B0604020202020204" pitchFamily="34" charset="0"/>
              <a:ea typeface="宋体" panose="02010600030101010101" pitchFamily="2" charset="-122"/>
            </a:endParaRPr>
          </a:p>
        </p:txBody>
      </p:sp>
      <p:sp>
        <p:nvSpPr>
          <p:cNvPr id="21517" name="Rectangle 20"/>
          <p:cNvSpPr/>
          <p:nvPr/>
        </p:nvSpPr>
        <p:spPr>
          <a:xfrm>
            <a:off x="0" y="2789238"/>
            <a:ext cx="123825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21518" name="Rectangle 22"/>
          <p:cNvSpPr/>
          <p:nvPr/>
        </p:nvSpPr>
        <p:spPr>
          <a:xfrm>
            <a:off x="0" y="2789238"/>
            <a:ext cx="1344613"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21519" name="Rectangle 24"/>
          <p:cNvSpPr/>
          <p:nvPr/>
        </p:nvSpPr>
        <p:spPr>
          <a:xfrm>
            <a:off x="0" y="2789238"/>
            <a:ext cx="13716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21520" name="Rectangle 26"/>
          <p:cNvSpPr/>
          <p:nvPr/>
        </p:nvSpPr>
        <p:spPr>
          <a:xfrm>
            <a:off x="0" y="2789238"/>
            <a:ext cx="14859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207975" name="Group 103"/>
          <p:cNvGraphicFramePr>
            <a:graphicFrameLocks noGrp="1"/>
          </p:cNvGraphicFramePr>
          <p:nvPr/>
        </p:nvGraphicFramePr>
        <p:xfrm>
          <a:off x="1619250" y="2060575"/>
          <a:ext cx="2447925" cy="2016125"/>
        </p:xfrm>
        <a:graphic>
          <a:graphicData uri="http://schemas.openxmlformats.org/drawingml/2006/table">
            <a:tbl>
              <a:tblPr/>
              <a:tblGrid>
                <a:gridCol w="1171575"/>
                <a:gridCol w="1276350"/>
              </a:tblGrid>
              <a:tr h="12192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969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油画</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玻璃杯</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1532" name="Rectangle 75"/>
          <p:cNvSpPr/>
          <p:nvPr/>
        </p:nvSpPr>
        <p:spPr>
          <a:xfrm>
            <a:off x="0" y="4068763"/>
            <a:ext cx="9144000" cy="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graphicFrame>
        <p:nvGraphicFramePr>
          <p:cNvPr id="207976" name="Group 104"/>
          <p:cNvGraphicFramePr>
            <a:graphicFrameLocks noGrp="1"/>
          </p:cNvGraphicFramePr>
          <p:nvPr/>
        </p:nvGraphicFramePr>
        <p:xfrm>
          <a:off x="1619250" y="4221163"/>
          <a:ext cx="2447925" cy="2160588"/>
        </p:xfrm>
        <a:graphic>
          <a:graphicData uri="http://schemas.openxmlformats.org/drawingml/2006/table">
            <a:tbl>
              <a:tblPr/>
              <a:tblGrid>
                <a:gridCol w="1208088"/>
                <a:gridCol w="1239837"/>
              </a:tblGrid>
              <a:tr h="12509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096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陶瓷</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灯饰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21544" name="Picture 15" descr="F:\11\快递教材\样章\AppData\Roaming\Tencent\Users\870327074\QQ\WinTemp\RichOle\8AE~RQ1X%WZ{(WZCOQXN[(H.jpg"/>
          <p:cNvPicPr>
            <a:picLocks noChangeAspect="1"/>
          </p:cNvPicPr>
          <p:nvPr/>
        </p:nvPicPr>
        <p:blipFill>
          <a:blip r:embed="rId5" r:link="rId6"/>
          <a:stretch>
            <a:fillRect/>
          </a:stretch>
        </p:blipFill>
        <p:spPr>
          <a:xfrm>
            <a:off x="2916238" y="4292600"/>
            <a:ext cx="1143000" cy="1085850"/>
          </a:xfrm>
          <a:prstGeom prst="rect">
            <a:avLst/>
          </a:prstGeom>
          <a:noFill/>
          <a:ln w="9525">
            <a:noFill/>
          </a:ln>
        </p:spPr>
      </p:pic>
      <p:pic>
        <p:nvPicPr>
          <p:cNvPr id="21545" name="Picture 16" descr="F:\11\快递教材\样章\AppData\Roaming\Tencent\Users\870327074\QQ\WinTemp\RichOle\403SKIRBCDGG[R{TRU2LTYG.jpg"/>
          <p:cNvPicPr>
            <a:picLocks noChangeAspect="1"/>
          </p:cNvPicPr>
          <p:nvPr/>
        </p:nvPicPr>
        <p:blipFill>
          <a:blip r:embed="rId7" r:link="rId8"/>
          <a:stretch>
            <a:fillRect/>
          </a:stretch>
        </p:blipFill>
        <p:spPr>
          <a:xfrm>
            <a:off x="1692275" y="4292600"/>
            <a:ext cx="1123950" cy="1047750"/>
          </a:xfrm>
          <a:prstGeom prst="rect">
            <a:avLst/>
          </a:prstGeom>
          <a:noFill/>
          <a:ln w="9525">
            <a:noFill/>
          </a:ln>
        </p:spPr>
      </p:pic>
      <p:pic>
        <p:nvPicPr>
          <p:cNvPr id="21546" name="Picture 17" descr="http://d.img.youboy.com/20113/28/9/g0/g0_13467650.jpg"/>
          <p:cNvPicPr>
            <a:picLocks noChangeAspect="1"/>
          </p:cNvPicPr>
          <p:nvPr/>
        </p:nvPicPr>
        <p:blipFill>
          <a:blip r:embed="rId9" r:link="rId10"/>
          <a:stretch>
            <a:fillRect/>
          </a:stretch>
        </p:blipFill>
        <p:spPr>
          <a:xfrm>
            <a:off x="2843213" y="2205038"/>
            <a:ext cx="1238250" cy="1000125"/>
          </a:xfrm>
          <a:prstGeom prst="rect">
            <a:avLst/>
          </a:prstGeom>
          <a:noFill/>
          <a:ln w="9525">
            <a:noFill/>
          </a:ln>
        </p:spPr>
      </p:pic>
      <p:pic>
        <p:nvPicPr>
          <p:cNvPr id="21547" name="Picture 18" descr="http://cn.made-in-china.com/image/2f0j01FvmQsJkWSzquM/%E6%B2%B9%E7%94%BB%E6%A1%86%EF%BC%889282%EF%BC%89.jpg"/>
          <p:cNvPicPr>
            <a:picLocks noChangeAspect="1"/>
          </p:cNvPicPr>
          <p:nvPr/>
        </p:nvPicPr>
        <p:blipFill>
          <a:blip r:embed="rId11" r:link="rId12"/>
          <a:stretch>
            <a:fillRect/>
          </a:stretch>
        </p:blipFill>
        <p:spPr>
          <a:xfrm>
            <a:off x="1692275" y="2205038"/>
            <a:ext cx="1095375" cy="1009650"/>
          </a:xfrm>
          <a:prstGeom prst="rect">
            <a:avLst/>
          </a:prstGeom>
          <a:noFill/>
          <a:ln w="9525">
            <a:noFill/>
          </a:ln>
        </p:spPr>
      </p:pic>
      <p:sp>
        <p:nvSpPr>
          <p:cNvPr id="207977" name="Rectangle 105"/>
          <p:cNvSpPr/>
          <p:nvPr/>
        </p:nvSpPr>
        <p:spPr>
          <a:xfrm>
            <a:off x="4211638" y="1844675"/>
            <a:ext cx="4679950" cy="4838700"/>
          </a:xfrm>
          <a:prstGeom prst="rect">
            <a:avLst/>
          </a:prstGeom>
          <a:noFill/>
          <a:ln w="9525">
            <a:noFill/>
          </a:ln>
        </p:spPr>
        <p:txBody>
          <a:bodyPr anchor="ctr" anchorCtr="0">
            <a:spAutoFit/>
          </a:bodyPr>
          <a:p>
            <a:pPr marL="342900" indent="-342900" algn="ctr" defTabSz="914400">
              <a:buNone/>
              <a:tabLst>
                <a:tab pos="266700" algn="l"/>
              </a:tabLst>
            </a:pPr>
            <a:r>
              <a:rPr lang="en-US" altLang="zh-CN" sz="1400" dirty="0">
                <a:latin typeface="Arial" panose="020B0604020202020204" pitchFamily="34" charset="0"/>
                <a:ea typeface="宋体" panose="02010600030101010101" pitchFamily="2" charset="-122"/>
              </a:rPr>
              <a:t>【</a:t>
            </a:r>
            <a:r>
              <a:rPr lang="zh-CN" altLang="en-US" sz="1400" dirty="0">
                <a:latin typeface="Arial" panose="020B0604020202020204" pitchFamily="34" charset="0"/>
                <a:ea typeface="宋体" panose="02010600030101010101" pitchFamily="2" charset="-122"/>
              </a:rPr>
              <a:t>操作方法</a:t>
            </a:r>
            <a:r>
              <a:rPr lang="en-US" altLang="zh-CN" sz="1400" dirty="0">
                <a:latin typeface="Arial" panose="020B0604020202020204" pitchFamily="34" charset="0"/>
                <a:ea typeface="宋体" panose="02010600030101010101" pitchFamily="2" charset="-122"/>
              </a:rPr>
              <a:t>】</a:t>
            </a:r>
            <a:r>
              <a:rPr lang="zh-CN" altLang="en-US" sz="1400" dirty="0">
                <a:latin typeface="Arial" panose="020B0604020202020204" pitchFamily="34" charset="0"/>
                <a:ea typeface="宋体" panose="02010600030101010101" pitchFamily="2" charset="-122"/>
              </a:rPr>
              <a:t>：</a:t>
            </a:r>
            <a:endParaRPr lang="zh-CN" altLang="en-US" sz="1400" dirty="0">
              <a:latin typeface="Arial" panose="020B0604020202020204" pitchFamily="34" charset="0"/>
              <a:ea typeface="宋体" panose="02010600030101010101" pitchFamily="2" charset="-122"/>
            </a:endParaRPr>
          </a:p>
          <a:p>
            <a:pPr marL="342900" indent="-342900" defTabSz="914400">
              <a:lnSpc>
                <a:spcPct val="125000"/>
              </a:lnSpc>
              <a:buAutoNum type="arabicPeriod"/>
              <a:tabLst>
                <a:tab pos="266700" algn="l"/>
              </a:tabLst>
            </a:pPr>
            <a:r>
              <a:rPr lang="zh-CN" altLang="en-US" sz="1400" dirty="0">
                <a:latin typeface="Arial" panose="020B0604020202020204" pitchFamily="34" charset="0"/>
                <a:ea typeface="宋体" panose="02010600030101010101" pitchFamily="2" charset="-122"/>
              </a:rPr>
              <a:t>脆弱易碎物品、怕震、怕压的物品装箱时，内件与箱板之间要留出二厘米的空间，用缓冲材料衬垫，空隙处用软质材料充满填实，使货物不能在箱中晃动。</a:t>
            </a:r>
            <a:endParaRPr lang="zh-CN" altLang="en-US" sz="1400" dirty="0">
              <a:latin typeface="Arial" panose="020B0604020202020204" pitchFamily="34" charset="0"/>
              <a:ea typeface="宋体" panose="02010600030101010101" pitchFamily="2" charset="-122"/>
            </a:endParaRPr>
          </a:p>
          <a:p>
            <a:pPr marL="342900" indent="-342900" defTabSz="914400">
              <a:lnSpc>
                <a:spcPct val="125000"/>
              </a:lnSpc>
              <a:buAutoNum type="arabicPeriod"/>
              <a:tabLst>
                <a:tab pos="266700" algn="l"/>
              </a:tabLst>
            </a:pPr>
            <a:r>
              <a:rPr lang="zh-CN" altLang="en-US" sz="1400" dirty="0">
                <a:latin typeface="Arial" panose="020B0604020202020204" pitchFamily="34" charset="0"/>
                <a:ea typeface="宋体" panose="02010600030101010101" pitchFamily="2" charset="-122"/>
              </a:rPr>
              <a:t>在防止表面、框体不受损伤的情况下用泡沫板将凹陷及突起填平，然后用泡沫膜整体包裹。 </a:t>
            </a:r>
            <a:endParaRPr lang="zh-CN" altLang="en-US" sz="1400" dirty="0">
              <a:latin typeface="Arial" panose="020B0604020202020204" pitchFamily="34" charset="0"/>
              <a:ea typeface="宋体" panose="02010600030101010101" pitchFamily="2" charset="-122"/>
            </a:endParaRPr>
          </a:p>
          <a:p>
            <a:pPr marL="342900" indent="-342900" defTabSz="914400">
              <a:lnSpc>
                <a:spcPct val="125000"/>
              </a:lnSpc>
              <a:buAutoNum type="arabicPeriod"/>
              <a:tabLst>
                <a:tab pos="266700" algn="l"/>
              </a:tabLst>
            </a:pPr>
            <a:r>
              <a:rPr lang="zh-CN" altLang="en-US" sz="1400" dirty="0">
                <a:latin typeface="Arial" panose="020B0604020202020204" pitchFamily="34" charset="0"/>
                <a:ea typeface="宋体" panose="02010600030101010101" pitchFamily="2" charset="-122"/>
              </a:rPr>
              <a:t>包裹后使用硬纸板进行整体外部捆包，并在平面部位用整块胶合板加强防护，防止尖锐物品刺穿造而成破损，然后用泡沫砖或厚纸板折叠后将各个尖角部位包裹起来。多个框体需按照以上步骤单独包裹和保护，不得叠放在一起后一次包装。 </a:t>
            </a:r>
            <a:endParaRPr lang="zh-CN" altLang="en-US" sz="1400" dirty="0">
              <a:latin typeface="Arial" panose="020B0604020202020204" pitchFamily="34" charset="0"/>
              <a:ea typeface="宋体" panose="02010600030101010101" pitchFamily="2" charset="-122"/>
            </a:endParaRPr>
          </a:p>
          <a:p>
            <a:pPr marL="342900" indent="-342900" defTabSz="914400">
              <a:lnSpc>
                <a:spcPct val="125000"/>
              </a:lnSpc>
              <a:buAutoNum type="arabicPeriod"/>
              <a:tabLst>
                <a:tab pos="266700" algn="l"/>
              </a:tabLst>
            </a:pPr>
            <a:r>
              <a:rPr lang="zh-CN" altLang="en-US" sz="1400" dirty="0">
                <a:latin typeface="Arial" panose="020B0604020202020204" pitchFamily="34" charset="0"/>
                <a:ea typeface="宋体" panose="02010600030101010101" pitchFamily="2" charset="-122"/>
              </a:rPr>
              <a:t>独立包装完成后装入纸箱，长宽超过纸箱的，可订制木箱。保证四周平面部位距箱体</a:t>
            </a:r>
            <a:r>
              <a:rPr lang="en-US" altLang="zh-CN" sz="1400" dirty="0">
                <a:latin typeface="Arial" panose="020B0604020202020204" pitchFamily="34" charset="0"/>
                <a:ea typeface="宋体" panose="02010600030101010101" pitchFamily="2" charset="-122"/>
              </a:rPr>
              <a:t>10</a:t>
            </a:r>
            <a:r>
              <a:rPr lang="zh-CN" altLang="en-US" sz="1400" dirty="0">
                <a:latin typeface="Arial" panose="020B0604020202020204" pitchFamily="34" charset="0"/>
                <a:ea typeface="宋体" panose="02010600030101010101" pitchFamily="2" charset="-122"/>
              </a:rPr>
              <a:t>厘米，框体侧面部位距箱体</a:t>
            </a:r>
            <a:r>
              <a:rPr lang="en-US" altLang="zh-CN" sz="1400" dirty="0">
                <a:latin typeface="Arial" panose="020B0604020202020204" pitchFamily="34" charset="0"/>
                <a:ea typeface="宋体" panose="02010600030101010101" pitchFamily="2" charset="-122"/>
              </a:rPr>
              <a:t>5</a:t>
            </a:r>
            <a:r>
              <a:rPr lang="zh-CN" altLang="en-US" sz="1400" dirty="0">
                <a:latin typeface="Arial" panose="020B0604020202020204" pitchFamily="34" charset="0"/>
                <a:ea typeface="宋体" panose="02010600030101010101" pitchFamily="2" charset="-122"/>
              </a:rPr>
              <a:t>厘米的空隙，使用泡沫颗粒或纸屑等填充材料将空隙填满。</a:t>
            </a:r>
            <a:endParaRPr lang="zh-CN" altLang="en-US" sz="1400" dirty="0">
              <a:latin typeface="Arial" panose="020B0604020202020204" pitchFamily="34" charset="0"/>
              <a:ea typeface="宋体" panose="02010600030101010101" pitchFamily="2" charset="-122"/>
            </a:endParaRPr>
          </a:p>
          <a:p>
            <a:pPr marL="342900" indent="-342900" defTabSz="914400">
              <a:lnSpc>
                <a:spcPct val="125000"/>
              </a:lnSpc>
              <a:buAutoNum type="arabicPeriod"/>
              <a:tabLst>
                <a:tab pos="266700" algn="l"/>
              </a:tabLst>
            </a:pPr>
            <a:r>
              <a:rPr lang="zh-CN" altLang="en-US" sz="1400" dirty="0">
                <a:latin typeface="Arial" panose="020B0604020202020204" pitchFamily="34" charset="0"/>
                <a:ea typeface="宋体" panose="02010600030101010101" pitchFamily="2" charset="-122"/>
              </a:rPr>
              <a:t>最外包装需在各侧面醒目部位粘贴易碎标签。 </a:t>
            </a:r>
            <a:endParaRPr lang="zh-CN" altLang="en-US" sz="1400" dirty="0">
              <a:latin typeface="Arial" panose="020B0604020202020204" pitchFamily="34" charset="0"/>
              <a:ea typeface="宋体" panose="02010600030101010101" pitchFamily="2" charset="-122"/>
            </a:endParaRPr>
          </a:p>
          <a:p>
            <a:pPr marL="342900" indent="-342900" defTabSz="914400">
              <a:lnSpc>
                <a:spcPct val="125000"/>
              </a:lnSpc>
              <a:buAutoNum type="arabicPeriod"/>
              <a:tabLst>
                <a:tab pos="266700" algn="l"/>
              </a:tabLst>
            </a:pPr>
            <a:r>
              <a:rPr lang="zh-CN" altLang="en-US" sz="1400" dirty="0">
                <a:latin typeface="Arial" panose="020B0604020202020204" pitchFamily="34" charset="0"/>
                <a:ea typeface="宋体" panose="02010600030101010101" pitchFamily="2" charset="-122"/>
              </a:rPr>
              <a:t>对于玻璃制品及装入玻璃容器的物品，尽量将其分开后进行包装。 </a:t>
            </a:r>
            <a:endParaRPr lang="zh-CN" altLang="en-US" sz="1400"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7977">
                                            <p:txEl>
                                              <p:charRg st="8" end="77"/>
                                            </p:txEl>
                                          </p:spTgt>
                                        </p:tgtEl>
                                        <p:attrNameLst>
                                          <p:attrName>style.visibility</p:attrName>
                                        </p:attrNameLst>
                                      </p:cBhvr>
                                      <p:to>
                                        <p:strVal val="visible"/>
                                      </p:to>
                                    </p:set>
                                    <p:anim to="" calcmode="lin" valueType="num">
                                      <p:cBhvr>
                                        <p:cTn id="7" dur="1" fill="hold"/>
                                        <p:tgtEl>
                                          <p:spTgt spid="207977">
                                            <p:txEl>
                                              <p:charRg st="8" end="77"/>
                                            </p:txEl>
                                          </p:spTgt>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07977">
                                            <p:txEl>
                                              <p:charRg st="77" end="119"/>
                                            </p:txEl>
                                          </p:spTgt>
                                        </p:tgtEl>
                                        <p:attrNameLst>
                                          <p:attrName>style.visibility</p:attrName>
                                        </p:attrNameLst>
                                      </p:cBhvr>
                                      <p:to>
                                        <p:strVal val="visible"/>
                                      </p:to>
                                    </p:set>
                                    <p:anim to="" calcmode="lin" valueType="num">
                                      <p:cBhvr>
                                        <p:cTn id="12" dur="1" fill="hold"/>
                                        <p:tgtEl>
                                          <p:spTgt spid="207977">
                                            <p:txEl>
                                              <p:charRg st="77" end="119"/>
                                            </p:txEl>
                                          </p:spTgt>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07977">
                                            <p:txEl>
                                              <p:charRg st="119" end="226"/>
                                            </p:txEl>
                                          </p:spTgt>
                                        </p:tgtEl>
                                        <p:attrNameLst>
                                          <p:attrName>style.visibility</p:attrName>
                                        </p:attrNameLst>
                                      </p:cBhvr>
                                      <p:to>
                                        <p:strVal val="visible"/>
                                      </p:to>
                                    </p:set>
                                    <p:anim to="" calcmode="lin" valueType="num">
                                      <p:cBhvr>
                                        <p:cTn id="17" dur="1" fill="hold"/>
                                        <p:tgtEl>
                                          <p:spTgt spid="207977">
                                            <p:txEl>
                                              <p:charRg st="119" end="226"/>
                                            </p:txEl>
                                          </p:spTgt>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7977">
                                            <p:txEl>
                                              <p:charRg st="226" end="305"/>
                                            </p:txEl>
                                          </p:spTgt>
                                        </p:tgtEl>
                                        <p:attrNameLst>
                                          <p:attrName>style.visibility</p:attrName>
                                        </p:attrNameLst>
                                      </p:cBhvr>
                                      <p:to>
                                        <p:strVal val="visible"/>
                                      </p:to>
                                    </p:set>
                                    <p:anim to="" calcmode="lin" valueType="num">
                                      <p:cBhvr>
                                        <p:cTn id="22" dur="1" fill="hold"/>
                                        <p:tgtEl>
                                          <p:spTgt spid="207977">
                                            <p:txEl>
                                              <p:charRg st="226" end="305"/>
                                            </p:txEl>
                                          </p:spTgt>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207977">
                                            <p:txEl>
                                              <p:charRg st="305" end="327"/>
                                            </p:txEl>
                                          </p:spTgt>
                                        </p:tgtEl>
                                        <p:attrNameLst>
                                          <p:attrName>style.visibility</p:attrName>
                                        </p:attrNameLst>
                                      </p:cBhvr>
                                      <p:to>
                                        <p:strVal val="visible"/>
                                      </p:to>
                                    </p:set>
                                    <p:anim to="" calcmode="lin" valueType="num">
                                      <p:cBhvr>
                                        <p:cTn id="27" dur="1" fill="hold"/>
                                        <p:tgtEl>
                                          <p:spTgt spid="207977">
                                            <p:txEl>
                                              <p:charRg st="305" end="327"/>
                                            </p:txEl>
                                          </p:spTgt>
                                        </p:tgtEl>
                                        <p:attrNameLst>
                                          <p:attrName>style.visibility</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207977">
                                            <p:txEl>
                                              <p:charRg st="327" end="358"/>
                                            </p:txEl>
                                          </p:spTgt>
                                        </p:tgtEl>
                                        <p:attrNameLst>
                                          <p:attrName>style.visibility</p:attrName>
                                        </p:attrNameLst>
                                      </p:cBhvr>
                                      <p:to>
                                        <p:strVal val="visible"/>
                                      </p:to>
                                    </p:set>
                                    <p:anim to="" calcmode="lin" valueType="num">
                                      <p:cBhvr>
                                        <p:cTn id="32" dur="1" fill="hold"/>
                                        <p:tgtEl>
                                          <p:spTgt spid="207977">
                                            <p:txEl>
                                              <p:charRg st="327" end="358"/>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253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253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253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253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253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2537" name="AutoShape 12"/>
          <p:cNvSpPr/>
          <p:nvPr/>
        </p:nvSpPr>
        <p:spPr>
          <a:xfrm>
            <a:off x="1331913" y="1011238"/>
            <a:ext cx="7561262" cy="5586412"/>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22538" name="Picture 13"/>
          <p:cNvPicPr>
            <a:picLocks noChangeAspect="1"/>
          </p:cNvPicPr>
          <p:nvPr/>
        </p:nvPicPr>
        <p:blipFill>
          <a:blip r:embed="rId4"/>
          <a:stretch>
            <a:fillRect/>
          </a:stretch>
        </p:blipFill>
        <p:spPr>
          <a:xfrm>
            <a:off x="4067175" y="1125538"/>
            <a:ext cx="2233613" cy="503237"/>
          </a:xfrm>
          <a:prstGeom prst="rect">
            <a:avLst/>
          </a:prstGeom>
          <a:noFill/>
          <a:ln w="9525">
            <a:noFill/>
          </a:ln>
        </p:spPr>
      </p:pic>
      <p:sp>
        <p:nvSpPr>
          <p:cNvPr id="22539" name="Text Box 14"/>
          <p:cNvSpPr txBox="1"/>
          <p:nvPr/>
        </p:nvSpPr>
        <p:spPr>
          <a:xfrm>
            <a:off x="4211638" y="1196975"/>
            <a:ext cx="2089150" cy="395288"/>
          </a:xfrm>
          <a:prstGeom prst="rect">
            <a:avLst/>
          </a:prstGeom>
          <a:noFill/>
          <a:ln w="9525">
            <a:noFill/>
          </a:ln>
        </p:spPr>
        <p:txBody>
          <a:bodyPr anchor="t" anchorCtr="0"/>
          <a:p>
            <a:pPr algn="ctr"/>
            <a:r>
              <a:rPr lang="zh-CN" altLang="en-US" b="1" dirty="0">
                <a:solidFill>
                  <a:srgbClr val="FF0000"/>
                </a:solidFill>
                <a:latin typeface="Arial" panose="020B0604020202020204" pitchFamily="34" charset="0"/>
                <a:ea typeface="宋体" panose="02010600030101010101" pitchFamily="2" charset="-122"/>
              </a:rPr>
              <a:t>胶纸封箱方法</a:t>
            </a:r>
            <a:endParaRPr lang="zh-CN" altLang="en-US" b="1" dirty="0">
              <a:solidFill>
                <a:srgbClr val="FF0000"/>
              </a:solidFill>
              <a:latin typeface="Arial" panose="020B0604020202020204" pitchFamily="34" charset="0"/>
              <a:ea typeface="宋体" panose="02010600030101010101" pitchFamily="2" charset="-122"/>
            </a:endParaRPr>
          </a:p>
        </p:txBody>
      </p:sp>
      <p:sp>
        <p:nvSpPr>
          <p:cNvPr id="204815" name="Rectangle 15"/>
          <p:cNvSpPr/>
          <p:nvPr/>
        </p:nvSpPr>
        <p:spPr>
          <a:xfrm>
            <a:off x="1476375" y="1916113"/>
            <a:ext cx="7199313" cy="1878012"/>
          </a:xfrm>
          <a:prstGeom prst="rect">
            <a:avLst/>
          </a:prstGeom>
          <a:noFill/>
          <a:ln w="9525">
            <a:noFill/>
          </a:ln>
        </p:spPr>
        <p:txBody>
          <a:bodyPr anchor="ctr" anchorCtr="0">
            <a:spAutoFit/>
          </a:bodyPr>
          <a:p>
            <a:pPr>
              <a:lnSpc>
                <a:spcPct val="130000"/>
              </a:lnSpc>
            </a:pPr>
            <a:r>
              <a:rPr lang="zh-CN" altLang="en-US" dirty="0">
                <a:latin typeface="宋体" panose="02010600030101010101" pitchFamily="2" charset="-122"/>
                <a:ea typeface="宋体" panose="02010600030101010101" pitchFamily="2" charset="-122"/>
              </a:rPr>
              <a:t>    使用胶带封纸箱时，先将底部两纸板合拢后，在外部用胶带沿着缝隙粘贴，胶带两侧需长于纸板两端</a:t>
            </a:r>
            <a:r>
              <a:rPr lang="en-US" altLang="zh-CN" dirty="0">
                <a:latin typeface="宋体" panose="02010600030101010101" pitchFamily="2" charset="-122"/>
                <a:ea typeface="宋体" panose="02010600030101010101" pitchFamily="2" charset="-122"/>
              </a:rPr>
              <a:t>8</a:t>
            </a:r>
            <a:r>
              <a:rPr lang="zh-CN" altLang="en-US" dirty="0">
                <a:latin typeface="宋体" panose="02010600030101010101" pitchFamily="2" charset="-122"/>
                <a:ea typeface="宋体" panose="02010600030101010101" pitchFamily="2" charset="-122"/>
              </a:rPr>
              <a:t>厘米并粘贴于箱体侧面；然后用两段胶带，以垂直于已粘贴胶带的方向，分别将侧面与底面的两个缝隙粘贴，胶带两侧需长于箱体两端</a:t>
            </a:r>
            <a:r>
              <a:rPr lang="en-US" altLang="zh-CN" dirty="0">
                <a:latin typeface="宋体" panose="02010600030101010101" pitchFamily="2" charset="-122"/>
                <a:ea typeface="宋体" panose="02010600030101010101" pitchFamily="2" charset="-122"/>
              </a:rPr>
              <a:t>8</a:t>
            </a:r>
            <a:r>
              <a:rPr lang="zh-CN" altLang="en-US" dirty="0">
                <a:latin typeface="宋体" panose="02010600030101010101" pitchFamily="2" charset="-122"/>
                <a:ea typeface="宋体" panose="02010600030101010101" pitchFamily="2" charset="-122"/>
              </a:rPr>
              <a:t>厘米并粘贴于箱体侧面。封箱时对顶面采用相同方法处理。 （如图）</a:t>
            </a:r>
            <a:endParaRPr lang="zh-CN" altLang="en-US" dirty="0">
              <a:latin typeface="宋体" panose="02010600030101010101" pitchFamily="2" charset="-122"/>
              <a:ea typeface="宋体" panose="02010600030101010101" pitchFamily="2" charset="-122"/>
            </a:endParaRPr>
          </a:p>
        </p:txBody>
      </p:sp>
      <p:pic>
        <p:nvPicPr>
          <p:cNvPr id="22541" name="Picture 16" descr="1"/>
          <p:cNvPicPr>
            <a:picLocks noChangeAspect="1"/>
          </p:cNvPicPr>
          <p:nvPr/>
        </p:nvPicPr>
        <p:blipFill>
          <a:blip r:embed="rId5"/>
          <a:stretch>
            <a:fillRect/>
          </a:stretch>
        </p:blipFill>
        <p:spPr>
          <a:xfrm>
            <a:off x="5148263" y="4437063"/>
            <a:ext cx="2466975" cy="1412875"/>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4815">
                                            <p:txEl>
                                              <p:charRg st="0" end="141"/>
                                            </p:txEl>
                                          </p:spTgt>
                                        </p:tgtEl>
                                        <p:attrNameLst>
                                          <p:attrName>style.visibility</p:attrName>
                                        </p:attrNameLst>
                                      </p:cBhvr>
                                      <p:to>
                                        <p:strVal val="visible"/>
                                      </p:to>
                                    </p:set>
                                    <p:anim to="" calcmode="lin" valueType="num">
                                      <p:cBhvr>
                                        <p:cTn id="7" dur="1" fill="hold"/>
                                        <p:tgtEl>
                                          <p:spTgt spid="204815">
                                            <p:txEl>
                                              <p:charRg st="0" end="141"/>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355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355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355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355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356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3561" name="AutoShape 12"/>
          <p:cNvSpPr/>
          <p:nvPr/>
        </p:nvSpPr>
        <p:spPr>
          <a:xfrm>
            <a:off x="1331913" y="836613"/>
            <a:ext cx="7561262" cy="5846762"/>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23562" name="Picture 13"/>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23563" name="Text Box 14"/>
          <p:cNvSpPr txBox="1"/>
          <p:nvPr/>
        </p:nvSpPr>
        <p:spPr>
          <a:xfrm>
            <a:off x="4211638" y="1196975"/>
            <a:ext cx="1655762" cy="395288"/>
          </a:xfrm>
          <a:prstGeom prst="rect">
            <a:avLst/>
          </a:prstGeom>
          <a:noFill/>
          <a:ln w="9525">
            <a:noFill/>
          </a:ln>
        </p:spPr>
        <p:txBody>
          <a:bodyPr anchor="t" anchorCtr="0"/>
          <a:p>
            <a:pPr algn="just"/>
            <a:r>
              <a:rPr lang="en-US" altLang="zh-CN" sz="1600" b="1" dirty="0">
                <a:solidFill>
                  <a:srgbClr val="FF0000"/>
                </a:solidFill>
                <a:latin typeface="Times New Roman" panose="02020603050405020304" pitchFamily="18" charset="0"/>
                <a:ea typeface="宋体" panose="02010600030101010101" pitchFamily="2" charset="-122"/>
              </a:rPr>
              <a:t>2.3</a:t>
            </a:r>
            <a:r>
              <a:rPr lang="zh-CN" altLang="en-US" sz="1600" b="1" dirty="0">
                <a:solidFill>
                  <a:srgbClr val="FF0000"/>
                </a:solidFill>
                <a:latin typeface="Times New Roman" panose="02020603050405020304" pitchFamily="18" charset="0"/>
                <a:ea typeface="宋体" panose="02010600030101010101" pitchFamily="2" charset="-122"/>
              </a:rPr>
              <a:t>、包装规范</a:t>
            </a:r>
            <a:endParaRPr lang="zh-CN" altLang="en-US" sz="1600" dirty="0">
              <a:latin typeface="Arial" panose="020B0604020202020204" pitchFamily="34" charset="0"/>
              <a:ea typeface="宋体" panose="02010600030101010101" pitchFamily="2" charset="-122"/>
            </a:endParaRPr>
          </a:p>
        </p:txBody>
      </p:sp>
      <p:sp>
        <p:nvSpPr>
          <p:cNvPr id="23564" name="Rectangle 25"/>
          <p:cNvSpPr/>
          <p:nvPr/>
        </p:nvSpPr>
        <p:spPr>
          <a:xfrm>
            <a:off x="1893888" y="1016000"/>
            <a:ext cx="14859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23565" name="Rectangle 27"/>
          <p:cNvSpPr/>
          <p:nvPr/>
        </p:nvSpPr>
        <p:spPr>
          <a:xfrm>
            <a:off x="1893888" y="1016000"/>
            <a:ext cx="16002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23566" name="Rectangle 29"/>
          <p:cNvSpPr/>
          <p:nvPr/>
        </p:nvSpPr>
        <p:spPr>
          <a:xfrm>
            <a:off x="1893888" y="1016000"/>
            <a:ext cx="14859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23567" name="Rectangle 36"/>
          <p:cNvSpPr/>
          <p:nvPr/>
        </p:nvSpPr>
        <p:spPr>
          <a:xfrm>
            <a:off x="1893888" y="1016000"/>
            <a:ext cx="2286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23568" name="Rectangle 38"/>
          <p:cNvSpPr/>
          <p:nvPr/>
        </p:nvSpPr>
        <p:spPr>
          <a:xfrm>
            <a:off x="1893888" y="1016000"/>
            <a:ext cx="2286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23569" name="Rectangle 44"/>
          <p:cNvSpPr/>
          <p:nvPr/>
        </p:nvSpPr>
        <p:spPr>
          <a:xfrm>
            <a:off x="1893888" y="1016000"/>
            <a:ext cx="14859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23570" name="Rectangle 46"/>
          <p:cNvSpPr/>
          <p:nvPr/>
        </p:nvSpPr>
        <p:spPr>
          <a:xfrm>
            <a:off x="1893888" y="1016000"/>
            <a:ext cx="16002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23571" name="Rectangle 48"/>
          <p:cNvSpPr/>
          <p:nvPr/>
        </p:nvSpPr>
        <p:spPr>
          <a:xfrm>
            <a:off x="1893888" y="1016000"/>
            <a:ext cx="14859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209121" name="Group 225"/>
          <p:cNvGraphicFramePr>
            <a:graphicFrameLocks noGrp="1"/>
          </p:cNvGraphicFramePr>
          <p:nvPr/>
        </p:nvGraphicFramePr>
        <p:xfrm>
          <a:off x="1763713" y="1989138"/>
          <a:ext cx="6840538" cy="4554538"/>
        </p:xfrm>
        <a:graphic>
          <a:graphicData uri="http://schemas.openxmlformats.org/drawingml/2006/table">
            <a:tbl>
              <a:tblPr/>
              <a:tblGrid>
                <a:gridCol w="1012825"/>
                <a:gridCol w="2082800"/>
                <a:gridCol w="1235075"/>
                <a:gridCol w="925512"/>
                <a:gridCol w="1584325"/>
              </a:tblGrid>
              <a:tr h="10795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图片</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397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家电产品</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厨房家电</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客厅家电</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卫生间家电</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382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图片</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651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机电产品</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生产设备</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办公设备</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10874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图片</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67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数码产品</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手机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相机</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电脑</a:t>
                      </a:r>
                      <a:endParaRPr kumimoji="0" lang="zh-CN" altLang="en-US" sz="14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23610" name="Picture 15" descr="F:\11\快递教材\样章\AppData\Roaming\Tencent\Users\870327074\QQ\WinTemp\RichOle\AZWK0F}919QTY39QBXI7[(M.jpg"/>
          <p:cNvPicPr>
            <a:picLocks noChangeAspect="1"/>
          </p:cNvPicPr>
          <p:nvPr/>
        </p:nvPicPr>
        <p:blipFill>
          <a:blip r:embed="rId5" r:link="rId6"/>
          <a:stretch>
            <a:fillRect/>
          </a:stretch>
        </p:blipFill>
        <p:spPr>
          <a:xfrm>
            <a:off x="7235825" y="5229225"/>
            <a:ext cx="1114425" cy="952500"/>
          </a:xfrm>
          <a:prstGeom prst="rect">
            <a:avLst/>
          </a:prstGeom>
          <a:noFill/>
          <a:ln w="9525">
            <a:noFill/>
          </a:ln>
        </p:spPr>
      </p:pic>
      <p:pic>
        <p:nvPicPr>
          <p:cNvPr id="23611" name="Picture 16" descr="F:\11\快递教材\样章\AppData\Roaming\Tencent\Users\870327074\QQ\WinTemp\RichOle\}KY7VN6%VUMDU{(4F2BS}5E.jpg"/>
          <p:cNvPicPr>
            <a:picLocks noChangeAspect="1"/>
          </p:cNvPicPr>
          <p:nvPr/>
        </p:nvPicPr>
        <p:blipFill>
          <a:blip r:embed="rId7" r:link="rId8"/>
          <a:stretch>
            <a:fillRect/>
          </a:stretch>
        </p:blipFill>
        <p:spPr>
          <a:xfrm>
            <a:off x="5292725" y="5229225"/>
            <a:ext cx="1076325" cy="952500"/>
          </a:xfrm>
          <a:prstGeom prst="rect">
            <a:avLst/>
          </a:prstGeom>
          <a:noFill/>
          <a:ln w="9525">
            <a:noFill/>
          </a:ln>
        </p:spPr>
      </p:pic>
      <p:pic>
        <p:nvPicPr>
          <p:cNvPr id="23612" name="Picture 17" descr="F:\11\快递教材\样章\AppData\Roaming\Tencent\Users\870327074\QQ\WinTemp\RichOle\7{`3[0(EM)DFVRU)6[6_8[B.jpg"/>
          <p:cNvPicPr>
            <a:picLocks noChangeAspect="1"/>
          </p:cNvPicPr>
          <p:nvPr/>
        </p:nvPicPr>
        <p:blipFill>
          <a:blip r:embed="rId9" r:link="rId10"/>
          <a:stretch>
            <a:fillRect/>
          </a:stretch>
        </p:blipFill>
        <p:spPr>
          <a:xfrm>
            <a:off x="3419475" y="5229225"/>
            <a:ext cx="657225" cy="981075"/>
          </a:xfrm>
          <a:prstGeom prst="rect">
            <a:avLst/>
          </a:prstGeom>
          <a:noFill/>
          <a:ln w="9525">
            <a:noFill/>
          </a:ln>
        </p:spPr>
      </p:pic>
      <p:pic>
        <p:nvPicPr>
          <p:cNvPr id="23613" name="Picture 18" descr="F:\11\快递教材\样章\AppData\Roaming\Tencent\Users\870327074\QQ\WinTemp\RichOle\KV@UF5H@{U[)_W0Z~VI[({5.jpg"/>
          <p:cNvPicPr>
            <a:picLocks noChangeAspect="1"/>
          </p:cNvPicPr>
          <p:nvPr/>
        </p:nvPicPr>
        <p:blipFill>
          <a:blip r:embed="rId11" r:link="rId12"/>
          <a:stretch>
            <a:fillRect/>
          </a:stretch>
        </p:blipFill>
        <p:spPr>
          <a:xfrm>
            <a:off x="6804025" y="3716338"/>
            <a:ext cx="1209675" cy="990600"/>
          </a:xfrm>
          <a:prstGeom prst="rect">
            <a:avLst/>
          </a:prstGeom>
          <a:noFill/>
          <a:ln w="9525">
            <a:noFill/>
          </a:ln>
        </p:spPr>
      </p:pic>
      <p:pic>
        <p:nvPicPr>
          <p:cNvPr id="23614" name="Picture 19" descr="F:\11\快递教材\样章\AppData\Roaming\Tencent\Users\870327074\QQ\WinTemp\RichOle\[EG5_FW6LPITR}}3@E0PMTN.jpg"/>
          <p:cNvPicPr>
            <a:picLocks noChangeAspect="1"/>
          </p:cNvPicPr>
          <p:nvPr/>
        </p:nvPicPr>
        <p:blipFill>
          <a:blip r:embed="rId13" r:link="rId14"/>
          <a:stretch>
            <a:fillRect/>
          </a:stretch>
        </p:blipFill>
        <p:spPr>
          <a:xfrm>
            <a:off x="3851275" y="3716338"/>
            <a:ext cx="1323975" cy="1028700"/>
          </a:xfrm>
          <a:prstGeom prst="rect">
            <a:avLst/>
          </a:prstGeom>
          <a:noFill/>
          <a:ln w="9525">
            <a:noFill/>
          </a:ln>
        </p:spPr>
      </p:pic>
      <p:pic>
        <p:nvPicPr>
          <p:cNvPr id="23615" name="Picture 20" descr="F:\11\快递教材\样章\AppData\Roaming\Tencent\Users\870327074\QQ\WinTemp\RichOle\6AVB1Z1A$F%JA52R_WB8{%H.jpg"/>
          <p:cNvPicPr>
            <a:picLocks noChangeAspect="1"/>
          </p:cNvPicPr>
          <p:nvPr/>
        </p:nvPicPr>
        <p:blipFill>
          <a:blip r:embed="rId15" r:link="rId16"/>
          <a:stretch>
            <a:fillRect/>
          </a:stretch>
        </p:blipFill>
        <p:spPr>
          <a:xfrm>
            <a:off x="7451725" y="2060575"/>
            <a:ext cx="771525" cy="1028700"/>
          </a:xfrm>
          <a:prstGeom prst="rect">
            <a:avLst/>
          </a:prstGeom>
          <a:noFill/>
          <a:ln w="9525">
            <a:noFill/>
          </a:ln>
        </p:spPr>
      </p:pic>
      <p:pic>
        <p:nvPicPr>
          <p:cNvPr id="23616" name="Picture 21" descr="F:\11\快递教材\样章\AppData\Roaming\Tencent\Users\870327074\QQ\WinTemp\RichOle\8MEAGM$2A%S7UGBOR1HQ3WN.jpg"/>
          <p:cNvPicPr>
            <a:picLocks noChangeAspect="1"/>
          </p:cNvPicPr>
          <p:nvPr/>
        </p:nvPicPr>
        <p:blipFill>
          <a:blip r:embed="rId17" r:link="rId18"/>
          <a:stretch>
            <a:fillRect/>
          </a:stretch>
        </p:blipFill>
        <p:spPr>
          <a:xfrm>
            <a:off x="5292725" y="2060575"/>
            <a:ext cx="1114425" cy="1000125"/>
          </a:xfrm>
          <a:prstGeom prst="rect">
            <a:avLst/>
          </a:prstGeom>
          <a:noFill/>
          <a:ln w="9525">
            <a:noFill/>
          </a:ln>
        </p:spPr>
      </p:pic>
      <p:pic>
        <p:nvPicPr>
          <p:cNvPr id="23617" name="Picture 22" descr="F:\11\快递教材\样章\AppData\Roaming\Tencent\Users\870327074\QQ\WinTemp\RichOle\BCBV[WKNX1N]81)VVSN)OCE.jpg"/>
          <p:cNvPicPr>
            <a:picLocks noChangeAspect="1"/>
          </p:cNvPicPr>
          <p:nvPr/>
        </p:nvPicPr>
        <p:blipFill>
          <a:blip r:embed="rId19" r:link="rId20"/>
          <a:stretch>
            <a:fillRect/>
          </a:stretch>
        </p:blipFill>
        <p:spPr>
          <a:xfrm>
            <a:off x="3276600" y="2060575"/>
            <a:ext cx="1000125" cy="962025"/>
          </a:xfrm>
          <a:prstGeom prst="rect">
            <a:avLst/>
          </a:prstGeom>
          <a:noFill/>
          <a:ln w="9525">
            <a:noFill/>
          </a:ln>
        </p:spPr>
      </p:pic>
    </p:spTree>
  </p:cSld>
  <p:clrMapOvr>
    <a:masterClrMapping/>
  </p:clrMapOvr>
  <p:transition spd="med">
    <p:check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457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458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458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458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458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4585" name="AutoShape 12"/>
          <p:cNvSpPr/>
          <p:nvPr/>
        </p:nvSpPr>
        <p:spPr>
          <a:xfrm>
            <a:off x="1331913" y="836613"/>
            <a:ext cx="7561262" cy="5846762"/>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24586" name="Picture 13"/>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24587" name="Text Box 14"/>
          <p:cNvSpPr txBox="1"/>
          <p:nvPr/>
        </p:nvSpPr>
        <p:spPr>
          <a:xfrm>
            <a:off x="4211638" y="1196975"/>
            <a:ext cx="1655762" cy="395288"/>
          </a:xfrm>
          <a:prstGeom prst="rect">
            <a:avLst/>
          </a:prstGeom>
          <a:noFill/>
          <a:ln w="9525">
            <a:noFill/>
          </a:ln>
        </p:spPr>
        <p:txBody>
          <a:bodyPr anchor="t" anchorCtr="0"/>
          <a:p>
            <a:pPr algn="just"/>
            <a:r>
              <a:rPr lang="en-US" altLang="zh-CN" sz="1600" b="1" dirty="0">
                <a:solidFill>
                  <a:srgbClr val="FF0000"/>
                </a:solidFill>
                <a:latin typeface="Times New Roman" panose="02020603050405020304" pitchFamily="18" charset="0"/>
                <a:ea typeface="宋体" panose="02010600030101010101" pitchFamily="2" charset="-122"/>
              </a:rPr>
              <a:t>2.3</a:t>
            </a:r>
            <a:r>
              <a:rPr lang="zh-CN" altLang="en-US" sz="1600" b="1" dirty="0">
                <a:solidFill>
                  <a:srgbClr val="FF0000"/>
                </a:solidFill>
                <a:latin typeface="Times New Roman" panose="02020603050405020304" pitchFamily="18" charset="0"/>
                <a:ea typeface="宋体" panose="02010600030101010101" pitchFamily="2" charset="-122"/>
              </a:rPr>
              <a:t>、包装规范</a:t>
            </a:r>
            <a:endParaRPr lang="zh-CN" altLang="en-US" sz="1600" dirty="0">
              <a:latin typeface="Arial" panose="020B0604020202020204" pitchFamily="34" charset="0"/>
              <a:ea typeface="宋体" panose="02010600030101010101" pitchFamily="2" charset="-122"/>
            </a:endParaRPr>
          </a:p>
        </p:txBody>
      </p:sp>
      <p:sp>
        <p:nvSpPr>
          <p:cNvPr id="24588" name="Rectangle 15"/>
          <p:cNvSpPr/>
          <p:nvPr/>
        </p:nvSpPr>
        <p:spPr>
          <a:xfrm>
            <a:off x="1476375" y="1711325"/>
            <a:ext cx="4527550" cy="641350"/>
          </a:xfrm>
          <a:prstGeom prst="rect">
            <a:avLst/>
          </a:prstGeom>
          <a:noFill/>
          <a:ln w="9525">
            <a:noFill/>
          </a:ln>
        </p:spPr>
        <p:txBody>
          <a:bodyPr wrap="none" anchor="ctr" anchorCtr="0">
            <a:spAutoFit/>
          </a:bodyPr>
          <a:p>
            <a:pPr eaLnBrk="0" hangingPunct="0"/>
            <a:r>
              <a:rPr lang="en-US" altLang="zh-CN" dirty="0">
                <a:solidFill>
                  <a:srgbClr val="000000"/>
                </a:solidFill>
                <a:latin typeface="Times New Roman" panose="02020603050405020304" pitchFamily="18" charset="0"/>
                <a:ea typeface="宋体" panose="02010600030101010101" pitchFamily="2" charset="-122"/>
              </a:rPr>
              <a:t>【</a:t>
            </a:r>
            <a:r>
              <a:rPr lang="zh-CN" altLang="en-US" dirty="0">
                <a:solidFill>
                  <a:srgbClr val="000000"/>
                </a:solidFill>
                <a:latin typeface="Times New Roman" panose="02020603050405020304" pitchFamily="18" charset="0"/>
                <a:ea typeface="宋体" panose="02010600030101010101" pitchFamily="2" charset="-122"/>
              </a:rPr>
              <a:t>托寄物类别</a:t>
            </a:r>
            <a:r>
              <a:rPr lang="en-US" altLang="zh-CN" dirty="0">
                <a:solidFill>
                  <a:srgbClr val="000000"/>
                </a:solidFill>
                <a:latin typeface="Times New Roman" panose="02020603050405020304" pitchFamily="18" charset="0"/>
                <a:ea typeface="宋体" panose="02010600030101010101" pitchFamily="2" charset="-122"/>
              </a:rPr>
              <a:t>】</a:t>
            </a:r>
            <a:r>
              <a:rPr lang="zh-CN" altLang="en-US" dirty="0">
                <a:solidFill>
                  <a:srgbClr val="000000"/>
                </a:solidFill>
                <a:latin typeface="Times New Roman" panose="02020603050405020304" pitchFamily="18"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a:p>
            <a:pPr eaLnBrk="0" hangingPunct="0"/>
            <a:r>
              <a:rPr lang="zh-CN" altLang="en-US" dirty="0">
                <a:solidFill>
                  <a:srgbClr val="000000"/>
                </a:solidFill>
                <a:latin typeface="Arial" panose="020B0604020202020204" pitchFamily="34" charset="0"/>
                <a:ea typeface="宋体" panose="02010600030101010101" pitchFamily="2" charset="-122"/>
              </a:rPr>
              <a:t>家电产品、机电产品、数码产品等易损物品</a:t>
            </a:r>
            <a:endParaRPr lang="zh-CN" altLang="en-US" dirty="0">
              <a:latin typeface="Arial" panose="020B0604020202020204" pitchFamily="34" charset="0"/>
              <a:ea typeface="宋体" panose="02010600030101010101" pitchFamily="2" charset="-122"/>
            </a:endParaRPr>
          </a:p>
        </p:txBody>
      </p:sp>
      <p:sp>
        <p:nvSpPr>
          <p:cNvPr id="209936" name="Rectangle 16"/>
          <p:cNvSpPr/>
          <p:nvPr/>
        </p:nvSpPr>
        <p:spPr>
          <a:xfrm>
            <a:off x="1476375" y="2276475"/>
            <a:ext cx="7199313" cy="4178300"/>
          </a:xfrm>
          <a:prstGeom prst="rect">
            <a:avLst/>
          </a:prstGeom>
          <a:noFill/>
          <a:ln w="9525">
            <a:noFill/>
          </a:ln>
        </p:spPr>
        <p:txBody>
          <a:bodyPr anchor="ctr" anchorCtr="0">
            <a:spAutoFit/>
          </a:bodyPr>
          <a:p>
            <a:pPr marL="342900" indent="-342900" defTabSz="914400">
              <a:lnSpc>
                <a:spcPct val="135000"/>
              </a:lnSpc>
              <a:buNone/>
              <a:tabLst>
                <a:tab pos="266700" algn="l"/>
              </a:tabLst>
            </a:pP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操作方法</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a:p>
            <a:pPr marL="342900" indent="-342900" defTabSz="914400">
              <a:lnSpc>
                <a:spcPct val="135000"/>
              </a:lnSpc>
              <a:buAutoNum type="arabicPeriod"/>
              <a:tabLst>
                <a:tab pos="266700" algn="l"/>
              </a:tabLst>
            </a:pPr>
            <a:r>
              <a:rPr lang="zh-CN" altLang="en-US" dirty="0">
                <a:latin typeface="Arial" panose="020B0604020202020204" pitchFamily="34" charset="0"/>
                <a:ea typeface="宋体" panose="02010600030101010101" pitchFamily="2" charset="-122"/>
              </a:rPr>
              <a:t>对于形状不规则物品，将不规则部件卸下，在使其不受损伤的情况下用泡沫包装材料进行捆包。</a:t>
            </a:r>
            <a:endParaRPr lang="zh-CN" altLang="en-US" dirty="0">
              <a:latin typeface="Arial" panose="020B0604020202020204" pitchFamily="34" charset="0"/>
              <a:ea typeface="宋体" panose="02010600030101010101" pitchFamily="2" charset="-122"/>
            </a:endParaRPr>
          </a:p>
          <a:p>
            <a:pPr marL="342900" indent="-342900" defTabSz="914400">
              <a:lnSpc>
                <a:spcPct val="135000"/>
              </a:lnSpc>
              <a:buAutoNum type="arabicPeriod"/>
              <a:tabLst>
                <a:tab pos="266700" algn="l"/>
              </a:tabLst>
            </a:pPr>
            <a:r>
              <a:rPr lang="zh-CN" altLang="en-US" dirty="0">
                <a:latin typeface="Arial" panose="020B0604020202020204" pitchFamily="34" charset="0"/>
                <a:ea typeface="宋体" panose="02010600030101010101" pitchFamily="2" charset="-122"/>
              </a:rPr>
              <a:t>对于无法拆卸的不规则物品，将各部位进行充分包装后装入能够完全容纳该物品的箱内，用泡沫填充物填满后封装，使其固定在箱中而不能晃动。 </a:t>
            </a:r>
            <a:endParaRPr lang="zh-CN" altLang="en-US" dirty="0">
              <a:latin typeface="Arial" panose="020B0604020202020204" pitchFamily="34" charset="0"/>
              <a:ea typeface="宋体" panose="02010600030101010101" pitchFamily="2" charset="-122"/>
            </a:endParaRPr>
          </a:p>
          <a:p>
            <a:pPr marL="342900" indent="-342900" defTabSz="914400">
              <a:lnSpc>
                <a:spcPct val="135000"/>
              </a:lnSpc>
              <a:buAutoNum type="arabicPeriod"/>
              <a:tabLst>
                <a:tab pos="266700" algn="l"/>
              </a:tabLst>
            </a:pPr>
            <a:r>
              <a:rPr lang="zh-CN" altLang="en-US" dirty="0">
                <a:latin typeface="Arial" panose="020B0604020202020204" pitchFamily="34" charset="0"/>
                <a:ea typeface="宋体" panose="02010600030101010101" pitchFamily="2" charset="-122"/>
              </a:rPr>
              <a:t>原则上对内包装箱一边长度超过</a:t>
            </a:r>
            <a:r>
              <a:rPr lang="en-US" altLang="zh-CN" dirty="0">
                <a:latin typeface="Arial" panose="020B0604020202020204" pitchFamily="34" charset="0"/>
                <a:ea typeface="宋体" panose="02010600030101010101" pitchFamily="2" charset="-122"/>
              </a:rPr>
              <a:t>50</a:t>
            </a:r>
            <a:r>
              <a:rPr lang="zh-CN" altLang="en-US" dirty="0">
                <a:latin typeface="Arial" panose="020B0604020202020204" pitchFamily="34" charset="0"/>
                <a:ea typeface="宋体" panose="02010600030101010101" pitchFamily="2" charset="-122"/>
              </a:rPr>
              <a:t>厘米以上时，外包装需用木箱。 </a:t>
            </a:r>
            <a:endParaRPr lang="zh-CN" altLang="en-US" dirty="0">
              <a:latin typeface="Arial" panose="020B0604020202020204" pitchFamily="34" charset="0"/>
              <a:ea typeface="宋体" panose="02010600030101010101" pitchFamily="2" charset="-122"/>
            </a:endParaRPr>
          </a:p>
          <a:p>
            <a:pPr marL="342900" indent="-342900" defTabSz="914400">
              <a:lnSpc>
                <a:spcPct val="135000"/>
              </a:lnSpc>
              <a:buAutoNum type="arabicPeriod"/>
              <a:tabLst>
                <a:tab pos="266700" algn="l"/>
              </a:tabLst>
            </a:pPr>
            <a:r>
              <a:rPr lang="zh-CN" altLang="en-US" dirty="0">
                <a:latin typeface="Arial" panose="020B0604020202020204" pitchFamily="34" charset="0"/>
                <a:ea typeface="宋体" panose="02010600030101010101" pitchFamily="2" charset="-122"/>
              </a:rPr>
              <a:t>如未超过</a:t>
            </a:r>
            <a:r>
              <a:rPr lang="en-US" altLang="zh-CN" dirty="0">
                <a:latin typeface="Arial" panose="020B0604020202020204" pitchFamily="34" charset="0"/>
                <a:ea typeface="宋体" panose="02010600030101010101" pitchFamily="2" charset="-122"/>
              </a:rPr>
              <a:t>50</a:t>
            </a:r>
            <a:r>
              <a:rPr lang="zh-CN" altLang="en-US" dirty="0">
                <a:latin typeface="Arial" panose="020B0604020202020204" pitchFamily="34" charset="0"/>
                <a:ea typeface="宋体" panose="02010600030101010101" pitchFamily="2" charset="-122"/>
              </a:rPr>
              <a:t>厘米，可将其装入更大的纸箱，各边留有</a:t>
            </a:r>
            <a:r>
              <a:rPr lang="en-US" altLang="zh-CN" dirty="0">
                <a:latin typeface="Arial" panose="020B0604020202020204" pitchFamily="34" charset="0"/>
                <a:ea typeface="宋体" panose="02010600030101010101" pitchFamily="2" charset="-122"/>
              </a:rPr>
              <a:t>5</a:t>
            </a:r>
            <a:r>
              <a:rPr lang="zh-CN" altLang="en-US" dirty="0">
                <a:latin typeface="Arial" panose="020B0604020202020204" pitchFamily="34" charset="0"/>
                <a:ea typeface="宋体" panose="02010600030101010101" pitchFamily="2" charset="-122"/>
              </a:rPr>
              <a:t>厘米的空隙，并使用泡沫填充材料把空隙填满后封箱。 </a:t>
            </a:r>
            <a:endParaRPr lang="zh-CN" altLang="en-US" dirty="0">
              <a:latin typeface="Arial" panose="020B0604020202020204" pitchFamily="34" charset="0"/>
              <a:ea typeface="宋体" panose="02010600030101010101" pitchFamily="2" charset="-122"/>
            </a:endParaRPr>
          </a:p>
          <a:p>
            <a:pPr marL="342900" indent="-342900" defTabSz="914400">
              <a:lnSpc>
                <a:spcPct val="135000"/>
              </a:lnSpc>
              <a:buAutoNum type="arabicPeriod"/>
              <a:tabLst>
                <a:tab pos="266700" algn="l"/>
              </a:tabLst>
            </a:pPr>
            <a:r>
              <a:rPr lang="zh-CN" altLang="en-US" dirty="0">
                <a:latin typeface="Arial" panose="020B0604020202020204" pitchFamily="34" charset="0"/>
                <a:ea typeface="宋体" panose="02010600030101010101" pitchFamily="2" charset="-122"/>
              </a:rPr>
              <a:t>使用打包机等方式打绕子。</a:t>
            </a:r>
            <a:endParaRPr lang="zh-CN" altLang="en-US" dirty="0">
              <a:latin typeface="Arial" panose="020B0604020202020204" pitchFamily="34" charset="0"/>
              <a:ea typeface="宋体" panose="02010600030101010101" pitchFamily="2" charset="-122"/>
            </a:endParaRPr>
          </a:p>
          <a:p>
            <a:pPr marL="342900" indent="-342900" defTabSz="914400">
              <a:lnSpc>
                <a:spcPct val="135000"/>
              </a:lnSpc>
              <a:buAutoNum type="arabicPeriod"/>
              <a:tabLst>
                <a:tab pos="266700" algn="l"/>
              </a:tabLst>
            </a:pPr>
            <a:r>
              <a:rPr lang="zh-CN" altLang="en-US" dirty="0">
                <a:latin typeface="Arial" panose="020B0604020202020204" pitchFamily="34" charset="0"/>
                <a:ea typeface="宋体" panose="02010600030101010101" pitchFamily="2" charset="-122"/>
              </a:rPr>
              <a:t>在外包装箱各侧面醒目处粘贴易碎标贴等。</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9936">
                                            <p:txEl>
                                              <p:charRg st="8" end="51"/>
                                            </p:txEl>
                                          </p:spTgt>
                                        </p:tgtEl>
                                        <p:attrNameLst>
                                          <p:attrName>style.visibility</p:attrName>
                                        </p:attrNameLst>
                                      </p:cBhvr>
                                      <p:to>
                                        <p:strVal val="visible"/>
                                      </p:to>
                                    </p:set>
                                    <p:anim to="" calcmode="lin" valueType="num">
                                      <p:cBhvr>
                                        <p:cTn id="7" dur="1" fill="hold"/>
                                        <p:tgtEl>
                                          <p:spTgt spid="209936">
                                            <p:txEl>
                                              <p:charRg st="8" end="51"/>
                                            </p:txEl>
                                          </p:spTgt>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09936">
                                            <p:txEl>
                                              <p:charRg st="51" end="117"/>
                                            </p:txEl>
                                          </p:spTgt>
                                        </p:tgtEl>
                                        <p:attrNameLst>
                                          <p:attrName>style.visibility</p:attrName>
                                        </p:attrNameLst>
                                      </p:cBhvr>
                                      <p:to>
                                        <p:strVal val="visible"/>
                                      </p:to>
                                    </p:set>
                                    <p:anim to="" calcmode="lin" valueType="num">
                                      <p:cBhvr>
                                        <p:cTn id="12" dur="1" fill="hold"/>
                                        <p:tgtEl>
                                          <p:spTgt spid="209936">
                                            <p:txEl>
                                              <p:charRg st="51" end="117"/>
                                            </p:txEl>
                                          </p:spTgt>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09936">
                                            <p:txEl>
                                              <p:charRg st="117" end="149"/>
                                            </p:txEl>
                                          </p:spTgt>
                                        </p:tgtEl>
                                        <p:attrNameLst>
                                          <p:attrName>style.visibility</p:attrName>
                                        </p:attrNameLst>
                                      </p:cBhvr>
                                      <p:to>
                                        <p:strVal val="visible"/>
                                      </p:to>
                                    </p:set>
                                    <p:anim to="" calcmode="lin" valueType="num">
                                      <p:cBhvr>
                                        <p:cTn id="17" dur="1" fill="hold"/>
                                        <p:tgtEl>
                                          <p:spTgt spid="209936">
                                            <p:txEl>
                                              <p:charRg st="117" end="149"/>
                                            </p:txEl>
                                          </p:spTgt>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9936">
                                            <p:txEl>
                                              <p:charRg st="149" end="200"/>
                                            </p:txEl>
                                          </p:spTgt>
                                        </p:tgtEl>
                                        <p:attrNameLst>
                                          <p:attrName>style.visibility</p:attrName>
                                        </p:attrNameLst>
                                      </p:cBhvr>
                                      <p:to>
                                        <p:strVal val="visible"/>
                                      </p:to>
                                    </p:set>
                                    <p:anim to="" calcmode="lin" valueType="num">
                                      <p:cBhvr>
                                        <p:cTn id="22" dur="1" fill="hold"/>
                                        <p:tgtEl>
                                          <p:spTgt spid="209936">
                                            <p:txEl>
                                              <p:charRg st="149" end="200"/>
                                            </p:txEl>
                                          </p:spTgt>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209936">
                                            <p:txEl>
                                              <p:charRg st="200" end="213"/>
                                            </p:txEl>
                                          </p:spTgt>
                                        </p:tgtEl>
                                        <p:attrNameLst>
                                          <p:attrName>style.visibility</p:attrName>
                                        </p:attrNameLst>
                                      </p:cBhvr>
                                      <p:to>
                                        <p:strVal val="visible"/>
                                      </p:to>
                                    </p:set>
                                    <p:anim to="" calcmode="lin" valueType="num">
                                      <p:cBhvr>
                                        <p:cTn id="27" dur="1" fill="hold"/>
                                        <p:tgtEl>
                                          <p:spTgt spid="209936">
                                            <p:txEl>
                                              <p:charRg st="200" end="213"/>
                                            </p:txEl>
                                          </p:spTgt>
                                        </p:tgtEl>
                                        <p:attrNameLst>
                                          <p:attrName>style.visibility</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209936">
                                            <p:txEl>
                                              <p:charRg st="213" end="233"/>
                                            </p:txEl>
                                          </p:spTgt>
                                        </p:tgtEl>
                                        <p:attrNameLst>
                                          <p:attrName>style.visibility</p:attrName>
                                        </p:attrNameLst>
                                      </p:cBhvr>
                                      <p:to>
                                        <p:strVal val="visible"/>
                                      </p:to>
                                    </p:set>
                                    <p:anim to="" calcmode="lin" valueType="num">
                                      <p:cBhvr>
                                        <p:cTn id="32" dur="1" fill="hold"/>
                                        <p:tgtEl>
                                          <p:spTgt spid="209936">
                                            <p:txEl>
                                              <p:charRg st="213" end="233"/>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560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560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560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560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560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5609" name="AutoShape 12"/>
          <p:cNvSpPr/>
          <p:nvPr/>
        </p:nvSpPr>
        <p:spPr>
          <a:xfrm>
            <a:off x="1331913" y="1011238"/>
            <a:ext cx="7561262" cy="5846762"/>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25610" name="Picture 13"/>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25611" name="Text Box 14"/>
          <p:cNvSpPr txBox="1"/>
          <p:nvPr/>
        </p:nvSpPr>
        <p:spPr>
          <a:xfrm>
            <a:off x="4211638" y="1196975"/>
            <a:ext cx="1655762" cy="395288"/>
          </a:xfrm>
          <a:prstGeom prst="rect">
            <a:avLst/>
          </a:prstGeom>
          <a:noFill/>
          <a:ln w="9525">
            <a:noFill/>
          </a:ln>
        </p:spPr>
        <p:txBody>
          <a:bodyPr anchor="t" anchorCtr="0"/>
          <a:p>
            <a:pPr algn="just"/>
            <a:r>
              <a:rPr lang="zh-CN" altLang="en-US" sz="1600" b="1" dirty="0">
                <a:solidFill>
                  <a:srgbClr val="FF0000"/>
                </a:solidFill>
                <a:latin typeface="Times New Roman" panose="02020603050405020304" pitchFamily="18" charset="0"/>
                <a:ea typeface="宋体" panose="02010600030101010101" pitchFamily="2" charset="-122"/>
              </a:rPr>
              <a:t>四、打包带</a:t>
            </a:r>
            <a:endParaRPr lang="zh-CN" altLang="en-US" sz="1600" dirty="0">
              <a:latin typeface="Arial" panose="020B0604020202020204" pitchFamily="34" charset="0"/>
              <a:ea typeface="宋体" panose="02010600030101010101" pitchFamily="2" charset="-122"/>
            </a:endParaRPr>
          </a:p>
        </p:txBody>
      </p:sp>
      <p:sp>
        <p:nvSpPr>
          <p:cNvPr id="25612" name="Rectangle 15"/>
          <p:cNvSpPr/>
          <p:nvPr/>
        </p:nvSpPr>
        <p:spPr>
          <a:xfrm>
            <a:off x="1476375" y="1628775"/>
            <a:ext cx="7200900" cy="2224088"/>
          </a:xfrm>
          <a:prstGeom prst="rect">
            <a:avLst/>
          </a:prstGeom>
          <a:noFill/>
          <a:ln w="9525">
            <a:noFill/>
          </a:ln>
        </p:spPr>
        <p:txBody>
          <a:bodyPr anchor="ctr" anchorCtr="0">
            <a:spAutoFit/>
          </a:bodyPr>
          <a:p>
            <a:pPr marL="342900" indent="-342900" defTabSz="914400">
              <a:buNone/>
              <a:tabLst>
                <a:tab pos="266700" algn="l"/>
              </a:tabLst>
            </a:pPr>
            <a:r>
              <a:rPr lang="en-US" altLang="zh-CN" dirty="0">
                <a:latin typeface="Arial" panose="020B0604020202020204" pitchFamily="34" charset="0"/>
                <a:ea typeface="宋体" panose="02010600030101010101" pitchFamily="2" charset="-122"/>
              </a:rPr>
              <a:t>【</a:t>
            </a:r>
            <a:r>
              <a:rPr lang="zh-CN" altLang="en-US" b="1" dirty="0">
                <a:latin typeface="Arial" panose="020B0604020202020204" pitchFamily="34" charset="0"/>
                <a:ea typeface="宋体" panose="02010600030101010101" pitchFamily="2" charset="-122"/>
              </a:rPr>
              <a:t>打包带</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a:p>
            <a:pPr marL="342900" indent="-342900" defTabSz="914400">
              <a:lnSpc>
                <a:spcPct val="135000"/>
              </a:lnSpc>
              <a:buAutoNum type="arabicPeriod"/>
              <a:tabLst>
                <a:tab pos="266700" algn="l"/>
              </a:tabLst>
            </a:pPr>
            <a:r>
              <a:rPr lang="zh-CN" altLang="en-US" dirty="0">
                <a:latin typeface="Arial" panose="020B0604020202020204" pitchFamily="34" charset="0"/>
                <a:ea typeface="宋体" panose="02010600030101010101" pitchFamily="2" charset="-122"/>
              </a:rPr>
              <a:t>凡纸箱任何一边超过</a:t>
            </a:r>
            <a:r>
              <a:rPr lang="en-US" altLang="zh-CN" dirty="0">
                <a:latin typeface="Arial" panose="020B0604020202020204" pitchFamily="34" charset="0"/>
                <a:ea typeface="宋体" panose="02010600030101010101" pitchFamily="2" charset="-122"/>
              </a:rPr>
              <a:t>60</a:t>
            </a:r>
            <a:r>
              <a:rPr lang="zh-CN" altLang="en-US" dirty="0">
                <a:latin typeface="Arial" panose="020B0604020202020204" pitchFamily="34" charset="0"/>
                <a:ea typeface="宋体" panose="02010600030101010101" pitchFamily="2" charset="-122"/>
              </a:rPr>
              <a:t>厘米，还需用打包带加固。 使用打包采用“井”字型</a:t>
            </a:r>
            <a:r>
              <a:rPr lang="en-US" altLang="zh-CN" dirty="0">
                <a:latin typeface="Arial" panose="020B0604020202020204" pitchFamily="34" charset="0"/>
                <a:ea typeface="宋体" panose="02010600030101010101" pitchFamily="2" charset="-122"/>
              </a:rPr>
              <a:t>.</a:t>
            </a:r>
            <a:endParaRPr lang="en-US" altLang="zh-CN" dirty="0">
              <a:latin typeface="Arial" panose="020B0604020202020204" pitchFamily="34" charset="0"/>
              <a:ea typeface="宋体" panose="02010600030101010101" pitchFamily="2" charset="-122"/>
            </a:endParaRPr>
          </a:p>
          <a:p>
            <a:pPr marL="342900" indent="-342900" defTabSz="914400">
              <a:lnSpc>
                <a:spcPct val="135000"/>
              </a:lnSpc>
              <a:buAutoNum type="arabicPeriod"/>
              <a:tabLst>
                <a:tab pos="266700" algn="l"/>
              </a:tabLst>
            </a:pPr>
            <a:r>
              <a:rPr lang="zh-CN" altLang="en-US" dirty="0">
                <a:latin typeface="Arial" panose="020B0604020202020204" pitchFamily="34" charset="0"/>
                <a:ea typeface="宋体" panose="02010600030101010101" pitchFamily="2" charset="-122"/>
              </a:rPr>
              <a:t>施封锁：不能重复使用。</a:t>
            </a:r>
            <a:endParaRPr lang="zh-CN" altLang="en-US" dirty="0">
              <a:latin typeface="Arial" panose="020B0604020202020204" pitchFamily="34" charset="0"/>
              <a:ea typeface="宋体" panose="02010600030101010101" pitchFamily="2" charset="-122"/>
            </a:endParaRPr>
          </a:p>
          <a:p>
            <a:pPr marL="342900" indent="-342900" defTabSz="914400">
              <a:lnSpc>
                <a:spcPct val="135000"/>
              </a:lnSpc>
              <a:buAutoNum type="arabicPeriod"/>
              <a:tabLst>
                <a:tab pos="266700" algn="l"/>
              </a:tabLst>
            </a:pPr>
            <a:r>
              <a:rPr lang="zh-CN" altLang="en-US" dirty="0">
                <a:latin typeface="Arial" panose="020B0604020202020204" pitchFamily="34" charset="0"/>
                <a:ea typeface="宋体" panose="02010600030101010101" pitchFamily="2" charset="-122"/>
              </a:rPr>
              <a:t>安全标志：粘贴在外包装的侧立面适当位置。 手写或原包装箱印制的标志不能代替安全标志。</a:t>
            </a:r>
            <a:endParaRPr lang="zh-CN" altLang="en-US" dirty="0">
              <a:latin typeface="Arial" panose="020B0604020202020204" pitchFamily="34" charset="0"/>
              <a:ea typeface="宋体" panose="02010600030101010101" pitchFamily="2" charset="-122"/>
            </a:endParaRPr>
          </a:p>
        </p:txBody>
      </p:sp>
      <p:sp>
        <p:nvSpPr>
          <p:cNvPr id="25613" name="AutoShape 17" descr="get?name=T1kQJrB7KK1RCvBVdK"/>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25614" name="Picture 18" descr="NZ8)4Y1IH2QB`YF%GIHJG%3"/>
          <p:cNvPicPr>
            <a:picLocks noChangeAspect="1"/>
          </p:cNvPicPr>
          <p:nvPr/>
        </p:nvPicPr>
        <p:blipFill>
          <a:blip r:embed="rId5"/>
          <a:stretch>
            <a:fillRect/>
          </a:stretch>
        </p:blipFill>
        <p:spPr>
          <a:xfrm>
            <a:off x="1692275" y="3933825"/>
            <a:ext cx="6624638" cy="2663825"/>
          </a:xfrm>
          <a:prstGeom prst="rect">
            <a:avLst/>
          </a:prstGeom>
          <a:noFill/>
          <a:ln w="9525">
            <a:noFill/>
          </a:ln>
        </p:spPr>
      </p:pic>
    </p:spTree>
  </p:cSld>
  <p:clrMapOvr>
    <a:masterClrMapping/>
  </p:clrMapOvr>
  <p:transition spd="med">
    <p:check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662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662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663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663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663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6633" name="AutoShape 12"/>
          <p:cNvSpPr/>
          <p:nvPr/>
        </p:nvSpPr>
        <p:spPr>
          <a:xfrm>
            <a:off x="1331913" y="836613"/>
            <a:ext cx="7561262" cy="5846762"/>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26634" name="Picture 13"/>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26635" name="Text Box 14"/>
          <p:cNvSpPr txBox="1"/>
          <p:nvPr/>
        </p:nvSpPr>
        <p:spPr>
          <a:xfrm>
            <a:off x="4211638" y="1196975"/>
            <a:ext cx="1655762" cy="395288"/>
          </a:xfrm>
          <a:prstGeom prst="rect">
            <a:avLst/>
          </a:prstGeom>
          <a:noFill/>
          <a:ln w="9525">
            <a:noFill/>
          </a:ln>
        </p:spPr>
        <p:txBody>
          <a:bodyPr anchor="t" anchorCtr="0"/>
          <a:p>
            <a:pPr algn="just"/>
            <a:r>
              <a:rPr lang="en-US" altLang="zh-CN" sz="1600" b="1" dirty="0">
                <a:solidFill>
                  <a:srgbClr val="FF0000"/>
                </a:solidFill>
                <a:latin typeface="Times New Roman" panose="02020603050405020304" pitchFamily="18" charset="0"/>
                <a:ea typeface="宋体" panose="02010600030101010101" pitchFamily="2" charset="-122"/>
              </a:rPr>
              <a:t>2.4</a:t>
            </a:r>
            <a:r>
              <a:rPr lang="zh-CN" altLang="en-US" sz="1600" b="1" dirty="0">
                <a:solidFill>
                  <a:srgbClr val="FF0000"/>
                </a:solidFill>
                <a:latin typeface="Times New Roman" panose="02020603050405020304" pitchFamily="18" charset="0"/>
                <a:ea typeface="宋体" panose="02010600030101010101" pitchFamily="2" charset="-122"/>
              </a:rPr>
              <a:t>、包装规范</a:t>
            </a:r>
            <a:endParaRPr lang="zh-CN" altLang="en-US" sz="1600" dirty="0">
              <a:latin typeface="Arial" panose="020B0604020202020204" pitchFamily="34" charset="0"/>
              <a:ea typeface="宋体" panose="02010600030101010101" pitchFamily="2" charset="-122"/>
            </a:endParaRPr>
          </a:p>
        </p:txBody>
      </p:sp>
      <p:sp>
        <p:nvSpPr>
          <p:cNvPr id="26636" name="Rectangle 19"/>
          <p:cNvSpPr/>
          <p:nvPr/>
        </p:nvSpPr>
        <p:spPr>
          <a:xfrm>
            <a:off x="1619250" y="1628775"/>
            <a:ext cx="3028950" cy="581025"/>
          </a:xfrm>
          <a:prstGeom prst="rect">
            <a:avLst/>
          </a:prstGeom>
          <a:noFill/>
          <a:ln w="9525">
            <a:noFill/>
          </a:ln>
        </p:spPr>
        <p:txBody>
          <a:bodyPr wrap="none" anchor="ctr" anchorCtr="0">
            <a:spAutoFit/>
          </a:bodyPr>
          <a:p>
            <a:pPr eaLnBrk="0" hangingPunct="0"/>
            <a:r>
              <a:rPr lang="en-US" altLang="zh-CN" sz="1600" dirty="0">
                <a:solidFill>
                  <a:srgbClr val="000000"/>
                </a:solidFill>
                <a:latin typeface="Times New Roman" panose="02020603050405020304" pitchFamily="18" charset="0"/>
                <a:ea typeface="宋体" panose="02010600030101010101" pitchFamily="2" charset="-122"/>
              </a:rPr>
              <a:t>【</a:t>
            </a:r>
            <a:r>
              <a:rPr lang="zh-CN" altLang="en-US" sz="1600" dirty="0">
                <a:solidFill>
                  <a:srgbClr val="000000"/>
                </a:solidFill>
                <a:latin typeface="Times New Roman" panose="02020603050405020304" pitchFamily="18" charset="0"/>
                <a:ea typeface="宋体" panose="02010600030101010101" pitchFamily="2" charset="-122"/>
              </a:rPr>
              <a:t>托寄物类别</a:t>
            </a:r>
            <a:r>
              <a:rPr lang="en-US" altLang="zh-CN" sz="1600" dirty="0">
                <a:solidFill>
                  <a:srgbClr val="000000"/>
                </a:solidFill>
                <a:latin typeface="Times New Roman" panose="02020603050405020304" pitchFamily="18" charset="0"/>
                <a:ea typeface="宋体" panose="02010600030101010101" pitchFamily="2" charset="-122"/>
              </a:rPr>
              <a:t>】</a:t>
            </a:r>
            <a:r>
              <a:rPr lang="zh-CN" altLang="en-US" sz="1600" dirty="0">
                <a:solidFill>
                  <a:srgbClr val="000000"/>
                </a:solidFill>
                <a:latin typeface="Times New Roman" panose="02020603050405020304" pitchFamily="18" charset="0"/>
                <a:ea typeface="宋体" panose="02010600030101010101" pitchFamily="2" charset="-122"/>
              </a:rPr>
              <a:t>：</a:t>
            </a:r>
            <a:endParaRPr lang="zh-CN" altLang="en-US" sz="1600" dirty="0">
              <a:latin typeface="Arial" panose="020B0604020202020204" pitchFamily="34" charset="0"/>
              <a:ea typeface="宋体" panose="02010600030101010101" pitchFamily="2" charset="-122"/>
            </a:endParaRPr>
          </a:p>
          <a:p>
            <a:pPr eaLnBrk="0" hangingPunct="0"/>
            <a:r>
              <a:rPr lang="zh-CN" altLang="en-US" sz="1600" dirty="0">
                <a:solidFill>
                  <a:srgbClr val="000000"/>
                </a:solidFill>
                <a:latin typeface="Arial" panose="020B0604020202020204" pitchFamily="34" charset="0"/>
                <a:ea typeface="宋体" panose="02010600030101010101" pitchFamily="2" charset="-122"/>
              </a:rPr>
              <a:t>体积小的物品、较长的易损物品</a:t>
            </a:r>
            <a:endParaRPr lang="zh-CN" altLang="en-US" sz="1600" dirty="0">
              <a:latin typeface="Arial" panose="020B0604020202020204" pitchFamily="34" charset="0"/>
              <a:ea typeface="宋体" panose="02010600030101010101" pitchFamily="2" charset="-122"/>
            </a:endParaRPr>
          </a:p>
        </p:txBody>
      </p:sp>
      <p:sp>
        <p:nvSpPr>
          <p:cNvPr id="26637" name="Rectangle 20"/>
          <p:cNvSpPr/>
          <p:nvPr/>
        </p:nvSpPr>
        <p:spPr>
          <a:xfrm>
            <a:off x="1870075" y="2773363"/>
            <a:ext cx="1350963"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26638" name="Rectangle 22"/>
          <p:cNvSpPr/>
          <p:nvPr/>
        </p:nvSpPr>
        <p:spPr>
          <a:xfrm>
            <a:off x="1870075" y="2773363"/>
            <a:ext cx="1350963"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26639" name="Rectangle 24"/>
          <p:cNvSpPr/>
          <p:nvPr/>
        </p:nvSpPr>
        <p:spPr>
          <a:xfrm>
            <a:off x="1870075" y="2773363"/>
            <a:ext cx="1350963"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26640" name="Rectangle 26"/>
          <p:cNvSpPr/>
          <p:nvPr/>
        </p:nvSpPr>
        <p:spPr>
          <a:xfrm>
            <a:off x="1870075" y="2773363"/>
            <a:ext cx="1350963"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196705" name="Group 97"/>
          <p:cNvGraphicFramePr>
            <a:graphicFrameLocks noGrp="1"/>
          </p:cNvGraphicFramePr>
          <p:nvPr/>
        </p:nvGraphicFramePr>
        <p:xfrm>
          <a:off x="1692275" y="2205038"/>
          <a:ext cx="2701925" cy="1944688"/>
        </p:xfrm>
        <a:graphic>
          <a:graphicData uri="http://schemas.openxmlformats.org/drawingml/2006/table">
            <a:tbl>
              <a:tblPr/>
              <a:tblGrid>
                <a:gridCol w="1350963"/>
                <a:gridCol w="1350962"/>
              </a:tblGrid>
              <a:tr h="113982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0486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鱼杆</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球拍</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196703" name="Group 95"/>
          <p:cNvGraphicFramePr>
            <a:graphicFrameLocks noGrp="1"/>
          </p:cNvGraphicFramePr>
          <p:nvPr/>
        </p:nvGraphicFramePr>
        <p:xfrm>
          <a:off x="1692275" y="4437063"/>
          <a:ext cx="2701925" cy="1944688"/>
        </p:xfrm>
        <a:graphic>
          <a:graphicData uri="http://schemas.openxmlformats.org/drawingml/2006/table">
            <a:tbl>
              <a:tblPr/>
              <a:tblGrid>
                <a:gridCol w="1350963"/>
                <a:gridCol w="1350962"/>
              </a:tblGrid>
              <a:tr h="118268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620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螺丝钉</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纽扣</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26663" name="Picture 15" descr="http://img04.taobaocdn.com/bao/uploaded/i4/i2/17627022172333629/T1W9ekXqtgXXXXXXXX_!!0-item_pic.jpg_210x210.jpg"/>
          <p:cNvPicPr>
            <a:picLocks noChangeAspect="1"/>
          </p:cNvPicPr>
          <p:nvPr/>
        </p:nvPicPr>
        <p:blipFill>
          <a:blip r:embed="rId5" r:link="rId6"/>
          <a:stretch>
            <a:fillRect/>
          </a:stretch>
        </p:blipFill>
        <p:spPr>
          <a:xfrm>
            <a:off x="3276600" y="2205038"/>
            <a:ext cx="1038225" cy="1038225"/>
          </a:xfrm>
          <a:prstGeom prst="rect">
            <a:avLst/>
          </a:prstGeom>
          <a:noFill/>
          <a:ln w="9525">
            <a:noFill/>
          </a:ln>
        </p:spPr>
      </p:pic>
      <p:pic>
        <p:nvPicPr>
          <p:cNvPr id="26664" name="Picture 16" descr="http://img04.taobaocdn.com/bao/uploaded/i4/i1/10081020721622070/T1IjghXiVfXXXXXXXX_!!0-item_pic.jpg_210x210.jpg"/>
          <p:cNvPicPr>
            <a:picLocks noChangeAspect="1"/>
          </p:cNvPicPr>
          <p:nvPr/>
        </p:nvPicPr>
        <p:blipFill>
          <a:blip r:embed="rId7" r:link="rId8"/>
          <a:stretch>
            <a:fillRect/>
          </a:stretch>
        </p:blipFill>
        <p:spPr>
          <a:xfrm>
            <a:off x="1835150" y="2205038"/>
            <a:ext cx="1095375" cy="1095375"/>
          </a:xfrm>
          <a:prstGeom prst="rect">
            <a:avLst/>
          </a:prstGeom>
          <a:noFill/>
          <a:ln w="9525">
            <a:noFill/>
          </a:ln>
        </p:spPr>
      </p:pic>
      <p:pic>
        <p:nvPicPr>
          <p:cNvPr id="26665" name="Picture 17" descr="F:\11\快递教材\样章\AppData\Roaming\Tencent\Users\870327074\QQ\WinTemp\RichOle\LQU@LP%MQVENK9G((E3HLEO.jpg"/>
          <p:cNvPicPr>
            <a:picLocks noChangeAspect="1"/>
          </p:cNvPicPr>
          <p:nvPr/>
        </p:nvPicPr>
        <p:blipFill>
          <a:blip r:embed="rId9" r:link="rId10"/>
          <a:stretch>
            <a:fillRect/>
          </a:stretch>
        </p:blipFill>
        <p:spPr>
          <a:xfrm>
            <a:off x="3132138" y="4508500"/>
            <a:ext cx="1171575" cy="1066800"/>
          </a:xfrm>
          <a:prstGeom prst="rect">
            <a:avLst/>
          </a:prstGeom>
          <a:noFill/>
          <a:ln w="9525">
            <a:noFill/>
          </a:ln>
        </p:spPr>
      </p:pic>
      <p:pic>
        <p:nvPicPr>
          <p:cNvPr id="26666" name="Picture 18" descr="F:\11\快递教材\样章\AppData\Roaming\Tencent\Users\870327074\QQ\WinTemp\RichOle\_1IJ~TZ4~$MFHV]FW~29V_N.jpg"/>
          <p:cNvPicPr>
            <a:picLocks noChangeAspect="1"/>
          </p:cNvPicPr>
          <p:nvPr/>
        </p:nvPicPr>
        <p:blipFill>
          <a:blip r:embed="rId11" r:link="rId12"/>
          <a:stretch>
            <a:fillRect/>
          </a:stretch>
        </p:blipFill>
        <p:spPr>
          <a:xfrm>
            <a:off x="1835150" y="4437063"/>
            <a:ext cx="1114425" cy="1133475"/>
          </a:xfrm>
          <a:prstGeom prst="rect">
            <a:avLst/>
          </a:prstGeom>
          <a:noFill/>
          <a:ln w="9525">
            <a:noFill/>
          </a:ln>
        </p:spPr>
      </p:pic>
      <p:sp>
        <p:nvSpPr>
          <p:cNvPr id="26667" name="Rectangle 98"/>
          <p:cNvSpPr/>
          <p:nvPr/>
        </p:nvSpPr>
        <p:spPr>
          <a:xfrm>
            <a:off x="4643438" y="1952625"/>
            <a:ext cx="4105275" cy="4537075"/>
          </a:xfrm>
          <a:prstGeom prst="rect">
            <a:avLst/>
          </a:prstGeom>
          <a:noFill/>
          <a:ln w="9525">
            <a:noFill/>
          </a:ln>
        </p:spPr>
        <p:txBody>
          <a:bodyPr anchor="ctr" anchorCtr="0">
            <a:spAutoFit/>
          </a:bodyPr>
          <a:p>
            <a:pPr marL="342900" indent="-342900" defTabSz="914400">
              <a:lnSpc>
                <a:spcPct val="130000"/>
              </a:lnSpc>
              <a:tabLst>
                <a:tab pos="266700" algn="l"/>
              </a:tabLst>
            </a:pP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操作方法</a:t>
            </a: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a:t>
            </a:r>
            <a:endParaRPr lang="zh-CN" altLang="en-US" sz="1600" dirty="0">
              <a:latin typeface="宋体" panose="02010600030101010101" pitchFamily="2" charset="-122"/>
              <a:ea typeface="宋体" panose="02010600030101010101" pitchFamily="2" charset="-122"/>
            </a:endParaRPr>
          </a:p>
          <a:p>
            <a:pPr marL="342900" indent="-342900" defTabSz="914400">
              <a:lnSpc>
                <a:spcPct val="130000"/>
              </a:lnSpc>
              <a:buChar char="•"/>
              <a:tabLst>
                <a:tab pos="266700" algn="l"/>
              </a:tabLst>
            </a:pPr>
            <a:r>
              <a:rPr lang="zh-CN" altLang="en-US" sz="1600" dirty="0">
                <a:latin typeface="宋体" panose="02010600030101010101" pitchFamily="2" charset="-122"/>
                <a:ea typeface="宋体" panose="02010600030101010101" pitchFamily="2" charset="-122"/>
              </a:rPr>
              <a:t>对体积较小的物品包装后整个包装的长、宽、高合计不得少于</a:t>
            </a:r>
            <a:r>
              <a:rPr lang="en-US" altLang="zh-CN" sz="1600" dirty="0">
                <a:latin typeface="宋体" panose="02010600030101010101" pitchFamily="2" charset="-122"/>
                <a:ea typeface="宋体" panose="02010600030101010101" pitchFamily="2" charset="-122"/>
              </a:rPr>
              <a:t>40</a:t>
            </a:r>
            <a:r>
              <a:rPr lang="zh-CN" altLang="en-US" sz="1600" dirty="0">
                <a:latin typeface="宋体" panose="02010600030101010101" pitchFamily="2" charset="-122"/>
                <a:ea typeface="宋体" panose="02010600030101010101" pitchFamily="2" charset="-122"/>
              </a:rPr>
              <a:t>厘米，最小一边不得少于</a:t>
            </a:r>
            <a:r>
              <a:rPr lang="en-US" altLang="zh-CN" sz="1600" dirty="0">
                <a:latin typeface="宋体" panose="02010600030101010101" pitchFamily="2" charset="-122"/>
                <a:ea typeface="宋体" panose="02010600030101010101" pitchFamily="2" charset="-122"/>
              </a:rPr>
              <a:t>5</a:t>
            </a:r>
            <a:r>
              <a:rPr lang="zh-CN" altLang="en-US" sz="1600" dirty="0">
                <a:latin typeface="宋体" panose="02010600030101010101" pitchFamily="2" charset="-122"/>
                <a:ea typeface="宋体" panose="02010600030101010101" pitchFamily="2" charset="-122"/>
              </a:rPr>
              <a:t>厘米；若小于以上尺寸需将该包装装于塑料袋中，封口后贴分运单。</a:t>
            </a:r>
            <a:endParaRPr lang="zh-CN" altLang="en-US" sz="1600" dirty="0">
              <a:latin typeface="宋体" panose="02010600030101010101" pitchFamily="2" charset="-122"/>
              <a:ea typeface="宋体" panose="02010600030101010101" pitchFamily="2" charset="-122"/>
            </a:endParaRPr>
          </a:p>
          <a:p>
            <a:pPr marL="342900" indent="-342900" defTabSz="914400">
              <a:lnSpc>
                <a:spcPct val="130000"/>
              </a:lnSpc>
              <a:buChar char="•"/>
              <a:tabLst>
                <a:tab pos="266700" algn="l"/>
              </a:tabLst>
            </a:pPr>
            <a:r>
              <a:rPr lang="zh-CN" altLang="en-US" sz="1600" dirty="0">
                <a:latin typeface="宋体" panose="02010600030101010101" pitchFamily="2" charset="-122"/>
                <a:ea typeface="宋体" panose="02010600030101010101" pitchFamily="2" charset="-122"/>
              </a:rPr>
              <a:t>对钓鱼竿、高尔夫球竿等长度较大的易损物品，用三角筒做外包装。 </a:t>
            </a:r>
            <a:endParaRPr lang="zh-CN" altLang="en-US" sz="1600" dirty="0">
              <a:latin typeface="宋体" panose="02010600030101010101" pitchFamily="2" charset="-122"/>
              <a:ea typeface="宋体" panose="02010600030101010101" pitchFamily="2" charset="-122"/>
            </a:endParaRPr>
          </a:p>
          <a:p>
            <a:pPr marL="342900" indent="-342900" defTabSz="914400">
              <a:lnSpc>
                <a:spcPct val="130000"/>
              </a:lnSpc>
              <a:buChar char="•"/>
              <a:tabLst>
                <a:tab pos="266700" algn="l"/>
              </a:tabLst>
            </a:pPr>
            <a:r>
              <a:rPr lang="zh-CN" altLang="en-US" sz="1600" dirty="0">
                <a:latin typeface="宋体" panose="02010600030101010101" pitchFamily="2" charset="-122"/>
                <a:ea typeface="宋体" panose="02010600030101010101" pitchFamily="2" charset="-122"/>
              </a:rPr>
              <a:t>将此类物品用泡沫膜包裹放入三角筒，然后将间隙使用填充材料填满，防止晃动的发生。 </a:t>
            </a:r>
            <a:endParaRPr lang="zh-CN" altLang="en-US" sz="1600" dirty="0">
              <a:latin typeface="宋体" panose="02010600030101010101" pitchFamily="2" charset="-122"/>
              <a:ea typeface="宋体" panose="02010600030101010101" pitchFamily="2" charset="-122"/>
            </a:endParaRPr>
          </a:p>
          <a:p>
            <a:pPr marL="342900" indent="-342900" defTabSz="914400">
              <a:lnSpc>
                <a:spcPct val="130000"/>
              </a:lnSpc>
              <a:buChar char="•"/>
              <a:tabLst>
                <a:tab pos="266700" algn="l"/>
              </a:tabLst>
            </a:pPr>
            <a:r>
              <a:rPr lang="zh-CN" altLang="en-US" sz="1600" dirty="0">
                <a:latin typeface="宋体" panose="02010600030101010101" pitchFamily="2" charset="-122"/>
                <a:ea typeface="宋体" panose="02010600030101010101" pitchFamily="2" charset="-122"/>
              </a:rPr>
              <a:t>若有多个同类物品，原则上单个包装入三角筒。也可将完成单个包装的物品捆绑在一起后，装入三角筒并填充实。 </a:t>
            </a:r>
            <a:endParaRPr lang="zh-CN" altLang="en-US" sz="1600" dirty="0">
              <a:latin typeface="宋体" panose="02010600030101010101" pitchFamily="2" charset="-122"/>
              <a:ea typeface="宋体" panose="02010600030101010101" pitchFamily="2" charset="-122"/>
            </a:endParaRPr>
          </a:p>
          <a:p>
            <a:pPr marL="342900" indent="-342900" defTabSz="914400">
              <a:lnSpc>
                <a:spcPct val="130000"/>
              </a:lnSpc>
              <a:buChar char="•"/>
              <a:tabLst>
                <a:tab pos="266700" algn="l"/>
              </a:tabLst>
            </a:pPr>
            <a:r>
              <a:rPr lang="zh-CN" altLang="en-US" sz="1600" dirty="0">
                <a:latin typeface="宋体" panose="02010600030101010101" pitchFamily="2" charset="-122"/>
                <a:ea typeface="宋体" panose="02010600030101010101" pitchFamily="2" charset="-122"/>
              </a:rPr>
              <a:t>在三角筒各侧面醒目处粘贴易碎标贴等。</a:t>
            </a:r>
            <a:endParaRPr lang="zh-CN" altLang="en-US" sz="1600" dirty="0">
              <a:latin typeface="宋体" panose="02010600030101010101" pitchFamily="2" charset="-122"/>
              <a:ea typeface="宋体" panose="02010600030101010101" pitchFamily="2" charset="-122"/>
            </a:endParaRPr>
          </a:p>
        </p:txBody>
      </p:sp>
    </p:spTree>
  </p:cSld>
  <p:clrMapOvr>
    <a:masterClrMapping/>
  </p:clrMapOvr>
  <p:transition spd="med">
    <p:check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765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765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765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765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765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7657" name="AutoShape 12"/>
          <p:cNvSpPr/>
          <p:nvPr/>
        </p:nvSpPr>
        <p:spPr>
          <a:xfrm>
            <a:off x="1331913" y="836613"/>
            <a:ext cx="7561262" cy="5846762"/>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27658" name="Picture 13"/>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27659" name="Text Box 14"/>
          <p:cNvSpPr txBox="1"/>
          <p:nvPr/>
        </p:nvSpPr>
        <p:spPr>
          <a:xfrm>
            <a:off x="4211638" y="1196975"/>
            <a:ext cx="1655762" cy="395288"/>
          </a:xfrm>
          <a:prstGeom prst="rect">
            <a:avLst/>
          </a:prstGeom>
          <a:noFill/>
          <a:ln w="9525">
            <a:noFill/>
          </a:ln>
        </p:spPr>
        <p:txBody>
          <a:bodyPr anchor="t" anchorCtr="0"/>
          <a:p>
            <a:pPr algn="just"/>
            <a:r>
              <a:rPr lang="en-US" altLang="zh-CN" sz="1600" b="1" dirty="0">
                <a:solidFill>
                  <a:srgbClr val="FF0000"/>
                </a:solidFill>
                <a:latin typeface="Times New Roman" panose="02020603050405020304" pitchFamily="18" charset="0"/>
                <a:ea typeface="宋体" panose="02010600030101010101" pitchFamily="2" charset="-122"/>
              </a:rPr>
              <a:t>2.5</a:t>
            </a:r>
            <a:r>
              <a:rPr lang="zh-CN" altLang="en-US" sz="1600" b="1" dirty="0">
                <a:solidFill>
                  <a:srgbClr val="FF0000"/>
                </a:solidFill>
                <a:latin typeface="Times New Roman" panose="02020603050405020304" pitchFamily="18" charset="0"/>
                <a:ea typeface="宋体" panose="02010600030101010101" pitchFamily="2" charset="-122"/>
              </a:rPr>
              <a:t>、包装规范</a:t>
            </a:r>
            <a:endParaRPr lang="zh-CN" altLang="en-US" sz="1600" dirty="0">
              <a:latin typeface="Arial" panose="020B0604020202020204" pitchFamily="34" charset="0"/>
              <a:ea typeface="宋体" panose="02010600030101010101" pitchFamily="2" charset="-122"/>
            </a:endParaRPr>
          </a:p>
        </p:txBody>
      </p:sp>
      <p:sp>
        <p:nvSpPr>
          <p:cNvPr id="27660" name="Rectangle 19"/>
          <p:cNvSpPr/>
          <p:nvPr/>
        </p:nvSpPr>
        <p:spPr>
          <a:xfrm>
            <a:off x="1619250" y="1465263"/>
            <a:ext cx="1809750" cy="581025"/>
          </a:xfrm>
          <a:prstGeom prst="rect">
            <a:avLst/>
          </a:prstGeom>
          <a:noFill/>
          <a:ln w="9525">
            <a:noFill/>
          </a:ln>
        </p:spPr>
        <p:txBody>
          <a:bodyPr wrap="none" anchor="ctr" anchorCtr="0">
            <a:spAutoFit/>
          </a:bodyPr>
          <a:p>
            <a:pPr eaLnBrk="0" hangingPunct="0"/>
            <a:r>
              <a:rPr lang="en-US" altLang="zh-CN" sz="1600" dirty="0">
                <a:solidFill>
                  <a:srgbClr val="000000"/>
                </a:solidFill>
                <a:latin typeface="Times New Roman" panose="02020603050405020304" pitchFamily="18" charset="0"/>
                <a:ea typeface="宋体" panose="02010600030101010101" pitchFamily="2" charset="-122"/>
              </a:rPr>
              <a:t>【</a:t>
            </a:r>
            <a:r>
              <a:rPr lang="zh-CN" altLang="en-US" sz="1600" dirty="0">
                <a:solidFill>
                  <a:srgbClr val="000000"/>
                </a:solidFill>
                <a:latin typeface="Times New Roman" panose="02020603050405020304" pitchFamily="18" charset="0"/>
                <a:ea typeface="宋体" panose="02010600030101010101" pitchFamily="2" charset="-122"/>
              </a:rPr>
              <a:t>托寄物类别</a:t>
            </a:r>
            <a:r>
              <a:rPr lang="en-US" altLang="zh-CN" sz="1600" dirty="0">
                <a:solidFill>
                  <a:srgbClr val="000000"/>
                </a:solidFill>
                <a:latin typeface="Times New Roman" panose="02020603050405020304" pitchFamily="18" charset="0"/>
                <a:ea typeface="宋体" panose="02010600030101010101" pitchFamily="2" charset="-122"/>
              </a:rPr>
              <a:t>】</a:t>
            </a:r>
            <a:r>
              <a:rPr lang="zh-CN" altLang="en-US" sz="1600" dirty="0">
                <a:solidFill>
                  <a:srgbClr val="000000"/>
                </a:solidFill>
                <a:latin typeface="Times New Roman" panose="02020603050405020304" pitchFamily="18" charset="0"/>
                <a:ea typeface="宋体" panose="02010600030101010101" pitchFamily="2" charset="-122"/>
              </a:rPr>
              <a:t>：</a:t>
            </a:r>
            <a:endParaRPr lang="zh-CN" altLang="en-US" sz="1600" dirty="0">
              <a:latin typeface="Arial" panose="020B0604020202020204" pitchFamily="34" charset="0"/>
              <a:ea typeface="宋体" panose="02010600030101010101" pitchFamily="2" charset="-122"/>
            </a:endParaRPr>
          </a:p>
          <a:p>
            <a:pPr eaLnBrk="0" hangingPunct="0"/>
            <a:r>
              <a:rPr lang="zh-CN" altLang="en-US" sz="1600" dirty="0">
                <a:solidFill>
                  <a:srgbClr val="000000"/>
                </a:solidFill>
                <a:latin typeface="Arial" panose="020B0604020202020204" pitchFamily="34" charset="0"/>
                <a:ea typeface="宋体" panose="02010600030101010101" pitchFamily="2" charset="-122"/>
              </a:rPr>
              <a:t>液体物品</a:t>
            </a:r>
            <a:endParaRPr lang="zh-CN" altLang="en-US" sz="1600" dirty="0">
              <a:latin typeface="Arial" panose="020B0604020202020204" pitchFamily="34" charset="0"/>
              <a:ea typeface="宋体" panose="02010600030101010101" pitchFamily="2" charset="-122"/>
            </a:endParaRPr>
          </a:p>
        </p:txBody>
      </p:sp>
      <p:sp>
        <p:nvSpPr>
          <p:cNvPr id="27661" name="Rectangle 20"/>
          <p:cNvSpPr/>
          <p:nvPr/>
        </p:nvSpPr>
        <p:spPr>
          <a:xfrm>
            <a:off x="1917700" y="2773363"/>
            <a:ext cx="132715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27662" name="Rectangle 22"/>
          <p:cNvSpPr/>
          <p:nvPr/>
        </p:nvSpPr>
        <p:spPr>
          <a:xfrm>
            <a:off x="1917700" y="2773363"/>
            <a:ext cx="132715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27663" name="Rectangle 24"/>
          <p:cNvSpPr/>
          <p:nvPr/>
        </p:nvSpPr>
        <p:spPr>
          <a:xfrm>
            <a:off x="1917700" y="2773363"/>
            <a:ext cx="132715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27664" name="Rectangle 26"/>
          <p:cNvSpPr/>
          <p:nvPr/>
        </p:nvSpPr>
        <p:spPr>
          <a:xfrm>
            <a:off x="1917700" y="2773363"/>
            <a:ext cx="132715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197734" name="Group 102"/>
          <p:cNvGraphicFramePr>
            <a:graphicFrameLocks noGrp="1"/>
          </p:cNvGraphicFramePr>
          <p:nvPr/>
        </p:nvGraphicFramePr>
        <p:xfrm>
          <a:off x="1476375" y="2133600"/>
          <a:ext cx="2654300" cy="1800225"/>
        </p:xfrm>
        <a:graphic>
          <a:graphicData uri="http://schemas.openxmlformats.org/drawingml/2006/table">
            <a:tbl>
              <a:tblPr/>
              <a:tblGrid>
                <a:gridCol w="1327150"/>
                <a:gridCol w="1327150"/>
              </a:tblGrid>
              <a:tr h="12906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0958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饮料类</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油漆类</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197733" name="Group 101"/>
          <p:cNvGraphicFramePr>
            <a:graphicFrameLocks noGrp="1"/>
          </p:cNvGraphicFramePr>
          <p:nvPr/>
        </p:nvGraphicFramePr>
        <p:xfrm>
          <a:off x="1476375" y="4076700"/>
          <a:ext cx="2654300" cy="2016125"/>
        </p:xfrm>
        <a:graphic>
          <a:graphicData uri="http://schemas.openxmlformats.org/drawingml/2006/table">
            <a:tbl>
              <a:tblPr/>
              <a:tblGrid>
                <a:gridCol w="1327150"/>
                <a:gridCol w="1327150"/>
              </a:tblGrid>
              <a:tr h="16335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258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酒类</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cs typeface="Arial" panose="020B0604020202020204" pitchFamily="34" charset="0"/>
                        </a:rPr>
                        <a:t>洗涤类</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27687" name="Picture 15" descr="http://img04.taobaocdn.com/bao/uploaded/i4/i4/T1CELOXjhmXXbKPyU8_101124.jpg_210x210.jpg"/>
          <p:cNvPicPr>
            <a:picLocks noChangeAspect="1"/>
          </p:cNvPicPr>
          <p:nvPr/>
        </p:nvPicPr>
        <p:blipFill>
          <a:blip r:embed="rId5" r:link="rId6"/>
          <a:stretch>
            <a:fillRect/>
          </a:stretch>
        </p:blipFill>
        <p:spPr>
          <a:xfrm>
            <a:off x="2916238" y="2276475"/>
            <a:ext cx="1076325" cy="1076325"/>
          </a:xfrm>
          <a:prstGeom prst="rect">
            <a:avLst/>
          </a:prstGeom>
          <a:noFill/>
          <a:ln w="9525">
            <a:noFill/>
          </a:ln>
        </p:spPr>
      </p:pic>
      <p:pic>
        <p:nvPicPr>
          <p:cNvPr id="27688" name="Picture 16" descr="F:\11\快递教材\样章\AppData\Roaming\Tencent\Users\870327074\QQ\WinTemp\RichOle\7BX1C44~L9GDMBWT@EA3W(W.jpg"/>
          <p:cNvPicPr>
            <a:picLocks noChangeAspect="1"/>
          </p:cNvPicPr>
          <p:nvPr/>
        </p:nvPicPr>
        <p:blipFill>
          <a:blip r:embed="rId7" r:link="rId8"/>
          <a:stretch>
            <a:fillRect/>
          </a:stretch>
        </p:blipFill>
        <p:spPr>
          <a:xfrm>
            <a:off x="1619250" y="2205038"/>
            <a:ext cx="1009650" cy="1133475"/>
          </a:xfrm>
          <a:prstGeom prst="rect">
            <a:avLst/>
          </a:prstGeom>
          <a:noFill/>
          <a:ln w="9525">
            <a:noFill/>
          </a:ln>
        </p:spPr>
      </p:pic>
      <p:pic>
        <p:nvPicPr>
          <p:cNvPr id="27689" name="Picture 17" descr="F:\11\快递教材\样章\AppData\Roaming\Tencent\Users\870327074\QQ\WinTemp\RichOle\AOY{81A4PN}MY94[09WN95X.jpg"/>
          <p:cNvPicPr>
            <a:picLocks noChangeAspect="1"/>
          </p:cNvPicPr>
          <p:nvPr/>
        </p:nvPicPr>
        <p:blipFill>
          <a:blip r:embed="rId9" r:link="rId10"/>
          <a:stretch>
            <a:fillRect/>
          </a:stretch>
        </p:blipFill>
        <p:spPr>
          <a:xfrm>
            <a:off x="3059113" y="4365625"/>
            <a:ext cx="885825" cy="1152525"/>
          </a:xfrm>
          <a:prstGeom prst="rect">
            <a:avLst/>
          </a:prstGeom>
          <a:noFill/>
          <a:ln w="9525">
            <a:noFill/>
          </a:ln>
        </p:spPr>
      </p:pic>
      <p:pic>
        <p:nvPicPr>
          <p:cNvPr id="27690" name="Picture 18" descr="F:\11\快递教材\样章\AppData\Roaming\Tencent\Users\870327074\QQ\WinTemp\RichOle\%$4YR]I5}74(ZFE(~})TKBC.jpg"/>
          <p:cNvPicPr>
            <a:picLocks noChangeAspect="1"/>
          </p:cNvPicPr>
          <p:nvPr/>
        </p:nvPicPr>
        <p:blipFill>
          <a:blip r:embed="rId11" r:link="rId12"/>
          <a:stretch>
            <a:fillRect/>
          </a:stretch>
        </p:blipFill>
        <p:spPr>
          <a:xfrm>
            <a:off x="1619250" y="4365625"/>
            <a:ext cx="1066800" cy="1152525"/>
          </a:xfrm>
          <a:prstGeom prst="rect">
            <a:avLst/>
          </a:prstGeom>
          <a:noFill/>
          <a:ln w="9525">
            <a:noFill/>
          </a:ln>
        </p:spPr>
      </p:pic>
      <p:sp>
        <p:nvSpPr>
          <p:cNvPr id="27691" name="Rectangle 103"/>
          <p:cNvSpPr/>
          <p:nvPr/>
        </p:nvSpPr>
        <p:spPr>
          <a:xfrm>
            <a:off x="4356100" y="1789113"/>
            <a:ext cx="4321175" cy="4359275"/>
          </a:xfrm>
          <a:prstGeom prst="rect">
            <a:avLst/>
          </a:prstGeom>
          <a:noFill/>
          <a:ln w="9525">
            <a:noFill/>
          </a:ln>
        </p:spPr>
        <p:txBody>
          <a:bodyPr anchor="ctr" anchorCtr="0">
            <a:spAutoFit/>
          </a:bodyPr>
          <a:p>
            <a:pPr marL="342900" indent="-342900" defTabSz="914400">
              <a:lnSpc>
                <a:spcPct val="125000"/>
              </a:lnSpc>
              <a:tabLst>
                <a:tab pos="266700" algn="l"/>
              </a:tabLst>
            </a:pPr>
            <a:r>
              <a:rPr lang="en-US" altLang="zh-CN" sz="1400" dirty="0">
                <a:latin typeface="Arial" panose="020B0604020202020204" pitchFamily="34" charset="0"/>
                <a:ea typeface="宋体" panose="02010600030101010101" pitchFamily="2" charset="-122"/>
              </a:rPr>
              <a:t>【</a:t>
            </a:r>
            <a:r>
              <a:rPr lang="zh-CN" altLang="en-US" sz="1400" dirty="0">
                <a:latin typeface="Arial" panose="020B0604020202020204" pitchFamily="34" charset="0"/>
                <a:ea typeface="宋体" panose="02010600030101010101" pitchFamily="2" charset="-122"/>
              </a:rPr>
              <a:t>操作方法</a:t>
            </a:r>
            <a:r>
              <a:rPr lang="en-US" altLang="zh-CN" sz="1400" dirty="0">
                <a:latin typeface="Arial" panose="020B0604020202020204" pitchFamily="34" charset="0"/>
                <a:ea typeface="宋体" panose="02010600030101010101" pitchFamily="2" charset="-122"/>
              </a:rPr>
              <a:t>】</a:t>
            </a:r>
            <a:r>
              <a:rPr lang="zh-CN" altLang="en-US" sz="1400" dirty="0">
                <a:latin typeface="Arial" panose="020B0604020202020204" pitchFamily="34" charset="0"/>
                <a:ea typeface="宋体" panose="02010600030101010101" pitchFamily="2" charset="-122"/>
              </a:rPr>
              <a:t>：</a:t>
            </a:r>
            <a:endParaRPr lang="zh-CN" altLang="en-US" sz="1400" dirty="0">
              <a:latin typeface="Arial" panose="020B0604020202020204" pitchFamily="34" charset="0"/>
              <a:ea typeface="宋体" panose="02010600030101010101" pitchFamily="2" charset="-122"/>
            </a:endParaRPr>
          </a:p>
          <a:p>
            <a:pPr marL="342900" indent="-342900" defTabSz="914400">
              <a:lnSpc>
                <a:spcPct val="125000"/>
              </a:lnSpc>
              <a:buChar char="•"/>
              <a:tabLst>
                <a:tab pos="266700" algn="l"/>
              </a:tabLst>
            </a:pPr>
            <a:r>
              <a:rPr lang="zh-CN" altLang="en-US" sz="1400" dirty="0">
                <a:latin typeface="Arial" panose="020B0604020202020204" pitchFamily="34" charset="0"/>
                <a:ea typeface="宋体" panose="02010600030101010101" pitchFamily="2" charset="-122"/>
              </a:rPr>
              <a:t>为了防止因气压变化而引起的漏泄，需将容器尽可能地限制为玻璃容器，避免使用软包装（塑料容器也应避免）。</a:t>
            </a:r>
            <a:endParaRPr lang="zh-CN" altLang="en-US" sz="1400" dirty="0">
              <a:latin typeface="Arial" panose="020B0604020202020204" pitchFamily="34" charset="0"/>
              <a:ea typeface="宋体" panose="02010600030101010101" pitchFamily="2" charset="-122"/>
            </a:endParaRPr>
          </a:p>
          <a:p>
            <a:pPr marL="342900" indent="-342900" defTabSz="914400">
              <a:lnSpc>
                <a:spcPct val="125000"/>
              </a:lnSpc>
              <a:buChar char="•"/>
              <a:tabLst>
                <a:tab pos="266700" algn="l"/>
              </a:tabLst>
            </a:pPr>
            <a:r>
              <a:rPr lang="zh-CN" altLang="en-US" sz="1400" dirty="0">
                <a:latin typeface="Arial" panose="020B0604020202020204" pitchFamily="34" charset="0"/>
                <a:ea typeface="宋体" panose="02010600030101010101" pitchFamily="2" charset="-122"/>
              </a:rPr>
              <a:t>容器内部必须留有</a:t>
            </a:r>
            <a:r>
              <a:rPr lang="en-US" altLang="zh-CN" sz="1400" dirty="0">
                <a:latin typeface="Arial" panose="020B0604020202020204" pitchFamily="34" charset="0"/>
                <a:ea typeface="宋体" panose="02010600030101010101" pitchFamily="2" charset="-122"/>
              </a:rPr>
              <a:t>5</a:t>
            </a:r>
            <a:r>
              <a:rPr lang="zh-CN" altLang="en-US" sz="1400" dirty="0">
                <a:latin typeface="Arial" panose="020B0604020202020204" pitchFamily="34" charset="0"/>
                <a:ea typeface="宋体" panose="02010600030101010101" pitchFamily="2" charset="-122"/>
              </a:rPr>
              <a:t>－</a:t>
            </a:r>
            <a:r>
              <a:rPr lang="en-US" altLang="zh-CN" sz="1400" dirty="0">
                <a:latin typeface="Arial" panose="020B0604020202020204" pitchFamily="34" charset="0"/>
                <a:ea typeface="宋体" panose="02010600030101010101" pitchFamily="2" charset="-122"/>
              </a:rPr>
              <a:t>10%</a:t>
            </a:r>
            <a:r>
              <a:rPr lang="zh-CN" altLang="en-US" sz="1400" dirty="0">
                <a:latin typeface="Arial" panose="020B0604020202020204" pitchFamily="34" charset="0"/>
                <a:ea typeface="宋体" panose="02010600030101010101" pitchFamily="2" charset="-122"/>
              </a:rPr>
              <a:t>的空间，封盖必须严密，防止溢漏。</a:t>
            </a:r>
            <a:endParaRPr lang="zh-CN" altLang="en-US" sz="1400" dirty="0">
              <a:latin typeface="Arial" panose="020B0604020202020204" pitchFamily="34" charset="0"/>
              <a:ea typeface="宋体" panose="02010600030101010101" pitchFamily="2" charset="-122"/>
            </a:endParaRPr>
          </a:p>
          <a:p>
            <a:pPr marL="342900" indent="-342900" defTabSz="914400">
              <a:lnSpc>
                <a:spcPct val="125000"/>
              </a:lnSpc>
              <a:buChar char="•"/>
              <a:tabLst>
                <a:tab pos="266700" algn="l"/>
              </a:tabLst>
            </a:pPr>
            <a:r>
              <a:rPr lang="zh-CN" altLang="en-US" sz="1400" dirty="0">
                <a:latin typeface="Arial" panose="020B0604020202020204" pitchFamily="34" charset="0"/>
                <a:ea typeface="宋体" panose="02010600030101010101" pitchFamily="2" charset="-122"/>
              </a:rPr>
              <a:t>如用玻璃容器盛装，各容器容量不得超过</a:t>
            </a:r>
            <a:r>
              <a:rPr lang="en-US" altLang="zh-CN" sz="1400" dirty="0">
                <a:latin typeface="Arial" panose="020B0604020202020204" pitchFamily="34" charset="0"/>
                <a:ea typeface="宋体" panose="02010600030101010101" pitchFamily="2" charset="-122"/>
              </a:rPr>
              <a:t>500</a:t>
            </a:r>
            <a:r>
              <a:rPr lang="zh-CN" altLang="en-US" sz="1400" dirty="0">
                <a:latin typeface="Arial" panose="020B0604020202020204" pitchFamily="34" charset="0"/>
                <a:ea typeface="宋体" panose="02010600030101010101" pitchFamily="2" charset="-122"/>
              </a:rPr>
              <a:t>毫升。单件货物毛重不超过</a:t>
            </a:r>
            <a:r>
              <a:rPr lang="en-US" altLang="zh-CN" sz="1400" dirty="0">
                <a:latin typeface="Arial" panose="020B0604020202020204" pitchFamily="34" charset="0"/>
                <a:ea typeface="宋体" panose="02010600030101010101" pitchFamily="2" charset="-122"/>
              </a:rPr>
              <a:t>25</a:t>
            </a:r>
            <a:r>
              <a:rPr lang="zh-CN" altLang="en-US" sz="1400" dirty="0">
                <a:latin typeface="Arial" panose="020B0604020202020204" pitchFamily="34" charset="0"/>
                <a:ea typeface="宋体" panose="02010600030101010101" pitchFamily="2" charset="-122"/>
              </a:rPr>
              <a:t>公斤。 </a:t>
            </a:r>
            <a:endParaRPr lang="zh-CN" altLang="en-US" sz="1400" dirty="0">
              <a:latin typeface="Arial" panose="020B0604020202020204" pitchFamily="34" charset="0"/>
              <a:ea typeface="宋体" panose="02010600030101010101" pitchFamily="2" charset="-122"/>
            </a:endParaRPr>
          </a:p>
          <a:p>
            <a:pPr marL="342900" indent="-342900" defTabSz="914400">
              <a:lnSpc>
                <a:spcPct val="125000"/>
              </a:lnSpc>
              <a:buChar char="•"/>
              <a:tabLst>
                <a:tab pos="266700" algn="l"/>
              </a:tabLst>
            </a:pPr>
            <a:r>
              <a:rPr lang="zh-CN" altLang="en-US" sz="1400" dirty="0">
                <a:latin typeface="Arial" panose="020B0604020202020204" pitchFamily="34" charset="0"/>
                <a:ea typeface="宋体" panose="02010600030101010101" pitchFamily="2" charset="-122"/>
              </a:rPr>
              <a:t>对每个容器应首先装入双层塑料袋，箱内应使用胶合板等硬质衬垫，最内侧铺吸附材料。</a:t>
            </a:r>
            <a:endParaRPr lang="zh-CN" altLang="en-US" sz="1400" dirty="0">
              <a:latin typeface="Arial" panose="020B0604020202020204" pitchFamily="34" charset="0"/>
              <a:ea typeface="宋体" panose="02010600030101010101" pitchFamily="2" charset="-122"/>
            </a:endParaRPr>
          </a:p>
          <a:p>
            <a:pPr marL="342900" indent="-342900" defTabSz="914400">
              <a:lnSpc>
                <a:spcPct val="125000"/>
              </a:lnSpc>
              <a:buChar char="•"/>
              <a:tabLst>
                <a:tab pos="266700" algn="l"/>
              </a:tabLst>
            </a:pPr>
            <a:r>
              <a:rPr lang="zh-CN" altLang="en-US" sz="1400" dirty="0">
                <a:latin typeface="Arial" panose="020B0604020202020204" pitchFamily="34" charset="0"/>
                <a:ea typeface="宋体" panose="02010600030101010101" pitchFamily="2" charset="-122"/>
              </a:rPr>
              <a:t>使用泡沫填充物将箱体填满后封箱，防止各容器互相接触和晃动。</a:t>
            </a:r>
            <a:endParaRPr lang="zh-CN" altLang="en-US" sz="1400" dirty="0">
              <a:latin typeface="Arial" panose="020B0604020202020204" pitchFamily="34" charset="0"/>
              <a:ea typeface="宋体" panose="02010600030101010101" pitchFamily="2" charset="-122"/>
            </a:endParaRPr>
          </a:p>
          <a:p>
            <a:pPr marL="342900" indent="-342900" defTabSz="914400">
              <a:lnSpc>
                <a:spcPct val="125000"/>
              </a:lnSpc>
              <a:buChar char="•"/>
              <a:tabLst>
                <a:tab pos="266700" algn="l"/>
              </a:tabLst>
            </a:pPr>
            <a:r>
              <a:rPr lang="zh-CN" altLang="en-US" sz="1400" dirty="0">
                <a:latin typeface="Arial" panose="020B0604020202020204" pitchFamily="34" charset="0"/>
                <a:ea typeface="宋体" panose="02010600030101010101" pitchFamily="2" charset="-122"/>
              </a:rPr>
              <a:t>将内包装再装入各边有</a:t>
            </a:r>
            <a:r>
              <a:rPr lang="en-US" altLang="zh-CN" sz="1400" dirty="0">
                <a:latin typeface="Arial" panose="020B0604020202020204" pitchFamily="34" charset="0"/>
                <a:ea typeface="宋体" panose="02010600030101010101" pitchFamily="2" charset="-122"/>
              </a:rPr>
              <a:t>5</a:t>
            </a:r>
            <a:r>
              <a:rPr lang="zh-CN" altLang="en-US" sz="1400" dirty="0">
                <a:latin typeface="Arial" panose="020B0604020202020204" pitchFamily="34" charset="0"/>
                <a:ea typeface="宋体" panose="02010600030101010101" pitchFamily="2" charset="-122"/>
              </a:rPr>
              <a:t>厘米左右空隙的大箱子，并用泡沫填充物把空隙填满后封箱。不使用硬质垫衬的情况下，需使用更为坚固的木箱。</a:t>
            </a:r>
            <a:endParaRPr lang="zh-CN" altLang="en-US" sz="1400" dirty="0">
              <a:latin typeface="Arial" panose="020B0604020202020204" pitchFamily="34" charset="0"/>
              <a:ea typeface="宋体" panose="02010600030101010101" pitchFamily="2" charset="-122"/>
            </a:endParaRPr>
          </a:p>
          <a:p>
            <a:pPr marL="342900" indent="-342900" defTabSz="914400">
              <a:lnSpc>
                <a:spcPct val="125000"/>
              </a:lnSpc>
              <a:buChar char="•"/>
              <a:tabLst>
                <a:tab pos="266700" algn="l"/>
              </a:tabLst>
            </a:pPr>
            <a:r>
              <a:rPr lang="zh-CN" altLang="en-US" sz="1400" dirty="0">
                <a:latin typeface="Arial" panose="020B0604020202020204" pitchFamily="34" charset="0"/>
                <a:ea typeface="宋体" panose="02010600030101010101" pitchFamily="2" charset="-122"/>
              </a:rPr>
              <a:t>在外包装箱各侧面醒目处粘贴易碎标贴等。</a:t>
            </a:r>
            <a:endParaRPr lang="zh-CN" altLang="en-US" sz="1400"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867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867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867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867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868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8681" name="AutoShape 12"/>
          <p:cNvSpPr/>
          <p:nvPr/>
        </p:nvSpPr>
        <p:spPr>
          <a:xfrm>
            <a:off x="1331913" y="836613"/>
            <a:ext cx="7561262" cy="5846762"/>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28682" name="Picture 13"/>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28683" name="Text Box 14"/>
          <p:cNvSpPr txBox="1"/>
          <p:nvPr/>
        </p:nvSpPr>
        <p:spPr>
          <a:xfrm>
            <a:off x="4211638" y="1196975"/>
            <a:ext cx="1655762" cy="395288"/>
          </a:xfrm>
          <a:prstGeom prst="rect">
            <a:avLst/>
          </a:prstGeom>
          <a:noFill/>
          <a:ln w="9525">
            <a:noFill/>
          </a:ln>
        </p:spPr>
        <p:txBody>
          <a:bodyPr anchor="t" anchorCtr="0"/>
          <a:p>
            <a:pPr algn="just"/>
            <a:r>
              <a:rPr lang="en-US" altLang="zh-CN" sz="1600" b="1" dirty="0">
                <a:solidFill>
                  <a:srgbClr val="FF0000"/>
                </a:solidFill>
                <a:latin typeface="Times New Roman" panose="02020603050405020304" pitchFamily="18" charset="0"/>
                <a:ea typeface="宋体" panose="02010600030101010101" pitchFamily="2" charset="-122"/>
              </a:rPr>
              <a:t>2.6</a:t>
            </a:r>
            <a:r>
              <a:rPr lang="zh-CN" altLang="en-US" sz="1600" b="1" dirty="0">
                <a:solidFill>
                  <a:srgbClr val="FF0000"/>
                </a:solidFill>
                <a:latin typeface="Times New Roman" panose="02020603050405020304" pitchFamily="18" charset="0"/>
                <a:ea typeface="宋体" panose="02010600030101010101" pitchFamily="2" charset="-122"/>
              </a:rPr>
              <a:t>、包装规范</a:t>
            </a:r>
            <a:endParaRPr lang="zh-CN" altLang="en-US" sz="1600" dirty="0">
              <a:latin typeface="Arial" panose="020B0604020202020204" pitchFamily="34" charset="0"/>
              <a:ea typeface="宋体" panose="02010600030101010101" pitchFamily="2" charset="-122"/>
            </a:endParaRPr>
          </a:p>
        </p:txBody>
      </p:sp>
      <p:sp>
        <p:nvSpPr>
          <p:cNvPr id="28684" name="Rectangle 15"/>
          <p:cNvSpPr/>
          <p:nvPr/>
        </p:nvSpPr>
        <p:spPr>
          <a:xfrm>
            <a:off x="1476375" y="1412875"/>
            <a:ext cx="7416800" cy="5280025"/>
          </a:xfrm>
          <a:prstGeom prst="rect">
            <a:avLst/>
          </a:prstGeom>
          <a:noFill/>
          <a:ln w="9525">
            <a:noFill/>
          </a:ln>
        </p:spPr>
        <p:txBody>
          <a:bodyPr anchor="ctr" anchorCtr="0">
            <a:spAutoFit/>
          </a:bodyPr>
          <a:p>
            <a:pPr marL="342900" indent="-342900" defTabSz="914400">
              <a:buNone/>
              <a:tabLst>
                <a:tab pos="266700" algn="l"/>
              </a:tabLst>
            </a:pPr>
            <a:r>
              <a:rPr lang="en-US" altLang="zh-CN" sz="1600" dirty="0">
                <a:latin typeface="Arial" panose="020B0604020202020204" pitchFamily="34" charset="0"/>
                <a:ea typeface="宋体" panose="02010600030101010101" pitchFamily="2" charset="-122"/>
              </a:rPr>
              <a:t>【</a:t>
            </a:r>
            <a:r>
              <a:rPr lang="zh-CN" altLang="en-US" sz="1600" dirty="0">
                <a:latin typeface="Arial" panose="020B0604020202020204" pitchFamily="34" charset="0"/>
                <a:ea typeface="宋体" panose="02010600030101010101" pitchFamily="2" charset="-122"/>
              </a:rPr>
              <a:t>托寄物类别</a:t>
            </a:r>
            <a:r>
              <a:rPr lang="en-US" altLang="zh-CN" sz="1600" dirty="0">
                <a:latin typeface="Arial" panose="020B0604020202020204" pitchFamily="34" charset="0"/>
                <a:ea typeface="宋体" panose="02010600030101010101" pitchFamily="2" charset="-122"/>
              </a:rPr>
              <a:t>】</a:t>
            </a:r>
            <a:r>
              <a:rPr lang="zh-CN" altLang="en-US" sz="1600" dirty="0">
                <a:latin typeface="Arial" panose="020B0604020202020204" pitchFamily="34" charset="0"/>
                <a:ea typeface="宋体" panose="02010600030101010101" pitchFamily="2" charset="-122"/>
              </a:rPr>
              <a:t>：贵重物品</a:t>
            </a:r>
            <a:endParaRPr lang="zh-CN" altLang="en-US" sz="1600" dirty="0">
              <a:latin typeface="Arial" panose="020B0604020202020204" pitchFamily="34" charset="0"/>
              <a:ea typeface="宋体" panose="02010600030101010101" pitchFamily="2" charset="-122"/>
            </a:endParaRPr>
          </a:p>
          <a:p>
            <a:pPr marL="342900" indent="-342900" defTabSz="914400">
              <a:buNone/>
              <a:tabLst>
                <a:tab pos="266700" algn="l"/>
              </a:tabLst>
            </a:pPr>
            <a:r>
              <a:rPr lang="en-US" altLang="zh-CN" sz="1600" dirty="0">
                <a:latin typeface="Arial" panose="020B0604020202020204" pitchFamily="34" charset="0"/>
                <a:ea typeface="宋体" panose="02010600030101010101" pitchFamily="2" charset="-122"/>
              </a:rPr>
              <a:t>【</a:t>
            </a:r>
            <a:r>
              <a:rPr lang="zh-CN" altLang="en-US" sz="1600" dirty="0">
                <a:latin typeface="Arial" panose="020B0604020202020204" pitchFamily="34" charset="0"/>
                <a:ea typeface="宋体" panose="02010600030101010101" pitchFamily="2" charset="-122"/>
              </a:rPr>
              <a:t>操作方法</a:t>
            </a:r>
            <a:r>
              <a:rPr lang="en-US" altLang="zh-CN" sz="1600" dirty="0">
                <a:latin typeface="Arial" panose="020B0604020202020204" pitchFamily="34" charset="0"/>
                <a:ea typeface="宋体" panose="02010600030101010101" pitchFamily="2" charset="-122"/>
              </a:rPr>
              <a:t>】</a:t>
            </a:r>
            <a:r>
              <a:rPr lang="zh-CN" altLang="en-US" sz="1600" dirty="0">
                <a:latin typeface="Arial" panose="020B0604020202020204" pitchFamily="34" charset="0"/>
                <a:ea typeface="宋体" panose="02010600030101010101" pitchFamily="2" charset="-122"/>
              </a:rPr>
              <a:t>：</a:t>
            </a:r>
            <a:endParaRPr lang="zh-CN" altLang="en-US" sz="1600" dirty="0">
              <a:latin typeface="Arial" panose="020B0604020202020204" pitchFamily="34" charset="0"/>
              <a:ea typeface="宋体" panose="02010600030101010101" pitchFamily="2" charset="-122"/>
            </a:endParaRPr>
          </a:p>
          <a:p>
            <a:pPr marL="342900" indent="-342900" defTabSz="914400">
              <a:lnSpc>
                <a:spcPct val="120000"/>
              </a:lnSpc>
              <a:buFont typeface="Wingdings" panose="05000000000000000000" pitchFamily="2" charset="2"/>
              <a:buAutoNum type="arabicPeriod"/>
              <a:tabLst>
                <a:tab pos="266700" algn="l"/>
              </a:tabLst>
            </a:pPr>
            <a:r>
              <a:rPr lang="zh-CN" altLang="en-US" sz="1600" dirty="0">
                <a:latin typeface="Arial" panose="020B0604020202020204" pitchFamily="34" charset="0"/>
                <a:ea typeface="宋体" panose="02010600030101010101" pitchFamily="2" charset="-122"/>
              </a:rPr>
              <a:t>手机、笔记本电脑、</a:t>
            </a:r>
            <a:r>
              <a:rPr lang="en-US" altLang="zh-CN" sz="1600" dirty="0">
                <a:latin typeface="Arial" panose="020B0604020202020204" pitchFamily="34" charset="0"/>
                <a:ea typeface="宋体" panose="02010600030101010101" pitchFamily="2" charset="-122"/>
              </a:rPr>
              <a:t>MP3/4</a:t>
            </a:r>
            <a:r>
              <a:rPr lang="zh-CN" altLang="en-US" sz="1600" dirty="0">
                <a:latin typeface="Arial" panose="020B0604020202020204" pitchFamily="34" charset="0"/>
                <a:ea typeface="宋体" panose="02010600030101010101" pitchFamily="2" charset="-122"/>
              </a:rPr>
              <a:t>、麦码摄像</a:t>
            </a:r>
            <a:r>
              <a:rPr lang="en-US" altLang="zh-CN" sz="1600" dirty="0">
                <a:latin typeface="Arial" panose="020B0604020202020204" pitchFamily="34" charset="0"/>
                <a:ea typeface="宋体" panose="02010600030101010101" pitchFamily="2" charset="-122"/>
              </a:rPr>
              <a:t>/</a:t>
            </a:r>
            <a:r>
              <a:rPr lang="zh-CN" altLang="en-US" sz="1600" dirty="0">
                <a:latin typeface="Arial" panose="020B0604020202020204" pitchFamily="34" charset="0"/>
                <a:ea typeface="宋体" panose="02010600030101010101" pitchFamily="2" charset="-122"/>
              </a:rPr>
              <a:t>照相机、录音笔、蓝牙耳机、</a:t>
            </a:r>
            <a:r>
              <a:rPr lang="en-US" altLang="zh-CN" sz="1600" dirty="0">
                <a:latin typeface="Arial" panose="020B0604020202020204" pitchFamily="34" charset="0"/>
                <a:ea typeface="宋体" panose="02010600030101010101" pitchFamily="2" charset="-122"/>
              </a:rPr>
              <a:t>DVD</a:t>
            </a:r>
            <a:r>
              <a:rPr lang="zh-CN" altLang="en-US" sz="1600" dirty="0">
                <a:latin typeface="Arial" panose="020B0604020202020204" pitchFamily="34" charset="0"/>
                <a:ea typeface="宋体" panose="02010600030101010101" pitchFamily="2" charset="-122"/>
              </a:rPr>
              <a:t>播放器必须做贵重物品操作规范操作；</a:t>
            </a:r>
            <a:endParaRPr lang="zh-CN" altLang="en-US" sz="1600" dirty="0">
              <a:latin typeface="Arial" panose="020B0604020202020204" pitchFamily="34" charset="0"/>
              <a:ea typeface="宋体" panose="02010600030101010101" pitchFamily="2" charset="-122"/>
            </a:endParaRPr>
          </a:p>
          <a:p>
            <a:pPr marL="342900" indent="-342900" defTabSz="914400">
              <a:lnSpc>
                <a:spcPct val="120000"/>
              </a:lnSpc>
              <a:buFont typeface="Wingdings" panose="05000000000000000000" pitchFamily="2" charset="2"/>
              <a:buAutoNum type="arabicPeriod"/>
              <a:tabLst>
                <a:tab pos="266700" algn="l"/>
              </a:tabLst>
            </a:pPr>
            <a:r>
              <a:rPr lang="zh-CN" altLang="en-US" sz="1600" dirty="0">
                <a:latin typeface="Arial" panose="020B0604020202020204" pitchFamily="34" charset="0"/>
                <a:ea typeface="宋体" panose="02010600030101010101" pitchFamily="2" charset="-122"/>
              </a:rPr>
              <a:t>代收货款金额超过</a:t>
            </a:r>
            <a:r>
              <a:rPr lang="en-US" altLang="zh-CN" sz="1600" dirty="0">
                <a:latin typeface="Arial" panose="020B0604020202020204" pitchFamily="34" charset="0"/>
                <a:ea typeface="宋体" panose="02010600030101010101" pitchFamily="2" charset="-122"/>
              </a:rPr>
              <a:t>1000</a:t>
            </a:r>
            <a:r>
              <a:rPr lang="zh-CN" altLang="en-US" sz="1600" dirty="0">
                <a:latin typeface="Arial" panose="020B0604020202020204" pitchFamily="34" charset="0"/>
                <a:ea typeface="宋体" panose="02010600030101010101" pitchFamily="2" charset="-122"/>
              </a:rPr>
              <a:t>元</a:t>
            </a:r>
            <a:r>
              <a:rPr lang="en-US" altLang="zh-CN" sz="1600" dirty="0">
                <a:latin typeface="Arial" panose="020B0604020202020204" pitchFamily="34" charset="0"/>
                <a:ea typeface="宋体" panose="02010600030101010101" pitchFamily="2" charset="-122"/>
              </a:rPr>
              <a:t>/</a:t>
            </a:r>
            <a:r>
              <a:rPr lang="zh-CN" altLang="en-US" sz="1600" dirty="0">
                <a:latin typeface="Arial" panose="020B0604020202020204" pitchFamily="34" charset="0"/>
                <a:ea typeface="宋体" panose="02010600030101010101" pitchFamily="2" charset="-122"/>
              </a:rPr>
              <a:t>票必须按照贵重物品操作规范操作；</a:t>
            </a:r>
            <a:endParaRPr lang="zh-CN" altLang="en-US" sz="1600" dirty="0">
              <a:latin typeface="Arial" panose="020B0604020202020204" pitchFamily="34" charset="0"/>
              <a:ea typeface="宋体" panose="02010600030101010101" pitchFamily="2" charset="-122"/>
            </a:endParaRPr>
          </a:p>
          <a:p>
            <a:pPr marL="342900" indent="-342900" defTabSz="914400">
              <a:lnSpc>
                <a:spcPct val="120000"/>
              </a:lnSpc>
              <a:buFont typeface="Wingdings" panose="05000000000000000000" pitchFamily="2" charset="2"/>
              <a:buAutoNum type="arabicPeriod"/>
              <a:tabLst>
                <a:tab pos="266700" algn="l"/>
              </a:tabLst>
            </a:pPr>
            <a:r>
              <a:rPr lang="zh-CN" altLang="en-US" sz="1600" dirty="0">
                <a:latin typeface="Arial" panose="020B0604020202020204" pitchFamily="34" charset="0"/>
                <a:ea typeface="宋体" panose="02010600030101010101" pitchFamily="2" charset="-122"/>
              </a:rPr>
              <a:t>贵重物品包装必须保证使用“完好无损”的纸箱、硬质金属包装或者塑料包装箱；</a:t>
            </a:r>
            <a:endParaRPr lang="zh-CN" altLang="en-US" sz="1600" dirty="0">
              <a:latin typeface="Arial" panose="020B0604020202020204" pitchFamily="34" charset="0"/>
              <a:ea typeface="宋体" panose="02010600030101010101" pitchFamily="2" charset="-122"/>
            </a:endParaRPr>
          </a:p>
          <a:p>
            <a:pPr marL="342900" indent="-342900" defTabSz="914400">
              <a:lnSpc>
                <a:spcPct val="120000"/>
              </a:lnSpc>
              <a:buFont typeface="Wingdings" panose="05000000000000000000" pitchFamily="2" charset="2"/>
              <a:buAutoNum type="arabicPeriod"/>
              <a:tabLst>
                <a:tab pos="266700" algn="l"/>
              </a:tabLst>
            </a:pPr>
            <a:r>
              <a:rPr lang="zh-CN" altLang="en-US" sz="1600" dirty="0">
                <a:latin typeface="Arial" panose="020B0604020202020204" pitchFamily="34" charset="0"/>
                <a:ea typeface="宋体" panose="02010600030101010101" pitchFamily="2" charset="-122"/>
              </a:rPr>
              <a:t>塑料文件袋、纸文件袋等软质包装容器不允许作为贵重物品包装；</a:t>
            </a:r>
            <a:endParaRPr lang="zh-CN" altLang="en-US" sz="1600" dirty="0">
              <a:latin typeface="Arial" panose="020B0604020202020204" pitchFamily="34" charset="0"/>
              <a:ea typeface="宋体" panose="02010600030101010101" pitchFamily="2" charset="-122"/>
            </a:endParaRPr>
          </a:p>
          <a:p>
            <a:pPr marL="342900" indent="-342900" defTabSz="914400">
              <a:lnSpc>
                <a:spcPct val="120000"/>
              </a:lnSpc>
              <a:buFont typeface="Wingdings" panose="05000000000000000000" pitchFamily="2" charset="2"/>
              <a:buAutoNum type="arabicPeriod"/>
              <a:tabLst>
                <a:tab pos="266700" algn="l"/>
              </a:tabLst>
            </a:pPr>
            <a:r>
              <a:rPr lang="zh-CN" altLang="en-US" sz="1600" dirty="0">
                <a:latin typeface="Arial" panose="020B0604020202020204" pitchFamily="34" charset="0"/>
                <a:ea typeface="宋体" panose="02010600030101010101" pitchFamily="2" charset="-122"/>
              </a:rPr>
              <a:t>签封标贴与封箱带保持垂直（“</a:t>
            </a:r>
            <a:r>
              <a:rPr lang="en-US" altLang="zh-CN" sz="1600" dirty="0">
                <a:latin typeface="Arial" panose="020B0604020202020204" pitchFamily="34" charset="0"/>
                <a:ea typeface="宋体" panose="02010600030101010101" pitchFamily="2" charset="-122"/>
              </a:rPr>
              <a:t>+”</a:t>
            </a:r>
            <a:r>
              <a:rPr lang="zh-CN" altLang="en-US" sz="1600" dirty="0">
                <a:latin typeface="Arial" panose="020B0604020202020204" pitchFamily="34" charset="0"/>
                <a:ea typeface="宋体" panose="02010600030101010101" pitchFamily="2" charset="-122"/>
              </a:rPr>
              <a:t>字形），标签必须横跨外包装箱连接处两边，若未横跨视为无效；</a:t>
            </a:r>
            <a:endParaRPr lang="zh-CN" altLang="en-US" sz="1600" dirty="0">
              <a:latin typeface="Arial" panose="020B0604020202020204" pitchFamily="34" charset="0"/>
              <a:ea typeface="宋体" panose="02010600030101010101" pitchFamily="2" charset="-122"/>
            </a:endParaRPr>
          </a:p>
          <a:p>
            <a:pPr marL="342900" indent="-342900" defTabSz="914400">
              <a:lnSpc>
                <a:spcPct val="120000"/>
              </a:lnSpc>
              <a:buFont typeface="Wingdings" panose="05000000000000000000" pitchFamily="2" charset="2"/>
              <a:buAutoNum type="arabicPeriod"/>
              <a:tabLst>
                <a:tab pos="266700" algn="l"/>
              </a:tabLst>
            </a:pPr>
            <a:r>
              <a:rPr lang="zh-CN" altLang="en-US" sz="1600" dirty="0">
                <a:latin typeface="Arial" panose="020B0604020202020204" pitchFamily="34" charset="0"/>
                <a:ea typeface="宋体" panose="02010600030101010101" pitchFamily="2" charset="-122"/>
              </a:rPr>
              <a:t>保价物品，贵重物品必须按要求执行“单票单件”， 对于未执行单票单件的贵重物品，转运站有权滞留该单货件，不予转运；</a:t>
            </a:r>
            <a:endParaRPr lang="zh-CN" altLang="en-US" sz="1600" dirty="0">
              <a:latin typeface="Arial" panose="020B0604020202020204" pitchFamily="34" charset="0"/>
              <a:ea typeface="宋体" panose="02010600030101010101" pitchFamily="2" charset="-122"/>
            </a:endParaRPr>
          </a:p>
          <a:p>
            <a:pPr marL="342900" indent="-342900" defTabSz="914400">
              <a:lnSpc>
                <a:spcPct val="120000"/>
              </a:lnSpc>
              <a:buFont typeface="Wingdings" panose="05000000000000000000" pitchFamily="2" charset="2"/>
              <a:buAutoNum type="arabicPeriod"/>
              <a:tabLst>
                <a:tab pos="266700" algn="l"/>
              </a:tabLst>
            </a:pPr>
            <a:r>
              <a:rPr lang="zh-CN" altLang="en-US" sz="1600" dirty="0">
                <a:latin typeface="Arial" panose="020B0604020202020204" pitchFamily="34" charset="0"/>
                <a:ea typeface="宋体" panose="02010600030101010101" pitchFamily="2" charset="-122"/>
              </a:rPr>
              <a:t>必须保证手到手交接，否则首先追查揽件公司责任；</a:t>
            </a:r>
            <a:endParaRPr lang="zh-CN" altLang="en-US" sz="1600" dirty="0">
              <a:latin typeface="Arial" panose="020B0604020202020204" pitchFamily="34" charset="0"/>
              <a:ea typeface="宋体" panose="02010600030101010101" pitchFamily="2" charset="-122"/>
            </a:endParaRPr>
          </a:p>
          <a:p>
            <a:pPr marL="342900" indent="-342900" defTabSz="914400">
              <a:lnSpc>
                <a:spcPct val="120000"/>
              </a:lnSpc>
              <a:buFont typeface="Wingdings" panose="05000000000000000000" pitchFamily="2" charset="2"/>
              <a:buAutoNum type="arabicPeriod"/>
              <a:tabLst>
                <a:tab pos="266700" algn="l"/>
              </a:tabLst>
            </a:pPr>
            <a:r>
              <a:rPr lang="zh-CN" altLang="en-US" sz="1600" dirty="0">
                <a:latin typeface="Arial" panose="020B0604020202020204" pitchFamily="34" charset="0"/>
                <a:ea typeface="宋体" panose="02010600030101010101" pitchFamily="2" charset="-122"/>
              </a:rPr>
              <a:t>贵重物品标贴上不得出现封箱胶带，否则确认为“二次封箱”</a:t>
            </a:r>
            <a:r>
              <a:rPr lang="en-US" altLang="zh-CN" sz="1600" dirty="0">
                <a:latin typeface="Arial" panose="020B0604020202020204" pitchFamily="34" charset="0"/>
                <a:ea typeface="宋体" panose="02010600030101010101" pitchFamily="2" charset="-122"/>
              </a:rPr>
              <a:t>----</a:t>
            </a:r>
            <a:r>
              <a:rPr lang="zh-CN" altLang="en-US" sz="1600" dirty="0">
                <a:latin typeface="Arial" panose="020B0604020202020204" pitchFamily="34" charset="0"/>
                <a:ea typeface="宋体" panose="02010600030101010101" pitchFamily="2" charset="-122"/>
              </a:rPr>
              <a:t>贵重物品操作无效；</a:t>
            </a:r>
            <a:endParaRPr lang="zh-CN" altLang="en-US" sz="1600" dirty="0">
              <a:latin typeface="Arial" panose="020B0604020202020204" pitchFamily="34" charset="0"/>
              <a:ea typeface="宋体" panose="02010600030101010101" pitchFamily="2" charset="-122"/>
            </a:endParaRPr>
          </a:p>
          <a:p>
            <a:pPr marL="342900" indent="-342900" defTabSz="914400">
              <a:lnSpc>
                <a:spcPct val="120000"/>
              </a:lnSpc>
              <a:buFont typeface="Wingdings" panose="05000000000000000000" pitchFamily="2" charset="2"/>
              <a:buAutoNum type="arabicPeriod"/>
              <a:tabLst>
                <a:tab pos="266700" algn="l"/>
              </a:tabLst>
            </a:pPr>
            <a:r>
              <a:rPr lang="zh-CN" altLang="en-US" sz="1600" dirty="0">
                <a:latin typeface="Arial" panose="020B0604020202020204" pitchFamily="34" charset="0"/>
                <a:ea typeface="宋体" panose="02010600030101010101" pitchFamily="2" charset="-122"/>
              </a:rPr>
              <a:t>严格执行验视制度，不得一丝妥协，确保货件真实；</a:t>
            </a:r>
            <a:endParaRPr lang="zh-CN" altLang="en-US" sz="1600" dirty="0">
              <a:latin typeface="Arial" panose="020B0604020202020204" pitchFamily="34" charset="0"/>
              <a:ea typeface="宋体" panose="02010600030101010101" pitchFamily="2" charset="-122"/>
            </a:endParaRPr>
          </a:p>
          <a:p>
            <a:pPr marL="342900" indent="-342900" defTabSz="914400">
              <a:lnSpc>
                <a:spcPct val="120000"/>
              </a:lnSpc>
              <a:buFont typeface="Wingdings" panose="05000000000000000000" pitchFamily="2" charset="2"/>
              <a:buAutoNum type="arabicPeriod"/>
              <a:tabLst>
                <a:tab pos="266700" algn="l"/>
              </a:tabLst>
            </a:pPr>
            <a:r>
              <a:rPr lang="zh-CN" altLang="en-US" sz="1600" dirty="0">
                <a:latin typeface="Arial" panose="020B0604020202020204" pitchFamily="34" charset="0"/>
                <a:ea typeface="宋体" panose="02010600030101010101" pitchFamily="2" charset="-122"/>
              </a:rPr>
              <a:t>必须填写保价物品交接表，交接人员交接签字确认；</a:t>
            </a:r>
            <a:endParaRPr lang="zh-CN" altLang="en-US" sz="1600" dirty="0">
              <a:latin typeface="Arial" panose="020B0604020202020204" pitchFamily="34" charset="0"/>
              <a:ea typeface="宋体" panose="02010600030101010101" pitchFamily="2" charset="-122"/>
            </a:endParaRPr>
          </a:p>
          <a:p>
            <a:pPr marL="342900" indent="-342900" defTabSz="914400">
              <a:lnSpc>
                <a:spcPct val="120000"/>
              </a:lnSpc>
              <a:buFont typeface="Wingdings" panose="05000000000000000000" pitchFamily="2" charset="2"/>
              <a:buAutoNum type="arabicPeriod"/>
              <a:tabLst>
                <a:tab pos="266700" algn="l"/>
              </a:tabLst>
            </a:pPr>
            <a:r>
              <a:rPr lang="zh-CN" altLang="en-US" sz="1600" dirty="0">
                <a:latin typeface="Arial" panose="020B0604020202020204" pitchFamily="34" charset="0"/>
                <a:ea typeface="宋体" panose="02010600030101010101" pitchFamily="2" charset="-122"/>
              </a:rPr>
              <a:t>签封物品均视为贵重物品。</a:t>
            </a:r>
            <a:endParaRPr lang="zh-CN" altLang="en-US" sz="1600"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296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2970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2970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970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970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9705" name="AutoShape 12"/>
          <p:cNvSpPr/>
          <p:nvPr/>
        </p:nvSpPr>
        <p:spPr>
          <a:xfrm>
            <a:off x="1331913" y="836613"/>
            <a:ext cx="7561262" cy="5846762"/>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29706" name="Picture 13"/>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29707" name="Text Box 14"/>
          <p:cNvSpPr txBox="1"/>
          <p:nvPr/>
        </p:nvSpPr>
        <p:spPr>
          <a:xfrm>
            <a:off x="4211638" y="1196975"/>
            <a:ext cx="1655762" cy="395288"/>
          </a:xfrm>
          <a:prstGeom prst="rect">
            <a:avLst/>
          </a:prstGeom>
          <a:noFill/>
          <a:ln w="9525">
            <a:noFill/>
          </a:ln>
        </p:spPr>
        <p:txBody>
          <a:bodyPr anchor="t" anchorCtr="0"/>
          <a:p>
            <a:pPr algn="ctr"/>
            <a:r>
              <a:rPr lang="zh-CN" altLang="en-US" b="1" dirty="0">
                <a:latin typeface="Arial" panose="020B0604020202020204" pitchFamily="34" charset="0"/>
                <a:ea typeface="宋体" panose="02010600030101010101" pitchFamily="2" charset="-122"/>
              </a:rPr>
              <a:t>封箱签</a:t>
            </a:r>
            <a:endParaRPr lang="zh-CN" altLang="en-US" b="1" dirty="0">
              <a:latin typeface="Arial" panose="020B0604020202020204" pitchFamily="34" charset="0"/>
              <a:ea typeface="宋体" panose="02010600030101010101" pitchFamily="2" charset="-122"/>
            </a:endParaRPr>
          </a:p>
        </p:txBody>
      </p:sp>
      <p:sp>
        <p:nvSpPr>
          <p:cNvPr id="205839" name="Rectangle 15"/>
          <p:cNvSpPr/>
          <p:nvPr/>
        </p:nvSpPr>
        <p:spPr>
          <a:xfrm>
            <a:off x="1403350" y="1766888"/>
            <a:ext cx="7045325" cy="3330575"/>
          </a:xfrm>
          <a:prstGeom prst="rect">
            <a:avLst/>
          </a:prstGeom>
          <a:noFill/>
          <a:ln w="9525">
            <a:noFill/>
          </a:ln>
        </p:spPr>
        <p:txBody>
          <a:bodyPr anchor="ctr" anchorCtr="0">
            <a:spAutoFit/>
          </a:bodyPr>
          <a:p>
            <a:r>
              <a:rPr lang="en-US" altLang="zh-CN" dirty="0">
                <a:latin typeface="Arial" panose="020B0604020202020204" pitchFamily="34" charset="0"/>
                <a:ea typeface="宋体" panose="02010600030101010101" pitchFamily="2" charset="-122"/>
              </a:rPr>
              <a:t>【</a:t>
            </a:r>
            <a:r>
              <a:rPr lang="zh-CN" altLang="en-US" b="1" dirty="0">
                <a:latin typeface="Arial" panose="020B0604020202020204" pitchFamily="34" charset="0"/>
                <a:ea typeface="宋体" panose="02010600030101010101" pitchFamily="2" charset="-122"/>
              </a:rPr>
              <a:t>封箱签</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：用于贵重物品的签封。</a:t>
            </a:r>
            <a:endParaRPr lang="zh-CN" altLang="en-US" dirty="0">
              <a:latin typeface="Arial" panose="020B0604020202020204" pitchFamily="34" charset="0"/>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a:p>
            <a:pPr>
              <a:lnSpc>
                <a:spcPct val="140000"/>
              </a:lnSpc>
            </a:pPr>
            <a:r>
              <a:rPr lang="zh-CN" altLang="en-US" dirty="0">
                <a:latin typeface="Arial" panose="020B0604020202020204" pitchFamily="34" charset="0"/>
                <a:ea typeface="宋体" panose="02010600030101010101" pitchFamily="2" charset="-122"/>
              </a:rPr>
              <a:t>使用方法：</a:t>
            </a:r>
            <a:endParaRPr lang="zh-CN" altLang="en-US" dirty="0">
              <a:latin typeface="Arial" panose="020B0604020202020204" pitchFamily="34" charset="0"/>
              <a:ea typeface="宋体" panose="02010600030101010101" pitchFamily="2" charset="-122"/>
            </a:endParaRPr>
          </a:p>
          <a:p>
            <a:pPr>
              <a:lnSpc>
                <a:spcPct val="140000"/>
              </a:lnSpc>
            </a:pP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、底面封箱口接缝处，骑缝粘 贴一个。</a:t>
            </a:r>
            <a:endParaRPr lang="zh-CN" altLang="en-US" dirty="0">
              <a:latin typeface="Arial" panose="020B0604020202020204" pitchFamily="34" charset="0"/>
              <a:ea typeface="宋体" panose="02010600030101010101" pitchFamily="2" charset="-122"/>
            </a:endParaRPr>
          </a:p>
          <a:p>
            <a:pPr>
              <a:lnSpc>
                <a:spcPct val="140000"/>
              </a:lnSpc>
            </a:pPr>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、如果正面、上面封箱处没有 粘贴运单，则需要再粘贴封 箱签。</a:t>
            </a:r>
            <a:endParaRPr lang="zh-CN" altLang="en-US" dirty="0">
              <a:latin typeface="Arial" panose="020B0604020202020204" pitchFamily="34" charset="0"/>
              <a:ea typeface="宋体" panose="02010600030101010101" pitchFamily="2" charset="-122"/>
            </a:endParaRPr>
          </a:p>
          <a:p>
            <a:pPr>
              <a:lnSpc>
                <a:spcPct val="140000"/>
              </a:lnSpc>
            </a:pPr>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、如果正面有运单，则粘贴在 侧面封箱口接缝处。</a:t>
            </a:r>
            <a:endParaRPr lang="zh-CN" altLang="en-US" dirty="0">
              <a:latin typeface="Arial" panose="020B0604020202020204" pitchFamily="34" charset="0"/>
              <a:ea typeface="宋体" panose="02010600030101010101" pitchFamily="2" charset="-122"/>
            </a:endParaRPr>
          </a:p>
          <a:p>
            <a:pPr>
              <a:lnSpc>
                <a:spcPct val="140000"/>
              </a:lnSpc>
            </a:pPr>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、在胶带外面再粘贴封箱签。</a:t>
            </a:r>
            <a:endParaRPr lang="zh-CN" altLang="en-US" dirty="0">
              <a:latin typeface="Arial" panose="020B0604020202020204" pitchFamily="34" charset="0"/>
              <a:ea typeface="宋体" panose="02010600030101010101" pitchFamily="2" charset="-122"/>
            </a:endParaRPr>
          </a:p>
          <a:p>
            <a:pPr>
              <a:lnSpc>
                <a:spcPct val="140000"/>
              </a:lnSpc>
            </a:pPr>
            <a:r>
              <a:rPr lang="en-US" altLang="zh-CN" dirty="0">
                <a:latin typeface="Arial" panose="020B0604020202020204" pitchFamily="34" charset="0"/>
                <a:ea typeface="宋体" panose="02010600030101010101" pitchFamily="2" charset="-122"/>
              </a:rPr>
              <a:t>5</a:t>
            </a:r>
            <a:r>
              <a:rPr lang="zh-CN" altLang="en-US" dirty="0">
                <a:latin typeface="Arial" panose="020B0604020202020204" pitchFamily="34" charset="0"/>
                <a:ea typeface="宋体" panose="02010600030101010101" pitchFamily="2" charset="-122"/>
              </a:rPr>
              <a:t>、每个封箱贴个数不少于两 个。且封箱贴号码需要记录 在运单备注栏内。</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5839">
                                            <p:txEl>
                                              <p:charRg st="24" end="44"/>
                                            </p:txEl>
                                          </p:spTgt>
                                        </p:tgtEl>
                                        <p:attrNameLst>
                                          <p:attrName>style.visibility</p:attrName>
                                        </p:attrNameLst>
                                      </p:cBhvr>
                                      <p:to>
                                        <p:strVal val="visible"/>
                                      </p:to>
                                    </p:set>
                                    <p:anim to="" calcmode="lin" valueType="num">
                                      <p:cBhvr>
                                        <p:cTn id="7" dur="1" fill="hold"/>
                                        <p:tgtEl>
                                          <p:spTgt spid="205839">
                                            <p:txEl>
                                              <p:charRg st="24" end="44"/>
                                            </p:txEl>
                                          </p:spTgt>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05839">
                                            <p:txEl>
                                              <p:charRg st="44" end="76"/>
                                            </p:txEl>
                                          </p:spTgt>
                                        </p:tgtEl>
                                        <p:attrNameLst>
                                          <p:attrName>style.visibility</p:attrName>
                                        </p:attrNameLst>
                                      </p:cBhvr>
                                      <p:to>
                                        <p:strVal val="visible"/>
                                      </p:to>
                                    </p:set>
                                    <p:anim to="" calcmode="lin" valueType="num">
                                      <p:cBhvr>
                                        <p:cTn id="12" dur="1" fill="hold"/>
                                        <p:tgtEl>
                                          <p:spTgt spid="205839">
                                            <p:txEl>
                                              <p:charRg st="44" end="76"/>
                                            </p:txEl>
                                          </p:spTgt>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05839">
                                            <p:txEl>
                                              <p:charRg st="76" end="101"/>
                                            </p:txEl>
                                          </p:spTgt>
                                        </p:tgtEl>
                                        <p:attrNameLst>
                                          <p:attrName>style.visibility</p:attrName>
                                        </p:attrNameLst>
                                      </p:cBhvr>
                                      <p:to>
                                        <p:strVal val="visible"/>
                                      </p:to>
                                    </p:set>
                                    <p:anim to="" calcmode="lin" valueType="num">
                                      <p:cBhvr>
                                        <p:cTn id="17" dur="1" fill="hold"/>
                                        <p:tgtEl>
                                          <p:spTgt spid="205839">
                                            <p:txEl>
                                              <p:charRg st="76" end="101"/>
                                            </p:txEl>
                                          </p:spTgt>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5839">
                                            <p:txEl>
                                              <p:charRg st="101" end="116"/>
                                            </p:txEl>
                                          </p:spTgt>
                                        </p:tgtEl>
                                        <p:attrNameLst>
                                          <p:attrName>style.visibility</p:attrName>
                                        </p:attrNameLst>
                                      </p:cBhvr>
                                      <p:to>
                                        <p:strVal val="visible"/>
                                      </p:to>
                                    </p:set>
                                    <p:anim to="" calcmode="lin" valueType="num">
                                      <p:cBhvr>
                                        <p:cTn id="22" dur="1" fill="hold"/>
                                        <p:tgtEl>
                                          <p:spTgt spid="205839">
                                            <p:txEl>
                                              <p:charRg st="101" end="116"/>
                                            </p:txEl>
                                          </p:spTgt>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205839">
                                            <p:txEl>
                                              <p:charRg st="116" end="152"/>
                                            </p:txEl>
                                          </p:spTgt>
                                        </p:tgtEl>
                                        <p:attrNameLst>
                                          <p:attrName>style.visibility</p:attrName>
                                        </p:attrNameLst>
                                      </p:cBhvr>
                                      <p:to>
                                        <p:strVal val="visible"/>
                                      </p:to>
                                    </p:set>
                                    <p:anim to="" calcmode="lin" valueType="num">
                                      <p:cBhvr>
                                        <p:cTn id="27" dur="1" fill="hold"/>
                                        <p:tgtEl>
                                          <p:spTgt spid="205839">
                                            <p:txEl>
                                              <p:charRg st="116" end="152"/>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07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072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072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072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072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0729" name="AutoShape 23"/>
          <p:cNvSpPr/>
          <p:nvPr/>
        </p:nvSpPr>
        <p:spPr>
          <a:xfrm rot="-5400000">
            <a:off x="4411663" y="2333625"/>
            <a:ext cx="3173412" cy="2741613"/>
          </a:xfrm>
          <a:prstGeom prst="triangle">
            <a:avLst>
              <a:gd name="adj" fmla="val 50000"/>
            </a:avLst>
          </a:prstGeom>
          <a:gradFill rotWithShape="1">
            <a:gsLst>
              <a:gs pos="0">
                <a:srgbClr val="00CCFF"/>
              </a:gs>
              <a:gs pos="100000">
                <a:srgbClr val="005E76">
                  <a:alpha val="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0730" name="AutoShape 26"/>
          <p:cNvSpPr/>
          <p:nvPr/>
        </p:nvSpPr>
        <p:spPr>
          <a:xfrm rot="5400000" flipH="1">
            <a:off x="1558925" y="2333625"/>
            <a:ext cx="3173413" cy="2741613"/>
          </a:xfrm>
          <a:prstGeom prst="triangle">
            <a:avLst>
              <a:gd name="adj" fmla="val 50000"/>
            </a:avLst>
          </a:prstGeom>
          <a:gradFill rotWithShape="1">
            <a:gsLst>
              <a:gs pos="0">
                <a:srgbClr val="0066CC"/>
              </a:gs>
              <a:gs pos="100000">
                <a:srgbClr val="002F5E">
                  <a:alpha val="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0731" name="AutoShape 33"/>
          <p:cNvSpPr/>
          <p:nvPr/>
        </p:nvSpPr>
        <p:spPr>
          <a:xfrm>
            <a:off x="3106738" y="2259013"/>
            <a:ext cx="2911475" cy="2892425"/>
          </a:xfrm>
          <a:custGeom>
            <a:avLst/>
            <a:gdLst/>
            <a:ahLst/>
            <a:cxnLst>
              <a:cxn ang="0">
                <a:pos x="2147483647" y="0"/>
              </a:cxn>
              <a:cxn ang="0">
                <a:pos x="2147483647" y="2147483647"/>
              </a:cxn>
              <a:cxn ang="0">
                <a:pos x="2147483647" y="2147483647"/>
              </a:cxn>
              <a:cxn ang="0">
                <a:pos x="2147483647" y="2147483647"/>
              </a:cxn>
            </a:cxnLst>
            <a:pathLst>
              <a:path w="21600" h="21600">
                <a:moveTo>
                  <a:pt x="5332" y="10794"/>
                </a:moveTo>
                <a:cubicBezTo>
                  <a:pt x="5335" y="7776"/>
                  <a:pt x="7782" y="5331"/>
                  <a:pt x="10800" y="5332"/>
                </a:cubicBezTo>
                <a:cubicBezTo>
                  <a:pt x="13817" y="5332"/>
                  <a:pt x="16264" y="7776"/>
                  <a:pt x="16267" y="10794"/>
                </a:cubicBezTo>
                <a:lnTo>
                  <a:pt x="21599" y="10788"/>
                </a:lnTo>
                <a:cubicBezTo>
                  <a:pt x="21593" y="4828"/>
                  <a:pt x="16760" y="-1"/>
                  <a:pt x="10799" y="0"/>
                </a:cubicBezTo>
                <a:cubicBezTo>
                  <a:pt x="4839" y="0"/>
                  <a:pt x="6" y="4828"/>
                  <a:pt x="0" y="10788"/>
                </a:cubicBezTo>
                <a:lnTo>
                  <a:pt x="5332" y="10794"/>
                </a:lnTo>
                <a:close/>
              </a:path>
            </a:pathLst>
          </a:custGeom>
          <a:gradFill rotWithShape="1">
            <a:gsLst>
              <a:gs pos="0">
                <a:srgbClr val="000066"/>
              </a:gs>
              <a:gs pos="100000">
                <a:srgbClr val="3288C2"/>
              </a:gs>
            </a:gsLst>
            <a:lin ang="2700000" scaled="1"/>
            <a:tileRect/>
          </a:gradFill>
          <a:ln w="9525">
            <a:noFill/>
          </a:ln>
        </p:spPr>
        <p:txBody>
          <a:bodyPr/>
          <a:p>
            <a:endParaRPr lang="zh-CN" altLang="en-US"/>
          </a:p>
        </p:txBody>
      </p:sp>
      <p:sp>
        <p:nvSpPr>
          <p:cNvPr id="30732" name="AutoShape 37"/>
          <p:cNvSpPr/>
          <p:nvPr/>
        </p:nvSpPr>
        <p:spPr>
          <a:xfrm rot="10800000">
            <a:off x="3106738" y="2259013"/>
            <a:ext cx="2911475" cy="2892425"/>
          </a:xfrm>
          <a:custGeom>
            <a:avLst/>
            <a:gdLst/>
            <a:ahLst/>
            <a:cxnLst>
              <a:cxn ang="0">
                <a:pos x="2147483647" y="0"/>
              </a:cxn>
              <a:cxn ang="0">
                <a:pos x="2147483647" y="2147483647"/>
              </a:cxn>
              <a:cxn ang="0">
                <a:pos x="2147483647" y="2147483647"/>
              </a:cxn>
              <a:cxn ang="0">
                <a:pos x="2147483647" y="2147483647"/>
              </a:cxn>
            </a:cxnLst>
            <a:pathLst>
              <a:path w="21600" h="21600">
                <a:moveTo>
                  <a:pt x="5332" y="10794"/>
                </a:moveTo>
                <a:cubicBezTo>
                  <a:pt x="5335" y="7776"/>
                  <a:pt x="7782" y="5331"/>
                  <a:pt x="10800" y="5332"/>
                </a:cubicBezTo>
                <a:cubicBezTo>
                  <a:pt x="13817" y="5332"/>
                  <a:pt x="16264" y="7776"/>
                  <a:pt x="16267" y="10794"/>
                </a:cubicBezTo>
                <a:lnTo>
                  <a:pt x="21599" y="10788"/>
                </a:lnTo>
                <a:cubicBezTo>
                  <a:pt x="21593" y="4828"/>
                  <a:pt x="16760" y="-1"/>
                  <a:pt x="10799" y="0"/>
                </a:cubicBezTo>
                <a:cubicBezTo>
                  <a:pt x="4839" y="0"/>
                  <a:pt x="6" y="4828"/>
                  <a:pt x="0" y="10788"/>
                </a:cubicBezTo>
                <a:lnTo>
                  <a:pt x="5332" y="10794"/>
                </a:lnTo>
                <a:close/>
              </a:path>
            </a:pathLst>
          </a:custGeom>
          <a:gradFill rotWithShape="1">
            <a:gsLst>
              <a:gs pos="0">
                <a:srgbClr val="000066"/>
              </a:gs>
              <a:gs pos="100000">
                <a:srgbClr val="3288C2"/>
              </a:gs>
            </a:gsLst>
            <a:lin ang="2700000" scaled="1"/>
            <a:tileRect/>
          </a:gradFill>
          <a:ln w="9525">
            <a:noFill/>
          </a:ln>
        </p:spPr>
        <p:txBody>
          <a:bodyPr/>
          <a:p>
            <a:endParaRPr lang="zh-CN" altLang="en-US"/>
          </a:p>
        </p:txBody>
      </p:sp>
      <p:sp>
        <p:nvSpPr>
          <p:cNvPr id="30733" name="AutoShape 38"/>
          <p:cNvSpPr/>
          <p:nvPr/>
        </p:nvSpPr>
        <p:spPr>
          <a:xfrm>
            <a:off x="3159125" y="2305050"/>
            <a:ext cx="2806700" cy="2730500"/>
          </a:xfrm>
          <a:custGeom>
            <a:avLst/>
            <a:gdLst/>
            <a:ahLst/>
            <a:cxnLst>
              <a:cxn ang="0">
                <a:pos x="2147483647" y="0"/>
              </a:cxn>
              <a:cxn ang="0">
                <a:pos x="2147483647" y="2147483647"/>
              </a:cxn>
              <a:cxn ang="0">
                <a:pos x="2147483647" y="2147483647"/>
              </a:cxn>
              <a:cxn ang="0">
                <a:pos x="2147483647" y="2147483647"/>
              </a:cxn>
            </a:cxnLst>
            <a:pathLst>
              <a:path w="21600" h="21600">
                <a:moveTo>
                  <a:pt x="4907" y="10800"/>
                </a:moveTo>
                <a:cubicBezTo>
                  <a:pt x="4907" y="7545"/>
                  <a:pt x="7545" y="4907"/>
                  <a:pt x="10800" y="4907"/>
                </a:cubicBezTo>
                <a:cubicBezTo>
                  <a:pt x="14054" y="4906"/>
                  <a:pt x="16692" y="7545"/>
                  <a:pt x="16693" y="10799"/>
                </a:cubicBezTo>
                <a:lnTo>
                  <a:pt x="21600" y="10800"/>
                </a:lnTo>
                <a:cubicBezTo>
                  <a:pt x="21600" y="4835"/>
                  <a:pt x="16764" y="0"/>
                  <a:pt x="10800" y="0"/>
                </a:cubicBezTo>
                <a:cubicBezTo>
                  <a:pt x="4835" y="0"/>
                  <a:pt x="0" y="4835"/>
                  <a:pt x="0" y="10800"/>
                </a:cubicBezTo>
                <a:lnTo>
                  <a:pt x="4907" y="10800"/>
                </a:lnTo>
                <a:close/>
              </a:path>
            </a:pathLst>
          </a:custGeom>
          <a:gradFill rotWithShape="1">
            <a:gsLst>
              <a:gs pos="0">
                <a:srgbClr val="003399"/>
              </a:gs>
              <a:gs pos="50000">
                <a:srgbClr val="3288C2"/>
              </a:gs>
              <a:gs pos="100000">
                <a:srgbClr val="003399"/>
              </a:gs>
            </a:gsLst>
            <a:lin ang="0" scaled="1"/>
            <a:tileRect/>
          </a:gradFill>
          <a:ln w="9525">
            <a:noFill/>
          </a:ln>
        </p:spPr>
        <p:txBody>
          <a:bodyPr/>
          <a:p>
            <a:endParaRPr lang="zh-CN" altLang="en-US"/>
          </a:p>
        </p:txBody>
      </p:sp>
      <p:sp>
        <p:nvSpPr>
          <p:cNvPr id="30734" name="AutoShape 39"/>
          <p:cNvSpPr/>
          <p:nvPr/>
        </p:nvSpPr>
        <p:spPr>
          <a:xfrm rot="10800000">
            <a:off x="3160713" y="2357438"/>
            <a:ext cx="2806700" cy="2730500"/>
          </a:xfrm>
          <a:custGeom>
            <a:avLst/>
            <a:gdLst/>
            <a:ahLst/>
            <a:cxnLst>
              <a:cxn ang="0">
                <a:pos x="2147483647" y="0"/>
              </a:cxn>
              <a:cxn ang="0">
                <a:pos x="2147483647" y="2147483647"/>
              </a:cxn>
              <a:cxn ang="0">
                <a:pos x="2147483647" y="2147483647"/>
              </a:cxn>
              <a:cxn ang="0">
                <a:pos x="2147483647" y="2147483647"/>
              </a:cxn>
            </a:cxnLst>
            <a:pathLst>
              <a:path w="21600" h="21600">
                <a:moveTo>
                  <a:pt x="4907" y="10800"/>
                </a:moveTo>
                <a:cubicBezTo>
                  <a:pt x="4907" y="7545"/>
                  <a:pt x="7545" y="4907"/>
                  <a:pt x="10800" y="4907"/>
                </a:cubicBezTo>
                <a:cubicBezTo>
                  <a:pt x="14054" y="4906"/>
                  <a:pt x="16692" y="7545"/>
                  <a:pt x="16693" y="10799"/>
                </a:cubicBezTo>
                <a:lnTo>
                  <a:pt x="21600" y="10800"/>
                </a:lnTo>
                <a:cubicBezTo>
                  <a:pt x="21600" y="4835"/>
                  <a:pt x="16764" y="0"/>
                  <a:pt x="10800" y="0"/>
                </a:cubicBezTo>
                <a:cubicBezTo>
                  <a:pt x="4835" y="0"/>
                  <a:pt x="0" y="4835"/>
                  <a:pt x="0" y="10800"/>
                </a:cubicBezTo>
                <a:lnTo>
                  <a:pt x="4907" y="10800"/>
                </a:lnTo>
                <a:close/>
              </a:path>
            </a:pathLst>
          </a:custGeom>
          <a:gradFill rotWithShape="1">
            <a:gsLst>
              <a:gs pos="0">
                <a:srgbClr val="003399"/>
              </a:gs>
              <a:gs pos="50000">
                <a:srgbClr val="3288C2"/>
              </a:gs>
              <a:gs pos="100000">
                <a:srgbClr val="003399"/>
              </a:gs>
            </a:gsLst>
            <a:lin ang="0" scaled="1"/>
            <a:tileRect/>
          </a:gradFill>
          <a:ln w="9525">
            <a:noFill/>
          </a:ln>
        </p:spPr>
        <p:txBody>
          <a:bodyPr/>
          <a:p>
            <a:endParaRPr lang="zh-CN" altLang="en-US"/>
          </a:p>
        </p:txBody>
      </p:sp>
      <p:sp>
        <p:nvSpPr>
          <p:cNvPr id="30735" name="Oval 42"/>
          <p:cNvSpPr/>
          <p:nvPr/>
        </p:nvSpPr>
        <p:spPr>
          <a:xfrm>
            <a:off x="3779838" y="2936875"/>
            <a:ext cx="1536700" cy="1536700"/>
          </a:xfrm>
          <a:prstGeom prst="ellipse">
            <a:avLst/>
          </a:prstGeom>
          <a:gradFill rotWithShape="1">
            <a:gsLst>
              <a:gs pos="0">
                <a:srgbClr val="003BB2"/>
              </a:gs>
              <a:gs pos="100000">
                <a:srgbClr val="DDDDDD"/>
              </a:gs>
            </a:gsLst>
            <a:lin ang="5400000" scaled="1"/>
            <a:tileRect/>
          </a:gradFill>
          <a:ln w="9525" cap="flat" cmpd="sng">
            <a:solidFill>
              <a:srgbClr val="003399"/>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093" name="Oval 45"/>
          <p:cNvSpPr>
            <a:spLocks noChangeArrowheads="1"/>
          </p:cNvSpPr>
          <p:nvPr/>
        </p:nvSpPr>
        <p:spPr bwMode="auto">
          <a:xfrm>
            <a:off x="3911600" y="2959100"/>
            <a:ext cx="1298575" cy="1108075"/>
          </a:xfrm>
          <a:prstGeom prst="ellipse">
            <a:avLst/>
          </a:prstGeom>
          <a:gradFill rotWithShape="1">
            <a:gsLst>
              <a:gs pos="0">
                <a:schemeClr val="bg1"/>
              </a:gs>
              <a:gs pos="100000">
                <a:schemeClr val="bg1">
                  <a:gamma/>
                  <a:shade val="46275"/>
                  <a:invGamma/>
                  <a:alpha val="0"/>
                </a:schemeClr>
              </a:gs>
            </a:gsLst>
            <a:lin ang="5400000" scaled="1"/>
          </a:gradFill>
          <a:ln w="9525" algn="ctr">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37" name="AutoShape 48"/>
          <p:cNvSpPr/>
          <p:nvPr/>
        </p:nvSpPr>
        <p:spPr>
          <a:xfrm flipH="1">
            <a:off x="646747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0738" name="AutoShape 49"/>
          <p:cNvSpPr/>
          <p:nvPr/>
        </p:nvSpPr>
        <p:spPr>
          <a:xfrm flipH="1">
            <a:off x="646747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0739" name="AutoShape 66"/>
          <p:cNvSpPr/>
          <p:nvPr/>
        </p:nvSpPr>
        <p:spPr>
          <a:xfrm rot="-1800000" flipH="1">
            <a:off x="556577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0740" name="AutoShape 67"/>
          <p:cNvSpPr/>
          <p:nvPr/>
        </p:nvSpPr>
        <p:spPr>
          <a:xfrm rot="-1800000" flipH="1">
            <a:off x="556577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0741" name="AutoShape 68"/>
          <p:cNvSpPr/>
          <p:nvPr/>
        </p:nvSpPr>
        <p:spPr>
          <a:xfrm rot="1701671" flipH="1">
            <a:off x="5565775"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0742" name="AutoShape 69"/>
          <p:cNvSpPr/>
          <p:nvPr/>
        </p:nvSpPr>
        <p:spPr>
          <a:xfrm rot="1701671" flipH="1">
            <a:off x="5565775"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0743" name="AutoShape 70"/>
          <p:cNvSpPr/>
          <p:nvPr/>
        </p:nvSpPr>
        <p:spPr>
          <a:xfrm>
            <a:off x="87312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0744" name="AutoShape 71"/>
          <p:cNvSpPr/>
          <p:nvPr/>
        </p:nvSpPr>
        <p:spPr>
          <a:xfrm>
            <a:off x="87312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0745" name="AutoShape 72"/>
          <p:cNvSpPr/>
          <p:nvPr/>
        </p:nvSpPr>
        <p:spPr>
          <a:xfrm rot="1800000">
            <a:off x="177482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0746" name="AutoShape 73"/>
          <p:cNvSpPr/>
          <p:nvPr/>
        </p:nvSpPr>
        <p:spPr>
          <a:xfrm rot="1800000">
            <a:off x="177482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0747" name="AutoShape 74"/>
          <p:cNvSpPr/>
          <p:nvPr/>
        </p:nvSpPr>
        <p:spPr>
          <a:xfrm rot="-1701671">
            <a:off x="1547813"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0748" name="AutoShape 75"/>
          <p:cNvSpPr/>
          <p:nvPr/>
        </p:nvSpPr>
        <p:spPr>
          <a:xfrm rot="-1701671">
            <a:off x="1547813"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0749" name="Text Box 78"/>
          <p:cNvSpPr txBox="1"/>
          <p:nvPr/>
        </p:nvSpPr>
        <p:spPr>
          <a:xfrm>
            <a:off x="900113" y="3429000"/>
            <a:ext cx="1565275" cy="641350"/>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在合适位置上</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 粘贴运单</a:t>
            </a:r>
            <a:endParaRPr lang="ko-KR" altLang="en-US" b="1" dirty="0">
              <a:latin typeface="Arial" panose="020B0604020202020204" pitchFamily="34" charset="0"/>
              <a:ea typeface="宋体" panose="02010600030101010101" pitchFamily="2" charset="-122"/>
            </a:endParaRPr>
          </a:p>
        </p:txBody>
      </p:sp>
      <p:sp>
        <p:nvSpPr>
          <p:cNvPr id="30750" name="Text Box 79"/>
          <p:cNvSpPr txBox="1"/>
          <p:nvPr/>
        </p:nvSpPr>
        <p:spPr>
          <a:xfrm>
            <a:off x="6877050" y="3357563"/>
            <a:ext cx="1417638" cy="641350"/>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按规定规范包装快 件</a:t>
            </a:r>
            <a:endParaRPr lang="ko-KR" altLang="en-US" b="1" dirty="0">
              <a:latin typeface="Arial" panose="020B0604020202020204" pitchFamily="34" charset="0"/>
              <a:ea typeface="宋体" panose="02010600030101010101" pitchFamily="2" charset="-122"/>
            </a:endParaRPr>
          </a:p>
        </p:txBody>
      </p:sp>
      <p:sp>
        <p:nvSpPr>
          <p:cNvPr id="30751" name="Text Box 80"/>
          <p:cNvSpPr txBox="1"/>
          <p:nvPr/>
        </p:nvSpPr>
        <p:spPr>
          <a:xfrm rot="-1800000">
            <a:off x="1651000" y="5503863"/>
            <a:ext cx="1335088" cy="641350"/>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贴上正确的</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包装标识</a:t>
            </a:r>
            <a:endParaRPr lang="ko-KR" altLang="en-US" b="1" dirty="0">
              <a:latin typeface="Arial" panose="020B0604020202020204" pitchFamily="34" charset="0"/>
              <a:ea typeface="宋体" panose="02010600030101010101" pitchFamily="2" charset="-122"/>
            </a:endParaRPr>
          </a:p>
        </p:txBody>
      </p:sp>
      <p:sp>
        <p:nvSpPr>
          <p:cNvPr id="30752" name="Text Box 81"/>
          <p:cNvSpPr txBox="1"/>
          <p:nvPr/>
        </p:nvSpPr>
        <p:spPr>
          <a:xfrm rot="1800000">
            <a:off x="1908175" y="1341438"/>
            <a:ext cx="1104900" cy="641350"/>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清理包装</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现场</a:t>
            </a:r>
            <a:endParaRPr lang="ko-KR" altLang="en-US" b="1" dirty="0">
              <a:latin typeface="Arial" panose="020B0604020202020204" pitchFamily="34" charset="0"/>
              <a:ea typeface="宋体" panose="02010600030101010101" pitchFamily="2" charset="-122"/>
            </a:endParaRPr>
          </a:p>
        </p:txBody>
      </p:sp>
      <p:sp>
        <p:nvSpPr>
          <p:cNvPr id="30753" name="Text Box 82"/>
          <p:cNvSpPr txBox="1"/>
          <p:nvPr/>
        </p:nvSpPr>
        <p:spPr>
          <a:xfrm rot="-1800000">
            <a:off x="6219825" y="1238250"/>
            <a:ext cx="1133475" cy="915988"/>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选择合适</a:t>
            </a:r>
            <a:endParaRPr lang="zh-CN" altLang="en-US" b="1"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包装材料</a:t>
            </a:r>
            <a:endParaRPr lang="zh-CN" altLang="en-US" dirty="0">
              <a:latin typeface="Arial" panose="020B0604020202020204" pitchFamily="34" charset="0"/>
              <a:ea typeface="宋体" panose="02010600030101010101" pitchFamily="2" charset="-122"/>
            </a:endParaRPr>
          </a:p>
          <a:p>
            <a:pPr eaLnBrk="0" hangingPunct="0"/>
            <a:endParaRPr lang="ko-KR" altLang="en-US" dirty="0">
              <a:latin typeface="HY헤드라인M"/>
              <a:ea typeface="HY헤드라인M"/>
            </a:endParaRPr>
          </a:p>
        </p:txBody>
      </p:sp>
      <p:sp>
        <p:nvSpPr>
          <p:cNvPr id="30754" name="Text Box 83"/>
          <p:cNvSpPr txBox="1"/>
          <p:nvPr/>
        </p:nvSpPr>
        <p:spPr>
          <a:xfrm rot="1800000">
            <a:off x="6011863" y="5513388"/>
            <a:ext cx="1220787" cy="915987"/>
          </a:xfrm>
          <a:prstGeom prst="rect">
            <a:avLst/>
          </a:prstGeom>
          <a:noFill/>
          <a:ln w="9525">
            <a:noFill/>
          </a:ln>
        </p:spPr>
        <p:txBody>
          <a:bodyPr wrap="none" anchor="t" anchorCtr="0">
            <a:spAutoFit/>
          </a:bodyPr>
          <a:p>
            <a:r>
              <a:rPr lang="zh-CN" altLang="en-US" dirty="0">
                <a:solidFill>
                  <a:srgbClr val="FF0000"/>
                </a:solidFill>
                <a:latin typeface="宋体" panose="02010600030101010101" pitchFamily="2" charset="-122"/>
                <a:ea typeface="宋体" panose="02010600030101010101" pitchFamily="2" charset="-122"/>
              </a:rPr>
              <a:t> </a:t>
            </a:r>
            <a:r>
              <a:rPr lang="zh-CN" altLang="en-US" b="1" dirty="0">
                <a:solidFill>
                  <a:srgbClr val="FF0000"/>
                </a:solidFill>
                <a:latin typeface="宋体" panose="02010600030101010101" pitchFamily="2" charset="-122"/>
                <a:ea typeface="宋体" panose="02010600030101010101" pitchFamily="2" charset="-122"/>
              </a:rPr>
              <a:t>检查包装</a:t>
            </a:r>
            <a:endParaRPr lang="zh-CN" altLang="en-US" dirty="0">
              <a:solidFill>
                <a:srgbClr val="FF0000"/>
              </a:solidFill>
              <a:latin typeface="宋体" panose="02010600030101010101" pitchFamily="2" charset="-122"/>
              <a:ea typeface="宋体" panose="02010600030101010101" pitchFamily="2" charset="-122"/>
            </a:endParaRPr>
          </a:p>
          <a:p>
            <a:r>
              <a:rPr lang="zh-CN" altLang="en-US" b="1" dirty="0">
                <a:solidFill>
                  <a:srgbClr val="FF0000"/>
                </a:solidFill>
                <a:latin typeface="宋体" panose="02010600030101010101" pitchFamily="2" charset="-122"/>
                <a:ea typeface="宋体" panose="02010600030101010101" pitchFamily="2" charset="-122"/>
              </a:rPr>
              <a:t> 完成情况</a:t>
            </a:r>
            <a:endParaRPr lang="zh-CN" altLang="en-US" dirty="0">
              <a:solidFill>
                <a:srgbClr val="FF0000"/>
              </a:solidFill>
              <a:latin typeface="宋体" panose="02010600030101010101" pitchFamily="2" charset="-122"/>
              <a:ea typeface="宋体" panose="02010600030101010101" pitchFamily="2" charset="-122"/>
            </a:endParaRPr>
          </a:p>
          <a:p>
            <a:pPr eaLnBrk="0" hangingPunct="0"/>
            <a:endParaRPr lang="ko-KR" altLang="en-US" dirty="0">
              <a:latin typeface="HY헤드라인M"/>
              <a:ea typeface="HY헤드라인M"/>
            </a:endParaRPr>
          </a:p>
        </p:txBody>
      </p:sp>
      <p:pic>
        <p:nvPicPr>
          <p:cNvPr id="30755" name="Picture 84" descr="로고"/>
          <p:cNvPicPr>
            <a:picLocks noChangeAspect="1"/>
          </p:cNvPicPr>
          <p:nvPr/>
        </p:nvPicPr>
        <p:blipFill>
          <a:blip r:embed="rId4"/>
          <a:stretch>
            <a:fillRect/>
          </a:stretch>
        </p:blipFill>
        <p:spPr>
          <a:xfrm>
            <a:off x="3895725" y="3268663"/>
            <a:ext cx="1339850" cy="869950"/>
          </a:xfrm>
          <a:prstGeom prst="rect">
            <a:avLst/>
          </a:prstGeom>
          <a:noFill/>
          <a:ln w="9525">
            <a:noFill/>
          </a:ln>
        </p:spPr>
      </p:pic>
      <p:sp>
        <p:nvSpPr>
          <p:cNvPr id="30756" name="Rectangle 85"/>
          <p:cNvSpPr/>
          <p:nvPr/>
        </p:nvSpPr>
        <p:spPr>
          <a:xfrm>
            <a:off x="3916363" y="3497263"/>
            <a:ext cx="1308100" cy="427037"/>
          </a:xfrm>
          <a:prstGeom prst="rect">
            <a:avLst/>
          </a:prstGeom>
          <a:noFill/>
          <a:ln w="9525">
            <a:noFill/>
          </a:ln>
        </p:spPr>
        <p:txBody>
          <a:bodyPr wrap="none" anchor="ctr" anchorCtr="0">
            <a:spAutoFit/>
          </a:bodyPr>
          <a:p>
            <a:pPr algn="ctr"/>
            <a:r>
              <a:rPr lang="zh-CN" altLang="en-US" sz="2200" b="1" dirty="0">
                <a:latin typeface="HY견고딕"/>
                <a:ea typeface="HY견고딕"/>
              </a:rPr>
              <a:t>快件包装</a:t>
            </a:r>
            <a:endParaRPr lang="zh-CN" altLang="en-US" sz="2200" b="1" dirty="0">
              <a:latin typeface="HY견고딕"/>
              <a:ea typeface="HY견고딕"/>
            </a:endParaRPr>
          </a:p>
        </p:txBody>
      </p:sp>
      <p:sp>
        <p:nvSpPr>
          <p:cNvPr id="30757" name="WordArt 87"/>
          <p:cNvSpPr>
            <a:spLocks noTextEdit="1"/>
          </p:cNvSpPr>
          <p:nvPr/>
        </p:nvSpPr>
        <p:spPr>
          <a:xfrm>
            <a:off x="3563938" y="2636838"/>
            <a:ext cx="2063750" cy="1997075"/>
          </a:xfrm>
          <a:prstGeom prst="rect">
            <a:avLst/>
          </a:prstGeom>
        </p:spPr>
        <p:txBody>
          <a:bodyPr wrap="none" fromWordArt="1">
            <a:prstTxWarp prst="textArchUp">
              <a:avLst>
                <a:gd name="adj" fmla="val 11423497"/>
              </a:avLst>
            </a:prstTxWarp>
            <a:normAutofit/>
          </a:bodyPr>
          <a:p>
            <a:pPr algn="ctr"/>
            <a:r>
              <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rPr>
              <a:t>사회기여 역할 강화</a:t>
            </a:r>
            <a:endPar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endParaRPr>
          </a:p>
        </p:txBody>
      </p:sp>
      <p:sp>
        <p:nvSpPr>
          <p:cNvPr id="30758" name="WordArt 88"/>
          <p:cNvSpPr>
            <a:spLocks noTextEdit="1"/>
          </p:cNvSpPr>
          <p:nvPr/>
        </p:nvSpPr>
        <p:spPr>
          <a:xfrm>
            <a:off x="3511550" y="2771775"/>
            <a:ext cx="2089150" cy="1990725"/>
          </a:xfrm>
          <a:prstGeom prst="rect">
            <a:avLst/>
          </a:prstGeom>
        </p:spPr>
        <p:txBody>
          <a:bodyPr wrap="none" fromWordArt="1">
            <a:prstTxWarp prst="textArchDown">
              <a:avLst>
                <a:gd name="adj" fmla="val 620745"/>
              </a:avLst>
            </a:prstTxWarp>
            <a:normAutofit/>
          </a:bodyPr>
          <a:p>
            <a:pPr algn="ctr"/>
            <a:r>
              <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rPr>
              <a:t>기반산업 동반성장</a:t>
            </a:r>
            <a:endPar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endParaRPr>
          </a:p>
        </p:txBody>
      </p:sp>
    </p:spTree>
  </p:cSld>
  <p:clrMapOvr>
    <a:masterClrMapping/>
  </p:clrMapOvr>
  <p:transition spd="med">
    <p:check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174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174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175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175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175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grpSp>
        <p:nvGrpSpPr>
          <p:cNvPr id="31753" name="Group 12"/>
          <p:cNvGrpSpPr>
            <a:grpSpLocks noChangeAspect="1"/>
          </p:cNvGrpSpPr>
          <p:nvPr/>
        </p:nvGrpSpPr>
        <p:grpSpPr>
          <a:xfrm>
            <a:off x="1331913" y="1052513"/>
            <a:ext cx="7561262" cy="4746625"/>
            <a:chOff x="2236" y="1126"/>
            <a:chExt cx="7200" cy="5303"/>
          </a:xfrm>
        </p:grpSpPr>
        <p:sp>
          <p:nvSpPr>
            <p:cNvPr id="31754" name="AutoShape 13"/>
            <p:cNvSpPr>
              <a:spLocks noChangeAspect="1"/>
            </p:cNvSpPr>
            <p:nvPr/>
          </p:nvSpPr>
          <p:spPr>
            <a:xfrm>
              <a:off x="2236" y="1126"/>
              <a:ext cx="7200" cy="5303"/>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31755" name="Group 14"/>
            <p:cNvGrpSpPr/>
            <p:nvPr/>
          </p:nvGrpSpPr>
          <p:grpSpPr>
            <a:xfrm>
              <a:off x="2236" y="1188"/>
              <a:ext cx="7200" cy="5241"/>
              <a:chOff x="2236" y="1188"/>
              <a:chExt cx="7200" cy="5241"/>
            </a:xfrm>
          </p:grpSpPr>
          <p:sp>
            <p:nvSpPr>
              <p:cNvPr id="31756" name="AutoShape 15"/>
              <p:cNvSpPr/>
              <p:nvPr/>
            </p:nvSpPr>
            <p:spPr>
              <a:xfrm>
                <a:off x="2236" y="1188"/>
                <a:ext cx="7200" cy="5241"/>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pPr algn="just"/>
                <a:endParaRPr lang="zh-CN" altLang="en-US" dirty="0">
                  <a:solidFill>
                    <a:srgbClr val="000000"/>
                  </a:solidFill>
                  <a:latin typeface="宋体" panose="02010600030101010101" pitchFamily="2" charset="-122"/>
                  <a:ea typeface="宋体" panose="02010600030101010101" pitchFamily="2" charset="-122"/>
                </a:endParaRPr>
              </a:p>
              <a:p>
                <a:pPr algn="just"/>
                <a:endParaRPr lang="zh-CN" altLang="en-US" dirty="0">
                  <a:solidFill>
                    <a:srgbClr val="000000"/>
                  </a:solidFill>
                  <a:latin typeface="宋体" panose="02010600030101010101" pitchFamily="2" charset="-122"/>
                  <a:ea typeface="宋体" panose="02010600030101010101" pitchFamily="2" charset="-122"/>
                </a:endParaRPr>
              </a:p>
              <a:p>
                <a:pPr algn="just"/>
                <a:r>
                  <a:rPr lang="en-US" altLang="zh-CN" dirty="0">
                    <a:solidFill>
                      <a:srgbClr val="000000"/>
                    </a:solidFill>
                    <a:latin typeface="宋体" panose="02010600030101010101" pitchFamily="2" charset="-122"/>
                    <a:ea typeface="宋体" panose="02010600030101010101" pitchFamily="2" charset="-122"/>
                  </a:rPr>
                  <a:t>1. </a:t>
                </a:r>
                <a:r>
                  <a:rPr lang="zh-CN" altLang="en-US" dirty="0">
                    <a:solidFill>
                      <a:srgbClr val="000000"/>
                    </a:solidFill>
                    <a:latin typeface="宋体" panose="02010600030101010101" pitchFamily="2" charset="-122"/>
                    <a:ea typeface="宋体" panose="02010600030101010101" pitchFamily="2" charset="-122"/>
                  </a:rPr>
                  <a:t>根据运输物品的性质、状态和重量，选择对应的包装种类。 </a:t>
                </a:r>
                <a:endParaRPr lang="zh-CN" altLang="en-US" dirty="0">
                  <a:solidFill>
                    <a:srgbClr val="000000"/>
                  </a:solidFill>
                  <a:latin typeface="宋体" panose="02010600030101010101" pitchFamily="2" charset="-122"/>
                  <a:ea typeface="宋体" panose="02010600030101010101" pitchFamily="2" charset="-122"/>
                </a:endParaRPr>
              </a:p>
              <a:p>
                <a:pPr algn="just"/>
                <a:r>
                  <a:rPr lang="en-US" altLang="zh-CN" dirty="0">
                    <a:solidFill>
                      <a:srgbClr val="000000"/>
                    </a:solidFill>
                    <a:latin typeface="宋体" panose="02010600030101010101" pitchFamily="2" charset="-122"/>
                    <a:ea typeface="宋体" panose="02010600030101010101" pitchFamily="2" charset="-122"/>
                  </a:rPr>
                  <a:t>2. </a:t>
                </a:r>
                <a:r>
                  <a:rPr lang="zh-CN" altLang="en-US" dirty="0">
                    <a:solidFill>
                      <a:srgbClr val="000000"/>
                    </a:solidFill>
                    <a:latin typeface="宋体" panose="02010600030101010101" pitchFamily="2" charset="-122"/>
                    <a:ea typeface="宋体" panose="02010600030101010101" pitchFamily="2" charset="-122"/>
                  </a:rPr>
                  <a:t>包装要坚固、完好、轻便，便于搬运、装卸和码放。</a:t>
                </a:r>
                <a:endParaRPr lang="zh-CN" altLang="en-US" dirty="0">
                  <a:solidFill>
                    <a:srgbClr val="000000"/>
                  </a:solidFill>
                  <a:latin typeface="宋体" panose="02010600030101010101" pitchFamily="2" charset="-122"/>
                  <a:ea typeface="宋体" panose="02010600030101010101" pitchFamily="2" charset="-122"/>
                </a:endParaRPr>
              </a:p>
              <a:p>
                <a:pPr algn="just"/>
                <a:r>
                  <a:rPr lang="en-US" altLang="zh-CN" dirty="0">
                    <a:solidFill>
                      <a:srgbClr val="000000"/>
                    </a:solidFill>
                    <a:latin typeface="宋体" panose="02010600030101010101" pitchFamily="2" charset="-122"/>
                    <a:ea typeface="宋体" panose="02010600030101010101" pitchFamily="2" charset="-122"/>
                  </a:rPr>
                  <a:t>3. </a:t>
                </a:r>
                <a:r>
                  <a:rPr lang="zh-CN" altLang="en-US" dirty="0">
                    <a:solidFill>
                      <a:srgbClr val="000000"/>
                    </a:solidFill>
                    <a:latin typeface="宋体" panose="02010600030101010101" pitchFamily="2" charset="-122"/>
                    <a:ea typeface="宋体" panose="02010600030101010101" pitchFamily="2" charset="-122"/>
                  </a:rPr>
                  <a:t>包装外面不能有突出的钉、钩、刺等。 </a:t>
                </a:r>
                <a:endParaRPr lang="zh-CN" altLang="en-US" dirty="0">
                  <a:solidFill>
                    <a:srgbClr val="000000"/>
                  </a:solidFill>
                  <a:latin typeface="宋体" panose="02010600030101010101" pitchFamily="2" charset="-122"/>
                  <a:ea typeface="宋体" panose="02010600030101010101" pitchFamily="2" charset="-122"/>
                </a:endParaRPr>
              </a:p>
              <a:p>
                <a:pPr algn="just"/>
                <a:r>
                  <a:rPr lang="en-US" altLang="zh-CN" dirty="0">
                    <a:solidFill>
                      <a:srgbClr val="000000"/>
                    </a:solidFill>
                    <a:latin typeface="宋体" panose="02010600030101010101" pitchFamily="2" charset="-122"/>
                    <a:ea typeface="宋体" panose="02010600030101010101" pitchFamily="2" charset="-122"/>
                  </a:rPr>
                  <a:t>4. </a:t>
                </a:r>
                <a:r>
                  <a:rPr lang="zh-CN" altLang="en-US" dirty="0">
                    <a:solidFill>
                      <a:srgbClr val="000000"/>
                    </a:solidFill>
                    <a:latin typeface="宋体" panose="02010600030101010101" pitchFamily="2" charset="-122"/>
                    <a:ea typeface="宋体" panose="02010600030101010101" pitchFamily="2" charset="-122"/>
                  </a:rPr>
                  <a:t>包装要整洁、干燥、没有异味和油渍。</a:t>
                </a:r>
                <a:endParaRPr lang="zh-CN" altLang="en-US" dirty="0">
                  <a:solidFill>
                    <a:srgbClr val="000000"/>
                  </a:solidFill>
                  <a:latin typeface="宋体" panose="02010600030101010101" pitchFamily="2" charset="-122"/>
                  <a:ea typeface="宋体" panose="02010600030101010101" pitchFamily="2" charset="-122"/>
                </a:endParaRPr>
              </a:p>
              <a:p>
                <a:pPr algn="just"/>
                <a:r>
                  <a:rPr lang="en-US" altLang="zh-CN" dirty="0">
                    <a:solidFill>
                      <a:srgbClr val="000000"/>
                    </a:solidFill>
                    <a:latin typeface="宋体" panose="02010600030101010101" pitchFamily="2" charset="-122"/>
                    <a:ea typeface="宋体" panose="02010600030101010101" pitchFamily="2" charset="-122"/>
                  </a:rPr>
                  <a:t>5. </a:t>
                </a:r>
                <a:r>
                  <a:rPr lang="zh-CN" altLang="en-US" dirty="0">
                    <a:solidFill>
                      <a:srgbClr val="000000"/>
                    </a:solidFill>
                    <a:latin typeface="宋体" panose="02010600030101010101" pitchFamily="2" charset="-122"/>
                    <a:ea typeface="宋体" panose="02010600030101010101" pitchFamily="2" charset="-122"/>
                  </a:rPr>
                  <a:t>物品应固定在包装箱内，且与箱体间不留空隙，应使用填充物填满。 </a:t>
                </a:r>
                <a:endParaRPr lang="zh-CN" altLang="en-US" dirty="0">
                  <a:solidFill>
                    <a:srgbClr val="000000"/>
                  </a:solidFill>
                  <a:latin typeface="宋体" panose="02010600030101010101" pitchFamily="2" charset="-122"/>
                  <a:ea typeface="宋体" panose="02010600030101010101" pitchFamily="2" charset="-122"/>
                </a:endParaRPr>
              </a:p>
              <a:p>
                <a:pPr algn="just"/>
                <a:r>
                  <a:rPr lang="en-US" altLang="zh-CN" dirty="0">
                    <a:solidFill>
                      <a:srgbClr val="000000"/>
                    </a:solidFill>
                    <a:latin typeface="宋体" panose="02010600030101010101" pitchFamily="2" charset="-122"/>
                    <a:ea typeface="宋体" panose="02010600030101010101" pitchFamily="2" charset="-122"/>
                  </a:rPr>
                  <a:t>6. </a:t>
                </a:r>
                <a:r>
                  <a:rPr lang="zh-CN" altLang="en-US" dirty="0">
                    <a:solidFill>
                      <a:srgbClr val="000000"/>
                    </a:solidFill>
                    <a:latin typeface="宋体" panose="02010600030101010101" pitchFamily="2" charset="-122"/>
                    <a:ea typeface="宋体" panose="02010600030101010101" pitchFamily="2" charset="-122"/>
                  </a:rPr>
                  <a:t>包装物品间不得相互碰撞，若有间隙可使用填充物填满。 </a:t>
                </a:r>
                <a:endParaRPr lang="zh-CN" altLang="en-US" dirty="0">
                  <a:solidFill>
                    <a:srgbClr val="000000"/>
                  </a:solidFill>
                  <a:latin typeface="宋体" panose="02010600030101010101" pitchFamily="2" charset="-122"/>
                  <a:ea typeface="宋体" panose="02010600030101010101" pitchFamily="2" charset="-122"/>
                </a:endParaRPr>
              </a:p>
              <a:p>
                <a:pPr algn="just"/>
                <a:r>
                  <a:rPr lang="en-US" altLang="zh-CN" dirty="0">
                    <a:solidFill>
                      <a:srgbClr val="000000"/>
                    </a:solidFill>
                    <a:latin typeface="宋体" panose="02010600030101010101" pitchFamily="2" charset="-122"/>
                    <a:ea typeface="宋体" panose="02010600030101010101" pitchFamily="2" charset="-122"/>
                  </a:rPr>
                  <a:t>7. </a:t>
                </a:r>
                <a:r>
                  <a:rPr lang="zh-CN" altLang="en-US" dirty="0">
                    <a:solidFill>
                      <a:srgbClr val="000000"/>
                    </a:solidFill>
                    <a:latin typeface="宋体" panose="02010600030101010101" pitchFamily="2" charset="-122"/>
                    <a:ea typeface="宋体" panose="02010600030101010101" pitchFamily="2" charset="-122"/>
                  </a:rPr>
                  <a:t>不得用带有碎屑、草末的材料进行包装，如草袋、草绳等。</a:t>
                </a:r>
                <a:endParaRPr lang="zh-CN" altLang="en-US" dirty="0">
                  <a:solidFill>
                    <a:srgbClr val="000000"/>
                  </a:solidFill>
                  <a:latin typeface="宋体" panose="02010600030101010101" pitchFamily="2" charset="-122"/>
                  <a:ea typeface="宋体" panose="02010600030101010101" pitchFamily="2" charset="-122"/>
                </a:endParaRPr>
              </a:p>
              <a:p>
                <a:pPr algn="just"/>
                <a:r>
                  <a:rPr lang="en-US" altLang="zh-CN" dirty="0">
                    <a:solidFill>
                      <a:srgbClr val="000000"/>
                    </a:solidFill>
                    <a:latin typeface="宋体" panose="02010600030101010101" pitchFamily="2" charset="-122"/>
                    <a:ea typeface="宋体" panose="02010600030101010101" pitchFamily="2" charset="-122"/>
                  </a:rPr>
                  <a:t>8. </a:t>
                </a:r>
                <a:r>
                  <a:rPr lang="zh-CN" altLang="en-US" dirty="0">
                    <a:solidFill>
                      <a:srgbClr val="000000"/>
                    </a:solidFill>
                    <a:latin typeface="宋体" panose="02010600030101010101" pitchFamily="2" charset="-122"/>
                    <a:ea typeface="宋体" panose="02010600030101010101" pitchFamily="2" charset="-122"/>
                  </a:rPr>
                  <a:t>各类包装货物的重量应限制在承重范围之内。 </a:t>
                </a:r>
                <a:endParaRPr lang="zh-CN" altLang="en-US" dirty="0">
                  <a:solidFill>
                    <a:srgbClr val="000000"/>
                  </a:solidFill>
                  <a:latin typeface="宋体" panose="02010600030101010101" pitchFamily="2" charset="-122"/>
                  <a:ea typeface="宋体" panose="02010600030101010101" pitchFamily="2" charset="-122"/>
                </a:endParaRPr>
              </a:p>
              <a:p>
                <a:pPr algn="just"/>
                <a:r>
                  <a:rPr lang="en-US" altLang="zh-CN" dirty="0">
                    <a:solidFill>
                      <a:srgbClr val="000000"/>
                    </a:solidFill>
                    <a:latin typeface="宋体" panose="02010600030101010101" pitchFamily="2" charset="-122"/>
                    <a:ea typeface="宋体" panose="02010600030101010101" pitchFamily="2" charset="-122"/>
                  </a:rPr>
                  <a:t>9. </a:t>
                </a:r>
                <a:r>
                  <a:rPr lang="zh-CN" altLang="en-US" dirty="0">
                    <a:solidFill>
                      <a:srgbClr val="000000"/>
                    </a:solidFill>
                    <a:latin typeface="宋体" panose="02010600030101010101" pitchFamily="2" charset="-122"/>
                    <a:ea typeface="宋体" panose="02010600030101010101" pitchFamily="2" charset="-122"/>
                  </a:rPr>
                  <a:t>物品尖锐处需加厚包裹，防止对箱体等包装物造成破坏。</a:t>
                </a:r>
                <a:endParaRPr lang="zh-CN" altLang="en-US" dirty="0">
                  <a:solidFill>
                    <a:srgbClr val="000000"/>
                  </a:solidFill>
                  <a:latin typeface="宋体" panose="02010600030101010101" pitchFamily="2" charset="-122"/>
                  <a:ea typeface="宋体" panose="02010600030101010101" pitchFamily="2" charset="-122"/>
                </a:endParaRPr>
              </a:p>
              <a:p>
                <a:pPr algn="just"/>
                <a:r>
                  <a:rPr lang="en-US" altLang="zh-CN" dirty="0">
                    <a:solidFill>
                      <a:srgbClr val="000000"/>
                    </a:solidFill>
                    <a:latin typeface="宋体" panose="02010600030101010101" pitchFamily="2" charset="-122"/>
                    <a:ea typeface="宋体" panose="02010600030101010101" pitchFamily="2" charset="-122"/>
                  </a:rPr>
                  <a:t>10. </a:t>
                </a:r>
                <a:r>
                  <a:rPr lang="zh-CN" altLang="en-US" dirty="0">
                    <a:solidFill>
                      <a:srgbClr val="000000"/>
                    </a:solidFill>
                    <a:latin typeface="宋体" panose="02010600030101010101" pitchFamily="2" charset="-122"/>
                    <a:ea typeface="宋体" panose="02010600030101010101" pitchFamily="2" charset="-122"/>
                  </a:rPr>
                  <a:t>包装内的衬垫材料（如纸屑等）不能外漏。</a:t>
                </a:r>
                <a:endParaRPr lang="zh-CN" altLang="en-US" dirty="0">
                  <a:solidFill>
                    <a:srgbClr val="000000"/>
                  </a:solidFill>
                  <a:latin typeface="宋体" panose="02010600030101010101" pitchFamily="2" charset="-122"/>
                  <a:ea typeface="宋体" panose="02010600030101010101" pitchFamily="2" charset="-122"/>
                </a:endParaRPr>
              </a:p>
              <a:p>
                <a:pPr algn="just"/>
                <a:r>
                  <a:rPr lang="en-US" altLang="zh-CN" dirty="0">
                    <a:solidFill>
                      <a:srgbClr val="000000"/>
                    </a:solidFill>
                    <a:latin typeface="宋体" panose="02010600030101010101" pitchFamily="2" charset="-122"/>
                    <a:ea typeface="宋体" panose="02010600030101010101" pitchFamily="2" charset="-122"/>
                  </a:rPr>
                  <a:t>11. </a:t>
                </a:r>
                <a:r>
                  <a:rPr lang="zh-CN" altLang="en-US" dirty="0">
                    <a:solidFill>
                      <a:srgbClr val="000000"/>
                    </a:solidFill>
                    <a:latin typeface="宋体" panose="02010600030101010101" pitchFamily="2" charset="-122"/>
                    <a:ea typeface="宋体" panose="02010600030101010101" pitchFamily="2" charset="-122"/>
                  </a:rPr>
                  <a:t>重量超过</a:t>
                </a:r>
                <a:r>
                  <a:rPr lang="en-US" altLang="zh-CN" dirty="0">
                    <a:solidFill>
                      <a:srgbClr val="000000"/>
                    </a:solidFill>
                    <a:latin typeface="宋体" panose="02010600030101010101" pitchFamily="2" charset="-122"/>
                    <a:ea typeface="宋体" panose="02010600030101010101" pitchFamily="2" charset="-122"/>
                  </a:rPr>
                  <a:t>10</a:t>
                </a:r>
                <a:r>
                  <a:rPr lang="zh-CN" altLang="en-US" dirty="0">
                    <a:solidFill>
                      <a:srgbClr val="000000"/>
                    </a:solidFill>
                    <a:latin typeface="宋体" panose="02010600030101010101" pitchFamily="2" charset="-122"/>
                    <a:ea typeface="宋体" panose="02010600030101010101" pitchFamily="2" charset="-122"/>
                  </a:rPr>
                  <a:t>公斤的货物都应使用包装带捆扎。 </a:t>
                </a:r>
                <a:endParaRPr lang="zh-CN" altLang="en-US" dirty="0">
                  <a:solidFill>
                    <a:srgbClr val="000000"/>
                  </a:solidFill>
                  <a:latin typeface="宋体" panose="02010600030101010101" pitchFamily="2" charset="-122"/>
                  <a:ea typeface="宋体" panose="02010600030101010101" pitchFamily="2" charset="-122"/>
                </a:endParaRPr>
              </a:p>
              <a:p>
                <a:pPr algn="just"/>
                <a:r>
                  <a:rPr lang="en-US" altLang="zh-CN" dirty="0">
                    <a:solidFill>
                      <a:srgbClr val="000000"/>
                    </a:solidFill>
                    <a:latin typeface="宋体" panose="02010600030101010101" pitchFamily="2" charset="-122"/>
                    <a:ea typeface="宋体" panose="02010600030101010101" pitchFamily="2" charset="-122"/>
                  </a:rPr>
                  <a:t>12. </a:t>
                </a:r>
                <a:r>
                  <a:rPr lang="zh-CN" altLang="en-US" dirty="0">
                    <a:solidFill>
                      <a:srgbClr val="000000"/>
                    </a:solidFill>
                    <a:latin typeface="宋体" panose="02010600030101010101" pitchFamily="2" charset="-122"/>
                    <a:ea typeface="宋体" panose="02010600030101010101" pitchFamily="2" charset="-122"/>
                  </a:rPr>
                  <a:t>包装带应能承受货物的全部重量，并保证提起时不会断开。</a:t>
                </a:r>
                <a:endParaRPr lang="zh-CN" altLang="en-US" dirty="0">
                  <a:latin typeface="Arial" panose="020B0604020202020204" pitchFamily="34" charset="0"/>
                  <a:ea typeface="宋体" panose="02010600030101010101" pitchFamily="2" charset="-122"/>
                </a:endParaRPr>
              </a:p>
            </p:txBody>
          </p:sp>
          <p:pic>
            <p:nvPicPr>
              <p:cNvPr id="31757" name="Picture 16"/>
              <p:cNvPicPr>
                <a:picLocks noChangeAspect="1"/>
              </p:cNvPicPr>
              <p:nvPr/>
            </p:nvPicPr>
            <p:blipFill>
              <a:blip r:embed="rId4"/>
              <a:stretch>
                <a:fillRect/>
              </a:stretch>
            </p:blipFill>
            <p:spPr>
              <a:xfrm>
                <a:off x="4636" y="1250"/>
                <a:ext cx="1987" cy="512"/>
              </a:xfrm>
              <a:prstGeom prst="rect">
                <a:avLst/>
              </a:prstGeom>
              <a:noFill/>
              <a:ln w="9525">
                <a:noFill/>
              </a:ln>
            </p:spPr>
          </p:pic>
        </p:grpSp>
        <p:sp>
          <p:nvSpPr>
            <p:cNvPr id="31758" name="Text Box 17"/>
            <p:cNvSpPr txBox="1"/>
            <p:nvPr/>
          </p:nvSpPr>
          <p:spPr>
            <a:xfrm>
              <a:off x="4777" y="1374"/>
              <a:ext cx="1694" cy="371"/>
            </a:xfrm>
            <a:prstGeom prst="rect">
              <a:avLst/>
            </a:prstGeom>
            <a:noFill/>
            <a:ln w="9525">
              <a:noFill/>
            </a:ln>
          </p:spPr>
          <p:txBody>
            <a:bodyPr anchor="t" anchorCtr="0"/>
            <a:p>
              <a:pPr algn="ctr"/>
              <a:r>
                <a:rPr lang="en-US" altLang="zh-CN" sz="1600" b="1" dirty="0">
                  <a:solidFill>
                    <a:srgbClr val="FF0000"/>
                  </a:solidFill>
                  <a:latin typeface="宋体" panose="02010600030101010101" pitchFamily="2" charset="-122"/>
                  <a:ea typeface="宋体" panose="02010600030101010101" pitchFamily="2" charset="-122"/>
                </a:rPr>
                <a:t>3.1</a:t>
              </a:r>
              <a:r>
                <a:rPr lang="zh-CN" altLang="en-US" sz="1600" b="1" dirty="0">
                  <a:solidFill>
                    <a:srgbClr val="FF0000"/>
                  </a:solidFill>
                  <a:latin typeface="宋体" panose="02010600030101010101" pitchFamily="2" charset="-122"/>
                  <a:ea typeface="宋体" panose="02010600030101010101" pitchFamily="2" charset="-122"/>
                </a:rPr>
                <a:t>包装的原则</a:t>
              </a:r>
              <a:endParaRPr lang="zh-CN" altLang="en-US" sz="1600" dirty="0">
                <a:latin typeface="Arial" panose="020B0604020202020204" pitchFamily="34" charset="0"/>
                <a:ea typeface="宋体" panose="02010600030101010101" pitchFamily="2" charset="-122"/>
              </a:endParaRPr>
            </a:p>
          </p:txBody>
        </p:sp>
      </p:grpSp>
    </p:spTree>
  </p:cSld>
  <p:clrMapOvr>
    <a:masterClrMapping/>
  </p:clrMapOvr>
  <p:transition spd="med">
    <p:check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277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277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277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277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277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2777" name="AutoShape 12"/>
          <p:cNvSpPr/>
          <p:nvPr/>
        </p:nvSpPr>
        <p:spPr>
          <a:xfrm>
            <a:off x="1331913" y="836613"/>
            <a:ext cx="7561262" cy="5846762"/>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32778" name="Picture 13"/>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32779" name="Text Box 14"/>
          <p:cNvSpPr txBox="1"/>
          <p:nvPr/>
        </p:nvSpPr>
        <p:spPr>
          <a:xfrm>
            <a:off x="4211638" y="1196975"/>
            <a:ext cx="1655762" cy="395288"/>
          </a:xfrm>
          <a:prstGeom prst="rect">
            <a:avLst/>
          </a:prstGeom>
          <a:noFill/>
          <a:ln w="9525">
            <a:noFill/>
          </a:ln>
        </p:spPr>
        <p:txBody>
          <a:bodyPr anchor="t" anchorCtr="0"/>
          <a:p>
            <a:pPr algn="just"/>
            <a:r>
              <a:rPr lang="en-US" altLang="zh-CN" sz="1600" b="1" dirty="0">
                <a:solidFill>
                  <a:srgbClr val="FF0000"/>
                </a:solidFill>
                <a:latin typeface="Times New Roman" panose="02020603050405020304" pitchFamily="18" charset="0"/>
                <a:ea typeface="宋体" panose="02010600030101010101" pitchFamily="2" charset="-122"/>
              </a:rPr>
              <a:t>3.2</a:t>
            </a:r>
            <a:r>
              <a:rPr lang="zh-CN" altLang="en-US" sz="1600" b="1" dirty="0">
                <a:solidFill>
                  <a:srgbClr val="FF0000"/>
                </a:solidFill>
                <a:latin typeface="Times New Roman" panose="02020603050405020304" pitchFamily="18" charset="0"/>
                <a:ea typeface="宋体" panose="02010600030101010101" pitchFamily="2" charset="-122"/>
              </a:rPr>
              <a:t>、包装规定</a:t>
            </a:r>
            <a:endParaRPr lang="zh-CN" altLang="en-US" sz="1600" dirty="0">
              <a:latin typeface="Arial" panose="020B0604020202020204" pitchFamily="34" charset="0"/>
              <a:ea typeface="宋体" panose="02010600030101010101" pitchFamily="2" charset="-122"/>
            </a:endParaRPr>
          </a:p>
        </p:txBody>
      </p:sp>
      <p:sp>
        <p:nvSpPr>
          <p:cNvPr id="32780" name="Rectangle 16"/>
          <p:cNvSpPr/>
          <p:nvPr/>
        </p:nvSpPr>
        <p:spPr>
          <a:xfrm>
            <a:off x="1547813" y="1773238"/>
            <a:ext cx="7127875" cy="4494212"/>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国家邮政局颁发的</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快递业务操作指导规范</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规定：</a:t>
            </a:r>
            <a:endParaRPr lang="zh-CN" altLang="en-US" dirty="0">
              <a:latin typeface="Arial" panose="020B0604020202020204" pitchFamily="34" charset="0"/>
              <a:ea typeface="宋体" panose="02010600030101010101" pitchFamily="2" charset="-122"/>
            </a:endParaRPr>
          </a:p>
          <a:p>
            <a:pPr>
              <a:lnSpc>
                <a:spcPct val="150000"/>
              </a:lnSpc>
            </a:pPr>
            <a:r>
              <a:rPr lang="zh-CN" altLang="en-US" dirty="0">
                <a:latin typeface="Arial" panose="020B0604020202020204" pitchFamily="34" charset="0"/>
                <a:ea typeface="宋体" panose="02010600030101010101" pitchFamily="2" charset="-122"/>
              </a:rPr>
              <a:t>　　</a:t>
            </a:r>
            <a:r>
              <a:rPr lang="en-US" altLang="zh-CN" dirty="0">
                <a:latin typeface="Arial" panose="020B0604020202020204" pitchFamily="34" charset="0"/>
                <a:ea typeface="宋体" panose="02010600030101010101" pitchFamily="2" charset="-122"/>
              </a:rPr>
              <a:t>1. </a:t>
            </a:r>
            <a:r>
              <a:rPr lang="zh-CN" altLang="en-US" dirty="0">
                <a:latin typeface="Arial" panose="020B0604020202020204" pitchFamily="34" charset="0"/>
                <a:ea typeface="宋体" panose="02010600030101010101" pitchFamily="2" charset="-122"/>
              </a:rPr>
              <a:t>快件封装时，应当使用符合国家标准和行业标准的快递封装用品。封装时应当充分考虑安全因素，防止快件变形、破裂、损坏、变质；防止快件伤害用户、快递业务员或其他人；防止快件污染或损毁其它快件。</a:t>
            </a:r>
            <a:endParaRPr lang="zh-CN" altLang="en-US" dirty="0">
              <a:latin typeface="Arial" panose="020B0604020202020204" pitchFamily="34" charset="0"/>
              <a:ea typeface="宋体" panose="02010600030101010101" pitchFamily="2" charset="-122"/>
            </a:endParaRPr>
          </a:p>
          <a:p>
            <a:pPr>
              <a:lnSpc>
                <a:spcPct val="150000"/>
              </a:lnSpc>
            </a:pPr>
            <a:r>
              <a:rPr lang="zh-CN" altLang="en-US" dirty="0">
                <a:latin typeface="Arial" panose="020B0604020202020204" pitchFamily="34" charset="0"/>
                <a:ea typeface="宋体" panose="02010600030101010101" pitchFamily="2" charset="-122"/>
              </a:rPr>
              <a:t>　　</a:t>
            </a:r>
            <a:r>
              <a:rPr lang="en-US" altLang="zh-CN" dirty="0">
                <a:latin typeface="Arial" panose="020B0604020202020204" pitchFamily="34" charset="0"/>
                <a:ea typeface="宋体" panose="02010600030101010101" pitchFamily="2" charset="-122"/>
              </a:rPr>
              <a:t>2. </a:t>
            </a:r>
            <a:r>
              <a:rPr lang="zh-CN" altLang="en-US" dirty="0">
                <a:latin typeface="Arial" panose="020B0604020202020204" pitchFamily="34" charset="0"/>
                <a:ea typeface="宋体" panose="02010600030101010101" pitchFamily="2" charset="-122"/>
              </a:rPr>
              <a:t>快件封装时，单件重量应当不超过</a:t>
            </a:r>
            <a:r>
              <a:rPr lang="en-US" altLang="zh-CN" dirty="0">
                <a:latin typeface="Arial" panose="020B0604020202020204" pitchFamily="34" charset="0"/>
                <a:ea typeface="宋体" panose="02010600030101010101" pitchFamily="2" charset="-122"/>
              </a:rPr>
              <a:t>50</a:t>
            </a:r>
            <a:r>
              <a:rPr lang="zh-CN" altLang="en-US" dirty="0">
                <a:latin typeface="Arial" panose="020B0604020202020204" pitchFamily="34" charset="0"/>
                <a:ea typeface="宋体" panose="02010600030101010101" pitchFamily="2" charset="-122"/>
              </a:rPr>
              <a:t>千克，最大任何一边的长度不超过</a:t>
            </a:r>
            <a:r>
              <a:rPr lang="en-US" altLang="zh-CN" dirty="0">
                <a:latin typeface="Arial" panose="020B0604020202020204" pitchFamily="34" charset="0"/>
                <a:ea typeface="宋体" panose="02010600030101010101" pitchFamily="2" charset="-122"/>
              </a:rPr>
              <a:t>150</a:t>
            </a:r>
            <a:r>
              <a:rPr lang="zh-CN" altLang="en-US" dirty="0">
                <a:latin typeface="Arial" panose="020B0604020202020204" pitchFamily="34" charset="0"/>
                <a:ea typeface="宋体" panose="02010600030101010101" pitchFamily="2" charset="-122"/>
              </a:rPr>
              <a:t>厘米，长、宽、高三边长度之和不超过</a:t>
            </a:r>
            <a:r>
              <a:rPr lang="en-US" altLang="zh-CN" dirty="0">
                <a:latin typeface="Arial" panose="020B0604020202020204" pitchFamily="34" charset="0"/>
                <a:ea typeface="宋体" panose="02010600030101010101" pitchFamily="2" charset="-122"/>
              </a:rPr>
              <a:t>300</a:t>
            </a:r>
            <a:r>
              <a:rPr lang="zh-CN" altLang="en-US" dirty="0">
                <a:latin typeface="Arial" panose="020B0604020202020204" pitchFamily="34" charset="0"/>
                <a:ea typeface="宋体" panose="02010600030101010101" pitchFamily="2" charset="-122"/>
              </a:rPr>
              <a:t>厘米。</a:t>
            </a:r>
            <a:endParaRPr lang="zh-CN" altLang="en-US" dirty="0">
              <a:latin typeface="Arial" panose="020B0604020202020204" pitchFamily="34" charset="0"/>
              <a:ea typeface="宋体" panose="02010600030101010101" pitchFamily="2" charset="-122"/>
            </a:endParaRPr>
          </a:p>
          <a:p>
            <a:pPr>
              <a:lnSpc>
                <a:spcPct val="150000"/>
              </a:lnSpc>
            </a:pPr>
            <a:r>
              <a:rPr lang="en-US" altLang="zh-CN" dirty="0">
                <a:latin typeface="Arial" panose="020B0604020202020204" pitchFamily="34" charset="0"/>
                <a:ea typeface="宋体" panose="02010600030101010101" pitchFamily="2" charset="-122"/>
              </a:rPr>
              <a:t>       3. </a:t>
            </a:r>
            <a:r>
              <a:rPr lang="zh-CN" altLang="en-US" dirty="0">
                <a:latin typeface="Arial" panose="020B0604020202020204" pitchFamily="34" charset="0"/>
                <a:ea typeface="宋体" panose="02010600030101010101" pitchFamily="2" charset="-122"/>
              </a:rPr>
              <a:t>信件封装应当使用专用封套，不得打包后作为包裹寄递。包裹封装应当综合考虑寄递物品的性质、状态、体积、重量、路程和运输方式等因素，选用适当的材料妥为包装。印刷品应当平直封装，不得卷寄。</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379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379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379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379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380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3801" name="AutoShape 23"/>
          <p:cNvSpPr/>
          <p:nvPr/>
        </p:nvSpPr>
        <p:spPr>
          <a:xfrm rot="-5400000">
            <a:off x="4411663" y="2333625"/>
            <a:ext cx="3173412" cy="2741613"/>
          </a:xfrm>
          <a:prstGeom prst="triangle">
            <a:avLst>
              <a:gd name="adj" fmla="val 50000"/>
            </a:avLst>
          </a:prstGeom>
          <a:gradFill rotWithShape="1">
            <a:gsLst>
              <a:gs pos="0">
                <a:srgbClr val="00CCFF"/>
              </a:gs>
              <a:gs pos="100000">
                <a:srgbClr val="005E76">
                  <a:alpha val="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3802" name="AutoShape 26"/>
          <p:cNvSpPr/>
          <p:nvPr/>
        </p:nvSpPr>
        <p:spPr>
          <a:xfrm rot="5400000" flipH="1">
            <a:off x="1558925" y="2333625"/>
            <a:ext cx="3173413" cy="2741613"/>
          </a:xfrm>
          <a:prstGeom prst="triangle">
            <a:avLst>
              <a:gd name="adj" fmla="val 50000"/>
            </a:avLst>
          </a:prstGeom>
          <a:gradFill rotWithShape="1">
            <a:gsLst>
              <a:gs pos="0">
                <a:srgbClr val="0066CC"/>
              </a:gs>
              <a:gs pos="100000">
                <a:srgbClr val="002F5E">
                  <a:alpha val="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3803" name="AutoShape 33"/>
          <p:cNvSpPr/>
          <p:nvPr/>
        </p:nvSpPr>
        <p:spPr>
          <a:xfrm>
            <a:off x="3106738" y="2259013"/>
            <a:ext cx="2911475" cy="2892425"/>
          </a:xfrm>
          <a:custGeom>
            <a:avLst/>
            <a:gdLst/>
            <a:ahLst/>
            <a:cxnLst>
              <a:cxn ang="0">
                <a:pos x="2147483647" y="0"/>
              </a:cxn>
              <a:cxn ang="0">
                <a:pos x="2147483647" y="2147483647"/>
              </a:cxn>
              <a:cxn ang="0">
                <a:pos x="2147483647" y="2147483647"/>
              </a:cxn>
              <a:cxn ang="0">
                <a:pos x="2147483647" y="2147483647"/>
              </a:cxn>
            </a:cxnLst>
            <a:pathLst>
              <a:path w="21600" h="21600">
                <a:moveTo>
                  <a:pt x="5332" y="10794"/>
                </a:moveTo>
                <a:cubicBezTo>
                  <a:pt x="5335" y="7776"/>
                  <a:pt x="7782" y="5331"/>
                  <a:pt x="10800" y="5332"/>
                </a:cubicBezTo>
                <a:cubicBezTo>
                  <a:pt x="13817" y="5332"/>
                  <a:pt x="16264" y="7776"/>
                  <a:pt x="16267" y="10794"/>
                </a:cubicBezTo>
                <a:lnTo>
                  <a:pt x="21599" y="10788"/>
                </a:lnTo>
                <a:cubicBezTo>
                  <a:pt x="21593" y="4828"/>
                  <a:pt x="16760" y="-1"/>
                  <a:pt x="10799" y="0"/>
                </a:cubicBezTo>
                <a:cubicBezTo>
                  <a:pt x="4839" y="0"/>
                  <a:pt x="6" y="4828"/>
                  <a:pt x="0" y="10788"/>
                </a:cubicBezTo>
                <a:lnTo>
                  <a:pt x="5332" y="10794"/>
                </a:lnTo>
                <a:close/>
              </a:path>
            </a:pathLst>
          </a:custGeom>
          <a:gradFill rotWithShape="1">
            <a:gsLst>
              <a:gs pos="0">
                <a:srgbClr val="000066"/>
              </a:gs>
              <a:gs pos="100000">
                <a:srgbClr val="3288C2"/>
              </a:gs>
            </a:gsLst>
            <a:lin ang="2700000" scaled="1"/>
            <a:tileRect/>
          </a:gradFill>
          <a:ln w="9525">
            <a:noFill/>
          </a:ln>
        </p:spPr>
        <p:txBody>
          <a:bodyPr/>
          <a:p>
            <a:endParaRPr lang="zh-CN" altLang="en-US"/>
          </a:p>
        </p:txBody>
      </p:sp>
      <p:sp>
        <p:nvSpPr>
          <p:cNvPr id="33804" name="AutoShape 37"/>
          <p:cNvSpPr/>
          <p:nvPr/>
        </p:nvSpPr>
        <p:spPr>
          <a:xfrm rot="10800000">
            <a:off x="3106738" y="2259013"/>
            <a:ext cx="2911475" cy="2892425"/>
          </a:xfrm>
          <a:custGeom>
            <a:avLst/>
            <a:gdLst/>
            <a:ahLst/>
            <a:cxnLst>
              <a:cxn ang="0">
                <a:pos x="2147483647" y="0"/>
              </a:cxn>
              <a:cxn ang="0">
                <a:pos x="2147483647" y="2147483647"/>
              </a:cxn>
              <a:cxn ang="0">
                <a:pos x="2147483647" y="2147483647"/>
              </a:cxn>
              <a:cxn ang="0">
                <a:pos x="2147483647" y="2147483647"/>
              </a:cxn>
            </a:cxnLst>
            <a:pathLst>
              <a:path w="21600" h="21600">
                <a:moveTo>
                  <a:pt x="5332" y="10794"/>
                </a:moveTo>
                <a:cubicBezTo>
                  <a:pt x="5335" y="7776"/>
                  <a:pt x="7782" y="5331"/>
                  <a:pt x="10800" y="5332"/>
                </a:cubicBezTo>
                <a:cubicBezTo>
                  <a:pt x="13817" y="5332"/>
                  <a:pt x="16264" y="7776"/>
                  <a:pt x="16267" y="10794"/>
                </a:cubicBezTo>
                <a:lnTo>
                  <a:pt x="21599" y="10788"/>
                </a:lnTo>
                <a:cubicBezTo>
                  <a:pt x="21593" y="4828"/>
                  <a:pt x="16760" y="-1"/>
                  <a:pt x="10799" y="0"/>
                </a:cubicBezTo>
                <a:cubicBezTo>
                  <a:pt x="4839" y="0"/>
                  <a:pt x="6" y="4828"/>
                  <a:pt x="0" y="10788"/>
                </a:cubicBezTo>
                <a:lnTo>
                  <a:pt x="5332" y="10794"/>
                </a:lnTo>
                <a:close/>
              </a:path>
            </a:pathLst>
          </a:custGeom>
          <a:gradFill rotWithShape="1">
            <a:gsLst>
              <a:gs pos="0">
                <a:srgbClr val="000066"/>
              </a:gs>
              <a:gs pos="100000">
                <a:srgbClr val="3288C2"/>
              </a:gs>
            </a:gsLst>
            <a:lin ang="2700000" scaled="1"/>
            <a:tileRect/>
          </a:gradFill>
          <a:ln w="9525">
            <a:noFill/>
          </a:ln>
        </p:spPr>
        <p:txBody>
          <a:bodyPr/>
          <a:p>
            <a:endParaRPr lang="zh-CN" altLang="en-US"/>
          </a:p>
        </p:txBody>
      </p:sp>
      <p:sp>
        <p:nvSpPr>
          <p:cNvPr id="33805" name="AutoShape 38"/>
          <p:cNvSpPr/>
          <p:nvPr/>
        </p:nvSpPr>
        <p:spPr>
          <a:xfrm>
            <a:off x="3159125" y="2305050"/>
            <a:ext cx="2806700" cy="2730500"/>
          </a:xfrm>
          <a:custGeom>
            <a:avLst/>
            <a:gdLst/>
            <a:ahLst/>
            <a:cxnLst>
              <a:cxn ang="0">
                <a:pos x="2147483647" y="0"/>
              </a:cxn>
              <a:cxn ang="0">
                <a:pos x="2147483647" y="2147483647"/>
              </a:cxn>
              <a:cxn ang="0">
                <a:pos x="2147483647" y="2147483647"/>
              </a:cxn>
              <a:cxn ang="0">
                <a:pos x="2147483647" y="2147483647"/>
              </a:cxn>
            </a:cxnLst>
            <a:pathLst>
              <a:path w="21600" h="21600">
                <a:moveTo>
                  <a:pt x="4907" y="10800"/>
                </a:moveTo>
                <a:cubicBezTo>
                  <a:pt x="4907" y="7545"/>
                  <a:pt x="7545" y="4907"/>
                  <a:pt x="10800" y="4907"/>
                </a:cubicBezTo>
                <a:cubicBezTo>
                  <a:pt x="14054" y="4906"/>
                  <a:pt x="16692" y="7545"/>
                  <a:pt x="16693" y="10799"/>
                </a:cubicBezTo>
                <a:lnTo>
                  <a:pt x="21600" y="10800"/>
                </a:lnTo>
                <a:cubicBezTo>
                  <a:pt x="21600" y="4835"/>
                  <a:pt x="16764" y="0"/>
                  <a:pt x="10800" y="0"/>
                </a:cubicBezTo>
                <a:cubicBezTo>
                  <a:pt x="4835" y="0"/>
                  <a:pt x="0" y="4835"/>
                  <a:pt x="0" y="10800"/>
                </a:cubicBezTo>
                <a:lnTo>
                  <a:pt x="4907" y="10800"/>
                </a:lnTo>
                <a:close/>
              </a:path>
            </a:pathLst>
          </a:custGeom>
          <a:gradFill rotWithShape="1">
            <a:gsLst>
              <a:gs pos="0">
                <a:srgbClr val="003399"/>
              </a:gs>
              <a:gs pos="50000">
                <a:srgbClr val="3288C2"/>
              </a:gs>
              <a:gs pos="100000">
                <a:srgbClr val="003399"/>
              </a:gs>
            </a:gsLst>
            <a:lin ang="0" scaled="1"/>
            <a:tileRect/>
          </a:gradFill>
          <a:ln w="9525">
            <a:noFill/>
          </a:ln>
        </p:spPr>
        <p:txBody>
          <a:bodyPr/>
          <a:p>
            <a:endParaRPr lang="zh-CN" altLang="en-US"/>
          </a:p>
        </p:txBody>
      </p:sp>
      <p:sp>
        <p:nvSpPr>
          <p:cNvPr id="33806" name="AutoShape 39"/>
          <p:cNvSpPr/>
          <p:nvPr/>
        </p:nvSpPr>
        <p:spPr>
          <a:xfrm rot="10800000">
            <a:off x="3160713" y="2357438"/>
            <a:ext cx="2806700" cy="2730500"/>
          </a:xfrm>
          <a:custGeom>
            <a:avLst/>
            <a:gdLst/>
            <a:ahLst/>
            <a:cxnLst>
              <a:cxn ang="0">
                <a:pos x="2147483647" y="0"/>
              </a:cxn>
              <a:cxn ang="0">
                <a:pos x="2147483647" y="2147483647"/>
              </a:cxn>
              <a:cxn ang="0">
                <a:pos x="2147483647" y="2147483647"/>
              </a:cxn>
              <a:cxn ang="0">
                <a:pos x="2147483647" y="2147483647"/>
              </a:cxn>
            </a:cxnLst>
            <a:pathLst>
              <a:path w="21600" h="21600">
                <a:moveTo>
                  <a:pt x="4907" y="10800"/>
                </a:moveTo>
                <a:cubicBezTo>
                  <a:pt x="4907" y="7545"/>
                  <a:pt x="7545" y="4907"/>
                  <a:pt x="10800" y="4907"/>
                </a:cubicBezTo>
                <a:cubicBezTo>
                  <a:pt x="14054" y="4906"/>
                  <a:pt x="16692" y="7545"/>
                  <a:pt x="16693" y="10799"/>
                </a:cubicBezTo>
                <a:lnTo>
                  <a:pt x="21600" y="10800"/>
                </a:lnTo>
                <a:cubicBezTo>
                  <a:pt x="21600" y="4835"/>
                  <a:pt x="16764" y="0"/>
                  <a:pt x="10800" y="0"/>
                </a:cubicBezTo>
                <a:cubicBezTo>
                  <a:pt x="4835" y="0"/>
                  <a:pt x="0" y="4835"/>
                  <a:pt x="0" y="10800"/>
                </a:cubicBezTo>
                <a:lnTo>
                  <a:pt x="4907" y="10800"/>
                </a:lnTo>
                <a:close/>
              </a:path>
            </a:pathLst>
          </a:custGeom>
          <a:gradFill rotWithShape="1">
            <a:gsLst>
              <a:gs pos="0">
                <a:srgbClr val="003399"/>
              </a:gs>
              <a:gs pos="50000">
                <a:srgbClr val="3288C2"/>
              </a:gs>
              <a:gs pos="100000">
                <a:srgbClr val="003399"/>
              </a:gs>
            </a:gsLst>
            <a:lin ang="0" scaled="1"/>
            <a:tileRect/>
          </a:gradFill>
          <a:ln w="9525">
            <a:noFill/>
          </a:ln>
        </p:spPr>
        <p:txBody>
          <a:bodyPr/>
          <a:p>
            <a:endParaRPr lang="zh-CN" altLang="en-US"/>
          </a:p>
        </p:txBody>
      </p:sp>
      <p:sp>
        <p:nvSpPr>
          <p:cNvPr id="33807" name="Oval 42"/>
          <p:cNvSpPr/>
          <p:nvPr/>
        </p:nvSpPr>
        <p:spPr>
          <a:xfrm>
            <a:off x="3779838" y="2936875"/>
            <a:ext cx="1536700" cy="1536700"/>
          </a:xfrm>
          <a:prstGeom prst="ellipse">
            <a:avLst/>
          </a:prstGeom>
          <a:gradFill rotWithShape="1">
            <a:gsLst>
              <a:gs pos="0">
                <a:srgbClr val="003BB2"/>
              </a:gs>
              <a:gs pos="100000">
                <a:srgbClr val="DDDDDD"/>
              </a:gs>
            </a:gsLst>
            <a:lin ang="5400000" scaled="1"/>
            <a:tileRect/>
          </a:gradFill>
          <a:ln w="9525" cap="flat" cmpd="sng">
            <a:solidFill>
              <a:srgbClr val="003399"/>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093" name="Oval 45"/>
          <p:cNvSpPr>
            <a:spLocks noChangeArrowheads="1"/>
          </p:cNvSpPr>
          <p:nvPr/>
        </p:nvSpPr>
        <p:spPr bwMode="auto">
          <a:xfrm>
            <a:off x="3911600" y="2959100"/>
            <a:ext cx="1298575" cy="1108075"/>
          </a:xfrm>
          <a:prstGeom prst="ellipse">
            <a:avLst/>
          </a:prstGeom>
          <a:gradFill rotWithShape="1">
            <a:gsLst>
              <a:gs pos="0">
                <a:schemeClr val="bg1"/>
              </a:gs>
              <a:gs pos="100000">
                <a:schemeClr val="bg1">
                  <a:gamma/>
                  <a:shade val="46275"/>
                  <a:invGamma/>
                  <a:alpha val="0"/>
                </a:schemeClr>
              </a:gs>
            </a:gsLst>
            <a:lin ang="5400000" scaled="1"/>
          </a:gradFill>
          <a:ln w="9525" algn="ctr">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3809" name="AutoShape 48"/>
          <p:cNvSpPr/>
          <p:nvPr/>
        </p:nvSpPr>
        <p:spPr>
          <a:xfrm flipH="1">
            <a:off x="646747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3810" name="AutoShape 49"/>
          <p:cNvSpPr/>
          <p:nvPr/>
        </p:nvSpPr>
        <p:spPr>
          <a:xfrm flipH="1">
            <a:off x="646747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3811" name="AutoShape 66"/>
          <p:cNvSpPr/>
          <p:nvPr/>
        </p:nvSpPr>
        <p:spPr>
          <a:xfrm rot="-1800000" flipH="1">
            <a:off x="556577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3812" name="AutoShape 67"/>
          <p:cNvSpPr/>
          <p:nvPr/>
        </p:nvSpPr>
        <p:spPr>
          <a:xfrm rot="-1800000" flipH="1">
            <a:off x="556577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3813" name="AutoShape 68"/>
          <p:cNvSpPr/>
          <p:nvPr/>
        </p:nvSpPr>
        <p:spPr>
          <a:xfrm rot="1701671" flipH="1">
            <a:off x="5565775"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3814" name="AutoShape 69"/>
          <p:cNvSpPr/>
          <p:nvPr/>
        </p:nvSpPr>
        <p:spPr>
          <a:xfrm rot="1701671" flipH="1">
            <a:off x="5565775"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3815" name="AutoShape 70"/>
          <p:cNvSpPr/>
          <p:nvPr/>
        </p:nvSpPr>
        <p:spPr>
          <a:xfrm>
            <a:off x="87312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3816" name="AutoShape 71"/>
          <p:cNvSpPr/>
          <p:nvPr/>
        </p:nvSpPr>
        <p:spPr>
          <a:xfrm>
            <a:off x="87312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3817" name="AutoShape 72"/>
          <p:cNvSpPr/>
          <p:nvPr/>
        </p:nvSpPr>
        <p:spPr>
          <a:xfrm rot="1800000">
            <a:off x="177482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3818" name="AutoShape 73"/>
          <p:cNvSpPr/>
          <p:nvPr/>
        </p:nvSpPr>
        <p:spPr>
          <a:xfrm rot="1800000">
            <a:off x="177482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3819" name="AutoShape 74"/>
          <p:cNvSpPr/>
          <p:nvPr/>
        </p:nvSpPr>
        <p:spPr>
          <a:xfrm rot="-1701671">
            <a:off x="1547813"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3820" name="AutoShape 75"/>
          <p:cNvSpPr/>
          <p:nvPr/>
        </p:nvSpPr>
        <p:spPr>
          <a:xfrm rot="-1701671">
            <a:off x="1547813"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3821" name="Text Box 78"/>
          <p:cNvSpPr txBox="1"/>
          <p:nvPr/>
        </p:nvSpPr>
        <p:spPr>
          <a:xfrm>
            <a:off x="900113" y="3429000"/>
            <a:ext cx="1565275" cy="641350"/>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在合适位置上</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 粘贴运单</a:t>
            </a:r>
            <a:endParaRPr lang="ko-KR" altLang="en-US" b="1" dirty="0">
              <a:latin typeface="Arial" panose="020B0604020202020204" pitchFamily="34" charset="0"/>
              <a:ea typeface="宋体" panose="02010600030101010101" pitchFamily="2" charset="-122"/>
            </a:endParaRPr>
          </a:p>
        </p:txBody>
      </p:sp>
      <p:sp>
        <p:nvSpPr>
          <p:cNvPr id="33822" name="Text Box 79"/>
          <p:cNvSpPr txBox="1"/>
          <p:nvPr/>
        </p:nvSpPr>
        <p:spPr>
          <a:xfrm>
            <a:off x="6877050" y="3357563"/>
            <a:ext cx="1417638" cy="641350"/>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按规定规范包装快 件</a:t>
            </a:r>
            <a:endParaRPr lang="ko-KR" altLang="en-US" b="1" dirty="0">
              <a:latin typeface="Arial" panose="020B0604020202020204" pitchFamily="34" charset="0"/>
              <a:ea typeface="宋体" panose="02010600030101010101" pitchFamily="2" charset="-122"/>
            </a:endParaRPr>
          </a:p>
        </p:txBody>
      </p:sp>
      <p:sp>
        <p:nvSpPr>
          <p:cNvPr id="33823" name="Text Box 80"/>
          <p:cNvSpPr txBox="1"/>
          <p:nvPr/>
        </p:nvSpPr>
        <p:spPr>
          <a:xfrm rot="-1800000">
            <a:off x="1651000" y="5503863"/>
            <a:ext cx="1335088" cy="641350"/>
          </a:xfrm>
          <a:prstGeom prst="rect">
            <a:avLst/>
          </a:prstGeom>
          <a:noFill/>
          <a:ln w="9525">
            <a:noFill/>
          </a:ln>
        </p:spPr>
        <p:txBody>
          <a:bodyPr wrap="none" anchor="t" anchorCtr="0">
            <a:spAutoFit/>
          </a:bodyPr>
          <a:p>
            <a:r>
              <a:rPr lang="zh-CN" altLang="en-US" b="1" dirty="0">
                <a:solidFill>
                  <a:srgbClr val="FF0000"/>
                </a:solidFill>
                <a:latin typeface="Arial" panose="020B0604020202020204" pitchFamily="34" charset="0"/>
                <a:ea typeface="宋体" panose="02010600030101010101" pitchFamily="2" charset="-122"/>
              </a:rPr>
              <a:t>贴上正确的</a:t>
            </a:r>
            <a:endParaRPr lang="zh-CN" altLang="en-US" dirty="0">
              <a:solidFill>
                <a:srgbClr val="FF0000"/>
              </a:solidFill>
              <a:latin typeface="Arial" panose="020B0604020202020204" pitchFamily="34" charset="0"/>
              <a:ea typeface="宋体" panose="02010600030101010101" pitchFamily="2" charset="-122"/>
            </a:endParaRPr>
          </a:p>
          <a:p>
            <a:r>
              <a:rPr lang="zh-CN" altLang="en-US" b="1" dirty="0">
                <a:solidFill>
                  <a:srgbClr val="FF0000"/>
                </a:solidFill>
                <a:latin typeface="Arial" panose="020B0604020202020204" pitchFamily="34" charset="0"/>
                <a:ea typeface="宋体" panose="02010600030101010101" pitchFamily="2" charset="-122"/>
              </a:rPr>
              <a:t>包装标识</a:t>
            </a:r>
            <a:endParaRPr lang="ko-KR" altLang="en-US" b="1" dirty="0">
              <a:solidFill>
                <a:srgbClr val="FF0000"/>
              </a:solidFill>
              <a:latin typeface="Arial" panose="020B0604020202020204" pitchFamily="34" charset="0"/>
              <a:ea typeface="宋体" panose="02010600030101010101" pitchFamily="2" charset="-122"/>
            </a:endParaRPr>
          </a:p>
        </p:txBody>
      </p:sp>
      <p:sp>
        <p:nvSpPr>
          <p:cNvPr id="33824" name="Text Box 81"/>
          <p:cNvSpPr txBox="1"/>
          <p:nvPr/>
        </p:nvSpPr>
        <p:spPr>
          <a:xfrm rot="1800000">
            <a:off x="1908175" y="1341438"/>
            <a:ext cx="1104900" cy="641350"/>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清理包装</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现场</a:t>
            </a:r>
            <a:endParaRPr lang="ko-KR" altLang="en-US" b="1" dirty="0">
              <a:latin typeface="Arial" panose="020B0604020202020204" pitchFamily="34" charset="0"/>
              <a:ea typeface="宋体" panose="02010600030101010101" pitchFamily="2" charset="-122"/>
            </a:endParaRPr>
          </a:p>
        </p:txBody>
      </p:sp>
      <p:sp>
        <p:nvSpPr>
          <p:cNvPr id="33825" name="Text Box 82"/>
          <p:cNvSpPr txBox="1"/>
          <p:nvPr/>
        </p:nvSpPr>
        <p:spPr>
          <a:xfrm rot="-1800000">
            <a:off x="6219825" y="1238250"/>
            <a:ext cx="1133475" cy="915988"/>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选择合适</a:t>
            </a:r>
            <a:endParaRPr lang="zh-CN" altLang="en-US" b="1"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包装材料</a:t>
            </a:r>
            <a:endParaRPr lang="zh-CN" altLang="en-US" dirty="0">
              <a:latin typeface="Arial" panose="020B0604020202020204" pitchFamily="34" charset="0"/>
              <a:ea typeface="宋体" panose="02010600030101010101" pitchFamily="2" charset="-122"/>
            </a:endParaRPr>
          </a:p>
          <a:p>
            <a:pPr eaLnBrk="0" hangingPunct="0"/>
            <a:endParaRPr lang="ko-KR" altLang="en-US" dirty="0">
              <a:latin typeface="HY헤드라인M"/>
              <a:ea typeface="HY헤드라인M"/>
            </a:endParaRPr>
          </a:p>
        </p:txBody>
      </p:sp>
      <p:sp>
        <p:nvSpPr>
          <p:cNvPr id="33826" name="Text Box 83"/>
          <p:cNvSpPr txBox="1"/>
          <p:nvPr/>
        </p:nvSpPr>
        <p:spPr>
          <a:xfrm rot="1800000">
            <a:off x="6011863" y="5513388"/>
            <a:ext cx="1220787" cy="915987"/>
          </a:xfrm>
          <a:prstGeom prst="rect">
            <a:avLst/>
          </a:prstGeom>
          <a:noFill/>
          <a:ln w="9525">
            <a:noFill/>
          </a:ln>
        </p:spPr>
        <p:txBody>
          <a:bodyPr wrap="none" anchor="t" anchorCtr="0">
            <a:spAutoFit/>
          </a:bodyPr>
          <a:p>
            <a:r>
              <a:rPr lang="zh-CN" altLang="en-US" dirty="0">
                <a:latin typeface="宋体" panose="02010600030101010101" pitchFamily="2" charset="-122"/>
                <a:ea typeface="宋体" panose="02010600030101010101" pitchFamily="2" charset="-122"/>
              </a:rPr>
              <a:t> </a:t>
            </a:r>
            <a:r>
              <a:rPr lang="zh-CN" altLang="en-US" b="1" dirty="0">
                <a:latin typeface="宋体" panose="02010600030101010101" pitchFamily="2" charset="-122"/>
                <a:ea typeface="宋体" panose="02010600030101010101" pitchFamily="2" charset="-122"/>
              </a:rPr>
              <a:t>检查包装</a:t>
            </a:r>
            <a:endParaRPr lang="zh-CN" altLang="en-US" dirty="0">
              <a:latin typeface="宋体" panose="02010600030101010101" pitchFamily="2" charset="-122"/>
              <a:ea typeface="宋体" panose="02010600030101010101" pitchFamily="2" charset="-122"/>
            </a:endParaRPr>
          </a:p>
          <a:p>
            <a:r>
              <a:rPr lang="zh-CN" altLang="en-US" b="1" dirty="0">
                <a:latin typeface="宋体" panose="02010600030101010101" pitchFamily="2" charset="-122"/>
                <a:ea typeface="宋体" panose="02010600030101010101" pitchFamily="2" charset="-122"/>
              </a:rPr>
              <a:t> 完成情况</a:t>
            </a:r>
            <a:endParaRPr lang="zh-CN" altLang="en-US" dirty="0">
              <a:latin typeface="宋体" panose="02010600030101010101" pitchFamily="2" charset="-122"/>
              <a:ea typeface="宋体" panose="02010600030101010101" pitchFamily="2" charset="-122"/>
            </a:endParaRPr>
          </a:p>
          <a:p>
            <a:pPr eaLnBrk="0" hangingPunct="0"/>
            <a:endParaRPr lang="ko-KR" altLang="en-US" dirty="0">
              <a:latin typeface="HY헤드라인M"/>
              <a:ea typeface="HY헤드라인M"/>
            </a:endParaRPr>
          </a:p>
        </p:txBody>
      </p:sp>
      <p:pic>
        <p:nvPicPr>
          <p:cNvPr id="33827" name="Picture 84" descr="로고"/>
          <p:cNvPicPr>
            <a:picLocks noChangeAspect="1"/>
          </p:cNvPicPr>
          <p:nvPr/>
        </p:nvPicPr>
        <p:blipFill>
          <a:blip r:embed="rId4"/>
          <a:stretch>
            <a:fillRect/>
          </a:stretch>
        </p:blipFill>
        <p:spPr>
          <a:xfrm>
            <a:off x="3895725" y="3268663"/>
            <a:ext cx="1339850" cy="869950"/>
          </a:xfrm>
          <a:prstGeom prst="rect">
            <a:avLst/>
          </a:prstGeom>
          <a:noFill/>
          <a:ln w="9525">
            <a:noFill/>
          </a:ln>
        </p:spPr>
      </p:pic>
      <p:sp>
        <p:nvSpPr>
          <p:cNvPr id="33828" name="Rectangle 85"/>
          <p:cNvSpPr/>
          <p:nvPr/>
        </p:nvSpPr>
        <p:spPr>
          <a:xfrm>
            <a:off x="3916363" y="3497263"/>
            <a:ext cx="1308100" cy="427037"/>
          </a:xfrm>
          <a:prstGeom prst="rect">
            <a:avLst/>
          </a:prstGeom>
          <a:noFill/>
          <a:ln w="9525">
            <a:noFill/>
          </a:ln>
        </p:spPr>
        <p:txBody>
          <a:bodyPr wrap="none" anchor="ctr" anchorCtr="0">
            <a:spAutoFit/>
          </a:bodyPr>
          <a:p>
            <a:pPr algn="ctr"/>
            <a:r>
              <a:rPr lang="zh-CN" altLang="en-US" sz="2200" b="1" dirty="0">
                <a:latin typeface="HY견고딕"/>
                <a:ea typeface="HY견고딕"/>
              </a:rPr>
              <a:t>快件包装</a:t>
            </a:r>
            <a:endParaRPr lang="zh-CN" altLang="en-US" sz="2200" b="1" dirty="0">
              <a:latin typeface="HY견고딕"/>
              <a:ea typeface="HY견고딕"/>
            </a:endParaRPr>
          </a:p>
        </p:txBody>
      </p:sp>
      <p:sp>
        <p:nvSpPr>
          <p:cNvPr id="33829" name="WordArt 87"/>
          <p:cNvSpPr>
            <a:spLocks noTextEdit="1"/>
          </p:cNvSpPr>
          <p:nvPr/>
        </p:nvSpPr>
        <p:spPr>
          <a:xfrm>
            <a:off x="3563938" y="2636838"/>
            <a:ext cx="2063750" cy="1997075"/>
          </a:xfrm>
          <a:prstGeom prst="rect">
            <a:avLst/>
          </a:prstGeom>
        </p:spPr>
        <p:txBody>
          <a:bodyPr wrap="none" fromWordArt="1">
            <a:prstTxWarp prst="textArchUp">
              <a:avLst>
                <a:gd name="adj" fmla="val 11423497"/>
              </a:avLst>
            </a:prstTxWarp>
            <a:normAutofit/>
          </a:bodyPr>
          <a:p>
            <a:pPr algn="ctr"/>
            <a:r>
              <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rPr>
              <a:t>사회기여 역할 강화</a:t>
            </a:r>
            <a:endPar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endParaRPr>
          </a:p>
        </p:txBody>
      </p:sp>
      <p:sp>
        <p:nvSpPr>
          <p:cNvPr id="33830" name="WordArt 88"/>
          <p:cNvSpPr>
            <a:spLocks noTextEdit="1"/>
          </p:cNvSpPr>
          <p:nvPr/>
        </p:nvSpPr>
        <p:spPr>
          <a:xfrm>
            <a:off x="3511550" y="2771775"/>
            <a:ext cx="2089150" cy="1990725"/>
          </a:xfrm>
          <a:prstGeom prst="rect">
            <a:avLst/>
          </a:prstGeom>
        </p:spPr>
        <p:txBody>
          <a:bodyPr wrap="none" fromWordArt="1">
            <a:prstTxWarp prst="textArchDown">
              <a:avLst>
                <a:gd name="adj" fmla="val 620745"/>
              </a:avLst>
            </a:prstTxWarp>
            <a:normAutofit/>
          </a:bodyPr>
          <a:p>
            <a:pPr algn="ctr"/>
            <a:r>
              <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rPr>
              <a:t>기반산업 동반성장</a:t>
            </a:r>
            <a:endPar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endParaRPr>
          </a:p>
        </p:txBody>
      </p:sp>
    </p:spTree>
  </p:cSld>
  <p:clrMapOvr>
    <a:masterClrMapping/>
  </p:clrMapOvr>
  <p:transition spd="med">
    <p:check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481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482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482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482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482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4825" name="AutoShape 12"/>
          <p:cNvSpPr/>
          <p:nvPr/>
        </p:nvSpPr>
        <p:spPr>
          <a:xfrm>
            <a:off x="1331913" y="836613"/>
            <a:ext cx="7561262" cy="5846762"/>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34826" name="Picture 13"/>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34827" name="Text Box 14"/>
          <p:cNvSpPr txBox="1"/>
          <p:nvPr/>
        </p:nvSpPr>
        <p:spPr>
          <a:xfrm>
            <a:off x="4211638" y="1196975"/>
            <a:ext cx="1655762" cy="395288"/>
          </a:xfrm>
          <a:prstGeom prst="rect">
            <a:avLst/>
          </a:prstGeom>
          <a:noFill/>
          <a:ln w="9525">
            <a:noFill/>
          </a:ln>
        </p:spPr>
        <p:txBody>
          <a:bodyPr anchor="t" anchorCtr="0"/>
          <a:p>
            <a:pPr algn="just"/>
            <a:r>
              <a:rPr lang="en-US" altLang="zh-CN" sz="1600" b="1" dirty="0">
                <a:solidFill>
                  <a:srgbClr val="FF0000"/>
                </a:solidFill>
                <a:latin typeface="Times New Roman" panose="02020603050405020304" pitchFamily="18" charset="0"/>
                <a:ea typeface="宋体" panose="02010600030101010101" pitchFamily="2" charset="-122"/>
              </a:rPr>
              <a:t>4.1</a:t>
            </a:r>
            <a:r>
              <a:rPr lang="zh-CN" altLang="en-US" sz="1600" b="1" dirty="0">
                <a:solidFill>
                  <a:srgbClr val="FF0000"/>
                </a:solidFill>
                <a:latin typeface="Times New Roman" panose="02020603050405020304" pitchFamily="18" charset="0"/>
                <a:ea typeface="宋体" panose="02010600030101010101" pitchFamily="2" charset="-122"/>
              </a:rPr>
              <a:t>、包装标识</a:t>
            </a:r>
            <a:endParaRPr lang="zh-CN" altLang="en-US" sz="1600" dirty="0">
              <a:latin typeface="Arial" panose="020B0604020202020204" pitchFamily="34" charset="0"/>
              <a:ea typeface="宋体" panose="02010600030101010101" pitchFamily="2" charset="-122"/>
            </a:endParaRPr>
          </a:p>
        </p:txBody>
      </p:sp>
      <p:pic>
        <p:nvPicPr>
          <p:cNvPr id="34828" name="Picture 15" descr="20110921101509129"/>
          <p:cNvPicPr>
            <a:picLocks noChangeAspect="1"/>
          </p:cNvPicPr>
          <p:nvPr/>
        </p:nvPicPr>
        <p:blipFill>
          <a:blip r:embed="rId5"/>
          <a:srcRect b="19301"/>
          <a:stretch>
            <a:fillRect/>
          </a:stretch>
        </p:blipFill>
        <p:spPr>
          <a:xfrm>
            <a:off x="1619250" y="1700213"/>
            <a:ext cx="6840538" cy="4699000"/>
          </a:xfrm>
          <a:prstGeom prst="rect">
            <a:avLst/>
          </a:prstGeom>
          <a:noFill/>
          <a:ln w="9525">
            <a:noFill/>
          </a:ln>
        </p:spPr>
      </p:pic>
    </p:spTree>
  </p:cSld>
  <p:clrMapOvr>
    <a:masterClrMapping/>
  </p:clrMapOvr>
  <p:transition spd="med">
    <p:check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584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5845"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5846"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5847"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5848"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5849" name="AutoShape 23"/>
          <p:cNvSpPr/>
          <p:nvPr/>
        </p:nvSpPr>
        <p:spPr>
          <a:xfrm rot="-5400000">
            <a:off x="4411663" y="2333625"/>
            <a:ext cx="3173412" cy="2741613"/>
          </a:xfrm>
          <a:prstGeom prst="triangle">
            <a:avLst>
              <a:gd name="adj" fmla="val 50000"/>
            </a:avLst>
          </a:prstGeom>
          <a:gradFill rotWithShape="1">
            <a:gsLst>
              <a:gs pos="0">
                <a:srgbClr val="00CCFF"/>
              </a:gs>
              <a:gs pos="100000">
                <a:srgbClr val="005E76">
                  <a:alpha val="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5850" name="AutoShape 26"/>
          <p:cNvSpPr/>
          <p:nvPr/>
        </p:nvSpPr>
        <p:spPr>
          <a:xfrm rot="5400000" flipH="1">
            <a:off x="1558925" y="2333625"/>
            <a:ext cx="3173413" cy="2741613"/>
          </a:xfrm>
          <a:prstGeom prst="triangle">
            <a:avLst>
              <a:gd name="adj" fmla="val 50000"/>
            </a:avLst>
          </a:prstGeom>
          <a:gradFill rotWithShape="1">
            <a:gsLst>
              <a:gs pos="0">
                <a:srgbClr val="0066CC"/>
              </a:gs>
              <a:gs pos="100000">
                <a:srgbClr val="002F5E">
                  <a:alpha val="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5851" name="AutoShape 33"/>
          <p:cNvSpPr/>
          <p:nvPr/>
        </p:nvSpPr>
        <p:spPr>
          <a:xfrm>
            <a:off x="3106738" y="2259013"/>
            <a:ext cx="2911475" cy="2892425"/>
          </a:xfrm>
          <a:custGeom>
            <a:avLst/>
            <a:gdLst/>
            <a:ahLst/>
            <a:cxnLst>
              <a:cxn ang="0">
                <a:pos x="2147483647" y="0"/>
              </a:cxn>
              <a:cxn ang="0">
                <a:pos x="2147483647" y="2147483647"/>
              </a:cxn>
              <a:cxn ang="0">
                <a:pos x="2147483647" y="2147483647"/>
              </a:cxn>
              <a:cxn ang="0">
                <a:pos x="2147483647" y="2147483647"/>
              </a:cxn>
            </a:cxnLst>
            <a:pathLst>
              <a:path w="21600" h="21600">
                <a:moveTo>
                  <a:pt x="5332" y="10794"/>
                </a:moveTo>
                <a:cubicBezTo>
                  <a:pt x="5335" y="7776"/>
                  <a:pt x="7782" y="5331"/>
                  <a:pt x="10800" y="5332"/>
                </a:cubicBezTo>
                <a:cubicBezTo>
                  <a:pt x="13817" y="5332"/>
                  <a:pt x="16264" y="7776"/>
                  <a:pt x="16267" y="10794"/>
                </a:cubicBezTo>
                <a:lnTo>
                  <a:pt x="21599" y="10788"/>
                </a:lnTo>
                <a:cubicBezTo>
                  <a:pt x="21593" y="4828"/>
                  <a:pt x="16760" y="-1"/>
                  <a:pt x="10799" y="0"/>
                </a:cubicBezTo>
                <a:cubicBezTo>
                  <a:pt x="4839" y="0"/>
                  <a:pt x="6" y="4828"/>
                  <a:pt x="0" y="10788"/>
                </a:cubicBezTo>
                <a:lnTo>
                  <a:pt x="5332" y="10794"/>
                </a:lnTo>
                <a:close/>
              </a:path>
            </a:pathLst>
          </a:custGeom>
          <a:gradFill rotWithShape="1">
            <a:gsLst>
              <a:gs pos="0">
                <a:srgbClr val="000066"/>
              </a:gs>
              <a:gs pos="100000">
                <a:srgbClr val="3288C2"/>
              </a:gs>
            </a:gsLst>
            <a:lin ang="2700000" scaled="1"/>
            <a:tileRect/>
          </a:gradFill>
          <a:ln w="9525">
            <a:noFill/>
          </a:ln>
        </p:spPr>
        <p:txBody>
          <a:bodyPr/>
          <a:p>
            <a:endParaRPr lang="zh-CN" altLang="en-US"/>
          </a:p>
        </p:txBody>
      </p:sp>
      <p:sp>
        <p:nvSpPr>
          <p:cNvPr id="35852" name="AutoShape 37"/>
          <p:cNvSpPr/>
          <p:nvPr/>
        </p:nvSpPr>
        <p:spPr>
          <a:xfrm rot="10800000">
            <a:off x="3106738" y="2259013"/>
            <a:ext cx="2911475" cy="2892425"/>
          </a:xfrm>
          <a:custGeom>
            <a:avLst/>
            <a:gdLst/>
            <a:ahLst/>
            <a:cxnLst>
              <a:cxn ang="0">
                <a:pos x="2147483647" y="0"/>
              </a:cxn>
              <a:cxn ang="0">
                <a:pos x="2147483647" y="2147483647"/>
              </a:cxn>
              <a:cxn ang="0">
                <a:pos x="2147483647" y="2147483647"/>
              </a:cxn>
              <a:cxn ang="0">
                <a:pos x="2147483647" y="2147483647"/>
              </a:cxn>
            </a:cxnLst>
            <a:pathLst>
              <a:path w="21600" h="21600">
                <a:moveTo>
                  <a:pt x="5332" y="10794"/>
                </a:moveTo>
                <a:cubicBezTo>
                  <a:pt x="5335" y="7776"/>
                  <a:pt x="7782" y="5331"/>
                  <a:pt x="10800" y="5332"/>
                </a:cubicBezTo>
                <a:cubicBezTo>
                  <a:pt x="13817" y="5332"/>
                  <a:pt x="16264" y="7776"/>
                  <a:pt x="16267" y="10794"/>
                </a:cubicBezTo>
                <a:lnTo>
                  <a:pt x="21599" y="10788"/>
                </a:lnTo>
                <a:cubicBezTo>
                  <a:pt x="21593" y="4828"/>
                  <a:pt x="16760" y="-1"/>
                  <a:pt x="10799" y="0"/>
                </a:cubicBezTo>
                <a:cubicBezTo>
                  <a:pt x="4839" y="0"/>
                  <a:pt x="6" y="4828"/>
                  <a:pt x="0" y="10788"/>
                </a:cubicBezTo>
                <a:lnTo>
                  <a:pt x="5332" y="10794"/>
                </a:lnTo>
                <a:close/>
              </a:path>
            </a:pathLst>
          </a:custGeom>
          <a:gradFill rotWithShape="1">
            <a:gsLst>
              <a:gs pos="0">
                <a:srgbClr val="000066"/>
              </a:gs>
              <a:gs pos="100000">
                <a:srgbClr val="3288C2"/>
              </a:gs>
            </a:gsLst>
            <a:lin ang="2700000" scaled="1"/>
            <a:tileRect/>
          </a:gradFill>
          <a:ln w="9525">
            <a:noFill/>
          </a:ln>
        </p:spPr>
        <p:txBody>
          <a:bodyPr/>
          <a:p>
            <a:endParaRPr lang="zh-CN" altLang="en-US"/>
          </a:p>
        </p:txBody>
      </p:sp>
      <p:sp>
        <p:nvSpPr>
          <p:cNvPr id="35853" name="AutoShape 38"/>
          <p:cNvSpPr/>
          <p:nvPr/>
        </p:nvSpPr>
        <p:spPr>
          <a:xfrm>
            <a:off x="3159125" y="2305050"/>
            <a:ext cx="2806700" cy="2730500"/>
          </a:xfrm>
          <a:custGeom>
            <a:avLst/>
            <a:gdLst/>
            <a:ahLst/>
            <a:cxnLst>
              <a:cxn ang="0">
                <a:pos x="2147483647" y="0"/>
              </a:cxn>
              <a:cxn ang="0">
                <a:pos x="2147483647" y="2147483647"/>
              </a:cxn>
              <a:cxn ang="0">
                <a:pos x="2147483647" y="2147483647"/>
              </a:cxn>
              <a:cxn ang="0">
                <a:pos x="2147483647" y="2147483647"/>
              </a:cxn>
            </a:cxnLst>
            <a:pathLst>
              <a:path w="21600" h="21600">
                <a:moveTo>
                  <a:pt x="4907" y="10800"/>
                </a:moveTo>
                <a:cubicBezTo>
                  <a:pt x="4907" y="7545"/>
                  <a:pt x="7545" y="4907"/>
                  <a:pt x="10800" y="4907"/>
                </a:cubicBezTo>
                <a:cubicBezTo>
                  <a:pt x="14054" y="4906"/>
                  <a:pt x="16692" y="7545"/>
                  <a:pt x="16693" y="10799"/>
                </a:cubicBezTo>
                <a:lnTo>
                  <a:pt x="21600" y="10800"/>
                </a:lnTo>
                <a:cubicBezTo>
                  <a:pt x="21600" y="4835"/>
                  <a:pt x="16764" y="0"/>
                  <a:pt x="10800" y="0"/>
                </a:cubicBezTo>
                <a:cubicBezTo>
                  <a:pt x="4835" y="0"/>
                  <a:pt x="0" y="4835"/>
                  <a:pt x="0" y="10800"/>
                </a:cubicBezTo>
                <a:lnTo>
                  <a:pt x="4907" y="10800"/>
                </a:lnTo>
                <a:close/>
              </a:path>
            </a:pathLst>
          </a:custGeom>
          <a:gradFill rotWithShape="1">
            <a:gsLst>
              <a:gs pos="0">
                <a:srgbClr val="003399"/>
              </a:gs>
              <a:gs pos="50000">
                <a:srgbClr val="3288C2"/>
              </a:gs>
              <a:gs pos="100000">
                <a:srgbClr val="003399"/>
              </a:gs>
            </a:gsLst>
            <a:lin ang="0" scaled="1"/>
            <a:tileRect/>
          </a:gradFill>
          <a:ln w="9525">
            <a:noFill/>
          </a:ln>
        </p:spPr>
        <p:txBody>
          <a:bodyPr/>
          <a:p>
            <a:endParaRPr lang="zh-CN" altLang="en-US"/>
          </a:p>
        </p:txBody>
      </p:sp>
      <p:sp>
        <p:nvSpPr>
          <p:cNvPr id="35854" name="AutoShape 39"/>
          <p:cNvSpPr/>
          <p:nvPr/>
        </p:nvSpPr>
        <p:spPr>
          <a:xfrm rot="10800000">
            <a:off x="3160713" y="2357438"/>
            <a:ext cx="2806700" cy="2730500"/>
          </a:xfrm>
          <a:custGeom>
            <a:avLst/>
            <a:gdLst/>
            <a:ahLst/>
            <a:cxnLst>
              <a:cxn ang="0">
                <a:pos x="2147483647" y="0"/>
              </a:cxn>
              <a:cxn ang="0">
                <a:pos x="2147483647" y="2147483647"/>
              </a:cxn>
              <a:cxn ang="0">
                <a:pos x="2147483647" y="2147483647"/>
              </a:cxn>
              <a:cxn ang="0">
                <a:pos x="2147483647" y="2147483647"/>
              </a:cxn>
            </a:cxnLst>
            <a:pathLst>
              <a:path w="21600" h="21600">
                <a:moveTo>
                  <a:pt x="4907" y="10800"/>
                </a:moveTo>
                <a:cubicBezTo>
                  <a:pt x="4907" y="7545"/>
                  <a:pt x="7545" y="4907"/>
                  <a:pt x="10800" y="4907"/>
                </a:cubicBezTo>
                <a:cubicBezTo>
                  <a:pt x="14054" y="4906"/>
                  <a:pt x="16692" y="7545"/>
                  <a:pt x="16693" y="10799"/>
                </a:cubicBezTo>
                <a:lnTo>
                  <a:pt x="21600" y="10800"/>
                </a:lnTo>
                <a:cubicBezTo>
                  <a:pt x="21600" y="4835"/>
                  <a:pt x="16764" y="0"/>
                  <a:pt x="10800" y="0"/>
                </a:cubicBezTo>
                <a:cubicBezTo>
                  <a:pt x="4835" y="0"/>
                  <a:pt x="0" y="4835"/>
                  <a:pt x="0" y="10800"/>
                </a:cubicBezTo>
                <a:lnTo>
                  <a:pt x="4907" y="10800"/>
                </a:lnTo>
                <a:close/>
              </a:path>
            </a:pathLst>
          </a:custGeom>
          <a:gradFill rotWithShape="1">
            <a:gsLst>
              <a:gs pos="0">
                <a:srgbClr val="003399"/>
              </a:gs>
              <a:gs pos="50000">
                <a:srgbClr val="3288C2"/>
              </a:gs>
              <a:gs pos="100000">
                <a:srgbClr val="003399"/>
              </a:gs>
            </a:gsLst>
            <a:lin ang="0" scaled="1"/>
            <a:tileRect/>
          </a:gradFill>
          <a:ln w="9525">
            <a:noFill/>
          </a:ln>
        </p:spPr>
        <p:txBody>
          <a:bodyPr/>
          <a:p>
            <a:endParaRPr lang="zh-CN" altLang="en-US"/>
          </a:p>
        </p:txBody>
      </p:sp>
      <p:sp>
        <p:nvSpPr>
          <p:cNvPr id="35855" name="Oval 42"/>
          <p:cNvSpPr/>
          <p:nvPr/>
        </p:nvSpPr>
        <p:spPr>
          <a:xfrm>
            <a:off x="3779838" y="2936875"/>
            <a:ext cx="1536700" cy="1536700"/>
          </a:xfrm>
          <a:prstGeom prst="ellipse">
            <a:avLst/>
          </a:prstGeom>
          <a:gradFill rotWithShape="1">
            <a:gsLst>
              <a:gs pos="0">
                <a:srgbClr val="003BB2"/>
              </a:gs>
              <a:gs pos="100000">
                <a:srgbClr val="DDDDDD"/>
              </a:gs>
            </a:gsLst>
            <a:lin ang="5400000" scaled="1"/>
            <a:tileRect/>
          </a:gradFill>
          <a:ln w="9525" cap="flat" cmpd="sng">
            <a:solidFill>
              <a:srgbClr val="003399"/>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093" name="Oval 45"/>
          <p:cNvSpPr>
            <a:spLocks noChangeArrowheads="1"/>
          </p:cNvSpPr>
          <p:nvPr/>
        </p:nvSpPr>
        <p:spPr bwMode="auto">
          <a:xfrm>
            <a:off x="3911600" y="2959100"/>
            <a:ext cx="1298575" cy="1108075"/>
          </a:xfrm>
          <a:prstGeom prst="ellipse">
            <a:avLst/>
          </a:prstGeom>
          <a:gradFill rotWithShape="1">
            <a:gsLst>
              <a:gs pos="0">
                <a:schemeClr val="bg1"/>
              </a:gs>
              <a:gs pos="100000">
                <a:schemeClr val="bg1">
                  <a:gamma/>
                  <a:shade val="46275"/>
                  <a:invGamma/>
                  <a:alpha val="0"/>
                </a:schemeClr>
              </a:gs>
            </a:gsLst>
            <a:lin ang="5400000" scaled="1"/>
          </a:gradFill>
          <a:ln w="9525" algn="ctr">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5857" name="AutoShape 48"/>
          <p:cNvSpPr/>
          <p:nvPr/>
        </p:nvSpPr>
        <p:spPr>
          <a:xfrm flipH="1">
            <a:off x="646747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5858" name="AutoShape 49"/>
          <p:cNvSpPr/>
          <p:nvPr/>
        </p:nvSpPr>
        <p:spPr>
          <a:xfrm flipH="1">
            <a:off x="646747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5859" name="AutoShape 66"/>
          <p:cNvSpPr/>
          <p:nvPr/>
        </p:nvSpPr>
        <p:spPr>
          <a:xfrm rot="-1800000" flipH="1">
            <a:off x="556577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5860" name="AutoShape 67"/>
          <p:cNvSpPr/>
          <p:nvPr/>
        </p:nvSpPr>
        <p:spPr>
          <a:xfrm rot="-1800000" flipH="1">
            <a:off x="556577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5861" name="AutoShape 68"/>
          <p:cNvSpPr/>
          <p:nvPr/>
        </p:nvSpPr>
        <p:spPr>
          <a:xfrm rot="1701671" flipH="1">
            <a:off x="5565775"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5862" name="AutoShape 69"/>
          <p:cNvSpPr/>
          <p:nvPr/>
        </p:nvSpPr>
        <p:spPr>
          <a:xfrm rot="1701671" flipH="1">
            <a:off x="5565775"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5863" name="AutoShape 70"/>
          <p:cNvSpPr/>
          <p:nvPr/>
        </p:nvSpPr>
        <p:spPr>
          <a:xfrm>
            <a:off x="87312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5864" name="AutoShape 71"/>
          <p:cNvSpPr/>
          <p:nvPr/>
        </p:nvSpPr>
        <p:spPr>
          <a:xfrm>
            <a:off x="87312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5865" name="AutoShape 72"/>
          <p:cNvSpPr/>
          <p:nvPr/>
        </p:nvSpPr>
        <p:spPr>
          <a:xfrm rot="1800000">
            <a:off x="177482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5866" name="AutoShape 73"/>
          <p:cNvSpPr/>
          <p:nvPr/>
        </p:nvSpPr>
        <p:spPr>
          <a:xfrm rot="1800000">
            <a:off x="177482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5867" name="AutoShape 74"/>
          <p:cNvSpPr/>
          <p:nvPr/>
        </p:nvSpPr>
        <p:spPr>
          <a:xfrm rot="-1701671">
            <a:off x="1547813"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5868" name="AutoShape 75"/>
          <p:cNvSpPr/>
          <p:nvPr/>
        </p:nvSpPr>
        <p:spPr>
          <a:xfrm rot="-1701671">
            <a:off x="1547813"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5869" name="Text Box 78"/>
          <p:cNvSpPr txBox="1"/>
          <p:nvPr/>
        </p:nvSpPr>
        <p:spPr>
          <a:xfrm>
            <a:off x="900113" y="3429000"/>
            <a:ext cx="1565275" cy="641350"/>
          </a:xfrm>
          <a:prstGeom prst="rect">
            <a:avLst/>
          </a:prstGeom>
          <a:noFill/>
          <a:ln w="9525">
            <a:noFill/>
          </a:ln>
        </p:spPr>
        <p:txBody>
          <a:bodyPr wrap="none" anchor="t" anchorCtr="0">
            <a:spAutoFit/>
          </a:bodyPr>
          <a:p>
            <a:r>
              <a:rPr lang="zh-CN" altLang="en-US" b="1" dirty="0">
                <a:solidFill>
                  <a:srgbClr val="FF0000"/>
                </a:solidFill>
                <a:latin typeface="Arial" panose="020B0604020202020204" pitchFamily="34" charset="0"/>
                <a:ea typeface="宋体" panose="02010600030101010101" pitchFamily="2" charset="-122"/>
              </a:rPr>
              <a:t>在合适位置上</a:t>
            </a:r>
            <a:endParaRPr lang="zh-CN" altLang="en-US" dirty="0">
              <a:solidFill>
                <a:srgbClr val="FF0000"/>
              </a:solidFill>
              <a:latin typeface="Arial" panose="020B0604020202020204" pitchFamily="34" charset="0"/>
              <a:ea typeface="宋体" panose="02010600030101010101" pitchFamily="2" charset="-122"/>
            </a:endParaRPr>
          </a:p>
          <a:p>
            <a:r>
              <a:rPr lang="zh-CN" altLang="en-US" b="1" dirty="0">
                <a:solidFill>
                  <a:srgbClr val="FF0000"/>
                </a:solidFill>
                <a:latin typeface="Arial" panose="020B0604020202020204" pitchFamily="34" charset="0"/>
                <a:ea typeface="宋体" panose="02010600030101010101" pitchFamily="2" charset="-122"/>
              </a:rPr>
              <a:t> 粘贴运单</a:t>
            </a:r>
            <a:endParaRPr lang="ko-KR" altLang="en-US" b="1" dirty="0">
              <a:solidFill>
                <a:srgbClr val="FF0000"/>
              </a:solidFill>
              <a:latin typeface="Arial" panose="020B0604020202020204" pitchFamily="34" charset="0"/>
              <a:ea typeface="宋体" panose="02010600030101010101" pitchFamily="2" charset="-122"/>
            </a:endParaRPr>
          </a:p>
        </p:txBody>
      </p:sp>
      <p:sp>
        <p:nvSpPr>
          <p:cNvPr id="35870" name="Text Box 79"/>
          <p:cNvSpPr txBox="1"/>
          <p:nvPr/>
        </p:nvSpPr>
        <p:spPr>
          <a:xfrm>
            <a:off x="6877050" y="3357563"/>
            <a:ext cx="1417638" cy="641350"/>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按规定规范包装快 件</a:t>
            </a:r>
            <a:endParaRPr lang="ko-KR" altLang="en-US" b="1" dirty="0">
              <a:latin typeface="Arial" panose="020B0604020202020204" pitchFamily="34" charset="0"/>
              <a:ea typeface="宋体" panose="02010600030101010101" pitchFamily="2" charset="-122"/>
            </a:endParaRPr>
          </a:p>
        </p:txBody>
      </p:sp>
      <p:sp>
        <p:nvSpPr>
          <p:cNvPr id="35871" name="Text Box 80"/>
          <p:cNvSpPr txBox="1"/>
          <p:nvPr/>
        </p:nvSpPr>
        <p:spPr>
          <a:xfrm rot="-1800000">
            <a:off x="1651000" y="5503863"/>
            <a:ext cx="1335088" cy="641350"/>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贴上正确的</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包装标识</a:t>
            </a:r>
            <a:endParaRPr lang="ko-KR" altLang="en-US" b="1" dirty="0">
              <a:latin typeface="Arial" panose="020B0604020202020204" pitchFamily="34" charset="0"/>
              <a:ea typeface="宋体" panose="02010600030101010101" pitchFamily="2" charset="-122"/>
            </a:endParaRPr>
          </a:p>
        </p:txBody>
      </p:sp>
      <p:sp>
        <p:nvSpPr>
          <p:cNvPr id="35872" name="Text Box 81"/>
          <p:cNvSpPr txBox="1"/>
          <p:nvPr/>
        </p:nvSpPr>
        <p:spPr>
          <a:xfrm rot="1800000">
            <a:off x="1908175" y="1341438"/>
            <a:ext cx="1104900" cy="641350"/>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清理包装</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现场</a:t>
            </a:r>
            <a:endParaRPr lang="ko-KR" altLang="en-US" b="1" dirty="0">
              <a:latin typeface="Arial" panose="020B0604020202020204" pitchFamily="34" charset="0"/>
              <a:ea typeface="宋体" panose="02010600030101010101" pitchFamily="2" charset="-122"/>
            </a:endParaRPr>
          </a:p>
        </p:txBody>
      </p:sp>
      <p:sp>
        <p:nvSpPr>
          <p:cNvPr id="35873" name="Text Box 82"/>
          <p:cNvSpPr txBox="1"/>
          <p:nvPr/>
        </p:nvSpPr>
        <p:spPr>
          <a:xfrm rot="-1800000">
            <a:off x="6219825" y="1238250"/>
            <a:ext cx="1133475" cy="915988"/>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选择合适</a:t>
            </a:r>
            <a:endParaRPr lang="zh-CN" altLang="en-US" b="1"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包装材料</a:t>
            </a:r>
            <a:endParaRPr lang="zh-CN" altLang="en-US" dirty="0">
              <a:latin typeface="Arial" panose="020B0604020202020204" pitchFamily="34" charset="0"/>
              <a:ea typeface="宋体" panose="02010600030101010101" pitchFamily="2" charset="-122"/>
            </a:endParaRPr>
          </a:p>
          <a:p>
            <a:pPr eaLnBrk="0" hangingPunct="0"/>
            <a:endParaRPr lang="ko-KR" altLang="en-US" dirty="0">
              <a:latin typeface="HY헤드라인M"/>
              <a:ea typeface="HY헤드라인M"/>
            </a:endParaRPr>
          </a:p>
        </p:txBody>
      </p:sp>
      <p:sp>
        <p:nvSpPr>
          <p:cNvPr id="35874" name="Text Box 83"/>
          <p:cNvSpPr txBox="1"/>
          <p:nvPr/>
        </p:nvSpPr>
        <p:spPr>
          <a:xfrm rot="1800000">
            <a:off x="6011863" y="5513388"/>
            <a:ext cx="1220787" cy="915987"/>
          </a:xfrm>
          <a:prstGeom prst="rect">
            <a:avLst/>
          </a:prstGeom>
          <a:noFill/>
          <a:ln w="9525">
            <a:noFill/>
          </a:ln>
        </p:spPr>
        <p:txBody>
          <a:bodyPr wrap="none" anchor="t" anchorCtr="0">
            <a:spAutoFit/>
          </a:bodyPr>
          <a:p>
            <a:r>
              <a:rPr lang="zh-CN" altLang="en-US" dirty="0">
                <a:latin typeface="宋体" panose="02010600030101010101" pitchFamily="2" charset="-122"/>
                <a:ea typeface="宋体" panose="02010600030101010101" pitchFamily="2" charset="-122"/>
              </a:rPr>
              <a:t> </a:t>
            </a:r>
            <a:r>
              <a:rPr lang="zh-CN" altLang="en-US" b="1" dirty="0">
                <a:latin typeface="宋体" panose="02010600030101010101" pitchFamily="2" charset="-122"/>
                <a:ea typeface="宋体" panose="02010600030101010101" pitchFamily="2" charset="-122"/>
              </a:rPr>
              <a:t>检查包装</a:t>
            </a:r>
            <a:endParaRPr lang="zh-CN" altLang="en-US" dirty="0">
              <a:latin typeface="宋体" panose="02010600030101010101" pitchFamily="2" charset="-122"/>
              <a:ea typeface="宋体" panose="02010600030101010101" pitchFamily="2" charset="-122"/>
            </a:endParaRPr>
          </a:p>
          <a:p>
            <a:r>
              <a:rPr lang="zh-CN" altLang="en-US" b="1" dirty="0">
                <a:latin typeface="宋体" panose="02010600030101010101" pitchFamily="2" charset="-122"/>
                <a:ea typeface="宋体" panose="02010600030101010101" pitchFamily="2" charset="-122"/>
              </a:rPr>
              <a:t> 完成情况</a:t>
            </a:r>
            <a:endParaRPr lang="zh-CN" altLang="en-US" dirty="0">
              <a:latin typeface="宋体" panose="02010600030101010101" pitchFamily="2" charset="-122"/>
              <a:ea typeface="宋体" panose="02010600030101010101" pitchFamily="2" charset="-122"/>
            </a:endParaRPr>
          </a:p>
          <a:p>
            <a:pPr eaLnBrk="0" hangingPunct="0"/>
            <a:endParaRPr lang="ko-KR" altLang="en-US" dirty="0">
              <a:latin typeface="HY헤드라인M"/>
              <a:ea typeface="HY헤드라인M"/>
            </a:endParaRPr>
          </a:p>
        </p:txBody>
      </p:sp>
      <p:pic>
        <p:nvPicPr>
          <p:cNvPr id="35875" name="Picture 84" descr="로고"/>
          <p:cNvPicPr>
            <a:picLocks noChangeAspect="1"/>
          </p:cNvPicPr>
          <p:nvPr/>
        </p:nvPicPr>
        <p:blipFill>
          <a:blip r:embed="rId4"/>
          <a:stretch>
            <a:fillRect/>
          </a:stretch>
        </p:blipFill>
        <p:spPr>
          <a:xfrm>
            <a:off x="3895725" y="3268663"/>
            <a:ext cx="1339850" cy="869950"/>
          </a:xfrm>
          <a:prstGeom prst="rect">
            <a:avLst/>
          </a:prstGeom>
          <a:noFill/>
          <a:ln w="9525">
            <a:noFill/>
          </a:ln>
        </p:spPr>
      </p:pic>
      <p:sp>
        <p:nvSpPr>
          <p:cNvPr id="35876" name="Rectangle 85"/>
          <p:cNvSpPr/>
          <p:nvPr/>
        </p:nvSpPr>
        <p:spPr>
          <a:xfrm>
            <a:off x="3916363" y="3497263"/>
            <a:ext cx="1308100" cy="427037"/>
          </a:xfrm>
          <a:prstGeom prst="rect">
            <a:avLst/>
          </a:prstGeom>
          <a:noFill/>
          <a:ln w="9525">
            <a:noFill/>
          </a:ln>
        </p:spPr>
        <p:txBody>
          <a:bodyPr wrap="none" anchor="ctr" anchorCtr="0">
            <a:spAutoFit/>
          </a:bodyPr>
          <a:p>
            <a:pPr algn="ctr"/>
            <a:r>
              <a:rPr lang="zh-CN" altLang="en-US" sz="2200" b="1" dirty="0">
                <a:latin typeface="HY견고딕"/>
                <a:ea typeface="HY견고딕"/>
              </a:rPr>
              <a:t>快件包装</a:t>
            </a:r>
            <a:endParaRPr lang="zh-CN" altLang="en-US" sz="2200" b="1" dirty="0">
              <a:latin typeface="HY견고딕"/>
              <a:ea typeface="HY견고딕"/>
            </a:endParaRPr>
          </a:p>
        </p:txBody>
      </p:sp>
      <p:sp>
        <p:nvSpPr>
          <p:cNvPr id="35877" name="WordArt 87"/>
          <p:cNvSpPr>
            <a:spLocks noTextEdit="1"/>
          </p:cNvSpPr>
          <p:nvPr/>
        </p:nvSpPr>
        <p:spPr>
          <a:xfrm>
            <a:off x="3563938" y="2636838"/>
            <a:ext cx="2063750" cy="1997075"/>
          </a:xfrm>
          <a:prstGeom prst="rect">
            <a:avLst/>
          </a:prstGeom>
        </p:spPr>
        <p:txBody>
          <a:bodyPr wrap="none" fromWordArt="1">
            <a:prstTxWarp prst="textArchUp">
              <a:avLst>
                <a:gd name="adj" fmla="val 11423497"/>
              </a:avLst>
            </a:prstTxWarp>
            <a:normAutofit/>
          </a:bodyPr>
          <a:p>
            <a:pPr algn="ctr"/>
            <a:r>
              <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rPr>
              <a:t>사회기여 역할 강화</a:t>
            </a:r>
            <a:endPar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endParaRPr>
          </a:p>
        </p:txBody>
      </p:sp>
      <p:sp>
        <p:nvSpPr>
          <p:cNvPr id="35878" name="WordArt 88"/>
          <p:cNvSpPr>
            <a:spLocks noTextEdit="1"/>
          </p:cNvSpPr>
          <p:nvPr/>
        </p:nvSpPr>
        <p:spPr>
          <a:xfrm>
            <a:off x="3511550" y="2771775"/>
            <a:ext cx="2089150" cy="1990725"/>
          </a:xfrm>
          <a:prstGeom prst="rect">
            <a:avLst/>
          </a:prstGeom>
        </p:spPr>
        <p:txBody>
          <a:bodyPr wrap="none" fromWordArt="1">
            <a:prstTxWarp prst="textArchDown">
              <a:avLst>
                <a:gd name="adj" fmla="val 620745"/>
              </a:avLst>
            </a:prstTxWarp>
            <a:normAutofit/>
          </a:bodyPr>
          <a:p>
            <a:pPr algn="ctr"/>
            <a:r>
              <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rPr>
              <a:t>기반산업 동반성장</a:t>
            </a:r>
            <a:endPar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endParaRPr>
          </a:p>
        </p:txBody>
      </p:sp>
    </p:spTree>
  </p:cSld>
  <p:clrMapOvr>
    <a:masterClrMapping/>
  </p:clrMapOvr>
  <p:transition spd="med">
    <p:check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686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6869"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6870"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6871"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6872"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6873" name="AutoShape 12"/>
          <p:cNvSpPr/>
          <p:nvPr/>
        </p:nvSpPr>
        <p:spPr>
          <a:xfrm>
            <a:off x="1331913" y="981075"/>
            <a:ext cx="7561262" cy="5586413"/>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36874" name="Picture 13"/>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36875" name="Text Box 14"/>
          <p:cNvSpPr txBox="1"/>
          <p:nvPr/>
        </p:nvSpPr>
        <p:spPr>
          <a:xfrm>
            <a:off x="4211638" y="1196975"/>
            <a:ext cx="1655762" cy="395288"/>
          </a:xfrm>
          <a:prstGeom prst="rect">
            <a:avLst/>
          </a:prstGeom>
          <a:noFill/>
          <a:ln w="9525">
            <a:noFill/>
          </a:ln>
        </p:spPr>
        <p:txBody>
          <a:bodyPr anchor="t" anchorCtr="0"/>
          <a:p>
            <a:pPr algn="just"/>
            <a:r>
              <a:rPr lang="en-US" altLang="zh-CN" sz="1600" b="1" dirty="0">
                <a:solidFill>
                  <a:srgbClr val="FF0000"/>
                </a:solidFill>
                <a:latin typeface="Times New Roman" panose="02020603050405020304" pitchFamily="18" charset="0"/>
                <a:ea typeface="宋体" panose="02010600030101010101" pitchFamily="2" charset="-122"/>
              </a:rPr>
              <a:t>5.1</a:t>
            </a:r>
            <a:r>
              <a:rPr lang="zh-CN" altLang="en-US" sz="1600" b="1" dirty="0">
                <a:solidFill>
                  <a:srgbClr val="FF0000"/>
                </a:solidFill>
                <a:latin typeface="Times New Roman" panose="02020603050405020304" pitchFamily="18" charset="0"/>
                <a:ea typeface="宋体" panose="02010600030101010101" pitchFamily="2" charset="-122"/>
              </a:rPr>
              <a:t>、运单贴法</a:t>
            </a:r>
            <a:endParaRPr lang="zh-CN" altLang="en-US" sz="1600" dirty="0">
              <a:latin typeface="Arial" panose="020B0604020202020204" pitchFamily="34" charset="0"/>
              <a:ea typeface="宋体" panose="02010600030101010101" pitchFamily="2" charset="-122"/>
            </a:endParaRPr>
          </a:p>
        </p:txBody>
      </p:sp>
      <p:sp>
        <p:nvSpPr>
          <p:cNvPr id="36876" name="Rectangle 16"/>
          <p:cNvSpPr/>
          <p:nvPr/>
        </p:nvSpPr>
        <p:spPr>
          <a:xfrm>
            <a:off x="5148263" y="4805363"/>
            <a:ext cx="3311525" cy="1190625"/>
          </a:xfrm>
          <a:prstGeom prst="rect">
            <a:avLst/>
          </a:prstGeom>
          <a:noFill/>
          <a:ln w="9525">
            <a:noFill/>
          </a:ln>
        </p:spPr>
        <p:txBody>
          <a:bodyPr anchor="ctr" anchorCtr="0">
            <a:spAutoFit/>
          </a:bodyPr>
          <a:p>
            <a:pPr eaLnBrk="0" hangingPunct="0"/>
            <a:r>
              <a:rPr lang="zh-CN" altLang="en-US" dirty="0">
                <a:solidFill>
                  <a:srgbClr val="000000"/>
                </a:solidFill>
                <a:latin typeface="Times New Roman" panose="02020603050405020304" pitchFamily="18" charset="0"/>
                <a:ea typeface="宋体" panose="02010600030101010101" pitchFamily="2" charset="-122"/>
              </a:rPr>
              <a:t>填写好的分运单应粘贴于纸封封口之上，起到辅助加固的作用。 如图</a:t>
            </a:r>
            <a:endParaRPr lang="zh-CN" altLang="en-US" dirty="0">
              <a:latin typeface="Arial" panose="020B0604020202020204" pitchFamily="34" charset="0"/>
              <a:ea typeface="宋体" panose="02010600030101010101" pitchFamily="2" charset="-122"/>
            </a:endParaRPr>
          </a:p>
          <a:p>
            <a:pPr eaLnBrk="0" hangingPunct="0"/>
            <a:endParaRPr lang="zh-CN" altLang="en-US" dirty="0">
              <a:latin typeface="Arial" panose="020B0604020202020204" pitchFamily="34" charset="0"/>
              <a:ea typeface="宋体" panose="02010600030101010101" pitchFamily="2" charset="-122"/>
            </a:endParaRPr>
          </a:p>
        </p:txBody>
      </p:sp>
      <p:pic>
        <p:nvPicPr>
          <p:cNvPr id="36877" name="Picture 15" descr="http://p6.zbjimg.com/task/2011-04/17/680961/huge4da9d229e341c.jpg"/>
          <p:cNvPicPr>
            <a:picLocks noChangeAspect="1"/>
          </p:cNvPicPr>
          <p:nvPr/>
        </p:nvPicPr>
        <p:blipFill>
          <a:blip r:embed="rId5" r:link="rId6"/>
          <a:stretch>
            <a:fillRect/>
          </a:stretch>
        </p:blipFill>
        <p:spPr>
          <a:xfrm>
            <a:off x="1547813" y="3716338"/>
            <a:ext cx="3097212" cy="2403475"/>
          </a:xfrm>
          <a:prstGeom prst="rect">
            <a:avLst/>
          </a:prstGeom>
          <a:noFill/>
          <a:ln w="9525">
            <a:noFill/>
          </a:ln>
        </p:spPr>
      </p:pic>
      <p:sp>
        <p:nvSpPr>
          <p:cNvPr id="36878" name="Rectangle 17"/>
          <p:cNvSpPr/>
          <p:nvPr/>
        </p:nvSpPr>
        <p:spPr>
          <a:xfrm>
            <a:off x="2520950" y="4398963"/>
            <a:ext cx="212725" cy="228600"/>
          </a:xfrm>
          <a:prstGeom prst="rect">
            <a:avLst/>
          </a:prstGeom>
          <a:noFill/>
          <a:ln w="9525">
            <a:noFill/>
          </a:ln>
        </p:spPr>
        <p:txBody>
          <a:bodyPr wrap="none" anchor="ctr" anchorCtr="0">
            <a:spAutoFit/>
          </a:bodyPr>
          <a:p>
            <a:pPr eaLnBrk="0" hangingPunct="0"/>
            <a:r>
              <a:rPr lang="zh-CN" altLang="en-US" sz="900" dirty="0">
                <a:solidFill>
                  <a:srgbClr val="000000"/>
                </a:solidFill>
                <a:latin typeface="Times New Roman" panose="02020603050405020304" pitchFamily="18"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36879" name="Text Box 18"/>
          <p:cNvSpPr txBox="1"/>
          <p:nvPr/>
        </p:nvSpPr>
        <p:spPr>
          <a:xfrm>
            <a:off x="5148263" y="3357563"/>
            <a:ext cx="3024187" cy="1223962"/>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just">
              <a:lnSpc>
                <a:spcPct val="135000"/>
              </a:lnSpc>
            </a:pPr>
            <a:r>
              <a:rPr lang="zh-CN" altLang="en-US" dirty="0">
                <a:solidFill>
                  <a:srgbClr val="000000"/>
                </a:solidFill>
                <a:latin typeface="宋体" panose="02010600030101010101" pitchFamily="2" charset="-122"/>
                <a:ea typeface="宋体" panose="02010600030101010101" pitchFamily="2" charset="-122"/>
              </a:rPr>
              <a:t>说明： 保证封口正常合拢粘贴，物品不得外露或捆绑</a:t>
            </a:r>
            <a:r>
              <a:rPr lang="en-US" altLang="zh-CN" dirty="0">
                <a:solidFill>
                  <a:srgbClr val="000000"/>
                </a:solidFill>
                <a:latin typeface="宋体" panose="02010600030101010101" pitchFamily="2" charset="-122"/>
                <a:ea typeface="宋体" panose="02010600030101010101" pitchFamily="2" charset="-122"/>
              </a:rPr>
              <a:t>/</a:t>
            </a:r>
            <a:r>
              <a:rPr lang="zh-CN" altLang="en-US" dirty="0">
                <a:solidFill>
                  <a:srgbClr val="000000"/>
                </a:solidFill>
                <a:latin typeface="宋体" panose="02010600030101010101" pitchFamily="2" charset="-122"/>
                <a:ea typeface="宋体" panose="02010600030101010101" pitchFamily="2" charset="-122"/>
              </a:rPr>
              <a:t>粘贴于包装外部</a:t>
            </a:r>
            <a:r>
              <a:rPr lang="zh-CN" altLang="en-US" sz="900" dirty="0">
                <a:solidFill>
                  <a:srgbClr val="000000"/>
                </a:solidFill>
                <a:latin typeface="宋体" panose="02010600030101010101" pitchFamily="2" charset="-122"/>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36880" name="Rectangle 19"/>
          <p:cNvSpPr/>
          <p:nvPr/>
        </p:nvSpPr>
        <p:spPr>
          <a:xfrm>
            <a:off x="1547813" y="1571625"/>
            <a:ext cx="6769100" cy="1738313"/>
          </a:xfrm>
          <a:prstGeom prst="rect">
            <a:avLst/>
          </a:prstGeom>
          <a:noFill/>
          <a:ln w="9525">
            <a:noFill/>
          </a:ln>
        </p:spPr>
        <p:txBody>
          <a:bodyPr anchor="ctr" anchorCtr="0">
            <a:spAutoFit/>
          </a:bodyPr>
          <a:p>
            <a:pPr marL="342900" indent="-342900" defTabSz="914400">
              <a:buNone/>
              <a:tabLst>
                <a:tab pos="266700" algn="l"/>
              </a:tabLst>
            </a:pP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贴运单</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a:p>
            <a:pPr marL="342900" indent="-342900" defTabSz="914400">
              <a:lnSpc>
                <a:spcPct val="125000"/>
              </a:lnSpc>
              <a:buAutoNum type="arabicPeriod"/>
              <a:tabLst>
                <a:tab pos="266700" algn="l"/>
              </a:tabLst>
            </a:pPr>
            <a:r>
              <a:rPr lang="zh-CN" altLang="en-US" dirty="0">
                <a:latin typeface="Arial" panose="020B0604020202020204" pitchFamily="34" charset="0"/>
                <a:ea typeface="宋体" panose="02010600030101010101" pitchFamily="2" charset="-122"/>
              </a:rPr>
              <a:t>包裹的正面需粘贴运单；</a:t>
            </a:r>
            <a:endParaRPr lang="zh-CN" altLang="en-US" dirty="0">
              <a:latin typeface="Arial" panose="020B0604020202020204" pitchFamily="34" charset="0"/>
              <a:ea typeface="宋体" panose="02010600030101010101" pitchFamily="2" charset="-122"/>
            </a:endParaRPr>
          </a:p>
          <a:p>
            <a:pPr marL="342900" indent="-342900" defTabSz="914400">
              <a:lnSpc>
                <a:spcPct val="125000"/>
              </a:lnSpc>
              <a:buAutoNum type="arabicPeriod"/>
              <a:tabLst>
                <a:tab pos="266700" algn="l"/>
              </a:tabLst>
            </a:pPr>
            <a:r>
              <a:rPr lang="zh-CN" altLang="en-US" dirty="0">
                <a:latin typeface="Arial" panose="020B0604020202020204" pitchFamily="34" charset="0"/>
                <a:ea typeface="宋体" panose="02010600030101010101" pitchFamily="2" charset="-122"/>
              </a:rPr>
              <a:t>外形规则的快件将运单粘贴在货物正面上方；</a:t>
            </a:r>
            <a:endParaRPr lang="zh-CN" altLang="en-US" dirty="0">
              <a:latin typeface="Arial" panose="020B0604020202020204" pitchFamily="34" charset="0"/>
              <a:ea typeface="宋体" panose="02010600030101010101" pitchFamily="2" charset="-122"/>
            </a:endParaRPr>
          </a:p>
          <a:p>
            <a:pPr marL="342900" indent="-342900" defTabSz="914400">
              <a:lnSpc>
                <a:spcPct val="125000"/>
              </a:lnSpc>
              <a:buAutoNum type="arabicPeriod"/>
              <a:tabLst>
                <a:tab pos="266700" algn="l"/>
              </a:tabLst>
            </a:pPr>
            <a:r>
              <a:rPr lang="zh-CN" altLang="en-US" dirty="0">
                <a:latin typeface="Arial" panose="020B0604020202020204" pitchFamily="34" charset="0"/>
                <a:ea typeface="宋体" panose="02010600030101010101" pitchFamily="2" charset="-122"/>
              </a:rPr>
              <a:t>外形不规则快件将运单粘贴在快件表面醒目且平整的位置， 以便于扫描和分拣操作。</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78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78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78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78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78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7897" name="AutoShape 23"/>
          <p:cNvSpPr/>
          <p:nvPr/>
        </p:nvSpPr>
        <p:spPr>
          <a:xfrm rot="-5400000">
            <a:off x="4411663" y="2333625"/>
            <a:ext cx="3173412" cy="2741613"/>
          </a:xfrm>
          <a:prstGeom prst="triangle">
            <a:avLst>
              <a:gd name="adj" fmla="val 50000"/>
            </a:avLst>
          </a:prstGeom>
          <a:gradFill rotWithShape="1">
            <a:gsLst>
              <a:gs pos="0">
                <a:srgbClr val="00CCFF"/>
              </a:gs>
              <a:gs pos="100000">
                <a:srgbClr val="005E76">
                  <a:alpha val="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7898" name="AutoShape 26"/>
          <p:cNvSpPr/>
          <p:nvPr/>
        </p:nvSpPr>
        <p:spPr>
          <a:xfrm rot="5400000" flipH="1">
            <a:off x="1558925" y="2333625"/>
            <a:ext cx="3173413" cy="2741613"/>
          </a:xfrm>
          <a:prstGeom prst="triangle">
            <a:avLst>
              <a:gd name="adj" fmla="val 50000"/>
            </a:avLst>
          </a:prstGeom>
          <a:gradFill rotWithShape="1">
            <a:gsLst>
              <a:gs pos="0">
                <a:srgbClr val="0066CC"/>
              </a:gs>
              <a:gs pos="100000">
                <a:srgbClr val="002F5E">
                  <a:alpha val="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7899" name="AutoShape 33"/>
          <p:cNvSpPr/>
          <p:nvPr/>
        </p:nvSpPr>
        <p:spPr>
          <a:xfrm>
            <a:off x="3106738" y="2259013"/>
            <a:ext cx="2911475" cy="2892425"/>
          </a:xfrm>
          <a:custGeom>
            <a:avLst/>
            <a:gdLst/>
            <a:ahLst/>
            <a:cxnLst>
              <a:cxn ang="0">
                <a:pos x="2147483647" y="0"/>
              </a:cxn>
              <a:cxn ang="0">
                <a:pos x="2147483647" y="2147483647"/>
              </a:cxn>
              <a:cxn ang="0">
                <a:pos x="2147483647" y="2147483647"/>
              </a:cxn>
              <a:cxn ang="0">
                <a:pos x="2147483647" y="2147483647"/>
              </a:cxn>
            </a:cxnLst>
            <a:pathLst>
              <a:path w="21600" h="21600">
                <a:moveTo>
                  <a:pt x="5332" y="10794"/>
                </a:moveTo>
                <a:cubicBezTo>
                  <a:pt x="5335" y="7776"/>
                  <a:pt x="7782" y="5331"/>
                  <a:pt x="10800" y="5332"/>
                </a:cubicBezTo>
                <a:cubicBezTo>
                  <a:pt x="13817" y="5332"/>
                  <a:pt x="16264" y="7776"/>
                  <a:pt x="16267" y="10794"/>
                </a:cubicBezTo>
                <a:lnTo>
                  <a:pt x="21599" y="10788"/>
                </a:lnTo>
                <a:cubicBezTo>
                  <a:pt x="21593" y="4828"/>
                  <a:pt x="16760" y="-1"/>
                  <a:pt x="10799" y="0"/>
                </a:cubicBezTo>
                <a:cubicBezTo>
                  <a:pt x="4839" y="0"/>
                  <a:pt x="6" y="4828"/>
                  <a:pt x="0" y="10788"/>
                </a:cubicBezTo>
                <a:lnTo>
                  <a:pt x="5332" y="10794"/>
                </a:lnTo>
                <a:close/>
              </a:path>
            </a:pathLst>
          </a:custGeom>
          <a:gradFill rotWithShape="1">
            <a:gsLst>
              <a:gs pos="0">
                <a:srgbClr val="000066"/>
              </a:gs>
              <a:gs pos="100000">
                <a:srgbClr val="3288C2"/>
              </a:gs>
            </a:gsLst>
            <a:lin ang="2700000" scaled="1"/>
            <a:tileRect/>
          </a:gradFill>
          <a:ln w="9525">
            <a:noFill/>
          </a:ln>
        </p:spPr>
        <p:txBody>
          <a:bodyPr/>
          <a:p>
            <a:endParaRPr lang="zh-CN" altLang="en-US"/>
          </a:p>
        </p:txBody>
      </p:sp>
      <p:sp>
        <p:nvSpPr>
          <p:cNvPr id="37900" name="AutoShape 37"/>
          <p:cNvSpPr/>
          <p:nvPr/>
        </p:nvSpPr>
        <p:spPr>
          <a:xfrm rot="10800000">
            <a:off x="3106738" y="2259013"/>
            <a:ext cx="2911475" cy="2892425"/>
          </a:xfrm>
          <a:custGeom>
            <a:avLst/>
            <a:gdLst/>
            <a:ahLst/>
            <a:cxnLst>
              <a:cxn ang="0">
                <a:pos x="2147483647" y="0"/>
              </a:cxn>
              <a:cxn ang="0">
                <a:pos x="2147483647" y="2147483647"/>
              </a:cxn>
              <a:cxn ang="0">
                <a:pos x="2147483647" y="2147483647"/>
              </a:cxn>
              <a:cxn ang="0">
                <a:pos x="2147483647" y="2147483647"/>
              </a:cxn>
            </a:cxnLst>
            <a:pathLst>
              <a:path w="21600" h="21600">
                <a:moveTo>
                  <a:pt x="5332" y="10794"/>
                </a:moveTo>
                <a:cubicBezTo>
                  <a:pt x="5335" y="7776"/>
                  <a:pt x="7782" y="5331"/>
                  <a:pt x="10800" y="5332"/>
                </a:cubicBezTo>
                <a:cubicBezTo>
                  <a:pt x="13817" y="5332"/>
                  <a:pt x="16264" y="7776"/>
                  <a:pt x="16267" y="10794"/>
                </a:cubicBezTo>
                <a:lnTo>
                  <a:pt x="21599" y="10788"/>
                </a:lnTo>
                <a:cubicBezTo>
                  <a:pt x="21593" y="4828"/>
                  <a:pt x="16760" y="-1"/>
                  <a:pt x="10799" y="0"/>
                </a:cubicBezTo>
                <a:cubicBezTo>
                  <a:pt x="4839" y="0"/>
                  <a:pt x="6" y="4828"/>
                  <a:pt x="0" y="10788"/>
                </a:cubicBezTo>
                <a:lnTo>
                  <a:pt x="5332" y="10794"/>
                </a:lnTo>
                <a:close/>
              </a:path>
            </a:pathLst>
          </a:custGeom>
          <a:gradFill rotWithShape="1">
            <a:gsLst>
              <a:gs pos="0">
                <a:srgbClr val="000066"/>
              </a:gs>
              <a:gs pos="100000">
                <a:srgbClr val="3288C2"/>
              </a:gs>
            </a:gsLst>
            <a:lin ang="2700000" scaled="1"/>
            <a:tileRect/>
          </a:gradFill>
          <a:ln w="9525">
            <a:noFill/>
          </a:ln>
        </p:spPr>
        <p:txBody>
          <a:bodyPr/>
          <a:p>
            <a:endParaRPr lang="zh-CN" altLang="en-US"/>
          </a:p>
        </p:txBody>
      </p:sp>
      <p:sp>
        <p:nvSpPr>
          <p:cNvPr id="37901" name="AutoShape 38"/>
          <p:cNvSpPr/>
          <p:nvPr/>
        </p:nvSpPr>
        <p:spPr>
          <a:xfrm>
            <a:off x="3159125" y="2305050"/>
            <a:ext cx="2806700" cy="2730500"/>
          </a:xfrm>
          <a:custGeom>
            <a:avLst/>
            <a:gdLst/>
            <a:ahLst/>
            <a:cxnLst>
              <a:cxn ang="0">
                <a:pos x="2147483647" y="0"/>
              </a:cxn>
              <a:cxn ang="0">
                <a:pos x="2147483647" y="2147483647"/>
              </a:cxn>
              <a:cxn ang="0">
                <a:pos x="2147483647" y="2147483647"/>
              </a:cxn>
              <a:cxn ang="0">
                <a:pos x="2147483647" y="2147483647"/>
              </a:cxn>
            </a:cxnLst>
            <a:pathLst>
              <a:path w="21600" h="21600">
                <a:moveTo>
                  <a:pt x="4907" y="10800"/>
                </a:moveTo>
                <a:cubicBezTo>
                  <a:pt x="4907" y="7545"/>
                  <a:pt x="7545" y="4907"/>
                  <a:pt x="10800" y="4907"/>
                </a:cubicBezTo>
                <a:cubicBezTo>
                  <a:pt x="14054" y="4906"/>
                  <a:pt x="16692" y="7545"/>
                  <a:pt x="16693" y="10799"/>
                </a:cubicBezTo>
                <a:lnTo>
                  <a:pt x="21600" y="10800"/>
                </a:lnTo>
                <a:cubicBezTo>
                  <a:pt x="21600" y="4835"/>
                  <a:pt x="16764" y="0"/>
                  <a:pt x="10800" y="0"/>
                </a:cubicBezTo>
                <a:cubicBezTo>
                  <a:pt x="4835" y="0"/>
                  <a:pt x="0" y="4835"/>
                  <a:pt x="0" y="10800"/>
                </a:cubicBezTo>
                <a:lnTo>
                  <a:pt x="4907" y="10800"/>
                </a:lnTo>
                <a:close/>
              </a:path>
            </a:pathLst>
          </a:custGeom>
          <a:gradFill rotWithShape="1">
            <a:gsLst>
              <a:gs pos="0">
                <a:srgbClr val="003399"/>
              </a:gs>
              <a:gs pos="50000">
                <a:srgbClr val="3288C2"/>
              </a:gs>
              <a:gs pos="100000">
                <a:srgbClr val="003399"/>
              </a:gs>
            </a:gsLst>
            <a:lin ang="0" scaled="1"/>
            <a:tileRect/>
          </a:gradFill>
          <a:ln w="9525">
            <a:noFill/>
          </a:ln>
        </p:spPr>
        <p:txBody>
          <a:bodyPr/>
          <a:p>
            <a:endParaRPr lang="zh-CN" altLang="en-US"/>
          </a:p>
        </p:txBody>
      </p:sp>
      <p:sp>
        <p:nvSpPr>
          <p:cNvPr id="37902" name="AutoShape 39"/>
          <p:cNvSpPr/>
          <p:nvPr/>
        </p:nvSpPr>
        <p:spPr>
          <a:xfrm rot="10800000">
            <a:off x="3160713" y="2357438"/>
            <a:ext cx="2806700" cy="2730500"/>
          </a:xfrm>
          <a:custGeom>
            <a:avLst/>
            <a:gdLst/>
            <a:ahLst/>
            <a:cxnLst>
              <a:cxn ang="0">
                <a:pos x="2147483647" y="0"/>
              </a:cxn>
              <a:cxn ang="0">
                <a:pos x="2147483647" y="2147483647"/>
              </a:cxn>
              <a:cxn ang="0">
                <a:pos x="2147483647" y="2147483647"/>
              </a:cxn>
              <a:cxn ang="0">
                <a:pos x="2147483647" y="2147483647"/>
              </a:cxn>
            </a:cxnLst>
            <a:pathLst>
              <a:path w="21600" h="21600">
                <a:moveTo>
                  <a:pt x="4907" y="10800"/>
                </a:moveTo>
                <a:cubicBezTo>
                  <a:pt x="4907" y="7545"/>
                  <a:pt x="7545" y="4907"/>
                  <a:pt x="10800" y="4907"/>
                </a:cubicBezTo>
                <a:cubicBezTo>
                  <a:pt x="14054" y="4906"/>
                  <a:pt x="16692" y="7545"/>
                  <a:pt x="16693" y="10799"/>
                </a:cubicBezTo>
                <a:lnTo>
                  <a:pt x="21600" y="10800"/>
                </a:lnTo>
                <a:cubicBezTo>
                  <a:pt x="21600" y="4835"/>
                  <a:pt x="16764" y="0"/>
                  <a:pt x="10800" y="0"/>
                </a:cubicBezTo>
                <a:cubicBezTo>
                  <a:pt x="4835" y="0"/>
                  <a:pt x="0" y="4835"/>
                  <a:pt x="0" y="10800"/>
                </a:cubicBezTo>
                <a:lnTo>
                  <a:pt x="4907" y="10800"/>
                </a:lnTo>
                <a:close/>
              </a:path>
            </a:pathLst>
          </a:custGeom>
          <a:gradFill rotWithShape="1">
            <a:gsLst>
              <a:gs pos="0">
                <a:srgbClr val="003399"/>
              </a:gs>
              <a:gs pos="50000">
                <a:srgbClr val="3288C2"/>
              </a:gs>
              <a:gs pos="100000">
                <a:srgbClr val="003399"/>
              </a:gs>
            </a:gsLst>
            <a:lin ang="0" scaled="1"/>
            <a:tileRect/>
          </a:gradFill>
          <a:ln w="9525">
            <a:noFill/>
          </a:ln>
        </p:spPr>
        <p:txBody>
          <a:bodyPr/>
          <a:p>
            <a:endParaRPr lang="zh-CN" altLang="en-US"/>
          </a:p>
        </p:txBody>
      </p:sp>
      <p:sp>
        <p:nvSpPr>
          <p:cNvPr id="37903" name="Oval 42"/>
          <p:cNvSpPr/>
          <p:nvPr/>
        </p:nvSpPr>
        <p:spPr>
          <a:xfrm>
            <a:off x="3779838" y="2936875"/>
            <a:ext cx="1536700" cy="1536700"/>
          </a:xfrm>
          <a:prstGeom prst="ellipse">
            <a:avLst/>
          </a:prstGeom>
          <a:gradFill rotWithShape="1">
            <a:gsLst>
              <a:gs pos="0">
                <a:srgbClr val="003BB2"/>
              </a:gs>
              <a:gs pos="100000">
                <a:srgbClr val="DDDDDD"/>
              </a:gs>
            </a:gsLst>
            <a:lin ang="5400000" scaled="1"/>
            <a:tileRect/>
          </a:gradFill>
          <a:ln w="9525" cap="flat" cmpd="sng">
            <a:solidFill>
              <a:srgbClr val="003399"/>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093" name="Oval 45"/>
          <p:cNvSpPr>
            <a:spLocks noChangeArrowheads="1"/>
          </p:cNvSpPr>
          <p:nvPr/>
        </p:nvSpPr>
        <p:spPr bwMode="auto">
          <a:xfrm>
            <a:off x="3911600" y="2959100"/>
            <a:ext cx="1298575" cy="1108075"/>
          </a:xfrm>
          <a:prstGeom prst="ellipse">
            <a:avLst/>
          </a:prstGeom>
          <a:gradFill rotWithShape="1">
            <a:gsLst>
              <a:gs pos="0">
                <a:schemeClr val="bg1"/>
              </a:gs>
              <a:gs pos="100000">
                <a:schemeClr val="bg1">
                  <a:gamma/>
                  <a:shade val="46275"/>
                  <a:invGamma/>
                  <a:alpha val="0"/>
                </a:schemeClr>
              </a:gs>
            </a:gsLst>
            <a:lin ang="5400000" scaled="1"/>
          </a:gradFill>
          <a:ln w="9525" algn="ctr">
            <a:no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7905" name="AutoShape 48"/>
          <p:cNvSpPr/>
          <p:nvPr/>
        </p:nvSpPr>
        <p:spPr>
          <a:xfrm flipH="1">
            <a:off x="646747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7906" name="AutoShape 49"/>
          <p:cNvSpPr/>
          <p:nvPr/>
        </p:nvSpPr>
        <p:spPr>
          <a:xfrm flipH="1">
            <a:off x="646747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7907" name="AutoShape 66"/>
          <p:cNvSpPr/>
          <p:nvPr/>
        </p:nvSpPr>
        <p:spPr>
          <a:xfrm rot="-1800000" flipH="1">
            <a:off x="556577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7908" name="AutoShape 67"/>
          <p:cNvSpPr/>
          <p:nvPr/>
        </p:nvSpPr>
        <p:spPr>
          <a:xfrm rot="-1800000" flipH="1">
            <a:off x="556577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7909" name="AutoShape 68"/>
          <p:cNvSpPr/>
          <p:nvPr/>
        </p:nvSpPr>
        <p:spPr>
          <a:xfrm rot="1701671" flipH="1">
            <a:off x="5565775"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Righ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7910" name="AutoShape 69"/>
          <p:cNvSpPr/>
          <p:nvPr/>
        </p:nvSpPr>
        <p:spPr>
          <a:xfrm rot="1701671" flipH="1">
            <a:off x="5565775"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7911" name="AutoShape 70"/>
          <p:cNvSpPr/>
          <p:nvPr/>
        </p:nvSpPr>
        <p:spPr>
          <a:xfrm>
            <a:off x="87312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7912" name="AutoShape 71"/>
          <p:cNvSpPr/>
          <p:nvPr/>
        </p:nvSpPr>
        <p:spPr>
          <a:xfrm>
            <a:off x="873125" y="3090863"/>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7913" name="AutoShape 72"/>
          <p:cNvSpPr/>
          <p:nvPr/>
        </p:nvSpPr>
        <p:spPr>
          <a:xfrm rot="1800000">
            <a:off x="177482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7914" name="AutoShape 73"/>
          <p:cNvSpPr/>
          <p:nvPr/>
        </p:nvSpPr>
        <p:spPr>
          <a:xfrm rot="1800000">
            <a:off x="1774825" y="1125538"/>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7915" name="AutoShape 74"/>
          <p:cNvSpPr/>
          <p:nvPr/>
        </p:nvSpPr>
        <p:spPr>
          <a:xfrm rot="-1701671">
            <a:off x="1547813"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a:scene3d>
            <a:camera prst="legacyPerspectiveLeft">
              <a:rot lat="0" lon="0" rev="0"/>
            </a:camera>
            <a:lightRig rig="legacyFlat3" dir="b"/>
          </a:scene3d>
          <a:sp3d extrusionH="887400" prstMaterial="legacyMatte">
            <a:bevelT w="13500" h="13500" prst="angle"/>
            <a:bevelB w="13500" h="13500" prst="angle"/>
            <a:extrusionClr>
              <a:srgbClr val="333333"/>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37916" name="AutoShape 75"/>
          <p:cNvSpPr/>
          <p:nvPr/>
        </p:nvSpPr>
        <p:spPr>
          <a:xfrm rot="-1701671">
            <a:off x="1547813" y="5159375"/>
            <a:ext cx="1803400" cy="1222375"/>
          </a:xfrm>
          <a:prstGeom prst="rightArrow">
            <a:avLst>
              <a:gd name="adj1" fmla="val 70388"/>
              <a:gd name="adj2" fmla="val 48303"/>
            </a:avLst>
          </a:prstGeom>
          <a:gradFill rotWithShape="1">
            <a:gsLst>
              <a:gs pos="0">
                <a:srgbClr val="CCFFFF"/>
              </a:gs>
              <a:gs pos="100000">
                <a:srgbClr val="00CCFF"/>
              </a:gs>
            </a:gsLst>
            <a:lin ang="0" scaled="1"/>
            <a:tileRect/>
          </a:gradFill>
          <a:ln w="9525" cap="flat" cmpd="sng">
            <a:solidFill>
              <a:srgbClr val="0099CC"/>
            </a:solidFill>
            <a:prstDash val="solid"/>
            <a:miter/>
            <a:headEnd type="none" w="med" len="med"/>
            <a:tailEnd type="none" w="med" len="med"/>
          </a:ln>
          <a:effectLst>
            <a:prstShdw prst="shdw17" dist="17961" dir="2699999">
              <a:srgbClr val="005C7A"/>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7917" name="Text Box 78"/>
          <p:cNvSpPr txBox="1"/>
          <p:nvPr/>
        </p:nvSpPr>
        <p:spPr>
          <a:xfrm>
            <a:off x="900113" y="3429000"/>
            <a:ext cx="1565275" cy="641350"/>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在合适位置上</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 粘贴运单</a:t>
            </a:r>
            <a:endParaRPr lang="ko-KR" altLang="en-US" b="1" dirty="0">
              <a:latin typeface="Arial" panose="020B0604020202020204" pitchFamily="34" charset="0"/>
              <a:ea typeface="宋体" panose="02010600030101010101" pitchFamily="2" charset="-122"/>
            </a:endParaRPr>
          </a:p>
        </p:txBody>
      </p:sp>
      <p:sp>
        <p:nvSpPr>
          <p:cNvPr id="37918" name="Text Box 79"/>
          <p:cNvSpPr txBox="1"/>
          <p:nvPr/>
        </p:nvSpPr>
        <p:spPr>
          <a:xfrm>
            <a:off x="6877050" y="3357563"/>
            <a:ext cx="1417638" cy="641350"/>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按规定规范包装快 件</a:t>
            </a:r>
            <a:endParaRPr lang="ko-KR" altLang="en-US" b="1" dirty="0">
              <a:latin typeface="Arial" panose="020B0604020202020204" pitchFamily="34" charset="0"/>
              <a:ea typeface="宋体" panose="02010600030101010101" pitchFamily="2" charset="-122"/>
            </a:endParaRPr>
          </a:p>
        </p:txBody>
      </p:sp>
      <p:sp>
        <p:nvSpPr>
          <p:cNvPr id="37919" name="Text Box 80"/>
          <p:cNvSpPr txBox="1"/>
          <p:nvPr/>
        </p:nvSpPr>
        <p:spPr>
          <a:xfrm rot="-1800000">
            <a:off x="1651000" y="5503863"/>
            <a:ext cx="1335088" cy="641350"/>
          </a:xfrm>
          <a:prstGeom prst="rect">
            <a:avLst/>
          </a:prstGeom>
          <a:noFill/>
          <a:ln w="9525">
            <a:noFill/>
          </a:ln>
        </p:spPr>
        <p:txBody>
          <a:bodyPr wrap="none" anchor="t" anchorCtr="0">
            <a:spAutoFit/>
          </a:bodyPr>
          <a:p>
            <a:r>
              <a:rPr lang="zh-CN" altLang="en-US" b="1" dirty="0">
                <a:latin typeface="Arial" panose="020B0604020202020204" pitchFamily="34" charset="0"/>
                <a:ea typeface="宋体" panose="02010600030101010101" pitchFamily="2" charset="-122"/>
              </a:rPr>
              <a:t>贴上正确的</a:t>
            </a:r>
            <a:endParaRPr lang="zh-CN" altLang="en-US"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包装标识</a:t>
            </a:r>
            <a:endParaRPr lang="ko-KR" altLang="en-US" b="1" dirty="0">
              <a:latin typeface="Arial" panose="020B0604020202020204" pitchFamily="34" charset="0"/>
              <a:ea typeface="宋体" panose="02010600030101010101" pitchFamily="2" charset="-122"/>
            </a:endParaRPr>
          </a:p>
        </p:txBody>
      </p:sp>
      <p:sp>
        <p:nvSpPr>
          <p:cNvPr id="37920" name="Text Box 81"/>
          <p:cNvSpPr txBox="1"/>
          <p:nvPr/>
        </p:nvSpPr>
        <p:spPr>
          <a:xfrm rot="1800000">
            <a:off x="1908175" y="1341438"/>
            <a:ext cx="1104900" cy="641350"/>
          </a:xfrm>
          <a:prstGeom prst="rect">
            <a:avLst/>
          </a:prstGeom>
          <a:noFill/>
          <a:ln w="9525">
            <a:noFill/>
          </a:ln>
        </p:spPr>
        <p:txBody>
          <a:bodyPr wrap="none" anchor="t" anchorCtr="0">
            <a:spAutoFit/>
          </a:bodyPr>
          <a:p>
            <a:r>
              <a:rPr lang="zh-CN" altLang="en-US" b="1" dirty="0">
                <a:solidFill>
                  <a:srgbClr val="FF0000"/>
                </a:solidFill>
                <a:latin typeface="Arial" panose="020B0604020202020204" pitchFamily="34" charset="0"/>
                <a:ea typeface="宋体" panose="02010600030101010101" pitchFamily="2" charset="-122"/>
              </a:rPr>
              <a:t>清理包装</a:t>
            </a:r>
            <a:endParaRPr lang="zh-CN" altLang="en-US" b="1" dirty="0">
              <a:solidFill>
                <a:srgbClr val="FF0000"/>
              </a:solidFill>
              <a:latin typeface="Arial" panose="020B0604020202020204" pitchFamily="34" charset="0"/>
              <a:ea typeface="宋体" panose="02010600030101010101" pitchFamily="2" charset="-122"/>
            </a:endParaRPr>
          </a:p>
          <a:p>
            <a:r>
              <a:rPr lang="zh-CN" altLang="en-US" b="1" dirty="0">
                <a:solidFill>
                  <a:srgbClr val="FF0000"/>
                </a:solidFill>
                <a:latin typeface="Arial" panose="020B0604020202020204" pitchFamily="34" charset="0"/>
                <a:ea typeface="宋体" panose="02010600030101010101" pitchFamily="2" charset="-122"/>
              </a:rPr>
              <a:t>现场</a:t>
            </a:r>
            <a:endParaRPr lang="ko-KR" altLang="en-US" b="1" dirty="0">
              <a:solidFill>
                <a:srgbClr val="FF0000"/>
              </a:solidFill>
              <a:latin typeface="Arial" panose="020B0604020202020204" pitchFamily="34" charset="0"/>
              <a:ea typeface="宋体" panose="02010600030101010101" pitchFamily="2" charset="-122"/>
            </a:endParaRPr>
          </a:p>
        </p:txBody>
      </p:sp>
      <p:sp>
        <p:nvSpPr>
          <p:cNvPr id="37921" name="Text Box 82"/>
          <p:cNvSpPr txBox="1"/>
          <p:nvPr/>
        </p:nvSpPr>
        <p:spPr>
          <a:xfrm rot="-1800000">
            <a:off x="6219825" y="1238250"/>
            <a:ext cx="1133475" cy="915988"/>
          </a:xfrm>
          <a:prstGeom prst="rect">
            <a:avLst/>
          </a:prstGeom>
          <a:noFill/>
          <a:ln w="9525">
            <a:noFill/>
          </a:ln>
        </p:spPr>
        <p:txBody>
          <a:bodyPr anchor="t" anchorCtr="0">
            <a:spAutoFit/>
          </a:bodyPr>
          <a:p>
            <a:r>
              <a:rPr lang="zh-CN" altLang="en-US" b="1" dirty="0">
                <a:latin typeface="Arial" panose="020B0604020202020204" pitchFamily="34" charset="0"/>
                <a:ea typeface="宋体" panose="02010600030101010101" pitchFamily="2" charset="-122"/>
              </a:rPr>
              <a:t>选择合适</a:t>
            </a:r>
            <a:endParaRPr lang="zh-CN" altLang="en-US" b="1"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包装材料</a:t>
            </a:r>
            <a:endParaRPr lang="zh-CN" altLang="en-US" dirty="0">
              <a:latin typeface="Arial" panose="020B0604020202020204" pitchFamily="34" charset="0"/>
              <a:ea typeface="宋体" panose="02010600030101010101" pitchFamily="2" charset="-122"/>
            </a:endParaRPr>
          </a:p>
          <a:p>
            <a:pPr eaLnBrk="0" hangingPunct="0"/>
            <a:endParaRPr lang="ko-KR" altLang="en-US" dirty="0">
              <a:latin typeface="HY헤드라인M"/>
              <a:ea typeface="HY헤드라인M"/>
            </a:endParaRPr>
          </a:p>
        </p:txBody>
      </p:sp>
      <p:sp>
        <p:nvSpPr>
          <p:cNvPr id="37922" name="Text Box 83"/>
          <p:cNvSpPr txBox="1"/>
          <p:nvPr/>
        </p:nvSpPr>
        <p:spPr>
          <a:xfrm rot="1800000">
            <a:off x="6011863" y="5513388"/>
            <a:ext cx="1220787" cy="915987"/>
          </a:xfrm>
          <a:prstGeom prst="rect">
            <a:avLst/>
          </a:prstGeom>
          <a:noFill/>
          <a:ln w="9525">
            <a:noFill/>
          </a:ln>
        </p:spPr>
        <p:txBody>
          <a:bodyPr wrap="none" anchor="t" anchorCtr="0">
            <a:spAutoFit/>
          </a:bodyPr>
          <a:p>
            <a:r>
              <a:rPr lang="zh-CN" altLang="en-US" dirty="0">
                <a:latin typeface="宋体" panose="02010600030101010101" pitchFamily="2" charset="-122"/>
                <a:ea typeface="宋体" panose="02010600030101010101" pitchFamily="2" charset="-122"/>
              </a:rPr>
              <a:t> </a:t>
            </a:r>
            <a:r>
              <a:rPr lang="zh-CN" altLang="en-US" b="1" dirty="0">
                <a:latin typeface="宋体" panose="02010600030101010101" pitchFamily="2" charset="-122"/>
                <a:ea typeface="宋体" panose="02010600030101010101" pitchFamily="2" charset="-122"/>
              </a:rPr>
              <a:t>检查包装</a:t>
            </a:r>
            <a:endParaRPr lang="zh-CN" altLang="en-US" dirty="0">
              <a:latin typeface="宋体" panose="02010600030101010101" pitchFamily="2" charset="-122"/>
              <a:ea typeface="宋体" panose="02010600030101010101" pitchFamily="2" charset="-122"/>
            </a:endParaRPr>
          </a:p>
          <a:p>
            <a:r>
              <a:rPr lang="zh-CN" altLang="en-US" b="1" dirty="0">
                <a:latin typeface="宋体" panose="02010600030101010101" pitchFamily="2" charset="-122"/>
                <a:ea typeface="宋体" panose="02010600030101010101" pitchFamily="2" charset="-122"/>
              </a:rPr>
              <a:t> 完成情况</a:t>
            </a:r>
            <a:endParaRPr lang="zh-CN" altLang="en-US" dirty="0">
              <a:latin typeface="宋体" panose="02010600030101010101" pitchFamily="2" charset="-122"/>
              <a:ea typeface="宋体" panose="02010600030101010101" pitchFamily="2" charset="-122"/>
            </a:endParaRPr>
          </a:p>
          <a:p>
            <a:pPr eaLnBrk="0" hangingPunct="0"/>
            <a:endParaRPr lang="ko-KR" altLang="en-US" dirty="0">
              <a:latin typeface="HY헤드라인M"/>
              <a:ea typeface="HY헤드라인M"/>
            </a:endParaRPr>
          </a:p>
        </p:txBody>
      </p:sp>
      <p:pic>
        <p:nvPicPr>
          <p:cNvPr id="37923" name="Picture 84" descr="로고"/>
          <p:cNvPicPr>
            <a:picLocks noChangeAspect="1"/>
          </p:cNvPicPr>
          <p:nvPr/>
        </p:nvPicPr>
        <p:blipFill>
          <a:blip r:embed="rId4"/>
          <a:stretch>
            <a:fillRect/>
          </a:stretch>
        </p:blipFill>
        <p:spPr>
          <a:xfrm>
            <a:off x="3895725" y="3268663"/>
            <a:ext cx="1339850" cy="869950"/>
          </a:xfrm>
          <a:prstGeom prst="rect">
            <a:avLst/>
          </a:prstGeom>
          <a:noFill/>
          <a:ln w="9525">
            <a:noFill/>
          </a:ln>
        </p:spPr>
      </p:pic>
      <p:sp>
        <p:nvSpPr>
          <p:cNvPr id="37924" name="Rectangle 85"/>
          <p:cNvSpPr/>
          <p:nvPr/>
        </p:nvSpPr>
        <p:spPr>
          <a:xfrm>
            <a:off x="3916363" y="3497263"/>
            <a:ext cx="1308100" cy="427037"/>
          </a:xfrm>
          <a:prstGeom prst="rect">
            <a:avLst/>
          </a:prstGeom>
          <a:noFill/>
          <a:ln w="9525">
            <a:noFill/>
          </a:ln>
        </p:spPr>
        <p:txBody>
          <a:bodyPr wrap="none" anchor="ctr" anchorCtr="0">
            <a:spAutoFit/>
          </a:bodyPr>
          <a:p>
            <a:pPr algn="ctr"/>
            <a:r>
              <a:rPr lang="zh-CN" altLang="en-US" sz="2200" b="1" dirty="0">
                <a:latin typeface="HY견고딕"/>
                <a:ea typeface="HY견고딕"/>
              </a:rPr>
              <a:t>快件包装</a:t>
            </a:r>
            <a:endParaRPr lang="zh-CN" altLang="en-US" sz="2200" b="1" dirty="0">
              <a:latin typeface="HY견고딕"/>
              <a:ea typeface="HY견고딕"/>
            </a:endParaRPr>
          </a:p>
        </p:txBody>
      </p:sp>
      <p:sp>
        <p:nvSpPr>
          <p:cNvPr id="37925" name="WordArt 87"/>
          <p:cNvSpPr>
            <a:spLocks noTextEdit="1"/>
          </p:cNvSpPr>
          <p:nvPr/>
        </p:nvSpPr>
        <p:spPr>
          <a:xfrm>
            <a:off x="3563938" y="2636838"/>
            <a:ext cx="2063750" cy="1997075"/>
          </a:xfrm>
          <a:prstGeom prst="rect">
            <a:avLst/>
          </a:prstGeom>
        </p:spPr>
        <p:txBody>
          <a:bodyPr wrap="none" fromWordArt="1">
            <a:prstTxWarp prst="textArchUp">
              <a:avLst>
                <a:gd name="adj" fmla="val 11423497"/>
              </a:avLst>
            </a:prstTxWarp>
            <a:normAutofit/>
          </a:bodyPr>
          <a:p>
            <a:pPr algn="ctr"/>
            <a:r>
              <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rPr>
              <a:t>사회기여 역할 강화</a:t>
            </a:r>
            <a:endPar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endParaRPr>
          </a:p>
        </p:txBody>
      </p:sp>
      <p:sp>
        <p:nvSpPr>
          <p:cNvPr id="37926" name="WordArt 88"/>
          <p:cNvSpPr>
            <a:spLocks noTextEdit="1"/>
          </p:cNvSpPr>
          <p:nvPr/>
        </p:nvSpPr>
        <p:spPr>
          <a:xfrm>
            <a:off x="3511550" y="2771775"/>
            <a:ext cx="2089150" cy="1990725"/>
          </a:xfrm>
          <a:prstGeom prst="rect">
            <a:avLst/>
          </a:prstGeom>
        </p:spPr>
        <p:txBody>
          <a:bodyPr wrap="none" fromWordArt="1">
            <a:prstTxWarp prst="textArchDown">
              <a:avLst>
                <a:gd name="adj" fmla="val 620745"/>
              </a:avLst>
            </a:prstTxWarp>
            <a:normAutofit/>
          </a:bodyPr>
          <a:p>
            <a:pPr algn="ctr"/>
            <a:r>
              <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rPr>
              <a:t>기반산업 동반성장</a:t>
            </a:r>
            <a:endParaRPr lang="zh-CN" altLang="en-US" sz="2400">
              <a:gradFill rotWithShape="1">
                <a:gsLst>
                  <a:gs pos="0">
                    <a:schemeClr val="bg1"/>
                  </a:gs>
                  <a:gs pos="100000">
                    <a:srgbClr val="DBDBDB"/>
                  </a:gs>
                </a:gsLst>
                <a:lin ang="0" scaled="1"/>
                <a:tileRect/>
              </a:gradFill>
              <a:effectLst>
                <a:outerShdw dist="17961" dir="2699999" algn="ctr" rotWithShape="0">
                  <a:schemeClr val="tx1"/>
                </a:outerShdw>
              </a:effectLst>
              <a:latin typeface="宋体" panose="02010600030101010101" pitchFamily="2" charset="-122"/>
              <a:ea typeface="宋体" panose="02010600030101010101" pitchFamily="2" charset="-122"/>
            </a:endParaRPr>
          </a:p>
        </p:txBody>
      </p:sp>
    </p:spTree>
  </p:cSld>
  <p:clrMapOvr>
    <a:masterClrMapping/>
  </p:clrMapOvr>
  <p:transition spd="med">
    <p:check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891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891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891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891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892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8921" name="AutoShape 12"/>
          <p:cNvSpPr/>
          <p:nvPr/>
        </p:nvSpPr>
        <p:spPr>
          <a:xfrm>
            <a:off x="1331913" y="836613"/>
            <a:ext cx="7561262" cy="5846762"/>
          </a:xfrm>
          <a:prstGeom prst="roundRect">
            <a:avLst>
              <a:gd name="adj" fmla="val 16667"/>
            </a:avLst>
          </a:prstGeom>
          <a:solidFill>
            <a:srgbClr val="CCFF99"/>
          </a:solidFill>
          <a:ln w="95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pic>
        <p:nvPicPr>
          <p:cNvPr id="38922" name="Picture 13"/>
          <p:cNvPicPr>
            <a:picLocks noChangeAspect="1"/>
          </p:cNvPicPr>
          <p:nvPr/>
        </p:nvPicPr>
        <p:blipFill>
          <a:blip r:embed="rId4"/>
          <a:stretch>
            <a:fillRect/>
          </a:stretch>
        </p:blipFill>
        <p:spPr>
          <a:xfrm>
            <a:off x="4067175" y="1125538"/>
            <a:ext cx="1944688" cy="503237"/>
          </a:xfrm>
          <a:prstGeom prst="rect">
            <a:avLst/>
          </a:prstGeom>
          <a:noFill/>
          <a:ln w="9525">
            <a:noFill/>
          </a:ln>
        </p:spPr>
      </p:pic>
      <p:sp>
        <p:nvSpPr>
          <p:cNvPr id="38923" name="Text Box 14"/>
          <p:cNvSpPr txBox="1"/>
          <p:nvPr/>
        </p:nvSpPr>
        <p:spPr>
          <a:xfrm>
            <a:off x="4211638" y="1196975"/>
            <a:ext cx="1655762" cy="395288"/>
          </a:xfrm>
          <a:prstGeom prst="rect">
            <a:avLst/>
          </a:prstGeom>
          <a:noFill/>
          <a:ln w="9525">
            <a:noFill/>
          </a:ln>
        </p:spPr>
        <p:txBody>
          <a:bodyPr anchor="t" anchorCtr="0"/>
          <a:p>
            <a:pPr algn="just"/>
            <a:r>
              <a:rPr lang="zh-CN" altLang="en-US" sz="1600" b="1" dirty="0">
                <a:solidFill>
                  <a:srgbClr val="FF0000"/>
                </a:solidFill>
                <a:latin typeface="Times New Roman" panose="02020603050405020304" pitchFamily="18" charset="0"/>
                <a:ea typeface="宋体" panose="02010600030101010101" pitchFamily="2" charset="-122"/>
              </a:rPr>
              <a:t>六、现场清理</a:t>
            </a:r>
            <a:endParaRPr lang="zh-CN" altLang="en-US" sz="1600" dirty="0">
              <a:latin typeface="Arial" panose="020B0604020202020204" pitchFamily="34" charset="0"/>
              <a:ea typeface="宋体" panose="02010600030101010101" pitchFamily="2" charset="-122"/>
            </a:endParaRPr>
          </a:p>
        </p:txBody>
      </p:sp>
      <p:sp>
        <p:nvSpPr>
          <p:cNvPr id="38924" name="Text Box 15"/>
          <p:cNvSpPr txBox="1"/>
          <p:nvPr/>
        </p:nvSpPr>
        <p:spPr>
          <a:xfrm>
            <a:off x="1547813" y="1557338"/>
            <a:ext cx="7272337" cy="779462"/>
          </a:xfrm>
          <a:prstGeom prst="rect">
            <a:avLst/>
          </a:prstGeom>
          <a:noFill/>
          <a:ln w="9525">
            <a:noFill/>
          </a:ln>
        </p:spPr>
        <p:txBody>
          <a:bodyPr anchor="t" anchorCtr="0">
            <a:spAutoFit/>
          </a:bodyPr>
          <a:p>
            <a:pPr marL="342900" indent="-342900">
              <a:spcBef>
                <a:spcPct val="50000"/>
              </a:spcBef>
              <a:buAutoNum type="arabicPeriod"/>
            </a:pPr>
            <a:endParaRPr lang="zh-CN" altLang="en-US" dirty="0">
              <a:latin typeface="Arial" panose="020B0604020202020204" pitchFamily="34" charset="0"/>
              <a:ea typeface="宋体" panose="02010600030101010101" pitchFamily="2" charset="-122"/>
            </a:endParaRPr>
          </a:p>
          <a:p>
            <a:pPr marL="342900" indent="-342900">
              <a:spcBef>
                <a:spcPct val="50000"/>
              </a:spcBef>
              <a:buNone/>
            </a:pPr>
            <a:endParaRPr lang="zh-CN" altLang="en-US" dirty="0">
              <a:latin typeface="Arial" panose="020B0604020202020204" pitchFamily="34" charset="0"/>
              <a:ea typeface="宋体" panose="02010600030101010101" pitchFamily="2" charset="-122"/>
            </a:endParaRPr>
          </a:p>
        </p:txBody>
      </p:sp>
      <p:sp>
        <p:nvSpPr>
          <p:cNvPr id="38925" name="Arc 17"/>
          <p:cNvSpPr/>
          <p:nvPr/>
        </p:nvSpPr>
        <p:spPr>
          <a:xfrm flipV="1">
            <a:off x="1957388" y="2433638"/>
            <a:ext cx="6338887" cy="3321050"/>
          </a:xfrm>
          <a:custGeom>
            <a:avLst/>
            <a:gdLst/>
            <a:ahLst/>
            <a:cxnLst>
              <a:cxn ang="0">
                <a:pos x="1735417" y="3235536"/>
              </a:cxn>
              <a:cxn ang="0">
                <a:pos x="4234729" y="3321050"/>
              </a:cxn>
              <a:cxn ang="0">
                <a:pos x="3169444" y="1710290"/>
              </a:cxn>
            </a:cxnLst>
            <a:pathLst>
              <a:path w="43200" h="41943" fill="none">
                <a:moveTo>
                  <a:pt x="11827" y="40862"/>
                </a:moveTo>
                <a:cubicBezTo>
                  <a:pt x="4571" y="37181"/>
                  <a:pt x="0" y="29735"/>
                  <a:pt x="0" y="21600"/>
                </a:cubicBezTo>
                <a:cubicBezTo>
                  <a:pt x="0" y="9670"/>
                  <a:pt x="9670" y="0"/>
                  <a:pt x="21600" y="0"/>
                </a:cubicBezTo>
                <a:cubicBezTo>
                  <a:pt x="33529" y="0"/>
                  <a:pt x="43200" y="9670"/>
                  <a:pt x="43200" y="21600"/>
                </a:cubicBezTo>
                <a:cubicBezTo>
                  <a:pt x="43200" y="30730"/>
                  <a:pt x="37459" y="38874"/>
                  <a:pt x="28860" y="41943"/>
                </a:cubicBezTo>
              </a:path>
              <a:path w="43200" h="41943" stroke="0">
                <a:moveTo>
                  <a:pt x="11827" y="40862"/>
                </a:moveTo>
                <a:cubicBezTo>
                  <a:pt x="4571" y="37181"/>
                  <a:pt x="0" y="29735"/>
                  <a:pt x="0" y="21600"/>
                </a:cubicBezTo>
                <a:cubicBezTo>
                  <a:pt x="0" y="9670"/>
                  <a:pt x="9670" y="0"/>
                  <a:pt x="21600" y="0"/>
                </a:cubicBezTo>
                <a:cubicBezTo>
                  <a:pt x="33529" y="0"/>
                  <a:pt x="43200" y="9670"/>
                  <a:pt x="43200" y="21600"/>
                </a:cubicBezTo>
                <a:cubicBezTo>
                  <a:pt x="43200" y="30730"/>
                  <a:pt x="37459" y="38874"/>
                  <a:pt x="28860" y="41943"/>
                </a:cubicBezTo>
                <a:lnTo>
                  <a:pt x="21600" y="21600"/>
                </a:lnTo>
                <a:lnTo>
                  <a:pt x="11827" y="40862"/>
                </a:lnTo>
                <a:close/>
              </a:path>
            </a:pathLst>
          </a:custGeom>
          <a:noFill/>
          <a:ln w="28575" cap="flat" cmpd="sng">
            <a:solidFill>
              <a:srgbClr val="FF6600"/>
            </a:solidFill>
            <a:prstDash val="sysDot"/>
            <a:round/>
            <a:headEnd type="triangle" w="med" len="med"/>
            <a:tailEnd type="none" w="med" len="med"/>
          </a:ln>
        </p:spPr>
        <p:txBody>
          <a:bodyPr/>
          <a:p>
            <a:endParaRPr lang="zh-CN" altLang="en-US"/>
          </a:p>
        </p:txBody>
      </p:sp>
      <p:sp>
        <p:nvSpPr>
          <p:cNvPr id="38926" name="Oval 18"/>
          <p:cNvSpPr/>
          <p:nvPr/>
        </p:nvSpPr>
        <p:spPr>
          <a:xfrm>
            <a:off x="2568575" y="2728913"/>
            <a:ext cx="4978400" cy="2644775"/>
          </a:xfrm>
          <a:prstGeom prst="ellipse">
            <a:avLst/>
          </a:prstGeom>
          <a:solidFill>
            <a:srgbClr val="B9C597">
              <a:alpha val="39999"/>
            </a:srgbClr>
          </a:soli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8927" name="Rectangle 19"/>
          <p:cNvSpPr/>
          <p:nvPr/>
        </p:nvSpPr>
        <p:spPr>
          <a:xfrm>
            <a:off x="4114800" y="5746750"/>
            <a:ext cx="1841500" cy="339725"/>
          </a:xfrm>
          <a:prstGeom prst="rect">
            <a:avLst/>
          </a:prstGeom>
          <a:gradFill rotWithShape="1">
            <a:gsLst>
              <a:gs pos="0">
                <a:srgbClr val="00CCFF"/>
              </a:gs>
              <a:gs pos="100000">
                <a:srgbClr val="005E76"/>
              </a:gs>
            </a:gsLst>
            <a:lin ang="2700000" scaled="1"/>
            <a:tileRect/>
          </a:gradFill>
          <a:ln w="9525"/>
          <a:scene3d>
            <a:camera prst="legacyObliqueTopRight">
              <a:rot lat="0" lon="0" rev="0"/>
            </a:camera>
            <a:lightRig rig="legacyFlat3" dir="b"/>
          </a:scene3d>
          <a:sp3d extrusionH="163500" prstMaterial="legacyMatte">
            <a:bevelT w="13500" h="13500" prst="angle"/>
            <a:bevelB w="13500" h="13500" prst="angle"/>
            <a:extrusionClr>
              <a:srgbClr val="00CCFF"/>
            </a:extrusionClr>
          </a:sp3d>
        </p:spPr>
        <p:txBody>
          <a:bodyPr wrap="none" anchor="ctr" anchorCtr="0">
            <a:flatTx/>
          </a:bodyPr>
          <a:p>
            <a:pPr algn="ctr" latinLnBrk="1"/>
            <a:r>
              <a:rPr lang="zh-CN" altLang="en-US" dirty="0">
                <a:latin typeface="Arial" panose="020B0604020202020204" pitchFamily="34" charset="0"/>
                <a:ea typeface="宋体" panose="02010600030101010101" pitchFamily="2" charset="-122"/>
              </a:rPr>
              <a:t>包装标识</a:t>
            </a:r>
            <a:endParaRPr lang="en-US" altLang="ko-KR" dirty="0">
              <a:latin typeface="Arial" panose="020B0604020202020204" pitchFamily="34" charset="0"/>
              <a:ea typeface="宋体" panose="02010600030101010101" pitchFamily="2" charset="-122"/>
            </a:endParaRPr>
          </a:p>
        </p:txBody>
      </p:sp>
      <p:sp>
        <p:nvSpPr>
          <p:cNvPr id="38928" name="AutoShape 20"/>
          <p:cNvSpPr/>
          <p:nvPr/>
        </p:nvSpPr>
        <p:spPr>
          <a:xfrm>
            <a:off x="1692275" y="3282950"/>
            <a:ext cx="2284413" cy="1631950"/>
          </a:xfrm>
          <a:prstGeom prst="rightArrowCallout">
            <a:avLst>
              <a:gd name="adj1" fmla="val 22564"/>
              <a:gd name="adj2" fmla="val 25000"/>
              <a:gd name="adj3" fmla="val 20076"/>
              <a:gd name="adj4" fmla="val 77796"/>
            </a:avLst>
          </a:prstGeom>
          <a:gradFill rotWithShape="1">
            <a:gsLst>
              <a:gs pos="0">
                <a:srgbClr val="94B3C8">
                  <a:alpha val="89998"/>
                </a:srgbClr>
              </a:gs>
              <a:gs pos="100000">
                <a:srgbClr val="44535D">
                  <a:alpha val="89998"/>
                </a:srgbClr>
              </a:gs>
            </a:gsLst>
            <a:lin ang="5400000" scaled="1"/>
            <a:tileRect/>
          </a:gradFill>
          <a:ln w="9525"/>
          <a:scene3d>
            <a:camera prst="legacyObliqueTopRight">
              <a:rot lat="0" lon="0" rev="0"/>
            </a:camera>
            <a:lightRig rig="legacyFlat3" dir="t"/>
          </a:scene3d>
          <a:sp3d extrusionH="163500" prstMaterial="legacyMatte">
            <a:bevelT w="13500" h="13500" prst="angle"/>
            <a:bevelB w="13500" h="13500" prst="angle"/>
            <a:extrusionClr>
              <a:srgbClr val="94B3C8"/>
            </a:extrusionClr>
          </a:sp3d>
        </p:spPr>
        <p:txBody>
          <a:bodyPr wrap="none" anchor="ctr" anchorCtr="0">
            <a:flatTx/>
          </a:bodyPr>
          <a:p>
            <a:pPr latinLnBrk="1"/>
            <a:endParaRPr lang="ko-KR" altLang="en-US" sz="1100" dirty="0">
              <a:solidFill>
                <a:srgbClr val="000000"/>
              </a:solidFill>
              <a:latin typeface="Batang" pitchFamily="18" charset="-127"/>
              <a:ea typeface="Batang" pitchFamily="18" charset="-127"/>
            </a:endParaRPr>
          </a:p>
          <a:p>
            <a:pPr latinLnBrk="1"/>
            <a:endParaRPr lang="ko-KR" altLang="en-US" sz="1100" dirty="0">
              <a:solidFill>
                <a:srgbClr val="000000"/>
              </a:solidFill>
              <a:latin typeface="Batang" pitchFamily="18" charset="-127"/>
              <a:ea typeface="Batang" pitchFamily="18" charset="-127"/>
            </a:endParaRPr>
          </a:p>
          <a:p>
            <a:pPr latinLnBrk="1"/>
            <a:endParaRPr lang="ko-KR" altLang="en-US" sz="1100" dirty="0">
              <a:solidFill>
                <a:srgbClr val="000000"/>
              </a:solidFill>
              <a:latin typeface="Batang" pitchFamily="18" charset="-127"/>
              <a:ea typeface="Batang" pitchFamily="18" charset="-127"/>
            </a:endParaRPr>
          </a:p>
          <a:p>
            <a:pPr latinLnBrk="1"/>
            <a:endParaRPr lang="ko-KR" altLang="en-US" sz="1100" dirty="0">
              <a:solidFill>
                <a:srgbClr val="000000"/>
              </a:solidFill>
              <a:latin typeface="Batang" pitchFamily="18" charset="-127"/>
              <a:ea typeface="Batang" pitchFamily="18" charset="-127"/>
            </a:endParaRPr>
          </a:p>
          <a:p>
            <a:pPr latinLnBrk="1"/>
            <a:endParaRPr lang="ko-KR" altLang="en-US" sz="1100" dirty="0">
              <a:solidFill>
                <a:srgbClr val="000000"/>
              </a:solidFill>
              <a:latin typeface="Batang" pitchFamily="18" charset="-127"/>
              <a:ea typeface="Batang" pitchFamily="18" charset="-127"/>
            </a:endParaRPr>
          </a:p>
          <a:p>
            <a:pPr latinLnBrk="1"/>
            <a:r>
              <a:rPr lang="ko-KR" altLang="en-US" sz="1100" dirty="0">
                <a:solidFill>
                  <a:srgbClr val="000000"/>
                </a:solidFill>
                <a:latin typeface="Batang" pitchFamily="18" charset="-127"/>
                <a:ea typeface="Batang" pitchFamily="18" charset="-127"/>
              </a:rPr>
              <a:t> </a:t>
            </a:r>
            <a:endParaRPr lang="ko-KR" altLang="en-US" sz="1100" dirty="0">
              <a:solidFill>
                <a:srgbClr val="4D4D4D"/>
              </a:solidFill>
              <a:latin typeface="Times New Roman" panose="02020603050405020304" pitchFamily="18" charset="0"/>
              <a:ea typeface="Gulim" pitchFamily="34" charset="-127"/>
            </a:endParaRPr>
          </a:p>
        </p:txBody>
      </p:sp>
      <p:sp>
        <p:nvSpPr>
          <p:cNvPr id="38929" name="AutoShape 21"/>
          <p:cNvSpPr/>
          <p:nvPr/>
        </p:nvSpPr>
        <p:spPr>
          <a:xfrm>
            <a:off x="6018213" y="3282950"/>
            <a:ext cx="2433637" cy="1631950"/>
          </a:xfrm>
          <a:prstGeom prst="leftArrowCallout">
            <a:avLst>
              <a:gd name="adj1" fmla="val 21314"/>
              <a:gd name="adj2" fmla="val 25000"/>
              <a:gd name="adj3" fmla="val 29465"/>
              <a:gd name="adj4" fmla="val 74741"/>
            </a:avLst>
          </a:prstGeom>
          <a:gradFill rotWithShape="1">
            <a:gsLst>
              <a:gs pos="0">
                <a:srgbClr val="94B3C8">
                  <a:alpha val="89998"/>
                </a:srgbClr>
              </a:gs>
              <a:gs pos="100000">
                <a:srgbClr val="44535D">
                  <a:alpha val="89998"/>
                </a:srgbClr>
              </a:gs>
            </a:gsLst>
            <a:lin ang="5400000" scaled="1"/>
            <a:tileRect/>
          </a:gradFill>
          <a:ln w="9525"/>
          <a:scene3d>
            <a:camera prst="legacyObliqueTopRight">
              <a:rot lat="0" lon="0" rev="0"/>
            </a:camera>
            <a:lightRig rig="legacyFlat3" dir="t"/>
          </a:scene3d>
          <a:sp3d extrusionH="163500" prstMaterial="legacyMatte">
            <a:bevelT w="13500" h="13500" prst="angle"/>
            <a:bevelB w="13500" h="13500" prst="angle"/>
            <a:extrusionClr>
              <a:srgbClr val="94B3C8"/>
            </a:extrusionClr>
          </a:sp3d>
        </p:spPr>
        <p:txBody>
          <a:bodyPr wrap="none" anchor="ctr" anchorCtr="0">
            <a:flatTx/>
          </a:bodyPr>
          <a:p>
            <a:pPr latinLnBrk="1"/>
            <a:endParaRPr lang="ko-KR" altLang="en-US" sz="1100" dirty="0">
              <a:solidFill>
                <a:srgbClr val="FFFFFF"/>
              </a:solidFill>
              <a:latin typeface="Arial" panose="020B0604020202020204" pitchFamily="34" charset="0"/>
              <a:ea typeface="Gulim" pitchFamily="34" charset="-127"/>
            </a:endParaRPr>
          </a:p>
          <a:p>
            <a:pPr latinLnBrk="1"/>
            <a:endParaRPr lang="ko-KR" altLang="en-US" sz="1100" dirty="0">
              <a:solidFill>
                <a:srgbClr val="FFFFFF"/>
              </a:solidFill>
              <a:latin typeface="Arial" panose="020B0604020202020204" pitchFamily="34" charset="0"/>
              <a:ea typeface="Gulim" pitchFamily="34" charset="-127"/>
            </a:endParaRPr>
          </a:p>
          <a:p>
            <a:pPr latinLnBrk="1"/>
            <a:endParaRPr lang="ko-KR" altLang="en-US" sz="1100" dirty="0">
              <a:solidFill>
                <a:srgbClr val="4D4D4D"/>
              </a:solidFill>
              <a:latin typeface="Arial" panose="020B0604020202020204" pitchFamily="34" charset="0"/>
              <a:ea typeface="Gulim" pitchFamily="34" charset="-127"/>
            </a:endParaRPr>
          </a:p>
          <a:p>
            <a:pPr latinLnBrk="1"/>
            <a:r>
              <a:rPr lang="ko-KR" altLang="en-US" sz="1100" dirty="0">
                <a:solidFill>
                  <a:srgbClr val="000000"/>
                </a:solidFill>
                <a:latin typeface="Batang" pitchFamily="18" charset="-127"/>
                <a:ea typeface="Batang" pitchFamily="18" charset="-127"/>
              </a:rPr>
              <a:t>  </a:t>
            </a:r>
            <a:endParaRPr lang="ko-KR" altLang="en-US" sz="1100" dirty="0">
              <a:solidFill>
                <a:srgbClr val="000000"/>
              </a:solidFill>
              <a:latin typeface="Batang" pitchFamily="18" charset="-127"/>
              <a:ea typeface="Batang" pitchFamily="18" charset="-127"/>
            </a:endParaRPr>
          </a:p>
          <a:p>
            <a:pPr latinLnBrk="1"/>
            <a:endParaRPr lang="ko-KR" altLang="en-US" sz="1100" dirty="0">
              <a:solidFill>
                <a:srgbClr val="000000"/>
              </a:solidFill>
              <a:latin typeface="Batang" pitchFamily="18" charset="-127"/>
              <a:ea typeface="Batang" pitchFamily="18" charset="-127"/>
            </a:endParaRPr>
          </a:p>
          <a:p>
            <a:pPr latinLnBrk="1"/>
            <a:r>
              <a:rPr lang="ko-KR" altLang="en-US" sz="1100" dirty="0">
                <a:solidFill>
                  <a:srgbClr val="000000"/>
                </a:solidFill>
                <a:latin typeface="Batang" pitchFamily="18" charset="-127"/>
                <a:ea typeface="Batang" pitchFamily="18" charset="-127"/>
              </a:rPr>
              <a:t>  </a:t>
            </a:r>
            <a:endParaRPr lang="ko-KR" altLang="en-US" sz="1100" dirty="0">
              <a:solidFill>
                <a:srgbClr val="4D4D4D"/>
              </a:solidFill>
              <a:latin typeface="Times New Roman" panose="02020603050405020304" pitchFamily="18" charset="0"/>
              <a:ea typeface="Gulim" pitchFamily="34" charset="-127"/>
            </a:endParaRPr>
          </a:p>
        </p:txBody>
      </p:sp>
      <p:sp>
        <p:nvSpPr>
          <p:cNvPr id="38930" name="AutoShape 22"/>
          <p:cNvSpPr/>
          <p:nvPr/>
        </p:nvSpPr>
        <p:spPr>
          <a:xfrm>
            <a:off x="4140200" y="2060575"/>
            <a:ext cx="1841500" cy="1562100"/>
          </a:xfrm>
          <a:prstGeom prst="downArrowCallout">
            <a:avLst>
              <a:gd name="adj1" fmla="val 32385"/>
              <a:gd name="adj2" fmla="val 30197"/>
              <a:gd name="adj3" fmla="val 19379"/>
              <a:gd name="adj4" fmla="val 72102"/>
            </a:avLst>
          </a:prstGeom>
          <a:gradFill rotWithShape="1">
            <a:gsLst>
              <a:gs pos="0">
                <a:srgbClr val="94B3C8">
                  <a:alpha val="89998"/>
                </a:srgbClr>
              </a:gs>
              <a:gs pos="100000">
                <a:srgbClr val="44535D">
                  <a:alpha val="89998"/>
                </a:srgbClr>
              </a:gs>
            </a:gsLst>
            <a:lin ang="5400000" scaled="1"/>
            <a:tileRect/>
          </a:gradFill>
          <a:ln w="9525"/>
          <a:scene3d>
            <a:camera prst="legacyObliqueTopRight">
              <a:rot lat="0" lon="0" rev="0"/>
            </a:camera>
            <a:lightRig rig="legacyFlat3" dir="t"/>
          </a:scene3d>
          <a:sp3d extrusionH="163500" prstMaterial="legacyMatte">
            <a:bevelT w="13500" h="13500" prst="angle"/>
            <a:bevelB w="13500" h="13500" prst="angle"/>
            <a:extrusionClr>
              <a:srgbClr val="94B3C8"/>
            </a:extrusionClr>
          </a:sp3d>
        </p:spPr>
        <p:txBody>
          <a:bodyPr wrap="none" anchor="ctr" anchorCtr="0">
            <a:flatTx/>
          </a:bodyPr>
          <a:p>
            <a:pPr latinLnBrk="1"/>
            <a:endParaRPr lang="zh-CN" altLang="en-US" sz="1100" dirty="0">
              <a:solidFill>
                <a:schemeClr val="bg2"/>
              </a:solidFill>
              <a:latin typeface="Arial" panose="020B0604020202020204" pitchFamily="34" charset="0"/>
              <a:ea typeface="Gulim" pitchFamily="34" charset="-127"/>
            </a:endParaRPr>
          </a:p>
        </p:txBody>
      </p:sp>
      <p:sp>
        <p:nvSpPr>
          <p:cNvPr id="38931" name="AutoShape 23"/>
          <p:cNvSpPr/>
          <p:nvPr/>
        </p:nvSpPr>
        <p:spPr>
          <a:xfrm>
            <a:off x="4114800" y="4575175"/>
            <a:ext cx="1841500" cy="1154113"/>
          </a:xfrm>
          <a:prstGeom prst="upArrowCallout">
            <a:avLst>
              <a:gd name="adj1" fmla="val 49980"/>
              <a:gd name="adj2" fmla="val 39889"/>
              <a:gd name="adj3" fmla="val 13851"/>
              <a:gd name="adj4" fmla="val 76903"/>
            </a:avLst>
          </a:prstGeom>
          <a:gradFill rotWithShape="1">
            <a:gsLst>
              <a:gs pos="0">
                <a:srgbClr val="94B3C8">
                  <a:alpha val="89998"/>
                </a:srgbClr>
              </a:gs>
              <a:gs pos="100000">
                <a:srgbClr val="44535D">
                  <a:alpha val="89998"/>
                </a:srgbClr>
              </a:gs>
            </a:gsLst>
            <a:lin ang="5400000" scaled="1"/>
            <a:tileRect/>
          </a:gradFill>
          <a:ln w="9525"/>
          <a:scene3d>
            <a:camera prst="legacyObliqueTopRight">
              <a:rot lat="0" lon="0" rev="0"/>
            </a:camera>
            <a:lightRig rig="legacyFlat3" dir="t"/>
          </a:scene3d>
          <a:sp3d extrusionH="163500" prstMaterial="legacyMatte">
            <a:bevelT w="13500" h="13500" prst="angle"/>
            <a:bevelB w="13500" h="13500" prst="angle"/>
            <a:extrusionClr>
              <a:srgbClr val="94B3C8"/>
            </a:extrusionClr>
          </a:sp3d>
        </p:spPr>
        <p:txBody>
          <a:bodyPr wrap="none" anchor="ctr" anchorCtr="0">
            <a:flatTx/>
          </a:bodyPr>
          <a:p>
            <a:pPr latinLnBrk="1"/>
            <a:endParaRPr lang="zh-CN" altLang="en-US" sz="1100" dirty="0">
              <a:latin typeface="Arial" panose="020B0604020202020204" pitchFamily="34" charset="0"/>
              <a:ea typeface="Gulim" pitchFamily="34" charset="-127"/>
            </a:endParaRPr>
          </a:p>
        </p:txBody>
      </p:sp>
      <p:sp>
        <p:nvSpPr>
          <p:cNvPr id="38932" name="Rectangle 24"/>
          <p:cNvSpPr/>
          <p:nvPr/>
        </p:nvSpPr>
        <p:spPr>
          <a:xfrm>
            <a:off x="4125913" y="2060575"/>
            <a:ext cx="1841500" cy="365125"/>
          </a:xfrm>
          <a:prstGeom prst="rect">
            <a:avLst/>
          </a:prstGeom>
          <a:gradFill rotWithShape="1">
            <a:gsLst>
              <a:gs pos="0">
                <a:srgbClr val="00CCFF"/>
              </a:gs>
              <a:gs pos="100000">
                <a:srgbClr val="005E76"/>
              </a:gs>
            </a:gsLst>
            <a:lin ang="2700000" scaled="1"/>
            <a:tileRect/>
          </a:gradFill>
          <a:ln w="9525"/>
          <a:scene3d>
            <a:camera prst="legacyObliqueTopRight">
              <a:rot lat="0" lon="0" rev="0"/>
            </a:camera>
            <a:lightRig rig="legacyFlat3" dir="b"/>
          </a:scene3d>
          <a:sp3d extrusionH="163500" prstMaterial="legacyMatte">
            <a:bevelT w="13500" h="13500" prst="angle"/>
            <a:bevelB w="13500" h="13500" prst="angle"/>
            <a:extrusionClr>
              <a:srgbClr val="00CCFF"/>
            </a:extrusionClr>
          </a:sp3d>
        </p:spPr>
        <p:txBody>
          <a:bodyPr wrap="none" anchor="ctr" anchorCtr="0">
            <a:flatTx/>
          </a:bodyPr>
          <a:p>
            <a:pPr algn="ctr" latinLnBrk="1"/>
            <a:r>
              <a:rPr lang="zh-CN" altLang="en-US" dirty="0">
                <a:latin typeface="Arial" panose="020B0604020202020204" pitchFamily="34" charset="0"/>
                <a:ea typeface="宋体" panose="02010600030101010101" pitchFamily="2" charset="-122"/>
              </a:rPr>
              <a:t>包装工具</a:t>
            </a:r>
            <a:endParaRPr lang="en-US" altLang="zh-CN" dirty="0">
              <a:latin typeface="Arial" panose="020B0604020202020204" pitchFamily="34" charset="0"/>
              <a:ea typeface="宋体" panose="02010600030101010101" pitchFamily="2" charset="-122"/>
            </a:endParaRPr>
          </a:p>
        </p:txBody>
      </p:sp>
      <p:sp>
        <p:nvSpPr>
          <p:cNvPr id="38933" name="Rectangle 25"/>
          <p:cNvSpPr/>
          <p:nvPr/>
        </p:nvSpPr>
        <p:spPr>
          <a:xfrm>
            <a:off x="1692275" y="3282950"/>
            <a:ext cx="1774825" cy="339725"/>
          </a:xfrm>
          <a:prstGeom prst="rect">
            <a:avLst/>
          </a:prstGeom>
          <a:gradFill rotWithShape="1">
            <a:gsLst>
              <a:gs pos="0">
                <a:srgbClr val="00CCFF"/>
              </a:gs>
              <a:gs pos="100000">
                <a:srgbClr val="005E76"/>
              </a:gs>
            </a:gsLst>
            <a:lin ang="2700000" scaled="1"/>
            <a:tileRect/>
          </a:gradFill>
          <a:ln w="9525"/>
          <a:scene3d>
            <a:camera prst="legacyObliqueTopRight">
              <a:rot lat="0" lon="0" rev="0"/>
            </a:camera>
            <a:lightRig rig="legacyFlat3" dir="b"/>
          </a:scene3d>
          <a:sp3d extrusionH="163500" prstMaterial="legacyMatte">
            <a:bevelT w="13500" h="13500" prst="angle"/>
            <a:bevelB w="13500" h="13500" prst="angle"/>
            <a:extrusionClr>
              <a:srgbClr val="00CCFF"/>
            </a:extrusionClr>
          </a:sp3d>
        </p:spPr>
        <p:txBody>
          <a:bodyPr wrap="none" anchor="ctr" anchorCtr="0">
            <a:flatTx/>
          </a:bodyPr>
          <a:p>
            <a:pPr algn="ctr" latinLnBrk="1"/>
            <a:r>
              <a:rPr lang="zh-CN" altLang="en-US" dirty="0">
                <a:latin typeface="Arial" panose="020B0604020202020204" pitchFamily="34" charset="0"/>
                <a:ea typeface="宋体" panose="02010600030101010101" pitchFamily="2" charset="-122"/>
              </a:rPr>
              <a:t>包装场地</a:t>
            </a:r>
            <a:endParaRPr lang="en-US" altLang="ko-KR" dirty="0">
              <a:latin typeface="Arial" panose="020B0604020202020204" pitchFamily="34" charset="0"/>
              <a:ea typeface="宋体" panose="02010600030101010101" pitchFamily="2" charset="-122"/>
            </a:endParaRPr>
          </a:p>
        </p:txBody>
      </p:sp>
      <p:sp>
        <p:nvSpPr>
          <p:cNvPr id="38934" name="Rectangle 26"/>
          <p:cNvSpPr/>
          <p:nvPr/>
        </p:nvSpPr>
        <p:spPr>
          <a:xfrm>
            <a:off x="6627813" y="3267075"/>
            <a:ext cx="1824037" cy="381000"/>
          </a:xfrm>
          <a:prstGeom prst="rect">
            <a:avLst/>
          </a:prstGeom>
          <a:gradFill rotWithShape="1">
            <a:gsLst>
              <a:gs pos="0">
                <a:srgbClr val="00CCFF"/>
              </a:gs>
              <a:gs pos="100000">
                <a:srgbClr val="005E76"/>
              </a:gs>
            </a:gsLst>
            <a:lin ang="2700000" scaled="1"/>
            <a:tileRect/>
          </a:gradFill>
          <a:ln w="9525"/>
          <a:scene3d>
            <a:camera prst="legacyObliqueTopRight">
              <a:rot lat="0" lon="0" rev="0"/>
            </a:camera>
            <a:lightRig rig="legacyFlat3" dir="b"/>
          </a:scene3d>
          <a:sp3d extrusionH="163500" prstMaterial="legacyMatte">
            <a:bevelT w="13500" h="13500" prst="angle"/>
            <a:bevelB w="13500" h="13500" prst="angle"/>
            <a:extrusionClr>
              <a:srgbClr val="00CCFF"/>
            </a:extrusionClr>
          </a:sp3d>
        </p:spPr>
        <p:txBody>
          <a:bodyPr wrap="none" anchor="ctr" anchorCtr="0">
            <a:flatTx/>
          </a:bodyPr>
          <a:p>
            <a:pPr algn="ctr" latinLnBrk="1"/>
            <a:r>
              <a:rPr lang="zh-CN" altLang="en-US" dirty="0">
                <a:latin typeface="Arial" panose="020B0604020202020204" pitchFamily="34" charset="0"/>
                <a:ea typeface="宋体" panose="02010600030101010101" pitchFamily="2" charset="-122"/>
              </a:rPr>
              <a:t>包装材料</a:t>
            </a:r>
            <a:endParaRPr lang="en-US" altLang="zh-CN" dirty="0">
              <a:latin typeface="Arial" panose="020B0604020202020204" pitchFamily="34" charset="0"/>
              <a:ea typeface="宋体" panose="02010600030101010101" pitchFamily="2" charset="-122"/>
            </a:endParaRPr>
          </a:p>
        </p:txBody>
      </p:sp>
      <p:sp>
        <p:nvSpPr>
          <p:cNvPr id="38935" name="Oval 27"/>
          <p:cNvSpPr/>
          <p:nvPr/>
        </p:nvSpPr>
        <p:spPr>
          <a:xfrm>
            <a:off x="4087813" y="3802063"/>
            <a:ext cx="1770062" cy="603250"/>
          </a:xfrm>
          <a:prstGeom prst="ellipse">
            <a:avLst/>
          </a:prstGeom>
          <a:solidFill>
            <a:srgbClr val="FF3300"/>
          </a:solidFill>
          <a:ln w="9525"/>
          <a:scene3d>
            <a:camera prst="legacyObliqueTopRight">
              <a:rot lat="0" lon="0" rev="0"/>
            </a:camera>
            <a:lightRig rig="legacyFlat3" dir="b"/>
          </a:scene3d>
          <a:sp3d extrusionH="227000" prstMaterial="legacyMatte">
            <a:bevelT w="13500" h="13500" prst="angle"/>
            <a:bevelB w="13500" h="13500" prst="angle"/>
            <a:extrusionClr>
              <a:srgbClr val="FF3300"/>
            </a:extrusionClr>
          </a:sp3d>
        </p:spPr>
        <p:txBody>
          <a:bodyPr wrap="none" anchor="ctr" anchorCtr="0">
            <a:flatTx/>
          </a:bodyPr>
          <a:p>
            <a:pPr algn="ctr" latinLnBrk="1"/>
            <a:r>
              <a:rPr lang="zh-CN" altLang="en-US" dirty="0">
                <a:solidFill>
                  <a:srgbClr val="FFFFFF"/>
                </a:solidFill>
                <a:latin typeface="HY견고딕"/>
                <a:ea typeface="HY견고딕"/>
              </a:rPr>
              <a:t>现场清理</a:t>
            </a:r>
            <a:endParaRPr lang="zh-CN" altLang="en-US" dirty="0">
              <a:solidFill>
                <a:srgbClr val="FFFFFF"/>
              </a:solidFill>
              <a:latin typeface="HY견고딕"/>
              <a:ea typeface="HY견고딕"/>
            </a:endParaRPr>
          </a:p>
        </p:txBody>
      </p:sp>
      <p:sp>
        <p:nvSpPr>
          <p:cNvPr id="38936" name="Text Box 29"/>
          <p:cNvSpPr txBox="1"/>
          <p:nvPr/>
        </p:nvSpPr>
        <p:spPr>
          <a:xfrm>
            <a:off x="6588125" y="3716338"/>
            <a:ext cx="1800225" cy="1155700"/>
          </a:xfrm>
          <a:prstGeom prst="rect">
            <a:avLst/>
          </a:prstGeom>
          <a:noFill/>
          <a:ln w="9525">
            <a:noFill/>
          </a:ln>
        </p:spPr>
        <p:txBody>
          <a:bodyPr anchor="t" anchorCtr="0">
            <a:spAutoFit/>
          </a:bodyPr>
          <a:p>
            <a:pPr marL="85725" indent="-85725"/>
            <a:r>
              <a:rPr lang="zh-CN" altLang="en-US" sz="1400" dirty="0">
                <a:latin typeface="Arial" panose="020B0604020202020204" pitchFamily="34" charset="0"/>
                <a:ea typeface="宋体" panose="02010600030101010101" pitchFamily="2" charset="-122"/>
              </a:rPr>
              <a:t>收回多余的包装材料，若无法再利用的包装材料，可投递到废弃物指定地进行统一处理</a:t>
            </a:r>
            <a:endParaRPr lang="en-US" altLang="ko-KR" sz="1000" b="1" dirty="0">
              <a:solidFill>
                <a:srgbClr val="FFFFFF"/>
              </a:solidFill>
              <a:latin typeface="Arial" panose="020B0604020202020204" pitchFamily="34" charset="0"/>
              <a:ea typeface="Gulim" pitchFamily="34" charset="-127"/>
            </a:endParaRPr>
          </a:p>
        </p:txBody>
      </p:sp>
      <p:sp>
        <p:nvSpPr>
          <p:cNvPr id="38937" name="Text Box 30"/>
          <p:cNvSpPr txBox="1"/>
          <p:nvPr/>
        </p:nvSpPr>
        <p:spPr>
          <a:xfrm>
            <a:off x="1766888" y="3619500"/>
            <a:ext cx="1725612" cy="1217613"/>
          </a:xfrm>
          <a:prstGeom prst="rect">
            <a:avLst/>
          </a:prstGeom>
          <a:noFill/>
          <a:ln w="9525">
            <a:noFill/>
          </a:ln>
        </p:spPr>
        <p:txBody>
          <a:bodyPr anchor="t" anchorCtr="0">
            <a:spAutoFit/>
          </a:bodyPr>
          <a:p>
            <a:pPr marL="85725" indent="-85725"/>
            <a:r>
              <a:rPr lang="zh-CN" altLang="en-US" sz="1400" dirty="0">
                <a:latin typeface="Arial" panose="020B0604020202020204" pitchFamily="34" charset="0"/>
                <a:ea typeface="宋体" panose="02010600030101010101" pitchFamily="2" charset="-122"/>
              </a:rPr>
              <a:t>清理地面的纸屑和细小杂物等。无论是在客户处还是网点，快件包装完务必保障场地整</a:t>
            </a:r>
            <a:r>
              <a:rPr lang="zh-CN" altLang="en-US" dirty="0">
                <a:latin typeface="Arial" panose="020B0604020202020204" pitchFamily="34" charset="0"/>
                <a:ea typeface="宋体" panose="02010600030101010101" pitchFamily="2" charset="-122"/>
              </a:rPr>
              <a:t>洁。</a:t>
            </a:r>
            <a:endParaRPr lang="en-US" altLang="ko-KR" dirty="0">
              <a:latin typeface="Arial" panose="020B0604020202020204" pitchFamily="34" charset="0"/>
              <a:ea typeface="宋体" panose="02010600030101010101" pitchFamily="2" charset="-122"/>
            </a:endParaRPr>
          </a:p>
        </p:txBody>
      </p:sp>
      <p:sp>
        <p:nvSpPr>
          <p:cNvPr id="38938" name="Text Box 31"/>
          <p:cNvSpPr txBox="1"/>
          <p:nvPr/>
        </p:nvSpPr>
        <p:spPr>
          <a:xfrm>
            <a:off x="4067175" y="4797425"/>
            <a:ext cx="1858963" cy="1004888"/>
          </a:xfrm>
          <a:prstGeom prst="rect">
            <a:avLst/>
          </a:prstGeom>
          <a:noFill/>
          <a:ln w="9525">
            <a:noFill/>
          </a:ln>
        </p:spPr>
        <p:txBody>
          <a:bodyPr anchor="t" anchorCtr="0">
            <a:spAutoFit/>
          </a:bodyPr>
          <a:p>
            <a:pPr marL="85725" indent="-85725"/>
            <a:r>
              <a:rPr lang="zh-CN" altLang="en-US" sz="1200" dirty="0">
                <a:latin typeface="Arial" panose="020B0604020202020204" pitchFamily="34" charset="0"/>
                <a:ea typeface="宋体" panose="02010600030101010101" pitchFamily="2" charset="-122"/>
              </a:rPr>
              <a:t>清理废弃的包装标识。不可随意丢弃。若在客户处，未经客户同意，不得私自放在客户处的垃圾筒。</a:t>
            </a:r>
            <a:endParaRPr lang="en-US" altLang="ko-KR" sz="1200" dirty="0">
              <a:latin typeface="Arial" panose="020B0604020202020204" pitchFamily="34" charset="0"/>
              <a:ea typeface="宋体" panose="02010600030101010101" pitchFamily="2" charset="-122"/>
            </a:endParaRPr>
          </a:p>
        </p:txBody>
      </p:sp>
      <p:sp>
        <p:nvSpPr>
          <p:cNvPr id="38939" name="Rectangle 33"/>
          <p:cNvSpPr/>
          <p:nvPr/>
        </p:nvSpPr>
        <p:spPr>
          <a:xfrm>
            <a:off x="4140200" y="2420938"/>
            <a:ext cx="1871663" cy="792162"/>
          </a:xfrm>
          <a:prstGeom prst="rect">
            <a:avLst/>
          </a:prstGeom>
          <a:noFill/>
          <a:ln w="9525">
            <a:noFill/>
          </a:ln>
        </p:spPr>
        <p:txBody>
          <a:bodyPr anchor="t" anchorCtr="0">
            <a:spAutoFit/>
          </a:bodyPr>
          <a:p>
            <a:pPr marL="342900" indent="-342900"/>
            <a:r>
              <a:rPr lang="zh-CN" altLang="en-US" sz="1400" dirty="0">
                <a:latin typeface="Arial" panose="020B0604020202020204" pitchFamily="34" charset="0"/>
                <a:ea typeface="宋体" panose="02010600030101010101" pitchFamily="2" charset="-122"/>
              </a:rPr>
              <a:t>将包装工具归位；</a:t>
            </a:r>
            <a:endParaRPr lang="zh-CN" altLang="en-US" sz="1400" dirty="0">
              <a:latin typeface="Arial" panose="020B0604020202020204" pitchFamily="34" charset="0"/>
              <a:ea typeface="宋体" panose="02010600030101010101" pitchFamily="2" charset="-122"/>
            </a:endParaRPr>
          </a:p>
          <a:p>
            <a:pPr marL="342900" indent="-342900"/>
            <a:r>
              <a:rPr lang="zh-CN" altLang="en-US" sz="1400" dirty="0">
                <a:latin typeface="Arial" panose="020B0604020202020204" pitchFamily="34" charset="0"/>
                <a:ea typeface="宋体" panose="02010600030101010101" pitchFamily="2" charset="-122"/>
              </a:rPr>
              <a:t>检查包装工具是否遗漏</a:t>
            </a:r>
            <a:r>
              <a:rPr lang="zh-CN" altLang="en-US"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993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9941"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9942"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9943"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任务二  快件收寄作业</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9944"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学习活动五：快件包装</a:t>
            </a:r>
            <a:endParaRPr lang="zh-CN" altLang="en-US" b="1" dirty="0">
              <a:solidFill>
                <a:srgbClr val="0000FF"/>
              </a:solidFill>
              <a:latin typeface="Arial" panose="020B0604020202020204" pitchFamily="34" charset="0"/>
              <a:ea typeface="楷体" panose="02010609060101010101" pitchFamily="49" charset="-122"/>
            </a:endParaRPr>
          </a:p>
        </p:txBody>
      </p:sp>
    </p:spTree>
  </p:cSld>
  <p:clrMapOvr>
    <a:masterClrMapping/>
  </p:clrMapOvr>
  <p:transition spd="med">
    <p:checker/>
  </p:transition>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9273</Words>
  <Application>WPS 演示</Application>
  <PresentationFormat/>
  <Paragraphs>1333</Paragraphs>
  <Slides>37</Slides>
  <Notes>0</Notes>
  <HiddenSlides>0</HiddenSlides>
  <MMClips>0</MMClips>
  <ScaleCrop>false</ScaleCrop>
  <HeadingPairs>
    <vt:vector size="8" baseType="variant">
      <vt:variant>
        <vt:lpstr>已用的字体</vt:lpstr>
      </vt:variant>
      <vt:variant>
        <vt:i4>18</vt:i4>
      </vt:variant>
      <vt:variant>
        <vt:lpstr>主题</vt:lpstr>
      </vt:variant>
      <vt:variant>
        <vt:i4>2</vt:i4>
      </vt:variant>
      <vt:variant>
        <vt:lpstr>嵌入 OLE 服务器</vt:lpstr>
      </vt:variant>
      <vt:variant>
        <vt:i4>0</vt:i4>
      </vt:variant>
      <vt:variant>
        <vt:lpstr>幻灯片标题</vt:lpstr>
      </vt:variant>
      <vt:variant>
        <vt:i4>37</vt:i4>
      </vt:variant>
    </vt:vector>
  </HeadingPairs>
  <TitlesOfParts>
    <vt:vector size="57" baseType="lpstr">
      <vt:lpstr>Arial</vt:lpstr>
      <vt:lpstr>宋体</vt:lpstr>
      <vt:lpstr>Wingdings</vt:lpstr>
      <vt:lpstr>Calibri</vt:lpstr>
      <vt:lpstr>Arial Rounded MT Bold</vt:lpstr>
      <vt:lpstr>楷体</vt:lpstr>
      <vt:lpstr>Times New Roman</vt:lpstr>
      <vt:lpstr>黑体</vt:lpstr>
      <vt:lpstr>HY헤드라인M</vt:lpstr>
      <vt:lpstr>Segoe Print</vt:lpstr>
      <vt:lpstr>ZWSimpleStroke</vt:lpstr>
      <vt:lpstr>HY견고딕</vt:lpstr>
      <vt:lpstr>Batang</vt:lpstr>
      <vt:lpstr>Constantia</vt:lpstr>
      <vt:lpstr>Gulim</vt:lpstr>
      <vt:lpstr>Malgun Gothic</vt:lpstr>
      <vt:lpstr>微软雅黑</vt:lpstr>
      <vt:lpstr>Arial Unicode MS</vt:lpstr>
      <vt:lpstr>默认设计模板</vt:lpstr>
      <vt:lpstr>2_默认设计模板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liaoqiuxia</dc:creator>
  <cp:lastModifiedBy>微信用户</cp:lastModifiedBy>
  <cp:revision>97</cp:revision>
  <dcterms:created xsi:type="dcterms:W3CDTF">2011-01-25T06:33:28Z</dcterms:created>
  <dcterms:modified xsi:type="dcterms:W3CDTF">2026-08-26T02:05:23Z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2A21BA08FBAD45A18D53A15E39F30E8F_12</vt:lpwstr>
  </property>
  <property fmtid="{D5CDD505-2E9C-101B-9397-08002B2CF9AE}" pid="3" name="KSOProductBuildVer">
    <vt:lpwstr>2052-12.1.0.28043</vt:lpwstr>
  </property>
</Properties>
</file>