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377" r:id="rId4"/>
    <p:sldId id="256" r:id="rId5"/>
    <p:sldId id="259" r:id="rId6"/>
    <p:sldId id="316" r:id="rId7"/>
    <p:sldId id="317" r:id="rId8"/>
    <p:sldId id="277" r:id="rId9"/>
    <p:sldId id="337" r:id="rId10"/>
    <p:sldId id="338" r:id="rId11"/>
    <p:sldId id="339" r:id="rId12"/>
    <p:sldId id="341" r:id="rId13"/>
    <p:sldId id="362" r:id="rId14"/>
    <p:sldId id="363" r:id="rId15"/>
    <p:sldId id="365" r:id="rId16"/>
    <p:sldId id="374" r:id="rId17"/>
    <p:sldId id="372" r:id="rId18"/>
    <p:sldId id="375" r:id="rId19"/>
    <p:sldId id="371" r:id="rId20"/>
    <p:sldId id="364" r:id="rId21"/>
    <p:sldId id="342" r:id="rId22"/>
    <p:sldId id="376" r:id="rId23"/>
    <p:sldId id="366" r:id="rId24"/>
    <p:sldId id="343" r:id="rId25"/>
    <p:sldId id="344" r:id="rId26"/>
    <p:sldId id="370" r:id="rId27"/>
    <p:sldId id="367" r:id="rId28"/>
    <p:sldId id="345" r:id="rId29"/>
    <p:sldId id="368" r:id="rId30"/>
    <p:sldId id="369" r:id="rId31"/>
    <p:sldId id="346" r:id="rId32"/>
    <p:sldId id="340" r:id="rId3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3.wmf"/><Relationship Id="rId3" Type="http://schemas.openxmlformats.org/officeDocument/2006/relationships/oleObject" Target="../embeddings/oleObject1.bin"/><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19.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2.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7" Type="http://schemas.openxmlformats.org/officeDocument/2006/relationships/vmlDrawing" Target="../drawings/vmlDrawing2.vml"/><Relationship Id="rId6" Type="http://schemas.openxmlformats.org/officeDocument/2006/relationships/slideLayout" Target="../slideLayouts/slideLayout7.xml"/><Relationship Id="rId5" Type="http://schemas.openxmlformats.org/officeDocument/2006/relationships/image" Target="../media/image33.wmf"/><Relationship Id="rId4" Type="http://schemas.openxmlformats.org/officeDocument/2006/relationships/oleObject" Target="../embeddings/oleObject2.bin"/><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4.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5.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42.jpeg"/><Relationship Id="rId7" Type="http://schemas.openxmlformats.org/officeDocument/2006/relationships/image" Target="../media/image41.jpeg"/><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771775" y="333375"/>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任务二：快件收寄作业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任务一：快递行业调研</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graphicFrame>
        <p:nvGraphicFramePr>
          <p:cNvPr id="5127" name="Object 239"/>
          <p:cNvGraphicFramePr>
            <a:graphicFrameLocks noChangeAspect="1"/>
          </p:cNvGraphicFramePr>
          <p:nvPr/>
        </p:nvGraphicFramePr>
        <p:xfrm>
          <a:off x="0" y="1268413"/>
          <a:ext cx="9144000" cy="5040312"/>
        </p:xfrm>
        <a:graphic>
          <a:graphicData uri="http://schemas.openxmlformats.org/presentationml/2006/ole">
            <mc:AlternateContent xmlns:mc="http://schemas.openxmlformats.org/markup-compatibility/2006">
              <mc:Choice xmlns:v="urn:schemas-microsoft-com:vml" Requires="v">
                <p:oleObj spid="_x0000_s3076" name="" r:id="rId3" imgW="8550910" imgH="5730240" progId="">
                  <p:embed/>
                </p:oleObj>
              </mc:Choice>
              <mc:Fallback>
                <p:oleObj name="" r:id="rId3" imgW="8550910" imgH="5730240" progId="">
                  <p:embed/>
                  <p:pic>
                    <p:nvPicPr>
                      <p:cNvPr id="0" name="图片 3075"/>
                      <p:cNvPicPr/>
                      <p:nvPr/>
                    </p:nvPicPr>
                    <p:blipFill>
                      <a:blip r:embed="rId4"/>
                      <a:srcRect t="4616"/>
                      <a:stretch>
                        <a:fillRect/>
                      </a:stretch>
                    </p:blipFill>
                    <p:spPr>
                      <a:xfrm>
                        <a:off x="0" y="1268413"/>
                        <a:ext cx="9144000" cy="5040312"/>
                      </a:xfrm>
                      <a:prstGeom prst="rect">
                        <a:avLst/>
                      </a:prstGeom>
                      <a:noFill/>
                      <a:ln w="38100">
                        <a:noFill/>
                        <a:miter/>
                      </a:ln>
                    </p:spPr>
                  </p:pic>
                </p:oleObj>
              </mc:Fallback>
            </mc:AlternateContent>
          </a:graphicData>
        </a:graphic>
      </p:graphicFrame>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1" name="Rectangle 11"/>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19392" name="Group 608"/>
          <p:cNvGraphicFramePr>
            <a:graphicFrameLocks noGrp="1"/>
          </p:cNvGraphicFramePr>
          <p:nvPr/>
        </p:nvGraphicFramePr>
        <p:xfrm>
          <a:off x="1619250" y="709613"/>
          <a:ext cx="7273925" cy="5884863"/>
        </p:xfrm>
        <a:graphic>
          <a:graphicData uri="http://schemas.openxmlformats.org/drawingml/2006/table">
            <a:tbl>
              <a:tblPr/>
              <a:tblGrid>
                <a:gridCol w="558800"/>
                <a:gridCol w="1120775"/>
                <a:gridCol w="1411288"/>
                <a:gridCol w="965200"/>
                <a:gridCol w="1298575"/>
                <a:gridCol w="1263650"/>
                <a:gridCol w="655637"/>
              </a:tblGrid>
              <a:tr h="415925">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职务概况</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职务名称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取件员</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所属部门</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快递网点</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定编人数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直接上级</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部门经理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职务编号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编制日期</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直接下属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7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工作概述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负责取件服务工作。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r h="13970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专业知识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对组织业务范围所属的地理交通情况较为熟悉。</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有较强机动车驾驶技术。</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具备运输业务规划能力。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心理品质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严谨、细心，善于发现问题，并能及时做出判断。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能吃苦耐劳，有上进心，具备良好的团队合作精神。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资历要求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具有初中以上文化。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具备基本礼仪礼节，有良好的沟通能力，文字书写工整、清晰。</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有同行业同类工作经验者优先。</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能力要求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良好的沟通能力及解决问题能力。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口头和书面语言表达流利。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工作认真负责，能承受较强的工作压力。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其  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男性优先，自带交通工具</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摩托车</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，车辆证照齐全；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rowSpan="9">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工作仪容仪表要求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头  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长度适中，梳理整齐，无头皮屑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面  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洁净，健康，精神饱满</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耳  朵</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无灰垢 、禁戴吊坠耳环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口  腔</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牙齿洁净，口腔无异味</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  装</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公司统一制服，熨烫整洁（平整、无污垢、掉扣、线头、无破损）</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  牌</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完好无缺，端正别于外装左胸前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双  手</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指甲整洁，无污垢、禁带花俏饰品（婚戒除外）</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鞋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干净、擦亮</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袜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无污渍、无破洞、无味，颜色根据裤子合理搭配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工作内容及</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职责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具体事项及标准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3889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上岗前培训内容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了解岗位职能和责任，熟悉所属辖区的街道情况，寻找最高效的配送路径。</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一般物品和特殊物品以及违禁品等基本常识培训。</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服务意识、安全意识、保密意识。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transition spd="med">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7172"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7173"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4"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5" name="Rectangle 10"/>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20352" name="Group 544"/>
          <p:cNvGraphicFramePr>
            <a:graphicFrameLocks noGrp="1"/>
          </p:cNvGraphicFramePr>
          <p:nvPr/>
        </p:nvGraphicFramePr>
        <p:xfrm>
          <a:off x="1587500" y="765175"/>
          <a:ext cx="7305675" cy="5878513"/>
        </p:xfrm>
        <a:graphic>
          <a:graphicData uri="http://schemas.openxmlformats.org/drawingml/2006/table">
            <a:tbl>
              <a:tblPr/>
              <a:tblGrid>
                <a:gridCol w="466725"/>
                <a:gridCol w="182563"/>
                <a:gridCol w="747712"/>
                <a:gridCol w="3006725"/>
                <a:gridCol w="2901950"/>
              </a:tblGrid>
              <a:tr h="51435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岗位职责</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接收取件信息并按照信息指示执行取件作业。</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到达客户处取件作业，对货物进行查验、包装、称重、计费操作。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指导客户填写运单资料，确保运单信息正确无误。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负责取件作业时的现金收讫。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做好货物、单据、现金的交接工作。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取件信息的及时反馈。</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片区快递市场的开发、管理、维护。</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工作条件及环境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本岗位属于室外工作，由于要做到上门取件的服务，活动性比较强，天气原因对工作影响较大。</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应收帐款处理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按</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公司营业应收帐款</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管理流程及风险控制</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工作运用表单</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快递详情单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收据</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发票</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取件通知单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等</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00063">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作</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权</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限</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、要求相关人员配合工作的权力。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、部门经理授予的其他权力。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、对客服的快件要做好保密、保护工作。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所受监督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直接受部门经理的监督指导</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所施监督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对快件监督（成品质量）</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内部关系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与仓库管理员有协调合作关系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外部关系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与顾客之间的业务关系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岗位晋升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快递员→物流专员→部门副经理→部门经理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工作使用工具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操作步骤及方法</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设备清洁维护规定</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607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手机</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用于联系客户，预约取件时间。</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、专柜放置</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、用后及时归位</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、下班后库柜保管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巴枪</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用于扫描快件，及时上传取件信息。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cPr/>
                </a:tc>
              </a:tr>
              <a:tr h="185738">
                <a:tc rowSpan="9"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工作重点考核项目</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9"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工作绩效</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客服的满意度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、出勤率</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、工作完成程度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4</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、接受的订单数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服务水平</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具有强烈的服务意识及服务能力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工作效率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时间观念很强，工作有条理，动作敏捷</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成本意识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积极节约，主动避免浪费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工作纪律</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遵守规章制度，工作主动积极</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执行能力</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坚决服从并落实公司的指示和工作要求，服务上司的安排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工作创新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能不断提出新想法、新措施、善于学习，锐意求新，能灵活规避风险</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主动协调配合，顾全大局，服从安排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责</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任</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心</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自始自终坚持以公司利益为重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组合 24">
            <a:hlinkClick r:id="" action="ppaction://noaction"/>
          </p:cNvPr>
          <p:cNvPicPr/>
          <p:nvPr/>
        </p:nvPicPr>
        <p:blipFill>
          <a:blip r:embed="rId1"/>
          <a:stretch>
            <a:fillRect/>
          </a:stretch>
        </p:blipFill>
        <p:spPr>
          <a:xfrm>
            <a:off x="3059113" y="4005263"/>
            <a:ext cx="447675" cy="495300"/>
          </a:xfrm>
          <a:prstGeom prst="rect">
            <a:avLst/>
          </a:prstGeom>
          <a:noFill/>
          <a:ln w="9525">
            <a:noFill/>
          </a:ln>
        </p:spPr>
      </p:pic>
      <p:pic>
        <p:nvPicPr>
          <p:cNvPr id="8194"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pic>
        <p:nvPicPr>
          <p:cNvPr id="8195" name="组合 24">
            <a:hlinkClick r:id="" action="ppaction://noaction"/>
          </p:cNvPr>
          <p:cNvPicPr/>
          <p:nvPr/>
        </p:nvPicPr>
        <p:blipFill>
          <a:blip r:embed="rId1"/>
          <a:stretch>
            <a:fillRect/>
          </a:stretch>
        </p:blipFill>
        <p:spPr>
          <a:xfrm>
            <a:off x="3059113" y="2852738"/>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24">
            <a:hlinkClick r:id="" action="ppaction://noaction"/>
          </p:cNvPr>
          <p:cNvGrpSpPr/>
          <p:nvPr/>
        </p:nvGrpSpPr>
        <p:grpSpPr>
          <a:xfrm>
            <a:off x="5092684" y="3377082"/>
            <a:ext cx="457201" cy="478971"/>
            <a:chOff x="5791200" y="381000"/>
            <a:chExt cx="1600200" cy="1676400"/>
          </a:xfrm>
          <a:scene3d>
            <a:camera prst="orthographicFront"/>
            <a:lightRig rig="threePt" dir="t"/>
          </a:scene3d>
        </p:grpSpPr>
        <p:grpSp>
          <p:nvGrpSpPr>
            <p:cNvPr id="13" name="组合 12"/>
            <p:cNvGrpSpPr/>
            <p:nvPr/>
          </p:nvGrpSpPr>
          <p:grpSpPr>
            <a:xfrm>
              <a:off x="5791200" y="381000"/>
              <a:ext cx="922020" cy="838200"/>
              <a:chOff x="3352800" y="609600"/>
              <a:chExt cx="838200" cy="762000"/>
            </a:xfrm>
          </p:grpSpPr>
          <p:sp>
            <p:nvSpPr>
              <p:cNvPr id="78848"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49"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0" name="组合 13"/>
            <p:cNvGrpSpPr/>
            <p:nvPr/>
          </p:nvGrpSpPr>
          <p:grpSpPr>
            <a:xfrm>
              <a:off x="5791200" y="1295400"/>
              <a:ext cx="838200" cy="762000"/>
              <a:chOff x="3352800" y="609600"/>
              <a:chExt cx="838200" cy="762000"/>
            </a:xfrm>
          </p:grpSpPr>
          <p:sp>
            <p:nvSpPr>
              <p:cNvPr id="78851"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2"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3" name="组合 16"/>
            <p:cNvGrpSpPr/>
            <p:nvPr/>
          </p:nvGrpSpPr>
          <p:grpSpPr>
            <a:xfrm>
              <a:off x="6705600" y="1295400"/>
              <a:ext cx="685800" cy="623455"/>
              <a:chOff x="3352800" y="609600"/>
              <a:chExt cx="838200" cy="762000"/>
            </a:xfrm>
          </p:grpSpPr>
          <p:sp>
            <p:nvSpPr>
              <p:cNvPr id="78855"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6"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7" name="组合 19"/>
            <p:cNvGrpSpPr/>
            <p:nvPr/>
          </p:nvGrpSpPr>
          <p:grpSpPr>
            <a:xfrm>
              <a:off x="6804661" y="685801"/>
              <a:ext cx="586739" cy="533399"/>
              <a:chOff x="3352800" y="609600"/>
              <a:chExt cx="838200" cy="762000"/>
            </a:xfrm>
          </p:grpSpPr>
          <p:sp>
            <p:nvSpPr>
              <p:cNvPr id="7885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60"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8861"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8862"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 name="组合 24">
            <a:hlinkClick r:id="" action="ppaction://hlinkshowjump?jump=nextslide"/>
          </p:cNvPr>
          <p:cNvGrpSpPr/>
          <p:nvPr/>
        </p:nvGrpSpPr>
        <p:grpSpPr>
          <a:xfrm>
            <a:off x="5092684" y="2298129"/>
            <a:ext cx="457201"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5375204" y="2522231"/>
            <a:ext cx="3448312"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027988" y="2133600"/>
            <a:ext cx="777875" cy="428625"/>
          </a:xfrm>
          <a:prstGeom prst="rect">
            <a:avLst/>
          </a:prstGeom>
          <a:noFill/>
          <a:ln w="9525">
            <a:noFill/>
          </a:ln>
        </p:spPr>
      </p:pic>
      <p:pic>
        <p:nvPicPr>
          <p:cNvPr id="820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97" name="圆角矩形 96"/>
          <p:cNvSpPr/>
          <p:nvPr/>
        </p:nvSpPr>
        <p:spPr bwMode="auto">
          <a:xfrm>
            <a:off x="5305114" y="3603013"/>
            <a:ext cx="3508309"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3213100"/>
            <a:ext cx="777875" cy="428625"/>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8"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2929725" y="1491061"/>
            <a:ext cx="2077097" cy="1642831"/>
          </a:xfrm>
          <a:prstGeom prst="rect">
            <a:avLst/>
          </a:prstGeom>
          <a:noFill/>
          <a:effectLst>
            <a:reflection blurRad="6350" stA="50000" endA="300" endPos="55000" dir="5400000" sy="-100000" algn="bl" rotWithShape="0"/>
          </a:effectLst>
        </p:spPr>
      </p:pic>
      <p:pic>
        <p:nvPicPr>
          <p:cNvPr id="8210"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8211"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收件收寄作业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12"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学习活动六：称重计费</a:t>
            </a:r>
            <a:endParaRPr lang="zh-CN" altLang="en-US" b="1" dirty="0">
              <a:latin typeface="Arial" panose="020B0604020202020204" pitchFamily="34" charset="0"/>
              <a:ea typeface="宋体" panose="02010600030101010101" pitchFamily="2" charset="-122"/>
            </a:endParaRPr>
          </a:p>
        </p:txBody>
      </p:sp>
      <p:sp>
        <p:nvSpPr>
          <p:cNvPr id="8213" name="Text Box 26"/>
          <p:cNvSpPr txBox="1"/>
          <p:nvPr/>
        </p:nvSpPr>
        <p:spPr>
          <a:xfrm>
            <a:off x="5508625" y="2205038"/>
            <a:ext cx="2519363"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学习活动五：快件包装</a:t>
            </a:r>
            <a:endParaRPr lang="zh-CN" altLang="en-US" b="1" dirty="0">
              <a:latin typeface="Arial" panose="020B0604020202020204" pitchFamily="34" charset="0"/>
              <a:ea typeface="宋体" panose="02010600030101010101" pitchFamily="2" charset="-122"/>
            </a:endParaRPr>
          </a:p>
        </p:txBody>
      </p:sp>
      <p:sp>
        <p:nvSpPr>
          <p:cNvPr id="8214" name="Text Box 27"/>
          <p:cNvSpPr txBox="1"/>
          <p:nvPr/>
        </p:nvSpPr>
        <p:spPr>
          <a:xfrm>
            <a:off x="5508625" y="3284538"/>
            <a:ext cx="2592388"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学习活动七：快件交接</a:t>
            </a:r>
            <a:endParaRPr lang="zh-CN" altLang="en-US" b="1" dirty="0">
              <a:latin typeface="Arial" panose="020B0604020202020204" pitchFamily="34" charset="0"/>
              <a:ea typeface="宋体" panose="02010600030101010101" pitchFamily="2" charset="-122"/>
            </a:endParaRPr>
          </a:p>
        </p:txBody>
      </p:sp>
      <p:sp>
        <p:nvSpPr>
          <p:cNvPr id="78865"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6" name="圆角矩形 61"/>
          <p:cNvSpPr/>
          <p:nvPr/>
        </p:nvSpPr>
        <p:spPr bwMode="auto">
          <a:xfrm>
            <a:off x="11508" y="3094128"/>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7"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8" name="圆角矩形 61"/>
          <p:cNvSpPr/>
          <p:nvPr/>
        </p:nvSpPr>
        <p:spPr bwMode="auto">
          <a:xfrm>
            <a:off x="11508" y="4246653"/>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1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822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708275"/>
            <a:ext cx="777875" cy="428625"/>
          </a:xfrm>
          <a:prstGeom prst="rect">
            <a:avLst/>
          </a:prstGeom>
          <a:noFill/>
          <a:ln w="9525">
            <a:noFill/>
          </a:ln>
        </p:spPr>
      </p:pic>
      <p:pic>
        <p:nvPicPr>
          <p:cNvPr id="822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pic>
        <p:nvPicPr>
          <p:cNvPr id="822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860800"/>
            <a:ext cx="777875" cy="428625"/>
          </a:xfrm>
          <a:prstGeom prst="rect">
            <a:avLst/>
          </a:prstGeom>
          <a:noFill/>
          <a:ln w="9525">
            <a:noFill/>
          </a:ln>
        </p:spPr>
      </p:pic>
      <p:sp>
        <p:nvSpPr>
          <p:cNvPr id="8223"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学习活动一：接收订单</a:t>
            </a:r>
            <a:endParaRPr lang="zh-CN" altLang="en-US" b="1" dirty="0">
              <a:latin typeface="Arial" panose="020B0604020202020204" pitchFamily="34" charset="0"/>
              <a:ea typeface="宋体" panose="02010600030101010101" pitchFamily="2" charset="-122"/>
            </a:endParaRPr>
          </a:p>
        </p:txBody>
      </p:sp>
      <p:sp>
        <p:nvSpPr>
          <p:cNvPr id="8224" name="Text Box 50"/>
          <p:cNvSpPr txBox="1"/>
          <p:nvPr/>
        </p:nvSpPr>
        <p:spPr>
          <a:xfrm>
            <a:off x="684213" y="2781300"/>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学习活动二：上门取件</a:t>
            </a:r>
            <a:endParaRPr lang="zh-CN" altLang="en-US" b="1" dirty="0">
              <a:latin typeface="Arial" panose="020B0604020202020204" pitchFamily="34" charset="0"/>
              <a:ea typeface="宋体" panose="02010600030101010101" pitchFamily="2" charset="-122"/>
            </a:endParaRPr>
          </a:p>
        </p:txBody>
      </p:sp>
      <p:sp>
        <p:nvSpPr>
          <p:cNvPr id="8225"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学习活动三：快件验视</a:t>
            </a:r>
            <a:endParaRPr lang="zh-CN" altLang="en-US" b="1" dirty="0">
              <a:solidFill>
                <a:srgbClr val="FF0000"/>
              </a:solidFill>
              <a:latin typeface="Arial" panose="020B0604020202020204" pitchFamily="34" charset="0"/>
              <a:ea typeface="宋体" panose="02010600030101010101" pitchFamily="2" charset="-122"/>
            </a:endParaRPr>
          </a:p>
        </p:txBody>
      </p:sp>
      <p:sp>
        <p:nvSpPr>
          <p:cNvPr id="8226" name="Text Box 52"/>
          <p:cNvSpPr txBox="1"/>
          <p:nvPr/>
        </p:nvSpPr>
        <p:spPr>
          <a:xfrm>
            <a:off x="684213" y="3933825"/>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学习活动四：运单填写</a:t>
            </a:r>
            <a:endParaRPr lang="zh-CN" altLang="en-US" b="1" dirty="0">
              <a:latin typeface="Arial" panose="020B0604020202020204" pitchFamily="34" charset="0"/>
              <a:ea typeface="宋体" panose="02010600030101010101" pitchFamily="2" charset="-122"/>
            </a:endParaRPr>
          </a:p>
        </p:txBody>
      </p:sp>
      <p:pic>
        <p:nvPicPr>
          <p:cNvPr id="78870"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788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pic>
        <p:nvPicPr>
          <p:cNvPr id="9225" name="Picture 309" descr="7(VS94UCDR[_]RDX3H~3L$R"/>
          <p:cNvPicPr>
            <a:picLocks noChangeAspect="1"/>
          </p:cNvPicPr>
          <p:nvPr/>
        </p:nvPicPr>
        <p:blipFill>
          <a:blip r:embed="rId4"/>
          <a:stretch>
            <a:fillRect/>
          </a:stretch>
        </p:blipFill>
        <p:spPr>
          <a:xfrm>
            <a:off x="1403350" y="836613"/>
            <a:ext cx="7740650" cy="5184775"/>
          </a:xfrm>
          <a:prstGeom prst="rect">
            <a:avLst/>
          </a:prstGeom>
          <a:noFill/>
          <a:ln w="9525">
            <a:noFill/>
          </a:ln>
        </p:spPr>
      </p:pic>
    </p:spTree>
  </p:cSld>
  <p:clrMapOvr>
    <a:masterClrMapping/>
  </p:clrMapOvr>
  <p:transition spd="med">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0249" name="Rectangle 12"/>
          <p:cNvSpPr/>
          <p:nvPr/>
        </p:nvSpPr>
        <p:spPr>
          <a:xfrm>
            <a:off x="1258888" y="19891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0" name="Rectangle 13"/>
          <p:cNvSpPr/>
          <p:nvPr/>
        </p:nvSpPr>
        <p:spPr>
          <a:xfrm>
            <a:off x="1258888" y="1268413"/>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1" name="Rectangle 14"/>
          <p:cNvSpPr/>
          <p:nvPr/>
        </p:nvSpPr>
        <p:spPr>
          <a:xfrm>
            <a:off x="1258888" y="3500438"/>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2" name="Rectangle 15"/>
          <p:cNvSpPr/>
          <p:nvPr/>
        </p:nvSpPr>
        <p:spPr>
          <a:xfrm>
            <a:off x="1258888" y="27813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3" name="Rectangle 16"/>
          <p:cNvSpPr/>
          <p:nvPr/>
        </p:nvSpPr>
        <p:spPr>
          <a:xfrm>
            <a:off x="1258888" y="5013325"/>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4" name="Rectangle 17"/>
          <p:cNvSpPr/>
          <p:nvPr/>
        </p:nvSpPr>
        <p:spPr>
          <a:xfrm>
            <a:off x="1258888" y="42926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1030" name="AutoShape 22"/>
          <p:cNvSpPr>
            <a:spLocks noChangeArrowheads="1"/>
          </p:cNvSpPr>
          <p:nvPr/>
        </p:nvSpPr>
        <p:spPr bwMode="auto">
          <a:xfrm>
            <a:off x="1187450" y="283527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3.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신탁기간</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1" name="AutoShape 23"/>
          <p:cNvSpPr>
            <a:spLocks noChangeArrowheads="1"/>
          </p:cNvSpPr>
          <p:nvPr/>
        </p:nvSpPr>
        <p:spPr bwMode="auto">
          <a:xfrm>
            <a:off x="1179513" y="20542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2" name="AutoShape 24"/>
          <p:cNvSpPr>
            <a:spLocks noChangeArrowheads="1"/>
          </p:cNvSpPr>
          <p:nvPr/>
        </p:nvSpPr>
        <p:spPr bwMode="auto">
          <a:xfrm>
            <a:off x="1171575" y="36036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4.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가입대상</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3" name="AutoShape 25"/>
          <p:cNvSpPr>
            <a:spLocks noChangeArrowheads="1"/>
          </p:cNvSpPr>
          <p:nvPr/>
        </p:nvSpPr>
        <p:spPr bwMode="auto">
          <a:xfrm>
            <a:off x="1182688" y="434498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5.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가입금액</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4" name="AutoShape 26"/>
          <p:cNvSpPr>
            <a:spLocks noChangeArrowheads="1"/>
          </p:cNvSpPr>
          <p:nvPr/>
        </p:nvSpPr>
        <p:spPr bwMode="auto">
          <a:xfrm>
            <a:off x="1174750" y="5124450"/>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6.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8" name="AutoShape 30"/>
          <p:cNvSpPr>
            <a:spLocks noChangeArrowheads="1"/>
          </p:cNvSpPr>
          <p:nvPr/>
        </p:nvSpPr>
        <p:spPr bwMode="auto">
          <a:xfrm>
            <a:off x="1187450" y="13176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1.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상품명</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39" name="Rectangle 31"/>
          <p:cNvSpPr/>
          <p:nvPr/>
        </p:nvSpPr>
        <p:spPr>
          <a:xfrm>
            <a:off x="3492500" y="1244600"/>
            <a:ext cx="421957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收寄验视概述 </a:t>
            </a:r>
            <a:endParaRPr lang="ko-KR" altLang="en-US" dirty="0">
              <a:latin typeface="Arial" panose="020B0604020202020204" pitchFamily="34" charset="0"/>
              <a:ea typeface="宋体" panose="02010600030101010101" pitchFamily="2" charset="-122"/>
            </a:endParaRPr>
          </a:p>
        </p:txBody>
      </p:sp>
      <p:sp>
        <p:nvSpPr>
          <p:cNvPr id="171040" name="Rectangle 32"/>
          <p:cNvSpPr/>
          <p:nvPr/>
        </p:nvSpPr>
        <p:spPr>
          <a:xfrm>
            <a:off x="3492500" y="2708275"/>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工作失误及补救方法 </a:t>
            </a:r>
            <a:endParaRPr lang="ko-KR" altLang="en-US" dirty="0">
              <a:latin typeface="Arial" panose="020B0604020202020204" pitchFamily="34" charset="0"/>
              <a:ea typeface="宋体" panose="02010600030101010101" pitchFamily="2" charset="-122"/>
            </a:endParaRPr>
          </a:p>
        </p:txBody>
      </p:sp>
      <p:sp>
        <p:nvSpPr>
          <p:cNvPr id="171041" name="Rectangle 33"/>
          <p:cNvSpPr/>
          <p:nvPr/>
        </p:nvSpPr>
        <p:spPr>
          <a:xfrm>
            <a:off x="3492500" y="3506788"/>
            <a:ext cx="4814888"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常见客户问题及处理技巧 </a:t>
            </a:r>
            <a:endParaRPr lang="en-US" altLang="ko-KR" dirty="0">
              <a:latin typeface="Arial" panose="020B0604020202020204" pitchFamily="34" charset="0"/>
              <a:ea typeface="宋体" panose="02010600030101010101" pitchFamily="2" charset="-122"/>
            </a:endParaRPr>
          </a:p>
        </p:txBody>
      </p:sp>
      <p:sp>
        <p:nvSpPr>
          <p:cNvPr id="171042" name="Rectangle 34"/>
          <p:cNvSpPr/>
          <p:nvPr/>
        </p:nvSpPr>
        <p:spPr>
          <a:xfrm>
            <a:off x="3492500" y="1966913"/>
            <a:ext cx="4354513"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71043" name="Rectangle 35"/>
          <p:cNvSpPr/>
          <p:nvPr/>
        </p:nvSpPr>
        <p:spPr>
          <a:xfrm>
            <a:off x="3492500" y="4252913"/>
            <a:ext cx="4814888"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禁寄物品类别及辨识方法 </a:t>
            </a:r>
            <a:endParaRPr lang="ko-KR" altLang="en-US" dirty="0">
              <a:latin typeface="Arial" panose="020B0604020202020204" pitchFamily="34" charset="0"/>
              <a:ea typeface="宋体" panose="02010600030101010101" pitchFamily="2" charset="-122"/>
            </a:endParaRPr>
          </a:p>
        </p:txBody>
      </p:sp>
      <p:sp>
        <p:nvSpPr>
          <p:cNvPr id="171044" name="Rectangle 36"/>
          <p:cNvSpPr/>
          <p:nvPr/>
        </p:nvSpPr>
        <p:spPr>
          <a:xfrm>
            <a:off x="3492500" y="5013325"/>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验视操作方法 </a:t>
            </a:r>
            <a:endParaRPr lang="ko-KR" altLang="en-US" dirty="0">
              <a:latin typeface="Arial" panose="020B0604020202020204" pitchFamily="34" charset="0"/>
              <a:ea typeface="宋体" panose="02010600030101010101" pitchFamily="2" charset="-122"/>
            </a:endParaRPr>
          </a:p>
        </p:txBody>
      </p:sp>
      <p:sp>
        <p:nvSpPr>
          <p:cNvPr id="10267" name="Rectangle 37"/>
          <p:cNvSpPr/>
          <p:nvPr/>
        </p:nvSpPr>
        <p:spPr>
          <a:xfrm>
            <a:off x="1258888" y="573405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1046" name="AutoShape 38"/>
          <p:cNvSpPr>
            <a:spLocks noChangeArrowheads="1"/>
          </p:cNvSpPr>
          <p:nvPr/>
        </p:nvSpPr>
        <p:spPr bwMode="auto">
          <a:xfrm>
            <a:off x="1174750" y="581818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zh-CN"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7</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1047" name="Rectangle 39"/>
          <p:cNvSpPr/>
          <p:nvPr/>
        </p:nvSpPr>
        <p:spPr>
          <a:xfrm>
            <a:off x="3492500" y="5707063"/>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验视异常处置 </a:t>
            </a:r>
            <a:endParaRPr lang="ko-KR"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71039"/>
                                        </p:tgtEl>
                                        <p:attrNameLst>
                                          <p:attrName>style.visibility</p:attrName>
                                        </p:attrNameLst>
                                      </p:cBhvr>
                                      <p:to>
                                        <p:strVal val="visible"/>
                                      </p:to>
                                    </p:set>
                                    <p:anim to="" calcmode="lin" valueType="num">
                                      <p:cBhvr>
                                        <p:cTn id="7" dur="1" fill="hold"/>
                                        <p:tgtEl>
                                          <p:spTgt spid="171039"/>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71042">
                                            <p:txEl>
                                              <p:charRg st="0" end="12"/>
                                            </p:txEl>
                                          </p:spTgt>
                                        </p:tgtEl>
                                        <p:attrNameLst>
                                          <p:attrName>style.visibility</p:attrName>
                                        </p:attrNameLst>
                                      </p:cBhvr>
                                      <p:to>
                                        <p:strVal val="visible"/>
                                      </p:to>
                                    </p:set>
                                    <p:anim to="" calcmode="lin" valueType="num">
                                      <p:cBhvr>
                                        <p:cTn id="12" dur="1" fill="hold"/>
                                        <p:tgtEl>
                                          <p:spTgt spid="171042">
                                            <p:txEl>
                                              <p:charRg st="0" end="12"/>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71040"/>
                                        </p:tgtEl>
                                        <p:attrNameLst>
                                          <p:attrName>style.visibility</p:attrName>
                                        </p:attrNameLst>
                                      </p:cBhvr>
                                      <p:to>
                                        <p:strVal val="visible"/>
                                      </p:to>
                                    </p:set>
                                    <p:anim to="" calcmode="lin" valueType="num">
                                      <p:cBhvr>
                                        <p:cTn id="17" dur="1" fill="hold"/>
                                        <p:tgtEl>
                                          <p:spTgt spid="171040"/>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71041"/>
                                        </p:tgtEl>
                                        <p:attrNameLst>
                                          <p:attrName>style.visibility</p:attrName>
                                        </p:attrNameLst>
                                      </p:cBhvr>
                                      <p:to>
                                        <p:strVal val="visible"/>
                                      </p:to>
                                    </p:set>
                                    <p:anim to="" calcmode="lin" valueType="num">
                                      <p:cBhvr>
                                        <p:cTn id="22" dur="1" fill="hold"/>
                                        <p:tgtEl>
                                          <p:spTgt spid="171041"/>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71043"/>
                                        </p:tgtEl>
                                        <p:attrNameLst>
                                          <p:attrName>style.visibility</p:attrName>
                                        </p:attrNameLst>
                                      </p:cBhvr>
                                      <p:to>
                                        <p:strVal val="visible"/>
                                      </p:to>
                                    </p:set>
                                    <p:anim to="" calcmode="lin" valueType="num">
                                      <p:cBhvr>
                                        <p:cTn id="27" dur="1" fill="hold"/>
                                        <p:tgtEl>
                                          <p:spTgt spid="171043"/>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71044"/>
                                        </p:tgtEl>
                                        <p:attrNameLst>
                                          <p:attrName>style.visibility</p:attrName>
                                        </p:attrNameLst>
                                      </p:cBhvr>
                                      <p:to>
                                        <p:strVal val="visible"/>
                                      </p:to>
                                    </p:set>
                                    <p:anim to="" calcmode="lin" valueType="num">
                                      <p:cBhvr>
                                        <p:cTn id="32" dur="1" fill="hold"/>
                                        <p:tgtEl>
                                          <p:spTgt spid="171044"/>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71047"/>
                                        </p:tgtEl>
                                        <p:attrNameLst>
                                          <p:attrName>style.visibility</p:attrName>
                                        </p:attrNameLst>
                                      </p:cBhvr>
                                      <p:to>
                                        <p:strVal val="visible"/>
                                      </p:to>
                                    </p:set>
                                    <p:anim to="" calcmode="lin" valueType="num">
                                      <p:cBhvr>
                                        <p:cTn id="37" dur="1" fill="hold"/>
                                        <p:tgtEl>
                                          <p:spTgt spid="171047"/>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39" grpId="0"/>
      <p:bldP spid="171040" grpId="0"/>
      <p:bldP spid="171041" grpId="0"/>
      <p:bldP spid="171043" grpId="0"/>
      <p:bldP spid="171044" grpId="0"/>
      <p:bldP spid="1710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2044" name="Rectangle 12"/>
          <p:cNvSpPr/>
          <p:nvPr/>
        </p:nvSpPr>
        <p:spPr>
          <a:xfrm>
            <a:off x="3348038" y="1916113"/>
            <a:ext cx="5545137" cy="1330325"/>
          </a:xfrm>
          <a:prstGeom prst="rect">
            <a:avLst/>
          </a:prstGeom>
          <a:noFill/>
          <a:ln w="9525">
            <a:noFill/>
          </a:ln>
        </p:spPr>
        <p:txBody>
          <a:bodyPr anchor="ctr" anchorCtr="0">
            <a:spAutoFit/>
          </a:bodyPr>
          <a:p>
            <a:pPr eaLnBrk="0" hangingPunct="0">
              <a:lnSpc>
                <a:spcPct val="150000"/>
              </a:lnSpc>
            </a:pPr>
            <a:r>
              <a:rPr lang="zh-CN" altLang="en-US" b="1" dirty="0">
                <a:latin typeface="Arial" panose="020B0604020202020204" pitchFamily="34" charset="0"/>
                <a:ea typeface="宋体" panose="02010600030101010101" pitchFamily="2" charset="-122"/>
              </a:rPr>
              <a:t>“验视是指快递服务组织在收寄时查验用户交寄的快件是否符合禁寄、限寄规定，以及用户在快递运单上所填报的内容是否与其交寄的实物相符的过程。”</a:t>
            </a:r>
            <a:endParaRPr lang="zh-CN" altLang="en-US" b="1" dirty="0">
              <a:latin typeface="Arial" panose="020B0604020202020204" pitchFamily="34" charset="0"/>
              <a:ea typeface="宋体" panose="02010600030101010101" pitchFamily="2" charset="-122"/>
            </a:endParaRPr>
          </a:p>
        </p:txBody>
      </p:sp>
      <p:sp>
        <p:nvSpPr>
          <p:cNvPr id="11274" name="Rectangle 13"/>
          <p:cNvSpPr/>
          <p:nvPr/>
        </p:nvSpPr>
        <p:spPr>
          <a:xfrm>
            <a:off x="1258888" y="1268413"/>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2046" name="AutoShape 14"/>
          <p:cNvSpPr>
            <a:spLocks noChangeArrowheads="1"/>
          </p:cNvSpPr>
          <p:nvPr/>
        </p:nvSpPr>
        <p:spPr bwMode="auto">
          <a:xfrm>
            <a:off x="1187450" y="13176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1.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상품명</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1276" name="Rectangle 15"/>
          <p:cNvSpPr/>
          <p:nvPr/>
        </p:nvSpPr>
        <p:spPr>
          <a:xfrm>
            <a:off x="3492500" y="1244600"/>
            <a:ext cx="421957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收寄验视概述 </a:t>
            </a:r>
            <a:endParaRPr lang="ko-KR" altLang="en-US" dirty="0">
              <a:latin typeface="Arial" panose="020B0604020202020204" pitchFamily="34" charset="0"/>
              <a:ea typeface="宋体" panose="02010600030101010101" pitchFamily="2" charset="-122"/>
            </a:endParaRPr>
          </a:p>
        </p:txBody>
      </p:sp>
      <p:pic>
        <p:nvPicPr>
          <p:cNvPr id="11277" name="Picture 17" descr="U_3543~1"/>
          <p:cNvPicPr>
            <a:picLocks noChangeAspect="1"/>
          </p:cNvPicPr>
          <p:nvPr/>
        </p:nvPicPr>
        <p:blipFill>
          <a:blip r:embed="rId4"/>
          <a:stretch>
            <a:fillRect/>
          </a:stretch>
        </p:blipFill>
        <p:spPr>
          <a:xfrm>
            <a:off x="3132138" y="3357563"/>
            <a:ext cx="5472112" cy="293687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2044">
                                            <p:txEl>
                                              <p:charRg st="0" end="69"/>
                                            </p:txEl>
                                          </p:spTgt>
                                        </p:tgtEl>
                                        <p:attrNameLst>
                                          <p:attrName>style.visibility</p:attrName>
                                        </p:attrNameLst>
                                      </p:cBhvr>
                                      <p:to>
                                        <p:strVal val="visible"/>
                                      </p:to>
                                    </p:set>
                                    <p:anim to="" calcmode="lin" valueType="num">
                                      <p:cBhvr>
                                        <p:cTn id="7" dur="1" fill="hold"/>
                                        <p:tgtEl>
                                          <p:spTgt spid="172044">
                                            <p:txEl>
                                              <p:charRg st="0" end="69"/>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2297"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4093"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2299"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2300"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2301"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2302"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2303"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74099" name="Picture 19"/>
          <p:cNvPicPr>
            <a:picLocks noChangeAspect="1"/>
          </p:cNvPicPr>
          <p:nvPr/>
        </p:nvPicPr>
        <p:blipFill>
          <a:blip r:embed="rId4"/>
          <a:stretch>
            <a:fillRect/>
          </a:stretch>
        </p:blipFill>
        <p:spPr>
          <a:xfrm>
            <a:off x="3779838" y="1916113"/>
            <a:ext cx="5111750" cy="2797175"/>
          </a:xfrm>
          <a:prstGeom prst="rect">
            <a:avLst/>
          </a:prstGeom>
          <a:noFill/>
          <a:ln w="9525">
            <a:noFill/>
          </a:ln>
        </p:spPr>
      </p:pic>
      <p:pic>
        <p:nvPicPr>
          <p:cNvPr id="174101" name="Picture 21" descr="U_3423~1"/>
          <p:cNvPicPr>
            <a:picLocks noChangeAspect="1"/>
          </p:cNvPicPr>
          <p:nvPr/>
        </p:nvPicPr>
        <p:blipFill>
          <a:blip r:embed="rId5"/>
          <a:stretch>
            <a:fillRect/>
          </a:stretch>
        </p:blipFill>
        <p:spPr>
          <a:xfrm>
            <a:off x="179388" y="2060575"/>
            <a:ext cx="1008062" cy="433388"/>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4101"/>
                                        </p:tgtEl>
                                        <p:attrNameLst>
                                          <p:attrName>style.visibility</p:attrName>
                                        </p:attrNameLst>
                                      </p:cBhvr>
                                      <p:to>
                                        <p:strVal val="visible"/>
                                      </p:to>
                                    </p:set>
                                    <p:anim to="" calcmode="lin" valueType="num">
                                      <p:cBhvr>
                                        <p:cTn id="7" dur="1" fill="hold"/>
                                        <p:tgtEl>
                                          <p:spTgt spid="17410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74099"/>
                                        </p:tgtEl>
                                        <p:attrNameLst>
                                          <p:attrName>style.visibility</p:attrName>
                                        </p:attrNameLst>
                                      </p:cBhvr>
                                      <p:to>
                                        <p:strVal val="visible"/>
                                      </p:to>
                                    </p:set>
                                    <p:anim to="" calcmode="lin" valueType="num">
                                      <p:cBhvr>
                                        <p:cTn id="12" dur="1" fill="hold"/>
                                        <p:tgtEl>
                                          <p:spTgt spid="174099"/>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95597"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3323"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3324"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3325"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3326"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3327"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3328" name="Picture 20" descr="U_3423~1"/>
          <p:cNvPicPr>
            <a:picLocks noChangeAspect="1"/>
          </p:cNvPicPr>
          <p:nvPr/>
        </p:nvPicPr>
        <p:blipFill>
          <a:blip r:embed="rId4"/>
          <a:stretch>
            <a:fillRect/>
          </a:stretch>
        </p:blipFill>
        <p:spPr>
          <a:xfrm>
            <a:off x="179388" y="2997200"/>
            <a:ext cx="1008062" cy="433388"/>
          </a:xfrm>
          <a:prstGeom prst="rect">
            <a:avLst/>
          </a:prstGeom>
          <a:noFill/>
          <a:ln w="9525">
            <a:noFill/>
          </a:ln>
        </p:spPr>
      </p:pic>
      <p:sp>
        <p:nvSpPr>
          <p:cNvPr id="195605" name="Rectangle 21"/>
          <p:cNvSpPr/>
          <p:nvPr/>
        </p:nvSpPr>
        <p:spPr>
          <a:xfrm>
            <a:off x="3779838" y="1916113"/>
            <a:ext cx="4691062" cy="641350"/>
          </a:xfrm>
          <a:prstGeom prst="rect">
            <a:avLst/>
          </a:prstGeom>
          <a:noFill/>
          <a:ln w="9525">
            <a:noFill/>
          </a:ln>
        </p:spPr>
        <p:txBody>
          <a:bodyPr anchor="ctr" anchorCtr="0">
            <a:spAutoFit/>
          </a:bodyPr>
          <a:p>
            <a:pPr eaLnBrk="0" hangingPunct="0"/>
            <a:r>
              <a:rPr lang="zh-CN" altLang="en-US" dirty="0">
                <a:latin typeface="Arial" panose="020B0604020202020204" pitchFamily="34" charset="0"/>
                <a:ea typeface="宋体" panose="02010600030101010101" pitchFamily="2" charset="-122"/>
              </a:rPr>
              <a:t>检查详情单各项目填写是否齐全，有无漏项，物品名称和数量是否完整。</a:t>
            </a:r>
            <a:endParaRPr lang="zh-CN" altLang="en-US" dirty="0">
              <a:latin typeface="Arial" panose="020B0604020202020204" pitchFamily="34" charset="0"/>
              <a:ea typeface="宋体" panose="02010600030101010101" pitchFamily="2" charset="-122"/>
            </a:endParaRPr>
          </a:p>
        </p:txBody>
      </p:sp>
      <p:pic>
        <p:nvPicPr>
          <p:cNvPr id="195607" name="Picture 23" descr="0CLT17GZ6~CC~5}CRMWYBKJ"/>
          <p:cNvPicPr>
            <a:picLocks noChangeAspect="1"/>
          </p:cNvPicPr>
          <p:nvPr/>
        </p:nvPicPr>
        <p:blipFill>
          <a:blip r:embed="rId5"/>
          <a:stretch>
            <a:fillRect/>
          </a:stretch>
        </p:blipFill>
        <p:spPr>
          <a:xfrm>
            <a:off x="3419475" y="2565400"/>
            <a:ext cx="5543550" cy="387667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95605"/>
                                        </p:tgtEl>
                                        <p:attrNameLst>
                                          <p:attrName>style.visibility</p:attrName>
                                        </p:attrNameLst>
                                      </p:cBhvr>
                                      <p:to>
                                        <p:strVal val="visible"/>
                                      </p:to>
                                    </p:set>
                                    <p:anim to="" calcmode="lin" valueType="num">
                                      <p:cBhvr>
                                        <p:cTn id="7" dur="1" fill="hold"/>
                                        <p:tgtEl>
                                          <p:spTgt spid="19560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95607"/>
                                        </p:tgtEl>
                                        <p:attrNameLst>
                                          <p:attrName>style.visibility</p:attrName>
                                        </p:attrNameLst>
                                      </p:cBhvr>
                                      <p:to>
                                        <p:strVal val="visible"/>
                                      </p:to>
                                    </p:set>
                                    <p:anim to="" calcmode="lin" valueType="num">
                                      <p:cBhvr>
                                        <p:cTn id="12" dur="1" fill="hold"/>
                                        <p:tgtEl>
                                          <p:spTgt spid="195607"/>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60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96621"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4347"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4348"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4349"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4350"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4351"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4352" name="Picture 20"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pic>
        <p:nvPicPr>
          <p:cNvPr id="196630" name="Picture 22" descr="OQ52X7G_82]RRU4HA_Z74EE"/>
          <p:cNvPicPr>
            <a:picLocks noChangeAspect="1"/>
          </p:cNvPicPr>
          <p:nvPr/>
        </p:nvPicPr>
        <p:blipFill>
          <a:blip r:embed="rId5"/>
          <a:stretch>
            <a:fillRect/>
          </a:stretch>
        </p:blipFill>
        <p:spPr>
          <a:xfrm>
            <a:off x="4211638" y="4508500"/>
            <a:ext cx="4608512" cy="2016125"/>
          </a:xfrm>
          <a:prstGeom prst="rect">
            <a:avLst/>
          </a:prstGeom>
          <a:noFill/>
          <a:ln w="9525">
            <a:noFill/>
          </a:ln>
        </p:spPr>
      </p:pic>
      <p:pic>
        <p:nvPicPr>
          <p:cNvPr id="196632" name="Picture 24" descr="201202~1"/>
          <p:cNvPicPr>
            <a:picLocks noChangeAspect="1"/>
          </p:cNvPicPr>
          <p:nvPr/>
        </p:nvPicPr>
        <p:blipFill>
          <a:blip r:embed="rId6"/>
          <a:stretch>
            <a:fillRect/>
          </a:stretch>
        </p:blipFill>
        <p:spPr>
          <a:xfrm>
            <a:off x="3779838" y="1557338"/>
            <a:ext cx="4471987" cy="298767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96632"/>
                                        </p:tgtEl>
                                        <p:attrNameLst>
                                          <p:attrName>style.visibility</p:attrName>
                                        </p:attrNameLst>
                                      </p:cBhvr>
                                      <p:to>
                                        <p:strVal val="visible"/>
                                      </p:to>
                                    </p:set>
                                    <p:anim to="" calcmode="lin" valueType="num">
                                      <p:cBhvr>
                                        <p:cTn id="7" dur="1" fill="hold"/>
                                        <p:tgtEl>
                                          <p:spTgt spid="196632"/>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96630"/>
                                        </p:tgtEl>
                                        <p:attrNameLst>
                                          <p:attrName>style.visibility</p:attrName>
                                        </p:attrNameLst>
                                      </p:cBhvr>
                                      <p:to>
                                        <p:strVal val="visible"/>
                                      </p:to>
                                    </p:set>
                                    <p:anim to="" calcmode="lin" valueType="num">
                                      <p:cBhvr>
                                        <p:cTn id="12" dur="1" fill="hold"/>
                                        <p:tgtEl>
                                          <p:spTgt spid="196630"/>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98669"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5371"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5372"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5373"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5374"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5375"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5376" name="Picture 19"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sp>
        <p:nvSpPr>
          <p:cNvPr id="198678" name="Rectangle 22"/>
          <p:cNvSpPr/>
          <p:nvPr/>
        </p:nvSpPr>
        <p:spPr>
          <a:xfrm>
            <a:off x="3851275" y="3860800"/>
            <a:ext cx="4537075" cy="2130425"/>
          </a:xfrm>
          <a:prstGeom prst="rect">
            <a:avLst/>
          </a:prstGeom>
          <a:noFill/>
          <a:ln w="9525">
            <a:noFill/>
          </a:ln>
        </p:spPr>
        <p:txBody>
          <a:bodyPr anchor="ctr" anchorCtr="0">
            <a:spAutoFit/>
          </a:bodyPr>
          <a:p>
            <a:pPr defTabSz="914400">
              <a:tabLst>
                <a:tab pos="266700" algn="l"/>
              </a:tabLst>
            </a:pPr>
            <a:r>
              <a:rPr lang="en-US" altLang="zh-CN" sz="2400" b="1" dirty="0">
                <a:latin typeface="Arial" panose="020B0604020202020204" pitchFamily="34" charset="0"/>
                <a:ea typeface="宋体" panose="02010600030101010101" pitchFamily="2" charset="-122"/>
              </a:rPr>
              <a:t>1</a:t>
            </a:r>
            <a:r>
              <a:rPr lang="zh-CN" altLang="en-US" sz="2400" b="1" dirty="0">
                <a:latin typeface="Arial" panose="020B0604020202020204" pitchFamily="34" charset="0"/>
                <a:ea typeface="宋体" panose="02010600030101010101" pitchFamily="2" charset="-122"/>
              </a:rPr>
              <a:t>、食品类邮件的验视</a:t>
            </a:r>
            <a:endParaRPr lang="zh-CN" altLang="en-US" sz="2400" dirty="0">
              <a:latin typeface="Arial" panose="020B0604020202020204" pitchFamily="34" charset="0"/>
              <a:ea typeface="宋体" panose="02010600030101010101" pitchFamily="2" charset="-122"/>
            </a:endParaRPr>
          </a:p>
          <a:p>
            <a:pPr defTabSz="914400">
              <a:tabLst>
                <a:tab pos="266700" algn="l"/>
              </a:tabLst>
            </a:pPr>
            <a:r>
              <a:rPr lang="zh-CN" altLang="en-US" sz="2400" dirty="0">
                <a:latin typeface="Arial" panose="020B0604020202020204" pitchFamily="34" charset="0"/>
                <a:ea typeface="宋体" panose="02010600030101010101" pitchFamily="2" charset="-122"/>
              </a:rPr>
              <a:t>验视所寄食品是否适合寄递，是否严密封装</a:t>
            </a:r>
            <a:endParaRPr lang="zh-CN" altLang="en-US" sz="2400" dirty="0">
              <a:latin typeface="Arial" panose="020B0604020202020204" pitchFamily="34" charset="0"/>
              <a:ea typeface="宋体" panose="02010600030101010101" pitchFamily="2" charset="-122"/>
            </a:endParaRPr>
          </a:p>
          <a:p>
            <a:pPr defTabSz="914400">
              <a:tabLst>
                <a:tab pos="266700" algn="l"/>
              </a:tabLst>
            </a:pPr>
            <a:r>
              <a:rPr lang="zh-CN" altLang="en-US" sz="2400" dirty="0">
                <a:latin typeface="Arial" panose="020B0604020202020204" pitchFamily="34" charset="0"/>
                <a:ea typeface="宋体" panose="02010600030101010101" pitchFamily="2" charset="-122"/>
              </a:rPr>
              <a:t>所寄食品如果是散装的，仔细检查食品之间是否夹寄其他物品</a:t>
            </a:r>
            <a:r>
              <a:rPr lang="zh-CN" altLang="en-US" sz="1400" dirty="0">
                <a:latin typeface="Arial" panose="020B0604020202020204" pitchFamily="34" charset="0"/>
                <a:ea typeface="宋体" panose="02010600030101010101" pitchFamily="2" charset="-122"/>
              </a:rPr>
              <a:t>。</a:t>
            </a:r>
            <a:endParaRPr lang="zh-CN" altLang="en-US" sz="1400" dirty="0">
              <a:latin typeface="Arial" panose="020B0604020202020204" pitchFamily="34" charset="0"/>
              <a:ea typeface="宋体" panose="02010600030101010101" pitchFamily="2" charset="-122"/>
            </a:endParaRPr>
          </a:p>
          <a:p>
            <a:pPr defTabSz="914400">
              <a:tabLst>
                <a:tab pos="266700" algn="l"/>
              </a:tabLst>
            </a:pPr>
            <a:endParaRPr lang="zh-CN" altLang="en-US" sz="1400" dirty="0">
              <a:latin typeface="Arial" panose="020B0604020202020204" pitchFamily="34" charset="0"/>
              <a:ea typeface="宋体" panose="02010600030101010101" pitchFamily="2" charset="-122"/>
            </a:endParaRPr>
          </a:p>
        </p:txBody>
      </p:sp>
      <p:pic>
        <p:nvPicPr>
          <p:cNvPr id="15378" name="Picture 24" descr="T01BE2~1"/>
          <p:cNvPicPr>
            <a:picLocks noChangeAspect="1"/>
          </p:cNvPicPr>
          <p:nvPr/>
        </p:nvPicPr>
        <p:blipFill>
          <a:blip r:embed="rId5"/>
          <a:stretch>
            <a:fillRect/>
          </a:stretch>
        </p:blipFill>
        <p:spPr>
          <a:xfrm>
            <a:off x="6516688" y="1557338"/>
            <a:ext cx="2286000" cy="2286000"/>
          </a:xfrm>
          <a:prstGeom prst="rect">
            <a:avLst/>
          </a:prstGeom>
          <a:noFill/>
          <a:ln w="9525">
            <a:noFill/>
          </a:ln>
        </p:spPr>
      </p:pic>
      <p:pic>
        <p:nvPicPr>
          <p:cNvPr id="15379" name="Picture 28" descr="T01F7A~1"/>
          <p:cNvPicPr>
            <a:picLocks noChangeAspect="1"/>
          </p:cNvPicPr>
          <p:nvPr/>
        </p:nvPicPr>
        <p:blipFill>
          <a:blip r:embed="rId6"/>
          <a:stretch>
            <a:fillRect/>
          </a:stretch>
        </p:blipFill>
        <p:spPr>
          <a:xfrm>
            <a:off x="3708400" y="1628775"/>
            <a:ext cx="2857500" cy="19050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98678">
                                            <p:txEl>
                                              <p:charRg st="0" end="11"/>
                                            </p:txEl>
                                          </p:spTgt>
                                        </p:tgtEl>
                                        <p:attrNameLst>
                                          <p:attrName>style.visibility</p:attrName>
                                        </p:attrNameLst>
                                      </p:cBhvr>
                                      <p:to>
                                        <p:strVal val="visible"/>
                                      </p:to>
                                    </p:set>
                                    <p:anim to="" calcmode="lin" valueType="num">
                                      <p:cBhvr>
                                        <p:cTn id="7" dur="1" fill="hold"/>
                                        <p:tgtEl>
                                          <p:spTgt spid="198678">
                                            <p:txEl>
                                              <p:charRg st="0" end="11"/>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198678">
                                            <p:txEl>
                                              <p:charRg st="11" end="31"/>
                                            </p:txEl>
                                          </p:spTgt>
                                        </p:tgtEl>
                                        <p:attrNameLst>
                                          <p:attrName>style.visibility</p:attrName>
                                        </p:attrNameLst>
                                      </p:cBhvr>
                                      <p:to>
                                        <p:strVal val="visible"/>
                                      </p:to>
                                    </p:set>
                                    <p:anim to="" calcmode="lin" valueType="num">
                                      <p:cBhvr>
                                        <p:cTn id="10" dur="1" fill="hold"/>
                                        <p:tgtEl>
                                          <p:spTgt spid="198678">
                                            <p:txEl>
                                              <p:charRg st="11" end="31"/>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198678">
                                            <p:txEl>
                                              <p:charRg st="31" end="60"/>
                                            </p:txEl>
                                          </p:spTgt>
                                        </p:tgtEl>
                                        <p:attrNameLst>
                                          <p:attrName>style.visibility</p:attrName>
                                        </p:attrNameLst>
                                      </p:cBhvr>
                                      <p:to>
                                        <p:strVal val="visible"/>
                                      </p:to>
                                    </p:set>
                                    <p:anim to="" calcmode="lin" valueType="num">
                                      <p:cBhvr>
                                        <p:cTn id="13" dur="1" fill="hold"/>
                                        <p:tgtEl>
                                          <p:spTgt spid="198678">
                                            <p:txEl>
                                              <p:charRg st="31" end="60"/>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10957"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6395"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6396"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6397"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6398"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6399"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6400" name="Picture 19"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sp>
        <p:nvSpPr>
          <p:cNvPr id="210964" name="Rectangle 20"/>
          <p:cNvSpPr/>
          <p:nvPr/>
        </p:nvSpPr>
        <p:spPr>
          <a:xfrm>
            <a:off x="3492500" y="3644900"/>
            <a:ext cx="4968875" cy="2289175"/>
          </a:xfrm>
          <a:prstGeom prst="rect">
            <a:avLst/>
          </a:prstGeom>
          <a:noFill/>
          <a:ln w="9525">
            <a:noFill/>
          </a:ln>
        </p:spPr>
        <p:txBody>
          <a:bodyPr anchor="ctr" anchorCtr="0">
            <a:spAutoFit/>
          </a:bodyPr>
          <a:p>
            <a:pPr defTabSz="914400">
              <a:tabLst>
                <a:tab pos="266700" algn="l"/>
              </a:tabLst>
            </a:pPr>
            <a:endParaRPr lang="zh-CN" altLang="en-US" dirty="0">
              <a:latin typeface="Arial" panose="020B0604020202020204" pitchFamily="34" charset="0"/>
              <a:ea typeface="宋体" panose="02010600030101010101" pitchFamily="2" charset="-122"/>
            </a:endParaRPr>
          </a:p>
          <a:p>
            <a:pPr defTabSz="914400">
              <a:tabLst>
                <a:tab pos="2667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、药品类邮件的验视</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b="1" dirty="0">
                <a:latin typeface="Arial" panose="020B0604020202020204" pitchFamily="34" charset="0"/>
                <a:ea typeface="宋体" panose="02010600030101010101" pitchFamily="2" charset="-122"/>
              </a:rPr>
              <a:t>查阅食品药品监管部门公布假劣药品名单，属假劣药品的，不得收寄。</a:t>
            </a:r>
            <a:endParaRPr lang="zh-CN" altLang="en-US" b="1" dirty="0">
              <a:latin typeface="Arial" panose="020B0604020202020204" pitchFamily="34" charset="0"/>
              <a:ea typeface="宋体" panose="02010600030101010101" pitchFamily="2" charset="-122"/>
            </a:endParaRPr>
          </a:p>
          <a:p>
            <a:pPr defTabSz="914400">
              <a:tabLst>
                <a:tab pos="266700" algn="l"/>
              </a:tabLst>
            </a:pPr>
            <a:r>
              <a:rPr lang="zh-CN" altLang="en-US" b="1" dirty="0">
                <a:latin typeface="Arial" panose="020B0604020202020204" pitchFamily="34" charset="0"/>
                <a:ea typeface="宋体" panose="02010600030101010101" pitchFamily="2" charset="-122"/>
              </a:rPr>
              <a:t>大宗用户交寄时，应提供当地食品药品监管部门的证明留局备案。</a:t>
            </a:r>
            <a:endParaRPr lang="zh-CN" altLang="en-US" b="1" dirty="0">
              <a:latin typeface="Arial" panose="020B0604020202020204" pitchFamily="34" charset="0"/>
              <a:ea typeface="宋体" panose="02010600030101010101" pitchFamily="2" charset="-122"/>
            </a:endParaRPr>
          </a:p>
          <a:p>
            <a:pPr defTabSz="914400">
              <a:tabLst>
                <a:tab pos="266700" algn="l"/>
              </a:tabLst>
            </a:pPr>
            <a:r>
              <a:rPr lang="zh-CN" altLang="en-US" b="1" dirty="0">
                <a:latin typeface="Arial" panose="020B0604020202020204" pitchFamily="34" charset="0"/>
                <a:ea typeface="宋体" panose="02010600030101010101" pitchFamily="2" charset="-122"/>
              </a:rPr>
              <a:t>验视药品说明书上是否对储存温度、运输条件有要求，如邮政运输达不到的，不予收寄。</a:t>
            </a:r>
            <a:endParaRPr lang="zh-CN" altLang="en-US" b="1" dirty="0">
              <a:latin typeface="Arial" panose="020B0604020202020204" pitchFamily="34" charset="0"/>
              <a:ea typeface="宋体" panose="02010600030101010101" pitchFamily="2" charset="-122"/>
            </a:endParaRPr>
          </a:p>
        </p:txBody>
      </p:sp>
      <p:pic>
        <p:nvPicPr>
          <p:cNvPr id="16402" name="Picture 22" descr="T016BB~1"/>
          <p:cNvPicPr>
            <a:picLocks noChangeAspect="1"/>
          </p:cNvPicPr>
          <p:nvPr/>
        </p:nvPicPr>
        <p:blipFill>
          <a:blip r:embed="rId5"/>
          <a:stretch>
            <a:fillRect/>
          </a:stretch>
        </p:blipFill>
        <p:spPr>
          <a:xfrm>
            <a:off x="4140200" y="1484313"/>
            <a:ext cx="4057650" cy="22860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10964"/>
                                        </p:tgtEl>
                                        <p:attrNameLst>
                                          <p:attrName>style.visibility</p:attrName>
                                        </p:attrNameLst>
                                      </p:cBhvr>
                                      <p:to>
                                        <p:strVal val="visible"/>
                                      </p:to>
                                    </p:set>
                                    <p:anim to="" calcmode="lin" valueType="num">
                                      <p:cBhvr>
                                        <p:cTn id="7" dur="1" fill="hold"/>
                                        <p:tgtEl>
                                          <p:spTgt spid="21096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6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8909"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7419"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7420"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7421"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7422"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7423"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7424" name="Picture 19"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sp>
        <p:nvSpPr>
          <p:cNvPr id="208916" name="Rectangle 20"/>
          <p:cNvSpPr/>
          <p:nvPr/>
        </p:nvSpPr>
        <p:spPr>
          <a:xfrm>
            <a:off x="3563938" y="3698875"/>
            <a:ext cx="5003800" cy="2408238"/>
          </a:xfrm>
          <a:prstGeom prst="rect">
            <a:avLst/>
          </a:prstGeom>
          <a:noFill/>
          <a:ln w="9525">
            <a:noFill/>
          </a:ln>
        </p:spPr>
        <p:txBody>
          <a:bodyPr anchor="ctr" anchorCtr="0">
            <a:spAutoFit/>
          </a:bodyPr>
          <a:p>
            <a:pPr defTabSz="914400">
              <a:tabLst>
                <a:tab pos="2667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、贵重物品的验视</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验视贵重物品表面是否完好，有无划痕，并核对详情单上书写的与实际是否相符。</a:t>
            </a:r>
            <a:endParaRPr lang="zh-CN" altLang="en-US" sz="2000" b="1"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验视手机、相机是否处于关机状态，电池是否与机体分离。</a:t>
            </a:r>
            <a:endParaRPr lang="zh-CN" altLang="en-US" sz="2000" b="1"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验视包装是否符合要求，衬垫物是否充分填塞，盒内物品是否有晃动。</a:t>
            </a:r>
            <a:endParaRPr lang="zh-CN" altLang="en-US" sz="2000" b="1" dirty="0">
              <a:latin typeface="Arial" panose="020B0604020202020204" pitchFamily="34" charset="0"/>
              <a:ea typeface="宋体" panose="02010600030101010101" pitchFamily="2" charset="-122"/>
            </a:endParaRPr>
          </a:p>
          <a:p>
            <a:pPr defTabSz="914400">
              <a:tabLst>
                <a:tab pos="266700" algn="l"/>
              </a:tabLst>
            </a:pPr>
            <a:endParaRPr lang="zh-CN" altLang="en-US" sz="1400" dirty="0">
              <a:latin typeface="Arial" panose="020B0604020202020204" pitchFamily="34" charset="0"/>
              <a:ea typeface="宋体" panose="02010600030101010101" pitchFamily="2" charset="-122"/>
            </a:endParaRPr>
          </a:p>
        </p:txBody>
      </p:sp>
      <p:pic>
        <p:nvPicPr>
          <p:cNvPr id="17426" name="Picture 24" descr="T019C4~1"/>
          <p:cNvPicPr>
            <a:picLocks noChangeAspect="1"/>
          </p:cNvPicPr>
          <p:nvPr/>
        </p:nvPicPr>
        <p:blipFill>
          <a:blip r:embed="rId5"/>
          <a:stretch>
            <a:fillRect/>
          </a:stretch>
        </p:blipFill>
        <p:spPr>
          <a:xfrm>
            <a:off x="6588125" y="1700213"/>
            <a:ext cx="2301875" cy="1925637"/>
          </a:xfrm>
          <a:prstGeom prst="rect">
            <a:avLst/>
          </a:prstGeom>
          <a:noFill/>
          <a:ln w="9525">
            <a:noFill/>
          </a:ln>
        </p:spPr>
      </p:pic>
      <p:pic>
        <p:nvPicPr>
          <p:cNvPr id="17427" name="Picture 26" descr="T01E88~1"/>
          <p:cNvPicPr>
            <a:picLocks noChangeAspect="1"/>
          </p:cNvPicPr>
          <p:nvPr/>
        </p:nvPicPr>
        <p:blipFill>
          <a:blip r:embed="rId6"/>
          <a:stretch>
            <a:fillRect/>
          </a:stretch>
        </p:blipFill>
        <p:spPr>
          <a:xfrm>
            <a:off x="3851275" y="1989138"/>
            <a:ext cx="1897063" cy="14224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08916"/>
                                        </p:tgtEl>
                                        <p:attrNameLst>
                                          <p:attrName>style.visibility</p:attrName>
                                        </p:attrNameLst>
                                      </p:cBhvr>
                                      <p:to>
                                        <p:strVal val="visible"/>
                                      </p:to>
                                    </p:set>
                                    <p:anim to="" calcmode="lin" valueType="num">
                                      <p:cBhvr>
                                        <p:cTn id="7" dur="1" fill="hold"/>
                                        <p:tgtEl>
                                          <p:spTgt spid="208916"/>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9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8441"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11981"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8443"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8444"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8445"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8446"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8447"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8448" name="Picture 19"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sp>
        <p:nvSpPr>
          <p:cNvPr id="211988" name="Rectangle 20"/>
          <p:cNvSpPr/>
          <p:nvPr/>
        </p:nvSpPr>
        <p:spPr>
          <a:xfrm>
            <a:off x="3779838" y="3686175"/>
            <a:ext cx="4103687" cy="2500313"/>
          </a:xfrm>
          <a:prstGeom prst="rect">
            <a:avLst/>
          </a:prstGeom>
          <a:noFill/>
          <a:ln w="9525">
            <a:noFill/>
          </a:ln>
        </p:spPr>
        <p:txBody>
          <a:bodyPr anchor="ctr" anchorCtr="0">
            <a:spAutoFit/>
          </a:bodyPr>
          <a:p>
            <a:pPr defTabSz="914400">
              <a:tabLst>
                <a:tab pos="266700" algn="l"/>
              </a:tabLst>
            </a:pPr>
            <a:endParaRPr lang="zh-CN" altLang="en-US" sz="1400" dirty="0">
              <a:latin typeface="Arial" panose="020B0604020202020204" pitchFamily="34" charset="0"/>
              <a:ea typeface="宋体" panose="02010600030101010101" pitchFamily="2" charset="-122"/>
            </a:endParaRPr>
          </a:p>
          <a:p>
            <a:pPr defTabSz="914400">
              <a:tabLst>
                <a:tab pos="2667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、化工类产品的验视</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查看用户寄递的化工类产品是否通过审批备案。</a:t>
            </a:r>
            <a:endParaRPr lang="zh-CN" altLang="en-US" sz="2000" b="1" dirty="0">
              <a:latin typeface="Arial" panose="020B0604020202020204" pitchFamily="34" charset="0"/>
              <a:ea typeface="宋体" panose="02010600030101010101" pitchFamily="2" charset="-122"/>
            </a:endParaRPr>
          </a:p>
          <a:p>
            <a:pPr defTabSz="914400">
              <a:tabLst>
                <a:tab pos="266700" algn="l"/>
              </a:tabLst>
            </a:pPr>
            <a:r>
              <a:rPr lang="zh-CN" altLang="en-US" dirty="0">
                <a:latin typeface="Arial" panose="020B0604020202020204" pitchFamily="34" charset="0"/>
                <a:ea typeface="宋体" panose="02010600030101010101" pitchFamily="2" charset="-122"/>
              </a:rPr>
              <a:t>查看用户提供的省级以上相关产品鉴定明和邮寄化工类产品保证书是否合格。</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dirty="0">
                <a:latin typeface="Arial" panose="020B0604020202020204" pitchFamily="34" charset="0"/>
                <a:ea typeface="宋体" panose="02010600030101010101" pitchFamily="2" charset="-122"/>
              </a:rPr>
              <a:t>逐件验视所寄化工类产品与鉴定证明是否一致</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sz="1400" dirty="0">
                <a:latin typeface="Arial" panose="020B0604020202020204" pitchFamily="34" charset="0"/>
                <a:ea typeface="宋体" panose="02010600030101010101" pitchFamily="2" charset="-122"/>
              </a:rPr>
              <a:t>。</a:t>
            </a:r>
            <a:endParaRPr lang="zh-CN" altLang="en-US" sz="1400" dirty="0">
              <a:latin typeface="Arial" panose="020B0604020202020204" pitchFamily="34" charset="0"/>
              <a:ea typeface="宋体" panose="02010600030101010101" pitchFamily="2" charset="-122"/>
            </a:endParaRPr>
          </a:p>
        </p:txBody>
      </p:sp>
      <p:pic>
        <p:nvPicPr>
          <p:cNvPr id="18450" name="Picture 22" descr="T0173F~1"/>
          <p:cNvPicPr>
            <a:picLocks noChangeAspect="1"/>
          </p:cNvPicPr>
          <p:nvPr/>
        </p:nvPicPr>
        <p:blipFill>
          <a:blip r:embed="rId5"/>
          <a:stretch>
            <a:fillRect/>
          </a:stretch>
        </p:blipFill>
        <p:spPr>
          <a:xfrm>
            <a:off x="3779838" y="1628775"/>
            <a:ext cx="3038475" cy="2286000"/>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11988">
                                            <p:txEl>
                                              <p:charRg st="1" end="12"/>
                                            </p:txEl>
                                          </p:spTgt>
                                        </p:tgtEl>
                                        <p:attrNameLst>
                                          <p:attrName>style.visibility</p:attrName>
                                        </p:attrNameLst>
                                      </p:cBhvr>
                                      <p:to>
                                        <p:strVal val="visible"/>
                                      </p:to>
                                    </p:set>
                                    <p:anim to="" calcmode="lin" valueType="num">
                                      <p:cBhvr>
                                        <p:cTn id="7" dur="1" fill="hold"/>
                                        <p:tgtEl>
                                          <p:spTgt spid="211988">
                                            <p:txEl>
                                              <p:charRg st="1" end="12"/>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11988">
                                            <p:txEl>
                                              <p:charRg st="12" end="34"/>
                                            </p:txEl>
                                          </p:spTgt>
                                        </p:tgtEl>
                                        <p:attrNameLst>
                                          <p:attrName>style.visibility</p:attrName>
                                        </p:attrNameLst>
                                      </p:cBhvr>
                                      <p:to>
                                        <p:strVal val="visible"/>
                                      </p:to>
                                    </p:set>
                                    <p:anim to="" calcmode="lin" valueType="num">
                                      <p:cBhvr>
                                        <p:cTn id="10" dur="1" fill="hold"/>
                                        <p:tgtEl>
                                          <p:spTgt spid="211988">
                                            <p:txEl>
                                              <p:charRg st="12" end="34"/>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11988">
                                            <p:txEl>
                                              <p:charRg st="34" end="69"/>
                                            </p:txEl>
                                          </p:spTgt>
                                        </p:tgtEl>
                                        <p:attrNameLst>
                                          <p:attrName>style.visibility</p:attrName>
                                        </p:attrNameLst>
                                      </p:cBhvr>
                                      <p:to>
                                        <p:strVal val="visible"/>
                                      </p:to>
                                    </p:set>
                                    <p:anim to="" calcmode="lin" valueType="num">
                                      <p:cBhvr>
                                        <p:cTn id="13" dur="1" fill="hold"/>
                                        <p:tgtEl>
                                          <p:spTgt spid="211988">
                                            <p:txEl>
                                              <p:charRg st="34" end="69"/>
                                            </p:txEl>
                                          </p:spTgt>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11988">
                                            <p:txEl>
                                              <p:charRg st="69" end="90"/>
                                            </p:txEl>
                                          </p:spTgt>
                                        </p:tgtEl>
                                        <p:attrNameLst>
                                          <p:attrName>style.visibility</p:attrName>
                                        </p:attrNameLst>
                                      </p:cBhvr>
                                      <p:to>
                                        <p:strVal val="visible"/>
                                      </p:to>
                                    </p:set>
                                    <p:anim to="" calcmode="lin" valueType="num">
                                      <p:cBhvr>
                                        <p:cTn id="16" dur="1" fill="hold"/>
                                        <p:tgtEl>
                                          <p:spTgt spid="211988">
                                            <p:txEl>
                                              <p:charRg st="69" end="90"/>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945389"/>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9465"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7885"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19467"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19468"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19469"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19470"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19471"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19472" name="Picture 19" descr="U_3423~1"/>
          <p:cNvPicPr>
            <a:picLocks noChangeAspect="1"/>
          </p:cNvPicPr>
          <p:nvPr/>
        </p:nvPicPr>
        <p:blipFill>
          <a:blip r:embed="rId4"/>
          <a:stretch>
            <a:fillRect/>
          </a:stretch>
        </p:blipFill>
        <p:spPr>
          <a:xfrm>
            <a:off x="179388" y="3860800"/>
            <a:ext cx="1008062" cy="433388"/>
          </a:xfrm>
          <a:prstGeom prst="rect">
            <a:avLst/>
          </a:prstGeom>
          <a:noFill/>
          <a:ln w="9525">
            <a:noFill/>
          </a:ln>
        </p:spPr>
      </p:pic>
      <p:sp>
        <p:nvSpPr>
          <p:cNvPr id="207892" name="Rectangle 20"/>
          <p:cNvSpPr/>
          <p:nvPr/>
        </p:nvSpPr>
        <p:spPr>
          <a:xfrm>
            <a:off x="3563938" y="3721100"/>
            <a:ext cx="4897437" cy="1890713"/>
          </a:xfrm>
          <a:prstGeom prst="rect">
            <a:avLst/>
          </a:prstGeom>
          <a:noFill/>
          <a:ln w="9525">
            <a:noFill/>
          </a:ln>
        </p:spPr>
        <p:txBody>
          <a:bodyPr anchor="ctr" anchorCtr="0">
            <a:spAutoFit/>
          </a:bodyPr>
          <a:p>
            <a:pPr defTabSz="914400">
              <a:tabLst>
                <a:tab pos="266700" algn="l"/>
              </a:tabLst>
            </a:pPr>
            <a:r>
              <a:rPr lang="en-US" altLang="zh-CN" b="1" dirty="0">
                <a:latin typeface="Arial" panose="020B0604020202020204" pitchFamily="34" charset="0"/>
                <a:ea typeface="宋体" panose="02010600030101010101" pitchFamily="2" charset="-122"/>
              </a:rPr>
              <a:t>5</a:t>
            </a:r>
            <a:r>
              <a:rPr lang="zh-CN" altLang="en-US" b="1" dirty="0">
                <a:latin typeface="Arial" panose="020B0604020202020204" pitchFamily="34" charset="0"/>
                <a:ea typeface="宋体" panose="02010600030101010101" pitchFamily="2" charset="-122"/>
              </a:rPr>
              <a:t>、脆弱物品的验视</a:t>
            </a:r>
            <a:endParaRPr lang="zh-CN" altLang="en-US"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验视物品是否适合寄递。如灯泡、电脑、显示屏等由于运输容易损毁的，不予收寄。</a:t>
            </a:r>
            <a:endParaRPr lang="zh-CN" altLang="en-US" sz="2000" b="1" dirty="0">
              <a:latin typeface="Arial" panose="020B0604020202020204" pitchFamily="34" charset="0"/>
              <a:ea typeface="宋体" panose="02010600030101010101" pitchFamily="2" charset="-122"/>
            </a:endParaRPr>
          </a:p>
          <a:p>
            <a:pPr defTabSz="914400">
              <a:tabLst>
                <a:tab pos="266700" algn="l"/>
              </a:tabLst>
            </a:pPr>
            <a:r>
              <a:rPr lang="zh-CN" altLang="en-US" sz="2000" b="1" dirty="0">
                <a:latin typeface="Arial" panose="020B0604020202020204" pitchFamily="34" charset="0"/>
                <a:ea typeface="宋体" panose="02010600030101010101" pitchFamily="2" charset="-122"/>
              </a:rPr>
              <a:t>验视物品包装是否符合要求，物品不只一件时，物品与物品之间采用海绵、泡沫等填充。</a:t>
            </a:r>
            <a:endParaRPr lang="zh-CN" altLang="en-US" sz="2000" b="1" dirty="0">
              <a:latin typeface="Arial" panose="020B0604020202020204" pitchFamily="34" charset="0"/>
              <a:ea typeface="宋体" panose="02010600030101010101" pitchFamily="2" charset="-122"/>
            </a:endParaRPr>
          </a:p>
        </p:txBody>
      </p:sp>
      <p:pic>
        <p:nvPicPr>
          <p:cNvPr id="19474" name="Picture 21" descr="T0192C~1"/>
          <p:cNvPicPr>
            <a:picLocks noChangeAspect="1"/>
          </p:cNvPicPr>
          <p:nvPr/>
        </p:nvPicPr>
        <p:blipFill>
          <a:blip r:embed="rId5"/>
          <a:stretch>
            <a:fillRect/>
          </a:stretch>
        </p:blipFill>
        <p:spPr>
          <a:xfrm>
            <a:off x="3779838" y="1628775"/>
            <a:ext cx="2409825" cy="2286000"/>
          </a:xfrm>
          <a:prstGeom prst="rect">
            <a:avLst/>
          </a:prstGeom>
          <a:noFill/>
          <a:ln w="9525">
            <a:noFill/>
          </a:ln>
        </p:spPr>
      </p:pic>
      <p:pic>
        <p:nvPicPr>
          <p:cNvPr id="19475" name="Picture 23" descr="T01956~1"/>
          <p:cNvPicPr>
            <a:picLocks noChangeAspect="1"/>
          </p:cNvPicPr>
          <p:nvPr/>
        </p:nvPicPr>
        <p:blipFill>
          <a:blip r:embed="rId6"/>
          <a:stretch>
            <a:fillRect/>
          </a:stretch>
        </p:blipFill>
        <p:spPr>
          <a:xfrm>
            <a:off x="6588125" y="1628775"/>
            <a:ext cx="2106613" cy="195262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07892"/>
                                        </p:tgtEl>
                                        <p:attrNameLst>
                                          <p:attrName>style.visibility</p:attrName>
                                        </p:attrNameLst>
                                      </p:cBhvr>
                                      <p:to>
                                        <p:strVal val="visible"/>
                                      </p:to>
                                    </p:set>
                                    <p:anim to="" calcmode="lin" valueType="num">
                                      <p:cBhvr>
                                        <p:cTn id="7" dur="1" fill="hold"/>
                                        <p:tgtEl>
                                          <p:spTgt spid="207892"/>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5143825"/>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0489" name="Rectangle 12"/>
          <p:cNvSpPr/>
          <p:nvPr/>
        </p:nvSpPr>
        <p:spPr>
          <a:xfrm>
            <a:off x="1495425" y="858838"/>
            <a:ext cx="7648575" cy="565150"/>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97645" name="AutoShape 13"/>
          <p:cNvSpPr>
            <a:spLocks noChangeArrowheads="1"/>
          </p:cNvSpPr>
          <p:nvPr/>
        </p:nvSpPr>
        <p:spPr bwMode="auto">
          <a:xfrm>
            <a:off x="1416050" y="92392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2.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신탁유형</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0491" name="Rectangle 14"/>
          <p:cNvSpPr/>
          <p:nvPr/>
        </p:nvSpPr>
        <p:spPr>
          <a:xfrm>
            <a:off x="3729038" y="836613"/>
            <a:ext cx="4354512"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收寄验视现场工作流程 </a:t>
            </a:r>
            <a:endParaRPr lang="ko-KR" altLang="en-US" dirty="0">
              <a:latin typeface="Arial" panose="020B0604020202020204" pitchFamily="34" charset="0"/>
              <a:ea typeface="宋体" panose="02010600030101010101" pitchFamily="2" charset="-122"/>
            </a:endParaRPr>
          </a:p>
        </p:txBody>
      </p:sp>
      <p:sp>
        <p:nvSpPr>
          <p:cNvPr id="20492" name="Rectangle 15"/>
          <p:cNvSpPr/>
          <p:nvPr/>
        </p:nvSpPr>
        <p:spPr>
          <a:xfrm>
            <a:off x="1187450" y="21336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交寄物品预检</a:t>
            </a:r>
            <a:endParaRPr lang="zh-CN" altLang="en-US" b="1" dirty="0">
              <a:latin typeface="Arial" panose="020B0604020202020204" pitchFamily="34" charset="0"/>
              <a:ea typeface="宋体" panose="02010600030101010101" pitchFamily="2" charset="-122"/>
            </a:endParaRPr>
          </a:p>
        </p:txBody>
      </p:sp>
      <p:sp>
        <p:nvSpPr>
          <p:cNvPr id="20493" name="Rectangle 16"/>
          <p:cNvSpPr/>
          <p:nvPr/>
        </p:nvSpPr>
        <p:spPr>
          <a:xfrm>
            <a:off x="1187450" y="2997200"/>
            <a:ext cx="20081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wrap="none"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逐项核对详情单</a:t>
            </a:r>
            <a:endParaRPr lang="zh-CN" altLang="en-US" b="1" dirty="0">
              <a:latin typeface="Arial" panose="020B0604020202020204" pitchFamily="34" charset="0"/>
              <a:ea typeface="宋体" panose="02010600030101010101" pitchFamily="2" charset="-122"/>
            </a:endParaRPr>
          </a:p>
        </p:txBody>
      </p:sp>
      <p:sp>
        <p:nvSpPr>
          <p:cNvPr id="20494" name="Rectangle 17"/>
          <p:cNvSpPr/>
          <p:nvPr/>
        </p:nvSpPr>
        <p:spPr>
          <a:xfrm>
            <a:off x="1187450" y="38608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逐件验视</a:t>
            </a:r>
            <a:endParaRPr lang="zh-CN" altLang="en-US" b="1" dirty="0">
              <a:latin typeface="Arial" panose="020B0604020202020204" pitchFamily="34" charset="0"/>
              <a:ea typeface="宋体" panose="02010600030101010101" pitchFamily="2" charset="-122"/>
            </a:endParaRPr>
          </a:p>
        </p:txBody>
      </p:sp>
      <p:sp>
        <p:nvSpPr>
          <p:cNvPr id="20495" name="Rectangle 18"/>
          <p:cNvSpPr/>
          <p:nvPr/>
        </p:nvSpPr>
        <p:spPr>
          <a:xfrm>
            <a:off x="1187450" y="4724400"/>
            <a:ext cx="1944688" cy="376238"/>
          </a:xfrm>
          <a:prstGeom prst="rect">
            <a:avLst/>
          </a:prstGeom>
          <a:solidFill>
            <a:srgbClr val="00CCFF"/>
          </a:solidFill>
          <a:ln w="9525"/>
          <a:scene3d>
            <a:camera prst="legacyObliqueTopRight">
              <a:rot lat="0" lon="0" rev="0"/>
            </a:camera>
            <a:lightRig rig="legacyFlat3" dir="b"/>
          </a:scene3d>
          <a:sp3d extrusionH="430200" prstMaterial="legacyMatte">
            <a:bevelT w="13500" h="13500" prst="angle"/>
            <a:bevelB w="13500" h="13500" prst="angle"/>
            <a:extrusionClr>
              <a:srgbClr val="00CCFF"/>
            </a:extrusionClr>
          </a:sp3d>
        </p:spPr>
        <p:txBody>
          <a:bodyPr anchor="ctr" anchorCtr="0">
            <a:spAutoFit/>
            <a:flatTx/>
          </a:bodyPr>
          <a:p>
            <a:pPr defTabSz="914400" eaLnBrk="0" hangingPunct="0">
              <a:tabLst>
                <a:tab pos="571500" algn="l"/>
              </a:tabLst>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眼同封装</a:t>
            </a:r>
            <a:endParaRPr lang="zh-CN" altLang="en-US" b="1" dirty="0">
              <a:latin typeface="Arial" panose="020B0604020202020204" pitchFamily="34" charset="0"/>
              <a:ea typeface="宋体" panose="02010600030101010101" pitchFamily="2" charset="-122"/>
            </a:endParaRPr>
          </a:p>
        </p:txBody>
      </p:sp>
      <p:pic>
        <p:nvPicPr>
          <p:cNvPr id="20496" name="Picture 20" descr="U_3423~1"/>
          <p:cNvPicPr>
            <a:picLocks noChangeAspect="1"/>
          </p:cNvPicPr>
          <p:nvPr/>
        </p:nvPicPr>
        <p:blipFill>
          <a:blip r:embed="rId4"/>
          <a:stretch>
            <a:fillRect/>
          </a:stretch>
        </p:blipFill>
        <p:spPr>
          <a:xfrm>
            <a:off x="179388" y="4652963"/>
            <a:ext cx="1008062" cy="433387"/>
          </a:xfrm>
          <a:prstGeom prst="rect">
            <a:avLst/>
          </a:prstGeom>
          <a:noFill/>
          <a:ln w="9525">
            <a:noFill/>
          </a:ln>
        </p:spPr>
      </p:pic>
      <p:sp>
        <p:nvSpPr>
          <p:cNvPr id="197653" name="Rectangle 21"/>
          <p:cNvSpPr/>
          <p:nvPr/>
        </p:nvSpPr>
        <p:spPr>
          <a:xfrm>
            <a:off x="3492500" y="4576763"/>
            <a:ext cx="5472113" cy="1474787"/>
          </a:xfrm>
          <a:prstGeom prst="rect">
            <a:avLst/>
          </a:prstGeom>
          <a:noFill/>
          <a:ln w="9525" cap="flat" cmpd="sng">
            <a:solidFill>
              <a:schemeClr val="tx1"/>
            </a:solidFill>
            <a:prstDash val="solid"/>
            <a:miter/>
            <a:headEnd type="none" w="med" len="med"/>
            <a:tailEnd type="none" w="med" len="med"/>
          </a:ln>
        </p:spPr>
        <p:txBody>
          <a:bodyPr anchor="ctr" anchorCtr="0">
            <a:spAutoFit/>
          </a:bodyPr>
          <a:p>
            <a:r>
              <a:rPr lang="zh-CN" altLang="en-US" b="1" dirty="0">
                <a:latin typeface="Arial" panose="020B0604020202020204" pitchFamily="34" charset="0"/>
                <a:ea typeface="宋体" panose="02010600030101010101" pitchFamily="2" charset="-122"/>
              </a:rPr>
              <a:t>内件验视合格后，物品逐件装入包装箱中，与用户眼同封装。邮件封装后在邮件封面和详情单空白位置加盖验视戳记。</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注意：完成验视妥封的邮件不再交给用户，实行验视、封装、收寄一条龙服务！</a:t>
            </a:r>
            <a:endParaRPr lang="zh-CN" altLang="en-US" b="1" dirty="0">
              <a:latin typeface="Arial" panose="020B0604020202020204" pitchFamily="34" charset="0"/>
              <a:ea typeface="宋体" panose="02010600030101010101" pitchFamily="2" charset="-122"/>
            </a:endParaRPr>
          </a:p>
        </p:txBody>
      </p:sp>
      <p:pic>
        <p:nvPicPr>
          <p:cNvPr id="20498" name="Picture 23" descr="U_1893~1"/>
          <p:cNvPicPr>
            <a:picLocks noChangeAspect="1"/>
          </p:cNvPicPr>
          <p:nvPr/>
        </p:nvPicPr>
        <p:blipFill>
          <a:blip r:embed="rId5"/>
          <a:stretch>
            <a:fillRect/>
          </a:stretch>
        </p:blipFill>
        <p:spPr>
          <a:xfrm>
            <a:off x="4067175" y="1628775"/>
            <a:ext cx="3889375" cy="260667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97653">
                                            <p:txEl>
                                              <p:charRg st="0" end="53"/>
                                            </p:txEl>
                                          </p:spTgt>
                                        </p:tgtEl>
                                        <p:attrNameLst>
                                          <p:attrName>style.visibility</p:attrName>
                                        </p:attrNameLst>
                                      </p:cBhvr>
                                      <p:to>
                                        <p:strVal val="visible"/>
                                      </p:to>
                                    </p:set>
                                    <p:anim to="" calcmode="lin" valueType="num">
                                      <p:cBhvr>
                                        <p:cTn id="7" dur="1" fill="hold"/>
                                        <p:tgtEl>
                                          <p:spTgt spid="197653">
                                            <p:txEl>
                                              <p:charRg st="0" end="53"/>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197653">
                                            <p:txEl>
                                              <p:charRg st="53" end="89"/>
                                            </p:txEl>
                                          </p:spTgt>
                                        </p:tgtEl>
                                        <p:attrNameLst>
                                          <p:attrName>style.visibility</p:attrName>
                                        </p:attrNameLst>
                                      </p:cBhvr>
                                      <p:to>
                                        <p:strVal val="visible"/>
                                      </p:to>
                                    </p:set>
                                    <p:anim to="" calcmode="lin" valueType="num">
                                      <p:cBhvr>
                                        <p:cTn id="10" dur="1" fill="hold"/>
                                        <p:tgtEl>
                                          <p:spTgt spid="197653">
                                            <p:txEl>
                                              <p:charRg st="53" end="89"/>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1513" name="Rectangle 12"/>
          <p:cNvSpPr/>
          <p:nvPr/>
        </p:nvSpPr>
        <p:spPr>
          <a:xfrm>
            <a:off x="1495425" y="8382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5117" name="AutoShape 13"/>
          <p:cNvSpPr>
            <a:spLocks noChangeArrowheads="1"/>
          </p:cNvSpPr>
          <p:nvPr/>
        </p:nvSpPr>
        <p:spPr bwMode="auto">
          <a:xfrm>
            <a:off x="1423988" y="89217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3.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신탁기간</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1515" name="Rectangle 14"/>
          <p:cNvSpPr/>
          <p:nvPr/>
        </p:nvSpPr>
        <p:spPr>
          <a:xfrm>
            <a:off x="3729038" y="765175"/>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工作失误及补救方法 </a:t>
            </a:r>
            <a:endParaRPr lang="ko-KR" altLang="en-US" dirty="0">
              <a:latin typeface="Arial" panose="020B0604020202020204" pitchFamily="34" charset="0"/>
              <a:ea typeface="宋体" panose="02010600030101010101" pitchFamily="2" charset="-122"/>
            </a:endParaRPr>
          </a:p>
        </p:txBody>
      </p:sp>
      <p:sp>
        <p:nvSpPr>
          <p:cNvPr id="175119" name="Rectangle 15"/>
          <p:cNvSpPr/>
          <p:nvPr/>
        </p:nvSpPr>
        <p:spPr>
          <a:xfrm>
            <a:off x="1476375" y="1628775"/>
            <a:ext cx="7272338" cy="3806825"/>
          </a:xfrm>
          <a:prstGeom prst="rect">
            <a:avLst/>
          </a:prstGeom>
          <a:noFill/>
          <a:ln w="9525">
            <a:noFill/>
          </a:ln>
        </p:spPr>
        <p:txBody>
          <a:bodyPr anchor="ctr" anchorCtr="0">
            <a:spAutoFit/>
          </a:bodyPr>
          <a:p>
            <a:pPr defTabSz="914400">
              <a:lnSpc>
                <a:spcPct val="150000"/>
              </a:lnSpc>
              <a:tabLst>
                <a:tab pos="609600" algn="l"/>
              </a:tabLst>
            </a:pPr>
            <a:r>
              <a:rPr lang="zh-CN" altLang="en-US" dirty="0">
                <a:latin typeface="宋体" panose="02010600030101010101" pitchFamily="2" charset="-122"/>
                <a:ea typeface="宋体" panose="02010600030101010101" pitchFamily="2" charset="-122"/>
              </a:rPr>
              <a:t>包括收寄及投递工作中可能出现的失误及处理方法</a:t>
            </a:r>
            <a:r>
              <a:rPr lang="en-US" altLang="zh-CN" dirty="0">
                <a:latin typeface="宋体" panose="02010600030101010101" pitchFamily="2" charset="-122"/>
                <a:ea typeface="宋体" panose="02010600030101010101" pitchFamily="2" charset="-122"/>
              </a:rPr>
              <a:t>:</a:t>
            </a:r>
            <a:endParaRPr lang="en-US" altLang="zh-CN" dirty="0">
              <a:latin typeface="宋体" panose="02010600030101010101" pitchFamily="2" charset="-122"/>
              <a:ea typeface="宋体" panose="02010600030101010101" pitchFamily="2" charset="-122"/>
            </a:endParaRPr>
          </a:p>
          <a:p>
            <a:pPr defTabSz="914400">
              <a:lnSpc>
                <a:spcPct val="150000"/>
              </a:lnSpc>
              <a:buFont typeface="Wingdings" panose="05000000000000000000" pitchFamily="2" charset="2"/>
              <a:buChar char="Ø"/>
              <a:tabLst>
                <a:tab pos="609600" algn="l"/>
              </a:tabLst>
            </a:pPr>
            <a:r>
              <a:rPr lang="zh-CN" altLang="en-US" dirty="0">
                <a:latin typeface="宋体" panose="02010600030101010101" pitchFamily="2" charset="-122"/>
                <a:ea typeface="宋体" panose="02010600030101010101" pitchFamily="2" charset="-122"/>
              </a:rPr>
              <a:t>收寄环节发现不予收寄</a:t>
            </a:r>
            <a:r>
              <a:rPr lang="en-US" altLang="zh-CN" dirty="0">
                <a:latin typeface="宋体" panose="02010600030101010101" pitchFamily="2" charset="-122"/>
                <a:ea typeface="宋体" panose="02010600030101010101" pitchFamily="2" charset="-122"/>
              </a:rPr>
              <a:t>;</a:t>
            </a:r>
            <a:endParaRPr lang="en-US" altLang="zh-CN" dirty="0">
              <a:latin typeface="宋体" panose="02010600030101010101" pitchFamily="2" charset="-122"/>
              <a:ea typeface="宋体" panose="02010600030101010101" pitchFamily="2" charset="-122"/>
            </a:endParaRPr>
          </a:p>
          <a:p>
            <a:pPr defTabSz="914400">
              <a:lnSpc>
                <a:spcPct val="150000"/>
              </a:lnSpc>
              <a:buFont typeface="Wingdings" panose="05000000000000000000" pitchFamily="2" charset="2"/>
              <a:buChar char="Ø"/>
              <a:tabLst>
                <a:tab pos="609600" algn="l"/>
              </a:tabLst>
            </a:pPr>
            <a:r>
              <a:rPr lang="zh-CN" altLang="en-US" dirty="0">
                <a:latin typeface="宋体" panose="02010600030101010101" pitchFamily="2" charset="-122"/>
                <a:ea typeface="宋体" panose="02010600030101010101" pitchFamily="2" charset="-122"/>
              </a:rPr>
              <a:t>经转环节发现，停止转发</a:t>
            </a:r>
            <a:r>
              <a:rPr lang="en-US" altLang="zh-CN" dirty="0">
                <a:latin typeface="宋体" panose="02010600030101010101" pitchFamily="2" charset="-122"/>
                <a:ea typeface="宋体" panose="02010600030101010101" pitchFamily="2" charset="-122"/>
              </a:rPr>
              <a:t>;</a:t>
            </a:r>
            <a:endParaRPr lang="en-US" altLang="zh-CN" dirty="0">
              <a:latin typeface="宋体" panose="02010600030101010101" pitchFamily="2" charset="-122"/>
              <a:ea typeface="宋体" panose="02010600030101010101" pitchFamily="2" charset="-122"/>
            </a:endParaRPr>
          </a:p>
          <a:p>
            <a:pPr defTabSz="914400">
              <a:lnSpc>
                <a:spcPct val="150000"/>
              </a:lnSpc>
              <a:buFont typeface="Wingdings" panose="05000000000000000000" pitchFamily="2" charset="2"/>
              <a:buChar char="Ø"/>
              <a:tabLst>
                <a:tab pos="609600" algn="l"/>
              </a:tabLst>
            </a:pPr>
            <a:r>
              <a:rPr lang="zh-CN" altLang="en-US" dirty="0">
                <a:latin typeface="宋体" panose="02010600030101010101" pitchFamily="2" charset="-122"/>
                <a:ea typeface="宋体" panose="02010600030101010101" pitchFamily="2" charset="-122"/>
              </a:rPr>
              <a:t>投递环节发现，不予投递</a:t>
            </a:r>
            <a:r>
              <a:rPr lang="en-US" altLang="zh-CN" dirty="0">
                <a:latin typeface="宋体" panose="02010600030101010101" pitchFamily="2" charset="-122"/>
                <a:ea typeface="宋体" panose="02010600030101010101" pitchFamily="2" charset="-122"/>
              </a:rPr>
              <a:t>;</a:t>
            </a:r>
            <a:endParaRPr lang="en-US" altLang="zh-CN" dirty="0">
              <a:latin typeface="宋体" panose="02010600030101010101" pitchFamily="2" charset="-122"/>
              <a:ea typeface="宋体" panose="02010600030101010101" pitchFamily="2" charset="-122"/>
            </a:endParaRPr>
          </a:p>
          <a:p>
            <a:pPr defTabSz="914400">
              <a:lnSpc>
                <a:spcPct val="150000"/>
              </a:lnSpc>
              <a:tabLst>
                <a:tab pos="609600" algn="l"/>
              </a:tabLst>
            </a:pPr>
            <a:r>
              <a:rPr lang="zh-CN" altLang="en-US" dirty="0">
                <a:latin typeface="宋体" panose="02010600030101010101" pitchFamily="2" charset="-122"/>
                <a:ea typeface="宋体" panose="02010600030101010101" pitchFamily="2" charset="-122"/>
              </a:rPr>
              <a:t>对危险品要隔离存放。</a:t>
            </a:r>
            <a:endParaRPr lang="zh-CN" altLang="en-US" dirty="0">
              <a:latin typeface="宋体" panose="02010600030101010101" pitchFamily="2" charset="-122"/>
              <a:ea typeface="宋体" panose="02010600030101010101" pitchFamily="2" charset="-122"/>
            </a:endParaRPr>
          </a:p>
          <a:p>
            <a:pPr defTabSz="914400">
              <a:lnSpc>
                <a:spcPct val="150000"/>
              </a:lnSpc>
              <a:tabLst>
                <a:tab pos="609600" algn="l"/>
              </a:tabLst>
            </a:pPr>
            <a:r>
              <a:rPr lang="zh-CN" altLang="en-US" dirty="0">
                <a:latin typeface="宋体" panose="02010600030101010101" pitchFamily="2" charset="-122"/>
                <a:ea typeface="宋体" panose="02010600030101010101" pitchFamily="2" charset="-122"/>
              </a:rPr>
              <a:t>      对其中易发生危险的物品，应通知公安部门，同时通报国家安全机关，采取措施进行销毁。需要消除污染的，应报请卫生防疫部门处理，其他危险品，可通知寄件人，限期领回，对内件中有其他非危险品，应当整理重封，随附证明发寄或通知收件人到投递环节领取。</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5119">
                                            <p:txEl>
                                              <p:charRg st="24" end="36"/>
                                            </p:txEl>
                                          </p:spTgt>
                                        </p:tgtEl>
                                        <p:attrNameLst>
                                          <p:attrName>style.visibility</p:attrName>
                                        </p:attrNameLst>
                                      </p:cBhvr>
                                      <p:to>
                                        <p:strVal val="visible"/>
                                      </p:to>
                                    </p:set>
                                    <p:anim to="" calcmode="lin" valueType="num">
                                      <p:cBhvr>
                                        <p:cTn id="7" dur="1" fill="hold"/>
                                        <p:tgtEl>
                                          <p:spTgt spid="175119">
                                            <p:txEl>
                                              <p:charRg st="24" end="36"/>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175119">
                                            <p:txEl>
                                              <p:charRg st="36" end="49"/>
                                            </p:txEl>
                                          </p:spTgt>
                                        </p:tgtEl>
                                        <p:attrNameLst>
                                          <p:attrName>style.visibility</p:attrName>
                                        </p:attrNameLst>
                                      </p:cBhvr>
                                      <p:to>
                                        <p:strVal val="visible"/>
                                      </p:to>
                                    </p:set>
                                    <p:anim to="" calcmode="lin" valueType="num">
                                      <p:cBhvr>
                                        <p:cTn id="10" dur="1" fill="hold"/>
                                        <p:tgtEl>
                                          <p:spTgt spid="175119">
                                            <p:txEl>
                                              <p:charRg st="36" end="49"/>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175119">
                                            <p:txEl>
                                              <p:charRg st="49" end="62"/>
                                            </p:txEl>
                                          </p:spTgt>
                                        </p:tgtEl>
                                        <p:attrNameLst>
                                          <p:attrName>style.visibility</p:attrName>
                                        </p:attrNameLst>
                                      </p:cBhvr>
                                      <p:to>
                                        <p:strVal val="visible"/>
                                      </p:to>
                                    </p:set>
                                    <p:anim to="" calcmode="lin" valueType="num">
                                      <p:cBhvr>
                                        <p:cTn id="13" dur="1" fill="hold"/>
                                        <p:tgtEl>
                                          <p:spTgt spid="175119">
                                            <p:txEl>
                                              <p:charRg st="49" end="62"/>
                                            </p:txEl>
                                          </p:spTgt>
                                        </p:tgtEl>
                                        <p:attrNameLst>
                                          <p:attrName>style.visibility</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175119">
                                            <p:txEl>
                                              <p:charRg st="73" end="198"/>
                                            </p:txEl>
                                          </p:spTgt>
                                        </p:tgtEl>
                                        <p:attrNameLst>
                                          <p:attrName>style.visibility</p:attrName>
                                        </p:attrNameLst>
                                      </p:cBhvr>
                                      <p:to>
                                        <p:strVal val="visible"/>
                                      </p:to>
                                    </p:set>
                                    <p:anim to="" calcmode="lin" valueType="num">
                                      <p:cBhvr>
                                        <p:cTn id="18" dur="1" fill="hold"/>
                                        <p:tgtEl>
                                          <p:spTgt spid="175119">
                                            <p:txEl>
                                              <p:charRg st="73" end="198"/>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2537" name="Rectangle 12"/>
          <p:cNvSpPr/>
          <p:nvPr/>
        </p:nvSpPr>
        <p:spPr>
          <a:xfrm>
            <a:off x="1495425" y="8382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13005" name="AutoShape 13"/>
          <p:cNvSpPr>
            <a:spLocks noChangeArrowheads="1"/>
          </p:cNvSpPr>
          <p:nvPr/>
        </p:nvSpPr>
        <p:spPr bwMode="auto">
          <a:xfrm>
            <a:off x="1423988" y="89217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3.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신탁기간</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2539" name="Rectangle 14"/>
          <p:cNvSpPr/>
          <p:nvPr/>
        </p:nvSpPr>
        <p:spPr>
          <a:xfrm>
            <a:off x="3729038" y="765175"/>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工作失误及补救方法 </a:t>
            </a:r>
            <a:endParaRPr lang="ko-KR" altLang="en-US" dirty="0">
              <a:latin typeface="Arial" panose="020B0604020202020204" pitchFamily="34" charset="0"/>
              <a:ea typeface="宋体" panose="02010600030101010101" pitchFamily="2" charset="-122"/>
            </a:endParaRPr>
          </a:p>
        </p:txBody>
      </p:sp>
      <p:pic>
        <p:nvPicPr>
          <p:cNvPr id="22540" name="Picture 19" descr="201312~1"/>
          <p:cNvPicPr>
            <a:picLocks noChangeAspect="1"/>
          </p:cNvPicPr>
          <p:nvPr/>
        </p:nvPicPr>
        <p:blipFill>
          <a:blip r:embed="rId4"/>
          <a:stretch>
            <a:fillRect/>
          </a:stretch>
        </p:blipFill>
        <p:spPr>
          <a:xfrm>
            <a:off x="1116013" y="1457325"/>
            <a:ext cx="4070350" cy="5140325"/>
          </a:xfrm>
          <a:prstGeom prst="rect">
            <a:avLst/>
          </a:prstGeom>
          <a:noFill/>
          <a:ln w="9525">
            <a:noFill/>
          </a:ln>
        </p:spPr>
      </p:pic>
    </p:spTree>
  </p:cSld>
  <p:clrMapOvr>
    <a:masterClrMapping/>
  </p:clrMapOvr>
  <p:transition spd="med">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3561" name="Rectangle 12"/>
          <p:cNvSpPr/>
          <p:nvPr/>
        </p:nvSpPr>
        <p:spPr>
          <a:xfrm>
            <a:off x="1495425" y="8382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0717" name="AutoShape 13"/>
          <p:cNvSpPr>
            <a:spLocks noChangeArrowheads="1"/>
          </p:cNvSpPr>
          <p:nvPr/>
        </p:nvSpPr>
        <p:spPr bwMode="auto">
          <a:xfrm>
            <a:off x="1423988" y="892175"/>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3.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신탁기간</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3563" name="Rectangle 14"/>
          <p:cNvSpPr/>
          <p:nvPr/>
        </p:nvSpPr>
        <p:spPr>
          <a:xfrm>
            <a:off x="3729038" y="765175"/>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工作失误及补救方法 </a:t>
            </a:r>
            <a:endParaRPr lang="ko-KR" altLang="en-US" dirty="0">
              <a:latin typeface="Arial" panose="020B0604020202020204" pitchFamily="34" charset="0"/>
              <a:ea typeface="宋体" panose="02010600030101010101" pitchFamily="2" charset="-122"/>
            </a:endParaRPr>
          </a:p>
        </p:txBody>
      </p:sp>
      <p:sp>
        <p:nvSpPr>
          <p:cNvPr id="23564" name="Rectangle 17"/>
          <p:cNvSpPr/>
          <p:nvPr/>
        </p:nvSpPr>
        <p:spPr>
          <a:xfrm>
            <a:off x="395288" y="1695450"/>
            <a:ext cx="863600" cy="2573338"/>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Times New Roman" panose="02020603050405020304" pitchFamily="18" charset="0"/>
                <a:ea typeface="宋体" panose="02010600030101010101" pitchFamily="2" charset="-122"/>
              </a:rPr>
              <a:t>检查外包装上是否有九大类危险品标签 </a:t>
            </a:r>
            <a:endParaRPr lang="zh-CN" altLang="en-US" dirty="0">
              <a:latin typeface="Arial" panose="020B0604020202020204" pitchFamily="34" charset="0"/>
              <a:ea typeface="宋体" panose="02010600030101010101" pitchFamily="2" charset="-122"/>
            </a:endParaRPr>
          </a:p>
        </p:txBody>
      </p:sp>
      <p:graphicFrame>
        <p:nvGraphicFramePr>
          <p:cNvPr id="23565" name="Object 16"/>
          <p:cNvGraphicFramePr>
            <a:graphicFrameLocks noChangeAspect="1"/>
          </p:cNvGraphicFramePr>
          <p:nvPr/>
        </p:nvGraphicFramePr>
        <p:xfrm>
          <a:off x="1331913" y="1484313"/>
          <a:ext cx="7477125" cy="5200650"/>
        </p:xfrm>
        <a:graphic>
          <a:graphicData uri="http://schemas.openxmlformats.org/presentationml/2006/ole">
            <mc:AlternateContent xmlns:mc="http://schemas.openxmlformats.org/markup-compatibility/2006">
              <mc:Choice xmlns:v="urn:schemas-microsoft-com:vml" Requires="v">
                <p:oleObj spid="_x0000_s3076" name="" r:id="rId4" imgW="2924175" imgH="2190750" progId="PowerPoint.Slide.8">
                  <p:embed/>
                </p:oleObj>
              </mc:Choice>
              <mc:Fallback>
                <p:oleObj name="" r:id="rId4" imgW="2924175" imgH="2190750" progId="PowerPoint.Slide.8">
                  <p:embed/>
                  <p:pic>
                    <p:nvPicPr>
                      <p:cNvPr id="0" name="图片 3075"/>
                      <p:cNvPicPr/>
                      <p:nvPr/>
                    </p:nvPicPr>
                    <p:blipFill>
                      <a:blip r:embed="rId5"/>
                      <a:srcRect b="9837"/>
                      <a:stretch>
                        <a:fillRect/>
                      </a:stretch>
                    </p:blipFill>
                    <p:spPr>
                      <a:xfrm>
                        <a:off x="1331913" y="1484313"/>
                        <a:ext cx="7477125" cy="5200650"/>
                      </a:xfrm>
                      <a:prstGeom prst="rect">
                        <a:avLst/>
                      </a:prstGeom>
                      <a:noFill/>
                      <a:ln w="38100">
                        <a:noFill/>
                        <a:miter/>
                      </a:ln>
                    </p:spPr>
                  </p:pic>
                </p:oleObj>
              </mc:Fallback>
            </mc:AlternateContent>
          </a:graphicData>
        </a:graphic>
      </p:graphicFrame>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4585" name="Rectangle 12"/>
          <p:cNvSpPr/>
          <p:nvPr/>
        </p:nvSpPr>
        <p:spPr>
          <a:xfrm>
            <a:off x="1495425" y="804863"/>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6141" name="AutoShape 13"/>
          <p:cNvSpPr>
            <a:spLocks noChangeArrowheads="1"/>
          </p:cNvSpPr>
          <p:nvPr/>
        </p:nvSpPr>
        <p:spPr bwMode="auto">
          <a:xfrm>
            <a:off x="1408113" y="908050"/>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4.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가입대상</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4587" name="Rectangle 14"/>
          <p:cNvSpPr/>
          <p:nvPr/>
        </p:nvSpPr>
        <p:spPr>
          <a:xfrm>
            <a:off x="3729038" y="811213"/>
            <a:ext cx="4814887"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常见客户问题及处理技巧 </a:t>
            </a:r>
            <a:endParaRPr lang="en-US" altLang="ko-KR" dirty="0">
              <a:latin typeface="Arial" panose="020B0604020202020204" pitchFamily="34" charset="0"/>
              <a:ea typeface="宋体" panose="02010600030101010101" pitchFamily="2" charset="-122"/>
            </a:endParaRPr>
          </a:p>
        </p:txBody>
      </p:sp>
      <p:sp>
        <p:nvSpPr>
          <p:cNvPr id="24588" name="Rectangle 15"/>
          <p:cNvSpPr/>
          <p:nvPr/>
        </p:nvSpPr>
        <p:spPr>
          <a:xfrm>
            <a:off x="1331913" y="1628775"/>
            <a:ext cx="7596187" cy="4494213"/>
          </a:xfrm>
          <a:prstGeom prst="rect">
            <a:avLst/>
          </a:prstGeom>
          <a:noFill/>
          <a:ln w="9525">
            <a:noFill/>
          </a:ln>
        </p:spPr>
        <p:txBody>
          <a:bodyPr anchor="ctr" anchorCtr="0">
            <a:spAutoFit/>
          </a:bodyPr>
          <a:p>
            <a:pPr marL="342900" indent="-342900" defTabSz="914400">
              <a:buNone/>
              <a:tabLst>
                <a:tab pos="457200" algn="l"/>
              </a:tabLst>
            </a:pPr>
            <a:r>
              <a:rPr lang="zh-CN" altLang="en-US" dirty="0">
                <a:latin typeface="Arial" panose="020B0604020202020204" pitchFamily="34" charset="0"/>
                <a:ea typeface="宋体" panose="02010600030101010101" pitchFamily="2" charset="-122"/>
              </a:rPr>
              <a:t> 包括收寄与投递工作常见客户问题及相应的处理方式方法：</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对不能确认安全的物品、业务员要求验视、但寄件人拒绝验视的，一律不予收寄；</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对难以确认的寄递物品，业务员应及时请示公司主管经理进行确认；</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对限寄物品（贵重、易碎物品等）按照网络管理条例中贵重物品和易碎物品规定执行；</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对可寄物品确认内件是否完好无损，如有破损、残缺的现象予以当面确认，并在运单上加以说明经客户签字确认；</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揽收贵重物品时，必须仔细检查物品的件数、规格、外形是否有破损，同时让客户出示相关的证明；</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对于易碎物品揽收时，要加固包装并黏贴相应的标示；</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5609" name="Rectangle 12"/>
          <p:cNvSpPr/>
          <p:nvPr/>
        </p:nvSpPr>
        <p:spPr>
          <a:xfrm>
            <a:off x="1495425" y="8763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7165" name="AutoShape 13"/>
          <p:cNvSpPr>
            <a:spLocks noChangeArrowheads="1"/>
          </p:cNvSpPr>
          <p:nvPr/>
        </p:nvSpPr>
        <p:spPr bwMode="auto">
          <a:xfrm>
            <a:off x="1419225" y="92868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5.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가입금액</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5611" name="Rectangle 14"/>
          <p:cNvSpPr/>
          <p:nvPr/>
        </p:nvSpPr>
        <p:spPr>
          <a:xfrm>
            <a:off x="3729038" y="836613"/>
            <a:ext cx="4814887"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禁寄物品类别及辨识方法 </a:t>
            </a:r>
            <a:endParaRPr lang="ko-KR" altLang="en-US" dirty="0">
              <a:latin typeface="Arial" panose="020B0604020202020204" pitchFamily="34" charset="0"/>
              <a:ea typeface="宋体" panose="02010600030101010101" pitchFamily="2" charset="-122"/>
            </a:endParaRPr>
          </a:p>
        </p:txBody>
      </p:sp>
      <p:pic>
        <p:nvPicPr>
          <p:cNvPr id="25612" name="Picture 16" descr="FC5A6FBNH2JEG(H6[K2HIIW"/>
          <p:cNvPicPr>
            <a:picLocks noChangeAspect="1"/>
          </p:cNvPicPr>
          <p:nvPr/>
        </p:nvPicPr>
        <p:blipFill>
          <a:blip r:embed="rId4"/>
          <a:stretch>
            <a:fillRect/>
          </a:stretch>
        </p:blipFill>
        <p:spPr>
          <a:xfrm>
            <a:off x="250825" y="1557338"/>
            <a:ext cx="2808288" cy="1584325"/>
          </a:xfrm>
          <a:prstGeom prst="rect">
            <a:avLst/>
          </a:prstGeom>
          <a:noFill/>
          <a:ln w="9525">
            <a:noFill/>
          </a:ln>
        </p:spPr>
      </p:pic>
      <p:sp>
        <p:nvSpPr>
          <p:cNvPr id="25613" name="Text Box 17"/>
          <p:cNvSpPr txBox="1"/>
          <p:nvPr/>
        </p:nvSpPr>
        <p:spPr>
          <a:xfrm>
            <a:off x="3492500" y="1557338"/>
            <a:ext cx="5400675" cy="7921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just">
              <a:lnSpc>
                <a:spcPct val="136000"/>
              </a:lnSpc>
            </a:pPr>
            <a:r>
              <a:rPr lang="zh-CN" altLang="en-US" sz="1600" b="1" dirty="0">
                <a:latin typeface="宋体" panose="02010600030101010101" pitchFamily="2" charset="-122"/>
                <a:ea typeface="宋体" panose="02010600030101010101" pitchFamily="2" charset="-122"/>
              </a:rPr>
              <a:t>危险品</a:t>
            </a:r>
            <a:r>
              <a:rPr lang="zh-CN" altLang="en-US" sz="1600" dirty="0">
                <a:latin typeface="宋体" panose="02010600030101010101" pitchFamily="2" charset="-122"/>
                <a:ea typeface="宋体" panose="02010600030101010101" pitchFamily="2" charset="-122"/>
              </a:rPr>
              <a:t>：在汽运、航空运输中，可能明显地危害人身健康、运输工具的安全或对财产造成损害的物品或物质。</a:t>
            </a:r>
            <a:endParaRPr lang="zh-CN" altLang="en-US" sz="1600" dirty="0">
              <a:latin typeface="Arial" panose="020B0604020202020204" pitchFamily="34" charset="0"/>
              <a:ea typeface="宋体" panose="02010600030101010101" pitchFamily="2" charset="-122"/>
            </a:endParaRPr>
          </a:p>
        </p:txBody>
      </p:sp>
      <p:sp>
        <p:nvSpPr>
          <p:cNvPr id="25614" name="Rectangle 18"/>
          <p:cNvSpPr/>
          <p:nvPr/>
        </p:nvSpPr>
        <p:spPr>
          <a:xfrm>
            <a:off x="3203575" y="2420938"/>
            <a:ext cx="5761038" cy="4003675"/>
          </a:xfrm>
          <a:prstGeom prst="rect">
            <a:avLst/>
          </a:prstGeom>
          <a:noFill/>
          <a:ln w="9525">
            <a:noFill/>
          </a:ln>
        </p:spPr>
        <p:txBody>
          <a:bodyPr anchor="ctr" anchorCtr="0">
            <a:spAutoFit/>
          </a:bodyPr>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1</a:t>
            </a:r>
            <a:r>
              <a:rPr lang="zh-CN" altLang="en-US" sz="1600" dirty="0">
                <a:latin typeface="Arial" panose="020B0604020202020204" pitchFamily="34" charset="0"/>
                <a:ea typeface="宋体" panose="02010600030101010101" pitchFamily="2" charset="-122"/>
              </a:rPr>
              <a:t>、各类武器、弹药</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2</a:t>
            </a:r>
            <a:r>
              <a:rPr lang="zh-CN" altLang="en-US" sz="1600" dirty="0">
                <a:latin typeface="Arial" panose="020B0604020202020204" pitchFamily="34" charset="0"/>
                <a:ea typeface="宋体" panose="02010600030101010101" pitchFamily="2" charset="-122"/>
              </a:rPr>
              <a:t>、各类易爆物品</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3</a:t>
            </a:r>
            <a:r>
              <a:rPr lang="zh-CN" altLang="en-US" sz="1600" dirty="0">
                <a:latin typeface="Arial" panose="020B0604020202020204" pitchFamily="34" charset="0"/>
                <a:ea typeface="宋体" panose="02010600030101010101" pitchFamily="2" charset="-122"/>
              </a:rPr>
              <a:t>、各类易燃品（含液体、气体、固体）</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4</a:t>
            </a:r>
            <a:r>
              <a:rPr lang="zh-CN" altLang="en-US" sz="1600" dirty="0">
                <a:latin typeface="Arial" panose="020B0604020202020204" pitchFamily="34" charset="0"/>
                <a:ea typeface="宋体" panose="02010600030101010101" pitchFamily="2" charset="-122"/>
              </a:rPr>
              <a:t>、各类易腐蚀性物品</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5</a:t>
            </a:r>
            <a:r>
              <a:rPr lang="zh-CN" altLang="en-US" sz="1600" dirty="0">
                <a:latin typeface="Arial" panose="020B0604020202020204" pitchFamily="34" charset="0"/>
                <a:ea typeface="宋体" panose="02010600030101010101" pitchFamily="2" charset="-122"/>
              </a:rPr>
              <a:t>、各类放射性元素及容器</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6</a:t>
            </a:r>
            <a:r>
              <a:rPr lang="zh-CN" altLang="en-US" sz="1600" dirty="0">
                <a:latin typeface="Arial" panose="020B0604020202020204" pitchFamily="34" charset="0"/>
                <a:ea typeface="宋体" panose="02010600030101010101" pitchFamily="2" charset="-122"/>
              </a:rPr>
              <a:t>、各类烈性毒药</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7</a:t>
            </a:r>
            <a:r>
              <a:rPr lang="zh-CN" altLang="en-US" sz="1600" dirty="0">
                <a:latin typeface="Arial" panose="020B0604020202020204" pitchFamily="34" charset="0"/>
                <a:ea typeface="宋体" panose="02010600030101010101" pitchFamily="2" charset="-122"/>
              </a:rPr>
              <a:t>、各类麻醉药物</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8</a:t>
            </a:r>
            <a:r>
              <a:rPr lang="zh-CN" altLang="en-US" sz="1600" dirty="0">
                <a:latin typeface="Arial" panose="020B0604020202020204" pitchFamily="34" charset="0"/>
                <a:ea typeface="宋体" panose="02010600030101010101" pitchFamily="2" charset="-122"/>
              </a:rPr>
              <a:t>、各类生化制品和传染性物品</a:t>
            </a:r>
            <a:endParaRPr lang="zh-CN" altLang="en-US" sz="1600" dirty="0">
              <a:latin typeface="Arial" panose="020B0604020202020204" pitchFamily="34" charset="0"/>
              <a:ea typeface="宋体" panose="02010600030101010101" pitchFamily="2" charset="-122"/>
            </a:endParaRPr>
          </a:p>
          <a:p>
            <a:pPr indent="228600"/>
            <a:r>
              <a:rPr lang="zh-CN" altLang="en-US" sz="1600" dirty="0">
                <a:latin typeface="Arial" panose="020B0604020202020204" pitchFamily="34" charset="0"/>
                <a:ea typeface="宋体" panose="02010600030101010101" pitchFamily="2" charset="-122"/>
              </a:rPr>
              <a:t> </a:t>
            </a:r>
            <a:r>
              <a:rPr lang="en-US" altLang="zh-CN" sz="1600" dirty="0">
                <a:latin typeface="Arial" panose="020B0604020202020204" pitchFamily="34" charset="0"/>
                <a:ea typeface="宋体" panose="02010600030101010101" pitchFamily="2" charset="-122"/>
              </a:rPr>
              <a:t>9</a:t>
            </a:r>
            <a:r>
              <a:rPr lang="zh-CN" altLang="en-US" sz="1600" dirty="0">
                <a:latin typeface="Arial" panose="020B0604020202020204" pitchFamily="34" charset="0"/>
                <a:ea typeface="宋体" panose="02010600030101010101" pitchFamily="2" charset="-122"/>
              </a:rPr>
              <a:t>、各种危害国家安全和社会政治稳定以及淫秽的物品</a:t>
            </a:r>
            <a:endParaRPr lang="zh-CN" altLang="en-US" sz="1600" dirty="0">
              <a:latin typeface="Arial" panose="020B0604020202020204" pitchFamily="34" charset="0"/>
              <a:ea typeface="宋体" panose="02010600030101010101" pitchFamily="2" charset="-122"/>
            </a:endParaRPr>
          </a:p>
          <a:p>
            <a:pPr indent="228600"/>
            <a:r>
              <a:rPr lang="en-US" altLang="zh-CN" sz="1600" dirty="0">
                <a:latin typeface="Arial" panose="020B0604020202020204" pitchFamily="34" charset="0"/>
                <a:ea typeface="宋体" panose="02010600030101010101" pitchFamily="2" charset="-122"/>
              </a:rPr>
              <a:t>10</a:t>
            </a:r>
            <a:r>
              <a:rPr lang="zh-CN" altLang="en-US" sz="1600" dirty="0">
                <a:latin typeface="Arial" panose="020B0604020202020204" pitchFamily="34" charset="0"/>
                <a:ea typeface="宋体" panose="02010600030101010101" pitchFamily="2" charset="-122"/>
              </a:rPr>
              <a:t>、各种妨害公共卫生的物品</a:t>
            </a:r>
            <a:endParaRPr lang="zh-CN" altLang="en-US" sz="1600" dirty="0">
              <a:latin typeface="Arial" panose="020B0604020202020204" pitchFamily="34" charset="0"/>
              <a:ea typeface="宋体" panose="02010600030101010101" pitchFamily="2" charset="-122"/>
            </a:endParaRPr>
          </a:p>
          <a:p>
            <a:pPr indent="228600"/>
            <a:r>
              <a:rPr lang="en-US" altLang="zh-CN" sz="1600" dirty="0">
                <a:latin typeface="Arial" panose="020B0604020202020204" pitchFamily="34" charset="0"/>
                <a:ea typeface="宋体" panose="02010600030101010101" pitchFamily="2" charset="-122"/>
              </a:rPr>
              <a:t>11</a:t>
            </a:r>
            <a:r>
              <a:rPr lang="zh-CN" altLang="en-US" sz="1600" dirty="0">
                <a:latin typeface="Arial" panose="020B0604020202020204" pitchFamily="34" charset="0"/>
                <a:ea typeface="宋体" panose="02010600030101010101" pitchFamily="2" charset="-122"/>
              </a:rPr>
              <a:t>、国家法律、法规、行政规章明令禁止流通、寄递或进出境的物品</a:t>
            </a:r>
            <a:endParaRPr lang="zh-CN" altLang="en-US" sz="1600" dirty="0">
              <a:latin typeface="Arial" panose="020B0604020202020204" pitchFamily="34" charset="0"/>
              <a:ea typeface="宋体" panose="02010600030101010101" pitchFamily="2" charset="-122"/>
            </a:endParaRPr>
          </a:p>
          <a:p>
            <a:pPr indent="228600"/>
            <a:r>
              <a:rPr lang="en-US" altLang="zh-CN" sz="1600" dirty="0">
                <a:latin typeface="Arial" panose="020B0604020202020204" pitchFamily="34" charset="0"/>
                <a:ea typeface="宋体" panose="02010600030101010101" pitchFamily="2" charset="-122"/>
              </a:rPr>
              <a:t>12</a:t>
            </a:r>
            <a:r>
              <a:rPr lang="zh-CN" altLang="en-US" sz="1600" dirty="0">
                <a:latin typeface="Arial" panose="020B0604020202020204" pitchFamily="34" charset="0"/>
                <a:ea typeface="宋体" panose="02010600030101010101" pitchFamily="2" charset="-122"/>
              </a:rPr>
              <a:t>、包装不妥，可能危害人身安全、污染或者损毁其他寄递件、设备的物品等</a:t>
            </a:r>
            <a:endParaRPr lang="zh-CN" altLang="en-US" sz="1600" dirty="0">
              <a:latin typeface="Arial" panose="020B0604020202020204" pitchFamily="34" charset="0"/>
              <a:ea typeface="宋体" panose="02010600030101010101" pitchFamily="2" charset="-122"/>
            </a:endParaRPr>
          </a:p>
          <a:p>
            <a:pPr indent="228600"/>
            <a:r>
              <a:rPr lang="en-US" altLang="zh-CN" sz="1600" dirty="0">
                <a:latin typeface="Arial" panose="020B0604020202020204" pitchFamily="34" charset="0"/>
                <a:ea typeface="宋体" panose="02010600030101010101" pitchFamily="2" charset="-122"/>
              </a:rPr>
              <a:t>13</a:t>
            </a:r>
            <a:r>
              <a:rPr lang="zh-CN" altLang="en-US" sz="1600" dirty="0">
                <a:latin typeface="Arial" panose="020B0604020202020204" pitchFamily="34" charset="0"/>
                <a:ea typeface="宋体" panose="02010600030101010101" pitchFamily="2" charset="-122"/>
              </a:rPr>
              <a:t>、各寄达国（地区）禁止寄递进口的物品等</a:t>
            </a:r>
            <a:endParaRPr lang="zh-CN" altLang="en-US" sz="1600" dirty="0">
              <a:latin typeface="Arial" panose="020B0604020202020204" pitchFamily="34" charset="0"/>
              <a:ea typeface="宋体" panose="02010600030101010101" pitchFamily="2" charset="-122"/>
            </a:endParaRPr>
          </a:p>
          <a:p>
            <a:pPr indent="228600"/>
            <a:r>
              <a:rPr lang="en-US" altLang="zh-CN" sz="1600" dirty="0">
                <a:latin typeface="Arial" panose="020B0604020202020204" pitchFamily="34" charset="0"/>
                <a:ea typeface="宋体" panose="02010600030101010101" pitchFamily="2" charset="-122"/>
              </a:rPr>
              <a:t>14</a:t>
            </a:r>
            <a:r>
              <a:rPr lang="zh-CN" altLang="en-US" sz="1600" dirty="0">
                <a:latin typeface="Arial" panose="020B0604020202020204" pitchFamily="34" charset="0"/>
                <a:ea typeface="宋体" panose="02010600030101010101" pitchFamily="2" charset="-122"/>
              </a:rPr>
              <a:t>、其他禁止寄递的物品</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6633" name="Rectangle 12"/>
          <p:cNvSpPr/>
          <p:nvPr/>
        </p:nvSpPr>
        <p:spPr>
          <a:xfrm>
            <a:off x="1495425" y="8763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5837" name="AutoShape 13"/>
          <p:cNvSpPr>
            <a:spLocks noChangeArrowheads="1"/>
          </p:cNvSpPr>
          <p:nvPr/>
        </p:nvSpPr>
        <p:spPr bwMode="auto">
          <a:xfrm>
            <a:off x="1419225" y="92868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5.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가입금액</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6635" name="Rectangle 14"/>
          <p:cNvSpPr/>
          <p:nvPr/>
        </p:nvSpPr>
        <p:spPr>
          <a:xfrm>
            <a:off x="3729038" y="836613"/>
            <a:ext cx="4814887"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禁寄物品类别及辨识方法 </a:t>
            </a:r>
            <a:endParaRPr lang="ko-KR" altLang="en-US" dirty="0">
              <a:latin typeface="Arial" panose="020B0604020202020204" pitchFamily="34" charset="0"/>
              <a:ea typeface="宋体" panose="02010600030101010101" pitchFamily="2" charset="-122"/>
            </a:endParaRPr>
          </a:p>
        </p:txBody>
      </p:sp>
      <p:pic>
        <p:nvPicPr>
          <p:cNvPr id="26636" name="Picture 19" descr="20087415022120"/>
          <p:cNvPicPr>
            <a:picLocks noChangeAspect="1"/>
          </p:cNvPicPr>
          <p:nvPr/>
        </p:nvPicPr>
        <p:blipFill>
          <a:blip r:embed="rId4"/>
          <a:stretch>
            <a:fillRect/>
          </a:stretch>
        </p:blipFill>
        <p:spPr>
          <a:xfrm>
            <a:off x="1187450" y="1557338"/>
            <a:ext cx="7705725" cy="4679950"/>
          </a:xfrm>
          <a:prstGeom prst="rect">
            <a:avLst/>
          </a:prstGeom>
          <a:noFill/>
          <a:ln w="9525">
            <a:noFill/>
          </a:ln>
        </p:spPr>
      </p:pic>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7657" name="Rectangle 12"/>
          <p:cNvSpPr/>
          <p:nvPr/>
        </p:nvSpPr>
        <p:spPr>
          <a:xfrm>
            <a:off x="1495425" y="8763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1741" name="AutoShape 13"/>
          <p:cNvSpPr>
            <a:spLocks noChangeArrowheads="1"/>
          </p:cNvSpPr>
          <p:nvPr/>
        </p:nvSpPr>
        <p:spPr bwMode="auto">
          <a:xfrm>
            <a:off x="1419225" y="92868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5.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가입금액</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7659" name="Rectangle 14"/>
          <p:cNvSpPr/>
          <p:nvPr/>
        </p:nvSpPr>
        <p:spPr>
          <a:xfrm>
            <a:off x="3729038" y="836613"/>
            <a:ext cx="4814887"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禁寄物品类别及辨识方法 </a:t>
            </a:r>
            <a:endParaRPr lang="ko-KR" altLang="en-US" dirty="0">
              <a:latin typeface="Arial" panose="020B0604020202020204" pitchFamily="34" charset="0"/>
              <a:ea typeface="宋体" panose="02010600030101010101" pitchFamily="2" charset="-122"/>
            </a:endParaRPr>
          </a:p>
        </p:txBody>
      </p:sp>
      <p:sp>
        <p:nvSpPr>
          <p:cNvPr id="27660" name="Rectangle 18"/>
          <p:cNvSpPr/>
          <p:nvPr/>
        </p:nvSpPr>
        <p:spPr>
          <a:xfrm>
            <a:off x="179388" y="2060575"/>
            <a:ext cx="720725" cy="1465263"/>
          </a:xfrm>
          <a:prstGeom prst="rect">
            <a:avLst/>
          </a:prstGeom>
          <a:noFill/>
          <a:ln w="9525">
            <a:noFill/>
          </a:ln>
        </p:spPr>
        <p:txBody>
          <a:bodyPr anchor="ctr" anchorCtr="0">
            <a:spAutoFit/>
          </a:bodyPr>
          <a:p>
            <a:pPr eaLnBrk="0" hangingPunct="0"/>
            <a:r>
              <a:rPr lang="zh-CN" altLang="en-US" b="1" dirty="0">
                <a:solidFill>
                  <a:srgbClr val="000000"/>
                </a:solidFill>
                <a:latin typeface="Times New Roman" panose="02020603050405020304" pitchFamily="18" charset="0"/>
                <a:ea typeface="宋体" panose="02010600030101010101" pitchFamily="2" charset="-122"/>
              </a:rPr>
              <a:t>常见隐含危险性的物品</a:t>
            </a:r>
            <a:r>
              <a:rPr lang="en-US" altLang="zh-CN" b="1" dirty="0">
                <a:solidFill>
                  <a:srgbClr val="000000"/>
                </a:solidFill>
                <a:latin typeface="Times New Roman" panose="02020603050405020304" pitchFamily="18"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p:txBody>
      </p:sp>
      <p:graphicFrame>
        <p:nvGraphicFramePr>
          <p:cNvPr id="201876" name="Group 148"/>
          <p:cNvGraphicFramePr>
            <a:graphicFrameLocks noGrp="1"/>
          </p:cNvGraphicFramePr>
          <p:nvPr/>
        </p:nvGraphicFramePr>
        <p:xfrm>
          <a:off x="971550" y="1484313"/>
          <a:ext cx="7993063" cy="3322638"/>
        </p:xfrm>
        <a:graphic>
          <a:graphicData uri="http://schemas.openxmlformats.org/drawingml/2006/table">
            <a:tbl>
              <a:tblPr/>
              <a:tblGrid>
                <a:gridCol w="1555750"/>
                <a:gridCol w="6437313"/>
              </a:tblGrid>
              <a:tr h="2397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大   类</a:t>
                      </a:r>
                      <a:endParaRPr kumimoji="0" lang="zh-CN" altLang="en-US" sz="1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可能含有的危险性物品</a:t>
                      </a:r>
                      <a:endParaRPr kumimoji="0" lang="zh-CN" altLang="en-US" sz="1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C0C0C0"/>
                    </a:solidFill>
                  </a:tcPr>
                </a:tc>
              </a:tr>
              <a:tr h="2095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液体</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可能含有易燃物的液体或液化气体；</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化学品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易燃固体、氧化剂、有机过氧化物、有毒或腐蚀性物质；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81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医用品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可能含有传染性物质、放射性材料、压缩或液化气体、汞、毒性或腐蚀性物质；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电器电动设备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可能含有磁性物质或水银，电池等；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车辆零部件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可能含有磁性物质、黏合剂、涂料、蓄电器、湿电池等；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药品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可能有危险的化学品和有毒物质；</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机器零件</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可能有油性黏和剂，涂料等；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私人物品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可能有易燃气体</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丁烷、丙烷等</a:t>
                      </a:r>
                      <a:r>
                        <a:rPr kumimoji="0" lang="en-US" altLang="zh-CN"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、清洁剂、液态打火机填加剂、火柴、粘合剂、漂白剂等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0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玩具</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可能有电池、打火用的易燃物品、粘合剂等。</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7696" name="Rectangle 149"/>
          <p:cNvSpPr/>
          <p:nvPr/>
        </p:nvSpPr>
        <p:spPr>
          <a:xfrm>
            <a:off x="1187450" y="4941888"/>
            <a:ext cx="7499350" cy="1465262"/>
          </a:xfrm>
          <a:prstGeom prst="rect">
            <a:avLst/>
          </a:prstGeom>
          <a:noFill/>
          <a:ln w="9525">
            <a:noFill/>
          </a:ln>
        </p:spPr>
        <p:txBody>
          <a:bodyPr wrap="none" anchor="ctr" anchorCtr="0">
            <a:spAutoFit/>
          </a:bodyPr>
          <a:p>
            <a:r>
              <a:rPr lang="zh-CN" altLang="en-US" b="1" dirty="0">
                <a:latin typeface="Arial" panose="020B0604020202020204" pitchFamily="34" charset="0"/>
                <a:ea typeface="宋体" panose="02010600030101010101" pitchFamily="2" charset="-122"/>
              </a:rPr>
              <a:t>特别提示以下两种情况</a:t>
            </a:r>
            <a:r>
              <a:rPr lang="en-US" altLang="zh-CN" b="1"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a:p>
            <a:r>
              <a:rPr lang="zh-CN" altLang="en-US" dirty="0">
                <a:latin typeface="宋体" panose="02010600030101010101" pitchFamily="2" charset="-122"/>
                <a:ea typeface="宋体" panose="02010600030101010101" pitchFamily="2" charset="-122"/>
              </a:rPr>
              <a:t>提示一：当客户所寄物品的包装为</a:t>
            </a:r>
            <a:r>
              <a:rPr lang="zh-CN" altLang="en-US" u="sng" dirty="0">
                <a:latin typeface="宋体" panose="02010600030101010101" pitchFamily="2" charset="-122"/>
                <a:ea typeface="宋体" panose="02010600030101010101" pitchFamily="2" charset="-122"/>
              </a:rPr>
              <a:t>钢瓶</a:t>
            </a:r>
            <a:r>
              <a:rPr lang="zh-CN" altLang="en-US" dirty="0">
                <a:latin typeface="宋体" panose="02010600030101010101" pitchFamily="2" charset="-122"/>
                <a:ea typeface="宋体" panose="02010600030101010101" pitchFamily="2" charset="-122"/>
              </a:rPr>
              <a:t>或</a:t>
            </a:r>
            <a:r>
              <a:rPr lang="zh-CN" altLang="en-US" u="sng" dirty="0">
                <a:latin typeface="宋体" panose="02010600030101010101" pitchFamily="2" charset="-122"/>
                <a:ea typeface="宋体" panose="02010600030101010101" pitchFamily="2" charset="-122"/>
              </a:rPr>
              <a:t>棕色瓶</a:t>
            </a:r>
            <a:r>
              <a:rPr lang="zh-CN" altLang="en-US" dirty="0">
                <a:latin typeface="宋体" panose="02010600030101010101" pitchFamily="2" charset="-122"/>
                <a:ea typeface="宋体" panose="02010600030101010101" pitchFamily="2" charset="-122"/>
              </a:rPr>
              <a:t>，则表明内装物品极有可</a:t>
            </a:r>
            <a:endParaRPr lang="zh-CN" altLang="en-US" dirty="0">
              <a:latin typeface="宋体" panose="02010600030101010101" pitchFamily="2" charset="-122"/>
              <a:ea typeface="宋体" panose="02010600030101010101" pitchFamily="2" charset="-122"/>
            </a:endParaRPr>
          </a:p>
          <a:p>
            <a:r>
              <a:rPr lang="zh-CN" altLang="en-US" dirty="0">
                <a:latin typeface="宋体" panose="02010600030101010101" pitchFamily="2" charset="-122"/>
                <a:ea typeface="宋体" panose="02010600030101010101" pitchFamily="2" charset="-122"/>
              </a:rPr>
              <a:t>        能是危险品。</a:t>
            </a:r>
            <a:endParaRPr lang="zh-CN" altLang="en-US" dirty="0">
              <a:latin typeface="宋体" panose="02010600030101010101" pitchFamily="2" charset="-122"/>
              <a:ea typeface="宋体" panose="02010600030101010101" pitchFamily="2" charset="-122"/>
            </a:endParaRPr>
          </a:p>
          <a:p>
            <a:r>
              <a:rPr lang="zh-CN" altLang="en-US" dirty="0">
                <a:latin typeface="宋体" panose="02010600030101010101" pitchFamily="2" charset="-122"/>
                <a:ea typeface="宋体" panose="02010600030101010101" pitchFamily="2" charset="-122"/>
              </a:rPr>
              <a:t>提示二：如遇到</a:t>
            </a:r>
            <a:r>
              <a:rPr lang="zh-CN" altLang="en-US" u="sng" dirty="0">
                <a:latin typeface="宋体" panose="02010600030101010101" pitchFamily="2" charset="-122"/>
                <a:ea typeface="宋体" panose="02010600030101010101" pitchFamily="2" charset="-122"/>
              </a:rPr>
              <a:t>粉状物</a:t>
            </a:r>
            <a:r>
              <a:rPr lang="zh-CN" altLang="en-US" dirty="0">
                <a:latin typeface="宋体" panose="02010600030101010101" pitchFamily="2" charset="-122"/>
                <a:ea typeface="宋体" panose="02010600030101010101" pitchFamily="2" charset="-122"/>
              </a:rPr>
              <a:t>、</a:t>
            </a:r>
            <a:r>
              <a:rPr lang="zh-CN" altLang="en-US" u="sng" dirty="0">
                <a:latin typeface="宋体" panose="02010600030101010101" pitchFamily="2" charset="-122"/>
                <a:ea typeface="宋体" panose="02010600030101010101" pitchFamily="2" charset="-122"/>
              </a:rPr>
              <a:t>液体</a:t>
            </a:r>
            <a:r>
              <a:rPr lang="zh-CN" altLang="en-US" dirty="0">
                <a:latin typeface="宋体" panose="02010600030101010101" pitchFamily="2" charset="-122"/>
                <a:ea typeface="宋体" panose="02010600030101010101" pitchFamily="2" charset="-122"/>
              </a:rPr>
              <a:t>、</a:t>
            </a:r>
            <a:r>
              <a:rPr lang="zh-CN" altLang="en-US" u="sng" dirty="0">
                <a:latin typeface="宋体" panose="02010600030101010101" pitchFamily="2" charset="-122"/>
                <a:ea typeface="宋体" panose="02010600030101010101" pitchFamily="2" charset="-122"/>
              </a:rPr>
              <a:t>结晶体</a:t>
            </a:r>
            <a:r>
              <a:rPr lang="zh-CN" altLang="en-US" dirty="0">
                <a:latin typeface="宋体" panose="02010600030101010101" pitchFamily="2" charset="-122"/>
                <a:ea typeface="宋体" panose="02010600030101010101" pitchFamily="2" charset="-122"/>
              </a:rPr>
              <a:t>，经授权单位检测后认定为非危险</a:t>
            </a:r>
            <a:endParaRPr lang="zh-CN" altLang="en-US" dirty="0">
              <a:latin typeface="宋体" panose="02010600030101010101" pitchFamily="2" charset="-122"/>
              <a:ea typeface="宋体" panose="02010600030101010101" pitchFamily="2" charset="-122"/>
            </a:endParaRPr>
          </a:p>
          <a:p>
            <a:r>
              <a:rPr lang="zh-CN" altLang="en-US" dirty="0">
                <a:latin typeface="宋体" panose="02010600030101010101" pitchFamily="2" charset="-122"/>
                <a:ea typeface="宋体" panose="02010600030101010101" pitchFamily="2" charset="-122"/>
              </a:rPr>
              <a:t>        品，才可作为“非危险品”。</a:t>
            </a:r>
            <a:endParaRPr lang="zh-CN" altLang="en-US" dirty="0">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8681" name="Rectangle 12"/>
          <p:cNvSpPr/>
          <p:nvPr/>
        </p:nvSpPr>
        <p:spPr>
          <a:xfrm>
            <a:off x="1495425" y="836613"/>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8189" name="AutoShape 13"/>
          <p:cNvSpPr>
            <a:spLocks noChangeArrowheads="1"/>
          </p:cNvSpPr>
          <p:nvPr/>
        </p:nvSpPr>
        <p:spPr bwMode="auto">
          <a:xfrm>
            <a:off x="1411288" y="94773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6.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8683" name="Rectangle 14"/>
          <p:cNvSpPr/>
          <p:nvPr/>
        </p:nvSpPr>
        <p:spPr>
          <a:xfrm>
            <a:off x="3729038" y="836613"/>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验视操作方法 </a:t>
            </a:r>
            <a:endParaRPr lang="ko-KR" altLang="en-US" dirty="0">
              <a:latin typeface="Arial" panose="020B0604020202020204" pitchFamily="34" charset="0"/>
              <a:ea typeface="宋体" panose="02010600030101010101" pitchFamily="2" charset="-122"/>
            </a:endParaRPr>
          </a:p>
        </p:txBody>
      </p:sp>
      <p:sp>
        <p:nvSpPr>
          <p:cNvPr id="28684" name="Rectangle 15"/>
          <p:cNvSpPr/>
          <p:nvPr/>
        </p:nvSpPr>
        <p:spPr>
          <a:xfrm>
            <a:off x="1530350" y="1773238"/>
            <a:ext cx="7613650" cy="2155825"/>
          </a:xfrm>
          <a:prstGeom prst="rect">
            <a:avLst/>
          </a:prstGeom>
          <a:noFill/>
          <a:ln w="9525">
            <a:noFill/>
          </a:ln>
        </p:spPr>
        <p:txBody>
          <a:bodyPr wrap="none" anchor="ctr" anchorCtr="0">
            <a:spAutoFit/>
          </a:bodyPr>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看：是否有禁寄物品或不适合寄的物品。</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摸：物品的夹层、衬垫物、衣服的衣兜、衣缝、鞋子的底、帮等部位。</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闻：判断有无刺鼻、难闻的液体类化工品。</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翻：书本的折页等部位是否夹寄现金、不明粉状物品。</a:t>
            </a:r>
            <a:endParaRPr lang="zh-CN" altLang="en-US" dirty="0">
              <a:latin typeface="Arial" panose="020B0604020202020204" pitchFamily="34" charset="0"/>
              <a:ea typeface="宋体" panose="02010600030101010101" pitchFamily="2" charset="-122"/>
            </a:endParaRPr>
          </a:p>
          <a:p>
            <a:pPr marL="342900" indent="-342900" defTabSz="914400">
              <a:lnSpc>
                <a:spcPct val="150000"/>
              </a:lnSpc>
              <a:buAutoNum type="circleNumDbPlain"/>
              <a:tabLst>
                <a:tab pos="457200" algn="l"/>
              </a:tabLst>
            </a:pPr>
            <a:r>
              <a:rPr lang="zh-CN" altLang="en-US" dirty="0">
                <a:latin typeface="Arial" panose="020B0604020202020204" pitchFamily="34" charset="0"/>
                <a:ea typeface="宋体" panose="02010600030101010101" pitchFamily="2" charset="-122"/>
              </a:rPr>
              <a:t>拆：凡不是原包装盒装袋装物品逐一打开验视。</a:t>
            </a:r>
            <a:endParaRPr lang="zh-CN" altLang="en-US" dirty="0">
              <a:latin typeface="Arial" panose="020B0604020202020204" pitchFamily="34" charset="0"/>
              <a:ea typeface="宋体" panose="02010600030101010101" pitchFamily="2" charset="-122"/>
            </a:endParaRPr>
          </a:p>
        </p:txBody>
      </p:sp>
      <p:sp>
        <p:nvSpPr>
          <p:cNvPr id="28685" name="Rectangle 20"/>
          <p:cNvSpPr/>
          <p:nvPr/>
        </p:nvSpPr>
        <p:spPr>
          <a:xfrm>
            <a:off x="1550988" y="2640013"/>
            <a:ext cx="2884487"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8686" name="Rectangle 22"/>
          <p:cNvSpPr/>
          <p:nvPr/>
        </p:nvSpPr>
        <p:spPr>
          <a:xfrm>
            <a:off x="1550988" y="2640013"/>
            <a:ext cx="3159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pic>
        <p:nvPicPr>
          <p:cNvPr id="28687" name="Picture 17" descr="IMG_2113"/>
          <p:cNvPicPr>
            <a:picLocks noChangeAspect="1"/>
          </p:cNvPicPr>
          <p:nvPr/>
        </p:nvPicPr>
        <p:blipFill>
          <a:blip r:embed="rId4"/>
          <a:stretch>
            <a:fillRect/>
          </a:stretch>
        </p:blipFill>
        <p:spPr>
          <a:xfrm>
            <a:off x="1476375" y="4149725"/>
            <a:ext cx="3382963" cy="2159000"/>
          </a:xfrm>
          <a:prstGeom prst="rect">
            <a:avLst/>
          </a:prstGeom>
          <a:noFill/>
          <a:ln w="9525">
            <a:noFill/>
          </a:ln>
        </p:spPr>
      </p:pic>
      <p:pic>
        <p:nvPicPr>
          <p:cNvPr id="28688" name="Picture 16" descr="IMG_2118"/>
          <p:cNvPicPr>
            <a:picLocks noChangeAspect="1"/>
          </p:cNvPicPr>
          <p:nvPr/>
        </p:nvPicPr>
        <p:blipFill>
          <a:blip r:embed="rId5"/>
          <a:stretch>
            <a:fillRect/>
          </a:stretch>
        </p:blipFill>
        <p:spPr>
          <a:xfrm>
            <a:off x="5148263" y="4076700"/>
            <a:ext cx="3527425" cy="2235200"/>
          </a:xfrm>
          <a:prstGeom prst="rect">
            <a:avLst/>
          </a:prstGeom>
          <a:noFill/>
          <a:ln w="9525">
            <a:noFill/>
          </a:ln>
        </p:spPr>
      </p:pic>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9705" name="Rectangle 12"/>
          <p:cNvSpPr/>
          <p:nvPr/>
        </p:nvSpPr>
        <p:spPr>
          <a:xfrm>
            <a:off x="1495425" y="836613"/>
            <a:ext cx="7648575" cy="566737"/>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3789" name="AutoShape 13"/>
          <p:cNvSpPr>
            <a:spLocks noChangeArrowheads="1"/>
          </p:cNvSpPr>
          <p:nvPr/>
        </p:nvSpPr>
        <p:spPr bwMode="auto">
          <a:xfrm>
            <a:off x="1411288" y="94773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6.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29707" name="Rectangle 14"/>
          <p:cNvSpPr/>
          <p:nvPr/>
        </p:nvSpPr>
        <p:spPr>
          <a:xfrm>
            <a:off x="3729038" y="836613"/>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验视操作方法 </a:t>
            </a:r>
            <a:endParaRPr lang="ko-KR" altLang="en-US" dirty="0">
              <a:latin typeface="Arial" panose="020B0604020202020204" pitchFamily="34" charset="0"/>
              <a:ea typeface="宋体" panose="02010600030101010101" pitchFamily="2" charset="-122"/>
            </a:endParaRPr>
          </a:p>
        </p:txBody>
      </p:sp>
      <p:sp>
        <p:nvSpPr>
          <p:cNvPr id="29708" name="Rectangle 16"/>
          <p:cNvSpPr/>
          <p:nvPr/>
        </p:nvSpPr>
        <p:spPr>
          <a:xfrm>
            <a:off x="1550988" y="2640013"/>
            <a:ext cx="2884487"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9709" name="Rectangle 17"/>
          <p:cNvSpPr/>
          <p:nvPr/>
        </p:nvSpPr>
        <p:spPr>
          <a:xfrm>
            <a:off x="1550988" y="2640013"/>
            <a:ext cx="3159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pic>
        <p:nvPicPr>
          <p:cNvPr id="29710" name="Picture 24" descr="IMG_2119"/>
          <p:cNvPicPr>
            <a:picLocks noChangeAspect="1"/>
          </p:cNvPicPr>
          <p:nvPr/>
        </p:nvPicPr>
        <p:blipFill>
          <a:blip r:embed="rId4"/>
          <a:stretch>
            <a:fillRect/>
          </a:stretch>
        </p:blipFill>
        <p:spPr>
          <a:xfrm>
            <a:off x="1979613" y="4292600"/>
            <a:ext cx="3024187" cy="2160588"/>
          </a:xfrm>
          <a:prstGeom prst="rect">
            <a:avLst/>
          </a:prstGeom>
          <a:noFill/>
          <a:ln w="9525">
            <a:noFill/>
          </a:ln>
        </p:spPr>
      </p:pic>
      <p:pic>
        <p:nvPicPr>
          <p:cNvPr id="29711" name="Picture 23" descr="IMG_2121"/>
          <p:cNvPicPr>
            <a:picLocks noChangeAspect="1"/>
          </p:cNvPicPr>
          <p:nvPr/>
        </p:nvPicPr>
        <p:blipFill>
          <a:blip r:embed="rId5"/>
          <a:stretch>
            <a:fillRect/>
          </a:stretch>
        </p:blipFill>
        <p:spPr>
          <a:xfrm>
            <a:off x="179388" y="1484313"/>
            <a:ext cx="2214562" cy="2519362"/>
          </a:xfrm>
          <a:prstGeom prst="rect">
            <a:avLst/>
          </a:prstGeom>
          <a:noFill/>
          <a:ln w="9525">
            <a:noFill/>
          </a:ln>
        </p:spPr>
      </p:pic>
      <p:pic>
        <p:nvPicPr>
          <p:cNvPr id="29712" name="Picture 22" descr="IMG_2120"/>
          <p:cNvPicPr>
            <a:picLocks noChangeAspect="1"/>
          </p:cNvPicPr>
          <p:nvPr/>
        </p:nvPicPr>
        <p:blipFill>
          <a:blip r:embed="rId6"/>
          <a:stretch>
            <a:fillRect/>
          </a:stretch>
        </p:blipFill>
        <p:spPr>
          <a:xfrm>
            <a:off x="2771775" y="1557338"/>
            <a:ext cx="2159000" cy="2447925"/>
          </a:xfrm>
          <a:prstGeom prst="rect">
            <a:avLst/>
          </a:prstGeom>
          <a:noFill/>
          <a:ln w="9525">
            <a:noFill/>
          </a:ln>
        </p:spPr>
      </p:pic>
      <p:pic>
        <p:nvPicPr>
          <p:cNvPr id="29713" name="Picture 21" descr="IMG_2125"/>
          <p:cNvPicPr>
            <a:picLocks noChangeAspect="1"/>
          </p:cNvPicPr>
          <p:nvPr/>
        </p:nvPicPr>
        <p:blipFill>
          <a:blip r:embed="rId7"/>
          <a:stretch>
            <a:fillRect/>
          </a:stretch>
        </p:blipFill>
        <p:spPr>
          <a:xfrm>
            <a:off x="5435600" y="1773238"/>
            <a:ext cx="3024188" cy="1914525"/>
          </a:xfrm>
          <a:prstGeom prst="rect">
            <a:avLst/>
          </a:prstGeom>
          <a:noFill/>
          <a:ln w="9525">
            <a:noFill/>
          </a:ln>
        </p:spPr>
      </p:pic>
      <p:pic>
        <p:nvPicPr>
          <p:cNvPr id="29714" name="Picture 20" descr="IMG_2122"/>
          <p:cNvPicPr>
            <a:picLocks noChangeAspect="1"/>
          </p:cNvPicPr>
          <p:nvPr/>
        </p:nvPicPr>
        <p:blipFill>
          <a:blip r:embed="rId8"/>
          <a:stretch>
            <a:fillRect/>
          </a:stretch>
        </p:blipFill>
        <p:spPr>
          <a:xfrm>
            <a:off x="6011863" y="4221163"/>
            <a:ext cx="2879725" cy="2019300"/>
          </a:xfrm>
          <a:prstGeom prst="rect">
            <a:avLst/>
          </a:prstGeom>
          <a:noFill/>
          <a:ln w="9525">
            <a:noFill/>
          </a:ln>
        </p:spPr>
      </p:pic>
      <p:sp>
        <p:nvSpPr>
          <p:cNvPr id="29715" name="Rectangle 25"/>
          <p:cNvSpPr/>
          <p:nvPr/>
        </p:nvSpPr>
        <p:spPr>
          <a:xfrm>
            <a:off x="1550988" y="2625725"/>
            <a:ext cx="2884487"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9716" name="Rectangle 27"/>
          <p:cNvSpPr/>
          <p:nvPr/>
        </p:nvSpPr>
        <p:spPr>
          <a:xfrm>
            <a:off x="1550988" y="2625725"/>
            <a:ext cx="3159125"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9717" name="Rectangle 31"/>
          <p:cNvSpPr/>
          <p:nvPr/>
        </p:nvSpPr>
        <p:spPr>
          <a:xfrm>
            <a:off x="1550988" y="2625725"/>
            <a:ext cx="2884487"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0729" name="Rectangle 12"/>
          <p:cNvSpPr/>
          <p:nvPr/>
        </p:nvSpPr>
        <p:spPr>
          <a:xfrm>
            <a:off x="1495425" y="8636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204813" name="AutoShape 13"/>
          <p:cNvSpPr>
            <a:spLocks noChangeArrowheads="1"/>
          </p:cNvSpPr>
          <p:nvPr/>
        </p:nvSpPr>
        <p:spPr bwMode="auto">
          <a:xfrm>
            <a:off x="1411288" y="94773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zh-CN"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7</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30731" name="Rectangle 14"/>
          <p:cNvSpPr/>
          <p:nvPr/>
        </p:nvSpPr>
        <p:spPr>
          <a:xfrm>
            <a:off x="3729038" y="836613"/>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验视异常处置 </a:t>
            </a:r>
            <a:endParaRPr lang="ko-KR" altLang="en-US" dirty="0">
              <a:latin typeface="Arial" panose="020B0604020202020204" pitchFamily="34" charset="0"/>
              <a:ea typeface="宋体" panose="02010600030101010101" pitchFamily="2" charset="-122"/>
            </a:endParaRPr>
          </a:p>
        </p:txBody>
      </p:sp>
      <p:sp>
        <p:nvSpPr>
          <p:cNvPr id="30732" name="Rectangle 15"/>
          <p:cNvSpPr/>
          <p:nvPr/>
        </p:nvSpPr>
        <p:spPr>
          <a:xfrm>
            <a:off x="0" y="1484313"/>
            <a:ext cx="9144000" cy="4632325"/>
          </a:xfrm>
          <a:prstGeom prst="rect">
            <a:avLst/>
          </a:prstGeom>
          <a:noFill/>
          <a:ln w="9525">
            <a:noFill/>
          </a:ln>
        </p:spPr>
        <p:txBody>
          <a:bodyPr anchor="ctr" anchorCtr="0">
            <a:spAutoFit/>
          </a:bodyPr>
          <a:p>
            <a:pPr>
              <a:lnSpc>
                <a:spcPct val="150000"/>
              </a:lnSpc>
            </a:pPr>
            <a:r>
              <a:rPr lang="zh-CN" altLang="en-US" dirty="0">
                <a:latin typeface="宋体" panose="02010600030101010101" pitchFamily="2" charset="-122"/>
                <a:ea typeface="宋体" panose="02010600030101010101" pitchFamily="2" charset="-122"/>
              </a:rPr>
              <a:t>（一）企业发现各类武器、弹药等物品，应立即通知公安部门处理，疏散人员，维护现场。同时通报国家安全机关。</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（二）企业发现各类放射性物品、生化制品、麻醉药物、传染性物品和烈性毒药，应立即通知防化及公安部门按应急预案处理。同时通报国家安全机关。 </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三）企业发现各类易燃易爆等危险物品，收寄环节发现的，不予收寄；经转环节发现的，应停止转发；投递环节发现的，不予投递。对危险品要隔离存放。对其中易发生危害的危险品，应通知公安部门，同时通报国家安全机关，采取措施进行销毁。需要消除污染的，应报请卫生防疫部门处理。其他危险品，可通知寄件人限期领回。对内件中其他非危险品，应当整理重封，随附证明发寄或通知收件人到投递环节领取。</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（四）企业发现各种危害国家安全和社会政治稳定以及淫秽的出版物、宣传品、印刷品，应及时通知公安、国家安全和新闻出版部门处理。</a:t>
            </a:r>
            <a:endParaRPr lang="zh-CN" altLang="en-US" dirty="0">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1753" name="Rectangle 12"/>
          <p:cNvSpPr/>
          <p:nvPr/>
        </p:nvSpPr>
        <p:spPr>
          <a:xfrm>
            <a:off x="1495425" y="863600"/>
            <a:ext cx="7648575" cy="566738"/>
          </a:xfrm>
          <a:prstGeom prst="rect">
            <a:avLst/>
          </a:prstGeom>
          <a:gradFill rotWithShape="0">
            <a:gsLst>
              <a:gs pos="0">
                <a:srgbClr val="33CCFF">
                  <a:alpha val="39998"/>
                </a:srgbClr>
              </a:gs>
              <a:gs pos="100000">
                <a:srgbClr val="FFFFFF">
                  <a:alpha val="89998"/>
                </a:srgbClr>
              </a:gs>
            </a:gsLst>
            <a:lin ang="2700000" scaled="1"/>
            <a:tileRect/>
          </a:gradFill>
          <a:ln w="9525"/>
          <a:scene3d>
            <a:camera prst="legacyObliqueTopRight">
              <a:rot lat="0" lon="0" rev="0"/>
            </a:camera>
            <a:lightRig rig="legacyFlat4" dir="b"/>
          </a:scene3d>
          <a:sp3d extrusionH="100000" prstMaterial="legacyMatte">
            <a:bevelT w="13500" h="13500" prst="angle"/>
            <a:bevelB w="13500" h="13500" prst="angle"/>
            <a:extrusionClr>
              <a:srgbClr val="66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79213" name="AutoShape 13"/>
          <p:cNvSpPr>
            <a:spLocks noChangeArrowheads="1"/>
          </p:cNvSpPr>
          <p:nvPr/>
        </p:nvSpPr>
        <p:spPr bwMode="auto">
          <a:xfrm>
            <a:off x="1411288" y="947738"/>
            <a:ext cx="2201863" cy="482600"/>
          </a:xfrm>
          <a:prstGeom prst="bevel">
            <a:avLst>
              <a:gd name="adj" fmla="val 12500"/>
            </a:avLst>
          </a:prstGeom>
          <a:gradFill rotWithShape="1">
            <a:gsLst>
              <a:gs pos="0">
                <a:srgbClr val="33CCFF"/>
              </a:gs>
              <a:gs pos="100000">
                <a:srgbClr val="33CCFF">
                  <a:gamma/>
                  <a:shade val="45882"/>
                  <a:invGamma/>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1" hangingPunct="1">
              <a:lnSpc>
                <a:spcPct val="100000"/>
              </a:lnSpc>
              <a:spcBef>
                <a:spcPct val="0"/>
              </a:spcBef>
              <a:spcAft>
                <a:spcPct val="0"/>
              </a:spcAft>
              <a:buClrTx/>
              <a:buSzTx/>
              <a:buFontTx/>
              <a:buNone/>
              <a:defRPr/>
            </a:pP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en-US" altLang="zh-CN"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7</a:t>
            </a:r>
            <a:r>
              <a:rPr kumimoji="1" lang="en-US" altLang="ko-KR"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 </a:t>
            </a:r>
            <a:r>
              <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rPr>
              <a:t>추가입금</a:t>
            </a:r>
            <a:endParaRPr kumimoji="1" lang="ko-KR" altLang="en-US" sz="1700" b="0" i="0" u="none" strike="noStrike" kern="1200" cap="none" spc="0" normalizeH="0" baseline="0" noProof="0" smtClean="0">
              <a:ln>
                <a:noFill/>
              </a:ln>
              <a:solidFill>
                <a:srgbClr val="FFFFFF"/>
              </a:solidFill>
              <a:effectLst>
                <a:outerShdw blurRad="38100" dist="38100" dir="2700000" algn="tl">
                  <a:srgbClr val="000000"/>
                </a:outerShdw>
              </a:effectLst>
              <a:uLnTx/>
              <a:uFillTx/>
              <a:latin typeface="HY헤드라인M" pitchFamily="18" charset="-127"/>
              <a:ea typeface="HY헤드라인M" pitchFamily="18" charset="-127"/>
              <a:cs typeface="+mn-cs"/>
            </a:endParaRPr>
          </a:p>
        </p:txBody>
      </p:sp>
      <p:sp>
        <p:nvSpPr>
          <p:cNvPr id="31755" name="Rectangle 14"/>
          <p:cNvSpPr/>
          <p:nvPr/>
        </p:nvSpPr>
        <p:spPr>
          <a:xfrm>
            <a:off x="3729038" y="836613"/>
            <a:ext cx="4543425" cy="685800"/>
          </a:xfrm>
          <a:prstGeom prst="rect">
            <a:avLst/>
          </a:prstGeom>
          <a:noFill/>
          <a:ln w="9525">
            <a:noFill/>
          </a:ln>
          <a:effectLst>
            <a:outerShdw dist="17961" dir="13499999" algn="ctr" rotWithShape="0">
              <a:schemeClr val="bg1"/>
            </a:outerShdw>
          </a:effectLst>
        </p:spPr>
        <p:txBody>
          <a:bodyPr wrap="none" anchor="ctr" anchorCtr="0"/>
          <a:p>
            <a:pPr latinLnBrk="1"/>
            <a:r>
              <a:rPr lang="zh-CN" altLang="en-US" dirty="0">
                <a:latin typeface="Arial" panose="020B0604020202020204" pitchFamily="34" charset="0"/>
                <a:ea typeface="宋体" panose="02010600030101010101" pitchFamily="2" charset="-122"/>
              </a:rPr>
              <a:t>验视异常处置 </a:t>
            </a:r>
            <a:endParaRPr lang="ko-KR" altLang="en-US" dirty="0">
              <a:latin typeface="Arial" panose="020B0604020202020204" pitchFamily="34" charset="0"/>
              <a:ea typeface="宋体" panose="02010600030101010101" pitchFamily="2" charset="-122"/>
            </a:endParaRPr>
          </a:p>
        </p:txBody>
      </p:sp>
      <p:sp>
        <p:nvSpPr>
          <p:cNvPr id="31756" name="Rectangle 15"/>
          <p:cNvSpPr/>
          <p:nvPr/>
        </p:nvSpPr>
        <p:spPr>
          <a:xfrm>
            <a:off x="0" y="1700213"/>
            <a:ext cx="9144000" cy="2568575"/>
          </a:xfrm>
          <a:prstGeom prst="rect">
            <a:avLst/>
          </a:prstGeom>
          <a:noFill/>
          <a:ln w="9525">
            <a:noFill/>
          </a:ln>
        </p:spPr>
        <p:txBody>
          <a:bodyPr anchor="ctr" anchorCtr="0">
            <a:spAutoFit/>
          </a:bodyPr>
          <a:p>
            <a:pPr>
              <a:lnSpc>
                <a:spcPct val="150000"/>
              </a:lnSpc>
            </a:pPr>
            <a:r>
              <a:rPr lang="zh-CN" altLang="en-US" dirty="0">
                <a:latin typeface="宋体" panose="02010600030101010101" pitchFamily="2" charset="-122"/>
                <a:ea typeface="宋体" panose="02010600030101010101" pitchFamily="2" charset="-122"/>
              </a:rPr>
              <a:t>（五）企业发现妨害公共卫生的物品和容易腐烂的物品，应视情况通知寄件人限期领回，无法通知寄件人领回的可就地销毁。 </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（六）企业对包装不妥，可能危害人身安全，污染或损毁其他寄递物品和设备的，收寄环节发现后，应通知寄件人限期领回。经转或投递中发现的，应根据具体情况妥善处理。 </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（七）企业发现禁止进出境的物品，应移交海关处理。 </a:t>
            </a:r>
            <a:endParaRPr lang="zh-CN" altLang="en-US" dirty="0">
              <a:latin typeface="宋体" panose="02010600030101010101" pitchFamily="2" charset="-122"/>
              <a:ea typeface="宋体" panose="02010600030101010101" pitchFamily="2" charset="-122"/>
            </a:endParaRPr>
          </a:p>
          <a:p>
            <a:pPr>
              <a:lnSpc>
                <a:spcPct val="150000"/>
              </a:lnSpc>
            </a:pPr>
            <a:r>
              <a:rPr lang="zh-CN" altLang="en-US" dirty="0">
                <a:latin typeface="宋体" panose="02010600030101010101" pitchFamily="2" charset="-122"/>
                <a:ea typeface="宋体" panose="02010600030101010101" pitchFamily="2" charset="-122"/>
              </a:rPr>
              <a:t>（八）其他情形，可通知相关政府监管部门处理。</a:t>
            </a:r>
            <a:endParaRPr lang="zh-CN" altLang="en-US" dirty="0">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学习活动三：快件验视</a:t>
            </a:r>
            <a:endParaRPr lang="zh-CN" altLang="en-US"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7722</Words>
  <Application>WPS 演示</Application>
  <PresentationFormat/>
  <Paragraphs>1000</Paragraphs>
  <Slides>30</Slides>
  <Notes>0</Notes>
  <HiddenSlides>0</HiddenSlides>
  <MMClips>0</MMClips>
  <ScaleCrop>false</ScaleCrop>
  <HeadingPairs>
    <vt:vector size="8" baseType="variant">
      <vt:variant>
        <vt:lpstr>已用的字体</vt:lpstr>
      </vt:variant>
      <vt:variant>
        <vt:i4>11</vt:i4>
      </vt:variant>
      <vt:variant>
        <vt:lpstr>主题</vt:lpstr>
      </vt:variant>
      <vt:variant>
        <vt:i4>2</vt:i4>
      </vt:variant>
      <vt:variant>
        <vt:lpstr>嵌入 OLE 服务器</vt:lpstr>
      </vt:variant>
      <vt:variant>
        <vt:i4>1</vt:i4>
      </vt:variant>
      <vt:variant>
        <vt:lpstr>幻灯片标题</vt:lpstr>
      </vt:variant>
      <vt:variant>
        <vt:i4>30</vt:i4>
      </vt:variant>
    </vt:vector>
  </HeadingPairs>
  <TitlesOfParts>
    <vt:vector size="44" baseType="lpstr">
      <vt:lpstr>Arial</vt:lpstr>
      <vt:lpstr>宋体</vt:lpstr>
      <vt:lpstr>Wingdings</vt:lpstr>
      <vt:lpstr>楷体</vt:lpstr>
      <vt:lpstr>黑体</vt:lpstr>
      <vt:lpstr>Times New Roman</vt:lpstr>
      <vt:lpstr>HY헤드라인M</vt:lpstr>
      <vt:lpstr>Malgun Gothic</vt:lpstr>
      <vt:lpstr>微软雅黑</vt:lpstr>
      <vt:lpstr>Arial Unicode MS</vt:lpstr>
      <vt:lpstr>Calibri</vt:lpstr>
      <vt:lpstr>默认设计模板</vt:lpstr>
      <vt:lpstr>2_默认设计模板</vt:lpstr>
      <vt:lpstr>PowerPoint.Slide.8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103</cp:revision>
  <dcterms:created xsi:type="dcterms:W3CDTF">2011-01-25T06:33:00Z</dcterms:created>
  <dcterms:modified xsi:type="dcterms:W3CDTF">2026-08-26T02:15:00Z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E4E7B44E87BB4945AB2AB3F1D4B4FA40_12</vt:lpwstr>
  </property>
  <property fmtid="{D5CDD505-2E9C-101B-9397-08002B2CF9AE}" pid="3" name="KSOProductBuildVer">
    <vt:lpwstr>2052-12.1.0.28043</vt:lpwstr>
  </property>
</Properties>
</file>