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64" r:id="rId4"/>
    <p:sldId id="256" r:id="rId5"/>
    <p:sldId id="259" r:id="rId6"/>
    <p:sldId id="316" r:id="rId7"/>
    <p:sldId id="317" r:id="rId8"/>
    <p:sldId id="277" r:id="rId9"/>
    <p:sldId id="337" r:id="rId10"/>
    <p:sldId id="362" r:id="rId11"/>
    <p:sldId id="338" r:id="rId12"/>
    <p:sldId id="341" r:id="rId13"/>
    <p:sldId id="342" r:id="rId14"/>
    <p:sldId id="343" r:id="rId15"/>
    <p:sldId id="344" r:id="rId16"/>
    <p:sldId id="345" r:id="rId17"/>
    <p:sldId id="346" r:id="rId18"/>
    <p:sldId id="347" r:id="rId19"/>
    <p:sldId id="348" r:id="rId20"/>
    <p:sldId id="349" r:id="rId21"/>
    <p:sldId id="359" r:id="rId22"/>
    <p:sldId id="360" r:id="rId23"/>
    <p:sldId id="361" r:id="rId24"/>
    <p:sldId id="356" r:id="rId25"/>
    <p:sldId id="357" r:id="rId26"/>
    <p:sldId id="340" r:id="rId27"/>
    <p:sldId id="363" r:id="rId2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jpeg"/><Relationship Id="rId8" Type="http://schemas.openxmlformats.org/officeDocument/2006/relationships/image" Target="../media/image20.jpeg"/><Relationship Id="rId7" Type="http://schemas.openxmlformats.org/officeDocument/2006/relationships/image" Target="../media/image19.jpeg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4.jpeg"/><Relationship Id="rId11" Type="http://schemas.openxmlformats.org/officeDocument/2006/relationships/image" Target="../media/image23.jpeg"/><Relationship Id="rId10" Type="http://schemas.openxmlformats.org/officeDocument/2006/relationships/image" Target="../media/image22.jpe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9.jpeg"/><Relationship Id="rId7" Type="http://schemas.openxmlformats.org/officeDocument/2006/relationships/image" Target="../media/image28.jpeg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3.png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5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6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8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8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4110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1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12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任务一：快递行业调研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4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5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18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9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5127" name="Object 239"/>
          <p:cNvGraphicFramePr>
            <a:graphicFrameLocks noChangeAspect="1"/>
          </p:cNvGraphicFramePr>
          <p:nvPr/>
        </p:nvGraphicFramePr>
        <p:xfrm>
          <a:off x="0" y="1268413"/>
          <a:ext cx="9144000" cy="5040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550910" imgH="5730240" progId="">
                  <p:embed/>
                </p:oleObj>
              </mc:Choice>
              <mc:Fallback>
                <p:oleObj name="" r:id="rId3" imgW="8550910" imgH="573024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rcRect t="4616"/>
                      <a:stretch>
                        <a:fillRect/>
                      </a:stretch>
                    </p:blipFill>
                    <p:spPr>
                      <a:xfrm>
                        <a:off x="0" y="1268413"/>
                        <a:ext cx="9144000" cy="5040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7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AutoShape 8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Text Box 9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1" name="Rectangle 11"/>
          <p:cNvSpPr/>
          <p:nvPr/>
        </p:nvSpPr>
        <p:spPr>
          <a:xfrm>
            <a:off x="539750" y="3484563"/>
            <a:ext cx="576263" cy="1187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 eaLnBrk="0" hangingPunct="0"/>
            <a:r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  <a:t>表</a:t>
            </a:r>
            <a:r>
              <a:rPr lang="en-US" altLang="zh-CN" sz="1200" dirty="0">
                <a:latin typeface="宋体" panose="02010600030101010101" pitchFamily="2" charset="-122"/>
                <a:ea typeface="宋体" panose="02010600030101010101" pitchFamily="2" charset="-122"/>
              </a:rPr>
              <a:t>2.1</a:t>
            </a:r>
            <a:r>
              <a:rPr lang="zh-CN" altLang="en-US" sz="1200" b="1" dirty="0">
                <a:latin typeface="宋体" panose="02010600030101010101" pitchFamily="2" charset="-122"/>
                <a:ea typeface="宋体" panose="02010600030101010101" pitchFamily="2" charset="-122"/>
              </a:rPr>
              <a:t>取件员岗位工作说明书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19392" name="Group 608"/>
          <p:cNvGraphicFramePr>
            <a:graphicFrameLocks noGrp="1"/>
          </p:cNvGraphicFramePr>
          <p:nvPr/>
        </p:nvGraphicFramePr>
        <p:xfrm>
          <a:off x="1619250" y="709613"/>
          <a:ext cx="7273925" cy="5884863"/>
        </p:xfrm>
        <a:graphic>
          <a:graphicData uri="http://schemas.openxmlformats.org/drawingml/2006/table">
            <a:tbl>
              <a:tblPr/>
              <a:tblGrid>
                <a:gridCol w="558800"/>
                <a:gridCol w="1120775"/>
                <a:gridCol w="1411288"/>
                <a:gridCol w="965200"/>
                <a:gridCol w="1298575"/>
                <a:gridCol w="1263650"/>
                <a:gridCol w="655637"/>
              </a:tblGrid>
              <a:tr h="415925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职务概况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职务名称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取件员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所属部门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快递网点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定编人数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直接上级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部门经理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职务编号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编制日期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6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直接下属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7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工作概述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负责取件服务工作。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39700">
                <a:tc row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岗位要求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专业知识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对组织业务范围所属的地理交通情况较为熟悉。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有较强机动车驾驶技术。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具备运输业务规划能力。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240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心理品质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严谨、细心，善于发现问题，并能及时做出判断。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能吃苦耐劳，有上进心，具备良好的团队合作精神。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240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资历要求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具有初中以上文化。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具备基本礼仪礼节，有良好的沟通能力，文字书写工整、清晰。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有同行业同类工作经验者优先。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240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能力要求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良好的沟通能力及解决问题能力。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口头和书面语言表达流利。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工作认真负责，能承受较强的工作压力。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5240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其  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男性优先，自带交通工具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摩托车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，车辆证照齐全；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1450">
                <a:tc rowSpan="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工作仪容仪表要求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头  发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长度适中，梳理整齐，无头皮屑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面  部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洁净，健康，精神饱满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145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耳  朵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无灰垢 、禁戴吊坠耳环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口  腔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牙齿洁净，口腔无异味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服  装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公司统一制服，熨烫整洁（平整、无污垢、掉扣、线头、无破损）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145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  牌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完好无缺，端正别于外装左胸前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双  手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指甲整洁，无污垢、禁带花俏饰品（婚戒除外）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鞋  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干净、擦亮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1450">
                <a:tc v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袜  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无污渍、无破洞、无味，颜色根据裤子合理搭配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73038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工作内容及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职责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具体事项及标准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388938"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上岗前培训内容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了解岗位职能和责任，熟悉所属辖区的街道情况，寻找最高效的配送路径。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一般物品和特殊物品以及违禁品等基本常识培训。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服务意识、安全意识、保密意识。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Picture 7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AutoShape 8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4" name="Text Box 9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75" name="Rectangle 10"/>
          <p:cNvSpPr/>
          <p:nvPr/>
        </p:nvSpPr>
        <p:spPr>
          <a:xfrm>
            <a:off x="539750" y="3484563"/>
            <a:ext cx="576263" cy="11874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 eaLnBrk="0" hangingPunct="0"/>
            <a:r>
              <a:rPr lang="zh-CN" altLang="en-US" sz="1200" dirty="0">
                <a:latin typeface="宋体" panose="02010600030101010101" pitchFamily="2" charset="-122"/>
                <a:ea typeface="宋体" panose="02010600030101010101" pitchFamily="2" charset="-122"/>
              </a:rPr>
              <a:t>表</a:t>
            </a:r>
            <a:r>
              <a:rPr lang="en-US" altLang="zh-CN" sz="1200" dirty="0">
                <a:latin typeface="宋体" panose="02010600030101010101" pitchFamily="2" charset="-122"/>
                <a:ea typeface="宋体" panose="02010600030101010101" pitchFamily="2" charset="-122"/>
              </a:rPr>
              <a:t>2.1</a:t>
            </a:r>
            <a:r>
              <a:rPr lang="zh-CN" altLang="en-US" sz="1200" b="1" dirty="0">
                <a:latin typeface="宋体" panose="02010600030101010101" pitchFamily="2" charset="-122"/>
                <a:ea typeface="宋体" panose="02010600030101010101" pitchFamily="2" charset="-122"/>
              </a:rPr>
              <a:t>取件员岗位工作说明书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20352" name="Group 544"/>
          <p:cNvGraphicFramePr>
            <a:graphicFrameLocks noGrp="1"/>
          </p:cNvGraphicFramePr>
          <p:nvPr/>
        </p:nvGraphicFramePr>
        <p:xfrm>
          <a:off x="1587500" y="765175"/>
          <a:ext cx="7305675" cy="5878513"/>
        </p:xfrm>
        <a:graphic>
          <a:graphicData uri="http://schemas.openxmlformats.org/drawingml/2006/table">
            <a:tbl>
              <a:tblPr/>
              <a:tblGrid>
                <a:gridCol w="466725"/>
                <a:gridCol w="182563"/>
                <a:gridCol w="747712"/>
                <a:gridCol w="3006725"/>
                <a:gridCol w="2901950"/>
              </a:tblGrid>
              <a:tr h="514350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岗位职责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接收取件信息并按照信息指示执行取件作业。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到达客户处取件作业，对货物进行查验、包装、称重、计费操作。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指导客户填写运单资料，确保运单信息正确无误。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负责取件作业时的现金收讫。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做好货物、单据、现金的交接工作。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取件信息的及时反馈。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片区快递市场的开发、管理、维护。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61925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工作条件及环境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本岗位属于室外工作，由于要做到上门取件的服务，活动性比较强，天气原因对工作影响较大。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61925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应收帐款处理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按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公司营业应收帐款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管理流程及风险控制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》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处理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0500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工作运用表单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快递详情单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收据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发票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〉〈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取件通知单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〉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500063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作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权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限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、要求相关人员配合工作的权力。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、部门经理授予的其他权力。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、对客服的快件要做好保密、保护工作。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13">
                <a:tc rowSpan="5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所受监督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直接受部门经理的监督指导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2725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所施监督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对快件监督（成品质量）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13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内部关系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与仓库管理员有协调合作关系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2725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外部关系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与顾客之间的业务关系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4313">
                <a:tc v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岗位晋升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快递员→物流专员→部门副经理→部门经理 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212725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工作使用工具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操作步骤及方法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设备清洁维护规定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手机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用于联系客户，预约取件时间。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、专柜放置</a:t>
                      </a:r>
                      <a:endParaRPr kumimoji="0" lang="zh-CN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、用后及时归位</a:t>
                      </a:r>
                      <a:endParaRPr kumimoji="0" lang="zh-CN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、下班后库柜保管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巴枪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用于扫描快件，及时上传取件信息。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85738">
                <a:tc rowSpan="9"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工作重点考核项目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工作绩效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>
                          <a:tab pos="228600" algn="l"/>
                        </a:tabLst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客服的满意度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、出勤率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、工作完成程度</a:t>
                      </a: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、接受的订单数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2088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服务水平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具有强烈的服务意识及服务能力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2088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工作效率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时间观念很强，工作有条理，动作敏捷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0500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成本意识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积极节约，主动避免浪费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2088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工作纪律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遵守规章制度，工作主动积极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0500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执行能力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坚决服从并落实公司的指示和工作要求，服务上司的安排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2088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工作创新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能不断提出新想法、新措施、善于学习，锐意求新，能灵活规避风险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0500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合作精神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主动协调配合，顾全大局，服从安排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192088">
                <a:tc vMerge="1" gridSpan="2">
                  <a:tcPr/>
                </a:tc>
                <a:tc vMerge="1" hMerge="1"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责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任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CN" alt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心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自始自终坚持以公司利益为重</a:t>
                      </a:r>
                      <a:endParaRPr kumimoji="0" lang="zh-CN" alt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4005263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852738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0" name="组合 24">
            <a:hlinkClick r:id="" action="ppaction://noaction"/>
          </p:cNvPr>
          <p:cNvGrpSpPr/>
          <p:nvPr/>
        </p:nvGrpSpPr>
        <p:grpSpPr>
          <a:xfrm>
            <a:off x="5092684" y="3377082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78848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49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78851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2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3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78855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56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857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7885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860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8861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8862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5092684" y="2298129"/>
            <a:ext cx="457201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5375204" y="2522231"/>
            <a:ext cx="3448312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7988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" name="圆角矩形 96"/>
          <p:cNvSpPr/>
          <p:nvPr/>
        </p:nvSpPr>
        <p:spPr bwMode="auto">
          <a:xfrm>
            <a:off x="5305114" y="3603013"/>
            <a:ext cx="3508309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08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929725" y="1491061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210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11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12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学习活动六：称重计费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3" name="Text Box 26"/>
          <p:cNvSpPr txBox="1"/>
          <p:nvPr/>
        </p:nvSpPr>
        <p:spPr>
          <a:xfrm>
            <a:off x="5508625" y="2205038"/>
            <a:ext cx="2519363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学习活动五：快件包装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14" name="Text Box 27"/>
          <p:cNvSpPr txBox="1"/>
          <p:nvPr/>
        </p:nvSpPr>
        <p:spPr>
          <a:xfrm>
            <a:off x="5508625" y="3284538"/>
            <a:ext cx="2592388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学习活动七：快件交接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65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6" name="圆角矩形 61"/>
          <p:cNvSpPr/>
          <p:nvPr/>
        </p:nvSpPr>
        <p:spPr bwMode="auto">
          <a:xfrm>
            <a:off x="11508" y="3094128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7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68" name="圆角矩形 61"/>
          <p:cNvSpPr/>
          <p:nvPr/>
        </p:nvSpPr>
        <p:spPr bwMode="auto">
          <a:xfrm>
            <a:off x="11508" y="4246653"/>
            <a:ext cx="3258843" cy="9927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219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0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7082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1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22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8608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23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学习活动一：接收订单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4" name="Text Box 50"/>
          <p:cNvSpPr txBox="1"/>
          <p:nvPr/>
        </p:nvSpPr>
        <p:spPr>
          <a:xfrm>
            <a:off x="684213" y="2781300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学习活动二：上门取件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5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学习活动三：快件验视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26" name="Text Box 52"/>
          <p:cNvSpPr txBox="1"/>
          <p:nvPr/>
        </p:nvSpPr>
        <p:spPr>
          <a:xfrm>
            <a:off x="684213" y="3933825"/>
            <a:ext cx="251936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学习活动四：运单填写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8870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3938" y="2276475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Rectangle 16"/>
          <p:cNvSpPr/>
          <p:nvPr/>
        </p:nvSpPr>
        <p:spPr>
          <a:xfrm>
            <a:off x="1619250" y="1484313"/>
            <a:ext cx="7343775" cy="165735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 anchorCtr="0"/>
          <a:p>
            <a:pPr marL="342900" indent="-34290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必备作业工具的准备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   必备用品包括：圆珠笔、秤、卷尺、详情单、收据、快递包、文件封、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   各式包装箱、价目表、财务发票等。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   如客户在取件同时还有其它要求（如结账和提供包装物料等），应提前</a:t>
            </a:r>
            <a:endParaRPr lang="zh-CN" altLang="en-US" sz="1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1600" dirty="0">
                <a:latin typeface="宋体" panose="02010600030101010101" pitchFamily="2" charset="-122"/>
                <a:ea typeface="宋体" panose="02010600030101010101" pitchFamily="2" charset="-122"/>
              </a:rPr>
              <a:t>    做好准备，以免影响工作效率及引起客户不满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26" name="Group 307"/>
          <p:cNvGrpSpPr/>
          <p:nvPr/>
        </p:nvGrpSpPr>
        <p:grpSpPr>
          <a:xfrm>
            <a:off x="684213" y="1341438"/>
            <a:ext cx="7975600" cy="2547937"/>
            <a:chOff x="431" y="845"/>
            <a:chExt cx="5024" cy="1605"/>
          </a:xfrm>
        </p:grpSpPr>
        <p:sp>
          <p:nvSpPr>
            <p:cNvPr id="9227" name="AutoShape 18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8" name="Text Box 19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准备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29" name="Rectangle 20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0586" name="Picture 298" descr="EA9YCSLLM~Q790~BW9(HM~S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50" y="3357563"/>
            <a:ext cx="129540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87" name="Picture 299" descr="6S`]LLF$SQLDBU~T@77E%E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113" y="3500438"/>
            <a:ext cx="1008062" cy="936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88" name="Picture 300" descr="U_9090~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4663" y="3357563"/>
            <a:ext cx="1047750" cy="1047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89" name="Picture 301" descr="OD@(Y[F_@S(Y{WVXH(8KJ2X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0063" y="3357563"/>
            <a:ext cx="1352550" cy="1038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90" name="Picture 302" descr="T1FRdFXAhcXXXXXXXX_!!0-item_pic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16238" y="5013325"/>
            <a:ext cx="1152525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91" name="Picture 303" descr="1498_P~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8850" y="3284538"/>
            <a:ext cx="1366838" cy="1155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92" name="Picture 304" descr="Z1EFI{D67``T%8`662XFOFN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6375" y="4941888"/>
            <a:ext cx="935038" cy="873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93" name="Picture 305" descr="VLW0%QX3BTE9%2H4G8XN~{V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00563" y="4941888"/>
            <a:ext cx="1238250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0594" name="Picture 306" descr="CMS_10102910324053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27763" y="5157788"/>
            <a:ext cx="1439862" cy="674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0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0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0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40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40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1" name="Group 12"/>
          <p:cNvGrpSpPr/>
          <p:nvPr/>
        </p:nvGrpSpPr>
        <p:grpSpPr>
          <a:xfrm>
            <a:off x="3132138" y="908050"/>
            <a:ext cx="2952750" cy="3744913"/>
            <a:chOff x="1973" y="572"/>
            <a:chExt cx="1883" cy="3448"/>
          </a:xfrm>
        </p:grpSpPr>
        <p:sp>
          <p:nvSpPr>
            <p:cNvPr id="10242" name="AutoShape 5"/>
            <p:cNvSpPr/>
            <p:nvPr/>
          </p:nvSpPr>
          <p:spPr>
            <a:xfrm rot="5400000">
              <a:off x="2641" y="-98"/>
              <a:ext cx="545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sz="2000" dirty="0">
                  <a:latin typeface="Arial" panose="020B0604020202020204" pitchFamily="34" charset="0"/>
                  <a:ea typeface="宋体" panose="02010600030101010101" pitchFamily="2" charset="-122"/>
                </a:rPr>
                <a:t>取件准备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3" name="AutoShape 6"/>
            <p:cNvSpPr/>
            <p:nvPr/>
          </p:nvSpPr>
          <p:spPr>
            <a:xfrm rot="5400000">
              <a:off x="2641" y="400"/>
              <a:ext cx="544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marL="457200" indent="-457200"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接收信息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4" name="AutoShape 7"/>
            <p:cNvSpPr/>
            <p:nvPr/>
          </p:nvSpPr>
          <p:spPr>
            <a:xfrm rot="5400000">
              <a:off x="2641" y="899"/>
              <a:ext cx="544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检查信息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5" name="AutoShape 8"/>
            <p:cNvSpPr/>
            <p:nvPr/>
          </p:nvSpPr>
          <p:spPr>
            <a:xfrm rot="5400000">
              <a:off x="2641" y="1399"/>
              <a:ext cx="545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至客户处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6" name="AutoShape 9"/>
            <p:cNvSpPr/>
            <p:nvPr/>
          </p:nvSpPr>
          <p:spPr>
            <a:xfrm rot="5400000">
              <a:off x="2641" y="1897"/>
              <a:ext cx="544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等待取件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7" name="AutoShape 10"/>
            <p:cNvSpPr/>
            <p:nvPr/>
          </p:nvSpPr>
          <p:spPr>
            <a:xfrm rot="5400000">
              <a:off x="2664" y="2374"/>
              <a:ext cx="499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取件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48" name="AutoShape 11"/>
            <p:cNvSpPr/>
            <p:nvPr/>
          </p:nvSpPr>
          <p:spPr>
            <a:xfrm rot="5400000">
              <a:off x="2664" y="2828"/>
              <a:ext cx="499" cy="1883"/>
            </a:xfrm>
            <a:prstGeom prst="chevron">
              <a:avLst>
                <a:gd name="adj" fmla="val 25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 anchorCtr="0"/>
            <a:p>
              <a:pPr algn="ctr"/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取件结束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Rectangle 12"/>
          <p:cNvSpPr/>
          <p:nvPr/>
        </p:nvSpPr>
        <p:spPr>
          <a:xfrm>
            <a:off x="1763713" y="1412875"/>
            <a:ext cx="4572000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、运输工具检查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小推车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自行车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电动自行车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摩托车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汽车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274" name="Group 13"/>
          <p:cNvGrpSpPr/>
          <p:nvPr/>
        </p:nvGrpSpPr>
        <p:grpSpPr>
          <a:xfrm>
            <a:off x="684213" y="1341438"/>
            <a:ext cx="7975600" cy="2547937"/>
            <a:chOff x="431" y="845"/>
            <a:chExt cx="5024" cy="1605"/>
          </a:xfrm>
        </p:grpSpPr>
        <p:sp>
          <p:nvSpPr>
            <p:cNvPr id="11275" name="AutoShape 14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6" name="Text Box 15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准备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277" name="Rectangle 16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6450" name="Picture 18" descr="A-LI3R~1"/>
          <p:cNvPicPr>
            <a:picLocks noChangeAspect="1"/>
          </p:cNvPicPr>
          <p:nvPr/>
        </p:nvPicPr>
        <p:blipFill>
          <a:blip r:embed="rId4"/>
          <a:srcRect t="11031"/>
          <a:stretch>
            <a:fillRect/>
          </a:stretch>
        </p:blipFill>
        <p:spPr>
          <a:xfrm>
            <a:off x="1187450" y="4005263"/>
            <a:ext cx="1992313" cy="2428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2" name="Picture 20" descr="U_1382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788" y="1628775"/>
            <a:ext cx="2152650" cy="1428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6" name="Picture 24" descr="263139~1"/>
          <p:cNvPicPr>
            <a:picLocks noChangeAspect="1"/>
          </p:cNvPicPr>
          <p:nvPr/>
        </p:nvPicPr>
        <p:blipFill>
          <a:blip r:embed="rId6"/>
          <a:srcRect l="28972" r="13055"/>
          <a:stretch>
            <a:fillRect/>
          </a:stretch>
        </p:blipFill>
        <p:spPr>
          <a:xfrm>
            <a:off x="3635375" y="4076700"/>
            <a:ext cx="2078038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8" name="Picture 26" descr="8USJAU~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6325" y="4076700"/>
            <a:ext cx="2663825" cy="243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0" name="Picture 28" descr="756856~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0200" y="1628775"/>
            <a:ext cx="1871663" cy="1400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Rectangle 12"/>
          <p:cNvSpPr/>
          <p:nvPr/>
        </p:nvSpPr>
        <p:spPr>
          <a:xfrm>
            <a:off x="1258888" y="1628775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、单证准备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个人证件：工牌、身份证、驾驶证、行驶证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298" name="Group 13"/>
          <p:cNvGrpSpPr/>
          <p:nvPr/>
        </p:nvGrpSpPr>
        <p:grpSpPr>
          <a:xfrm>
            <a:off x="250825" y="1557338"/>
            <a:ext cx="7975600" cy="2547937"/>
            <a:chOff x="431" y="845"/>
            <a:chExt cx="5024" cy="1605"/>
          </a:xfrm>
        </p:grpSpPr>
        <p:sp>
          <p:nvSpPr>
            <p:cNvPr id="12299" name="AutoShape 14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Text Box 15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准备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301" name="Rectangle 16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9521" name="Picture 17" descr="`]9I~6X6_{X$06X[5{XF51U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913" y="3573463"/>
            <a:ext cx="1871662" cy="1365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522" name="Picture 18" descr="}L1G7SAE3}0347]FQQDIN`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875" y="5229225"/>
            <a:ext cx="2232025" cy="1422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523" name="Picture 19" descr="%WQV@EB`_U0)C4@PZAFGXKB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1638" y="3500438"/>
            <a:ext cx="2303462" cy="144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525" name="Picture 21" descr="640_20~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9563" y="4941888"/>
            <a:ext cx="2232025" cy="1492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Rectangle 12"/>
          <p:cNvSpPr/>
          <p:nvPr/>
        </p:nvSpPr>
        <p:spPr>
          <a:xfrm>
            <a:off x="1258888" y="1628775"/>
            <a:ext cx="5184775" cy="915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、个人仪容仪表准备：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）穿着整洁干净的工服，佩戴工牌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）整理好仪容仪表，调整好自己的心态和情绪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3322" name="Group 13"/>
          <p:cNvGrpSpPr/>
          <p:nvPr/>
        </p:nvGrpSpPr>
        <p:grpSpPr>
          <a:xfrm>
            <a:off x="250825" y="1557338"/>
            <a:ext cx="7975600" cy="2547937"/>
            <a:chOff x="431" y="845"/>
            <a:chExt cx="5024" cy="1605"/>
          </a:xfrm>
        </p:grpSpPr>
        <p:sp>
          <p:nvSpPr>
            <p:cNvPr id="13323" name="AutoShape 14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4" name="Text Box 15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准备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5" name="Rectangle 16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50546" name="Picture 18" descr="b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600" y="3860800"/>
            <a:ext cx="2084388" cy="278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48" name="Picture 20" descr="1CD262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8888" y="3860800"/>
            <a:ext cx="1687512" cy="279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50" name="Picture 22" descr="201206~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1500" y="3716338"/>
            <a:ext cx="3168650" cy="28813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Rectangle 12"/>
          <p:cNvSpPr/>
          <p:nvPr/>
        </p:nvSpPr>
        <p:spPr>
          <a:xfrm>
            <a:off x="1403350" y="1773238"/>
            <a:ext cx="691356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、业务准备：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      阅读公司的宣传栏，掌握公司最新的业务动态及相关操作通知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346" name="Group 13"/>
          <p:cNvGrpSpPr/>
          <p:nvPr/>
        </p:nvGrpSpPr>
        <p:grpSpPr>
          <a:xfrm>
            <a:off x="250825" y="1557338"/>
            <a:ext cx="7975600" cy="2547937"/>
            <a:chOff x="431" y="845"/>
            <a:chExt cx="5024" cy="1605"/>
          </a:xfrm>
        </p:grpSpPr>
        <p:sp>
          <p:nvSpPr>
            <p:cNvPr id="14347" name="AutoShape 14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8" name="Text Box 15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准备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9" name="Rectangle 16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350" name="Picture 18" descr="U_1881~1"/>
          <p:cNvPicPr>
            <a:picLocks noChangeAspect="1"/>
          </p:cNvPicPr>
          <p:nvPr/>
        </p:nvPicPr>
        <p:blipFill>
          <a:blip r:embed="rId4"/>
          <a:srcRect l="13271" t="9119" r="18376" b="8241"/>
          <a:stretch>
            <a:fillRect/>
          </a:stretch>
        </p:blipFill>
        <p:spPr>
          <a:xfrm>
            <a:off x="1187450" y="3500438"/>
            <a:ext cx="7056438" cy="3097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1" name="Rectangle 19"/>
          <p:cNvSpPr/>
          <p:nvPr/>
        </p:nvSpPr>
        <p:spPr>
          <a:xfrm>
            <a:off x="1763713" y="2636838"/>
            <a:ext cx="5761037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快递市场管理办法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已于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2012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日经第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次部务会议通过，现予公布，自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2013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日起施行。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2" name="Rectangle 20"/>
          <p:cNvSpPr/>
          <p:nvPr/>
        </p:nvSpPr>
        <p:spPr>
          <a:xfrm>
            <a:off x="1835150" y="4508500"/>
            <a:ext cx="5761038" cy="19177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由于人员、石油价格不断上涨等原因导致的价格上涨，本公司按照此通知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即日起对快递运费作出以下调整，请各会员知照。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 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江苏 浙江 上海 湖南 湖北 江西 广西 福建 安徽，首重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8.5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元。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云南 重庆，首重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四川 贵州 山东 海南 陕西 北京 天津 河南 河北，首重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山西，首重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黑龙江 吉林 辽宁 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13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甘肃 青海 宁夏 西藏 内蒙古 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新疆，首重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元，续重</a:t>
            </a:r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25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元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广东省内暂不做调整</a:t>
            </a:r>
            <a:r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5369" name="Group 15"/>
          <p:cNvGrpSpPr/>
          <p:nvPr/>
        </p:nvGrpSpPr>
        <p:grpSpPr>
          <a:xfrm>
            <a:off x="250825" y="1557338"/>
            <a:ext cx="7975600" cy="2547937"/>
            <a:chOff x="431" y="845"/>
            <a:chExt cx="5024" cy="1605"/>
          </a:xfrm>
        </p:grpSpPr>
        <p:sp>
          <p:nvSpPr>
            <p:cNvPr id="15370" name="AutoShape 16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1" name="Text Box 17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接收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信息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2" name="Rectangle 18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73" name="Rectangle 19"/>
          <p:cNvSpPr/>
          <p:nvPr/>
        </p:nvSpPr>
        <p:spPr>
          <a:xfrm>
            <a:off x="1258888" y="1700213"/>
            <a:ext cx="6769100" cy="917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取件员接收到订单信息后，认真阅读订单信息内容，获取客户信息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2596" name="Rectangle 20"/>
          <p:cNvSpPr/>
          <p:nvPr/>
        </p:nvSpPr>
        <p:spPr>
          <a:xfrm>
            <a:off x="1763713" y="2349500"/>
            <a:ext cx="4298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（包括寄件客户名称、地址、联系电话、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联系人、目的地等主要信息）。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6393" name="Group 12"/>
          <p:cNvGrpSpPr/>
          <p:nvPr/>
        </p:nvGrpSpPr>
        <p:grpSpPr>
          <a:xfrm>
            <a:off x="250825" y="1341438"/>
            <a:ext cx="7975600" cy="3240087"/>
            <a:chOff x="431" y="845"/>
            <a:chExt cx="5024" cy="1605"/>
          </a:xfrm>
        </p:grpSpPr>
        <p:sp>
          <p:nvSpPr>
            <p:cNvPr id="16394" name="AutoShape 13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5" name="Text Box 14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检查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信息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6" name="Rectangle 15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616" name="Rectangle 16"/>
          <p:cNvSpPr/>
          <p:nvPr/>
        </p:nvSpPr>
        <p:spPr>
          <a:xfrm>
            <a:off x="1187450" y="1412875"/>
            <a:ext cx="6913563" cy="2566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、收派员仔细核对订单信息内容：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、确认</a:t>
            </a:r>
            <a:r>
              <a:rPr lang="zh-TW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寄件地址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是否</a:t>
            </a:r>
            <a:r>
              <a:rPr lang="zh-TW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非本人负责区域或预约的收件时间不在本人负责收件时间段内，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如是，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须立即用手持终端做收件异常操作，同时，</a:t>
            </a:r>
            <a:r>
              <a:rPr lang="zh-TW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须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在接到订单信息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分钟内</a:t>
            </a:r>
            <a:r>
              <a:rPr lang="zh-TW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反馈到客服部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、如订单信息不完整，无法获取完整订单信息的，需立即电话向客服部反馈。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、留意订单流水号</a:t>
            </a:r>
            <a:r>
              <a:rPr lang="zh-TW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，如发现流水号不连续，须致电客服部查台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TW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8" name="Rectangle 17"/>
          <p:cNvSpPr/>
          <p:nvPr/>
        </p:nvSpPr>
        <p:spPr>
          <a:xfrm>
            <a:off x="1403350" y="4437063"/>
            <a:ext cx="6026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TW" altLang="en-US" dirty="0">
                <a:latin typeface="Arial" panose="020B0604020202020204" pitchFamily="34" charset="0"/>
                <a:ea typeface="宋体" panose="02010600030101010101" pitchFamily="2" charset="-122"/>
              </a:rPr>
              <a:t>每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半小</a:t>
            </a:r>
            <a:r>
              <a:rPr lang="zh-TW" altLang="en-US" dirty="0">
                <a:latin typeface="Arial" panose="020B0604020202020204" pitchFamily="34" charset="0"/>
                <a:ea typeface="宋体" panose="02010600030101010101" pitchFamily="2" charset="-122"/>
              </a:rPr>
              <a:t>时查台一次，确保所有收件订单信息都已收到。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6">
                                            <p:txEl>
                                              <p:charRg st="18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16">
                                            <p:txEl>
                                              <p:charRg st="18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6">
                                            <p:txEl>
                                              <p:charRg st="6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3616">
                                            <p:txEl>
                                              <p:charRg st="60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6">
                                            <p:txEl>
                                              <p:charRg st="99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3616">
                                            <p:txEl>
                                              <p:charRg st="99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6">
                                            <p:txEl>
                                              <p:charRg st="13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3616">
                                            <p:txEl>
                                              <p:charRg st="13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AutoShape 13"/>
          <p:cNvSpPr>
            <a:spLocks noChangeAspect="1"/>
          </p:cNvSpPr>
          <p:nvPr/>
        </p:nvSpPr>
        <p:spPr>
          <a:xfrm>
            <a:off x="1042988" y="1628775"/>
            <a:ext cx="7345362" cy="3414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638" name="Rectangle 14"/>
          <p:cNvSpPr>
            <a:spLocks noChangeArrowheads="1"/>
          </p:cNvSpPr>
          <p:nvPr/>
        </p:nvSpPr>
        <p:spPr bwMode="auto">
          <a:xfrm>
            <a:off x="1042988" y="1854200"/>
            <a:ext cx="3125788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793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66751" tIns="33376" rIns="66751" bIns="33376" anchor="ctr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询问客户具体位置时的用语：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4639" name="Text Box 15"/>
          <p:cNvSpPr txBox="1"/>
          <p:nvPr/>
        </p:nvSpPr>
        <p:spPr>
          <a:xfrm>
            <a:off x="4033838" y="3095625"/>
            <a:ext cx="4354512" cy="1917700"/>
          </a:xfrm>
          <a:prstGeom prst="rect">
            <a:avLst/>
          </a:prstGeom>
          <a:noFill/>
          <a:ln w="9525">
            <a:noFill/>
          </a:ln>
        </p:spPr>
        <p:txBody>
          <a:bodyPr lIns="66751" tIns="33376" rIns="66751" bIns="33376" anchor="t" anchorCtr="0"/>
          <a:p>
            <a:pPr algn="just"/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“您好，打扰您了，我是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速运的取件员，现在过来取件，但不知您的具体位置是在哪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?”</a:t>
            </a:r>
            <a:endParaRPr lang="en-US" altLang="zh-CN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endParaRPr lang="en-US" altLang="zh-CN" b="1" dirty="0">
              <a:solidFill>
                <a:srgbClr val="33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◇ “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您好，打扰您了，我是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速运的取件员，您是在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大厦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座</a:t>
            </a:r>
            <a:r>
              <a:rPr lang="en-US" altLang="zh-CN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b="1" dirty="0">
                <a:solidFill>
                  <a:srgbClr val="3333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楼吗？”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20" name="Picture 16" descr="b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513" y="2519363"/>
            <a:ext cx="2078037" cy="2422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9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4639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9">
                                            <p:txEl>
                                              <p:charRg st="45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4639">
                                            <p:txEl>
                                              <p:charRg st="45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84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18441" name="Group 12"/>
          <p:cNvGrpSpPr/>
          <p:nvPr/>
        </p:nvGrpSpPr>
        <p:grpSpPr>
          <a:xfrm>
            <a:off x="250825" y="1268413"/>
            <a:ext cx="7975600" cy="3384550"/>
            <a:chOff x="431" y="845"/>
            <a:chExt cx="5024" cy="1605"/>
          </a:xfrm>
        </p:grpSpPr>
        <p:sp>
          <p:nvSpPr>
            <p:cNvPr id="18442" name="AutoShape 13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3" name="Text Box 14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至客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户处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4" name="Rectangle 15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5664" name="Rectangle 16"/>
          <p:cNvSpPr/>
          <p:nvPr/>
        </p:nvSpPr>
        <p:spPr>
          <a:xfrm>
            <a:off x="1258888" y="1403350"/>
            <a:ext cx="6913562" cy="2292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合理安排上门收件的路线和顺序，在规定的时限内到达客户处；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到达客户处妥善放置交通工具。确保交通工具的安全，且不得阻碍他人，不违章停放；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到达客户处妥善放置已收取的快件。严禁将快件单独放置在无人看管的地方。不能随身携带的快件保证在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米视线范围内；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当前往客户处时，无论客户的办公室（住宅）的门是打开还是关闭，都应该按门铃或敲门向客户请示；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到达客户处，进门前整理好个人的仪容仪表；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见到客户，主动出示工牌表明身份，说明来访目的，收取快件。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5665" name="Group 17"/>
          <p:cNvGrpSpPr>
            <a:grpSpLocks noChangeAspect="1"/>
          </p:cNvGrpSpPr>
          <p:nvPr/>
        </p:nvGrpSpPr>
        <p:grpSpPr>
          <a:xfrm>
            <a:off x="1258888" y="3933825"/>
            <a:ext cx="7200900" cy="2278063"/>
            <a:chOff x="2308" y="5788"/>
            <a:chExt cx="10953" cy="4159"/>
          </a:xfrm>
        </p:grpSpPr>
        <p:sp>
          <p:nvSpPr>
            <p:cNvPr id="18447" name="AutoShape 18"/>
            <p:cNvSpPr>
              <a:spLocks noChangeAspect="1"/>
            </p:cNvSpPr>
            <p:nvPr/>
          </p:nvSpPr>
          <p:spPr>
            <a:xfrm>
              <a:off x="2308" y="5788"/>
              <a:ext cx="10953" cy="41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5667" name="AutoShape 19"/>
            <p:cNvSpPr>
              <a:spLocks noChangeArrowheads="1"/>
            </p:cNvSpPr>
            <p:nvPr/>
          </p:nvSpPr>
          <p:spPr bwMode="auto">
            <a:xfrm>
              <a:off x="2514" y="5969"/>
              <a:ext cx="1924" cy="1085"/>
            </a:xfrm>
            <a:prstGeom prst="parallelogram">
              <a:avLst>
                <a:gd name="adj" fmla="val 32641"/>
              </a:avLst>
            </a:prstGeom>
            <a:solidFill>
              <a:srgbClr val="CCFFFF"/>
            </a:solidFill>
            <a:ln w="8001">
              <a:solidFill>
                <a:srgbClr val="000000"/>
              </a:solidFill>
              <a:miter lim="800000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63094" tIns="31547" rIns="63094" bIns="31547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1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进门前</a:t>
              </a: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449" name="Rectangle 20"/>
            <p:cNvSpPr/>
            <p:nvPr/>
          </p:nvSpPr>
          <p:spPr>
            <a:xfrm>
              <a:off x="7461" y="6576"/>
              <a:ext cx="5387" cy="3241"/>
            </a:xfrm>
            <a:prstGeom prst="rect">
              <a:avLst/>
            </a:prstGeom>
            <a:noFill/>
            <a:ln w="7938">
              <a:noFill/>
            </a:ln>
          </p:spPr>
          <p:txBody>
            <a:bodyPr lIns="63094" tIns="31547" rIns="63094" bIns="31547" anchor="ctr" anchorCtr="0">
              <a:spAutoFit/>
            </a:bodyPr>
            <a:p>
              <a:pPr algn="just"/>
              <a:r>
                <a:rPr lang="zh-CN" alt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遇有异常情况，如车坏、交通意外、或不能在预定的限时服务时间内到达客户所在场所收派件时，如果能在第一时间通知客户、相关负责人、客服部，做出快速调整或安排其它收派员接替工作，置之不理或无视这种情况将会导致客户的不满和投诉。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8450" name="Picture 21" descr="b17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132" y="6873"/>
              <a:ext cx="4181" cy="3074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566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29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5664">
                                            <p:txEl>
                                              <p:charRg st="29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68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5664">
                                            <p:txEl>
                                              <p:charRg st="68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123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5664">
                                            <p:txEl>
                                              <p:charRg st="123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169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5664">
                                            <p:txEl>
                                              <p:charRg st="169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>
                                            <p:txEl>
                                              <p:charRg st="190" end="2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55664">
                                            <p:txEl>
                                              <p:charRg st="190" end="2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5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AutoShape 18"/>
          <p:cNvSpPr>
            <a:spLocks noChangeAspect="1"/>
          </p:cNvSpPr>
          <p:nvPr/>
        </p:nvSpPr>
        <p:spPr>
          <a:xfrm>
            <a:off x="1547813" y="981075"/>
            <a:ext cx="6145212" cy="18827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6691" name="Rectangle 19"/>
          <p:cNvSpPr/>
          <p:nvPr/>
        </p:nvSpPr>
        <p:spPr>
          <a:xfrm>
            <a:off x="4746625" y="1654175"/>
            <a:ext cx="3209925" cy="796925"/>
          </a:xfrm>
          <a:prstGeom prst="rect">
            <a:avLst/>
          </a:prstGeom>
          <a:noFill/>
          <a:ln w="7938">
            <a:noFill/>
          </a:ln>
        </p:spPr>
        <p:txBody>
          <a:bodyPr lIns="64008" tIns="32004" rIns="64008" bIns="32004" anchor="ctr" anchorCtr="0">
            <a:spAutoFit/>
          </a:bodyPr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在收件时，应妥善存放与保管好交通工具和快件，以免造成客户快件遗失或影响他人。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7" name="Picture 20" descr="b4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03350" y="981075"/>
            <a:ext cx="2970213" cy="2376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8" name="AutoShape 22"/>
          <p:cNvSpPr>
            <a:spLocks noChangeAspect="1"/>
          </p:cNvSpPr>
          <p:nvPr/>
        </p:nvSpPr>
        <p:spPr>
          <a:xfrm>
            <a:off x="1763713" y="3357563"/>
            <a:ext cx="5907087" cy="227806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6695" name="Rectangle 23"/>
          <p:cNvSpPr/>
          <p:nvPr/>
        </p:nvSpPr>
        <p:spPr>
          <a:xfrm>
            <a:off x="971550" y="3563938"/>
            <a:ext cx="3763963" cy="1054100"/>
          </a:xfrm>
          <a:prstGeom prst="rect">
            <a:avLst/>
          </a:prstGeom>
          <a:noFill/>
          <a:ln w="7938">
            <a:noFill/>
          </a:ln>
        </p:spPr>
        <p:txBody>
          <a:bodyPr lIns="77724" tIns="38862" rIns="77724" bIns="38862" anchor="ctr" anchorCtr="0">
            <a:spAutoFit/>
          </a:bodyPr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进入客户场所时，应主动出示工牌，礼貌的与客户处的员工打招呼并进行自我介绍</a:t>
            </a:r>
            <a:r>
              <a:rPr lang="en-US" altLang="zh-CN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如：您好！我是</a:t>
            </a:r>
            <a:r>
              <a:rPr lang="en-US" altLang="zh-CN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XX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速运的收派员</a:t>
            </a:r>
            <a:r>
              <a:rPr lang="en-US" altLang="zh-CN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我是来收快件的。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70" name="Picture 24" descr="b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825" y="3429000"/>
            <a:ext cx="3025775" cy="2520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71" name="Rectangle 25"/>
          <p:cNvSpPr/>
          <p:nvPr/>
        </p:nvSpPr>
        <p:spPr>
          <a:xfrm>
            <a:off x="971550" y="4797425"/>
            <a:ext cx="3384550" cy="1009650"/>
          </a:xfrm>
          <a:prstGeom prst="rect">
            <a:avLst/>
          </a:prstGeom>
          <a:noFill/>
          <a:ln w="7938">
            <a:noFill/>
          </a:ln>
        </p:spPr>
        <p:txBody>
          <a:bodyPr wrap="none" anchor="ctr" anchorCtr="0"/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在客户场所需配合客户公司的要求办理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相关进出入登记手续，及时归还客户公司的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相关证明，如放行条、临时通行证等。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91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6691">
                                            <p:txEl>
                                              <p:charRg st="0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95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6695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9" name="AutoShape 13"/>
          <p:cNvSpPr>
            <a:spLocks noChangeAspect="1"/>
          </p:cNvSpPr>
          <p:nvPr/>
        </p:nvSpPr>
        <p:spPr>
          <a:xfrm>
            <a:off x="2124075" y="795338"/>
            <a:ext cx="5907088" cy="2444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490" name="Picture 14" descr="b18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2375" y="795338"/>
            <a:ext cx="1728788" cy="2444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1" name="Rectangle 15"/>
          <p:cNvSpPr/>
          <p:nvPr/>
        </p:nvSpPr>
        <p:spPr>
          <a:xfrm>
            <a:off x="323850" y="1404938"/>
            <a:ext cx="5688013" cy="984250"/>
          </a:xfrm>
          <a:prstGeom prst="rect">
            <a:avLst/>
          </a:prstGeom>
          <a:noFill/>
          <a:ln w="7938">
            <a:noFill/>
          </a:ln>
        </p:spPr>
        <p:txBody>
          <a:bodyPr lIns="69494" tIns="34747" rIns="69494" bIns="34747" anchor="ctr" anchorCtr="0">
            <a:spAutoFit/>
          </a:bodyPr>
          <a:p>
            <a:pPr algn="just"/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在进入客户办公室前，要保持衣着整齐和头发整洁，擦去面部和头发上的汗水、雨水、灰尘等。</a:t>
            </a:r>
            <a:endParaRPr lang="zh-CN" altLang="en-US" sz="2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2" name="AutoShape 17"/>
          <p:cNvSpPr>
            <a:spLocks noChangeAspect="1"/>
          </p:cNvSpPr>
          <p:nvPr/>
        </p:nvSpPr>
        <p:spPr>
          <a:xfrm>
            <a:off x="1258888" y="2895600"/>
            <a:ext cx="5846762" cy="3962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493" name="Picture 18" descr="b1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0113" y="2708275"/>
            <a:ext cx="1265237" cy="1617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4" name="Picture 19" descr="b20"/>
          <p:cNvPicPr>
            <a:picLocks noChangeAspect="1"/>
          </p:cNvPicPr>
          <p:nvPr/>
        </p:nvPicPr>
        <p:blipFill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600" y="2636838"/>
            <a:ext cx="2201863" cy="170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5" name="Rectangle 20"/>
          <p:cNvSpPr/>
          <p:nvPr/>
        </p:nvSpPr>
        <p:spPr>
          <a:xfrm>
            <a:off x="1258888" y="4556125"/>
            <a:ext cx="7561262" cy="1711325"/>
          </a:xfrm>
          <a:prstGeom prst="rect">
            <a:avLst/>
          </a:prstGeom>
          <a:noFill/>
          <a:ln w="7938">
            <a:noFill/>
          </a:ln>
        </p:spPr>
        <p:txBody>
          <a:bodyPr lIns="64008" tIns="32004" rIns="64008" bIns="32004" anchor="ctr" anchorCtr="0">
            <a:spAutoFit/>
          </a:bodyPr>
          <a:p>
            <a:pPr algn="just"/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当前往客户办公室（房间）时，无论客户办公室（房间）的门是打开还是关闭，都应该按门铃或敲门向客户请示。若按门铃，用食指按门铃，按铃时间不超过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秒，等待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5-10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秒后再按第二次；若需要敲门时，应用食指或中指连续敲门三下，等候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5-10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秒门未开，可再敲第二次，敲门时，应用力适中，避免将门敲得过响影响其他人；在等候开门时，应站在距门</a:t>
            </a:r>
            <a:r>
              <a:rPr lang="en-US" altLang="zh-CN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米</a:t>
            </a:r>
            <a:endParaRPr lang="zh-CN" altLang="en-US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处，待客户同意后方可进入。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1513" name="Group 12"/>
          <p:cNvGrpSpPr/>
          <p:nvPr/>
        </p:nvGrpSpPr>
        <p:grpSpPr>
          <a:xfrm>
            <a:off x="250825" y="1268413"/>
            <a:ext cx="7975600" cy="3384550"/>
            <a:chOff x="431" y="845"/>
            <a:chExt cx="5024" cy="1605"/>
          </a:xfrm>
        </p:grpSpPr>
        <p:sp>
          <p:nvSpPr>
            <p:cNvPr id="21514" name="AutoShape 13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5" name="Text Box 14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等待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6" name="Rectangle 15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7952" name="Rectangle 16"/>
          <p:cNvSpPr/>
          <p:nvPr/>
        </p:nvSpPr>
        <p:spPr>
          <a:xfrm>
            <a:off x="1187450" y="1241425"/>
            <a:ext cx="6985000" cy="2444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不要左顾右盼；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未经允许不能翻看客户的资料和客户私人物品，勿接听客户私人电话；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客户请坐时才可坐，征得客户同意后方可进入洗手间；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在办公场合应保持安静，勿大声喧哗；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勿在客户处吸烟；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lnSpc>
                <a:spcPct val="135000"/>
              </a:lnSpc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当等待</a:t>
            </a:r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分钟以上时，可以礼貌性的提醒一下客户；若实在赶时间，应告知客户待货款或者货物准备好后再过来提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518" name="Group 17"/>
          <p:cNvGrpSpPr>
            <a:grpSpLocks noChangeAspect="1"/>
          </p:cNvGrpSpPr>
          <p:nvPr/>
        </p:nvGrpSpPr>
        <p:grpSpPr>
          <a:xfrm>
            <a:off x="1258888" y="3789363"/>
            <a:ext cx="7129462" cy="2859087"/>
            <a:chOff x="2308" y="4227"/>
            <a:chExt cx="11349" cy="6938"/>
          </a:xfrm>
        </p:grpSpPr>
        <p:sp>
          <p:nvSpPr>
            <p:cNvPr id="21519" name="AutoShape 18"/>
            <p:cNvSpPr>
              <a:spLocks noChangeAspect="1"/>
            </p:cNvSpPr>
            <p:nvPr/>
          </p:nvSpPr>
          <p:spPr>
            <a:xfrm>
              <a:off x="2308" y="4227"/>
              <a:ext cx="11349" cy="69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0" name="Rectangle 19"/>
            <p:cNvSpPr/>
            <p:nvPr/>
          </p:nvSpPr>
          <p:spPr>
            <a:xfrm>
              <a:off x="2308" y="5191"/>
              <a:ext cx="8783" cy="5974"/>
            </a:xfrm>
            <a:prstGeom prst="rect">
              <a:avLst/>
            </a:prstGeom>
            <a:noFill/>
            <a:ln w="7938">
              <a:noFill/>
            </a:ln>
          </p:spPr>
          <p:txBody>
            <a:bodyPr lIns="58522" tIns="29261" rIns="58522" bIns="29261" anchor="ctr" anchorCtr="0"/>
            <a:p>
              <a:pPr algn="just"/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针对与客户的熟悉程度不同，应采用不同的自我介绍方式。</a:t>
              </a:r>
              <a:endParaRPr lang="zh-CN" altLang="en-US" sz="1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如是上门服务次数少于两次（含两次），不认识客户或与客户不熟悉，应面带微笑、目光注视客户，采用标准服务用语，自信、清晰地说：</a:t>
              </a:r>
              <a:r>
                <a:rPr lang="zh-CN" altLang="en-US" sz="1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”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您好，我是</a:t>
              </a:r>
              <a:r>
                <a:rPr lang="en-US" altLang="zh-CN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XX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速运收派员，我是来为您收件的</a:t>
              </a:r>
              <a:r>
                <a:rPr lang="zh-CN" altLang="en-US" sz="1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”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，介绍的同时出示工牌。</a:t>
              </a:r>
              <a:endParaRPr lang="zh-CN" altLang="en-US" sz="1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注：介绍自己的时候要说出自己的姓名，增强客户的安全感，不要只说我是</a:t>
              </a:r>
              <a:r>
                <a:rPr lang="en-US" altLang="zh-CN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XX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的。出示工牌时，把有照片一面朝向客户，停顿</a:t>
              </a:r>
              <a:r>
                <a:rPr lang="en-US" altLang="zh-CN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秒，让客户看清楚照片和姓名。</a:t>
              </a:r>
              <a:endParaRPr lang="zh-CN" altLang="en-US" sz="14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如已经上门服务次数超过两次，与客户很熟悉或属于公司经常服务的客户，可省略自我介绍，但应热情主动与客户打招呼，并直接表示：</a:t>
              </a:r>
              <a:r>
                <a:rPr lang="zh-CN" altLang="en-US" sz="1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”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您好，</a:t>
              </a:r>
              <a:r>
                <a:rPr lang="en-US" altLang="zh-CN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X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先生</a:t>
              </a:r>
              <a:r>
                <a:rPr lang="en-US" altLang="zh-CN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/</a:t>
              </a:r>
              <a:r>
                <a:rPr lang="zh-CN" altLang="en-US" sz="14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女士，我是来为您收件的。</a:t>
              </a:r>
              <a:r>
                <a:rPr lang="zh-CN" altLang="en-US" sz="14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”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1521" name="Picture 20" descr="b22-2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091" y="4227"/>
              <a:ext cx="2350" cy="550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7957" name="AutoShape 21"/>
            <p:cNvSpPr>
              <a:spLocks noChangeArrowheads="1"/>
            </p:cNvSpPr>
            <p:nvPr/>
          </p:nvSpPr>
          <p:spPr bwMode="auto">
            <a:xfrm>
              <a:off x="2423" y="4227"/>
              <a:ext cx="2341" cy="964"/>
            </a:xfrm>
            <a:prstGeom prst="parallelogram">
              <a:avLst>
                <a:gd name="adj" fmla="val 44701"/>
              </a:avLst>
            </a:prstGeom>
            <a:solidFill>
              <a:srgbClr val="97FFFF"/>
            </a:solidFill>
            <a:ln w="8001">
              <a:solidFill>
                <a:srgbClr val="000000"/>
              </a:solidFill>
              <a:miter lim="800000"/>
            </a:ln>
            <a:effectLst>
              <a:outerShdw dist="35921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lIns="58522" tIns="29261" rIns="58522" bIns="29261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300" b="1" i="1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在客户处 </a:t>
              </a: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795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7952">
                                            <p:txEl>
                                              <p:charRg st="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7952">
                                            <p:txEl>
                                              <p:charRg st="4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65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67952">
                                            <p:txEl>
                                              <p:charRg st="65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83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7952">
                                            <p:txEl>
                                              <p:charRg st="83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92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67952">
                                            <p:txEl>
                                              <p:charRg st="92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3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253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2537" name="AutoShape 13"/>
          <p:cNvSpPr>
            <a:spLocks noChangeAspect="1"/>
          </p:cNvSpPr>
          <p:nvPr/>
        </p:nvSpPr>
        <p:spPr>
          <a:xfrm>
            <a:off x="1258888" y="1557338"/>
            <a:ext cx="7489825" cy="2971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8974" name="Rectangle 14"/>
          <p:cNvSpPr/>
          <p:nvPr/>
        </p:nvSpPr>
        <p:spPr>
          <a:xfrm>
            <a:off x="1401763" y="2433638"/>
            <a:ext cx="3276600" cy="1714500"/>
          </a:xfrm>
          <a:prstGeom prst="rect">
            <a:avLst/>
          </a:prstGeom>
          <a:noFill/>
          <a:ln w="7938">
            <a:noFill/>
          </a:ln>
        </p:spPr>
        <p:txBody>
          <a:bodyPr lIns="67666" tIns="33833" rIns="67666" bIns="33833" anchor="ctr" anchorCtr="0">
            <a:spAutoFit/>
          </a:bodyPr>
          <a:p>
            <a:pPr algn="just"/>
            <a:r>
              <a:rPr lang="zh-CN" altLang="en-US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当到达客户所在场所，不能马上收取快件时，要态度谦逊、礼貌的上前询问，并视等候时间做出调整，责怪、不耐烦的询问语气只会增加客户的反感而不会得到帮助。</a:t>
            </a:r>
            <a:r>
              <a:rPr lang="zh-CN" altLang="en-US" sz="12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39" name="Picture 15" descr="b2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48300" y="1557338"/>
            <a:ext cx="3300413" cy="2963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7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355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355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56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3561" name="Group 12"/>
          <p:cNvGrpSpPr/>
          <p:nvPr/>
        </p:nvGrpSpPr>
        <p:grpSpPr>
          <a:xfrm>
            <a:off x="250825" y="1268413"/>
            <a:ext cx="7975600" cy="2232025"/>
            <a:chOff x="431" y="845"/>
            <a:chExt cx="5024" cy="1605"/>
          </a:xfrm>
        </p:grpSpPr>
        <p:sp>
          <p:nvSpPr>
            <p:cNvPr id="23562" name="AutoShape 13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3" name="Text Box 14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4" name="Rectangle 15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0000" name="Rectangle 16"/>
          <p:cNvSpPr/>
          <p:nvPr/>
        </p:nvSpPr>
        <p:spPr>
          <a:xfrm>
            <a:off x="1187450" y="1341438"/>
            <a:ext cx="6869113" cy="15589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递送物品的原则是尊重他人，双手递物或接物体体现出对方的尊重；若双方相距过远，递物者应主动走近接物者；在递物时，应为对方留出便于接物品的空间；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defTabSz="914400">
              <a:buAutoNum type="arabicPeriod"/>
              <a:tabLst>
                <a:tab pos="2286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递笔、刀、剪之类尖利的物品时，需将尖端朝向自己握在手中，而不需要指向对方，递书、文件、资料、名片等，字体应正对接受者，要让对方马上容易看清。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3566" name="Group 17"/>
          <p:cNvGrpSpPr>
            <a:grpSpLocks noChangeAspect="1"/>
          </p:cNvGrpSpPr>
          <p:nvPr/>
        </p:nvGrpSpPr>
        <p:grpSpPr>
          <a:xfrm>
            <a:off x="1258888" y="3284538"/>
            <a:ext cx="7345362" cy="3027362"/>
            <a:chOff x="2308" y="1054"/>
            <a:chExt cx="8967" cy="4100"/>
          </a:xfrm>
        </p:grpSpPr>
        <p:sp>
          <p:nvSpPr>
            <p:cNvPr id="23567" name="AutoShape 18"/>
            <p:cNvSpPr>
              <a:spLocks noChangeAspect="1"/>
            </p:cNvSpPr>
            <p:nvPr/>
          </p:nvSpPr>
          <p:spPr>
            <a:xfrm>
              <a:off x="2308" y="1054"/>
              <a:ext cx="8967" cy="41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3568" name="Picture 19" descr="b30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157" y="1054"/>
              <a:ext cx="2118" cy="37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9" name="Rectangle 20"/>
            <p:cNvSpPr/>
            <p:nvPr/>
          </p:nvSpPr>
          <p:spPr>
            <a:xfrm>
              <a:off x="2308" y="1538"/>
              <a:ext cx="6939" cy="3435"/>
            </a:xfrm>
            <a:prstGeom prst="rect">
              <a:avLst/>
            </a:prstGeom>
            <a:noFill/>
            <a:ln w="7938">
              <a:noFill/>
            </a:ln>
          </p:spPr>
          <p:txBody>
            <a:bodyPr anchor="ctr" anchorCtr="0">
              <a:spAutoFit/>
            </a:bodyPr>
            <a:p>
              <a:pPr algn="just"/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未经客户允许，不得随意就坐或随意走动，不得任意翻看客户处的资料、喝客户处的水或吸烟、随便开玩笑，否则都将会引起客户的反感；</a:t>
              </a:r>
              <a:endPara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与客户场所应遇事礼让，和平共处</a:t>
              </a:r>
              <a:r>
                <a:rPr lang="en-US" altLang="zh-CN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,</a:t>
              </a:r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对除客户外的相关人员，如客户的同事、朋友应礼让三分，在征得客户同意后，才能进出客户办公场所或其他地方；在客户处的走廊、大厅、电梯里遇到客户处的员工都应主动让路，如确需超越时应说：</a:t>
              </a:r>
              <a:r>
                <a:rPr lang="zh-CN" altLang="en-US" sz="1600" b="1" dirty="0">
                  <a:solidFill>
                    <a:srgbClr val="00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对不起，麻烦一下</a:t>
              </a:r>
              <a:r>
                <a:rPr lang="zh-CN" altLang="en-US" sz="1600" b="1" dirty="0">
                  <a:solidFill>
                    <a:srgbClr val="00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endPara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just"/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不要在客户处大声喧哗</a:t>
              </a:r>
              <a:r>
                <a:rPr lang="en-US" altLang="zh-CN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,</a:t>
              </a:r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不得使用客户的电话</a:t>
              </a:r>
              <a:r>
                <a:rPr lang="en-US" altLang="zh-CN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,</a:t>
              </a:r>
              <a:r>
                <a:rPr lang="zh-CN" altLang="en-US" sz="1600" b="1" dirty="0">
                  <a:solidFill>
                    <a:srgbClr val="0000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在客户处使用手机时应尽量小声，不得影响到客户； 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>
                                            <p:txEl>
                                              <p:charRg st="0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0000">
                                            <p:txEl>
                                              <p:charRg st="0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>
                                            <p:txEl>
                                              <p:charRg st="71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0000">
                                            <p:txEl>
                                              <p:charRg st="71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7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458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4585" name="Group 12"/>
          <p:cNvGrpSpPr/>
          <p:nvPr/>
        </p:nvGrpSpPr>
        <p:grpSpPr>
          <a:xfrm>
            <a:off x="250825" y="1268413"/>
            <a:ext cx="7975600" cy="2016125"/>
            <a:chOff x="431" y="845"/>
            <a:chExt cx="5024" cy="1605"/>
          </a:xfrm>
        </p:grpSpPr>
        <p:sp>
          <p:nvSpPr>
            <p:cNvPr id="24586" name="AutoShape 13"/>
            <p:cNvSpPr/>
            <p:nvPr/>
          </p:nvSpPr>
          <p:spPr>
            <a:xfrm rot="5400000">
              <a:off x="-78" y="1352"/>
              <a:ext cx="1605" cy="589"/>
            </a:xfrm>
            <a:prstGeom prst="chevron">
              <a:avLst>
                <a:gd name="adj" fmla="val 68111"/>
              </a:avLst>
            </a:prstGeom>
            <a:solidFill>
              <a:srgbClr val="FFFF00"/>
            </a:solidFill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87" name="Text Box 14"/>
            <p:cNvSpPr txBox="1"/>
            <p:nvPr/>
          </p:nvSpPr>
          <p:spPr>
            <a:xfrm>
              <a:off x="476" y="1389"/>
              <a:ext cx="504" cy="5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取件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marL="342900" indent="-342900" algn="ctr">
                <a:spcBef>
                  <a:spcPct val="20000"/>
                </a:spcBef>
                <a:buFont typeface="Wingdings" panose="05000000000000000000" pitchFamily="2" charset="2"/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结束</a:t>
              </a:r>
              <a:endPara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88" name="Rectangle 15"/>
            <p:cNvSpPr/>
            <p:nvPr/>
          </p:nvSpPr>
          <p:spPr>
            <a:xfrm>
              <a:off x="1020" y="845"/>
              <a:ext cx="4435" cy="1179"/>
            </a:xfrm>
            <a:prstGeom prst="rect">
              <a:avLst/>
            </a:prstGeom>
            <a:noFill/>
            <a:ln w="2857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880" name="Rectangle 16"/>
          <p:cNvSpPr/>
          <p:nvPr/>
        </p:nvSpPr>
        <p:spPr>
          <a:xfrm>
            <a:off x="1187450" y="1341438"/>
            <a:ext cx="6985000" cy="123983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bIns="95220" anchor="ctr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、很多时候客户要寄件都会要求我们留下名片。递交名片时，要用双手的食指和拇指分别夹住名片的左右端，双目注视对方，面带笑容，并可欠一下身，从正面向对方递出。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、收拾好废弃纸屑，告别，轻轻合上门，然后离开。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0" name="AutoShape 18"/>
          <p:cNvSpPr>
            <a:spLocks noChangeAspect="1"/>
          </p:cNvSpPr>
          <p:nvPr/>
        </p:nvSpPr>
        <p:spPr>
          <a:xfrm>
            <a:off x="1042988" y="2781300"/>
            <a:ext cx="7308850" cy="3876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883" name="Rectangle 19"/>
          <p:cNvSpPr/>
          <p:nvPr/>
        </p:nvSpPr>
        <p:spPr>
          <a:xfrm>
            <a:off x="1503363" y="5238750"/>
            <a:ext cx="7640637" cy="12858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对于新客户，收派员应主动进行宣传，双手递上公司宣传资料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en-US" altLang="zh-CN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先生</a:t>
            </a:r>
            <a:r>
              <a:rPr lang="en-US" altLang="zh-CN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小姐，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这是我们公司的宣传资料，有空您可以看一下，希望以后能为您提供更多的服务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对于老客户应及时把公司新开网络和新业务及时进行通报，并了解客户对我司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服务的意见和需求，向公司进行反馈；</a:t>
            </a:r>
            <a:r>
              <a:rPr lang="zh-CN" altLang="en-US" sz="10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92" name="Picture 20" descr="b29-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7250" y="2981325"/>
            <a:ext cx="2871788" cy="1957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885" name="AutoShape 21"/>
          <p:cNvSpPr>
            <a:spLocks noChangeArrowheads="1"/>
          </p:cNvSpPr>
          <p:nvPr/>
        </p:nvSpPr>
        <p:spPr bwMode="auto">
          <a:xfrm>
            <a:off x="1246188" y="2781300"/>
            <a:ext cx="1049338" cy="495300"/>
          </a:xfrm>
          <a:prstGeom prst="parallelogram">
            <a:avLst>
              <a:gd name="adj" fmla="val 38998"/>
            </a:avLst>
          </a:prstGeom>
          <a:solidFill>
            <a:srgbClr val="00C0BC"/>
          </a:solidFill>
          <a:ln w="8001">
            <a:solidFill>
              <a:srgbClr val="000000"/>
            </a:solidFill>
            <a:miter lim="800000"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lIns="64922" tIns="32461" rIns="64922" bIns="32461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结束 </a:t>
            </a: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>
                                            <p:txEl>
                                              <p:charRg st="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4880">
                                            <p:txEl>
                                              <p:charRg st="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>
                                            <p:txEl>
                                              <p:charRg st="7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64880">
                                            <p:txEl>
                                              <p:charRg st="7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4883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>
                                            <p:txEl>
                                              <p:charRg st="4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64883">
                                            <p:txEl>
                                              <p:charRg st="4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560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5609" name="AutoShape 13"/>
          <p:cNvSpPr>
            <a:spLocks noChangeAspect="1"/>
          </p:cNvSpPr>
          <p:nvPr/>
        </p:nvSpPr>
        <p:spPr>
          <a:xfrm>
            <a:off x="1727200" y="836613"/>
            <a:ext cx="7416800" cy="27162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10" name="Picture 14" descr="b15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1550" y="1196975"/>
            <a:ext cx="2587625" cy="2328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5903" name="Rectangle 15"/>
          <p:cNvSpPr/>
          <p:nvPr/>
        </p:nvSpPr>
        <p:spPr>
          <a:xfrm>
            <a:off x="3708400" y="1557338"/>
            <a:ext cx="4895850" cy="1285875"/>
          </a:xfrm>
          <a:prstGeom prst="rect">
            <a:avLst/>
          </a:prstGeom>
          <a:noFill/>
          <a:ln w="7938">
            <a:noFill/>
          </a:ln>
        </p:spPr>
        <p:txBody>
          <a:bodyPr lIns="64922" tIns="32461" rIns="64922" bIns="32461" anchor="ctr" anchorCtr="0">
            <a:spAutoFit/>
          </a:bodyPr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辞谢时，眼睛一定要看着客户，即使客户背对着你或低着头，也要让对方清楚的听到，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让客户感觉到对他的尊重（但不能影响客户处其他的人员）；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谢谢您了，总是承蒙关照，希望下次再为您服务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2" name="AutoShape 17"/>
          <p:cNvSpPr>
            <a:spLocks noChangeAspect="1"/>
          </p:cNvSpPr>
          <p:nvPr/>
        </p:nvSpPr>
        <p:spPr>
          <a:xfrm>
            <a:off x="1979613" y="3716338"/>
            <a:ext cx="6318250" cy="2743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906" name="Rectangle 18"/>
          <p:cNvSpPr/>
          <p:nvPr/>
        </p:nvSpPr>
        <p:spPr>
          <a:xfrm>
            <a:off x="1692275" y="4941888"/>
            <a:ext cx="4175125" cy="1041400"/>
          </a:xfrm>
          <a:prstGeom prst="rect">
            <a:avLst/>
          </a:prstGeom>
          <a:noFill/>
          <a:ln w="7938">
            <a:noFill/>
          </a:ln>
        </p:spPr>
        <p:txBody>
          <a:bodyPr lIns="62179" tIns="31090" rIns="62179" bIns="31090" anchor="ctr" anchorCtr="0">
            <a:spAutoFit/>
          </a:bodyPr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主动微笑与客户道别，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谢谢您选择顺丰速运的服务，如有需要请随时致电我们，再见</a:t>
            </a:r>
            <a:r>
              <a:rPr lang="zh-CN" altLang="en-US" sz="16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zh-CN" altLang="en-US" sz="16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16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离开办公室时应把门轻轻带上。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14" name="Picture 19" descr="b15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1863" y="4221163"/>
            <a:ext cx="2700337" cy="17827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5903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>
                                            <p:txEl>
                                              <p:charRg st="43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65903">
                                            <p:txEl>
                                              <p:charRg st="43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>
                                            <p:txEl>
                                              <p:charRg st="71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65903">
                                            <p:txEl>
                                              <p:charRg st="71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6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65906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6">
                                            <p:txEl>
                                              <p:charRg st="45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5906">
                                            <p:txEl>
                                              <p:charRg st="45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2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662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3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6633" name="Group 22"/>
          <p:cNvGrpSpPr/>
          <p:nvPr/>
        </p:nvGrpSpPr>
        <p:grpSpPr>
          <a:xfrm>
            <a:off x="2700338" y="2205038"/>
            <a:ext cx="3959225" cy="2598737"/>
            <a:chOff x="1701" y="1389"/>
            <a:chExt cx="2494" cy="1637"/>
          </a:xfrm>
        </p:grpSpPr>
        <p:sp>
          <p:nvSpPr>
            <p:cNvPr id="26634" name="Line 12"/>
            <p:cNvSpPr/>
            <p:nvPr/>
          </p:nvSpPr>
          <p:spPr>
            <a:xfrm flipV="1">
              <a:off x="1701" y="1389"/>
              <a:ext cx="0" cy="14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5" name="Line 13"/>
            <p:cNvSpPr/>
            <p:nvPr/>
          </p:nvSpPr>
          <p:spPr>
            <a:xfrm>
              <a:off x="1701" y="1389"/>
              <a:ext cx="249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6" name="Line 14"/>
            <p:cNvSpPr/>
            <p:nvPr/>
          </p:nvSpPr>
          <p:spPr>
            <a:xfrm flipV="1">
              <a:off x="4195" y="1389"/>
              <a:ext cx="0" cy="14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7" name="Line 15"/>
            <p:cNvSpPr/>
            <p:nvPr/>
          </p:nvSpPr>
          <p:spPr>
            <a:xfrm>
              <a:off x="1701" y="2795"/>
              <a:ext cx="36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8" name="Line 16"/>
            <p:cNvSpPr/>
            <p:nvPr/>
          </p:nvSpPr>
          <p:spPr>
            <a:xfrm flipH="1">
              <a:off x="2699" y="2795"/>
              <a:ext cx="149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9" name="Line 17"/>
            <p:cNvSpPr/>
            <p:nvPr/>
          </p:nvSpPr>
          <p:spPr>
            <a:xfrm flipV="1">
              <a:off x="2064" y="2478"/>
              <a:ext cx="589" cy="3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0" name="Rectangle 18"/>
            <p:cNvSpPr/>
            <p:nvPr/>
          </p:nvSpPr>
          <p:spPr>
            <a:xfrm>
              <a:off x="3198" y="1706"/>
              <a:ext cx="317" cy="6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1" name="Oval 19"/>
            <p:cNvSpPr/>
            <p:nvPr/>
          </p:nvSpPr>
          <p:spPr>
            <a:xfrm>
              <a:off x="3515" y="1933"/>
              <a:ext cx="227" cy="227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2" name="Text Box 20"/>
            <p:cNvSpPr txBox="1"/>
            <p:nvPr/>
          </p:nvSpPr>
          <p:spPr>
            <a:xfrm>
              <a:off x="2517" y="2795"/>
              <a:ext cx="45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门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6643" name="Text Box 21"/>
            <p:cNvSpPr txBox="1"/>
            <p:nvPr/>
          </p:nvSpPr>
          <p:spPr>
            <a:xfrm>
              <a:off x="1837" y="1570"/>
              <a:ext cx="1043" cy="8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情景一：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客户的办公室门开着，他正在里面办公。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65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765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任务二  快件收寄作业</a:t>
            </a:r>
            <a:endParaRPr lang="zh-CN" altLang="en-US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65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学习活动二：上门取件</a:t>
            </a:r>
            <a:endParaRPr lang="zh-CN" altLang="en-US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grpSp>
        <p:nvGrpSpPr>
          <p:cNvPr id="27657" name="Group 24"/>
          <p:cNvGrpSpPr/>
          <p:nvPr/>
        </p:nvGrpSpPr>
        <p:grpSpPr>
          <a:xfrm>
            <a:off x="2700338" y="2205038"/>
            <a:ext cx="3959225" cy="2736850"/>
            <a:chOff x="1701" y="1389"/>
            <a:chExt cx="2494" cy="1724"/>
          </a:xfrm>
        </p:grpSpPr>
        <p:sp>
          <p:nvSpPr>
            <p:cNvPr id="27658" name="Line 13"/>
            <p:cNvSpPr/>
            <p:nvPr/>
          </p:nvSpPr>
          <p:spPr>
            <a:xfrm flipV="1">
              <a:off x="1701" y="1389"/>
              <a:ext cx="0" cy="14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59" name="Line 14"/>
            <p:cNvSpPr/>
            <p:nvPr/>
          </p:nvSpPr>
          <p:spPr>
            <a:xfrm>
              <a:off x="1701" y="1389"/>
              <a:ext cx="249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60" name="Line 15"/>
            <p:cNvSpPr/>
            <p:nvPr/>
          </p:nvSpPr>
          <p:spPr>
            <a:xfrm flipV="1">
              <a:off x="4195" y="1389"/>
              <a:ext cx="0" cy="140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61" name="Line 16"/>
            <p:cNvSpPr/>
            <p:nvPr/>
          </p:nvSpPr>
          <p:spPr>
            <a:xfrm>
              <a:off x="1701" y="2795"/>
              <a:ext cx="363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62" name="Line 17"/>
            <p:cNvSpPr/>
            <p:nvPr/>
          </p:nvSpPr>
          <p:spPr>
            <a:xfrm flipH="1">
              <a:off x="2699" y="2795"/>
              <a:ext cx="149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63" name="Line 18"/>
            <p:cNvSpPr/>
            <p:nvPr/>
          </p:nvSpPr>
          <p:spPr>
            <a:xfrm flipV="1">
              <a:off x="2064" y="2795"/>
              <a:ext cx="7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64" name="Rectangle 19"/>
            <p:cNvSpPr/>
            <p:nvPr/>
          </p:nvSpPr>
          <p:spPr>
            <a:xfrm>
              <a:off x="3198" y="1706"/>
              <a:ext cx="317" cy="68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5" name="Text Box 22"/>
            <p:cNvSpPr txBox="1"/>
            <p:nvPr/>
          </p:nvSpPr>
          <p:spPr>
            <a:xfrm>
              <a:off x="1837" y="1570"/>
              <a:ext cx="1043" cy="8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情景二：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客户刚好外出，一会将回来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66" name="Oval 23"/>
            <p:cNvSpPr/>
            <p:nvPr/>
          </p:nvSpPr>
          <p:spPr>
            <a:xfrm>
              <a:off x="2018" y="2840"/>
              <a:ext cx="227" cy="273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7429</Words>
  <Application>WPS 演示</Application>
  <PresentationFormat>全屏显示(4:3)</PresentationFormat>
  <Paragraphs>837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</vt:lpstr>
      <vt:lpstr>宋体</vt:lpstr>
      <vt:lpstr>Wingdings</vt:lpstr>
      <vt:lpstr>楷体</vt:lpstr>
      <vt:lpstr>黑体</vt:lpstr>
      <vt:lpstr>Times New Roman</vt:lpstr>
      <vt:lpstr>微软雅黑</vt:lpstr>
      <vt:lpstr>Arial Unicode MS</vt:lpstr>
      <vt:lpstr>Calibri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99</cp:revision>
  <dcterms:created xsi:type="dcterms:W3CDTF">2011-01-25T06:33:00Z</dcterms:created>
  <dcterms:modified xsi:type="dcterms:W3CDTF">2026-08-26T02:14:44Z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C0A73F877FD14C43B6CFD9F312FF2E0E_12</vt:lpwstr>
  </property>
  <property fmtid="{D5CDD505-2E9C-101B-9397-08002B2CF9AE}" pid="3" name="KSOProductBuildVer">
    <vt:lpwstr>2052-12.1.0.28043</vt:lpwstr>
  </property>
</Properties>
</file>