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8" r:id="rId4"/>
    <p:sldId id="256" r:id="rId5"/>
    <p:sldId id="277" r:id="rId6"/>
    <p:sldId id="319" r:id="rId7"/>
    <p:sldId id="272" r:id="rId8"/>
    <p:sldId id="297" r:id="rId9"/>
    <p:sldId id="298" r:id="rId10"/>
    <p:sldId id="303" r:id="rId11"/>
    <p:sldId id="302" r:id="rId12"/>
    <p:sldId id="301" r:id="rId13"/>
    <p:sldId id="300" r:id="rId14"/>
    <p:sldId id="280" r:id="rId15"/>
    <p:sldId id="320" r:id="rId16"/>
    <p:sldId id="296" r:id="rId17"/>
    <p:sldId id="306" r:id="rId18"/>
    <p:sldId id="307" r:id="rId19"/>
    <p:sldId id="305" r:id="rId20"/>
    <p:sldId id="292" r:id="rId21"/>
    <p:sldId id="321" r:id="rId22"/>
    <p:sldId id="304" r:id="rId23"/>
    <p:sldId id="313" r:id="rId24"/>
    <p:sldId id="312" r:id="rId25"/>
    <p:sldId id="311" r:id="rId26"/>
    <p:sldId id="293" r:id="rId27"/>
    <p:sldId id="322" r:id="rId28"/>
    <p:sldId id="308" r:id="rId29"/>
    <p:sldId id="316" r:id="rId30"/>
    <p:sldId id="314" r:id="rId31"/>
    <p:sldId id="317" r:id="rId32"/>
    <p:sldId id="287" r:id="rId33"/>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2"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4.jpeg"/><Relationship Id="rId3" Type="http://schemas.openxmlformats.org/officeDocument/2006/relationships/image" Target="../media/image13.jpeg"/><Relationship Id="rId2" Type="http://schemas.openxmlformats.org/officeDocument/2006/relationships/image" Target="NULL" TargetMode="External"/><Relationship Id="rId1"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 Id="rId3" Type="http://schemas.openxmlformats.org/officeDocument/2006/relationships/image" Target="NULL" TargetMode="External"/><Relationship Id="rId2" Type="http://schemas.openxmlformats.org/officeDocument/2006/relationships/image" Target="../media/image16.jpeg"/><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image" Target="../media/image1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2.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8" name="Text Box 20"/>
          <p:cNvSpPr txBox="1"/>
          <p:nvPr/>
        </p:nvSpPr>
        <p:spPr>
          <a:xfrm>
            <a:off x="2411730" y="908685"/>
            <a:ext cx="5184775" cy="1568450"/>
          </a:xfrm>
          <a:prstGeom prst="rect">
            <a:avLst/>
          </a:prstGeom>
          <a:noFill/>
          <a:ln w="9525">
            <a:noFill/>
          </a:ln>
        </p:spPr>
        <p:txBody>
          <a:bodyPr anchor="t" anchorCtr="0">
            <a:spAutoFit/>
          </a:bodyPr>
          <a:p>
            <a:pPr algn="ctr">
              <a:spcBef>
                <a:spcPct val="50000"/>
              </a:spcBef>
            </a:pPr>
            <a:r>
              <a:rPr lang="zh-CN" altLang="en-US" sz="9600" b="1" dirty="0">
                <a:solidFill>
                  <a:schemeClr val="bg1"/>
                </a:solidFill>
                <a:latin typeface="楷体" panose="02010609060101010101" pitchFamily="49" charset="-122"/>
                <a:ea typeface="楷体" panose="02010609060101010101" pitchFamily="49" charset="-122"/>
              </a:rPr>
              <a:t>智慧</a:t>
            </a:r>
            <a:r>
              <a:rPr lang="zh-CN" altLang="en-US" sz="9600" b="1" dirty="0">
                <a:solidFill>
                  <a:schemeClr val="bg1"/>
                </a:solidFill>
                <a:latin typeface="楷体" panose="02010609060101010101" pitchFamily="49" charset="-122"/>
                <a:ea typeface="楷体" panose="02010609060101010101" pitchFamily="49" charset="-122"/>
              </a:rPr>
              <a:t>快递</a:t>
            </a:r>
            <a:endParaRPr lang="zh-CN" altLang="en-US" sz="9600" b="1" dirty="0">
              <a:solidFill>
                <a:schemeClr val="bg1"/>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任务二：快件收寄作业</a:t>
            </a:r>
            <a:endParaRPr lang="zh-CN" altLang="en-US" b="1" dirty="0">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任务一：快递运营筹备</a:t>
            </a:r>
            <a:endParaRPr lang="zh-CN" altLang="en-US" b="1" dirty="0">
              <a:solidFill>
                <a:srgbClr val="FF0000"/>
              </a:solidFill>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任务三：快件处理作业</a:t>
            </a:r>
            <a:endParaRPr lang="zh-CN" altLang="en-US" b="1"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357422" y="1685354"/>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2967022" y="2142554"/>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1754188"/>
            <a:ext cx="777875" cy="428625"/>
          </a:xfrm>
          <a:prstGeom prst="rect">
            <a:avLst/>
          </a:prstGeom>
          <a:noFill/>
          <a:ln w="9525">
            <a:noFill/>
          </a:ln>
        </p:spPr>
      </p:pic>
      <p:grpSp>
        <p:nvGrpSpPr>
          <p:cNvPr id="7" name="组合 24">
            <a:hlinkClick r:id="" action="ppaction://noaction"/>
          </p:cNvPr>
          <p:cNvGrpSpPr/>
          <p:nvPr/>
        </p:nvGrpSpPr>
        <p:grpSpPr>
          <a:xfrm>
            <a:off x="3065491" y="2828362"/>
            <a:ext cx="457200" cy="478971"/>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675091" y="3285562"/>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6"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85113" y="2924175"/>
            <a:ext cx="777875" cy="428625"/>
          </a:xfrm>
          <a:prstGeom prst="rect">
            <a:avLst/>
          </a:prstGeom>
          <a:noFill/>
          <a:ln w="9525">
            <a:noFill/>
          </a:ln>
        </p:spPr>
      </p:pic>
      <p:grpSp>
        <p:nvGrpSpPr>
          <p:cNvPr id="14" name="组合 24">
            <a:hlinkClick r:id="" action="ppaction://noaction"/>
          </p:cNvPr>
          <p:cNvGrpSpPr/>
          <p:nvPr/>
        </p:nvGrpSpPr>
        <p:grpSpPr>
          <a:xfrm>
            <a:off x="3065491" y="4042808"/>
            <a:ext cx="457200" cy="478971"/>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675091" y="4428570"/>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66063" y="4111625"/>
            <a:ext cx="777875" cy="428625"/>
          </a:xfrm>
          <a:prstGeom prst="rect">
            <a:avLst/>
          </a:prstGeom>
          <a:noFill/>
          <a:ln w="9525">
            <a:noFill/>
          </a:ln>
        </p:spPr>
      </p:pic>
      <p:grpSp>
        <p:nvGrpSpPr>
          <p:cNvPr id="27" name="组合 24">
            <a:hlinkClick r:id="" action="ppaction://noaction"/>
          </p:cNvPr>
          <p:cNvGrpSpPr/>
          <p:nvPr/>
        </p:nvGrpSpPr>
        <p:grpSpPr>
          <a:xfrm>
            <a:off x="2357422" y="5164607"/>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67022" y="5571578"/>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3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5183188"/>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5134" name="Picture 23"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135"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136" name="Text Box 25"/>
          <p:cNvSpPr txBox="1"/>
          <p:nvPr/>
        </p:nvSpPr>
        <p:spPr>
          <a:xfrm>
            <a:off x="3779838" y="2781300"/>
            <a:ext cx="3384550" cy="366713"/>
          </a:xfrm>
          <a:prstGeom prst="rect">
            <a:avLst/>
          </a:prstGeom>
          <a:noFill/>
          <a:ln w="9525">
            <a:noFill/>
          </a:ln>
        </p:spPr>
        <p:txBody>
          <a:bodyPr anchor="t" anchorCtr="0">
            <a:spAutoFit/>
          </a:bodyPr>
          <a:p>
            <a:pPr>
              <a:spcBef>
                <a:spcPct val="50000"/>
              </a:spcBef>
            </a:pPr>
            <a:r>
              <a:rPr lang="zh-CN" altLang="en-US" b="1" dirty="0">
                <a:solidFill>
                  <a:srgbClr val="FF0000"/>
                </a:solidFill>
                <a:latin typeface="Arial" panose="020B0604020202020204" pitchFamily="34" charset="0"/>
                <a:ea typeface="宋体" panose="02010600030101010101" pitchFamily="2" charset="-122"/>
              </a:rPr>
              <a:t>学习活动二：服务介绍</a:t>
            </a:r>
            <a:endParaRPr lang="en-US" altLang="zh-CN" b="1" dirty="0">
              <a:solidFill>
                <a:srgbClr val="FF0000"/>
              </a:solidFill>
              <a:latin typeface="Arial" panose="020B0604020202020204" pitchFamily="34" charset="0"/>
              <a:ea typeface="宋体" panose="02010600030101010101" pitchFamily="2" charset="-122"/>
            </a:endParaRPr>
          </a:p>
        </p:txBody>
      </p:sp>
      <p:sp>
        <p:nvSpPr>
          <p:cNvPr id="5137" name="Text Box 26"/>
          <p:cNvSpPr txBox="1"/>
          <p:nvPr/>
        </p:nvSpPr>
        <p:spPr>
          <a:xfrm>
            <a:off x="3276600" y="17002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学习活动一：行业认知</a:t>
            </a:r>
            <a:endParaRPr lang="zh-CN" altLang="en-US" b="1" dirty="0">
              <a:latin typeface="Arial" panose="020B0604020202020204" pitchFamily="34" charset="0"/>
              <a:ea typeface="宋体" panose="02010600030101010101" pitchFamily="2" charset="-122"/>
            </a:endParaRPr>
          </a:p>
        </p:txBody>
      </p:sp>
      <p:sp>
        <p:nvSpPr>
          <p:cNvPr id="5138" name="Text Box 27"/>
          <p:cNvSpPr txBox="1"/>
          <p:nvPr/>
        </p:nvSpPr>
        <p:spPr>
          <a:xfrm>
            <a:off x="3779838" y="3860800"/>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学习活动三：业务申请</a:t>
            </a:r>
            <a:endParaRPr lang="zh-CN" altLang="en-US" b="1" dirty="0">
              <a:latin typeface="Arial" panose="020B0604020202020204" pitchFamily="34" charset="0"/>
              <a:ea typeface="宋体" panose="02010600030101010101" pitchFamily="2" charset="-122"/>
            </a:endParaRPr>
          </a:p>
        </p:txBody>
      </p:sp>
      <p:sp>
        <p:nvSpPr>
          <p:cNvPr id="5139" name="Text Box 28"/>
          <p:cNvSpPr txBox="1"/>
          <p:nvPr/>
        </p:nvSpPr>
        <p:spPr>
          <a:xfrm>
            <a:off x="3059113" y="50847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学习活动四：网点管理</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61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6147"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48"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6149" name="Text Box 7"/>
          <p:cNvSpPr txBox="1"/>
          <p:nvPr/>
        </p:nvSpPr>
        <p:spPr>
          <a:xfrm>
            <a:off x="755650" y="1484313"/>
            <a:ext cx="7488238" cy="3168650"/>
          </a:xfrm>
          <a:prstGeom prst="rect">
            <a:avLst/>
          </a:prstGeom>
          <a:noFill/>
          <a:ln w="9525">
            <a:noFill/>
          </a:ln>
        </p:spPr>
        <p:txBody>
          <a:bodyPr anchor="t" anchorCtr="0"/>
          <a:p>
            <a:r>
              <a:rPr lang="zh-CN" altLang="en-US" sz="3600" dirty="0">
                <a:latin typeface="Arial" panose="020B0604020202020204" pitchFamily="34" charset="0"/>
                <a:ea typeface="宋体" panose="02010600030101010101" pitchFamily="2" charset="-122"/>
              </a:rPr>
              <a:t>学习目标：</a:t>
            </a:r>
            <a:endParaRPr lang="zh-CN" altLang="en-US" sz="3600" dirty="0">
              <a:latin typeface="Arial" panose="020B0604020202020204" pitchFamily="34" charset="0"/>
              <a:ea typeface="宋体" panose="02010600030101010101" pitchFamily="2" charset="-122"/>
            </a:endParaRPr>
          </a:p>
          <a:p>
            <a:r>
              <a:rPr lang="en-US" altLang="zh-CN" sz="3600" dirty="0">
                <a:latin typeface="Arial" panose="020B0604020202020204" pitchFamily="34" charset="0"/>
                <a:ea typeface="宋体" panose="02010600030101010101" pitchFamily="2" charset="-122"/>
              </a:rPr>
              <a:t>1.</a:t>
            </a:r>
            <a:r>
              <a:rPr lang="zh-CN" altLang="en-US" sz="3600" dirty="0">
                <a:latin typeface="Arial" panose="020B0604020202020204" pitchFamily="34" charset="0"/>
                <a:ea typeface="宋体" panose="02010600030101010101" pitchFamily="2" charset="-122"/>
              </a:rPr>
              <a:t>能独立办理操作保价件业务</a:t>
            </a:r>
            <a:r>
              <a:rPr lang="en-US" altLang="zh-CN" sz="3600" dirty="0">
                <a:latin typeface="Arial" panose="020B0604020202020204" pitchFamily="34" charset="0"/>
                <a:ea typeface="宋体" panose="02010600030101010101" pitchFamily="2" charset="-122"/>
              </a:rPr>
              <a:t>.</a:t>
            </a:r>
            <a:endParaRPr lang="en-US" altLang="zh-CN" sz="3600" dirty="0">
              <a:latin typeface="Arial" panose="020B0604020202020204" pitchFamily="34" charset="0"/>
              <a:ea typeface="宋体" panose="02010600030101010101" pitchFamily="2" charset="-122"/>
            </a:endParaRPr>
          </a:p>
          <a:p>
            <a:r>
              <a:rPr lang="en-US" altLang="zh-CN" sz="3600" dirty="0">
                <a:latin typeface="Arial" panose="020B0604020202020204" pitchFamily="34" charset="0"/>
                <a:ea typeface="宋体" panose="02010600030101010101" pitchFamily="2" charset="-122"/>
              </a:rPr>
              <a:t>2.</a:t>
            </a:r>
            <a:r>
              <a:rPr lang="zh-CN" altLang="en-US" sz="3600" dirty="0">
                <a:latin typeface="Arial" panose="020B0604020202020204" pitchFamily="34" charset="0"/>
                <a:ea typeface="宋体" panose="02010600030101010101" pitchFamily="2" charset="-122"/>
              </a:rPr>
              <a:t>能独立办理操作回单件业务</a:t>
            </a:r>
            <a:r>
              <a:rPr lang="en-US" altLang="zh-CN" sz="3600" dirty="0">
                <a:latin typeface="Arial" panose="020B0604020202020204" pitchFamily="34" charset="0"/>
                <a:ea typeface="宋体" panose="02010600030101010101" pitchFamily="2" charset="-122"/>
              </a:rPr>
              <a:t>.</a:t>
            </a:r>
            <a:endParaRPr lang="en-US" altLang="zh-CN" sz="3600" dirty="0">
              <a:latin typeface="Arial" panose="020B0604020202020204" pitchFamily="34" charset="0"/>
              <a:ea typeface="宋体" panose="02010600030101010101" pitchFamily="2" charset="-122"/>
            </a:endParaRPr>
          </a:p>
          <a:p>
            <a:r>
              <a:rPr lang="en-US" altLang="zh-CN" sz="3600" dirty="0">
                <a:latin typeface="Arial" panose="020B0604020202020204" pitchFamily="34" charset="0"/>
                <a:ea typeface="宋体" panose="02010600030101010101" pitchFamily="2" charset="-122"/>
              </a:rPr>
              <a:t>3.</a:t>
            </a:r>
            <a:r>
              <a:rPr lang="zh-CN" altLang="en-US" sz="3600" dirty="0">
                <a:latin typeface="Arial" panose="020B0604020202020204" pitchFamily="34" charset="0"/>
                <a:ea typeface="宋体" panose="02010600030101010101" pitchFamily="2" charset="-122"/>
              </a:rPr>
              <a:t>能独立办理操作货到付款件业务</a:t>
            </a:r>
            <a:r>
              <a:rPr lang="en-US" altLang="zh-CN" sz="3600" dirty="0">
                <a:latin typeface="Arial" panose="020B0604020202020204" pitchFamily="34" charset="0"/>
                <a:ea typeface="宋体" panose="02010600030101010101" pitchFamily="2" charset="-122"/>
              </a:rPr>
              <a:t>.</a:t>
            </a:r>
            <a:endParaRPr lang="en-US" altLang="zh-CN" sz="3600" dirty="0">
              <a:latin typeface="Arial" panose="020B0604020202020204" pitchFamily="34" charset="0"/>
              <a:ea typeface="宋体" panose="02010600030101010101" pitchFamily="2" charset="-122"/>
            </a:endParaRPr>
          </a:p>
          <a:p>
            <a:r>
              <a:rPr lang="en-US" altLang="zh-CN" sz="3600" dirty="0">
                <a:latin typeface="Arial" panose="020B0604020202020204" pitchFamily="34" charset="0"/>
                <a:ea typeface="宋体" panose="02010600030101010101" pitchFamily="2" charset="-122"/>
              </a:rPr>
              <a:t>4.</a:t>
            </a:r>
            <a:r>
              <a:rPr lang="zh-CN" altLang="en-US" sz="3600" dirty="0">
                <a:latin typeface="Arial" panose="020B0604020202020204" pitchFamily="34" charset="0"/>
                <a:ea typeface="宋体" panose="02010600030101010101" pitchFamily="2" charset="-122"/>
              </a:rPr>
              <a:t>能向客户简单介绍标准件业务</a:t>
            </a:r>
            <a:r>
              <a:rPr lang="en-US" altLang="zh-CN" sz="3600" dirty="0">
                <a:latin typeface="Arial" panose="020B0604020202020204" pitchFamily="34" charset="0"/>
                <a:ea typeface="宋体" panose="02010600030101010101" pitchFamily="2" charset="-122"/>
              </a:rPr>
              <a:t>.</a:t>
            </a:r>
            <a:endParaRPr lang="en-US" altLang="zh-CN" sz="3600" dirty="0">
              <a:latin typeface="Arial" panose="020B0604020202020204" pitchFamily="34" charset="0"/>
              <a:ea typeface="宋体" panose="02010600030101010101" pitchFamily="2" charset="-122"/>
            </a:endParaRPr>
          </a:p>
          <a:p>
            <a:r>
              <a:rPr lang="en-US" altLang="zh-CN" sz="3600" dirty="0">
                <a:latin typeface="Arial" panose="020B0604020202020204" pitchFamily="34" charset="0"/>
                <a:ea typeface="宋体" panose="02010600030101010101" pitchFamily="2" charset="-122"/>
              </a:rPr>
              <a:t>5.</a:t>
            </a:r>
            <a:r>
              <a:rPr lang="zh-CN" altLang="en-US" sz="3600" dirty="0">
                <a:latin typeface="Arial" panose="020B0604020202020204" pitchFamily="34" charset="0"/>
                <a:ea typeface="宋体" panose="02010600030101010101" pitchFamily="2" charset="-122"/>
              </a:rPr>
              <a:t>能独立办理自提件业务</a:t>
            </a:r>
            <a:r>
              <a:rPr lang="en-US" altLang="zh-CN" sz="3600" dirty="0">
                <a:latin typeface="Arial" panose="020B0604020202020204" pitchFamily="34" charset="0"/>
                <a:ea typeface="宋体" panose="02010600030101010101" pitchFamily="2" charset="-122"/>
              </a:rPr>
              <a:t>.</a:t>
            </a:r>
            <a:endParaRPr lang="zh-CN" altLang="en-US" sz="3600" dirty="0">
              <a:latin typeface="Arial" panose="020B0604020202020204" pitchFamily="34" charset="0"/>
              <a:ea typeface="宋体" panose="02010600030101010101" pitchFamily="2" charset="-122"/>
            </a:endParaRPr>
          </a:p>
          <a:p>
            <a:pPr algn="just"/>
            <a:endParaRPr lang="en-US" altLang="zh-CN" sz="36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7171" name="AutoShape 32"/>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72" name="AutoShape 33"/>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7173" name="AutoShape 34"/>
          <p:cNvSpPr/>
          <p:nvPr/>
        </p:nvSpPr>
        <p:spPr>
          <a:xfrm>
            <a:off x="0" y="1557338"/>
            <a:ext cx="3779838" cy="546100"/>
          </a:xfrm>
          <a:prstGeom prst="roundRect">
            <a:avLst>
              <a:gd name="adj" fmla="val 50000"/>
            </a:avLst>
          </a:prstGeom>
          <a:gradFill rotWithShape="1">
            <a:gsLst>
              <a:gs pos="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7174" name="Text Box 35"/>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（一）保价快件收件操作要求：</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收派员在接到下单信息后，需在公司规定的收件时间内，赶至客户处收取快件。保价快件的收取与其它快件一样；收件过程中，针对较重要或价值较高的物品，收派员应提醒客户选择保价服务，并作好说明工作；对于客户保价的货物，必须加强对快件托寄物品的查验，查验包括托寄物内容、数量等，并要求在填写运单时准确填写托寄物的品名。 </a:t>
            </a:r>
            <a:endParaRPr lang="en-US" altLang="zh-CN" sz="2000" dirty="0">
              <a:latin typeface="宋体" panose="02010600030101010101" pitchFamily="2" charset="-122"/>
              <a:ea typeface="宋体" panose="02010600030101010101" pitchFamily="2" charset="-122"/>
            </a:endParaRPr>
          </a:p>
          <a:p>
            <a:pPr algn="just"/>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7175" name="AutoShape 36"/>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7176" name="AutoShape 37"/>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7177" name="AutoShape 38"/>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7178" name="AutoShape 39"/>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19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8195"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6"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8197" name="AutoShape 6"/>
          <p:cNvSpPr/>
          <p:nvPr/>
        </p:nvSpPr>
        <p:spPr>
          <a:xfrm>
            <a:off x="0" y="1557338"/>
            <a:ext cx="3779838" cy="546100"/>
          </a:xfrm>
          <a:prstGeom prst="roundRect">
            <a:avLst>
              <a:gd name="adj" fmla="val 50000"/>
            </a:avLst>
          </a:prstGeom>
          <a:gradFill rotWithShape="1">
            <a:gsLst>
              <a:gs pos="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8198"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8199"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8200"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8201"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pic>
        <p:nvPicPr>
          <p:cNvPr id="8202" name="Picture 13" descr="C:\Users\Administrator\AppData\Roaming\360se6\Application\User Data\temp\u=2502607763,873279279&amp;fm=21&amp;gp=0.jpg"/>
          <p:cNvPicPr>
            <a:picLocks noChangeAspect="1"/>
          </p:cNvPicPr>
          <p:nvPr/>
        </p:nvPicPr>
        <p:blipFill>
          <a:blip r:embed="rId1" r:link="rId2"/>
          <a:srcRect b="10318"/>
          <a:stretch>
            <a:fillRect/>
          </a:stretch>
        </p:blipFill>
        <p:spPr>
          <a:xfrm>
            <a:off x="7235825" y="3860800"/>
            <a:ext cx="1400175" cy="990600"/>
          </a:xfrm>
          <a:prstGeom prst="rect">
            <a:avLst/>
          </a:prstGeom>
          <a:noFill/>
          <a:ln w="9525">
            <a:noFill/>
          </a:ln>
        </p:spPr>
      </p:pic>
      <p:pic>
        <p:nvPicPr>
          <p:cNvPr id="8203" name="Picture 12" descr="C:\Users\Administrator\AppData\Roaming\360se6\Application\User Data\temp\u=2783640568,1460160207&amp;fm=21&amp;gp=0.jpg"/>
          <p:cNvPicPr>
            <a:picLocks noChangeAspect="1"/>
          </p:cNvPicPr>
          <p:nvPr/>
        </p:nvPicPr>
        <p:blipFill>
          <a:blip r:embed="rId3" r:link="rId2"/>
          <a:srcRect l="40384" t="51506" r="26305"/>
          <a:stretch>
            <a:fillRect/>
          </a:stretch>
        </p:blipFill>
        <p:spPr>
          <a:xfrm>
            <a:off x="6011863" y="4149725"/>
            <a:ext cx="914400" cy="882650"/>
          </a:xfrm>
          <a:prstGeom prst="rect">
            <a:avLst/>
          </a:prstGeom>
          <a:noFill/>
          <a:ln w="9525">
            <a:noFill/>
          </a:ln>
        </p:spPr>
      </p:pic>
      <p:pic>
        <p:nvPicPr>
          <p:cNvPr id="8204" name="Picture 14" descr="C:\Users\Administrator\AppData\Roaming\360se6\Application\User Data\temp\TB2.oxqeXXXXXcXXXXXXXXXXXXX_!!709200318.jpg"/>
          <p:cNvPicPr>
            <a:picLocks noChangeAspect="1"/>
          </p:cNvPicPr>
          <p:nvPr/>
        </p:nvPicPr>
        <p:blipFill>
          <a:blip r:embed="rId4" r:link="rId2"/>
          <a:srcRect t="57137" r="2400"/>
          <a:stretch>
            <a:fillRect/>
          </a:stretch>
        </p:blipFill>
        <p:spPr>
          <a:xfrm>
            <a:off x="4356100" y="4149725"/>
            <a:ext cx="1368425" cy="885825"/>
          </a:xfrm>
          <a:prstGeom prst="rect">
            <a:avLst/>
          </a:prstGeom>
          <a:noFill/>
          <a:ln w="9525">
            <a:noFill/>
          </a:ln>
        </p:spPr>
      </p:pic>
      <p:sp>
        <p:nvSpPr>
          <p:cNvPr id="8205" name="Rectangle 24"/>
          <p:cNvSpPr/>
          <p:nvPr/>
        </p:nvSpPr>
        <p:spPr>
          <a:xfrm>
            <a:off x="1658938" y="2641600"/>
            <a:ext cx="16002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8206" name="Rectangle 26"/>
          <p:cNvSpPr/>
          <p:nvPr/>
        </p:nvSpPr>
        <p:spPr>
          <a:xfrm>
            <a:off x="1658938" y="2641600"/>
            <a:ext cx="19431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8207" name="Rectangle 28"/>
          <p:cNvSpPr/>
          <p:nvPr/>
        </p:nvSpPr>
        <p:spPr>
          <a:xfrm>
            <a:off x="1658938" y="2641600"/>
            <a:ext cx="1827212"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16851" name="Group 115"/>
          <p:cNvGraphicFramePr>
            <a:graphicFrameLocks noGrp="1"/>
          </p:cNvGraphicFramePr>
          <p:nvPr/>
        </p:nvGraphicFramePr>
        <p:xfrm>
          <a:off x="4140200" y="1628775"/>
          <a:ext cx="4460875" cy="4271963"/>
        </p:xfrm>
        <a:graphic>
          <a:graphicData uri="http://schemas.openxmlformats.org/drawingml/2006/table">
            <a:tbl>
              <a:tblPr/>
              <a:tblGrid>
                <a:gridCol w="349250"/>
                <a:gridCol w="1225550"/>
                <a:gridCol w="1487488"/>
                <a:gridCol w="1398587"/>
              </a:tblGrid>
              <a:tr h="57903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包装</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包装袋、文件封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规则箱体货物</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不规则外包装</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1044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标准</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封口处，粘贴数量为</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1</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张</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箱体两面的封口处中间，粘贴数量为上下各一张，合计</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张；</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靠近贴运单处的封口及另一封口，最多粘贴</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2</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张</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56821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图示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14267">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请用彩色大头笔标识保价封贴的粘贴位置和数量。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bl>
          </a:graphicData>
        </a:graphic>
      </p:graphicFrame>
      <p:sp>
        <p:nvSpPr>
          <p:cNvPr id="8232" name="Rectangle 116"/>
          <p:cNvSpPr/>
          <p:nvPr/>
        </p:nvSpPr>
        <p:spPr>
          <a:xfrm>
            <a:off x="4140200" y="1196975"/>
            <a:ext cx="2843213" cy="366713"/>
          </a:xfrm>
          <a:prstGeom prst="rect">
            <a:avLst/>
          </a:prstGeom>
          <a:noFill/>
          <a:ln w="9525">
            <a:noFill/>
          </a:ln>
        </p:spPr>
        <p:txBody>
          <a:bodyPr wrap="none" anchor="ctr" anchorCtr="0">
            <a:spAutoFit/>
          </a:bodyPr>
          <a:p>
            <a:pPr eaLnBrk="0" hangingPunct="0"/>
            <a:r>
              <a:rPr lang="zh-CN" altLang="en-US" b="1" dirty="0">
                <a:latin typeface="Arial" panose="020B0604020202020204" pitchFamily="34" charset="0"/>
                <a:ea typeface="宋体" panose="02010600030101010101" pitchFamily="2" charset="-122"/>
              </a:rPr>
              <a:t>（二）保价封贴操作要求 </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9219"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0"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9221" name="AutoShape 6"/>
          <p:cNvSpPr/>
          <p:nvPr/>
        </p:nvSpPr>
        <p:spPr>
          <a:xfrm>
            <a:off x="0" y="1557338"/>
            <a:ext cx="3779838" cy="546100"/>
          </a:xfrm>
          <a:prstGeom prst="roundRect">
            <a:avLst>
              <a:gd name="adj" fmla="val 50000"/>
            </a:avLst>
          </a:prstGeom>
          <a:gradFill rotWithShape="1">
            <a:gsLst>
              <a:gs pos="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9222"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（三）收件入仓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保价快件的入仓操作与普通快件相同。 </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（四）快件装车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装车交接过程中，需对保价快件进行重点检查，如发现保价封贴异常、保价快件外包装破损的暂时不予上车，并及时将异常情况报知营业部现场负责人；营业部现场负责人将异常情况上报，并按规定处理。 </a:t>
            </a:r>
            <a:endParaRPr lang="en-US" altLang="zh-CN" sz="2000" dirty="0">
              <a:latin typeface="宋体" panose="02010600030101010101" pitchFamily="2" charset="-122"/>
              <a:ea typeface="宋体" panose="02010600030101010101" pitchFamily="2" charset="-122"/>
            </a:endParaRPr>
          </a:p>
          <a:p>
            <a:pPr algn="just"/>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9223"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9224"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9225"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9226"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0243"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4"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0245" name="AutoShape 6"/>
          <p:cNvSpPr/>
          <p:nvPr/>
        </p:nvSpPr>
        <p:spPr>
          <a:xfrm>
            <a:off x="0" y="1557338"/>
            <a:ext cx="3779838" cy="546100"/>
          </a:xfrm>
          <a:prstGeom prst="roundRect">
            <a:avLst>
              <a:gd name="adj" fmla="val 50000"/>
            </a:avLst>
          </a:prstGeom>
          <a:gradFill rotWithShape="1">
            <a:gsLst>
              <a:gs pos="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0246" name="Text Box 7"/>
          <p:cNvSpPr txBox="1"/>
          <p:nvPr/>
        </p:nvSpPr>
        <p:spPr>
          <a:xfrm>
            <a:off x="4211638" y="1484313"/>
            <a:ext cx="4932362" cy="5184775"/>
          </a:xfrm>
          <a:prstGeom prst="rect">
            <a:avLst/>
          </a:prstGeom>
          <a:noFill/>
          <a:ln w="9525">
            <a:noFill/>
          </a:ln>
        </p:spPr>
        <p:txBody>
          <a:bodyPr anchor="t" anchorCtr="0"/>
          <a:p>
            <a:pPr marL="342900" indent="-342900"/>
            <a:r>
              <a:rPr lang="zh-CN" altLang="en-US" b="1" dirty="0">
                <a:latin typeface="Arial" panose="020B0604020202020204" pitchFamily="34" charset="0"/>
                <a:ea typeface="宋体" panose="02010600030101010101" pitchFamily="2" charset="-122"/>
              </a:rPr>
              <a:t>（五）保价快件中转操作要求  </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快件中转卸车</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操作员按标准流程执行解封车、卸车操作；</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操作员中转卸车时，对包括保价快件在内的所有快件轻拿轻放，严禁野蛮操作；</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运作员需对进行卸车操作的保价快件进行重点检查，如发现保价封贴异常、保价快件外包装破损的，须及时报现场负责人，并进行登记上报。</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快件装车</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装车交接过程中，直接装车的保价快件在装车时注意与其它快件尽量分开摆放，且在不会压坏其它货物的前提下，摆放于其它快件之</a:t>
            </a:r>
            <a:r>
              <a:rPr lang="zh-CN" altLang="en-US" u="sng" dirty="0">
                <a:latin typeface="Arial" panose="020B0604020202020204" pitchFamily="34" charset="0"/>
                <a:ea typeface="宋体" panose="02010600030101010101" pitchFamily="2" charset="-122"/>
              </a:rPr>
              <a:t>上</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操作人员需对装车的保价快件进行重点检查，如发现保价封贴异常、保价快件外包装破损的不予上车，并及时将异常情况报知分拣中心现场值班负责人；</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分拣中心现场值班负责人负责将异常情况上报并按规定对异常情况进行调查处理。</a:t>
            </a:r>
            <a:endParaRPr lang="en-US" altLang="zh-CN" sz="2000" dirty="0">
              <a:latin typeface="宋体" panose="02010600030101010101" pitchFamily="2" charset="-122"/>
              <a:ea typeface="宋体" panose="02010600030101010101" pitchFamily="2" charset="-122"/>
            </a:endParaRPr>
          </a:p>
          <a:p>
            <a:pPr marL="342900" indent="-342900" algn="just"/>
            <a:endParaRPr lang="en-US" altLang="zh-CN" sz="1200" dirty="0">
              <a:latin typeface="宋体" panose="02010600030101010101" pitchFamily="2" charset="-122"/>
              <a:ea typeface="宋体" panose="02010600030101010101" pitchFamily="2" charset="-122"/>
            </a:endParaRPr>
          </a:p>
          <a:p>
            <a:pPr marL="342900" indent="-342900"/>
            <a:endParaRPr lang="en-US" altLang="zh-CN" dirty="0">
              <a:latin typeface="Arial" panose="020B0604020202020204" pitchFamily="34" charset="0"/>
              <a:ea typeface="宋体" panose="02010600030101010101" pitchFamily="2" charset="-122"/>
            </a:endParaRPr>
          </a:p>
        </p:txBody>
      </p:sp>
      <p:sp>
        <p:nvSpPr>
          <p:cNvPr id="10247"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0248"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0249"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0250"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1267"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1268"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1269" name="AutoShape 6"/>
          <p:cNvSpPr/>
          <p:nvPr/>
        </p:nvSpPr>
        <p:spPr>
          <a:xfrm>
            <a:off x="0" y="1557338"/>
            <a:ext cx="3779838" cy="546100"/>
          </a:xfrm>
          <a:prstGeom prst="roundRect">
            <a:avLst>
              <a:gd name="adj" fmla="val 50000"/>
            </a:avLst>
          </a:prstGeom>
          <a:gradFill rotWithShape="1">
            <a:gsLst>
              <a:gs pos="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1270"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（六）保价快件派送操作要求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派件出仓 </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仓管员在安排保价业务快件派送时要注意风险控制，如一个收派员同一班次有多票（或价值较高）保价快件派送任务时，则需要对派送任务加以调配，如可由司机或其它收派员协助派送等措施；收派员需对派件出仓交接的保价快件进行重点检查，如发现保价快件外包装或保价封贴破损的，可以拒绝接收，由仓管员进行登记上报，待处理完毕后再出仓派送。 </a:t>
            </a:r>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11271"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1272"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1273"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1274"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2291"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2292"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2293" name="AutoShape 6"/>
          <p:cNvSpPr/>
          <p:nvPr/>
        </p:nvSpPr>
        <p:spPr>
          <a:xfrm>
            <a:off x="0" y="1557338"/>
            <a:ext cx="3779838" cy="546100"/>
          </a:xfrm>
          <a:prstGeom prst="roundRect">
            <a:avLst>
              <a:gd name="adj" fmla="val 50000"/>
            </a:avLst>
          </a:prstGeom>
          <a:gradFill rotWithShape="1">
            <a:gsLst>
              <a:gs pos="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2294" name="Text Box 7"/>
          <p:cNvSpPr txBox="1"/>
          <p:nvPr/>
        </p:nvSpPr>
        <p:spPr>
          <a:xfrm>
            <a:off x="4067175" y="1484313"/>
            <a:ext cx="5076825" cy="5184775"/>
          </a:xfrm>
          <a:prstGeom prst="rect">
            <a:avLst/>
          </a:prstGeom>
          <a:noFill/>
          <a:ln w="9525">
            <a:noFill/>
          </a:ln>
        </p:spPr>
        <p:txBody>
          <a:bodyPr anchor="t" anchorCtr="0"/>
          <a:p>
            <a:pPr marL="342900" indent="-342900"/>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快件派送 </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保价快件与其它快件一样，派件过程中必须严格执行小件不离身，大件不离视线的规定；</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收派员在派送保价快件时，需当面提醒客户检查快件外包装及保价封贴；</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客户检查保价快件外包装、保价封贴，确认快件无误后签字验收。当收件人不在，无法亲自签收时，收派员须与运单上收件人沟通，进行下一步操作：如果收件人未要求由他人代签收，则收派员将该件带回分点部进行问题件处理；</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如果收件人同意由他人代签收，则要求代签收人提供可证明本人身份的合法证件，核实无误后方可代签收。收派员需提醒代签收人在签名后加上“代”字，收派员还须将该证件类型及证件号码填写在运单“备注”栏中；如果代签收人不在或无法提供本人身份的合法证件，则停止派送，将快件带回分点部进行问题件处理。 </a:t>
            </a:r>
            <a:endParaRPr lang="en-US" altLang="zh-CN" sz="1200" dirty="0">
              <a:latin typeface="宋体" panose="02010600030101010101" pitchFamily="2" charset="-122"/>
              <a:ea typeface="宋体" panose="02010600030101010101" pitchFamily="2" charset="-122"/>
            </a:endParaRPr>
          </a:p>
          <a:p>
            <a:pPr marL="342900" indent="-342900"/>
            <a:endParaRPr lang="en-US" altLang="zh-CN" dirty="0">
              <a:latin typeface="Arial" panose="020B0604020202020204" pitchFamily="34" charset="0"/>
              <a:ea typeface="宋体" panose="02010600030101010101" pitchFamily="2" charset="-122"/>
            </a:endParaRPr>
          </a:p>
        </p:txBody>
      </p:sp>
      <p:sp>
        <p:nvSpPr>
          <p:cNvPr id="12295"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2296"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2297"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2298"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3315"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3316"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3317" name="AutoShape 6"/>
          <p:cNvSpPr/>
          <p:nvPr/>
        </p:nvSpPr>
        <p:spPr>
          <a:xfrm>
            <a:off x="0" y="1557338"/>
            <a:ext cx="3779838" cy="546100"/>
          </a:xfrm>
          <a:prstGeom prst="roundRect">
            <a:avLst>
              <a:gd name="adj" fmla="val 50000"/>
            </a:avLst>
          </a:prstGeom>
          <a:gradFill rotWithShape="1">
            <a:gsLst>
              <a:gs pos="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3318" name="Text Box 7"/>
          <p:cNvSpPr txBox="1"/>
          <p:nvPr/>
        </p:nvSpPr>
        <p:spPr>
          <a:xfrm>
            <a:off x="4643438" y="1484313"/>
            <a:ext cx="4500562" cy="5184775"/>
          </a:xfrm>
          <a:prstGeom prst="rect">
            <a:avLst/>
          </a:prstGeom>
          <a:noFill/>
          <a:ln w="9525">
            <a:noFill/>
          </a:ln>
        </p:spPr>
        <p:txBody>
          <a:bodyPr anchor="t" anchorCtr="0"/>
          <a:p>
            <a:pPr marL="342900" indent="-342900"/>
            <a:r>
              <a:rPr lang="zh-CN" altLang="en-US" b="1" dirty="0">
                <a:latin typeface="Arial" panose="020B0604020202020204" pitchFamily="34" charset="0"/>
                <a:ea typeface="宋体" panose="02010600030101010101" pitchFamily="2" charset="-122"/>
              </a:rPr>
              <a:t>（七）保价快件异常情况处理办法  </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保价封贴和外包装异常处理</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快件操作各环节需要对上一环节流转的保价快件外包装或保价封贴完整性进行检查，在发现保价快件外包装或保价封贴破损、箱内托寄物品出现损坏、短少等异常情况时，需及时通知现场值班负责人，由现场值班负责人进行处理。 </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运单（保价部分内容）填写异常处理 </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“声明价值”“是否保价”不允许修改，如出现错误，需要重新换单。如“运费”、“合计费用”、“保价费”，其修改方法按现有规定操作。  </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“实际重量”如果在误差范围内的且不影响到计费重量，可不进行修改；但超过误差范围的且影响到了计费重量，按现有规定操作。</a:t>
            </a:r>
            <a:endParaRPr lang="en-US" altLang="zh-CN" sz="2000" dirty="0">
              <a:latin typeface="宋体" panose="02010600030101010101" pitchFamily="2" charset="-122"/>
              <a:ea typeface="宋体" panose="02010600030101010101" pitchFamily="2" charset="-122"/>
            </a:endParaRPr>
          </a:p>
          <a:p>
            <a:pPr marL="342900" indent="-342900" algn="just"/>
            <a:endParaRPr lang="en-US" altLang="zh-CN" sz="1200" dirty="0">
              <a:latin typeface="宋体" panose="02010600030101010101" pitchFamily="2" charset="-122"/>
              <a:ea typeface="宋体" panose="02010600030101010101" pitchFamily="2" charset="-122"/>
            </a:endParaRPr>
          </a:p>
          <a:p>
            <a:pPr marL="342900" indent="-342900"/>
            <a:endParaRPr lang="en-US" altLang="zh-CN" dirty="0">
              <a:latin typeface="Arial" panose="020B0604020202020204" pitchFamily="34" charset="0"/>
              <a:ea typeface="宋体" panose="02010600030101010101" pitchFamily="2" charset="-122"/>
            </a:endParaRPr>
          </a:p>
        </p:txBody>
      </p:sp>
      <p:sp>
        <p:nvSpPr>
          <p:cNvPr id="13319"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3320"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3321"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3322"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Text Box 2"/>
          <p:cNvSpPr txBox="1"/>
          <p:nvPr/>
        </p:nvSpPr>
        <p:spPr>
          <a:xfrm>
            <a:off x="1331913" y="333375"/>
            <a:ext cx="2881312"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3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4339" name="Rectangle 11"/>
          <p:cNvSpPr/>
          <p:nvPr/>
        </p:nvSpPr>
        <p:spPr>
          <a:xfrm>
            <a:off x="1689100" y="1930400"/>
            <a:ext cx="11430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4340" name="Rectangle 15"/>
          <p:cNvSpPr/>
          <p:nvPr/>
        </p:nvSpPr>
        <p:spPr>
          <a:xfrm>
            <a:off x="1689100" y="1930400"/>
            <a:ext cx="11430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4341" name="Rectangle 18"/>
          <p:cNvSpPr/>
          <p:nvPr/>
        </p:nvSpPr>
        <p:spPr>
          <a:xfrm>
            <a:off x="1689100" y="1930400"/>
            <a:ext cx="2341563" cy="0"/>
          </a:xfrm>
          <a:prstGeom prst="rect">
            <a:avLst/>
          </a:prstGeom>
          <a:solidFill>
            <a:srgbClr val="CCFFFF"/>
          </a:solid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4342" name="Rectangle 20"/>
          <p:cNvSpPr/>
          <p:nvPr/>
        </p:nvSpPr>
        <p:spPr>
          <a:xfrm>
            <a:off x="1689100" y="1930400"/>
            <a:ext cx="11430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82015" name="Group 95"/>
          <p:cNvGraphicFramePr>
            <a:graphicFrameLocks noGrp="1"/>
          </p:cNvGraphicFramePr>
          <p:nvPr/>
        </p:nvGraphicFramePr>
        <p:xfrm>
          <a:off x="1403350" y="954088"/>
          <a:ext cx="7489825" cy="5749925"/>
        </p:xfrm>
        <a:graphic>
          <a:graphicData uri="http://schemas.openxmlformats.org/drawingml/2006/table">
            <a:tbl>
              <a:tblPr/>
              <a:tblGrid>
                <a:gridCol w="1484313"/>
                <a:gridCol w="2963862"/>
                <a:gridCol w="3041650"/>
              </a:tblGrid>
              <a:tr h="54133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要素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服务介绍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服务认知</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r>
              <a:tr h="164623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Arial" panose="020B0604020202020204" pitchFamily="34" charset="0"/>
                        </a:rPr>
                        <a:t>在快递服务过程中，寄件人可对托寄物内容向快递公司声明价值，并缴纳相应的费用，当货物在运输过程中发生损坏时，快递公司将按照托运人的声明价值赔偿一定损失。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5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服务主体：</a:t>
                      </a:r>
                      <a:r>
                        <a:rPr kumimoji="0" lang="zh-CN" altLang="en-US" sz="1600" b="0" i="0" u="sng"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服务客体：</a:t>
                      </a:r>
                      <a:r>
                        <a:rPr kumimoji="0" lang="zh-CN" altLang="en-US" sz="1600" b="0" i="0" u="sng"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服务内容：</a:t>
                      </a:r>
                      <a:r>
                        <a:rPr kumimoji="0" lang="zh-CN" altLang="en-US" sz="1600" b="0" i="0" u="sng"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r>
              <a:tr h="158273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只需在运单的</a:t>
                      </a:r>
                      <a:r>
                        <a:rPr kumimoji="0" lang="zh-CN" altLang="en-US" sz="1600" b="0" i="0" u="none" strike="noStrike" cap="none" normalizeH="0" baseline="0" smtClean="0">
                          <a:ln>
                            <a:noFill/>
                          </a:ln>
                          <a:solidFill>
                            <a:schemeClr val="tx1"/>
                          </a:solidFill>
                          <a:effectLst/>
                          <a:latin typeface="Arial" panose="020B0604020202020204"/>
                          <a:ea typeface="宋体" panose="02010600030101010101" pitchFamily="2" charset="-122"/>
                        </a:rPr>
                        <a:t>“</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是否保价 □是 □否</a:t>
                      </a:r>
                      <a:r>
                        <a:rPr kumimoji="0" lang="zh-CN" altLang="en-US" sz="1600" b="0" i="0" u="none" strike="noStrike" cap="none" normalizeH="0" baseline="0" smtClean="0">
                          <a:ln>
                            <a:noFill/>
                          </a:ln>
                          <a:solidFill>
                            <a:schemeClr val="tx1"/>
                          </a:solidFill>
                          <a:effectLst/>
                          <a:latin typeface="Arial" panose="020B0604020202020204"/>
                          <a:ea typeface="宋体" panose="02010600030101010101" pitchFamily="2" charset="-122"/>
                        </a:rPr>
                        <a:t>”</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栏打</a:t>
                      </a:r>
                      <a:r>
                        <a:rPr kumimoji="0" lang="zh-CN" altLang="en-US" sz="1600" b="0" i="0" u="none" strike="noStrike" cap="none" normalizeH="0" baseline="0" smtClean="0">
                          <a:ln>
                            <a:noFill/>
                          </a:ln>
                          <a:solidFill>
                            <a:schemeClr val="tx1"/>
                          </a:solidFill>
                          <a:effectLst/>
                          <a:latin typeface="Arial" panose="020B0604020202020204"/>
                          <a:ea typeface="宋体" panose="02010600030101010101" pitchFamily="2" charset="-122"/>
                        </a:rPr>
                        <a:t>“</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r>
                        <a:rPr kumimoji="0" lang="zh-CN" altLang="en-US" sz="1600" b="0" i="0" u="none" strike="noStrike" cap="none" normalizeH="0" baseline="0" smtClean="0">
                          <a:ln>
                            <a:noFill/>
                          </a:ln>
                          <a:solidFill>
                            <a:schemeClr val="tx1"/>
                          </a:solidFill>
                          <a:effectLst/>
                          <a:latin typeface="Arial" panose="020B0604020202020204"/>
                          <a:ea typeface="宋体" panose="02010600030101010101" pitchFamily="2" charset="-122"/>
                        </a:rPr>
                        <a:t>”</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，在</a:t>
                      </a:r>
                      <a:r>
                        <a:rPr kumimoji="0" lang="zh-CN" altLang="en-US" sz="1600" b="0" i="0" u="none" strike="noStrike" cap="none" normalizeH="0" baseline="0" smtClean="0">
                          <a:ln>
                            <a:noFill/>
                          </a:ln>
                          <a:solidFill>
                            <a:schemeClr val="tx1"/>
                          </a:solidFill>
                          <a:effectLst/>
                          <a:latin typeface="Arial" panose="020B0604020202020204"/>
                          <a:ea typeface="宋体" panose="02010600030101010101" pitchFamily="2" charset="-122"/>
                        </a:rPr>
                        <a:t>“</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声明价值</a:t>
                      </a:r>
                      <a:r>
                        <a:rPr kumimoji="0" lang="zh-CN" altLang="en-US" sz="1600" b="0" i="0" u="none" strike="noStrike" cap="none" normalizeH="0" baseline="0" smtClean="0">
                          <a:ln>
                            <a:noFill/>
                          </a:ln>
                          <a:solidFill>
                            <a:schemeClr val="tx1"/>
                          </a:solidFill>
                          <a:effectLst/>
                          <a:latin typeface="Arial" panose="020B0604020202020204"/>
                          <a:ea typeface="宋体" panose="02010600030101010101" pitchFamily="2" charset="-122"/>
                        </a:rPr>
                        <a:t>”</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栏如实填写保价金额数（元），即完成该票快件的保价操作。</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r>
              <a:tr h="197961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费用为声明价值的一定比例（例如</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），最低收费</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1</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元，尾数遵循四舍五入的原则。</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例如：中通快递的保价费率为</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2%</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声明价值为</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200</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元的中通保价快件，保价费用为</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4</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5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请上网查询：</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5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顺丰速递的保价费率：</a:t>
                      </a:r>
                      <a:r>
                        <a:rPr kumimoji="0" lang="zh-CN" altLang="en-US" sz="1600" b="0" i="0" u="sng"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5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圆通速递的保价费率：</a:t>
                      </a:r>
                      <a:r>
                        <a:rPr kumimoji="0" lang="zh-CN" altLang="en-US" sz="1600" b="0" i="0" u="sng"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         </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5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例如：声明价值为</a:t>
                      </a:r>
                      <a:r>
                        <a:rPr kumimoji="0" lang="en-US" altLang="zh-CN"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350</a:t>
                      </a:r>
                      <a:r>
                        <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元的圆通保价快件，保价费用为 </a:t>
                      </a:r>
                      <a:r>
                        <a:rPr kumimoji="0" lang="zh-CN" altLang="en-US" sz="1600" b="0" i="0" u="sng"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1600" b="0" i="0" u="sng" strike="noStrike" cap="none" normalizeH="0" baseline="0" smtClean="0">
                          <a:ln>
                            <a:noFill/>
                          </a:ln>
                          <a:solidFill>
                            <a:schemeClr val="tx1"/>
                          </a:solidFill>
                          <a:effectLst/>
                          <a:latin typeface="Arial" panose="020B0604020202020204" pitchFamily="34" charset="0"/>
                          <a:ea typeface="宋体" panose="02010600030101010101" pitchFamily="2" charset="-122"/>
                        </a:rPr>
                        <a:t>      </a:t>
                      </a:r>
                      <a:r>
                        <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元（大写）。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r>
            </a:tbl>
          </a:graphicData>
        </a:graphic>
      </p:graphicFrame>
      <p:pic>
        <p:nvPicPr>
          <p:cNvPr id="14365" name="Picture 4" descr="2"/>
          <p:cNvPicPr>
            <a:picLocks noChangeAspect="1"/>
          </p:cNvPicPr>
          <p:nvPr/>
        </p:nvPicPr>
        <p:blipFill>
          <a:blip r:embed="rId1"/>
          <a:stretch>
            <a:fillRect/>
          </a:stretch>
        </p:blipFill>
        <p:spPr>
          <a:xfrm>
            <a:off x="1763713" y="5373688"/>
            <a:ext cx="962025" cy="962025"/>
          </a:xfrm>
          <a:prstGeom prst="rect">
            <a:avLst/>
          </a:prstGeom>
          <a:noFill/>
          <a:ln w="9525">
            <a:noFill/>
          </a:ln>
        </p:spPr>
      </p:pic>
      <p:pic>
        <p:nvPicPr>
          <p:cNvPr id="14366" name="Picture 5" descr="C:\Users\Administrator\Desktop\样章\AppData\Roaming\Tencent\Users\870327074\QQ\WinTemp\RichOle\(BB8DPXM}H1DNJ[2NW961$P.jpg"/>
          <p:cNvPicPr>
            <a:picLocks noChangeAspect="1"/>
          </p:cNvPicPr>
          <p:nvPr/>
        </p:nvPicPr>
        <p:blipFill>
          <a:blip r:embed="rId2" r:link="rId3"/>
          <a:stretch>
            <a:fillRect/>
          </a:stretch>
        </p:blipFill>
        <p:spPr>
          <a:xfrm>
            <a:off x="6084888" y="3213100"/>
            <a:ext cx="2303462" cy="1436688"/>
          </a:xfrm>
          <a:prstGeom prst="rect">
            <a:avLst/>
          </a:prstGeom>
          <a:noFill/>
          <a:ln w="9525">
            <a:noFill/>
          </a:ln>
        </p:spPr>
      </p:pic>
      <p:pic>
        <p:nvPicPr>
          <p:cNvPr id="14367" name="Picture 6" descr="5"/>
          <p:cNvPicPr>
            <a:picLocks noChangeAspect="1"/>
          </p:cNvPicPr>
          <p:nvPr/>
        </p:nvPicPr>
        <p:blipFill>
          <a:blip r:embed="rId4"/>
          <a:stretch>
            <a:fillRect/>
          </a:stretch>
        </p:blipFill>
        <p:spPr>
          <a:xfrm>
            <a:off x="1619250" y="3357563"/>
            <a:ext cx="962025" cy="962025"/>
          </a:xfrm>
          <a:prstGeom prst="rect">
            <a:avLst/>
          </a:prstGeom>
          <a:noFill/>
          <a:ln w="9525">
            <a:noFill/>
          </a:ln>
        </p:spPr>
      </p:pic>
      <p:pic>
        <p:nvPicPr>
          <p:cNvPr id="14368" name="Picture 7" descr="http://images.junostatic.com/full/CS1394073-02A-BIG.jpg"/>
          <p:cNvPicPr>
            <a:picLocks noChangeAspect="1"/>
          </p:cNvPicPr>
          <p:nvPr/>
        </p:nvPicPr>
        <p:blipFill>
          <a:blip r:embed="rId5" r:link="rId3"/>
          <a:stretch>
            <a:fillRect/>
          </a:stretch>
        </p:blipFill>
        <p:spPr>
          <a:xfrm>
            <a:off x="1689100" y="1930400"/>
            <a:ext cx="962025" cy="962025"/>
          </a:xfrm>
          <a:prstGeom prst="rect">
            <a:avLst/>
          </a:prstGeom>
          <a:noFill/>
          <a:ln w="9525">
            <a:noFill/>
          </a:ln>
        </p:spPr>
      </p:pic>
      <p:sp>
        <p:nvSpPr>
          <p:cNvPr id="14369" name="AutoShape 96"/>
          <p:cNvSpPr/>
          <p:nvPr/>
        </p:nvSpPr>
        <p:spPr>
          <a:xfrm>
            <a:off x="323850" y="1628775"/>
            <a:ext cx="863600" cy="1106488"/>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zh-CN" altLang="en-US" b="1" dirty="0">
                <a:solidFill>
                  <a:schemeClr val="bg1"/>
                </a:solidFill>
                <a:latin typeface="Arial" panose="020B0604020202020204" pitchFamily="34" charset="0"/>
                <a:ea typeface="宋体" panose="02010600030101010101" pitchFamily="2" charset="-122"/>
              </a:rPr>
              <a:t>快递保价服务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5363" name="Rectangle 4"/>
          <p:cNvSpPr/>
          <p:nvPr/>
        </p:nvSpPr>
        <p:spPr>
          <a:xfrm>
            <a:off x="1689100" y="2000250"/>
            <a:ext cx="11430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5364" name="Rectangle 5"/>
          <p:cNvSpPr/>
          <p:nvPr/>
        </p:nvSpPr>
        <p:spPr>
          <a:xfrm>
            <a:off x="1689100" y="2000250"/>
            <a:ext cx="11430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sp>
        <p:nvSpPr>
          <p:cNvPr id="15365" name="Rectangle 6"/>
          <p:cNvSpPr/>
          <p:nvPr/>
        </p:nvSpPr>
        <p:spPr>
          <a:xfrm>
            <a:off x="1689100" y="2000250"/>
            <a:ext cx="1143000" cy="0"/>
          </a:xfrm>
          <a:prstGeom prst="rect">
            <a:avLst/>
          </a:prstGeom>
          <a:noFill/>
          <a:ln w="9525">
            <a:noFill/>
          </a:ln>
        </p:spPr>
        <p:txBody>
          <a:bodyPr wrap="none" anchor="t" anchorCtr="0">
            <a:spAutoFit/>
          </a:bodyPr>
          <a:p>
            <a:endParaRPr lang="zh-CN" altLang="en-US" dirty="0">
              <a:latin typeface="Arial" panose="020B0604020202020204" pitchFamily="34" charset="0"/>
              <a:ea typeface="宋体" panose="02010600030101010101" pitchFamily="2" charset="-122"/>
            </a:endParaRPr>
          </a:p>
        </p:txBody>
      </p:sp>
      <p:graphicFrame>
        <p:nvGraphicFramePr>
          <p:cNvPr id="142343" name="Group 7"/>
          <p:cNvGraphicFramePr>
            <a:graphicFrameLocks noGrp="1"/>
          </p:cNvGraphicFramePr>
          <p:nvPr/>
        </p:nvGraphicFramePr>
        <p:xfrm>
          <a:off x="1547813" y="765175"/>
          <a:ext cx="7596188" cy="5832476"/>
        </p:xfrm>
        <a:graphic>
          <a:graphicData uri="http://schemas.openxmlformats.org/drawingml/2006/table">
            <a:tbl>
              <a:tblPr/>
              <a:tblGrid>
                <a:gridCol w="1506537"/>
                <a:gridCol w="3005138"/>
                <a:gridCol w="3084512"/>
              </a:tblGrid>
              <a:tr h="16779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快递公司</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保价费是由</a:t>
                      </a:r>
                      <a:r>
                        <a:rPr kumimoji="0" lang="zh-CN" altLang="en-US" sz="1600" b="0" i="0" u="sng"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支付；</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寄件人 </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B/</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快递公司 </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C/</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收件人</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赔偿损失是由</a:t>
                      </a:r>
                      <a:r>
                        <a:rPr kumimoji="0" lang="zh-CN" altLang="en-US" sz="1600" b="0" i="0" u="sng"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承担；</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寄件人 </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B/</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快递公司 </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C/</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收件人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r>
              <a:tr h="16764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快件在投递过程中发生遗失、损坏、短少、延期等问题</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，将按照寄件人的声明价值赔偿一定损失。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快件在                       </a:t>
                      </a:r>
                      <a:r>
                        <a:rPr kumimoji="0" lang="zh-CN" altLang="en-US" sz="1600" b="0" i="0" u="sng"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sng"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情况下，寄件人可以要求赔偿。</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r>
              <a:tr h="247808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快件声明价值不得超过快件实际价值；</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AutoNum type="arabicPeriod"/>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按托寄物的声明价值和损失比例赔偿，托寄物声明价值高于实际价值的，按实际价值赔偿。</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选择：价值</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3000</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元的手机，想保价，以下哪个声明价值是合理？</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0" fontAlgn="base" latinLnBrk="0" hangingPunct="0">
                        <a:lnSpc>
                          <a:spcPct val="100000"/>
                        </a:lnSpc>
                        <a:spcBef>
                          <a:spcPct val="0"/>
                        </a:spcBef>
                        <a:spcAft>
                          <a:spcPct val="0"/>
                        </a:spcAft>
                        <a:buClrTx/>
                        <a:buSzTx/>
                        <a:buFontTx/>
                        <a:buNone/>
                      </a:pP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A/3500</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元 </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B/3000</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元 </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C/2500</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FF"/>
                    </a:solidFill>
                  </a:tcPr>
                </a:tc>
              </a:tr>
            </a:tbl>
          </a:graphicData>
        </a:graphic>
      </p:graphicFrame>
      <p:pic>
        <p:nvPicPr>
          <p:cNvPr id="15384" name="Picture 25" descr="4"/>
          <p:cNvPicPr>
            <a:picLocks noChangeAspect="1"/>
          </p:cNvPicPr>
          <p:nvPr/>
        </p:nvPicPr>
        <p:blipFill>
          <a:blip r:embed="rId1"/>
          <a:stretch>
            <a:fillRect/>
          </a:stretch>
        </p:blipFill>
        <p:spPr>
          <a:xfrm>
            <a:off x="1763713" y="1196975"/>
            <a:ext cx="1079500" cy="1008063"/>
          </a:xfrm>
          <a:prstGeom prst="rect">
            <a:avLst/>
          </a:prstGeom>
          <a:noFill/>
          <a:ln w="9525">
            <a:noFill/>
          </a:ln>
        </p:spPr>
      </p:pic>
      <p:pic>
        <p:nvPicPr>
          <p:cNvPr id="15385" name="Picture 26" descr="1"/>
          <p:cNvPicPr>
            <a:picLocks noChangeAspect="1"/>
          </p:cNvPicPr>
          <p:nvPr/>
        </p:nvPicPr>
        <p:blipFill>
          <a:blip r:embed="rId2"/>
          <a:stretch>
            <a:fillRect/>
          </a:stretch>
        </p:blipFill>
        <p:spPr>
          <a:xfrm>
            <a:off x="1763713" y="2997200"/>
            <a:ext cx="1079500" cy="962025"/>
          </a:xfrm>
          <a:prstGeom prst="rect">
            <a:avLst/>
          </a:prstGeom>
          <a:noFill/>
          <a:ln w="9525">
            <a:noFill/>
          </a:ln>
        </p:spPr>
      </p:pic>
      <p:pic>
        <p:nvPicPr>
          <p:cNvPr id="15386" name="Picture 27" descr="3"/>
          <p:cNvPicPr>
            <a:picLocks noChangeAspect="1"/>
          </p:cNvPicPr>
          <p:nvPr/>
        </p:nvPicPr>
        <p:blipFill>
          <a:blip r:embed="rId3"/>
          <a:stretch>
            <a:fillRect/>
          </a:stretch>
        </p:blipFill>
        <p:spPr>
          <a:xfrm>
            <a:off x="1692275" y="4941888"/>
            <a:ext cx="1223963" cy="1104900"/>
          </a:xfrm>
          <a:prstGeom prst="rect">
            <a:avLst/>
          </a:prstGeom>
          <a:noFill/>
          <a:ln w="9525">
            <a:noFill/>
          </a:ln>
        </p:spPr>
      </p:pic>
      <p:sp>
        <p:nvSpPr>
          <p:cNvPr id="15387" name="AutoShape 28"/>
          <p:cNvSpPr/>
          <p:nvPr/>
        </p:nvSpPr>
        <p:spPr>
          <a:xfrm>
            <a:off x="323850" y="1628775"/>
            <a:ext cx="863600" cy="1106488"/>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zh-CN" altLang="en-US" b="1" dirty="0">
                <a:solidFill>
                  <a:schemeClr val="bg1"/>
                </a:solidFill>
                <a:latin typeface="Arial" panose="020B0604020202020204" pitchFamily="34" charset="0"/>
                <a:ea typeface="宋体" panose="02010600030101010101" pitchFamily="2" charset="-122"/>
              </a:rPr>
              <a:t>快递保价服务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8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6387"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6388"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6389"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6390"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（一）接收订单信息</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收派员收到客服部下发的注明有 “有回单业务 ”的收件订单信息。</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（二）收件准备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按标准收件流程备好所需工具和物料。</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备好回单运单。</a:t>
            </a:r>
            <a:endParaRPr lang="en-US" altLang="zh-CN" sz="2000" dirty="0">
              <a:latin typeface="宋体" panose="02010600030101010101" pitchFamily="2" charset="-122"/>
              <a:ea typeface="宋体" panose="02010600030101010101" pitchFamily="2" charset="-122"/>
            </a:endParaRPr>
          </a:p>
          <a:p>
            <a:pPr algn="just"/>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115720" name="AutoShape 8"/>
          <p:cNvSpPr>
            <a:spLocks noChangeArrowheads="1"/>
          </p:cNvSpPr>
          <p:nvPr/>
        </p:nvSpPr>
        <p:spPr bwMode="gray">
          <a:xfrm>
            <a:off x="0" y="2349500"/>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2</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回单件业务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16392"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6393"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6394"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7411"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7412"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7413"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7414"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（三）现场操作</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至客户处按标准收件流程对快件进行操作。</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回单运单的填写</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）将运单上的收寄双方地址对调填写在回单运单上，其他内容无需填写。</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）客户在回单运单备注栏注明回单业务指定的回单签收人或所需加盖的印章类型。</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做件</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a:t>
            </a: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）收派员在普通快件运单的备注栏中写上 “有回单业务”字样。</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 （</a:t>
            </a:r>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）收派员将快件运单的随货运单、回单运单以及需要签收的回单按照由上至下的顺序摆放并全部放在运单袋内，用胶纸牢固地粘贴于快件上，和快件一起寄送给收件方客户，同时，须在快件上粘贴回单贴纸。 </a:t>
            </a:r>
            <a:endParaRPr lang="en-US" altLang="zh-CN" sz="2000" dirty="0">
              <a:latin typeface="宋体" panose="02010600030101010101" pitchFamily="2" charset="-122"/>
              <a:ea typeface="宋体" panose="02010600030101010101" pitchFamily="2" charset="-122"/>
            </a:endParaRPr>
          </a:p>
          <a:p>
            <a:pPr algn="just"/>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128008" name="AutoShape 8"/>
          <p:cNvSpPr>
            <a:spLocks noChangeArrowheads="1"/>
          </p:cNvSpPr>
          <p:nvPr/>
        </p:nvSpPr>
        <p:spPr bwMode="gray">
          <a:xfrm>
            <a:off x="0" y="2349500"/>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2</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回单件业务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17416"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7417"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7418"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843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8435"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8436"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8437"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8438"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（四）派送操作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收派员接收到粘贴有回单贴纸的快件时，须检查回单运单、回单的完整性，如有异常须及时交仓管员上报客服部跟进。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按正常的派件流程将快件交付客户签收。</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将寄方客户提供且要求收方客户签收的回单交由回单运单备注栏内指定的客户签收或盖章，如收方客户有需求，还需要配合客户进行快件托寄物数量、内容等检查。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对于签收完毕的回单（需收方客户签收的单据），收派员须认真查看回单各联的用途，将正确的一联留给快件收件方客户，将需寄回给寄方客户的回单联保留并进行回单回寄操作。 </a:t>
            </a:r>
            <a:endParaRPr lang="en-US" altLang="zh-CN" sz="2000" dirty="0">
              <a:latin typeface="宋体" panose="02010600030101010101" pitchFamily="2" charset="-122"/>
              <a:ea typeface="宋体" panose="02010600030101010101" pitchFamily="2" charset="-122"/>
            </a:endParaRPr>
          </a:p>
          <a:p>
            <a:pPr algn="just"/>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129032" name="AutoShape 8"/>
          <p:cNvSpPr>
            <a:spLocks noChangeArrowheads="1"/>
          </p:cNvSpPr>
          <p:nvPr/>
        </p:nvSpPr>
        <p:spPr bwMode="gray">
          <a:xfrm>
            <a:off x="0" y="2349500"/>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2</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回单件业务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18440"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8441"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8442"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5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9459"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9460"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19461"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9462"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（五）回单回寄操作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、回单运单的填写：收派员将回单运单上的内容填写完整，包括件数、运费、付款方式、原寄地、目的地、收派员工号及收件时间等，并交客户确认签名。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、回单回寄：收派员将客户签收好的回单（需收方客户签收的单据）用回单运单寄回原寄方营业部。 </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（六）回单派送</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回单快件派送操作按正常快件派送流程操作 </a:t>
            </a:r>
            <a:endParaRPr lang="zh-CN" altLang="en-US" b="1" dirty="0">
              <a:latin typeface="Arial" panose="020B0604020202020204" pitchFamily="34" charset="0"/>
              <a:ea typeface="宋体" panose="02010600030101010101" pitchFamily="2" charset="-122"/>
            </a:endParaRPr>
          </a:p>
          <a:p>
            <a:r>
              <a:rPr lang="zh-CN" altLang="en-US" b="1" dirty="0">
                <a:latin typeface="Arial" panose="020B0604020202020204" pitchFamily="34" charset="0"/>
                <a:ea typeface="宋体" panose="02010600030101010101" pitchFamily="2" charset="-122"/>
              </a:rPr>
              <a:t>（七）费用结算</a:t>
            </a:r>
            <a:endParaRPr lang="zh-CN" altLang="en-US"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回单快件必须按照回单业务操作流程来进行，网点之间按照 </a:t>
            </a:r>
            <a:r>
              <a:rPr lang="en-US" altLang="zh-CN" dirty="0">
                <a:latin typeface="Arial" panose="020B0604020202020204" pitchFamily="34" charset="0"/>
                <a:ea typeface="宋体" panose="02010600030101010101" pitchFamily="2" charset="-122"/>
              </a:rPr>
              <a:t>X</a:t>
            </a:r>
            <a:r>
              <a:rPr lang="zh-CN" altLang="en-US" dirty="0">
                <a:latin typeface="Arial" panose="020B0604020202020204" pitchFamily="34" charset="0"/>
                <a:ea typeface="宋体" panose="02010600030101010101" pitchFamily="2" charset="-122"/>
              </a:rPr>
              <a:t>元</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票结算（广东省内 </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公斤</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每票以下不收签收回单手续费），严禁回单快件使用到付面单。</a:t>
            </a:r>
            <a:endParaRPr lang="en-US" altLang="zh-CN" sz="2000" dirty="0">
              <a:latin typeface="宋体" panose="02010600030101010101" pitchFamily="2" charset="-122"/>
              <a:ea typeface="宋体" panose="02010600030101010101" pitchFamily="2" charset="-122"/>
            </a:endParaRPr>
          </a:p>
          <a:p>
            <a:pPr algn="just"/>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126984" name="AutoShape 8"/>
          <p:cNvSpPr>
            <a:spLocks noChangeArrowheads="1"/>
          </p:cNvSpPr>
          <p:nvPr/>
        </p:nvSpPr>
        <p:spPr bwMode="gray">
          <a:xfrm>
            <a:off x="0" y="2349500"/>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2</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回单件业务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19464"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9465"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9466"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0483" name="Text Box 4"/>
          <p:cNvSpPr txBox="1"/>
          <p:nvPr/>
        </p:nvSpPr>
        <p:spPr>
          <a:xfrm>
            <a:off x="2771775" y="3644900"/>
            <a:ext cx="1116013"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回单核销</a:t>
            </a:r>
            <a:endParaRPr lang="zh-CN" altLang="en-US" sz="1600" dirty="0">
              <a:latin typeface="Arial" panose="020B0604020202020204" pitchFamily="34" charset="0"/>
              <a:ea typeface="宋体" panose="02010600030101010101" pitchFamily="2" charset="-122"/>
            </a:endParaRPr>
          </a:p>
        </p:txBody>
      </p:sp>
      <p:sp>
        <p:nvSpPr>
          <p:cNvPr id="20484" name="Text Box 5"/>
          <p:cNvSpPr txBox="1"/>
          <p:nvPr/>
        </p:nvSpPr>
        <p:spPr>
          <a:xfrm>
            <a:off x="1403350" y="3068638"/>
            <a:ext cx="1087438"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ctr"/>
            <a:r>
              <a:rPr lang="zh-CN" altLang="en-US" sz="1600" dirty="0">
                <a:latin typeface="仿宋_GB2312" charset="-122"/>
                <a:ea typeface="仿宋_GB2312" charset="-122"/>
              </a:rPr>
              <a:t>交寄件人</a:t>
            </a:r>
            <a:endParaRPr lang="zh-CN" altLang="en-US" sz="1600" dirty="0">
              <a:latin typeface="Arial" panose="020B0604020202020204" pitchFamily="34" charset="0"/>
              <a:ea typeface="宋体" panose="02010600030101010101" pitchFamily="2" charset="-122"/>
            </a:endParaRPr>
          </a:p>
        </p:txBody>
      </p:sp>
      <p:sp>
        <p:nvSpPr>
          <p:cNvPr id="20485" name="Text Box 6"/>
          <p:cNvSpPr txBox="1"/>
          <p:nvPr/>
        </p:nvSpPr>
        <p:spPr>
          <a:xfrm>
            <a:off x="3563938" y="3141663"/>
            <a:ext cx="1223962"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转交业务员</a:t>
            </a:r>
            <a:endParaRPr lang="zh-CN" altLang="en-US" sz="1600" dirty="0">
              <a:latin typeface="Arial" panose="020B0604020202020204" pitchFamily="34" charset="0"/>
              <a:ea typeface="宋体" panose="02010600030101010101" pitchFamily="2" charset="-122"/>
            </a:endParaRPr>
          </a:p>
        </p:txBody>
      </p:sp>
      <p:sp>
        <p:nvSpPr>
          <p:cNvPr id="20486" name="Text Box 7"/>
          <p:cNvSpPr txBox="1"/>
          <p:nvPr/>
        </p:nvSpPr>
        <p:spPr>
          <a:xfrm>
            <a:off x="5795963" y="3141663"/>
            <a:ext cx="1089025"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到件扫描</a:t>
            </a:r>
            <a:endParaRPr lang="zh-CN" altLang="en-US" sz="1600" dirty="0">
              <a:latin typeface="Arial" panose="020B0604020202020204" pitchFamily="34" charset="0"/>
              <a:ea typeface="宋体" panose="02010600030101010101" pitchFamily="2" charset="-122"/>
            </a:endParaRPr>
          </a:p>
        </p:txBody>
      </p:sp>
      <p:sp>
        <p:nvSpPr>
          <p:cNvPr id="20487" name="Text Box 8"/>
          <p:cNvSpPr txBox="1"/>
          <p:nvPr/>
        </p:nvSpPr>
        <p:spPr>
          <a:xfrm>
            <a:off x="8388350" y="2892425"/>
            <a:ext cx="504825" cy="2632075"/>
          </a:xfrm>
          <a:prstGeom prst="rect">
            <a:avLst/>
          </a:prstGeom>
          <a:solidFill>
            <a:srgbClr val="FFFFFF"/>
          </a:solidFill>
          <a:ln w="9525" cap="flat" cmpd="sng">
            <a:solidFill>
              <a:srgbClr val="FFFFFF"/>
            </a:solidFill>
            <a:prstDash val="solid"/>
            <a:miter/>
            <a:headEnd type="none" w="med" len="med"/>
            <a:tailEnd type="none" w="med" len="med"/>
          </a:ln>
        </p:spPr>
        <p:txBody>
          <a:bodyPr vert="eaVert" anchor="t" anchorCtr="0"/>
          <a:p>
            <a:pPr algn="ctr"/>
            <a:r>
              <a:rPr lang="zh-CN" altLang="en-US" sz="1600" dirty="0">
                <a:latin typeface="仿宋_GB2312" charset="-122"/>
                <a:ea typeface="仿宋_GB2312" charset="-122"/>
              </a:rPr>
              <a:t>发件扫描退接收网点</a:t>
            </a:r>
            <a:endParaRPr lang="zh-CN" altLang="en-US" sz="1600" dirty="0">
              <a:latin typeface="Arial" panose="020B0604020202020204" pitchFamily="34" charset="0"/>
              <a:ea typeface="宋体" panose="02010600030101010101" pitchFamily="2" charset="-122"/>
            </a:endParaRPr>
          </a:p>
        </p:txBody>
      </p:sp>
      <p:sp>
        <p:nvSpPr>
          <p:cNvPr id="20488" name="Text Box 9"/>
          <p:cNvSpPr txBox="1"/>
          <p:nvPr/>
        </p:nvSpPr>
        <p:spPr>
          <a:xfrm>
            <a:off x="4572000" y="5589588"/>
            <a:ext cx="1300163"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ctr"/>
            <a:r>
              <a:rPr lang="zh-CN" altLang="en-US" sz="1600" dirty="0">
                <a:latin typeface="仿宋_GB2312" charset="-122"/>
                <a:ea typeface="仿宋_GB2312" charset="-122"/>
              </a:rPr>
              <a:t>整理、发件</a:t>
            </a:r>
            <a:endParaRPr lang="zh-CN" altLang="en-US" sz="1600" dirty="0">
              <a:latin typeface="Arial" panose="020B0604020202020204" pitchFamily="34" charset="0"/>
              <a:ea typeface="宋体" panose="02010600030101010101" pitchFamily="2" charset="-122"/>
            </a:endParaRPr>
          </a:p>
        </p:txBody>
      </p:sp>
      <p:sp>
        <p:nvSpPr>
          <p:cNvPr id="20489" name="Text Box 10"/>
          <p:cNvSpPr txBox="1"/>
          <p:nvPr/>
        </p:nvSpPr>
        <p:spPr>
          <a:xfrm>
            <a:off x="1331913" y="5445125"/>
            <a:ext cx="1050925"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拿回货单</a:t>
            </a:r>
            <a:endParaRPr lang="zh-CN" altLang="en-US" sz="1600" dirty="0">
              <a:latin typeface="Arial" panose="020B0604020202020204" pitchFamily="34" charset="0"/>
              <a:ea typeface="宋体" panose="02010600030101010101" pitchFamily="2" charset="-122"/>
            </a:endParaRPr>
          </a:p>
        </p:txBody>
      </p:sp>
      <p:sp>
        <p:nvSpPr>
          <p:cNvPr id="20490" name="Text Box 11"/>
          <p:cNvSpPr txBox="1"/>
          <p:nvPr/>
        </p:nvSpPr>
        <p:spPr>
          <a:xfrm>
            <a:off x="4716463" y="4581525"/>
            <a:ext cx="1047750"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快件到件</a:t>
            </a:r>
            <a:endParaRPr lang="zh-CN" altLang="en-US" sz="1600" dirty="0">
              <a:latin typeface="Arial" panose="020B0604020202020204" pitchFamily="34" charset="0"/>
              <a:ea typeface="宋体" panose="02010600030101010101" pitchFamily="2" charset="-122"/>
            </a:endParaRPr>
          </a:p>
        </p:txBody>
      </p:sp>
      <p:sp>
        <p:nvSpPr>
          <p:cNvPr id="20491" name="Text Box 12"/>
          <p:cNvSpPr txBox="1"/>
          <p:nvPr/>
        </p:nvSpPr>
        <p:spPr>
          <a:xfrm>
            <a:off x="1476375" y="4581525"/>
            <a:ext cx="865188" cy="598488"/>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签回单</a:t>
            </a:r>
            <a:endParaRPr lang="zh-CN" altLang="en-US" sz="1600" dirty="0">
              <a:latin typeface="Arial" panose="020B0604020202020204" pitchFamily="34" charset="0"/>
              <a:ea typeface="宋体" panose="02010600030101010101" pitchFamily="2" charset="-122"/>
            </a:endParaRPr>
          </a:p>
        </p:txBody>
      </p:sp>
      <p:sp>
        <p:nvSpPr>
          <p:cNvPr id="20492" name="Text Box 13"/>
          <p:cNvSpPr txBox="1"/>
          <p:nvPr/>
        </p:nvSpPr>
        <p:spPr>
          <a:xfrm>
            <a:off x="3881438" y="4565650"/>
            <a:ext cx="715962"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sp>
        <p:nvSpPr>
          <p:cNvPr id="20493" name="Text Box 14"/>
          <p:cNvSpPr txBox="1"/>
          <p:nvPr/>
        </p:nvSpPr>
        <p:spPr>
          <a:xfrm>
            <a:off x="7667625" y="3429000"/>
            <a:ext cx="547688" cy="1944688"/>
          </a:xfrm>
          <a:prstGeom prst="rect">
            <a:avLst/>
          </a:prstGeom>
          <a:solidFill>
            <a:srgbClr val="FFFFFF"/>
          </a:solidFill>
          <a:ln w="9525" cap="flat" cmpd="sng">
            <a:solidFill>
              <a:srgbClr val="FFFFFF"/>
            </a:solidFill>
            <a:prstDash val="solid"/>
            <a:miter/>
            <a:headEnd type="none" w="med" len="med"/>
            <a:tailEnd type="none" w="med" len="med"/>
          </a:ln>
        </p:spPr>
        <p:txBody>
          <a:bodyPr vert="eaVert" anchor="t" anchorCtr="0"/>
          <a:p>
            <a:pPr algn="just"/>
            <a:r>
              <a:rPr lang="zh-CN" altLang="en-US" sz="1600" dirty="0">
                <a:latin typeface="仿宋_GB2312" charset="-122"/>
                <a:ea typeface="仿宋_GB2312" charset="-122"/>
              </a:rPr>
              <a:t>货单随货分拣中转</a:t>
            </a:r>
            <a:endParaRPr lang="zh-CN" altLang="en-US" sz="1600" dirty="0">
              <a:latin typeface="Arial" panose="020B0604020202020204" pitchFamily="34" charset="0"/>
              <a:ea typeface="宋体" panose="02010600030101010101" pitchFamily="2" charset="-122"/>
            </a:endParaRPr>
          </a:p>
        </p:txBody>
      </p:sp>
      <p:sp>
        <p:nvSpPr>
          <p:cNvPr id="20494" name="Text Box 15"/>
          <p:cNvSpPr txBox="1"/>
          <p:nvPr/>
        </p:nvSpPr>
        <p:spPr>
          <a:xfrm>
            <a:off x="5795963" y="2276475"/>
            <a:ext cx="1087437"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录单转出</a:t>
            </a:r>
            <a:endParaRPr lang="zh-CN" altLang="en-US" sz="1600" dirty="0">
              <a:latin typeface="Arial" panose="020B0604020202020204" pitchFamily="34" charset="0"/>
              <a:ea typeface="宋体" panose="02010600030101010101" pitchFamily="2" charset="-122"/>
            </a:endParaRPr>
          </a:p>
        </p:txBody>
      </p:sp>
      <p:sp>
        <p:nvSpPr>
          <p:cNvPr id="20495" name="Text Box 16"/>
          <p:cNvSpPr txBox="1"/>
          <p:nvPr/>
        </p:nvSpPr>
        <p:spPr>
          <a:xfrm>
            <a:off x="3708400" y="2133600"/>
            <a:ext cx="1116013"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装回单袋</a:t>
            </a:r>
            <a:endParaRPr lang="zh-CN" altLang="en-US" sz="1600" dirty="0">
              <a:latin typeface="Arial" panose="020B0604020202020204" pitchFamily="34" charset="0"/>
              <a:ea typeface="宋体" panose="02010600030101010101" pitchFamily="2" charset="-122"/>
            </a:endParaRPr>
          </a:p>
        </p:txBody>
      </p:sp>
      <p:sp>
        <p:nvSpPr>
          <p:cNvPr id="20496" name="Text Box 17"/>
          <p:cNvSpPr txBox="1"/>
          <p:nvPr/>
        </p:nvSpPr>
        <p:spPr>
          <a:xfrm>
            <a:off x="1565275" y="2152650"/>
            <a:ext cx="863600" cy="596900"/>
          </a:xfrm>
          <a:prstGeom prst="rect">
            <a:avLst/>
          </a:prstGeom>
          <a:solidFill>
            <a:srgbClr val="FFFFFF"/>
          </a:solidFill>
          <a:ln w="9525" cap="flat" cmpd="sng">
            <a:solidFill>
              <a:srgbClr val="FFFFFF"/>
            </a:solidFill>
            <a:prstDash val="solid"/>
            <a:miter/>
            <a:headEnd type="none" w="med" len="med"/>
            <a:tailEnd type="none" w="med" len="med"/>
          </a:ln>
        </p:spPr>
        <p:txBody>
          <a:bodyPr anchor="t" anchorCtr="0"/>
          <a:p>
            <a:pPr algn="just"/>
            <a:r>
              <a:rPr lang="zh-CN" altLang="en-US" sz="1600" dirty="0">
                <a:latin typeface="仿宋_GB2312" charset="-122"/>
                <a:ea typeface="仿宋_GB2312" charset="-122"/>
              </a:rPr>
              <a:t>给货单</a:t>
            </a:r>
            <a:endParaRPr lang="zh-CN" altLang="en-US" sz="1600" dirty="0">
              <a:latin typeface="Arial" panose="020B0604020202020204" pitchFamily="34" charset="0"/>
              <a:ea typeface="宋体" panose="02010600030101010101" pitchFamily="2" charset="-122"/>
            </a:endParaRPr>
          </a:p>
        </p:txBody>
      </p:sp>
      <p:sp>
        <p:nvSpPr>
          <p:cNvPr id="20497" name="Rectangle 18"/>
          <p:cNvSpPr/>
          <p:nvPr/>
        </p:nvSpPr>
        <p:spPr>
          <a:xfrm>
            <a:off x="442913" y="2495550"/>
            <a:ext cx="1028700" cy="673100"/>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600" dirty="0">
                <a:latin typeface="宋体" panose="02010600030101010101" pitchFamily="2" charset="-122"/>
                <a:ea typeface="宋体" panose="02010600030101010101" pitchFamily="2" charset="-122"/>
              </a:rPr>
              <a:t>寄件客户</a:t>
            </a:r>
            <a:endParaRPr lang="zh-CN" altLang="en-US" sz="1600" dirty="0">
              <a:latin typeface="Arial" panose="020B0604020202020204" pitchFamily="34" charset="0"/>
              <a:ea typeface="宋体" panose="02010600030101010101" pitchFamily="2" charset="-122"/>
            </a:endParaRPr>
          </a:p>
        </p:txBody>
      </p:sp>
      <p:sp>
        <p:nvSpPr>
          <p:cNvPr id="20498" name="Line 19"/>
          <p:cNvSpPr/>
          <p:nvPr/>
        </p:nvSpPr>
        <p:spPr>
          <a:xfrm>
            <a:off x="1466850" y="2741613"/>
            <a:ext cx="958850" cy="3175"/>
          </a:xfrm>
          <a:prstGeom prst="line">
            <a:avLst/>
          </a:prstGeom>
          <a:ln w="9525" cap="flat" cmpd="sng">
            <a:solidFill>
              <a:srgbClr val="000000"/>
            </a:solidFill>
            <a:prstDash val="solid"/>
            <a:round/>
            <a:headEnd type="none" w="med" len="med"/>
            <a:tailEnd type="triangle" w="med" len="med"/>
          </a:ln>
        </p:spPr>
      </p:sp>
      <p:sp>
        <p:nvSpPr>
          <p:cNvPr id="20499" name="Rectangle 20"/>
          <p:cNvSpPr/>
          <p:nvPr/>
        </p:nvSpPr>
        <p:spPr>
          <a:xfrm>
            <a:off x="2451100" y="2538413"/>
            <a:ext cx="1201738" cy="674687"/>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600" dirty="0">
                <a:latin typeface="宋体" panose="02010600030101010101" pitchFamily="2" charset="-122"/>
                <a:ea typeface="宋体" panose="02010600030101010101" pitchFamily="2" charset="-122"/>
              </a:rPr>
              <a:t>收件业务员</a:t>
            </a:r>
            <a:endParaRPr lang="zh-CN" altLang="en-US" sz="1600" dirty="0">
              <a:latin typeface="Arial" panose="020B0604020202020204" pitchFamily="34" charset="0"/>
              <a:ea typeface="宋体" panose="02010600030101010101" pitchFamily="2" charset="-122"/>
            </a:endParaRPr>
          </a:p>
        </p:txBody>
      </p:sp>
      <p:sp>
        <p:nvSpPr>
          <p:cNvPr id="20500" name="Rectangle 21"/>
          <p:cNvSpPr/>
          <p:nvPr/>
        </p:nvSpPr>
        <p:spPr>
          <a:xfrm>
            <a:off x="4643438" y="2636838"/>
            <a:ext cx="1122362" cy="671512"/>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600" dirty="0">
                <a:latin typeface="宋体" panose="02010600030101010101" pitchFamily="2" charset="-122"/>
                <a:ea typeface="宋体" panose="02010600030101010101" pitchFamily="2" charset="-122"/>
              </a:rPr>
              <a:t>寄件站</a:t>
            </a:r>
            <a:endParaRPr lang="zh-CN" altLang="en-US" sz="1600" dirty="0">
              <a:latin typeface="Arial" panose="020B0604020202020204" pitchFamily="34" charset="0"/>
              <a:ea typeface="宋体" panose="02010600030101010101" pitchFamily="2" charset="-122"/>
            </a:endParaRPr>
          </a:p>
        </p:txBody>
      </p:sp>
      <p:sp>
        <p:nvSpPr>
          <p:cNvPr id="20501" name="Line 22"/>
          <p:cNvSpPr/>
          <p:nvPr/>
        </p:nvSpPr>
        <p:spPr>
          <a:xfrm flipH="1" flipV="1">
            <a:off x="3651250" y="5119688"/>
            <a:ext cx="1106488" cy="3175"/>
          </a:xfrm>
          <a:prstGeom prst="line">
            <a:avLst/>
          </a:prstGeom>
          <a:ln w="9525" cap="flat" cmpd="sng">
            <a:solidFill>
              <a:srgbClr val="000000"/>
            </a:solidFill>
            <a:prstDash val="solid"/>
            <a:round/>
            <a:headEnd type="none" w="med" len="med"/>
            <a:tailEnd type="triangle" w="med" len="med"/>
          </a:ln>
        </p:spPr>
      </p:sp>
      <p:sp>
        <p:nvSpPr>
          <p:cNvPr id="20502" name="Line 23"/>
          <p:cNvSpPr/>
          <p:nvPr/>
        </p:nvSpPr>
        <p:spPr>
          <a:xfrm>
            <a:off x="1403350" y="5373688"/>
            <a:ext cx="957263" cy="3175"/>
          </a:xfrm>
          <a:prstGeom prst="line">
            <a:avLst/>
          </a:prstGeom>
          <a:ln w="9525" cap="flat" cmpd="sng">
            <a:solidFill>
              <a:srgbClr val="FF00FF"/>
            </a:solidFill>
            <a:prstDash val="solid"/>
            <a:round/>
            <a:headEnd type="none" w="med" len="med"/>
            <a:tailEnd type="triangle" w="med" len="med"/>
          </a:ln>
        </p:spPr>
      </p:sp>
      <p:sp>
        <p:nvSpPr>
          <p:cNvPr id="20503" name="Rectangle 24"/>
          <p:cNvSpPr/>
          <p:nvPr/>
        </p:nvSpPr>
        <p:spPr>
          <a:xfrm>
            <a:off x="6746875" y="2619375"/>
            <a:ext cx="1109663" cy="674688"/>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600" dirty="0">
                <a:latin typeface="宋体" panose="02010600030101010101" pitchFamily="2" charset="-122"/>
                <a:ea typeface="宋体" panose="02010600030101010101" pitchFamily="2" charset="-122"/>
              </a:rPr>
              <a:t>转运中心</a:t>
            </a:r>
            <a:endParaRPr lang="zh-CN" altLang="en-US" sz="1600" dirty="0">
              <a:latin typeface="Arial" panose="020B0604020202020204" pitchFamily="34" charset="0"/>
              <a:ea typeface="宋体" panose="02010600030101010101" pitchFamily="2" charset="-122"/>
            </a:endParaRPr>
          </a:p>
        </p:txBody>
      </p:sp>
      <p:sp>
        <p:nvSpPr>
          <p:cNvPr id="20504" name="Rectangle 25"/>
          <p:cNvSpPr/>
          <p:nvPr/>
        </p:nvSpPr>
        <p:spPr>
          <a:xfrm>
            <a:off x="4659313" y="4986338"/>
            <a:ext cx="1122362" cy="674687"/>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600" dirty="0">
                <a:latin typeface="宋体" panose="02010600030101010101" pitchFamily="2" charset="-122"/>
                <a:ea typeface="宋体" panose="02010600030101010101" pitchFamily="2" charset="-122"/>
              </a:rPr>
              <a:t>派件站</a:t>
            </a:r>
            <a:endParaRPr lang="zh-CN" altLang="en-US" sz="1600" dirty="0">
              <a:latin typeface="Arial" panose="020B0604020202020204" pitchFamily="34" charset="0"/>
              <a:ea typeface="宋体" panose="02010600030101010101" pitchFamily="2" charset="-122"/>
            </a:endParaRPr>
          </a:p>
        </p:txBody>
      </p:sp>
      <p:cxnSp>
        <p:nvCxnSpPr>
          <p:cNvPr id="20505" name="AutoShape 26"/>
          <p:cNvCxnSpPr/>
          <p:nvPr/>
        </p:nvCxnSpPr>
        <p:spPr>
          <a:xfrm flipH="1">
            <a:off x="5795963" y="2997200"/>
            <a:ext cx="2074862" cy="2366963"/>
          </a:xfrm>
          <a:prstGeom prst="bentConnector3">
            <a:avLst>
              <a:gd name="adj1" fmla="val -16074"/>
            </a:avLst>
          </a:prstGeom>
          <a:ln w="9525" cap="flat" cmpd="sng">
            <a:solidFill>
              <a:srgbClr val="000000"/>
            </a:solidFill>
            <a:prstDash val="solid"/>
            <a:miter/>
            <a:headEnd type="none" w="med" len="med"/>
            <a:tailEnd type="triangle" w="med" len="med"/>
          </a:ln>
        </p:spPr>
      </p:cxnSp>
      <p:sp>
        <p:nvSpPr>
          <p:cNvPr id="20506" name="Rectangle 27"/>
          <p:cNvSpPr/>
          <p:nvPr/>
        </p:nvSpPr>
        <p:spPr>
          <a:xfrm>
            <a:off x="2425700" y="4924425"/>
            <a:ext cx="1200150" cy="673100"/>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600" dirty="0">
                <a:latin typeface="宋体" panose="02010600030101010101" pitchFamily="2" charset="-122"/>
                <a:ea typeface="宋体" panose="02010600030101010101" pitchFamily="2" charset="-122"/>
              </a:rPr>
              <a:t>收件业务员</a:t>
            </a:r>
            <a:endParaRPr lang="zh-CN" altLang="en-US" sz="1600" dirty="0">
              <a:latin typeface="Arial" panose="020B0604020202020204" pitchFamily="34" charset="0"/>
              <a:ea typeface="宋体" panose="02010600030101010101" pitchFamily="2" charset="-122"/>
            </a:endParaRPr>
          </a:p>
        </p:txBody>
      </p:sp>
      <p:sp>
        <p:nvSpPr>
          <p:cNvPr id="20507" name="Line 28"/>
          <p:cNvSpPr/>
          <p:nvPr/>
        </p:nvSpPr>
        <p:spPr>
          <a:xfrm flipH="1" flipV="1">
            <a:off x="1323975" y="5053013"/>
            <a:ext cx="1104900" cy="3175"/>
          </a:xfrm>
          <a:prstGeom prst="line">
            <a:avLst/>
          </a:prstGeom>
          <a:ln w="9525" cap="flat" cmpd="sng">
            <a:solidFill>
              <a:srgbClr val="000000"/>
            </a:solidFill>
            <a:prstDash val="solid"/>
            <a:round/>
            <a:headEnd type="none" w="med" len="med"/>
            <a:tailEnd type="triangle" w="med" len="med"/>
          </a:ln>
        </p:spPr>
      </p:sp>
      <p:sp>
        <p:nvSpPr>
          <p:cNvPr id="20508" name="Rectangle 29"/>
          <p:cNvSpPr/>
          <p:nvPr/>
        </p:nvSpPr>
        <p:spPr>
          <a:xfrm>
            <a:off x="323850" y="4941888"/>
            <a:ext cx="1028700" cy="674687"/>
          </a:xfrm>
          <a:prstGeom prst="rect">
            <a:avLst/>
          </a:prstGeom>
          <a:solidFill>
            <a:srgbClr val="FFFFFF"/>
          </a:solidFill>
          <a:ln w="9525" cap="flat" cmpd="sng">
            <a:solidFill>
              <a:srgbClr val="000000"/>
            </a:solidFill>
            <a:prstDash val="solid"/>
            <a:miter/>
            <a:headEnd type="none" w="med" len="med"/>
            <a:tailEnd type="none" w="med" len="med"/>
          </a:ln>
        </p:spPr>
        <p:txBody>
          <a:bodyPr anchor="t" anchorCtr="0"/>
          <a:p>
            <a:pPr algn="ctr"/>
            <a:r>
              <a:rPr lang="zh-CN" altLang="en-US" sz="1600" dirty="0">
                <a:latin typeface="宋体" panose="02010600030101010101" pitchFamily="2" charset="-122"/>
                <a:ea typeface="宋体" panose="02010600030101010101" pitchFamily="2" charset="-122"/>
              </a:rPr>
              <a:t>收件客户</a:t>
            </a:r>
            <a:endParaRPr lang="zh-CN" altLang="en-US" sz="1600" dirty="0">
              <a:latin typeface="Arial" panose="020B0604020202020204" pitchFamily="34" charset="0"/>
              <a:ea typeface="宋体" panose="02010600030101010101" pitchFamily="2" charset="-122"/>
            </a:endParaRPr>
          </a:p>
        </p:txBody>
      </p:sp>
      <p:sp>
        <p:nvSpPr>
          <p:cNvPr id="20509" name="Line 30"/>
          <p:cNvSpPr/>
          <p:nvPr/>
        </p:nvSpPr>
        <p:spPr>
          <a:xfrm>
            <a:off x="3667125" y="5462588"/>
            <a:ext cx="957263" cy="3175"/>
          </a:xfrm>
          <a:prstGeom prst="line">
            <a:avLst/>
          </a:prstGeom>
          <a:ln w="9525" cap="flat" cmpd="sng">
            <a:solidFill>
              <a:srgbClr val="FF00FF"/>
            </a:solidFill>
            <a:prstDash val="solid"/>
            <a:round/>
            <a:headEnd type="none" w="med" len="med"/>
            <a:tailEnd type="triangle" w="med" len="med"/>
          </a:ln>
        </p:spPr>
      </p:sp>
      <p:cxnSp>
        <p:nvCxnSpPr>
          <p:cNvPr id="20510" name="AutoShape 31"/>
          <p:cNvCxnSpPr/>
          <p:nvPr/>
        </p:nvCxnSpPr>
        <p:spPr>
          <a:xfrm flipV="1">
            <a:off x="5848350" y="2841625"/>
            <a:ext cx="1914525" cy="2771775"/>
          </a:xfrm>
          <a:prstGeom prst="bentConnector3">
            <a:avLst>
              <a:gd name="adj1" fmla="val 137565"/>
            </a:avLst>
          </a:prstGeom>
          <a:ln w="9525" cap="flat" cmpd="sng">
            <a:solidFill>
              <a:srgbClr val="FF00FF"/>
            </a:solidFill>
            <a:prstDash val="solid"/>
            <a:miter/>
            <a:headEnd type="none" w="med" len="med"/>
            <a:tailEnd type="triangle" w="med" len="med"/>
          </a:ln>
        </p:spPr>
      </p:cxnSp>
      <p:sp>
        <p:nvSpPr>
          <p:cNvPr id="20511" name="Line 32"/>
          <p:cNvSpPr/>
          <p:nvPr/>
        </p:nvSpPr>
        <p:spPr>
          <a:xfrm flipH="1">
            <a:off x="5778500" y="3109913"/>
            <a:ext cx="987425" cy="4762"/>
          </a:xfrm>
          <a:prstGeom prst="line">
            <a:avLst/>
          </a:prstGeom>
          <a:ln w="9525" cap="flat" cmpd="sng">
            <a:solidFill>
              <a:srgbClr val="FF00FF"/>
            </a:solidFill>
            <a:prstDash val="solid"/>
            <a:round/>
            <a:headEnd type="none" w="med" len="med"/>
            <a:tailEnd type="triangle" w="med" len="med"/>
          </a:ln>
        </p:spPr>
      </p:sp>
      <p:sp>
        <p:nvSpPr>
          <p:cNvPr id="20512" name="Line 33"/>
          <p:cNvSpPr/>
          <p:nvPr/>
        </p:nvSpPr>
        <p:spPr>
          <a:xfrm flipH="1" flipV="1">
            <a:off x="3635375" y="3068638"/>
            <a:ext cx="1014413" cy="6350"/>
          </a:xfrm>
          <a:prstGeom prst="line">
            <a:avLst/>
          </a:prstGeom>
          <a:ln w="9525" cap="flat" cmpd="sng">
            <a:solidFill>
              <a:srgbClr val="FF00FF"/>
            </a:solidFill>
            <a:prstDash val="solid"/>
            <a:round/>
            <a:headEnd type="none" w="med" len="med"/>
            <a:tailEnd type="triangle" w="med" len="med"/>
          </a:ln>
        </p:spPr>
      </p:sp>
      <p:sp>
        <p:nvSpPr>
          <p:cNvPr id="20513" name="Line 34"/>
          <p:cNvSpPr/>
          <p:nvPr/>
        </p:nvSpPr>
        <p:spPr>
          <a:xfrm flipH="1">
            <a:off x="1443038" y="3043238"/>
            <a:ext cx="1000125" cy="4762"/>
          </a:xfrm>
          <a:prstGeom prst="line">
            <a:avLst/>
          </a:prstGeom>
          <a:ln w="9525" cap="flat" cmpd="sng">
            <a:solidFill>
              <a:srgbClr val="FF00FF"/>
            </a:solidFill>
            <a:prstDash val="solid"/>
            <a:round/>
            <a:headEnd type="none" w="med" len="med"/>
            <a:tailEnd type="triangle" w="med" len="med"/>
          </a:ln>
        </p:spPr>
      </p:sp>
      <p:cxnSp>
        <p:nvCxnSpPr>
          <p:cNvPr id="20514" name="AutoShape 35"/>
          <p:cNvCxnSpPr/>
          <p:nvPr/>
        </p:nvCxnSpPr>
        <p:spPr>
          <a:xfrm rot="5400000" flipH="1" flipV="1">
            <a:off x="3394075" y="1739900"/>
            <a:ext cx="192088" cy="3216275"/>
          </a:xfrm>
          <a:prstGeom prst="bentConnector3">
            <a:avLst>
              <a:gd name="adj1" fmla="val -279065"/>
            </a:avLst>
          </a:prstGeom>
          <a:ln w="9525" cap="flat" cmpd="sng">
            <a:solidFill>
              <a:srgbClr val="FF00FF"/>
            </a:solidFill>
            <a:prstDash val="solid"/>
            <a:miter/>
            <a:headEnd type="none" w="med" len="med"/>
            <a:tailEnd type="triangle" w="med" len="med"/>
          </a:ln>
        </p:spPr>
      </p:cxnSp>
      <p:sp>
        <p:nvSpPr>
          <p:cNvPr id="20515" name="Line 36"/>
          <p:cNvSpPr/>
          <p:nvPr/>
        </p:nvSpPr>
        <p:spPr>
          <a:xfrm>
            <a:off x="3679825" y="2741613"/>
            <a:ext cx="957263" cy="3175"/>
          </a:xfrm>
          <a:prstGeom prst="line">
            <a:avLst/>
          </a:prstGeom>
          <a:ln w="9525" cap="flat" cmpd="sng">
            <a:solidFill>
              <a:srgbClr val="000000"/>
            </a:solidFill>
            <a:prstDash val="solid"/>
            <a:round/>
            <a:headEnd type="none" w="med" len="med"/>
            <a:tailEnd type="triangle" w="med" len="med"/>
          </a:ln>
        </p:spPr>
      </p:sp>
      <p:sp>
        <p:nvSpPr>
          <p:cNvPr id="20516" name="Line 37"/>
          <p:cNvSpPr/>
          <p:nvPr/>
        </p:nvSpPr>
        <p:spPr>
          <a:xfrm>
            <a:off x="5789613" y="2741613"/>
            <a:ext cx="957262" cy="3175"/>
          </a:xfrm>
          <a:prstGeom prst="line">
            <a:avLst/>
          </a:prstGeom>
          <a:ln w="9525" cap="flat" cmpd="sng">
            <a:solidFill>
              <a:srgbClr val="000000"/>
            </a:solidFill>
            <a:prstDash val="solid"/>
            <a:round/>
            <a:headEnd type="none" w="med" len="med"/>
            <a:tailEnd type="triangle" w="med" len="med"/>
          </a:ln>
        </p:spPr>
      </p:sp>
      <p:sp>
        <p:nvSpPr>
          <p:cNvPr id="20517" name="AutoShape 39"/>
          <p:cNvSpPr/>
          <p:nvPr/>
        </p:nvSpPr>
        <p:spPr>
          <a:xfrm>
            <a:off x="2627313" y="1268413"/>
            <a:ext cx="2374900"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zh-CN" altLang="en-US" sz="2200" b="1" dirty="0">
                <a:solidFill>
                  <a:srgbClr val="FFFFFF"/>
                </a:solidFill>
                <a:latin typeface="Verdana" panose="020B0604030504040204" pitchFamily="34" charset="0"/>
                <a:ea typeface="宋体" panose="02010600030101010101" pitchFamily="2" charset="-122"/>
              </a:rPr>
              <a:t>回单业务流程</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0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21507" name="Group 4"/>
          <p:cNvGrpSpPr>
            <a:grpSpLocks noChangeAspect="1"/>
          </p:cNvGrpSpPr>
          <p:nvPr/>
        </p:nvGrpSpPr>
        <p:grpSpPr>
          <a:xfrm>
            <a:off x="1258888" y="1341438"/>
            <a:ext cx="3714750" cy="1965325"/>
            <a:chOff x="2362" y="3717"/>
            <a:chExt cx="3628" cy="1925"/>
          </a:xfrm>
        </p:grpSpPr>
        <p:sp>
          <p:nvSpPr>
            <p:cNvPr id="21508" name="AutoShape 5"/>
            <p:cNvSpPr>
              <a:spLocks noChangeAspect="1" noTextEdit="1"/>
            </p:cNvSpPr>
            <p:nvPr/>
          </p:nvSpPr>
          <p:spPr>
            <a:xfrm>
              <a:off x="2362" y="3717"/>
              <a:ext cx="3628" cy="1925"/>
            </a:xfrm>
            <a:prstGeom prst="rect">
              <a:avLst/>
            </a:prstGeom>
            <a:noFill/>
            <a:ln w="9525">
              <a:noFill/>
            </a:ln>
          </p:spPr>
          <p:txBody>
            <a:bodyPr anchor="t" anchorCtr="0"/>
            <a:p>
              <a:endParaRPr lang="zh-CN" altLang="en-US">
                <a:latin typeface="Arial" panose="020B0604020202020204" pitchFamily="34" charset="0"/>
                <a:ea typeface="宋体" panose="02010600030101010101" pitchFamily="2" charset="-122"/>
              </a:endParaRPr>
            </a:p>
          </p:txBody>
        </p:sp>
        <p:grpSp>
          <p:nvGrpSpPr>
            <p:cNvPr id="21509" name="Group 6"/>
            <p:cNvGrpSpPr/>
            <p:nvPr/>
          </p:nvGrpSpPr>
          <p:grpSpPr>
            <a:xfrm>
              <a:off x="2362" y="3823"/>
              <a:ext cx="3628" cy="1819"/>
              <a:chOff x="1943" y="1120"/>
              <a:chExt cx="2279" cy="2776"/>
            </a:xfrm>
          </p:grpSpPr>
          <p:sp>
            <p:nvSpPr>
              <p:cNvPr id="21510" name="Freeform 7"/>
              <p:cNvSpPr/>
              <p:nvPr/>
            </p:nvSpPr>
            <p:spPr>
              <a:xfrm>
                <a:off x="1948" y="1125"/>
                <a:ext cx="2269" cy="2766"/>
              </a:xfrm>
              <a:custGeom>
                <a:avLst/>
                <a:gdLst/>
                <a:ahLst/>
                <a:cxnLst>
                  <a:cxn ang="0">
                    <a:pos x="2167" y="2766"/>
                  </a:cxn>
                  <a:cxn ang="0">
                    <a:pos x="112" y="2766"/>
                  </a:cxn>
                  <a:cxn ang="0">
                    <a:pos x="88" y="2766"/>
                  </a:cxn>
                  <a:cxn ang="0">
                    <a:pos x="67" y="2764"/>
                  </a:cxn>
                  <a:cxn ang="0">
                    <a:pos x="48" y="2760"/>
                  </a:cxn>
                  <a:cxn ang="0">
                    <a:pos x="32" y="2752"/>
                  </a:cxn>
                  <a:cxn ang="0">
                    <a:pos x="19" y="2742"/>
                  </a:cxn>
                  <a:cxn ang="0">
                    <a:pos x="9" y="2729"/>
                  </a:cxn>
                  <a:cxn ang="0">
                    <a:pos x="2" y="2711"/>
                  </a:cxn>
                  <a:cxn ang="0">
                    <a:pos x="0" y="2689"/>
                  </a:cxn>
                  <a:cxn ang="0">
                    <a:pos x="0" y="63"/>
                  </a:cxn>
                  <a:cxn ang="0">
                    <a:pos x="1" y="49"/>
                  </a:cxn>
                  <a:cxn ang="0">
                    <a:pos x="5" y="37"/>
                  </a:cxn>
                  <a:cxn ang="0">
                    <a:pos x="10" y="26"/>
                  </a:cxn>
                  <a:cxn ang="0">
                    <a:pos x="17" y="16"/>
                  </a:cxn>
                  <a:cxn ang="0">
                    <a:pos x="27" y="9"/>
                  </a:cxn>
                  <a:cxn ang="0">
                    <a:pos x="40" y="3"/>
                  </a:cxn>
                  <a:cxn ang="0">
                    <a:pos x="53" y="1"/>
                  </a:cxn>
                  <a:cxn ang="0">
                    <a:pos x="68" y="0"/>
                  </a:cxn>
                  <a:cxn ang="0">
                    <a:pos x="2175" y="0"/>
                  </a:cxn>
                  <a:cxn ang="0">
                    <a:pos x="2195" y="1"/>
                  </a:cxn>
                  <a:cxn ang="0">
                    <a:pos x="2213" y="6"/>
                  </a:cxn>
                  <a:cxn ang="0">
                    <a:pos x="2229" y="13"/>
                  </a:cxn>
                  <a:cxn ang="0">
                    <a:pos x="2243" y="23"/>
                  </a:cxn>
                  <a:cxn ang="0">
                    <a:pos x="2254" y="34"/>
                  </a:cxn>
                  <a:cxn ang="0">
                    <a:pos x="2263" y="49"/>
                  </a:cxn>
                  <a:cxn ang="0">
                    <a:pos x="2268" y="65"/>
                  </a:cxn>
                  <a:cxn ang="0">
                    <a:pos x="2269" y="84"/>
                  </a:cxn>
                  <a:cxn ang="0">
                    <a:pos x="2269" y="2689"/>
                  </a:cxn>
                  <a:cxn ang="0">
                    <a:pos x="2268" y="2705"/>
                  </a:cxn>
                  <a:cxn ang="0">
                    <a:pos x="2264" y="2719"/>
                  </a:cxn>
                  <a:cxn ang="0">
                    <a:pos x="2258" y="2733"/>
                  </a:cxn>
                  <a:cxn ang="0">
                    <a:pos x="2248" y="2744"/>
                  </a:cxn>
                  <a:cxn ang="0">
                    <a:pos x="2234" y="2754"/>
                  </a:cxn>
                  <a:cxn ang="0">
                    <a:pos x="2216" y="2760"/>
                  </a:cxn>
                  <a:cxn ang="0">
                    <a:pos x="2195" y="2765"/>
                  </a:cxn>
                  <a:cxn ang="0">
                    <a:pos x="2167" y="2766"/>
                  </a:cxn>
                </a:cxnLst>
                <a:pathLst>
                  <a:path w="2269" h="2766">
                    <a:moveTo>
                      <a:pt x="2167" y="2766"/>
                    </a:moveTo>
                    <a:lnTo>
                      <a:pt x="112" y="2766"/>
                    </a:lnTo>
                    <a:lnTo>
                      <a:pt x="88" y="2766"/>
                    </a:lnTo>
                    <a:lnTo>
                      <a:pt x="67" y="2764"/>
                    </a:lnTo>
                    <a:lnTo>
                      <a:pt x="48" y="2760"/>
                    </a:lnTo>
                    <a:lnTo>
                      <a:pt x="32" y="2752"/>
                    </a:lnTo>
                    <a:lnTo>
                      <a:pt x="19" y="2742"/>
                    </a:lnTo>
                    <a:lnTo>
                      <a:pt x="9" y="2729"/>
                    </a:lnTo>
                    <a:lnTo>
                      <a:pt x="2" y="2711"/>
                    </a:lnTo>
                    <a:lnTo>
                      <a:pt x="0" y="2689"/>
                    </a:lnTo>
                    <a:lnTo>
                      <a:pt x="0" y="63"/>
                    </a:lnTo>
                    <a:lnTo>
                      <a:pt x="1" y="49"/>
                    </a:lnTo>
                    <a:lnTo>
                      <a:pt x="5" y="37"/>
                    </a:lnTo>
                    <a:lnTo>
                      <a:pt x="10" y="26"/>
                    </a:lnTo>
                    <a:lnTo>
                      <a:pt x="17" y="16"/>
                    </a:lnTo>
                    <a:lnTo>
                      <a:pt x="27" y="9"/>
                    </a:lnTo>
                    <a:lnTo>
                      <a:pt x="40" y="3"/>
                    </a:lnTo>
                    <a:lnTo>
                      <a:pt x="53" y="1"/>
                    </a:lnTo>
                    <a:lnTo>
                      <a:pt x="68" y="0"/>
                    </a:lnTo>
                    <a:lnTo>
                      <a:pt x="2175" y="0"/>
                    </a:lnTo>
                    <a:lnTo>
                      <a:pt x="2195" y="1"/>
                    </a:lnTo>
                    <a:lnTo>
                      <a:pt x="2213" y="6"/>
                    </a:lnTo>
                    <a:lnTo>
                      <a:pt x="2229" y="13"/>
                    </a:lnTo>
                    <a:lnTo>
                      <a:pt x="2243" y="23"/>
                    </a:lnTo>
                    <a:lnTo>
                      <a:pt x="2254" y="34"/>
                    </a:lnTo>
                    <a:lnTo>
                      <a:pt x="2263" y="49"/>
                    </a:lnTo>
                    <a:lnTo>
                      <a:pt x="2268" y="65"/>
                    </a:lnTo>
                    <a:lnTo>
                      <a:pt x="2269" y="84"/>
                    </a:lnTo>
                    <a:lnTo>
                      <a:pt x="2269" y="2689"/>
                    </a:lnTo>
                    <a:lnTo>
                      <a:pt x="2268" y="2705"/>
                    </a:lnTo>
                    <a:lnTo>
                      <a:pt x="2264" y="2719"/>
                    </a:lnTo>
                    <a:lnTo>
                      <a:pt x="2258" y="2733"/>
                    </a:lnTo>
                    <a:lnTo>
                      <a:pt x="2248" y="2744"/>
                    </a:lnTo>
                    <a:lnTo>
                      <a:pt x="2234" y="2754"/>
                    </a:lnTo>
                    <a:lnTo>
                      <a:pt x="2216" y="2760"/>
                    </a:lnTo>
                    <a:lnTo>
                      <a:pt x="2195" y="2765"/>
                    </a:lnTo>
                    <a:lnTo>
                      <a:pt x="2167" y="2766"/>
                    </a:lnTo>
                    <a:close/>
                  </a:path>
                </a:pathLst>
              </a:custGeom>
              <a:solidFill>
                <a:srgbClr val="8200FF"/>
              </a:solidFill>
              <a:ln w="9525">
                <a:noFill/>
              </a:ln>
            </p:spPr>
            <p:txBody>
              <a:bodyPr/>
              <a:p>
                <a:endParaRPr lang="zh-CN" altLang="en-US"/>
              </a:p>
            </p:txBody>
          </p:sp>
          <p:sp>
            <p:nvSpPr>
              <p:cNvPr id="21511" name="Freeform 8"/>
              <p:cNvSpPr/>
              <p:nvPr/>
            </p:nvSpPr>
            <p:spPr>
              <a:xfrm>
                <a:off x="2060" y="3886"/>
                <a:ext cx="2055" cy="10"/>
              </a:xfrm>
              <a:custGeom>
                <a:avLst/>
                <a:gdLst/>
                <a:ahLst/>
                <a:cxnLst>
                  <a:cxn ang="0">
                    <a:pos x="0" y="10"/>
                  </a:cxn>
                  <a:cxn ang="0">
                    <a:pos x="0" y="10"/>
                  </a:cxn>
                  <a:cxn ang="0">
                    <a:pos x="2055" y="10"/>
                  </a:cxn>
                  <a:cxn ang="0">
                    <a:pos x="2055" y="0"/>
                  </a:cxn>
                  <a:cxn ang="0">
                    <a:pos x="0" y="0"/>
                  </a:cxn>
                  <a:cxn ang="0">
                    <a:pos x="0" y="0"/>
                  </a:cxn>
                  <a:cxn ang="0">
                    <a:pos x="0" y="10"/>
                  </a:cxn>
                </a:cxnLst>
                <a:pathLst>
                  <a:path w="2055" h="10">
                    <a:moveTo>
                      <a:pt x="0" y="10"/>
                    </a:moveTo>
                    <a:lnTo>
                      <a:pt x="0" y="10"/>
                    </a:lnTo>
                    <a:lnTo>
                      <a:pt x="2055" y="10"/>
                    </a:lnTo>
                    <a:lnTo>
                      <a:pt x="2055" y="0"/>
                    </a:lnTo>
                    <a:lnTo>
                      <a:pt x="0" y="0"/>
                    </a:lnTo>
                    <a:lnTo>
                      <a:pt x="0" y="10"/>
                    </a:lnTo>
                    <a:close/>
                  </a:path>
                </a:pathLst>
              </a:custGeom>
              <a:solidFill>
                <a:srgbClr val="000000"/>
              </a:solidFill>
              <a:ln w="9525">
                <a:noFill/>
              </a:ln>
            </p:spPr>
            <p:txBody>
              <a:bodyPr/>
              <a:p>
                <a:endParaRPr lang="zh-CN" altLang="en-US"/>
              </a:p>
            </p:txBody>
          </p:sp>
          <p:sp>
            <p:nvSpPr>
              <p:cNvPr id="21512" name="Freeform 9"/>
              <p:cNvSpPr/>
              <p:nvPr/>
            </p:nvSpPr>
            <p:spPr>
              <a:xfrm>
                <a:off x="1943" y="3814"/>
                <a:ext cx="117" cy="82"/>
              </a:xfrm>
              <a:custGeom>
                <a:avLst/>
                <a:gdLst/>
                <a:ahLst/>
                <a:cxnLst>
                  <a:cxn ang="0">
                    <a:pos x="0" y="0"/>
                  </a:cxn>
                  <a:cxn ang="0">
                    <a:pos x="0" y="0"/>
                  </a:cxn>
                  <a:cxn ang="0">
                    <a:pos x="4" y="22"/>
                  </a:cxn>
                  <a:cxn ang="0">
                    <a:pos x="10" y="41"/>
                  </a:cxn>
                  <a:cxn ang="0">
                    <a:pos x="21" y="56"/>
                  </a:cxn>
                  <a:cxn ang="0">
                    <a:pos x="35" y="67"/>
                  </a:cxn>
                  <a:cxn ang="0">
                    <a:pos x="52" y="75"/>
                  </a:cxn>
                  <a:cxn ang="0">
                    <a:pos x="72" y="78"/>
                  </a:cxn>
                  <a:cxn ang="0">
                    <a:pos x="93" y="81"/>
                  </a:cxn>
                  <a:cxn ang="0">
                    <a:pos x="117" y="82"/>
                  </a:cxn>
                  <a:cxn ang="0">
                    <a:pos x="117" y="72"/>
                  </a:cxn>
                  <a:cxn ang="0">
                    <a:pos x="93" y="73"/>
                  </a:cxn>
                  <a:cxn ang="0">
                    <a:pos x="72" y="71"/>
                  </a:cxn>
                  <a:cxn ang="0">
                    <a:pos x="55" y="67"/>
                  </a:cxn>
                  <a:cxn ang="0">
                    <a:pos x="40" y="60"/>
                  </a:cxn>
                  <a:cxn ang="0">
                    <a:pos x="26" y="51"/>
                  </a:cxn>
                  <a:cxn ang="0">
                    <a:pos x="17" y="39"/>
                  </a:cxn>
                  <a:cxn ang="0">
                    <a:pos x="11" y="22"/>
                  </a:cxn>
                  <a:cxn ang="0">
                    <a:pos x="10" y="0"/>
                  </a:cxn>
                  <a:cxn ang="0">
                    <a:pos x="10" y="0"/>
                  </a:cxn>
                  <a:cxn ang="0">
                    <a:pos x="0" y="0"/>
                  </a:cxn>
                </a:cxnLst>
                <a:pathLst>
                  <a:path w="117" h="82">
                    <a:moveTo>
                      <a:pt x="0" y="0"/>
                    </a:moveTo>
                    <a:lnTo>
                      <a:pt x="0" y="0"/>
                    </a:lnTo>
                    <a:lnTo>
                      <a:pt x="4" y="22"/>
                    </a:lnTo>
                    <a:lnTo>
                      <a:pt x="10" y="41"/>
                    </a:lnTo>
                    <a:lnTo>
                      <a:pt x="21" y="56"/>
                    </a:lnTo>
                    <a:lnTo>
                      <a:pt x="35" y="67"/>
                    </a:lnTo>
                    <a:lnTo>
                      <a:pt x="52" y="75"/>
                    </a:lnTo>
                    <a:lnTo>
                      <a:pt x="72" y="78"/>
                    </a:lnTo>
                    <a:lnTo>
                      <a:pt x="93" y="81"/>
                    </a:lnTo>
                    <a:lnTo>
                      <a:pt x="117" y="82"/>
                    </a:lnTo>
                    <a:lnTo>
                      <a:pt x="117" y="72"/>
                    </a:lnTo>
                    <a:lnTo>
                      <a:pt x="93" y="73"/>
                    </a:lnTo>
                    <a:lnTo>
                      <a:pt x="72" y="71"/>
                    </a:lnTo>
                    <a:lnTo>
                      <a:pt x="55" y="67"/>
                    </a:lnTo>
                    <a:lnTo>
                      <a:pt x="40" y="60"/>
                    </a:lnTo>
                    <a:lnTo>
                      <a:pt x="26" y="51"/>
                    </a:lnTo>
                    <a:lnTo>
                      <a:pt x="17" y="39"/>
                    </a:lnTo>
                    <a:lnTo>
                      <a:pt x="11" y="22"/>
                    </a:lnTo>
                    <a:lnTo>
                      <a:pt x="10" y="0"/>
                    </a:lnTo>
                    <a:lnTo>
                      <a:pt x="0" y="0"/>
                    </a:lnTo>
                    <a:close/>
                  </a:path>
                </a:pathLst>
              </a:custGeom>
              <a:solidFill>
                <a:srgbClr val="000000"/>
              </a:solidFill>
              <a:ln w="9525">
                <a:noFill/>
              </a:ln>
            </p:spPr>
            <p:txBody>
              <a:bodyPr/>
              <a:p>
                <a:endParaRPr lang="zh-CN" altLang="en-US"/>
              </a:p>
            </p:txBody>
          </p:sp>
          <p:sp>
            <p:nvSpPr>
              <p:cNvPr id="21513" name="Freeform 10"/>
              <p:cNvSpPr/>
              <p:nvPr/>
            </p:nvSpPr>
            <p:spPr>
              <a:xfrm>
                <a:off x="1943" y="1188"/>
                <a:ext cx="10" cy="2626"/>
              </a:xfrm>
              <a:custGeom>
                <a:avLst/>
                <a:gdLst/>
                <a:ahLst/>
                <a:cxnLst>
                  <a:cxn ang="0">
                    <a:pos x="0" y="0"/>
                  </a:cxn>
                  <a:cxn ang="0">
                    <a:pos x="0" y="0"/>
                  </a:cxn>
                  <a:cxn ang="0">
                    <a:pos x="0" y="2626"/>
                  </a:cxn>
                  <a:cxn ang="0">
                    <a:pos x="10" y="2626"/>
                  </a:cxn>
                  <a:cxn ang="0">
                    <a:pos x="10" y="0"/>
                  </a:cxn>
                  <a:cxn ang="0">
                    <a:pos x="10" y="0"/>
                  </a:cxn>
                  <a:cxn ang="0">
                    <a:pos x="0" y="0"/>
                  </a:cxn>
                </a:cxnLst>
                <a:pathLst>
                  <a:path w="10" h="2626">
                    <a:moveTo>
                      <a:pt x="0" y="0"/>
                    </a:moveTo>
                    <a:lnTo>
                      <a:pt x="0" y="0"/>
                    </a:lnTo>
                    <a:lnTo>
                      <a:pt x="0" y="2626"/>
                    </a:lnTo>
                    <a:lnTo>
                      <a:pt x="10" y="2626"/>
                    </a:lnTo>
                    <a:lnTo>
                      <a:pt x="10" y="0"/>
                    </a:lnTo>
                    <a:lnTo>
                      <a:pt x="0" y="0"/>
                    </a:lnTo>
                    <a:close/>
                  </a:path>
                </a:pathLst>
              </a:custGeom>
              <a:solidFill>
                <a:srgbClr val="000000"/>
              </a:solidFill>
              <a:ln w="9525">
                <a:noFill/>
              </a:ln>
            </p:spPr>
            <p:txBody>
              <a:bodyPr/>
              <a:p>
                <a:endParaRPr lang="zh-CN" altLang="en-US"/>
              </a:p>
            </p:txBody>
          </p:sp>
          <p:sp>
            <p:nvSpPr>
              <p:cNvPr id="21514" name="Freeform 11"/>
              <p:cNvSpPr/>
              <p:nvPr/>
            </p:nvSpPr>
            <p:spPr>
              <a:xfrm>
                <a:off x="1943" y="1120"/>
                <a:ext cx="73" cy="68"/>
              </a:xfrm>
              <a:custGeom>
                <a:avLst/>
                <a:gdLst/>
                <a:ahLst/>
                <a:cxnLst>
                  <a:cxn ang="0">
                    <a:pos x="73" y="0"/>
                  </a:cxn>
                  <a:cxn ang="0">
                    <a:pos x="73" y="0"/>
                  </a:cxn>
                  <a:cxn ang="0">
                    <a:pos x="58" y="2"/>
                  </a:cxn>
                  <a:cxn ang="0">
                    <a:pos x="43" y="5"/>
                  </a:cxn>
                  <a:cxn ang="0">
                    <a:pos x="31" y="11"/>
                  </a:cxn>
                  <a:cxn ang="0">
                    <a:pos x="20" y="18"/>
                  </a:cxn>
                  <a:cxn ang="0">
                    <a:pos x="11" y="28"/>
                  </a:cxn>
                  <a:cxn ang="0">
                    <a:pos x="6" y="40"/>
                  </a:cxn>
                  <a:cxn ang="0">
                    <a:pos x="3" y="54"/>
                  </a:cxn>
                  <a:cxn ang="0">
                    <a:pos x="0" y="68"/>
                  </a:cxn>
                  <a:cxn ang="0">
                    <a:pos x="10" y="68"/>
                  </a:cxn>
                  <a:cxn ang="0">
                    <a:pos x="10" y="54"/>
                  </a:cxn>
                  <a:cxn ang="0">
                    <a:pos x="14" y="43"/>
                  </a:cxn>
                  <a:cxn ang="0">
                    <a:pos x="19" y="33"/>
                  </a:cxn>
                  <a:cxn ang="0">
                    <a:pos x="25" y="23"/>
                  </a:cxn>
                  <a:cxn ang="0">
                    <a:pos x="34" y="18"/>
                  </a:cxn>
                  <a:cxn ang="0">
                    <a:pos x="46" y="12"/>
                  </a:cxn>
                  <a:cxn ang="0">
                    <a:pos x="58" y="9"/>
                  </a:cxn>
                  <a:cxn ang="0">
                    <a:pos x="73" y="9"/>
                  </a:cxn>
                  <a:cxn ang="0">
                    <a:pos x="73" y="9"/>
                  </a:cxn>
                  <a:cxn ang="0">
                    <a:pos x="73" y="0"/>
                  </a:cxn>
                </a:cxnLst>
                <a:pathLst>
                  <a:path w="73" h="68">
                    <a:moveTo>
                      <a:pt x="73" y="0"/>
                    </a:moveTo>
                    <a:lnTo>
                      <a:pt x="73" y="0"/>
                    </a:lnTo>
                    <a:lnTo>
                      <a:pt x="58" y="2"/>
                    </a:lnTo>
                    <a:lnTo>
                      <a:pt x="43" y="5"/>
                    </a:lnTo>
                    <a:lnTo>
                      <a:pt x="31" y="11"/>
                    </a:lnTo>
                    <a:lnTo>
                      <a:pt x="20" y="18"/>
                    </a:lnTo>
                    <a:lnTo>
                      <a:pt x="11" y="28"/>
                    </a:lnTo>
                    <a:lnTo>
                      <a:pt x="6" y="40"/>
                    </a:lnTo>
                    <a:lnTo>
                      <a:pt x="3" y="54"/>
                    </a:lnTo>
                    <a:lnTo>
                      <a:pt x="0" y="68"/>
                    </a:lnTo>
                    <a:lnTo>
                      <a:pt x="10" y="68"/>
                    </a:lnTo>
                    <a:lnTo>
                      <a:pt x="10" y="54"/>
                    </a:lnTo>
                    <a:lnTo>
                      <a:pt x="14" y="43"/>
                    </a:lnTo>
                    <a:lnTo>
                      <a:pt x="19" y="33"/>
                    </a:lnTo>
                    <a:lnTo>
                      <a:pt x="25" y="23"/>
                    </a:lnTo>
                    <a:lnTo>
                      <a:pt x="34" y="18"/>
                    </a:lnTo>
                    <a:lnTo>
                      <a:pt x="46" y="12"/>
                    </a:lnTo>
                    <a:lnTo>
                      <a:pt x="58" y="9"/>
                    </a:lnTo>
                    <a:lnTo>
                      <a:pt x="73" y="9"/>
                    </a:lnTo>
                    <a:lnTo>
                      <a:pt x="73" y="0"/>
                    </a:lnTo>
                    <a:close/>
                  </a:path>
                </a:pathLst>
              </a:custGeom>
              <a:solidFill>
                <a:srgbClr val="000000"/>
              </a:solidFill>
              <a:ln w="9525">
                <a:noFill/>
              </a:ln>
            </p:spPr>
            <p:txBody>
              <a:bodyPr/>
              <a:p>
                <a:endParaRPr lang="zh-CN" altLang="en-US"/>
              </a:p>
            </p:txBody>
          </p:sp>
          <p:sp>
            <p:nvSpPr>
              <p:cNvPr id="21515" name="Freeform 12"/>
              <p:cNvSpPr/>
              <p:nvPr/>
            </p:nvSpPr>
            <p:spPr>
              <a:xfrm>
                <a:off x="2016" y="1120"/>
                <a:ext cx="2107" cy="9"/>
              </a:xfrm>
              <a:custGeom>
                <a:avLst/>
                <a:gdLst/>
                <a:ahLst/>
                <a:cxnLst>
                  <a:cxn ang="0">
                    <a:pos x="2107" y="0"/>
                  </a:cxn>
                  <a:cxn ang="0">
                    <a:pos x="2107" y="0"/>
                  </a:cxn>
                  <a:cxn ang="0">
                    <a:pos x="0" y="0"/>
                  </a:cxn>
                  <a:cxn ang="0">
                    <a:pos x="0" y="9"/>
                  </a:cxn>
                  <a:cxn ang="0">
                    <a:pos x="2107" y="9"/>
                  </a:cxn>
                  <a:cxn ang="0">
                    <a:pos x="2107" y="9"/>
                  </a:cxn>
                  <a:cxn ang="0">
                    <a:pos x="2107" y="0"/>
                  </a:cxn>
                </a:cxnLst>
                <a:pathLst>
                  <a:path w="2107" h="9">
                    <a:moveTo>
                      <a:pt x="2107" y="0"/>
                    </a:moveTo>
                    <a:lnTo>
                      <a:pt x="2107" y="0"/>
                    </a:lnTo>
                    <a:lnTo>
                      <a:pt x="0" y="0"/>
                    </a:lnTo>
                    <a:lnTo>
                      <a:pt x="0" y="9"/>
                    </a:lnTo>
                    <a:lnTo>
                      <a:pt x="2107" y="9"/>
                    </a:lnTo>
                    <a:lnTo>
                      <a:pt x="2107" y="0"/>
                    </a:lnTo>
                    <a:close/>
                  </a:path>
                </a:pathLst>
              </a:custGeom>
              <a:solidFill>
                <a:srgbClr val="000000"/>
              </a:solidFill>
              <a:ln w="9525">
                <a:noFill/>
              </a:ln>
            </p:spPr>
            <p:txBody>
              <a:bodyPr/>
              <a:p>
                <a:endParaRPr lang="zh-CN" altLang="en-US"/>
              </a:p>
            </p:txBody>
          </p:sp>
          <p:sp>
            <p:nvSpPr>
              <p:cNvPr id="21516" name="Freeform 13"/>
              <p:cNvSpPr/>
              <p:nvPr/>
            </p:nvSpPr>
            <p:spPr>
              <a:xfrm>
                <a:off x="4123" y="1120"/>
                <a:ext cx="99" cy="89"/>
              </a:xfrm>
              <a:custGeom>
                <a:avLst/>
                <a:gdLst/>
                <a:ahLst/>
                <a:cxnLst>
                  <a:cxn ang="0">
                    <a:pos x="99" y="89"/>
                  </a:cxn>
                  <a:cxn ang="0">
                    <a:pos x="99" y="89"/>
                  </a:cxn>
                  <a:cxn ang="0">
                    <a:pos x="96" y="70"/>
                  </a:cxn>
                  <a:cxn ang="0">
                    <a:pos x="92" y="53"/>
                  </a:cxn>
                  <a:cxn ang="0">
                    <a:pos x="83" y="37"/>
                  </a:cxn>
                  <a:cxn ang="0">
                    <a:pos x="70" y="24"/>
                  </a:cxn>
                  <a:cxn ang="0">
                    <a:pos x="57" y="14"/>
                  </a:cxn>
                  <a:cxn ang="0">
                    <a:pos x="39" y="7"/>
                  </a:cxn>
                  <a:cxn ang="0">
                    <a:pos x="20" y="2"/>
                  </a:cxn>
                  <a:cxn ang="0">
                    <a:pos x="0" y="0"/>
                  </a:cxn>
                  <a:cxn ang="0">
                    <a:pos x="0" y="9"/>
                  </a:cxn>
                  <a:cxn ang="0">
                    <a:pos x="20" y="9"/>
                  </a:cxn>
                  <a:cxn ang="0">
                    <a:pos x="37" y="14"/>
                  </a:cxn>
                  <a:cxn ang="0">
                    <a:pos x="52" y="22"/>
                  </a:cxn>
                  <a:cxn ang="0">
                    <a:pos x="65" y="32"/>
                  </a:cxn>
                  <a:cxn ang="0">
                    <a:pos x="75" y="42"/>
                  </a:cxn>
                  <a:cxn ang="0">
                    <a:pos x="84" y="55"/>
                  </a:cxn>
                  <a:cxn ang="0">
                    <a:pos x="89" y="70"/>
                  </a:cxn>
                  <a:cxn ang="0">
                    <a:pos x="89" y="89"/>
                  </a:cxn>
                  <a:cxn ang="0">
                    <a:pos x="89" y="89"/>
                  </a:cxn>
                  <a:cxn ang="0">
                    <a:pos x="99" y="89"/>
                  </a:cxn>
                </a:cxnLst>
                <a:pathLst>
                  <a:path w="99" h="89">
                    <a:moveTo>
                      <a:pt x="99" y="89"/>
                    </a:moveTo>
                    <a:lnTo>
                      <a:pt x="99" y="89"/>
                    </a:lnTo>
                    <a:lnTo>
                      <a:pt x="96" y="70"/>
                    </a:lnTo>
                    <a:lnTo>
                      <a:pt x="92" y="53"/>
                    </a:lnTo>
                    <a:lnTo>
                      <a:pt x="83" y="37"/>
                    </a:lnTo>
                    <a:lnTo>
                      <a:pt x="70" y="24"/>
                    </a:lnTo>
                    <a:lnTo>
                      <a:pt x="57" y="14"/>
                    </a:lnTo>
                    <a:lnTo>
                      <a:pt x="39" y="7"/>
                    </a:lnTo>
                    <a:lnTo>
                      <a:pt x="20" y="2"/>
                    </a:lnTo>
                    <a:lnTo>
                      <a:pt x="0" y="0"/>
                    </a:lnTo>
                    <a:lnTo>
                      <a:pt x="0" y="9"/>
                    </a:lnTo>
                    <a:lnTo>
                      <a:pt x="20" y="9"/>
                    </a:lnTo>
                    <a:lnTo>
                      <a:pt x="37" y="14"/>
                    </a:lnTo>
                    <a:lnTo>
                      <a:pt x="52" y="22"/>
                    </a:lnTo>
                    <a:lnTo>
                      <a:pt x="65" y="32"/>
                    </a:lnTo>
                    <a:lnTo>
                      <a:pt x="75" y="42"/>
                    </a:lnTo>
                    <a:lnTo>
                      <a:pt x="84" y="55"/>
                    </a:lnTo>
                    <a:lnTo>
                      <a:pt x="89" y="70"/>
                    </a:lnTo>
                    <a:lnTo>
                      <a:pt x="89" y="89"/>
                    </a:lnTo>
                    <a:lnTo>
                      <a:pt x="99" y="89"/>
                    </a:lnTo>
                    <a:close/>
                  </a:path>
                </a:pathLst>
              </a:custGeom>
              <a:solidFill>
                <a:srgbClr val="000000"/>
              </a:solidFill>
              <a:ln w="9525">
                <a:noFill/>
              </a:ln>
            </p:spPr>
            <p:txBody>
              <a:bodyPr/>
              <a:p>
                <a:endParaRPr lang="zh-CN" altLang="en-US"/>
              </a:p>
            </p:txBody>
          </p:sp>
          <p:sp>
            <p:nvSpPr>
              <p:cNvPr id="21517" name="Freeform 14"/>
              <p:cNvSpPr/>
              <p:nvPr/>
            </p:nvSpPr>
            <p:spPr>
              <a:xfrm>
                <a:off x="4212" y="1209"/>
                <a:ext cx="10" cy="2605"/>
              </a:xfrm>
              <a:custGeom>
                <a:avLst/>
                <a:gdLst/>
                <a:ahLst/>
                <a:cxnLst>
                  <a:cxn ang="0">
                    <a:pos x="10" y="2605"/>
                  </a:cxn>
                  <a:cxn ang="0">
                    <a:pos x="10" y="2605"/>
                  </a:cxn>
                  <a:cxn ang="0">
                    <a:pos x="10" y="0"/>
                  </a:cxn>
                  <a:cxn ang="0">
                    <a:pos x="0" y="0"/>
                  </a:cxn>
                  <a:cxn ang="0">
                    <a:pos x="0" y="2605"/>
                  </a:cxn>
                  <a:cxn ang="0">
                    <a:pos x="0" y="2605"/>
                  </a:cxn>
                  <a:cxn ang="0">
                    <a:pos x="10" y="2605"/>
                  </a:cxn>
                </a:cxnLst>
                <a:pathLst>
                  <a:path w="10" h="2605">
                    <a:moveTo>
                      <a:pt x="10" y="2605"/>
                    </a:moveTo>
                    <a:lnTo>
                      <a:pt x="10" y="2605"/>
                    </a:lnTo>
                    <a:lnTo>
                      <a:pt x="10" y="0"/>
                    </a:lnTo>
                    <a:lnTo>
                      <a:pt x="0" y="0"/>
                    </a:lnTo>
                    <a:lnTo>
                      <a:pt x="0" y="2605"/>
                    </a:lnTo>
                    <a:lnTo>
                      <a:pt x="10" y="2605"/>
                    </a:lnTo>
                    <a:close/>
                  </a:path>
                </a:pathLst>
              </a:custGeom>
              <a:solidFill>
                <a:srgbClr val="000000"/>
              </a:solidFill>
              <a:ln w="9525">
                <a:noFill/>
              </a:ln>
            </p:spPr>
            <p:txBody>
              <a:bodyPr/>
              <a:p>
                <a:endParaRPr lang="zh-CN" altLang="en-US"/>
              </a:p>
            </p:txBody>
          </p:sp>
          <p:sp>
            <p:nvSpPr>
              <p:cNvPr id="21518" name="Freeform 15"/>
              <p:cNvSpPr/>
              <p:nvPr/>
            </p:nvSpPr>
            <p:spPr>
              <a:xfrm>
                <a:off x="4115" y="3814"/>
                <a:ext cx="107" cy="82"/>
              </a:xfrm>
              <a:custGeom>
                <a:avLst/>
                <a:gdLst/>
                <a:ahLst/>
                <a:cxnLst>
                  <a:cxn ang="0">
                    <a:pos x="0" y="82"/>
                  </a:cxn>
                  <a:cxn ang="0">
                    <a:pos x="0" y="82"/>
                  </a:cxn>
                  <a:cxn ang="0">
                    <a:pos x="28" y="79"/>
                  </a:cxn>
                  <a:cxn ang="0">
                    <a:pos x="50" y="75"/>
                  </a:cxn>
                  <a:cxn ang="0">
                    <a:pos x="69" y="68"/>
                  </a:cxn>
                  <a:cxn ang="0">
                    <a:pos x="83" y="57"/>
                  </a:cxn>
                  <a:cxn ang="0">
                    <a:pos x="95" y="46"/>
                  </a:cxn>
                  <a:cxn ang="0">
                    <a:pos x="101" y="31"/>
                  </a:cxn>
                  <a:cxn ang="0">
                    <a:pos x="104" y="16"/>
                  </a:cxn>
                  <a:cxn ang="0">
                    <a:pos x="107" y="0"/>
                  </a:cxn>
                  <a:cxn ang="0">
                    <a:pos x="97" y="0"/>
                  </a:cxn>
                  <a:cxn ang="0">
                    <a:pos x="97" y="16"/>
                  </a:cxn>
                  <a:cxn ang="0">
                    <a:pos x="93" y="29"/>
                  </a:cxn>
                  <a:cxn ang="0">
                    <a:pos x="87" y="41"/>
                  </a:cxn>
                  <a:cxn ang="0">
                    <a:pos x="78" y="52"/>
                  </a:cxn>
                  <a:cxn ang="0">
                    <a:pos x="66" y="61"/>
                  </a:cxn>
                  <a:cxn ang="0">
                    <a:pos x="47" y="67"/>
                  </a:cxn>
                  <a:cxn ang="0">
                    <a:pos x="28" y="72"/>
                  </a:cxn>
                  <a:cxn ang="0">
                    <a:pos x="0" y="72"/>
                  </a:cxn>
                  <a:cxn ang="0">
                    <a:pos x="0" y="72"/>
                  </a:cxn>
                  <a:cxn ang="0">
                    <a:pos x="0" y="82"/>
                  </a:cxn>
                </a:cxnLst>
                <a:pathLst>
                  <a:path w="107" h="82">
                    <a:moveTo>
                      <a:pt x="0" y="82"/>
                    </a:moveTo>
                    <a:lnTo>
                      <a:pt x="0" y="82"/>
                    </a:lnTo>
                    <a:lnTo>
                      <a:pt x="28" y="79"/>
                    </a:lnTo>
                    <a:lnTo>
                      <a:pt x="50" y="75"/>
                    </a:lnTo>
                    <a:lnTo>
                      <a:pt x="69" y="68"/>
                    </a:lnTo>
                    <a:lnTo>
                      <a:pt x="83" y="57"/>
                    </a:lnTo>
                    <a:lnTo>
                      <a:pt x="95" y="46"/>
                    </a:lnTo>
                    <a:lnTo>
                      <a:pt x="101" y="31"/>
                    </a:lnTo>
                    <a:lnTo>
                      <a:pt x="104" y="16"/>
                    </a:lnTo>
                    <a:lnTo>
                      <a:pt x="107" y="0"/>
                    </a:lnTo>
                    <a:lnTo>
                      <a:pt x="97" y="0"/>
                    </a:lnTo>
                    <a:lnTo>
                      <a:pt x="97" y="16"/>
                    </a:lnTo>
                    <a:lnTo>
                      <a:pt x="93" y="29"/>
                    </a:lnTo>
                    <a:lnTo>
                      <a:pt x="87" y="41"/>
                    </a:lnTo>
                    <a:lnTo>
                      <a:pt x="78" y="52"/>
                    </a:lnTo>
                    <a:lnTo>
                      <a:pt x="66" y="61"/>
                    </a:lnTo>
                    <a:lnTo>
                      <a:pt x="47" y="67"/>
                    </a:lnTo>
                    <a:lnTo>
                      <a:pt x="28" y="72"/>
                    </a:lnTo>
                    <a:lnTo>
                      <a:pt x="0" y="72"/>
                    </a:lnTo>
                    <a:lnTo>
                      <a:pt x="0" y="82"/>
                    </a:lnTo>
                    <a:close/>
                  </a:path>
                </a:pathLst>
              </a:custGeom>
              <a:solidFill>
                <a:srgbClr val="000000"/>
              </a:solidFill>
              <a:ln w="9525">
                <a:noFill/>
              </a:ln>
            </p:spPr>
            <p:txBody>
              <a:bodyPr/>
              <a:p>
                <a:endParaRPr lang="zh-CN" altLang="en-US"/>
              </a:p>
            </p:txBody>
          </p:sp>
        </p:grpSp>
        <p:grpSp>
          <p:nvGrpSpPr>
            <p:cNvPr id="21519" name="Group 16"/>
            <p:cNvGrpSpPr/>
            <p:nvPr/>
          </p:nvGrpSpPr>
          <p:grpSpPr>
            <a:xfrm>
              <a:off x="2362" y="3958"/>
              <a:ext cx="3600" cy="1564"/>
              <a:chOff x="2146" y="1281"/>
              <a:chExt cx="1874" cy="2480"/>
            </a:xfrm>
          </p:grpSpPr>
          <p:sp>
            <p:nvSpPr>
              <p:cNvPr id="21520" name="Rectangle 17"/>
              <p:cNvSpPr/>
              <p:nvPr/>
            </p:nvSpPr>
            <p:spPr>
              <a:xfrm>
                <a:off x="2151" y="1286"/>
                <a:ext cx="1864" cy="2470"/>
              </a:xfrm>
              <a:prstGeom prst="rect">
                <a:avLst/>
              </a:prstGeom>
              <a:solidFill>
                <a:srgbClr val="FFFFFF"/>
              </a:solidFill>
              <a:ln w="9525">
                <a:noFill/>
              </a:ln>
            </p:spPr>
            <p:txBody>
              <a:bodyPr anchor="t" anchorCtr="0"/>
              <a:p>
                <a:pPr eaLnBrk="0" hangingPunct="0"/>
                <a:r>
                  <a:rPr lang="zh-CN" altLang="en-US" sz="1600" dirty="0">
                    <a:latin typeface="宋体" panose="02010600030101010101" pitchFamily="2" charset="-122"/>
                    <a:ea typeface="宋体" panose="02010600030101010101" pitchFamily="2" charset="-122"/>
                  </a:rPr>
                  <a:t>概念：应客户需求，快递服务组织在成功派送快件后，将寄件方客户提供的需收件方客户签名的收条或收货单之类的单据返回寄件方客户的服务。</a:t>
                </a:r>
                <a:endParaRPr lang="zh-CN" altLang="en-US" sz="1600" dirty="0">
                  <a:latin typeface="Arial" panose="020B0604020202020204" pitchFamily="34" charset="0"/>
                  <a:ea typeface="宋体" panose="02010600030101010101" pitchFamily="2" charset="-122"/>
                </a:endParaRPr>
              </a:p>
            </p:txBody>
          </p:sp>
          <p:sp>
            <p:nvSpPr>
              <p:cNvPr id="21521" name="Freeform 18"/>
              <p:cNvSpPr/>
              <p:nvPr/>
            </p:nvSpPr>
            <p:spPr>
              <a:xfrm>
                <a:off x="4010" y="1281"/>
                <a:ext cx="10" cy="2475"/>
              </a:xfrm>
              <a:custGeom>
                <a:avLst/>
                <a:gdLst/>
                <a:ahLst/>
                <a:cxnLst>
                  <a:cxn ang="0">
                    <a:pos x="5" y="10"/>
                  </a:cxn>
                  <a:cxn ang="0">
                    <a:pos x="0" y="5"/>
                  </a:cxn>
                  <a:cxn ang="0">
                    <a:pos x="0" y="2475"/>
                  </a:cxn>
                  <a:cxn ang="0">
                    <a:pos x="10" y="2475"/>
                  </a:cxn>
                  <a:cxn ang="0">
                    <a:pos x="10" y="5"/>
                  </a:cxn>
                  <a:cxn ang="0">
                    <a:pos x="5" y="0"/>
                  </a:cxn>
                  <a:cxn ang="0">
                    <a:pos x="10" y="5"/>
                  </a:cxn>
                  <a:cxn ang="0">
                    <a:pos x="10" y="0"/>
                  </a:cxn>
                  <a:cxn ang="0">
                    <a:pos x="5" y="0"/>
                  </a:cxn>
                  <a:cxn ang="0">
                    <a:pos x="5" y="10"/>
                  </a:cxn>
                </a:cxnLst>
                <a:pathLst>
                  <a:path w="10" h="2475">
                    <a:moveTo>
                      <a:pt x="5" y="10"/>
                    </a:moveTo>
                    <a:lnTo>
                      <a:pt x="0" y="5"/>
                    </a:lnTo>
                    <a:lnTo>
                      <a:pt x="0" y="2475"/>
                    </a:lnTo>
                    <a:lnTo>
                      <a:pt x="10" y="247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522" name="Freeform 19"/>
              <p:cNvSpPr/>
              <p:nvPr/>
            </p:nvSpPr>
            <p:spPr>
              <a:xfrm>
                <a:off x="2146" y="1281"/>
                <a:ext cx="1869" cy="10"/>
              </a:xfrm>
              <a:custGeom>
                <a:avLst/>
                <a:gdLst/>
                <a:ahLst/>
                <a:cxnLst>
                  <a:cxn ang="0">
                    <a:pos x="10" y="5"/>
                  </a:cxn>
                  <a:cxn ang="0">
                    <a:pos x="5" y="10"/>
                  </a:cxn>
                  <a:cxn ang="0">
                    <a:pos x="1869" y="10"/>
                  </a:cxn>
                  <a:cxn ang="0">
                    <a:pos x="1869" y="0"/>
                  </a:cxn>
                  <a:cxn ang="0">
                    <a:pos x="5" y="0"/>
                  </a:cxn>
                  <a:cxn ang="0">
                    <a:pos x="0" y="5"/>
                  </a:cxn>
                  <a:cxn ang="0">
                    <a:pos x="5" y="0"/>
                  </a:cxn>
                  <a:cxn ang="0">
                    <a:pos x="0" y="0"/>
                  </a:cxn>
                  <a:cxn ang="0">
                    <a:pos x="0" y="5"/>
                  </a:cxn>
                  <a:cxn ang="0">
                    <a:pos x="10" y="5"/>
                  </a:cxn>
                </a:cxnLst>
                <a:pathLst>
                  <a:path w="1869" h="10">
                    <a:moveTo>
                      <a:pt x="10" y="5"/>
                    </a:moveTo>
                    <a:lnTo>
                      <a:pt x="5" y="10"/>
                    </a:lnTo>
                    <a:lnTo>
                      <a:pt x="1869" y="10"/>
                    </a:lnTo>
                    <a:lnTo>
                      <a:pt x="1869"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523" name="Freeform 20"/>
              <p:cNvSpPr/>
              <p:nvPr/>
            </p:nvSpPr>
            <p:spPr>
              <a:xfrm>
                <a:off x="2146" y="1286"/>
                <a:ext cx="10" cy="2475"/>
              </a:xfrm>
              <a:custGeom>
                <a:avLst/>
                <a:gdLst/>
                <a:ahLst/>
                <a:cxnLst>
                  <a:cxn ang="0">
                    <a:pos x="5" y="2465"/>
                  </a:cxn>
                  <a:cxn ang="0">
                    <a:pos x="10" y="2470"/>
                  </a:cxn>
                  <a:cxn ang="0">
                    <a:pos x="10" y="0"/>
                  </a:cxn>
                  <a:cxn ang="0">
                    <a:pos x="0" y="0"/>
                  </a:cxn>
                  <a:cxn ang="0">
                    <a:pos x="0" y="2470"/>
                  </a:cxn>
                  <a:cxn ang="0">
                    <a:pos x="5" y="2475"/>
                  </a:cxn>
                  <a:cxn ang="0">
                    <a:pos x="0" y="2470"/>
                  </a:cxn>
                  <a:cxn ang="0">
                    <a:pos x="0" y="2475"/>
                  </a:cxn>
                  <a:cxn ang="0">
                    <a:pos x="5" y="2475"/>
                  </a:cxn>
                  <a:cxn ang="0">
                    <a:pos x="5" y="2465"/>
                  </a:cxn>
                </a:cxnLst>
                <a:pathLst>
                  <a:path w="10" h="2475">
                    <a:moveTo>
                      <a:pt x="5" y="2465"/>
                    </a:moveTo>
                    <a:lnTo>
                      <a:pt x="10" y="2470"/>
                    </a:lnTo>
                    <a:lnTo>
                      <a:pt x="10" y="0"/>
                    </a:lnTo>
                    <a:lnTo>
                      <a:pt x="0" y="0"/>
                    </a:lnTo>
                    <a:lnTo>
                      <a:pt x="0" y="2470"/>
                    </a:lnTo>
                    <a:lnTo>
                      <a:pt x="5" y="2475"/>
                    </a:lnTo>
                    <a:lnTo>
                      <a:pt x="0" y="2470"/>
                    </a:lnTo>
                    <a:lnTo>
                      <a:pt x="0" y="2475"/>
                    </a:lnTo>
                    <a:lnTo>
                      <a:pt x="5" y="2475"/>
                    </a:lnTo>
                    <a:lnTo>
                      <a:pt x="5" y="2465"/>
                    </a:lnTo>
                    <a:close/>
                  </a:path>
                </a:pathLst>
              </a:custGeom>
              <a:solidFill>
                <a:srgbClr val="000000"/>
              </a:solidFill>
              <a:ln w="9525">
                <a:noFill/>
              </a:ln>
            </p:spPr>
            <p:txBody>
              <a:bodyPr/>
              <a:p>
                <a:endParaRPr lang="zh-CN" altLang="en-US"/>
              </a:p>
            </p:txBody>
          </p:sp>
          <p:sp>
            <p:nvSpPr>
              <p:cNvPr id="21524" name="Freeform 21"/>
              <p:cNvSpPr/>
              <p:nvPr/>
            </p:nvSpPr>
            <p:spPr>
              <a:xfrm>
                <a:off x="2151" y="3751"/>
                <a:ext cx="1869" cy="10"/>
              </a:xfrm>
              <a:custGeom>
                <a:avLst/>
                <a:gdLst/>
                <a:ahLst/>
                <a:cxnLst>
                  <a:cxn ang="0">
                    <a:pos x="1859" y="5"/>
                  </a:cxn>
                  <a:cxn ang="0">
                    <a:pos x="1864" y="0"/>
                  </a:cxn>
                  <a:cxn ang="0">
                    <a:pos x="0" y="0"/>
                  </a:cxn>
                  <a:cxn ang="0">
                    <a:pos x="0" y="10"/>
                  </a:cxn>
                  <a:cxn ang="0">
                    <a:pos x="1864" y="10"/>
                  </a:cxn>
                  <a:cxn ang="0">
                    <a:pos x="1869" y="5"/>
                  </a:cxn>
                  <a:cxn ang="0">
                    <a:pos x="1864" y="10"/>
                  </a:cxn>
                  <a:cxn ang="0">
                    <a:pos x="1869" y="10"/>
                  </a:cxn>
                  <a:cxn ang="0">
                    <a:pos x="1869" y="5"/>
                  </a:cxn>
                  <a:cxn ang="0">
                    <a:pos x="1859" y="5"/>
                  </a:cxn>
                </a:cxnLst>
                <a:pathLst>
                  <a:path w="1869" h="10">
                    <a:moveTo>
                      <a:pt x="1859" y="5"/>
                    </a:moveTo>
                    <a:lnTo>
                      <a:pt x="1864" y="0"/>
                    </a:lnTo>
                    <a:lnTo>
                      <a:pt x="0" y="0"/>
                    </a:lnTo>
                    <a:lnTo>
                      <a:pt x="0" y="10"/>
                    </a:lnTo>
                    <a:lnTo>
                      <a:pt x="1864" y="10"/>
                    </a:lnTo>
                    <a:lnTo>
                      <a:pt x="1869" y="5"/>
                    </a:lnTo>
                    <a:lnTo>
                      <a:pt x="1864" y="10"/>
                    </a:lnTo>
                    <a:lnTo>
                      <a:pt x="1869" y="10"/>
                    </a:lnTo>
                    <a:lnTo>
                      <a:pt x="1869" y="5"/>
                    </a:lnTo>
                    <a:lnTo>
                      <a:pt x="1859" y="5"/>
                    </a:lnTo>
                    <a:close/>
                  </a:path>
                </a:pathLst>
              </a:custGeom>
              <a:solidFill>
                <a:srgbClr val="000000"/>
              </a:solidFill>
              <a:ln w="9525">
                <a:noFill/>
              </a:ln>
            </p:spPr>
            <p:txBody>
              <a:bodyPr/>
              <a:p>
                <a:endParaRPr lang="zh-CN" altLang="en-US"/>
              </a:p>
            </p:txBody>
          </p:sp>
        </p:grpSp>
        <p:grpSp>
          <p:nvGrpSpPr>
            <p:cNvPr id="21525" name="Group 22"/>
            <p:cNvGrpSpPr/>
            <p:nvPr/>
          </p:nvGrpSpPr>
          <p:grpSpPr>
            <a:xfrm>
              <a:off x="3885" y="3717"/>
              <a:ext cx="497" cy="183"/>
              <a:chOff x="2329" y="801"/>
              <a:chExt cx="1495" cy="550"/>
            </a:xfrm>
          </p:grpSpPr>
          <p:sp>
            <p:nvSpPr>
              <p:cNvPr id="21526" name="Freeform 23"/>
              <p:cNvSpPr/>
              <p:nvPr/>
            </p:nvSpPr>
            <p:spPr>
              <a:xfrm>
                <a:off x="2334" y="806"/>
                <a:ext cx="1485" cy="540"/>
              </a:xfrm>
              <a:custGeom>
                <a:avLst/>
                <a:gdLst/>
                <a:ahLst/>
                <a:cxnLst>
                  <a:cxn ang="0">
                    <a:pos x="694" y="109"/>
                  </a:cxn>
                  <a:cxn ang="0">
                    <a:pos x="714" y="86"/>
                  </a:cxn>
                  <a:cxn ang="0">
                    <a:pos x="742" y="77"/>
                  </a:cxn>
                  <a:cxn ang="0">
                    <a:pos x="772" y="86"/>
                  </a:cxn>
                  <a:cxn ang="0">
                    <a:pos x="791" y="109"/>
                  </a:cxn>
                  <a:cxn ang="0">
                    <a:pos x="793" y="139"/>
                  </a:cxn>
                  <a:cxn ang="0">
                    <a:pos x="779" y="166"/>
                  </a:cxn>
                  <a:cxn ang="0">
                    <a:pos x="753" y="180"/>
                  </a:cxn>
                  <a:cxn ang="0">
                    <a:pos x="722" y="177"/>
                  </a:cxn>
                  <a:cxn ang="0">
                    <a:pos x="699" y="157"/>
                  </a:cxn>
                  <a:cxn ang="0">
                    <a:pos x="690" y="129"/>
                  </a:cxn>
                  <a:cxn ang="0">
                    <a:pos x="608" y="157"/>
                  </a:cxn>
                  <a:cxn ang="0">
                    <a:pos x="584" y="185"/>
                  </a:cxn>
                  <a:cxn ang="0">
                    <a:pos x="548" y="195"/>
                  </a:cxn>
                  <a:cxn ang="0">
                    <a:pos x="492" y="203"/>
                  </a:cxn>
                  <a:cxn ang="0">
                    <a:pos x="434" y="250"/>
                  </a:cxn>
                  <a:cxn ang="0">
                    <a:pos x="419" y="389"/>
                  </a:cxn>
                  <a:cxn ang="0">
                    <a:pos x="388" y="393"/>
                  </a:cxn>
                  <a:cxn ang="0">
                    <a:pos x="312" y="403"/>
                  </a:cxn>
                  <a:cxn ang="0">
                    <a:pos x="217" y="415"/>
                  </a:cxn>
                  <a:cxn ang="0">
                    <a:pos x="127" y="428"/>
                  </a:cxn>
                  <a:cxn ang="0">
                    <a:pos x="72" y="435"/>
                  </a:cxn>
                  <a:cxn ang="0">
                    <a:pos x="45" y="445"/>
                  </a:cxn>
                  <a:cxn ang="0">
                    <a:pos x="14" y="478"/>
                  </a:cxn>
                  <a:cxn ang="0">
                    <a:pos x="0" y="540"/>
                  </a:cxn>
                  <a:cxn ang="0">
                    <a:pos x="1478" y="497"/>
                  </a:cxn>
                  <a:cxn ang="0">
                    <a:pos x="1449" y="454"/>
                  </a:cxn>
                  <a:cxn ang="0">
                    <a:pos x="1421" y="436"/>
                  </a:cxn>
                  <a:cxn ang="0">
                    <a:pos x="1381" y="430"/>
                  </a:cxn>
                  <a:cxn ang="0">
                    <a:pos x="1300" y="420"/>
                  </a:cxn>
                  <a:cxn ang="0">
                    <a:pos x="1206" y="407"/>
                  </a:cxn>
                  <a:cxn ang="0">
                    <a:pos x="1122" y="397"/>
                  </a:cxn>
                  <a:cxn ang="0">
                    <a:pos x="1073" y="389"/>
                  </a:cxn>
                  <a:cxn ang="0">
                    <a:pos x="1065" y="280"/>
                  </a:cxn>
                  <a:cxn ang="0">
                    <a:pos x="1015" y="213"/>
                  </a:cxn>
                  <a:cxn ang="0">
                    <a:pos x="951" y="195"/>
                  </a:cxn>
                  <a:cxn ang="0">
                    <a:pos x="911" y="191"/>
                  </a:cxn>
                  <a:cxn ang="0">
                    <a:pos x="882" y="169"/>
                  </a:cxn>
                  <a:cxn ang="0">
                    <a:pos x="870" y="129"/>
                  </a:cxn>
                  <a:cxn ang="0">
                    <a:pos x="848" y="57"/>
                  </a:cxn>
                  <a:cxn ang="0">
                    <a:pos x="792" y="10"/>
                  </a:cxn>
                  <a:cxn ang="0">
                    <a:pos x="716" y="2"/>
                  </a:cxn>
                  <a:cxn ang="0">
                    <a:pos x="652" y="38"/>
                  </a:cxn>
                  <a:cxn ang="0">
                    <a:pos x="616" y="103"/>
                  </a:cxn>
                </a:cxnLst>
                <a:pathLst>
                  <a:path w="1485" h="540">
                    <a:moveTo>
                      <a:pt x="690" y="129"/>
                    </a:moveTo>
                    <a:lnTo>
                      <a:pt x="691" y="119"/>
                    </a:lnTo>
                    <a:lnTo>
                      <a:pt x="694" y="109"/>
                    </a:lnTo>
                    <a:lnTo>
                      <a:pt x="699" y="100"/>
                    </a:lnTo>
                    <a:lnTo>
                      <a:pt x="705" y="92"/>
                    </a:lnTo>
                    <a:lnTo>
                      <a:pt x="714" y="86"/>
                    </a:lnTo>
                    <a:lnTo>
                      <a:pt x="722" y="81"/>
                    </a:lnTo>
                    <a:lnTo>
                      <a:pt x="732" y="78"/>
                    </a:lnTo>
                    <a:lnTo>
                      <a:pt x="742" y="77"/>
                    </a:lnTo>
                    <a:lnTo>
                      <a:pt x="753" y="78"/>
                    </a:lnTo>
                    <a:lnTo>
                      <a:pt x="763" y="81"/>
                    </a:lnTo>
                    <a:lnTo>
                      <a:pt x="772" y="86"/>
                    </a:lnTo>
                    <a:lnTo>
                      <a:pt x="779" y="92"/>
                    </a:lnTo>
                    <a:lnTo>
                      <a:pt x="786" y="100"/>
                    </a:lnTo>
                    <a:lnTo>
                      <a:pt x="791" y="109"/>
                    </a:lnTo>
                    <a:lnTo>
                      <a:pt x="793" y="119"/>
                    </a:lnTo>
                    <a:lnTo>
                      <a:pt x="794" y="129"/>
                    </a:lnTo>
                    <a:lnTo>
                      <a:pt x="793" y="139"/>
                    </a:lnTo>
                    <a:lnTo>
                      <a:pt x="791" y="149"/>
                    </a:lnTo>
                    <a:lnTo>
                      <a:pt x="786" y="157"/>
                    </a:lnTo>
                    <a:lnTo>
                      <a:pt x="779" y="166"/>
                    </a:lnTo>
                    <a:lnTo>
                      <a:pt x="772" y="172"/>
                    </a:lnTo>
                    <a:lnTo>
                      <a:pt x="763" y="177"/>
                    </a:lnTo>
                    <a:lnTo>
                      <a:pt x="753" y="180"/>
                    </a:lnTo>
                    <a:lnTo>
                      <a:pt x="742" y="181"/>
                    </a:lnTo>
                    <a:lnTo>
                      <a:pt x="732" y="180"/>
                    </a:lnTo>
                    <a:lnTo>
                      <a:pt x="722" y="177"/>
                    </a:lnTo>
                    <a:lnTo>
                      <a:pt x="714" y="172"/>
                    </a:lnTo>
                    <a:lnTo>
                      <a:pt x="705" y="166"/>
                    </a:lnTo>
                    <a:lnTo>
                      <a:pt x="699" y="157"/>
                    </a:lnTo>
                    <a:lnTo>
                      <a:pt x="694" y="149"/>
                    </a:lnTo>
                    <a:lnTo>
                      <a:pt x="691" y="139"/>
                    </a:lnTo>
                    <a:lnTo>
                      <a:pt x="690" y="129"/>
                    </a:lnTo>
                    <a:lnTo>
                      <a:pt x="613" y="129"/>
                    </a:lnTo>
                    <a:lnTo>
                      <a:pt x="612" y="144"/>
                    </a:lnTo>
                    <a:lnTo>
                      <a:pt x="608" y="157"/>
                    </a:lnTo>
                    <a:lnTo>
                      <a:pt x="602" y="169"/>
                    </a:lnTo>
                    <a:lnTo>
                      <a:pt x="594" y="178"/>
                    </a:lnTo>
                    <a:lnTo>
                      <a:pt x="584" y="185"/>
                    </a:lnTo>
                    <a:lnTo>
                      <a:pt x="572" y="191"/>
                    </a:lnTo>
                    <a:lnTo>
                      <a:pt x="560" y="193"/>
                    </a:lnTo>
                    <a:lnTo>
                      <a:pt x="548" y="195"/>
                    </a:lnTo>
                    <a:lnTo>
                      <a:pt x="533" y="195"/>
                    </a:lnTo>
                    <a:lnTo>
                      <a:pt x="513" y="198"/>
                    </a:lnTo>
                    <a:lnTo>
                      <a:pt x="492" y="203"/>
                    </a:lnTo>
                    <a:lnTo>
                      <a:pt x="471" y="213"/>
                    </a:lnTo>
                    <a:lnTo>
                      <a:pt x="451" y="228"/>
                    </a:lnTo>
                    <a:lnTo>
                      <a:pt x="434" y="250"/>
                    </a:lnTo>
                    <a:lnTo>
                      <a:pt x="422" y="280"/>
                    </a:lnTo>
                    <a:lnTo>
                      <a:pt x="419" y="319"/>
                    </a:lnTo>
                    <a:lnTo>
                      <a:pt x="419" y="389"/>
                    </a:lnTo>
                    <a:lnTo>
                      <a:pt x="415" y="389"/>
                    </a:lnTo>
                    <a:lnTo>
                      <a:pt x="404" y="392"/>
                    </a:lnTo>
                    <a:lnTo>
                      <a:pt x="388" y="393"/>
                    </a:lnTo>
                    <a:lnTo>
                      <a:pt x="367" y="397"/>
                    </a:lnTo>
                    <a:lnTo>
                      <a:pt x="341" y="399"/>
                    </a:lnTo>
                    <a:lnTo>
                      <a:pt x="312" y="403"/>
                    </a:lnTo>
                    <a:lnTo>
                      <a:pt x="281" y="407"/>
                    </a:lnTo>
                    <a:lnTo>
                      <a:pt x="249" y="411"/>
                    </a:lnTo>
                    <a:lnTo>
                      <a:pt x="217" y="415"/>
                    </a:lnTo>
                    <a:lnTo>
                      <a:pt x="186" y="420"/>
                    </a:lnTo>
                    <a:lnTo>
                      <a:pt x="155" y="424"/>
                    </a:lnTo>
                    <a:lnTo>
                      <a:pt x="127" y="428"/>
                    </a:lnTo>
                    <a:lnTo>
                      <a:pt x="104" y="430"/>
                    </a:lnTo>
                    <a:lnTo>
                      <a:pt x="85" y="434"/>
                    </a:lnTo>
                    <a:lnTo>
                      <a:pt x="72" y="435"/>
                    </a:lnTo>
                    <a:lnTo>
                      <a:pt x="64" y="436"/>
                    </a:lnTo>
                    <a:lnTo>
                      <a:pt x="55" y="439"/>
                    </a:lnTo>
                    <a:lnTo>
                      <a:pt x="45" y="445"/>
                    </a:lnTo>
                    <a:lnTo>
                      <a:pt x="34" y="454"/>
                    </a:lnTo>
                    <a:lnTo>
                      <a:pt x="24" y="465"/>
                    </a:lnTo>
                    <a:lnTo>
                      <a:pt x="14" y="478"/>
                    </a:lnTo>
                    <a:lnTo>
                      <a:pt x="7" y="497"/>
                    </a:lnTo>
                    <a:lnTo>
                      <a:pt x="2" y="517"/>
                    </a:lnTo>
                    <a:lnTo>
                      <a:pt x="0" y="540"/>
                    </a:lnTo>
                    <a:lnTo>
                      <a:pt x="1485" y="540"/>
                    </a:lnTo>
                    <a:lnTo>
                      <a:pt x="1483" y="517"/>
                    </a:lnTo>
                    <a:lnTo>
                      <a:pt x="1478" y="497"/>
                    </a:lnTo>
                    <a:lnTo>
                      <a:pt x="1470" y="478"/>
                    </a:lnTo>
                    <a:lnTo>
                      <a:pt x="1460" y="465"/>
                    </a:lnTo>
                    <a:lnTo>
                      <a:pt x="1449" y="454"/>
                    </a:lnTo>
                    <a:lnTo>
                      <a:pt x="1439" y="445"/>
                    </a:lnTo>
                    <a:lnTo>
                      <a:pt x="1429" y="439"/>
                    </a:lnTo>
                    <a:lnTo>
                      <a:pt x="1421" y="436"/>
                    </a:lnTo>
                    <a:lnTo>
                      <a:pt x="1413" y="435"/>
                    </a:lnTo>
                    <a:lnTo>
                      <a:pt x="1399" y="434"/>
                    </a:lnTo>
                    <a:lnTo>
                      <a:pt x="1381" y="430"/>
                    </a:lnTo>
                    <a:lnTo>
                      <a:pt x="1357" y="428"/>
                    </a:lnTo>
                    <a:lnTo>
                      <a:pt x="1330" y="424"/>
                    </a:lnTo>
                    <a:lnTo>
                      <a:pt x="1300" y="420"/>
                    </a:lnTo>
                    <a:lnTo>
                      <a:pt x="1269" y="415"/>
                    </a:lnTo>
                    <a:lnTo>
                      <a:pt x="1238" y="411"/>
                    </a:lnTo>
                    <a:lnTo>
                      <a:pt x="1206" y="407"/>
                    </a:lnTo>
                    <a:lnTo>
                      <a:pt x="1175" y="403"/>
                    </a:lnTo>
                    <a:lnTo>
                      <a:pt x="1147" y="399"/>
                    </a:lnTo>
                    <a:lnTo>
                      <a:pt x="1122" y="397"/>
                    </a:lnTo>
                    <a:lnTo>
                      <a:pt x="1101" y="393"/>
                    </a:lnTo>
                    <a:lnTo>
                      <a:pt x="1085" y="392"/>
                    </a:lnTo>
                    <a:lnTo>
                      <a:pt x="1073" y="389"/>
                    </a:lnTo>
                    <a:lnTo>
                      <a:pt x="1070" y="389"/>
                    </a:lnTo>
                    <a:lnTo>
                      <a:pt x="1070" y="319"/>
                    </a:lnTo>
                    <a:lnTo>
                      <a:pt x="1065" y="280"/>
                    </a:lnTo>
                    <a:lnTo>
                      <a:pt x="1054" y="250"/>
                    </a:lnTo>
                    <a:lnTo>
                      <a:pt x="1036" y="228"/>
                    </a:lnTo>
                    <a:lnTo>
                      <a:pt x="1015" y="213"/>
                    </a:lnTo>
                    <a:lnTo>
                      <a:pt x="993" y="203"/>
                    </a:lnTo>
                    <a:lnTo>
                      <a:pt x="970" y="198"/>
                    </a:lnTo>
                    <a:lnTo>
                      <a:pt x="951" y="195"/>
                    </a:lnTo>
                    <a:lnTo>
                      <a:pt x="936" y="195"/>
                    </a:lnTo>
                    <a:lnTo>
                      <a:pt x="923" y="193"/>
                    </a:lnTo>
                    <a:lnTo>
                      <a:pt x="911" y="191"/>
                    </a:lnTo>
                    <a:lnTo>
                      <a:pt x="900" y="185"/>
                    </a:lnTo>
                    <a:lnTo>
                      <a:pt x="890" y="178"/>
                    </a:lnTo>
                    <a:lnTo>
                      <a:pt x="882" y="169"/>
                    </a:lnTo>
                    <a:lnTo>
                      <a:pt x="875" y="157"/>
                    </a:lnTo>
                    <a:lnTo>
                      <a:pt x="871" y="144"/>
                    </a:lnTo>
                    <a:lnTo>
                      <a:pt x="870" y="129"/>
                    </a:lnTo>
                    <a:lnTo>
                      <a:pt x="868" y="103"/>
                    </a:lnTo>
                    <a:lnTo>
                      <a:pt x="860" y="79"/>
                    </a:lnTo>
                    <a:lnTo>
                      <a:pt x="848" y="57"/>
                    </a:lnTo>
                    <a:lnTo>
                      <a:pt x="833" y="38"/>
                    </a:lnTo>
                    <a:lnTo>
                      <a:pt x="814" y="22"/>
                    </a:lnTo>
                    <a:lnTo>
                      <a:pt x="792" y="10"/>
                    </a:lnTo>
                    <a:lnTo>
                      <a:pt x="768" y="2"/>
                    </a:lnTo>
                    <a:lnTo>
                      <a:pt x="742" y="0"/>
                    </a:lnTo>
                    <a:lnTo>
                      <a:pt x="716" y="2"/>
                    </a:lnTo>
                    <a:lnTo>
                      <a:pt x="693" y="10"/>
                    </a:lnTo>
                    <a:lnTo>
                      <a:pt x="670" y="22"/>
                    </a:lnTo>
                    <a:lnTo>
                      <a:pt x="652" y="38"/>
                    </a:lnTo>
                    <a:lnTo>
                      <a:pt x="636" y="57"/>
                    </a:lnTo>
                    <a:lnTo>
                      <a:pt x="623" y="79"/>
                    </a:lnTo>
                    <a:lnTo>
                      <a:pt x="616" y="103"/>
                    </a:lnTo>
                    <a:lnTo>
                      <a:pt x="613" y="129"/>
                    </a:lnTo>
                    <a:lnTo>
                      <a:pt x="690" y="129"/>
                    </a:lnTo>
                    <a:close/>
                  </a:path>
                </a:pathLst>
              </a:custGeom>
              <a:solidFill>
                <a:srgbClr val="FFFFFF"/>
              </a:solidFill>
              <a:ln w="9525">
                <a:noFill/>
              </a:ln>
            </p:spPr>
            <p:txBody>
              <a:bodyPr/>
              <a:p>
                <a:endParaRPr lang="zh-CN" altLang="en-US"/>
              </a:p>
            </p:txBody>
          </p:sp>
          <p:sp>
            <p:nvSpPr>
              <p:cNvPr id="21527" name="Freeform 24"/>
              <p:cNvSpPr/>
              <p:nvPr/>
            </p:nvSpPr>
            <p:spPr>
              <a:xfrm>
                <a:off x="3019" y="878"/>
                <a:ext cx="57" cy="57"/>
              </a:xfrm>
              <a:custGeom>
                <a:avLst/>
                <a:gdLst/>
                <a:ahLst/>
                <a:cxnLst>
                  <a:cxn ang="0">
                    <a:pos x="57" y="0"/>
                  </a:cxn>
                  <a:cxn ang="0">
                    <a:pos x="57" y="0"/>
                  </a:cxn>
                  <a:cxn ang="0">
                    <a:pos x="47" y="2"/>
                  </a:cxn>
                  <a:cxn ang="0">
                    <a:pos x="36" y="5"/>
                  </a:cxn>
                  <a:cxn ang="0">
                    <a:pos x="26" y="10"/>
                  </a:cxn>
                  <a:cxn ang="0">
                    <a:pos x="18" y="17"/>
                  </a:cxn>
                  <a:cxn ang="0">
                    <a:pos x="10" y="26"/>
                  </a:cxn>
                  <a:cxn ang="0">
                    <a:pos x="5" y="36"/>
                  </a:cxn>
                  <a:cxn ang="0">
                    <a:pos x="3" y="47"/>
                  </a:cxn>
                  <a:cxn ang="0">
                    <a:pos x="0" y="57"/>
                  </a:cxn>
                  <a:cxn ang="0">
                    <a:pos x="10" y="57"/>
                  </a:cxn>
                  <a:cxn ang="0">
                    <a:pos x="10" y="47"/>
                  </a:cxn>
                  <a:cxn ang="0">
                    <a:pos x="13" y="38"/>
                  </a:cxn>
                  <a:cxn ang="0">
                    <a:pos x="18" y="31"/>
                  </a:cxn>
                  <a:cxn ang="0">
                    <a:pos x="23" y="22"/>
                  </a:cxn>
                  <a:cxn ang="0">
                    <a:pos x="31" y="17"/>
                  </a:cxn>
                  <a:cxn ang="0">
                    <a:pos x="39" y="12"/>
                  </a:cxn>
                  <a:cxn ang="0">
                    <a:pos x="47" y="10"/>
                  </a:cxn>
                  <a:cxn ang="0">
                    <a:pos x="57" y="10"/>
                  </a:cxn>
                  <a:cxn ang="0">
                    <a:pos x="57" y="10"/>
                  </a:cxn>
                  <a:cxn ang="0">
                    <a:pos x="57" y="0"/>
                  </a:cxn>
                </a:cxnLst>
                <a:pathLst>
                  <a:path w="57" h="57">
                    <a:moveTo>
                      <a:pt x="57" y="0"/>
                    </a:moveTo>
                    <a:lnTo>
                      <a:pt x="57" y="0"/>
                    </a:lnTo>
                    <a:lnTo>
                      <a:pt x="47" y="2"/>
                    </a:lnTo>
                    <a:lnTo>
                      <a:pt x="36" y="5"/>
                    </a:lnTo>
                    <a:lnTo>
                      <a:pt x="26" y="10"/>
                    </a:lnTo>
                    <a:lnTo>
                      <a:pt x="18" y="17"/>
                    </a:lnTo>
                    <a:lnTo>
                      <a:pt x="10" y="26"/>
                    </a:lnTo>
                    <a:lnTo>
                      <a:pt x="5" y="36"/>
                    </a:lnTo>
                    <a:lnTo>
                      <a:pt x="3" y="47"/>
                    </a:lnTo>
                    <a:lnTo>
                      <a:pt x="0" y="57"/>
                    </a:lnTo>
                    <a:lnTo>
                      <a:pt x="10" y="57"/>
                    </a:lnTo>
                    <a:lnTo>
                      <a:pt x="10" y="47"/>
                    </a:lnTo>
                    <a:lnTo>
                      <a:pt x="13" y="38"/>
                    </a:lnTo>
                    <a:lnTo>
                      <a:pt x="18" y="31"/>
                    </a:lnTo>
                    <a:lnTo>
                      <a:pt x="23" y="22"/>
                    </a:lnTo>
                    <a:lnTo>
                      <a:pt x="31" y="17"/>
                    </a:lnTo>
                    <a:lnTo>
                      <a:pt x="39" y="12"/>
                    </a:lnTo>
                    <a:lnTo>
                      <a:pt x="47" y="10"/>
                    </a:lnTo>
                    <a:lnTo>
                      <a:pt x="57" y="10"/>
                    </a:lnTo>
                    <a:lnTo>
                      <a:pt x="57" y="0"/>
                    </a:lnTo>
                    <a:close/>
                  </a:path>
                </a:pathLst>
              </a:custGeom>
              <a:solidFill>
                <a:srgbClr val="000000"/>
              </a:solidFill>
              <a:ln w="9525">
                <a:noFill/>
              </a:ln>
            </p:spPr>
            <p:txBody>
              <a:bodyPr/>
              <a:p>
                <a:endParaRPr lang="zh-CN" altLang="en-US"/>
              </a:p>
            </p:txBody>
          </p:sp>
          <p:sp>
            <p:nvSpPr>
              <p:cNvPr id="21528" name="Freeform 25"/>
              <p:cNvSpPr/>
              <p:nvPr/>
            </p:nvSpPr>
            <p:spPr>
              <a:xfrm>
                <a:off x="3076" y="878"/>
                <a:ext cx="57" cy="57"/>
              </a:xfrm>
              <a:custGeom>
                <a:avLst/>
                <a:gdLst/>
                <a:ahLst/>
                <a:cxnLst>
                  <a:cxn ang="0">
                    <a:pos x="57" y="57"/>
                  </a:cxn>
                  <a:cxn ang="0">
                    <a:pos x="57" y="57"/>
                  </a:cxn>
                  <a:cxn ang="0">
                    <a:pos x="55" y="47"/>
                  </a:cxn>
                  <a:cxn ang="0">
                    <a:pos x="52" y="36"/>
                  </a:cxn>
                  <a:cxn ang="0">
                    <a:pos x="47" y="26"/>
                  </a:cxn>
                  <a:cxn ang="0">
                    <a:pos x="40" y="17"/>
                  </a:cxn>
                  <a:cxn ang="0">
                    <a:pos x="33" y="10"/>
                  </a:cxn>
                  <a:cxn ang="0">
                    <a:pos x="23" y="5"/>
                  </a:cxn>
                  <a:cxn ang="0">
                    <a:pos x="11" y="2"/>
                  </a:cxn>
                  <a:cxn ang="0">
                    <a:pos x="0" y="0"/>
                  </a:cxn>
                  <a:cxn ang="0">
                    <a:pos x="0" y="10"/>
                  </a:cxn>
                  <a:cxn ang="0">
                    <a:pos x="11" y="10"/>
                  </a:cxn>
                  <a:cxn ang="0">
                    <a:pos x="20" y="12"/>
                  </a:cxn>
                  <a:cxn ang="0">
                    <a:pos x="28" y="17"/>
                  </a:cxn>
                  <a:cxn ang="0">
                    <a:pos x="35" y="22"/>
                  </a:cxn>
                  <a:cxn ang="0">
                    <a:pos x="40" y="31"/>
                  </a:cxn>
                  <a:cxn ang="0">
                    <a:pos x="45" y="38"/>
                  </a:cxn>
                  <a:cxn ang="0">
                    <a:pos x="47" y="47"/>
                  </a:cxn>
                  <a:cxn ang="0">
                    <a:pos x="47" y="57"/>
                  </a:cxn>
                  <a:cxn ang="0">
                    <a:pos x="47" y="57"/>
                  </a:cxn>
                  <a:cxn ang="0">
                    <a:pos x="57" y="57"/>
                  </a:cxn>
                </a:cxnLst>
                <a:pathLst>
                  <a:path w="57" h="57">
                    <a:moveTo>
                      <a:pt x="57" y="57"/>
                    </a:moveTo>
                    <a:lnTo>
                      <a:pt x="57" y="57"/>
                    </a:lnTo>
                    <a:lnTo>
                      <a:pt x="55" y="47"/>
                    </a:lnTo>
                    <a:lnTo>
                      <a:pt x="52" y="36"/>
                    </a:lnTo>
                    <a:lnTo>
                      <a:pt x="47" y="26"/>
                    </a:lnTo>
                    <a:lnTo>
                      <a:pt x="40" y="17"/>
                    </a:lnTo>
                    <a:lnTo>
                      <a:pt x="33" y="10"/>
                    </a:lnTo>
                    <a:lnTo>
                      <a:pt x="23" y="5"/>
                    </a:lnTo>
                    <a:lnTo>
                      <a:pt x="11" y="2"/>
                    </a:lnTo>
                    <a:lnTo>
                      <a:pt x="0" y="0"/>
                    </a:lnTo>
                    <a:lnTo>
                      <a:pt x="0" y="10"/>
                    </a:lnTo>
                    <a:lnTo>
                      <a:pt x="11" y="10"/>
                    </a:lnTo>
                    <a:lnTo>
                      <a:pt x="20" y="12"/>
                    </a:lnTo>
                    <a:lnTo>
                      <a:pt x="28" y="17"/>
                    </a:lnTo>
                    <a:lnTo>
                      <a:pt x="35" y="22"/>
                    </a:lnTo>
                    <a:lnTo>
                      <a:pt x="40" y="31"/>
                    </a:lnTo>
                    <a:lnTo>
                      <a:pt x="45" y="38"/>
                    </a:lnTo>
                    <a:lnTo>
                      <a:pt x="47" y="47"/>
                    </a:lnTo>
                    <a:lnTo>
                      <a:pt x="47" y="57"/>
                    </a:lnTo>
                    <a:lnTo>
                      <a:pt x="57" y="57"/>
                    </a:lnTo>
                    <a:close/>
                  </a:path>
                </a:pathLst>
              </a:custGeom>
              <a:solidFill>
                <a:srgbClr val="000000"/>
              </a:solidFill>
              <a:ln w="9525">
                <a:noFill/>
              </a:ln>
            </p:spPr>
            <p:txBody>
              <a:bodyPr/>
              <a:p>
                <a:endParaRPr lang="zh-CN" altLang="en-US"/>
              </a:p>
            </p:txBody>
          </p:sp>
          <p:sp>
            <p:nvSpPr>
              <p:cNvPr id="21529" name="Freeform 26"/>
              <p:cNvSpPr/>
              <p:nvPr/>
            </p:nvSpPr>
            <p:spPr>
              <a:xfrm>
                <a:off x="3076" y="935"/>
                <a:ext cx="57" cy="57"/>
              </a:xfrm>
              <a:custGeom>
                <a:avLst/>
                <a:gdLst/>
                <a:ahLst/>
                <a:cxnLst>
                  <a:cxn ang="0">
                    <a:pos x="0" y="57"/>
                  </a:cxn>
                  <a:cxn ang="0">
                    <a:pos x="0" y="57"/>
                  </a:cxn>
                  <a:cxn ang="0">
                    <a:pos x="11" y="54"/>
                  </a:cxn>
                  <a:cxn ang="0">
                    <a:pos x="23" y="52"/>
                  </a:cxn>
                  <a:cxn ang="0">
                    <a:pos x="33" y="47"/>
                  </a:cxn>
                  <a:cxn ang="0">
                    <a:pos x="40" y="40"/>
                  </a:cxn>
                  <a:cxn ang="0">
                    <a:pos x="47" y="31"/>
                  </a:cxn>
                  <a:cxn ang="0">
                    <a:pos x="52" y="21"/>
                  </a:cxn>
                  <a:cxn ang="0">
                    <a:pos x="55" y="10"/>
                  </a:cxn>
                  <a:cxn ang="0">
                    <a:pos x="57" y="0"/>
                  </a:cxn>
                  <a:cxn ang="0">
                    <a:pos x="47" y="0"/>
                  </a:cxn>
                  <a:cxn ang="0">
                    <a:pos x="47" y="10"/>
                  </a:cxn>
                  <a:cxn ang="0">
                    <a:pos x="45" y="18"/>
                  </a:cxn>
                  <a:cxn ang="0">
                    <a:pos x="40" y="26"/>
                  </a:cxn>
                  <a:cxn ang="0">
                    <a:pos x="35" y="35"/>
                  </a:cxn>
                  <a:cxn ang="0">
                    <a:pos x="28" y="40"/>
                  </a:cxn>
                  <a:cxn ang="0">
                    <a:pos x="20" y="45"/>
                  </a:cxn>
                  <a:cxn ang="0">
                    <a:pos x="11" y="47"/>
                  </a:cxn>
                  <a:cxn ang="0">
                    <a:pos x="0" y="47"/>
                  </a:cxn>
                  <a:cxn ang="0">
                    <a:pos x="0" y="47"/>
                  </a:cxn>
                  <a:cxn ang="0">
                    <a:pos x="0" y="57"/>
                  </a:cxn>
                </a:cxnLst>
                <a:pathLst>
                  <a:path w="57" h="57">
                    <a:moveTo>
                      <a:pt x="0" y="57"/>
                    </a:moveTo>
                    <a:lnTo>
                      <a:pt x="0" y="57"/>
                    </a:lnTo>
                    <a:lnTo>
                      <a:pt x="11" y="54"/>
                    </a:lnTo>
                    <a:lnTo>
                      <a:pt x="23" y="52"/>
                    </a:lnTo>
                    <a:lnTo>
                      <a:pt x="33" y="47"/>
                    </a:lnTo>
                    <a:lnTo>
                      <a:pt x="40" y="40"/>
                    </a:lnTo>
                    <a:lnTo>
                      <a:pt x="47" y="31"/>
                    </a:lnTo>
                    <a:lnTo>
                      <a:pt x="52" y="21"/>
                    </a:lnTo>
                    <a:lnTo>
                      <a:pt x="55" y="10"/>
                    </a:lnTo>
                    <a:lnTo>
                      <a:pt x="57" y="0"/>
                    </a:lnTo>
                    <a:lnTo>
                      <a:pt x="47" y="0"/>
                    </a:lnTo>
                    <a:lnTo>
                      <a:pt x="47" y="10"/>
                    </a:lnTo>
                    <a:lnTo>
                      <a:pt x="45" y="18"/>
                    </a:lnTo>
                    <a:lnTo>
                      <a:pt x="40" y="26"/>
                    </a:lnTo>
                    <a:lnTo>
                      <a:pt x="35" y="35"/>
                    </a:lnTo>
                    <a:lnTo>
                      <a:pt x="28" y="40"/>
                    </a:lnTo>
                    <a:lnTo>
                      <a:pt x="20" y="45"/>
                    </a:lnTo>
                    <a:lnTo>
                      <a:pt x="11" y="47"/>
                    </a:lnTo>
                    <a:lnTo>
                      <a:pt x="0" y="47"/>
                    </a:lnTo>
                    <a:lnTo>
                      <a:pt x="0" y="57"/>
                    </a:lnTo>
                    <a:close/>
                  </a:path>
                </a:pathLst>
              </a:custGeom>
              <a:solidFill>
                <a:srgbClr val="000000"/>
              </a:solidFill>
              <a:ln w="9525">
                <a:noFill/>
              </a:ln>
            </p:spPr>
            <p:txBody>
              <a:bodyPr/>
              <a:p>
                <a:endParaRPr lang="zh-CN" altLang="en-US"/>
              </a:p>
            </p:txBody>
          </p:sp>
          <p:sp>
            <p:nvSpPr>
              <p:cNvPr id="21530" name="Freeform 27"/>
              <p:cNvSpPr/>
              <p:nvPr/>
            </p:nvSpPr>
            <p:spPr>
              <a:xfrm>
                <a:off x="3019" y="930"/>
                <a:ext cx="57" cy="62"/>
              </a:xfrm>
              <a:custGeom>
                <a:avLst/>
                <a:gdLst/>
                <a:ahLst/>
                <a:cxnLst>
                  <a:cxn ang="0">
                    <a:pos x="5" y="10"/>
                  </a:cxn>
                  <a:cxn ang="0">
                    <a:pos x="0" y="5"/>
                  </a:cxn>
                  <a:cxn ang="0">
                    <a:pos x="3" y="15"/>
                  </a:cxn>
                  <a:cxn ang="0">
                    <a:pos x="5" y="26"/>
                  </a:cxn>
                  <a:cxn ang="0">
                    <a:pos x="10" y="36"/>
                  </a:cxn>
                  <a:cxn ang="0">
                    <a:pos x="18" y="45"/>
                  </a:cxn>
                  <a:cxn ang="0">
                    <a:pos x="26" y="52"/>
                  </a:cxn>
                  <a:cxn ang="0">
                    <a:pos x="36" y="57"/>
                  </a:cxn>
                  <a:cxn ang="0">
                    <a:pos x="47" y="59"/>
                  </a:cxn>
                  <a:cxn ang="0">
                    <a:pos x="57" y="62"/>
                  </a:cxn>
                  <a:cxn ang="0">
                    <a:pos x="57" y="52"/>
                  </a:cxn>
                  <a:cxn ang="0">
                    <a:pos x="47" y="52"/>
                  </a:cxn>
                  <a:cxn ang="0">
                    <a:pos x="39" y="50"/>
                  </a:cxn>
                  <a:cxn ang="0">
                    <a:pos x="31" y="45"/>
                  </a:cxn>
                  <a:cxn ang="0">
                    <a:pos x="23" y="40"/>
                  </a:cxn>
                  <a:cxn ang="0">
                    <a:pos x="18" y="31"/>
                  </a:cxn>
                  <a:cxn ang="0">
                    <a:pos x="13" y="23"/>
                  </a:cxn>
                  <a:cxn ang="0">
                    <a:pos x="10" y="15"/>
                  </a:cxn>
                  <a:cxn ang="0">
                    <a:pos x="10" y="5"/>
                  </a:cxn>
                  <a:cxn ang="0">
                    <a:pos x="5" y="0"/>
                  </a:cxn>
                  <a:cxn ang="0">
                    <a:pos x="10" y="5"/>
                  </a:cxn>
                  <a:cxn ang="0">
                    <a:pos x="10" y="0"/>
                  </a:cxn>
                  <a:cxn ang="0">
                    <a:pos x="5" y="0"/>
                  </a:cxn>
                  <a:cxn ang="0">
                    <a:pos x="5" y="10"/>
                  </a:cxn>
                </a:cxnLst>
                <a:pathLst>
                  <a:path w="57" h="62">
                    <a:moveTo>
                      <a:pt x="5" y="10"/>
                    </a:moveTo>
                    <a:lnTo>
                      <a:pt x="0" y="5"/>
                    </a:lnTo>
                    <a:lnTo>
                      <a:pt x="3" y="15"/>
                    </a:lnTo>
                    <a:lnTo>
                      <a:pt x="5" y="26"/>
                    </a:lnTo>
                    <a:lnTo>
                      <a:pt x="10" y="36"/>
                    </a:lnTo>
                    <a:lnTo>
                      <a:pt x="18" y="45"/>
                    </a:lnTo>
                    <a:lnTo>
                      <a:pt x="26" y="52"/>
                    </a:lnTo>
                    <a:lnTo>
                      <a:pt x="36" y="57"/>
                    </a:lnTo>
                    <a:lnTo>
                      <a:pt x="47" y="59"/>
                    </a:lnTo>
                    <a:lnTo>
                      <a:pt x="57" y="62"/>
                    </a:lnTo>
                    <a:lnTo>
                      <a:pt x="57" y="52"/>
                    </a:lnTo>
                    <a:lnTo>
                      <a:pt x="47" y="52"/>
                    </a:lnTo>
                    <a:lnTo>
                      <a:pt x="39" y="50"/>
                    </a:lnTo>
                    <a:lnTo>
                      <a:pt x="31" y="45"/>
                    </a:lnTo>
                    <a:lnTo>
                      <a:pt x="23" y="40"/>
                    </a:lnTo>
                    <a:lnTo>
                      <a:pt x="18" y="31"/>
                    </a:lnTo>
                    <a:lnTo>
                      <a:pt x="13" y="23"/>
                    </a:lnTo>
                    <a:lnTo>
                      <a:pt x="10" y="1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531" name="Freeform 28"/>
              <p:cNvSpPr/>
              <p:nvPr/>
            </p:nvSpPr>
            <p:spPr>
              <a:xfrm>
                <a:off x="2942" y="930"/>
                <a:ext cx="82" cy="10"/>
              </a:xfrm>
              <a:custGeom>
                <a:avLst/>
                <a:gdLst/>
                <a:ahLst/>
                <a:cxnLst>
                  <a:cxn ang="0">
                    <a:pos x="10" y="5"/>
                  </a:cxn>
                  <a:cxn ang="0">
                    <a:pos x="5" y="10"/>
                  </a:cxn>
                  <a:cxn ang="0">
                    <a:pos x="82" y="10"/>
                  </a:cxn>
                  <a:cxn ang="0">
                    <a:pos x="82" y="0"/>
                  </a:cxn>
                  <a:cxn ang="0">
                    <a:pos x="5" y="0"/>
                  </a:cxn>
                  <a:cxn ang="0">
                    <a:pos x="0" y="5"/>
                  </a:cxn>
                  <a:cxn ang="0">
                    <a:pos x="5" y="0"/>
                  </a:cxn>
                  <a:cxn ang="0">
                    <a:pos x="0" y="0"/>
                  </a:cxn>
                  <a:cxn ang="0">
                    <a:pos x="0" y="5"/>
                  </a:cxn>
                  <a:cxn ang="0">
                    <a:pos x="10" y="5"/>
                  </a:cxn>
                </a:cxnLst>
                <a:pathLst>
                  <a:path w="82" h="10">
                    <a:moveTo>
                      <a:pt x="10" y="5"/>
                    </a:moveTo>
                    <a:lnTo>
                      <a:pt x="5" y="10"/>
                    </a:lnTo>
                    <a:lnTo>
                      <a:pt x="82" y="10"/>
                    </a:lnTo>
                    <a:lnTo>
                      <a:pt x="82"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532" name="Freeform 29"/>
              <p:cNvSpPr/>
              <p:nvPr/>
            </p:nvSpPr>
            <p:spPr>
              <a:xfrm>
                <a:off x="2882" y="935"/>
                <a:ext cx="70" cy="71"/>
              </a:xfrm>
              <a:custGeom>
                <a:avLst/>
                <a:gdLst/>
                <a:ahLst/>
                <a:cxnLst>
                  <a:cxn ang="0">
                    <a:pos x="0" y="71"/>
                  </a:cxn>
                  <a:cxn ang="0">
                    <a:pos x="0" y="71"/>
                  </a:cxn>
                  <a:cxn ang="0">
                    <a:pos x="12" y="68"/>
                  </a:cxn>
                  <a:cxn ang="0">
                    <a:pos x="26" y="66"/>
                  </a:cxn>
                  <a:cxn ang="0">
                    <a:pos x="38" y="59"/>
                  </a:cxn>
                  <a:cxn ang="0">
                    <a:pos x="48" y="53"/>
                  </a:cxn>
                  <a:cxn ang="0">
                    <a:pos x="58" y="42"/>
                  </a:cxn>
                  <a:cxn ang="0">
                    <a:pos x="64" y="30"/>
                  </a:cxn>
                  <a:cxn ang="0">
                    <a:pos x="68" y="15"/>
                  </a:cxn>
                  <a:cxn ang="0">
                    <a:pos x="70" y="0"/>
                  </a:cxn>
                  <a:cxn ang="0">
                    <a:pos x="60" y="0"/>
                  </a:cxn>
                  <a:cxn ang="0">
                    <a:pos x="60" y="15"/>
                  </a:cxn>
                  <a:cxn ang="0">
                    <a:pos x="57" y="27"/>
                  </a:cxn>
                  <a:cxn ang="0">
                    <a:pos x="50" y="37"/>
                  </a:cxn>
                  <a:cxn ang="0">
                    <a:pos x="43" y="46"/>
                  </a:cxn>
                  <a:cxn ang="0">
                    <a:pos x="33" y="52"/>
                  </a:cxn>
                  <a:cxn ang="0">
                    <a:pos x="23" y="58"/>
                  </a:cxn>
                  <a:cxn ang="0">
                    <a:pos x="12" y="61"/>
                  </a:cxn>
                  <a:cxn ang="0">
                    <a:pos x="0" y="61"/>
                  </a:cxn>
                  <a:cxn ang="0">
                    <a:pos x="0" y="61"/>
                  </a:cxn>
                  <a:cxn ang="0">
                    <a:pos x="0" y="71"/>
                  </a:cxn>
                </a:cxnLst>
                <a:pathLst>
                  <a:path w="70" h="71">
                    <a:moveTo>
                      <a:pt x="0" y="71"/>
                    </a:moveTo>
                    <a:lnTo>
                      <a:pt x="0" y="71"/>
                    </a:lnTo>
                    <a:lnTo>
                      <a:pt x="12" y="68"/>
                    </a:lnTo>
                    <a:lnTo>
                      <a:pt x="26" y="66"/>
                    </a:lnTo>
                    <a:lnTo>
                      <a:pt x="38" y="59"/>
                    </a:lnTo>
                    <a:lnTo>
                      <a:pt x="48" y="53"/>
                    </a:lnTo>
                    <a:lnTo>
                      <a:pt x="58" y="42"/>
                    </a:lnTo>
                    <a:lnTo>
                      <a:pt x="64" y="30"/>
                    </a:lnTo>
                    <a:lnTo>
                      <a:pt x="68" y="15"/>
                    </a:lnTo>
                    <a:lnTo>
                      <a:pt x="70" y="0"/>
                    </a:lnTo>
                    <a:lnTo>
                      <a:pt x="60" y="0"/>
                    </a:lnTo>
                    <a:lnTo>
                      <a:pt x="60" y="15"/>
                    </a:lnTo>
                    <a:lnTo>
                      <a:pt x="57" y="27"/>
                    </a:lnTo>
                    <a:lnTo>
                      <a:pt x="50" y="37"/>
                    </a:lnTo>
                    <a:lnTo>
                      <a:pt x="43" y="46"/>
                    </a:lnTo>
                    <a:lnTo>
                      <a:pt x="33" y="52"/>
                    </a:lnTo>
                    <a:lnTo>
                      <a:pt x="23" y="58"/>
                    </a:lnTo>
                    <a:lnTo>
                      <a:pt x="12" y="61"/>
                    </a:lnTo>
                    <a:lnTo>
                      <a:pt x="0" y="61"/>
                    </a:lnTo>
                    <a:lnTo>
                      <a:pt x="0" y="71"/>
                    </a:lnTo>
                    <a:close/>
                  </a:path>
                </a:pathLst>
              </a:custGeom>
              <a:solidFill>
                <a:srgbClr val="000000"/>
              </a:solidFill>
              <a:ln w="9525">
                <a:noFill/>
              </a:ln>
            </p:spPr>
            <p:txBody>
              <a:bodyPr/>
              <a:p>
                <a:endParaRPr lang="zh-CN" altLang="en-US"/>
              </a:p>
            </p:txBody>
          </p:sp>
          <p:sp>
            <p:nvSpPr>
              <p:cNvPr id="21533" name="Freeform 30"/>
              <p:cNvSpPr/>
              <p:nvPr/>
            </p:nvSpPr>
            <p:spPr>
              <a:xfrm>
                <a:off x="2748" y="996"/>
                <a:ext cx="134" cy="129"/>
              </a:xfrm>
              <a:custGeom>
                <a:avLst/>
                <a:gdLst/>
                <a:ahLst/>
                <a:cxnLst>
                  <a:cxn ang="0">
                    <a:pos x="10" y="129"/>
                  </a:cxn>
                  <a:cxn ang="0">
                    <a:pos x="10" y="129"/>
                  </a:cxn>
                  <a:cxn ang="0">
                    <a:pos x="12" y="90"/>
                  </a:cxn>
                  <a:cxn ang="0">
                    <a:pos x="23" y="62"/>
                  </a:cxn>
                  <a:cxn ang="0">
                    <a:pos x="39" y="41"/>
                  </a:cxn>
                  <a:cxn ang="0">
                    <a:pos x="59" y="27"/>
                  </a:cxn>
                  <a:cxn ang="0">
                    <a:pos x="79" y="17"/>
                  </a:cxn>
                  <a:cxn ang="0">
                    <a:pos x="99" y="12"/>
                  </a:cxn>
                  <a:cxn ang="0">
                    <a:pos x="119" y="8"/>
                  </a:cxn>
                  <a:cxn ang="0">
                    <a:pos x="134" y="10"/>
                  </a:cxn>
                  <a:cxn ang="0">
                    <a:pos x="134" y="0"/>
                  </a:cxn>
                  <a:cxn ang="0">
                    <a:pos x="119" y="1"/>
                  </a:cxn>
                  <a:cxn ang="0">
                    <a:pos x="99" y="5"/>
                  </a:cxn>
                  <a:cxn ang="0">
                    <a:pos x="77" y="10"/>
                  </a:cxn>
                  <a:cxn ang="0">
                    <a:pos x="54" y="19"/>
                  </a:cxn>
                  <a:cxn ang="0">
                    <a:pos x="34" y="36"/>
                  </a:cxn>
                  <a:cxn ang="0">
                    <a:pos x="16" y="59"/>
                  </a:cxn>
                  <a:cxn ang="0">
                    <a:pos x="5" y="90"/>
                  </a:cxn>
                  <a:cxn ang="0">
                    <a:pos x="0" y="129"/>
                  </a:cxn>
                  <a:cxn ang="0">
                    <a:pos x="0" y="129"/>
                  </a:cxn>
                  <a:cxn ang="0">
                    <a:pos x="10" y="129"/>
                  </a:cxn>
                </a:cxnLst>
                <a:pathLst>
                  <a:path w="134" h="129">
                    <a:moveTo>
                      <a:pt x="10" y="129"/>
                    </a:moveTo>
                    <a:lnTo>
                      <a:pt x="10" y="129"/>
                    </a:lnTo>
                    <a:lnTo>
                      <a:pt x="12" y="90"/>
                    </a:lnTo>
                    <a:lnTo>
                      <a:pt x="23" y="62"/>
                    </a:lnTo>
                    <a:lnTo>
                      <a:pt x="39" y="41"/>
                    </a:lnTo>
                    <a:lnTo>
                      <a:pt x="59" y="27"/>
                    </a:lnTo>
                    <a:lnTo>
                      <a:pt x="79" y="17"/>
                    </a:lnTo>
                    <a:lnTo>
                      <a:pt x="99" y="12"/>
                    </a:lnTo>
                    <a:lnTo>
                      <a:pt x="119" y="8"/>
                    </a:lnTo>
                    <a:lnTo>
                      <a:pt x="134" y="10"/>
                    </a:lnTo>
                    <a:lnTo>
                      <a:pt x="134" y="0"/>
                    </a:lnTo>
                    <a:lnTo>
                      <a:pt x="119" y="1"/>
                    </a:lnTo>
                    <a:lnTo>
                      <a:pt x="99" y="5"/>
                    </a:lnTo>
                    <a:lnTo>
                      <a:pt x="77" y="10"/>
                    </a:lnTo>
                    <a:lnTo>
                      <a:pt x="54" y="19"/>
                    </a:lnTo>
                    <a:lnTo>
                      <a:pt x="34" y="36"/>
                    </a:lnTo>
                    <a:lnTo>
                      <a:pt x="16" y="59"/>
                    </a:lnTo>
                    <a:lnTo>
                      <a:pt x="5" y="90"/>
                    </a:lnTo>
                    <a:lnTo>
                      <a:pt x="0" y="129"/>
                    </a:lnTo>
                    <a:lnTo>
                      <a:pt x="10" y="129"/>
                    </a:lnTo>
                    <a:close/>
                  </a:path>
                </a:pathLst>
              </a:custGeom>
              <a:solidFill>
                <a:srgbClr val="000000"/>
              </a:solidFill>
              <a:ln w="9525">
                <a:noFill/>
              </a:ln>
            </p:spPr>
            <p:txBody>
              <a:bodyPr/>
              <a:p>
                <a:endParaRPr lang="zh-CN" altLang="en-US"/>
              </a:p>
            </p:txBody>
          </p:sp>
          <p:sp>
            <p:nvSpPr>
              <p:cNvPr id="21534" name="Freeform 31"/>
              <p:cNvSpPr/>
              <p:nvPr/>
            </p:nvSpPr>
            <p:spPr>
              <a:xfrm>
                <a:off x="2748" y="1125"/>
                <a:ext cx="10" cy="74"/>
              </a:xfrm>
              <a:custGeom>
                <a:avLst/>
                <a:gdLst/>
                <a:ahLst/>
                <a:cxnLst>
                  <a:cxn ang="0">
                    <a:pos x="5" y="74"/>
                  </a:cxn>
                  <a:cxn ang="0">
                    <a:pos x="10" y="70"/>
                  </a:cxn>
                  <a:cxn ang="0">
                    <a:pos x="10" y="0"/>
                  </a:cxn>
                  <a:cxn ang="0">
                    <a:pos x="0" y="0"/>
                  </a:cxn>
                  <a:cxn ang="0">
                    <a:pos x="0" y="70"/>
                  </a:cxn>
                  <a:cxn ang="0">
                    <a:pos x="5" y="66"/>
                  </a:cxn>
                  <a:cxn ang="0">
                    <a:pos x="5" y="74"/>
                  </a:cxn>
                  <a:cxn ang="0">
                    <a:pos x="10" y="74"/>
                  </a:cxn>
                  <a:cxn ang="0">
                    <a:pos x="10" y="70"/>
                  </a:cxn>
                  <a:cxn ang="0">
                    <a:pos x="5" y="74"/>
                  </a:cxn>
                </a:cxnLst>
                <a:pathLst>
                  <a:path w="10" h="74">
                    <a:moveTo>
                      <a:pt x="5" y="74"/>
                    </a:moveTo>
                    <a:lnTo>
                      <a:pt x="10" y="70"/>
                    </a:lnTo>
                    <a:lnTo>
                      <a:pt x="10" y="0"/>
                    </a:lnTo>
                    <a:lnTo>
                      <a:pt x="0" y="0"/>
                    </a:lnTo>
                    <a:lnTo>
                      <a:pt x="0" y="70"/>
                    </a:lnTo>
                    <a:lnTo>
                      <a:pt x="5" y="66"/>
                    </a:lnTo>
                    <a:lnTo>
                      <a:pt x="5" y="74"/>
                    </a:lnTo>
                    <a:lnTo>
                      <a:pt x="10" y="74"/>
                    </a:lnTo>
                    <a:lnTo>
                      <a:pt x="10" y="70"/>
                    </a:lnTo>
                    <a:lnTo>
                      <a:pt x="5" y="74"/>
                    </a:lnTo>
                    <a:close/>
                  </a:path>
                </a:pathLst>
              </a:custGeom>
              <a:solidFill>
                <a:srgbClr val="000000"/>
              </a:solidFill>
              <a:ln w="9525">
                <a:noFill/>
              </a:ln>
            </p:spPr>
            <p:txBody>
              <a:bodyPr/>
              <a:p>
                <a:endParaRPr lang="zh-CN" altLang="en-US"/>
              </a:p>
            </p:txBody>
          </p:sp>
          <p:sp>
            <p:nvSpPr>
              <p:cNvPr id="21535" name="Freeform 32"/>
              <p:cNvSpPr/>
              <p:nvPr/>
            </p:nvSpPr>
            <p:spPr>
              <a:xfrm>
                <a:off x="2398" y="1191"/>
                <a:ext cx="355" cy="55"/>
              </a:xfrm>
              <a:custGeom>
                <a:avLst/>
                <a:gdLst/>
                <a:ahLst/>
                <a:cxnLst>
                  <a:cxn ang="0">
                    <a:pos x="0" y="55"/>
                  </a:cxn>
                  <a:cxn ang="0">
                    <a:pos x="0" y="55"/>
                  </a:cxn>
                  <a:cxn ang="0">
                    <a:pos x="8" y="54"/>
                  </a:cxn>
                  <a:cxn ang="0">
                    <a:pos x="21" y="53"/>
                  </a:cxn>
                  <a:cxn ang="0">
                    <a:pos x="40" y="49"/>
                  </a:cxn>
                  <a:cxn ang="0">
                    <a:pos x="63" y="46"/>
                  </a:cxn>
                  <a:cxn ang="0">
                    <a:pos x="91" y="43"/>
                  </a:cxn>
                  <a:cxn ang="0">
                    <a:pos x="122" y="39"/>
                  </a:cxn>
                  <a:cxn ang="0">
                    <a:pos x="153" y="34"/>
                  </a:cxn>
                  <a:cxn ang="0">
                    <a:pos x="185" y="30"/>
                  </a:cxn>
                  <a:cxn ang="0">
                    <a:pos x="217" y="25"/>
                  </a:cxn>
                  <a:cxn ang="0">
                    <a:pos x="248" y="22"/>
                  </a:cxn>
                  <a:cxn ang="0">
                    <a:pos x="277" y="18"/>
                  </a:cxn>
                  <a:cxn ang="0">
                    <a:pos x="303" y="15"/>
                  </a:cxn>
                  <a:cxn ang="0">
                    <a:pos x="324" y="12"/>
                  </a:cxn>
                  <a:cxn ang="0">
                    <a:pos x="340" y="10"/>
                  </a:cxn>
                  <a:cxn ang="0">
                    <a:pos x="351" y="8"/>
                  </a:cxn>
                  <a:cxn ang="0">
                    <a:pos x="355" y="8"/>
                  </a:cxn>
                  <a:cxn ang="0">
                    <a:pos x="355" y="0"/>
                  </a:cxn>
                  <a:cxn ang="0">
                    <a:pos x="351" y="0"/>
                  </a:cxn>
                  <a:cxn ang="0">
                    <a:pos x="340" y="3"/>
                  </a:cxn>
                  <a:cxn ang="0">
                    <a:pos x="324" y="4"/>
                  </a:cxn>
                  <a:cxn ang="0">
                    <a:pos x="303" y="8"/>
                  </a:cxn>
                  <a:cxn ang="0">
                    <a:pos x="277" y="10"/>
                  </a:cxn>
                  <a:cxn ang="0">
                    <a:pos x="248" y="14"/>
                  </a:cxn>
                  <a:cxn ang="0">
                    <a:pos x="217" y="18"/>
                  </a:cxn>
                  <a:cxn ang="0">
                    <a:pos x="185" y="23"/>
                  </a:cxn>
                  <a:cxn ang="0">
                    <a:pos x="153" y="26"/>
                  </a:cxn>
                  <a:cxn ang="0">
                    <a:pos x="122" y="31"/>
                  </a:cxn>
                  <a:cxn ang="0">
                    <a:pos x="91" y="35"/>
                  </a:cxn>
                  <a:cxn ang="0">
                    <a:pos x="63" y="39"/>
                  </a:cxn>
                  <a:cxn ang="0">
                    <a:pos x="40" y="41"/>
                  </a:cxn>
                  <a:cxn ang="0">
                    <a:pos x="21" y="45"/>
                  </a:cxn>
                  <a:cxn ang="0">
                    <a:pos x="8" y="46"/>
                  </a:cxn>
                  <a:cxn ang="0">
                    <a:pos x="0" y="48"/>
                  </a:cxn>
                  <a:cxn ang="0">
                    <a:pos x="0" y="48"/>
                  </a:cxn>
                  <a:cxn ang="0">
                    <a:pos x="0" y="55"/>
                  </a:cxn>
                </a:cxnLst>
                <a:pathLst>
                  <a:path w="355" h="55">
                    <a:moveTo>
                      <a:pt x="0" y="55"/>
                    </a:moveTo>
                    <a:lnTo>
                      <a:pt x="0" y="55"/>
                    </a:lnTo>
                    <a:lnTo>
                      <a:pt x="8" y="54"/>
                    </a:lnTo>
                    <a:lnTo>
                      <a:pt x="21" y="53"/>
                    </a:lnTo>
                    <a:lnTo>
                      <a:pt x="40" y="49"/>
                    </a:lnTo>
                    <a:lnTo>
                      <a:pt x="63" y="46"/>
                    </a:lnTo>
                    <a:lnTo>
                      <a:pt x="91" y="43"/>
                    </a:lnTo>
                    <a:lnTo>
                      <a:pt x="122" y="39"/>
                    </a:lnTo>
                    <a:lnTo>
                      <a:pt x="153" y="34"/>
                    </a:lnTo>
                    <a:lnTo>
                      <a:pt x="185" y="30"/>
                    </a:lnTo>
                    <a:lnTo>
                      <a:pt x="217" y="25"/>
                    </a:lnTo>
                    <a:lnTo>
                      <a:pt x="248" y="22"/>
                    </a:lnTo>
                    <a:lnTo>
                      <a:pt x="277" y="18"/>
                    </a:lnTo>
                    <a:lnTo>
                      <a:pt x="303" y="15"/>
                    </a:lnTo>
                    <a:lnTo>
                      <a:pt x="324" y="12"/>
                    </a:lnTo>
                    <a:lnTo>
                      <a:pt x="340" y="10"/>
                    </a:lnTo>
                    <a:lnTo>
                      <a:pt x="351" y="8"/>
                    </a:lnTo>
                    <a:lnTo>
                      <a:pt x="355" y="8"/>
                    </a:lnTo>
                    <a:lnTo>
                      <a:pt x="355" y="0"/>
                    </a:lnTo>
                    <a:lnTo>
                      <a:pt x="351" y="0"/>
                    </a:lnTo>
                    <a:lnTo>
                      <a:pt x="340" y="3"/>
                    </a:lnTo>
                    <a:lnTo>
                      <a:pt x="324" y="4"/>
                    </a:lnTo>
                    <a:lnTo>
                      <a:pt x="303" y="8"/>
                    </a:lnTo>
                    <a:lnTo>
                      <a:pt x="277" y="10"/>
                    </a:lnTo>
                    <a:lnTo>
                      <a:pt x="248" y="14"/>
                    </a:lnTo>
                    <a:lnTo>
                      <a:pt x="217" y="18"/>
                    </a:lnTo>
                    <a:lnTo>
                      <a:pt x="185" y="23"/>
                    </a:lnTo>
                    <a:lnTo>
                      <a:pt x="153" y="26"/>
                    </a:lnTo>
                    <a:lnTo>
                      <a:pt x="122" y="31"/>
                    </a:lnTo>
                    <a:lnTo>
                      <a:pt x="91" y="35"/>
                    </a:lnTo>
                    <a:lnTo>
                      <a:pt x="63" y="39"/>
                    </a:lnTo>
                    <a:lnTo>
                      <a:pt x="40" y="41"/>
                    </a:lnTo>
                    <a:lnTo>
                      <a:pt x="21" y="45"/>
                    </a:lnTo>
                    <a:lnTo>
                      <a:pt x="8" y="46"/>
                    </a:lnTo>
                    <a:lnTo>
                      <a:pt x="0" y="48"/>
                    </a:lnTo>
                    <a:lnTo>
                      <a:pt x="0" y="55"/>
                    </a:lnTo>
                    <a:close/>
                  </a:path>
                </a:pathLst>
              </a:custGeom>
              <a:solidFill>
                <a:srgbClr val="000000"/>
              </a:solidFill>
              <a:ln w="9525">
                <a:noFill/>
              </a:ln>
            </p:spPr>
            <p:txBody>
              <a:bodyPr/>
              <a:p>
                <a:endParaRPr lang="zh-CN" altLang="en-US"/>
              </a:p>
            </p:txBody>
          </p:sp>
          <p:sp>
            <p:nvSpPr>
              <p:cNvPr id="21536" name="Freeform 33"/>
              <p:cNvSpPr/>
              <p:nvPr/>
            </p:nvSpPr>
            <p:spPr>
              <a:xfrm>
                <a:off x="2329" y="1239"/>
                <a:ext cx="69" cy="112"/>
              </a:xfrm>
              <a:custGeom>
                <a:avLst/>
                <a:gdLst/>
                <a:ahLst/>
                <a:cxnLst>
                  <a:cxn ang="0">
                    <a:pos x="5" y="102"/>
                  </a:cxn>
                  <a:cxn ang="0">
                    <a:pos x="10" y="107"/>
                  </a:cxn>
                  <a:cxn ang="0">
                    <a:pos x="11" y="84"/>
                  </a:cxn>
                  <a:cxn ang="0">
                    <a:pos x="16" y="65"/>
                  </a:cxn>
                  <a:cxn ang="0">
                    <a:pos x="23" y="47"/>
                  </a:cxn>
                  <a:cxn ang="0">
                    <a:pos x="33" y="34"/>
                  </a:cxn>
                  <a:cxn ang="0">
                    <a:pos x="42" y="23"/>
                  </a:cxn>
                  <a:cxn ang="0">
                    <a:pos x="53" y="16"/>
                  </a:cxn>
                  <a:cxn ang="0">
                    <a:pos x="62" y="9"/>
                  </a:cxn>
                  <a:cxn ang="0">
                    <a:pos x="69" y="7"/>
                  </a:cxn>
                  <a:cxn ang="0">
                    <a:pos x="69" y="0"/>
                  </a:cxn>
                  <a:cxn ang="0">
                    <a:pos x="59" y="2"/>
                  </a:cxn>
                  <a:cxn ang="0">
                    <a:pos x="48" y="8"/>
                  </a:cxn>
                  <a:cxn ang="0">
                    <a:pos x="37" y="18"/>
                  </a:cxn>
                  <a:cxn ang="0">
                    <a:pos x="26" y="29"/>
                  </a:cxn>
                  <a:cxn ang="0">
                    <a:pos x="16" y="44"/>
                  </a:cxn>
                  <a:cxn ang="0">
                    <a:pos x="8" y="63"/>
                  </a:cxn>
                  <a:cxn ang="0">
                    <a:pos x="3" y="84"/>
                  </a:cxn>
                  <a:cxn ang="0">
                    <a:pos x="0" y="107"/>
                  </a:cxn>
                  <a:cxn ang="0">
                    <a:pos x="5" y="112"/>
                  </a:cxn>
                  <a:cxn ang="0">
                    <a:pos x="0" y="107"/>
                  </a:cxn>
                  <a:cxn ang="0">
                    <a:pos x="0" y="112"/>
                  </a:cxn>
                  <a:cxn ang="0">
                    <a:pos x="5" y="112"/>
                  </a:cxn>
                  <a:cxn ang="0">
                    <a:pos x="5" y="102"/>
                  </a:cxn>
                </a:cxnLst>
                <a:pathLst>
                  <a:path w="69" h="112">
                    <a:moveTo>
                      <a:pt x="5" y="102"/>
                    </a:moveTo>
                    <a:lnTo>
                      <a:pt x="10" y="107"/>
                    </a:lnTo>
                    <a:lnTo>
                      <a:pt x="11" y="84"/>
                    </a:lnTo>
                    <a:lnTo>
                      <a:pt x="16" y="65"/>
                    </a:lnTo>
                    <a:lnTo>
                      <a:pt x="23" y="47"/>
                    </a:lnTo>
                    <a:lnTo>
                      <a:pt x="33" y="34"/>
                    </a:lnTo>
                    <a:lnTo>
                      <a:pt x="42" y="23"/>
                    </a:lnTo>
                    <a:lnTo>
                      <a:pt x="53" y="16"/>
                    </a:lnTo>
                    <a:lnTo>
                      <a:pt x="62" y="9"/>
                    </a:lnTo>
                    <a:lnTo>
                      <a:pt x="69" y="7"/>
                    </a:lnTo>
                    <a:lnTo>
                      <a:pt x="69" y="0"/>
                    </a:lnTo>
                    <a:lnTo>
                      <a:pt x="59" y="2"/>
                    </a:lnTo>
                    <a:lnTo>
                      <a:pt x="48" y="8"/>
                    </a:lnTo>
                    <a:lnTo>
                      <a:pt x="37" y="18"/>
                    </a:lnTo>
                    <a:lnTo>
                      <a:pt x="26" y="29"/>
                    </a:lnTo>
                    <a:lnTo>
                      <a:pt x="16" y="44"/>
                    </a:lnTo>
                    <a:lnTo>
                      <a:pt x="8" y="63"/>
                    </a:lnTo>
                    <a:lnTo>
                      <a:pt x="3" y="84"/>
                    </a:lnTo>
                    <a:lnTo>
                      <a:pt x="0" y="107"/>
                    </a:lnTo>
                    <a:lnTo>
                      <a:pt x="5" y="112"/>
                    </a:lnTo>
                    <a:lnTo>
                      <a:pt x="0" y="107"/>
                    </a:lnTo>
                    <a:lnTo>
                      <a:pt x="0" y="112"/>
                    </a:lnTo>
                    <a:lnTo>
                      <a:pt x="5" y="112"/>
                    </a:lnTo>
                    <a:lnTo>
                      <a:pt x="5" y="102"/>
                    </a:lnTo>
                    <a:close/>
                  </a:path>
                </a:pathLst>
              </a:custGeom>
              <a:solidFill>
                <a:srgbClr val="000000"/>
              </a:solidFill>
              <a:ln w="9525">
                <a:noFill/>
              </a:ln>
            </p:spPr>
            <p:txBody>
              <a:bodyPr/>
              <a:p>
                <a:endParaRPr lang="zh-CN" altLang="en-US"/>
              </a:p>
            </p:txBody>
          </p:sp>
          <p:sp>
            <p:nvSpPr>
              <p:cNvPr id="21537" name="Freeform 34"/>
              <p:cNvSpPr/>
              <p:nvPr/>
            </p:nvSpPr>
            <p:spPr>
              <a:xfrm>
                <a:off x="2334" y="1341"/>
                <a:ext cx="1490" cy="10"/>
              </a:xfrm>
              <a:custGeom>
                <a:avLst/>
                <a:gdLst/>
                <a:ahLst/>
                <a:cxnLst>
                  <a:cxn ang="0">
                    <a:pos x="1480" y="5"/>
                  </a:cxn>
                  <a:cxn ang="0">
                    <a:pos x="1485" y="0"/>
                  </a:cxn>
                  <a:cxn ang="0">
                    <a:pos x="0" y="0"/>
                  </a:cxn>
                  <a:cxn ang="0">
                    <a:pos x="0" y="10"/>
                  </a:cxn>
                  <a:cxn ang="0">
                    <a:pos x="1485" y="10"/>
                  </a:cxn>
                  <a:cxn ang="0">
                    <a:pos x="1490" y="5"/>
                  </a:cxn>
                  <a:cxn ang="0">
                    <a:pos x="1485" y="10"/>
                  </a:cxn>
                  <a:cxn ang="0">
                    <a:pos x="1490" y="10"/>
                  </a:cxn>
                  <a:cxn ang="0">
                    <a:pos x="1490" y="5"/>
                  </a:cxn>
                  <a:cxn ang="0">
                    <a:pos x="1480" y="5"/>
                  </a:cxn>
                </a:cxnLst>
                <a:pathLst>
                  <a:path w="1490" h="10">
                    <a:moveTo>
                      <a:pt x="1480" y="5"/>
                    </a:moveTo>
                    <a:lnTo>
                      <a:pt x="1485" y="0"/>
                    </a:lnTo>
                    <a:lnTo>
                      <a:pt x="0" y="0"/>
                    </a:lnTo>
                    <a:lnTo>
                      <a:pt x="0" y="10"/>
                    </a:lnTo>
                    <a:lnTo>
                      <a:pt x="1485" y="10"/>
                    </a:lnTo>
                    <a:lnTo>
                      <a:pt x="1490" y="5"/>
                    </a:lnTo>
                    <a:lnTo>
                      <a:pt x="1485" y="10"/>
                    </a:lnTo>
                    <a:lnTo>
                      <a:pt x="1490" y="10"/>
                    </a:lnTo>
                    <a:lnTo>
                      <a:pt x="1490" y="5"/>
                    </a:lnTo>
                    <a:lnTo>
                      <a:pt x="1480" y="5"/>
                    </a:lnTo>
                    <a:close/>
                  </a:path>
                </a:pathLst>
              </a:custGeom>
              <a:solidFill>
                <a:srgbClr val="000000"/>
              </a:solidFill>
              <a:ln w="9525">
                <a:noFill/>
              </a:ln>
            </p:spPr>
            <p:txBody>
              <a:bodyPr/>
              <a:p>
                <a:endParaRPr lang="zh-CN" altLang="en-US"/>
              </a:p>
            </p:txBody>
          </p:sp>
          <p:sp>
            <p:nvSpPr>
              <p:cNvPr id="21538" name="Freeform 35"/>
              <p:cNvSpPr/>
              <p:nvPr/>
            </p:nvSpPr>
            <p:spPr>
              <a:xfrm>
                <a:off x="3755" y="1239"/>
                <a:ext cx="69" cy="107"/>
              </a:xfrm>
              <a:custGeom>
                <a:avLst/>
                <a:gdLst/>
                <a:ahLst/>
                <a:cxnLst>
                  <a:cxn ang="0">
                    <a:pos x="0" y="7"/>
                  </a:cxn>
                  <a:cxn ang="0">
                    <a:pos x="0" y="7"/>
                  </a:cxn>
                  <a:cxn ang="0">
                    <a:pos x="7" y="9"/>
                  </a:cxn>
                  <a:cxn ang="0">
                    <a:pos x="16" y="16"/>
                  </a:cxn>
                  <a:cxn ang="0">
                    <a:pos x="26" y="23"/>
                  </a:cxn>
                  <a:cxn ang="0">
                    <a:pos x="35" y="34"/>
                  </a:cxn>
                  <a:cxn ang="0">
                    <a:pos x="45" y="47"/>
                  </a:cxn>
                  <a:cxn ang="0">
                    <a:pos x="53" y="65"/>
                  </a:cxn>
                  <a:cxn ang="0">
                    <a:pos x="58" y="84"/>
                  </a:cxn>
                  <a:cxn ang="0">
                    <a:pos x="59" y="107"/>
                  </a:cxn>
                  <a:cxn ang="0">
                    <a:pos x="69" y="107"/>
                  </a:cxn>
                  <a:cxn ang="0">
                    <a:pos x="65" y="84"/>
                  </a:cxn>
                  <a:cxn ang="0">
                    <a:pos x="60" y="63"/>
                  </a:cxn>
                  <a:cxn ang="0">
                    <a:pos x="53" y="44"/>
                  </a:cxn>
                  <a:cxn ang="0">
                    <a:pos x="43" y="29"/>
                  </a:cxn>
                  <a:cxn ang="0">
                    <a:pos x="31" y="18"/>
                  </a:cxn>
                  <a:cxn ang="0">
                    <a:pos x="21" y="8"/>
                  </a:cxn>
                  <a:cxn ang="0">
                    <a:pos x="9" y="2"/>
                  </a:cxn>
                  <a:cxn ang="0">
                    <a:pos x="0" y="0"/>
                  </a:cxn>
                  <a:cxn ang="0">
                    <a:pos x="0" y="0"/>
                  </a:cxn>
                  <a:cxn ang="0">
                    <a:pos x="0" y="7"/>
                  </a:cxn>
                </a:cxnLst>
                <a:pathLst>
                  <a:path w="69" h="107">
                    <a:moveTo>
                      <a:pt x="0" y="7"/>
                    </a:moveTo>
                    <a:lnTo>
                      <a:pt x="0" y="7"/>
                    </a:lnTo>
                    <a:lnTo>
                      <a:pt x="7" y="9"/>
                    </a:lnTo>
                    <a:lnTo>
                      <a:pt x="16" y="16"/>
                    </a:lnTo>
                    <a:lnTo>
                      <a:pt x="26" y="23"/>
                    </a:lnTo>
                    <a:lnTo>
                      <a:pt x="35" y="34"/>
                    </a:lnTo>
                    <a:lnTo>
                      <a:pt x="45" y="47"/>
                    </a:lnTo>
                    <a:lnTo>
                      <a:pt x="53" y="65"/>
                    </a:lnTo>
                    <a:lnTo>
                      <a:pt x="58" y="84"/>
                    </a:lnTo>
                    <a:lnTo>
                      <a:pt x="59" y="107"/>
                    </a:lnTo>
                    <a:lnTo>
                      <a:pt x="69" y="107"/>
                    </a:lnTo>
                    <a:lnTo>
                      <a:pt x="65" y="84"/>
                    </a:lnTo>
                    <a:lnTo>
                      <a:pt x="60" y="63"/>
                    </a:lnTo>
                    <a:lnTo>
                      <a:pt x="53" y="44"/>
                    </a:lnTo>
                    <a:lnTo>
                      <a:pt x="43" y="29"/>
                    </a:lnTo>
                    <a:lnTo>
                      <a:pt x="31" y="18"/>
                    </a:lnTo>
                    <a:lnTo>
                      <a:pt x="21" y="8"/>
                    </a:lnTo>
                    <a:lnTo>
                      <a:pt x="9" y="2"/>
                    </a:lnTo>
                    <a:lnTo>
                      <a:pt x="0" y="0"/>
                    </a:lnTo>
                    <a:lnTo>
                      <a:pt x="0" y="7"/>
                    </a:lnTo>
                    <a:close/>
                  </a:path>
                </a:pathLst>
              </a:custGeom>
              <a:solidFill>
                <a:srgbClr val="000000"/>
              </a:solidFill>
              <a:ln w="9525">
                <a:noFill/>
              </a:ln>
            </p:spPr>
            <p:txBody>
              <a:bodyPr/>
              <a:p>
                <a:endParaRPr lang="zh-CN" altLang="en-US"/>
              </a:p>
            </p:txBody>
          </p:sp>
          <p:sp>
            <p:nvSpPr>
              <p:cNvPr id="21539" name="Freeform 36"/>
              <p:cNvSpPr/>
              <p:nvPr/>
            </p:nvSpPr>
            <p:spPr>
              <a:xfrm>
                <a:off x="3399" y="1191"/>
                <a:ext cx="356" cy="55"/>
              </a:xfrm>
              <a:custGeom>
                <a:avLst/>
                <a:gdLst/>
                <a:ahLst/>
                <a:cxnLst>
                  <a:cxn ang="0">
                    <a:pos x="0" y="4"/>
                  </a:cxn>
                  <a:cxn ang="0">
                    <a:pos x="5" y="8"/>
                  </a:cxn>
                  <a:cxn ang="0">
                    <a:pos x="8" y="8"/>
                  </a:cxn>
                  <a:cxn ang="0">
                    <a:pos x="20" y="10"/>
                  </a:cxn>
                  <a:cxn ang="0">
                    <a:pos x="36" y="12"/>
                  </a:cxn>
                  <a:cxn ang="0">
                    <a:pos x="57" y="15"/>
                  </a:cxn>
                  <a:cxn ang="0">
                    <a:pos x="82" y="18"/>
                  </a:cxn>
                  <a:cxn ang="0">
                    <a:pos x="110" y="22"/>
                  </a:cxn>
                  <a:cxn ang="0">
                    <a:pos x="141" y="25"/>
                  </a:cxn>
                  <a:cxn ang="0">
                    <a:pos x="173" y="30"/>
                  </a:cxn>
                  <a:cxn ang="0">
                    <a:pos x="204" y="34"/>
                  </a:cxn>
                  <a:cxn ang="0">
                    <a:pos x="235" y="39"/>
                  </a:cxn>
                  <a:cxn ang="0">
                    <a:pos x="265" y="43"/>
                  </a:cxn>
                  <a:cxn ang="0">
                    <a:pos x="292" y="46"/>
                  </a:cxn>
                  <a:cxn ang="0">
                    <a:pos x="316" y="49"/>
                  </a:cxn>
                  <a:cxn ang="0">
                    <a:pos x="334" y="53"/>
                  </a:cxn>
                  <a:cxn ang="0">
                    <a:pos x="348" y="54"/>
                  </a:cxn>
                  <a:cxn ang="0">
                    <a:pos x="356" y="55"/>
                  </a:cxn>
                  <a:cxn ang="0">
                    <a:pos x="356" y="48"/>
                  </a:cxn>
                  <a:cxn ang="0">
                    <a:pos x="348" y="46"/>
                  </a:cxn>
                  <a:cxn ang="0">
                    <a:pos x="334" y="45"/>
                  </a:cxn>
                  <a:cxn ang="0">
                    <a:pos x="316" y="41"/>
                  </a:cxn>
                  <a:cxn ang="0">
                    <a:pos x="292" y="39"/>
                  </a:cxn>
                  <a:cxn ang="0">
                    <a:pos x="265" y="35"/>
                  </a:cxn>
                  <a:cxn ang="0">
                    <a:pos x="235" y="31"/>
                  </a:cxn>
                  <a:cxn ang="0">
                    <a:pos x="204" y="26"/>
                  </a:cxn>
                  <a:cxn ang="0">
                    <a:pos x="173" y="23"/>
                  </a:cxn>
                  <a:cxn ang="0">
                    <a:pos x="141" y="18"/>
                  </a:cxn>
                  <a:cxn ang="0">
                    <a:pos x="110" y="14"/>
                  </a:cxn>
                  <a:cxn ang="0">
                    <a:pos x="82" y="10"/>
                  </a:cxn>
                  <a:cxn ang="0">
                    <a:pos x="57" y="8"/>
                  </a:cxn>
                  <a:cxn ang="0">
                    <a:pos x="36" y="4"/>
                  </a:cxn>
                  <a:cxn ang="0">
                    <a:pos x="20" y="3"/>
                  </a:cxn>
                  <a:cxn ang="0">
                    <a:pos x="8" y="0"/>
                  </a:cxn>
                  <a:cxn ang="0">
                    <a:pos x="5" y="0"/>
                  </a:cxn>
                  <a:cxn ang="0">
                    <a:pos x="10" y="4"/>
                  </a:cxn>
                  <a:cxn ang="0">
                    <a:pos x="0" y="4"/>
                  </a:cxn>
                  <a:cxn ang="0">
                    <a:pos x="0" y="8"/>
                  </a:cxn>
                  <a:cxn ang="0">
                    <a:pos x="5" y="8"/>
                  </a:cxn>
                  <a:cxn ang="0">
                    <a:pos x="0" y="4"/>
                  </a:cxn>
                </a:cxnLst>
                <a:pathLst>
                  <a:path w="356" h="55">
                    <a:moveTo>
                      <a:pt x="0" y="4"/>
                    </a:moveTo>
                    <a:lnTo>
                      <a:pt x="5" y="8"/>
                    </a:lnTo>
                    <a:lnTo>
                      <a:pt x="8" y="8"/>
                    </a:lnTo>
                    <a:lnTo>
                      <a:pt x="20" y="10"/>
                    </a:lnTo>
                    <a:lnTo>
                      <a:pt x="36" y="12"/>
                    </a:lnTo>
                    <a:lnTo>
                      <a:pt x="57" y="15"/>
                    </a:lnTo>
                    <a:lnTo>
                      <a:pt x="82" y="18"/>
                    </a:lnTo>
                    <a:lnTo>
                      <a:pt x="110" y="22"/>
                    </a:lnTo>
                    <a:lnTo>
                      <a:pt x="141" y="25"/>
                    </a:lnTo>
                    <a:lnTo>
                      <a:pt x="173" y="30"/>
                    </a:lnTo>
                    <a:lnTo>
                      <a:pt x="204" y="34"/>
                    </a:lnTo>
                    <a:lnTo>
                      <a:pt x="235" y="39"/>
                    </a:lnTo>
                    <a:lnTo>
                      <a:pt x="265" y="43"/>
                    </a:lnTo>
                    <a:lnTo>
                      <a:pt x="292" y="46"/>
                    </a:lnTo>
                    <a:lnTo>
                      <a:pt x="316" y="49"/>
                    </a:lnTo>
                    <a:lnTo>
                      <a:pt x="334" y="53"/>
                    </a:lnTo>
                    <a:lnTo>
                      <a:pt x="348" y="54"/>
                    </a:lnTo>
                    <a:lnTo>
                      <a:pt x="356" y="55"/>
                    </a:lnTo>
                    <a:lnTo>
                      <a:pt x="356" y="48"/>
                    </a:lnTo>
                    <a:lnTo>
                      <a:pt x="348" y="46"/>
                    </a:lnTo>
                    <a:lnTo>
                      <a:pt x="334" y="45"/>
                    </a:lnTo>
                    <a:lnTo>
                      <a:pt x="316" y="41"/>
                    </a:lnTo>
                    <a:lnTo>
                      <a:pt x="292" y="39"/>
                    </a:lnTo>
                    <a:lnTo>
                      <a:pt x="265" y="35"/>
                    </a:lnTo>
                    <a:lnTo>
                      <a:pt x="235" y="31"/>
                    </a:lnTo>
                    <a:lnTo>
                      <a:pt x="204" y="26"/>
                    </a:lnTo>
                    <a:lnTo>
                      <a:pt x="173" y="23"/>
                    </a:lnTo>
                    <a:lnTo>
                      <a:pt x="141" y="18"/>
                    </a:lnTo>
                    <a:lnTo>
                      <a:pt x="110" y="14"/>
                    </a:lnTo>
                    <a:lnTo>
                      <a:pt x="82" y="10"/>
                    </a:lnTo>
                    <a:lnTo>
                      <a:pt x="57" y="8"/>
                    </a:lnTo>
                    <a:lnTo>
                      <a:pt x="36" y="4"/>
                    </a:lnTo>
                    <a:lnTo>
                      <a:pt x="20" y="3"/>
                    </a:lnTo>
                    <a:lnTo>
                      <a:pt x="8" y="0"/>
                    </a:lnTo>
                    <a:lnTo>
                      <a:pt x="5" y="0"/>
                    </a:lnTo>
                    <a:lnTo>
                      <a:pt x="10" y="4"/>
                    </a:lnTo>
                    <a:lnTo>
                      <a:pt x="0" y="4"/>
                    </a:lnTo>
                    <a:lnTo>
                      <a:pt x="0" y="8"/>
                    </a:lnTo>
                    <a:lnTo>
                      <a:pt x="5" y="8"/>
                    </a:lnTo>
                    <a:lnTo>
                      <a:pt x="0" y="4"/>
                    </a:lnTo>
                    <a:close/>
                  </a:path>
                </a:pathLst>
              </a:custGeom>
              <a:solidFill>
                <a:srgbClr val="000000"/>
              </a:solidFill>
              <a:ln w="9525">
                <a:noFill/>
              </a:ln>
            </p:spPr>
            <p:txBody>
              <a:bodyPr/>
              <a:p>
                <a:endParaRPr lang="zh-CN" altLang="en-US"/>
              </a:p>
            </p:txBody>
          </p:sp>
          <p:sp>
            <p:nvSpPr>
              <p:cNvPr id="21540" name="Freeform 37"/>
              <p:cNvSpPr/>
              <p:nvPr/>
            </p:nvSpPr>
            <p:spPr>
              <a:xfrm>
                <a:off x="3399" y="1125"/>
                <a:ext cx="10" cy="70"/>
              </a:xfrm>
              <a:custGeom>
                <a:avLst/>
                <a:gdLst/>
                <a:ahLst/>
                <a:cxnLst>
                  <a:cxn ang="0">
                    <a:pos x="0" y="0"/>
                  </a:cxn>
                  <a:cxn ang="0">
                    <a:pos x="0" y="0"/>
                  </a:cxn>
                  <a:cxn ang="0">
                    <a:pos x="0" y="70"/>
                  </a:cxn>
                  <a:cxn ang="0">
                    <a:pos x="10" y="70"/>
                  </a:cxn>
                  <a:cxn ang="0">
                    <a:pos x="10" y="0"/>
                  </a:cxn>
                  <a:cxn ang="0">
                    <a:pos x="10" y="0"/>
                  </a:cxn>
                  <a:cxn ang="0">
                    <a:pos x="0" y="0"/>
                  </a:cxn>
                </a:cxnLst>
                <a:pathLst>
                  <a:path w="10" h="70">
                    <a:moveTo>
                      <a:pt x="0" y="0"/>
                    </a:moveTo>
                    <a:lnTo>
                      <a:pt x="0" y="0"/>
                    </a:lnTo>
                    <a:lnTo>
                      <a:pt x="0" y="70"/>
                    </a:lnTo>
                    <a:lnTo>
                      <a:pt x="10" y="70"/>
                    </a:lnTo>
                    <a:lnTo>
                      <a:pt x="10" y="0"/>
                    </a:lnTo>
                    <a:lnTo>
                      <a:pt x="0" y="0"/>
                    </a:lnTo>
                    <a:close/>
                  </a:path>
                </a:pathLst>
              </a:custGeom>
              <a:solidFill>
                <a:srgbClr val="000000"/>
              </a:solidFill>
              <a:ln w="9525">
                <a:noFill/>
              </a:ln>
            </p:spPr>
            <p:txBody>
              <a:bodyPr/>
              <a:p>
                <a:endParaRPr lang="zh-CN" altLang="en-US"/>
              </a:p>
            </p:txBody>
          </p:sp>
          <p:sp>
            <p:nvSpPr>
              <p:cNvPr id="21541" name="Freeform 38"/>
              <p:cNvSpPr/>
              <p:nvPr/>
            </p:nvSpPr>
            <p:spPr>
              <a:xfrm>
                <a:off x="3270" y="996"/>
                <a:ext cx="139" cy="129"/>
              </a:xfrm>
              <a:custGeom>
                <a:avLst/>
                <a:gdLst/>
                <a:ahLst/>
                <a:cxnLst>
                  <a:cxn ang="0">
                    <a:pos x="0" y="10"/>
                  </a:cxn>
                  <a:cxn ang="0">
                    <a:pos x="0" y="10"/>
                  </a:cxn>
                  <a:cxn ang="0">
                    <a:pos x="15" y="8"/>
                  </a:cxn>
                  <a:cxn ang="0">
                    <a:pos x="34" y="12"/>
                  </a:cxn>
                  <a:cxn ang="0">
                    <a:pos x="56" y="17"/>
                  </a:cxn>
                  <a:cxn ang="0">
                    <a:pos x="78" y="27"/>
                  </a:cxn>
                  <a:cxn ang="0">
                    <a:pos x="98" y="41"/>
                  </a:cxn>
                  <a:cxn ang="0">
                    <a:pos x="114" y="62"/>
                  </a:cxn>
                  <a:cxn ang="0">
                    <a:pos x="125" y="90"/>
                  </a:cxn>
                  <a:cxn ang="0">
                    <a:pos x="129" y="129"/>
                  </a:cxn>
                  <a:cxn ang="0">
                    <a:pos x="139" y="129"/>
                  </a:cxn>
                  <a:cxn ang="0">
                    <a:pos x="132" y="90"/>
                  </a:cxn>
                  <a:cxn ang="0">
                    <a:pos x="121" y="59"/>
                  </a:cxn>
                  <a:cxn ang="0">
                    <a:pos x="103" y="36"/>
                  </a:cxn>
                  <a:cxn ang="0">
                    <a:pos x="80" y="19"/>
                  </a:cxn>
                  <a:cxn ang="0">
                    <a:pos x="58" y="10"/>
                  </a:cxn>
                  <a:cxn ang="0">
                    <a:pos x="34" y="5"/>
                  </a:cxn>
                  <a:cxn ang="0">
                    <a:pos x="15" y="1"/>
                  </a:cxn>
                  <a:cxn ang="0">
                    <a:pos x="0" y="0"/>
                  </a:cxn>
                  <a:cxn ang="0">
                    <a:pos x="0" y="0"/>
                  </a:cxn>
                  <a:cxn ang="0">
                    <a:pos x="0" y="10"/>
                  </a:cxn>
                </a:cxnLst>
                <a:pathLst>
                  <a:path w="139" h="129">
                    <a:moveTo>
                      <a:pt x="0" y="10"/>
                    </a:moveTo>
                    <a:lnTo>
                      <a:pt x="0" y="10"/>
                    </a:lnTo>
                    <a:lnTo>
                      <a:pt x="15" y="8"/>
                    </a:lnTo>
                    <a:lnTo>
                      <a:pt x="34" y="12"/>
                    </a:lnTo>
                    <a:lnTo>
                      <a:pt x="56" y="17"/>
                    </a:lnTo>
                    <a:lnTo>
                      <a:pt x="78" y="27"/>
                    </a:lnTo>
                    <a:lnTo>
                      <a:pt x="98" y="41"/>
                    </a:lnTo>
                    <a:lnTo>
                      <a:pt x="114" y="62"/>
                    </a:lnTo>
                    <a:lnTo>
                      <a:pt x="125" y="90"/>
                    </a:lnTo>
                    <a:lnTo>
                      <a:pt x="129" y="129"/>
                    </a:lnTo>
                    <a:lnTo>
                      <a:pt x="139" y="129"/>
                    </a:lnTo>
                    <a:lnTo>
                      <a:pt x="132" y="90"/>
                    </a:lnTo>
                    <a:lnTo>
                      <a:pt x="121" y="59"/>
                    </a:lnTo>
                    <a:lnTo>
                      <a:pt x="103" y="36"/>
                    </a:lnTo>
                    <a:lnTo>
                      <a:pt x="80" y="19"/>
                    </a:lnTo>
                    <a:lnTo>
                      <a:pt x="58" y="10"/>
                    </a:lnTo>
                    <a:lnTo>
                      <a:pt x="34" y="5"/>
                    </a:lnTo>
                    <a:lnTo>
                      <a:pt x="15" y="1"/>
                    </a:lnTo>
                    <a:lnTo>
                      <a:pt x="0" y="0"/>
                    </a:lnTo>
                    <a:lnTo>
                      <a:pt x="0" y="10"/>
                    </a:lnTo>
                    <a:close/>
                  </a:path>
                </a:pathLst>
              </a:custGeom>
              <a:solidFill>
                <a:srgbClr val="000000"/>
              </a:solidFill>
              <a:ln w="9525">
                <a:noFill/>
              </a:ln>
            </p:spPr>
            <p:txBody>
              <a:bodyPr/>
              <a:p>
                <a:endParaRPr lang="zh-CN" altLang="en-US"/>
              </a:p>
            </p:txBody>
          </p:sp>
          <p:sp>
            <p:nvSpPr>
              <p:cNvPr id="21542" name="Freeform 39"/>
              <p:cNvSpPr/>
              <p:nvPr/>
            </p:nvSpPr>
            <p:spPr>
              <a:xfrm>
                <a:off x="3199" y="935"/>
                <a:ext cx="71" cy="71"/>
              </a:xfrm>
              <a:custGeom>
                <a:avLst/>
                <a:gdLst/>
                <a:ahLst/>
                <a:cxnLst>
                  <a:cxn ang="0">
                    <a:pos x="0" y="0"/>
                  </a:cxn>
                  <a:cxn ang="0">
                    <a:pos x="0" y="0"/>
                  </a:cxn>
                  <a:cxn ang="0">
                    <a:pos x="3" y="15"/>
                  </a:cxn>
                  <a:cxn ang="0">
                    <a:pos x="6" y="30"/>
                  </a:cxn>
                  <a:cxn ang="0">
                    <a:pos x="14" y="42"/>
                  </a:cxn>
                  <a:cxn ang="0">
                    <a:pos x="22" y="52"/>
                  </a:cxn>
                  <a:cxn ang="0">
                    <a:pos x="32" y="59"/>
                  </a:cxn>
                  <a:cxn ang="0">
                    <a:pos x="45" y="66"/>
                  </a:cxn>
                  <a:cxn ang="0">
                    <a:pos x="58" y="68"/>
                  </a:cxn>
                  <a:cxn ang="0">
                    <a:pos x="71" y="71"/>
                  </a:cxn>
                  <a:cxn ang="0">
                    <a:pos x="71" y="61"/>
                  </a:cxn>
                  <a:cxn ang="0">
                    <a:pos x="58" y="61"/>
                  </a:cxn>
                  <a:cxn ang="0">
                    <a:pos x="47" y="58"/>
                  </a:cxn>
                  <a:cxn ang="0">
                    <a:pos x="37" y="52"/>
                  </a:cxn>
                  <a:cxn ang="0">
                    <a:pos x="27" y="47"/>
                  </a:cxn>
                  <a:cxn ang="0">
                    <a:pos x="21" y="37"/>
                  </a:cxn>
                  <a:cxn ang="0">
                    <a:pos x="14" y="27"/>
                  </a:cxn>
                  <a:cxn ang="0">
                    <a:pos x="10" y="15"/>
                  </a:cxn>
                  <a:cxn ang="0">
                    <a:pos x="10" y="0"/>
                  </a:cxn>
                  <a:cxn ang="0">
                    <a:pos x="10" y="0"/>
                  </a:cxn>
                  <a:cxn ang="0">
                    <a:pos x="0" y="0"/>
                  </a:cxn>
                </a:cxnLst>
                <a:pathLst>
                  <a:path w="71" h="71">
                    <a:moveTo>
                      <a:pt x="0" y="0"/>
                    </a:moveTo>
                    <a:lnTo>
                      <a:pt x="0" y="0"/>
                    </a:lnTo>
                    <a:lnTo>
                      <a:pt x="3" y="15"/>
                    </a:lnTo>
                    <a:lnTo>
                      <a:pt x="6" y="30"/>
                    </a:lnTo>
                    <a:lnTo>
                      <a:pt x="14" y="42"/>
                    </a:lnTo>
                    <a:lnTo>
                      <a:pt x="22" y="52"/>
                    </a:lnTo>
                    <a:lnTo>
                      <a:pt x="32" y="59"/>
                    </a:lnTo>
                    <a:lnTo>
                      <a:pt x="45" y="66"/>
                    </a:lnTo>
                    <a:lnTo>
                      <a:pt x="58" y="68"/>
                    </a:lnTo>
                    <a:lnTo>
                      <a:pt x="71" y="71"/>
                    </a:lnTo>
                    <a:lnTo>
                      <a:pt x="71" y="61"/>
                    </a:lnTo>
                    <a:lnTo>
                      <a:pt x="58" y="61"/>
                    </a:lnTo>
                    <a:lnTo>
                      <a:pt x="47" y="58"/>
                    </a:lnTo>
                    <a:lnTo>
                      <a:pt x="37" y="52"/>
                    </a:lnTo>
                    <a:lnTo>
                      <a:pt x="27" y="47"/>
                    </a:lnTo>
                    <a:lnTo>
                      <a:pt x="21" y="37"/>
                    </a:lnTo>
                    <a:lnTo>
                      <a:pt x="14" y="27"/>
                    </a:lnTo>
                    <a:lnTo>
                      <a:pt x="10" y="15"/>
                    </a:lnTo>
                    <a:lnTo>
                      <a:pt x="10" y="0"/>
                    </a:lnTo>
                    <a:lnTo>
                      <a:pt x="0" y="0"/>
                    </a:lnTo>
                    <a:close/>
                  </a:path>
                </a:pathLst>
              </a:custGeom>
              <a:solidFill>
                <a:srgbClr val="000000"/>
              </a:solidFill>
              <a:ln w="9525">
                <a:noFill/>
              </a:ln>
            </p:spPr>
            <p:txBody>
              <a:bodyPr/>
              <a:p>
                <a:endParaRPr lang="zh-CN" altLang="en-US"/>
              </a:p>
            </p:txBody>
          </p:sp>
          <p:sp>
            <p:nvSpPr>
              <p:cNvPr id="21543" name="Freeform 40"/>
              <p:cNvSpPr/>
              <p:nvPr/>
            </p:nvSpPr>
            <p:spPr>
              <a:xfrm>
                <a:off x="3076" y="801"/>
                <a:ext cx="133" cy="134"/>
              </a:xfrm>
              <a:custGeom>
                <a:avLst/>
                <a:gdLst/>
                <a:ahLst/>
                <a:cxnLst>
                  <a:cxn ang="0">
                    <a:pos x="0" y="10"/>
                  </a:cxn>
                  <a:cxn ang="0">
                    <a:pos x="0" y="10"/>
                  </a:cxn>
                  <a:cxn ang="0">
                    <a:pos x="26" y="11"/>
                  </a:cxn>
                  <a:cxn ang="0">
                    <a:pos x="49" y="19"/>
                  </a:cxn>
                  <a:cxn ang="0">
                    <a:pos x="70" y="31"/>
                  </a:cxn>
                  <a:cxn ang="0">
                    <a:pos x="88" y="46"/>
                  </a:cxn>
                  <a:cxn ang="0">
                    <a:pos x="102" y="64"/>
                  </a:cxn>
                  <a:cxn ang="0">
                    <a:pos x="114" y="86"/>
                  </a:cxn>
                  <a:cxn ang="0">
                    <a:pos x="122" y="108"/>
                  </a:cxn>
                  <a:cxn ang="0">
                    <a:pos x="123" y="134"/>
                  </a:cxn>
                  <a:cxn ang="0">
                    <a:pos x="133" y="134"/>
                  </a:cxn>
                  <a:cxn ang="0">
                    <a:pos x="129" y="108"/>
                  </a:cxn>
                  <a:cxn ang="0">
                    <a:pos x="122" y="83"/>
                  </a:cxn>
                  <a:cxn ang="0">
                    <a:pos x="109" y="60"/>
                  </a:cxn>
                  <a:cxn ang="0">
                    <a:pos x="93" y="41"/>
                  </a:cxn>
                  <a:cxn ang="0">
                    <a:pos x="75" y="24"/>
                  </a:cxn>
                  <a:cxn ang="0">
                    <a:pos x="51" y="11"/>
                  </a:cxn>
                  <a:cxn ang="0">
                    <a:pos x="26" y="4"/>
                  </a:cxn>
                  <a:cxn ang="0">
                    <a:pos x="0" y="0"/>
                  </a:cxn>
                  <a:cxn ang="0">
                    <a:pos x="0" y="0"/>
                  </a:cxn>
                  <a:cxn ang="0">
                    <a:pos x="0" y="10"/>
                  </a:cxn>
                </a:cxnLst>
                <a:pathLst>
                  <a:path w="133" h="134">
                    <a:moveTo>
                      <a:pt x="0" y="10"/>
                    </a:moveTo>
                    <a:lnTo>
                      <a:pt x="0" y="10"/>
                    </a:lnTo>
                    <a:lnTo>
                      <a:pt x="26" y="11"/>
                    </a:lnTo>
                    <a:lnTo>
                      <a:pt x="49" y="19"/>
                    </a:lnTo>
                    <a:lnTo>
                      <a:pt x="70" y="31"/>
                    </a:lnTo>
                    <a:lnTo>
                      <a:pt x="88" y="46"/>
                    </a:lnTo>
                    <a:lnTo>
                      <a:pt x="102" y="64"/>
                    </a:lnTo>
                    <a:lnTo>
                      <a:pt x="114" y="86"/>
                    </a:lnTo>
                    <a:lnTo>
                      <a:pt x="122" y="108"/>
                    </a:lnTo>
                    <a:lnTo>
                      <a:pt x="123" y="134"/>
                    </a:lnTo>
                    <a:lnTo>
                      <a:pt x="133" y="134"/>
                    </a:lnTo>
                    <a:lnTo>
                      <a:pt x="129" y="108"/>
                    </a:lnTo>
                    <a:lnTo>
                      <a:pt x="122" y="83"/>
                    </a:lnTo>
                    <a:lnTo>
                      <a:pt x="109" y="60"/>
                    </a:lnTo>
                    <a:lnTo>
                      <a:pt x="93" y="41"/>
                    </a:lnTo>
                    <a:lnTo>
                      <a:pt x="75" y="24"/>
                    </a:lnTo>
                    <a:lnTo>
                      <a:pt x="51" y="11"/>
                    </a:lnTo>
                    <a:lnTo>
                      <a:pt x="26" y="4"/>
                    </a:lnTo>
                    <a:lnTo>
                      <a:pt x="0" y="0"/>
                    </a:lnTo>
                    <a:lnTo>
                      <a:pt x="0" y="10"/>
                    </a:lnTo>
                    <a:close/>
                  </a:path>
                </a:pathLst>
              </a:custGeom>
              <a:solidFill>
                <a:srgbClr val="000000"/>
              </a:solidFill>
              <a:ln w="9525">
                <a:noFill/>
              </a:ln>
            </p:spPr>
            <p:txBody>
              <a:bodyPr/>
              <a:p>
                <a:endParaRPr lang="zh-CN" altLang="en-US"/>
              </a:p>
            </p:txBody>
          </p:sp>
          <p:sp>
            <p:nvSpPr>
              <p:cNvPr id="21544" name="Freeform 41"/>
              <p:cNvSpPr/>
              <p:nvPr/>
            </p:nvSpPr>
            <p:spPr>
              <a:xfrm>
                <a:off x="2942" y="801"/>
                <a:ext cx="134" cy="139"/>
              </a:xfrm>
              <a:custGeom>
                <a:avLst/>
                <a:gdLst/>
                <a:ahLst/>
                <a:cxnLst>
                  <a:cxn ang="0">
                    <a:pos x="5" y="129"/>
                  </a:cxn>
                  <a:cxn ang="0">
                    <a:pos x="10" y="134"/>
                  </a:cxn>
                  <a:cxn ang="0">
                    <a:pos x="12" y="108"/>
                  </a:cxn>
                  <a:cxn ang="0">
                    <a:pos x="19" y="86"/>
                  </a:cxn>
                  <a:cxn ang="0">
                    <a:pos x="31" y="64"/>
                  </a:cxn>
                  <a:cxn ang="0">
                    <a:pos x="46" y="46"/>
                  </a:cxn>
                  <a:cxn ang="0">
                    <a:pos x="65" y="31"/>
                  </a:cxn>
                  <a:cxn ang="0">
                    <a:pos x="86" y="19"/>
                  </a:cxn>
                  <a:cxn ang="0">
                    <a:pos x="108" y="11"/>
                  </a:cxn>
                  <a:cxn ang="0">
                    <a:pos x="134" y="10"/>
                  </a:cxn>
                  <a:cxn ang="0">
                    <a:pos x="134" y="0"/>
                  </a:cxn>
                  <a:cxn ang="0">
                    <a:pos x="108" y="4"/>
                  </a:cxn>
                  <a:cxn ang="0">
                    <a:pos x="83" y="11"/>
                  </a:cxn>
                  <a:cxn ang="0">
                    <a:pos x="60" y="24"/>
                  </a:cxn>
                  <a:cxn ang="0">
                    <a:pos x="41" y="41"/>
                  </a:cxn>
                  <a:cxn ang="0">
                    <a:pos x="24" y="60"/>
                  </a:cxn>
                  <a:cxn ang="0">
                    <a:pos x="12" y="83"/>
                  </a:cxn>
                  <a:cxn ang="0">
                    <a:pos x="4" y="108"/>
                  </a:cxn>
                  <a:cxn ang="0">
                    <a:pos x="0" y="134"/>
                  </a:cxn>
                  <a:cxn ang="0">
                    <a:pos x="5" y="139"/>
                  </a:cxn>
                  <a:cxn ang="0">
                    <a:pos x="0" y="134"/>
                  </a:cxn>
                  <a:cxn ang="0">
                    <a:pos x="0" y="139"/>
                  </a:cxn>
                  <a:cxn ang="0">
                    <a:pos x="5" y="139"/>
                  </a:cxn>
                  <a:cxn ang="0">
                    <a:pos x="5" y="129"/>
                  </a:cxn>
                </a:cxnLst>
                <a:pathLst>
                  <a:path w="134" h="139">
                    <a:moveTo>
                      <a:pt x="5" y="129"/>
                    </a:moveTo>
                    <a:lnTo>
                      <a:pt x="10" y="134"/>
                    </a:lnTo>
                    <a:lnTo>
                      <a:pt x="12" y="108"/>
                    </a:lnTo>
                    <a:lnTo>
                      <a:pt x="19" y="86"/>
                    </a:lnTo>
                    <a:lnTo>
                      <a:pt x="31" y="64"/>
                    </a:lnTo>
                    <a:lnTo>
                      <a:pt x="46" y="46"/>
                    </a:lnTo>
                    <a:lnTo>
                      <a:pt x="65" y="31"/>
                    </a:lnTo>
                    <a:lnTo>
                      <a:pt x="86" y="19"/>
                    </a:lnTo>
                    <a:lnTo>
                      <a:pt x="108" y="11"/>
                    </a:lnTo>
                    <a:lnTo>
                      <a:pt x="134" y="10"/>
                    </a:lnTo>
                    <a:lnTo>
                      <a:pt x="134" y="0"/>
                    </a:lnTo>
                    <a:lnTo>
                      <a:pt x="108" y="4"/>
                    </a:lnTo>
                    <a:lnTo>
                      <a:pt x="83" y="11"/>
                    </a:lnTo>
                    <a:lnTo>
                      <a:pt x="60" y="24"/>
                    </a:lnTo>
                    <a:lnTo>
                      <a:pt x="41" y="41"/>
                    </a:lnTo>
                    <a:lnTo>
                      <a:pt x="24" y="60"/>
                    </a:lnTo>
                    <a:lnTo>
                      <a:pt x="12" y="83"/>
                    </a:lnTo>
                    <a:lnTo>
                      <a:pt x="4" y="108"/>
                    </a:lnTo>
                    <a:lnTo>
                      <a:pt x="0" y="134"/>
                    </a:lnTo>
                    <a:lnTo>
                      <a:pt x="5" y="139"/>
                    </a:lnTo>
                    <a:lnTo>
                      <a:pt x="0" y="134"/>
                    </a:lnTo>
                    <a:lnTo>
                      <a:pt x="0" y="139"/>
                    </a:lnTo>
                    <a:lnTo>
                      <a:pt x="5" y="139"/>
                    </a:lnTo>
                    <a:lnTo>
                      <a:pt x="5" y="129"/>
                    </a:lnTo>
                    <a:close/>
                  </a:path>
                </a:pathLst>
              </a:custGeom>
              <a:solidFill>
                <a:srgbClr val="000000"/>
              </a:solidFill>
              <a:ln w="9525">
                <a:noFill/>
              </a:ln>
            </p:spPr>
            <p:txBody>
              <a:bodyPr/>
              <a:p>
                <a:endParaRPr lang="zh-CN" altLang="en-US"/>
              </a:p>
            </p:txBody>
          </p:sp>
          <p:sp>
            <p:nvSpPr>
              <p:cNvPr id="21545" name="Freeform 42"/>
              <p:cNvSpPr/>
              <p:nvPr/>
            </p:nvSpPr>
            <p:spPr>
              <a:xfrm>
                <a:off x="2947" y="930"/>
                <a:ext cx="82" cy="10"/>
              </a:xfrm>
              <a:custGeom>
                <a:avLst/>
                <a:gdLst/>
                <a:ahLst/>
                <a:cxnLst>
                  <a:cxn ang="0">
                    <a:pos x="72" y="5"/>
                  </a:cxn>
                  <a:cxn ang="0">
                    <a:pos x="77" y="0"/>
                  </a:cxn>
                  <a:cxn ang="0">
                    <a:pos x="0" y="0"/>
                  </a:cxn>
                  <a:cxn ang="0">
                    <a:pos x="0" y="10"/>
                  </a:cxn>
                  <a:cxn ang="0">
                    <a:pos x="77" y="10"/>
                  </a:cxn>
                  <a:cxn ang="0">
                    <a:pos x="82" y="5"/>
                  </a:cxn>
                  <a:cxn ang="0">
                    <a:pos x="77" y="10"/>
                  </a:cxn>
                  <a:cxn ang="0">
                    <a:pos x="82" y="10"/>
                  </a:cxn>
                  <a:cxn ang="0">
                    <a:pos x="82" y="5"/>
                  </a:cxn>
                  <a:cxn ang="0">
                    <a:pos x="72" y="5"/>
                  </a:cxn>
                </a:cxnLst>
                <a:pathLst>
                  <a:path w="82" h="10">
                    <a:moveTo>
                      <a:pt x="72" y="5"/>
                    </a:moveTo>
                    <a:lnTo>
                      <a:pt x="77" y="0"/>
                    </a:lnTo>
                    <a:lnTo>
                      <a:pt x="0" y="0"/>
                    </a:lnTo>
                    <a:lnTo>
                      <a:pt x="0" y="10"/>
                    </a:lnTo>
                    <a:lnTo>
                      <a:pt x="77" y="10"/>
                    </a:lnTo>
                    <a:lnTo>
                      <a:pt x="82" y="5"/>
                    </a:lnTo>
                    <a:lnTo>
                      <a:pt x="77" y="10"/>
                    </a:lnTo>
                    <a:lnTo>
                      <a:pt x="82" y="10"/>
                    </a:lnTo>
                    <a:lnTo>
                      <a:pt x="82" y="5"/>
                    </a:lnTo>
                    <a:lnTo>
                      <a:pt x="72" y="5"/>
                    </a:lnTo>
                    <a:close/>
                  </a:path>
                </a:pathLst>
              </a:custGeom>
              <a:solidFill>
                <a:srgbClr val="000000"/>
              </a:solidFill>
              <a:ln w="9525">
                <a:noFill/>
              </a:ln>
            </p:spPr>
            <p:txBody>
              <a:bodyPr/>
              <a:p>
                <a:endParaRPr lang="zh-CN" altLang="en-US"/>
              </a:p>
            </p:txBody>
          </p:sp>
          <p:sp>
            <p:nvSpPr>
              <p:cNvPr id="21546" name="Freeform 43"/>
              <p:cNvSpPr/>
              <p:nvPr/>
            </p:nvSpPr>
            <p:spPr>
              <a:xfrm>
                <a:off x="3316" y="1006"/>
                <a:ext cx="88" cy="120"/>
              </a:xfrm>
              <a:custGeom>
                <a:avLst/>
                <a:gdLst/>
                <a:ahLst/>
                <a:cxnLst>
                  <a:cxn ang="0">
                    <a:pos x="88" y="119"/>
                  </a:cxn>
                  <a:cxn ang="0">
                    <a:pos x="85" y="91"/>
                  </a:cxn>
                  <a:cxn ang="0">
                    <a:pos x="80" y="68"/>
                  </a:cxn>
                  <a:cxn ang="0">
                    <a:pos x="70" y="49"/>
                  </a:cxn>
                  <a:cxn ang="0">
                    <a:pos x="59" y="33"/>
                  </a:cxn>
                  <a:cxn ang="0">
                    <a:pos x="45" y="21"/>
                  </a:cxn>
                  <a:cxn ang="0">
                    <a:pos x="31" y="12"/>
                  </a:cxn>
                  <a:cxn ang="0">
                    <a:pos x="16" y="5"/>
                  </a:cxn>
                  <a:cxn ang="0">
                    <a:pos x="0" y="0"/>
                  </a:cxn>
                  <a:cxn ang="0">
                    <a:pos x="8" y="11"/>
                  </a:cxn>
                  <a:cxn ang="0">
                    <a:pos x="12" y="19"/>
                  </a:cxn>
                  <a:cxn ang="0">
                    <a:pos x="12" y="24"/>
                  </a:cxn>
                  <a:cxn ang="0">
                    <a:pos x="5" y="26"/>
                  </a:cxn>
                  <a:cxn ang="0">
                    <a:pos x="0" y="27"/>
                  </a:cxn>
                  <a:cxn ang="0">
                    <a:pos x="2" y="34"/>
                  </a:cxn>
                  <a:cxn ang="0">
                    <a:pos x="12" y="43"/>
                  </a:cxn>
                  <a:cxn ang="0">
                    <a:pos x="27" y="50"/>
                  </a:cxn>
                  <a:cxn ang="0">
                    <a:pos x="34" y="54"/>
                  </a:cxn>
                  <a:cxn ang="0">
                    <a:pos x="42" y="58"/>
                  </a:cxn>
                  <a:cxn ang="0">
                    <a:pos x="49" y="63"/>
                  </a:cxn>
                  <a:cxn ang="0">
                    <a:pos x="55" y="68"/>
                  </a:cxn>
                  <a:cxn ang="0">
                    <a:pos x="60" y="75"/>
                  </a:cxn>
                  <a:cxn ang="0">
                    <a:pos x="64" y="83"/>
                  </a:cxn>
                  <a:cxn ang="0">
                    <a:pos x="67" y="91"/>
                  </a:cxn>
                  <a:cxn ang="0">
                    <a:pos x="67" y="101"/>
                  </a:cxn>
                  <a:cxn ang="0">
                    <a:pos x="69" y="115"/>
                  </a:cxn>
                  <a:cxn ang="0">
                    <a:pos x="76" y="120"/>
                  </a:cxn>
                  <a:cxn ang="0">
                    <a:pos x="84" y="120"/>
                  </a:cxn>
                  <a:cxn ang="0">
                    <a:pos x="88" y="119"/>
                  </a:cxn>
                </a:cxnLst>
                <a:pathLst>
                  <a:path w="88" h="120">
                    <a:moveTo>
                      <a:pt x="88" y="119"/>
                    </a:moveTo>
                    <a:lnTo>
                      <a:pt x="85" y="91"/>
                    </a:lnTo>
                    <a:lnTo>
                      <a:pt x="80" y="68"/>
                    </a:lnTo>
                    <a:lnTo>
                      <a:pt x="70" y="49"/>
                    </a:lnTo>
                    <a:lnTo>
                      <a:pt x="59" y="33"/>
                    </a:lnTo>
                    <a:lnTo>
                      <a:pt x="45" y="21"/>
                    </a:lnTo>
                    <a:lnTo>
                      <a:pt x="31" y="12"/>
                    </a:lnTo>
                    <a:lnTo>
                      <a:pt x="16" y="5"/>
                    </a:lnTo>
                    <a:lnTo>
                      <a:pt x="0" y="0"/>
                    </a:lnTo>
                    <a:lnTo>
                      <a:pt x="8" y="11"/>
                    </a:lnTo>
                    <a:lnTo>
                      <a:pt x="12" y="19"/>
                    </a:lnTo>
                    <a:lnTo>
                      <a:pt x="12" y="24"/>
                    </a:lnTo>
                    <a:lnTo>
                      <a:pt x="5" y="26"/>
                    </a:lnTo>
                    <a:lnTo>
                      <a:pt x="0" y="27"/>
                    </a:lnTo>
                    <a:lnTo>
                      <a:pt x="2" y="34"/>
                    </a:lnTo>
                    <a:lnTo>
                      <a:pt x="12" y="43"/>
                    </a:lnTo>
                    <a:lnTo>
                      <a:pt x="27" y="50"/>
                    </a:lnTo>
                    <a:lnTo>
                      <a:pt x="34" y="54"/>
                    </a:lnTo>
                    <a:lnTo>
                      <a:pt x="42" y="58"/>
                    </a:lnTo>
                    <a:lnTo>
                      <a:pt x="49" y="63"/>
                    </a:lnTo>
                    <a:lnTo>
                      <a:pt x="55" y="68"/>
                    </a:lnTo>
                    <a:lnTo>
                      <a:pt x="60" y="75"/>
                    </a:lnTo>
                    <a:lnTo>
                      <a:pt x="64" y="83"/>
                    </a:lnTo>
                    <a:lnTo>
                      <a:pt x="67" y="91"/>
                    </a:lnTo>
                    <a:lnTo>
                      <a:pt x="67" y="101"/>
                    </a:lnTo>
                    <a:lnTo>
                      <a:pt x="69" y="115"/>
                    </a:lnTo>
                    <a:lnTo>
                      <a:pt x="76" y="120"/>
                    </a:lnTo>
                    <a:lnTo>
                      <a:pt x="84" y="120"/>
                    </a:lnTo>
                    <a:lnTo>
                      <a:pt x="88" y="119"/>
                    </a:lnTo>
                    <a:close/>
                  </a:path>
                </a:pathLst>
              </a:custGeom>
              <a:solidFill>
                <a:srgbClr val="000000"/>
              </a:solidFill>
              <a:ln w="9525">
                <a:noFill/>
              </a:ln>
            </p:spPr>
            <p:txBody>
              <a:bodyPr/>
              <a:p>
                <a:endParaRPr lang="zh-CN" altLang="en-US"/>
              </a:p>
            </p:txBody>
          </p:sp>
          <p:sp>
            <p:nvSpPr>
              <p:cNvPr id="21547" name="Freeform 44"/>
              <p:cNvSpPr/>
              <p:nvPr/>
            </p:nvSpPr>
            <p:spPr>
              <a:xfrm>
                <a:off x="2960" y="806"/>
                <a:ext cx="253" cy="187"/>
              </a:xfrm>
              <a:custGeom>
                <a:avLst/>
                <a:gdLst/>
                <a:ahLst/>
                <a:cxnLst>
                  <a:cxn ang="0">
                    <a:pos x="77" y="6"/>
                  </a:cxn>
                  <a:cxn ang="0">
                    <a:pos x="88" y="2"/>
                  </a:cxn>
                  <a:cxn ang="0">
                    <a:pos x="99" y="1"/>
                  </a:cxn>
                  <a:cxn ang="0">
                    <a:pos x="110" y="0"/>
                  </a:cxn>
                  <a:cxn ang="0">
                    <a:pos x="123" y="0"/>
                  </a:cxn>
                  <a:cxn ang="0">
                    <a:pos x="135" y="1"/>
                  </a:cxn>
                  <a:cxn ang="0">
                    <a:pos x="147" y="4"/>
                  </a:cxn>
                  <a:cxn ang="0">
                    <a:pos x="158" y="6"/>
                  </a:cxn>
                  <a:cxn ang="0">
                    <a:pos x="160" y="11"/>
                  </a:cxn>
                  <a:cxn ang="0">
                    <a:pos x="150" y="14"/>
                  </a:cxn>
                  <a:cxn ang="0">
                    <a:pos x="139" y="12"/>
                  </a:cxn>
                  <a:cxn ang="0">
                    <a:pos x="137" y="20"/>
                  </a:cxn>
                  <a:cxn ang="0">
                    <a:pos x="151" y="25"/>
                  </a:cxn>
                  <a:cxn ang="0">
                    <a:pos x="165" y="29"/>
                  </a:cxn>
                  <a:cxn ang="0">
                    <a:pos x="178" y="35"/>
                  </a:cxn>
                  <a:cxn ang="0">
                    <a:pos x="188" y="43"/>
                  </a:cxn>
                  <a:cxn ang="0">
                    <a:pos x="196" y="51"/>
                  </a:cxn>
                  <a:cxn ang="0">
                    <a:pos x="199" y="40"/>
                  </a:cxn>
                  <a:cxn ang="0">
                    <a:pos x="211" y="41"/>
                  </a:cxn>
                  <a:cxn ang="0">
                    <a:pos x="225" y="62"/>
                  </a:cxn>
                  <a:cxn ang="0">
                    <a:pos x="237" y="87"/>
                  </a:cxn>
                  <a:cxn ang="0">
                    <a:pos x="243" y="114"/>
                  </a:cxn>
                  <a:cxn ang="0">
                    <a:pos x="244" y="131"/>
                  </a:cxn>
                  <a:cxn ang="0">
                    <a:pos x="245" y="146"/>
                  </a:cxn>
                  <a:cxn ang="0">
                    <a:pos x="249" y="161"/>
                  </a:cxn>
                  <a:cxn ang="0">
                    <a:pos x="253" y="185"/>
                  </a:cxn>
                  <a:cxn ang="0">
                    <a:pos x="238" y="180"/>
                  </a:cxn>
                  <a:cxn ang="0">
                    <a:pos x="223" y="149"/>
                  </a:cxn>
                  <a:cxn ang="0">
                    <a:pos x="218" y="109"/>
                  </a:cxn>
                  <a:cxn ang="0">
                    <a:pos x="203" y="71"/>
                  </a:cxn>
                  <a:cxn ang="0">
                    <a:pos x="175" y="43"/>
                  </a:cxn>
                  <a:cxn ang="0">
                    <a:pos x="137" y="27"/>
                  </a:cxn>
                  <a:cxn ang="0">
                    <a:pos x="105" y="25"/>
                  </a:cxn>
                  <a:cxn ang="0">
                    <a:pos x="84" y="30"/>
                  </a:cxn>
                  <a:cxn ang="0">
                    <a:pos x="65" y="38"/>
                  </a:cxn>
                  <a:cxn ang="0">
                    <a:pos x="48" y="50"/>
                  </a:cxn>
                  <a:cxn ang="0">
                    <a:pos x="33" y="66"/>
                  </a:cxn>
                  <a:cxn ang="0">
                    <a:pos x="18" y="76"/>
                  </a:cxn>
                  <a:cxn ang="0">
                    <a:pos x="7" y="77"/>
                  </a:cxn>
                  <a:cxn ang="0">
                    <a:pos x="1" y="74"/>
                  </a:cxn>
                  <a:cxn ang="0">
                    <a:pos x="5" y="64"/>
                  </a:cxn>
                  <a:cxn ang="0">
                    <a:pos x="16" y="47"/>
                  </a:cxn>
                  <a:cxn ang="0">
                    <a:pos x="23" y="42"/>
                  </a:cxn>
                  <a:cxn ang="0">
                    <a:pos x="32" y="43"/>
                  </a:cxn>
                  <a:cxn ang="0">
                    <a:pos x="47" y="35"/>
                  </a:cxn>
                  <a:cxn ang="0">
                    <a:pos x="63" y="19"/>
                  </a:cxn>
                </a:cxnLst>
                <a:pathLst>
                  <a:path w="253" h="187">
                    <a:moveTo>
                      <a:pt x="72" y="7"/>
                    </a:moveTo>
                    <a:lnTo>
                      <a:pt x="77" y="6"/>
                    </a:lnTo>
                    <a:lnTo>
                      <a:pt x="82" y="4"/>
                    </a:lnTo>
                    <a:lnTo>
                      <a:pt x="88" y="2"/>
                    </a:lnTo>
                    <a:lnTo>
                      <a:pt x="93" y="1"/>
                    </a:lnTo>
                    <a:lnTo>
                      <a:pt x="99" y="1"/>
                    </a:lnTo>
                    <a:lnTo>
                      <a:pt x="104" y="0"/>
                    </a:lnTo>
                    <a:lnTo>
                      <a:pt x="110" y="0"/>
                    </a:lnTo>
                    <a:lnTo>
                      <a:pt x="116" y="0"/>
                    </a:lnTo>
                    <a:lnTo>
                      <a:pt x="123" y="0"/>
                    </a:lnTo>
                    <a:lnTo>
                      <a:pt x="129" y="0"/>
                    </a:lnTo>
                    <a:lnTo>
                      <a:pt x="135" y="1"/>
                    </a:lnTo>
                    <a:lnTo>
                      <a:pt x="141" y="2"/>
                    </a:lnTo>
                    <a:lnTo>
                      <a:pt x="147" y="4"/>
                    </a:lnTo>
                    <a:lnTo>
                      <a:pt x="153" y="5"/>
                    </a:lnTo>
                    <a:lnTo>
                      <a:pt x="158" y="6"/>
                    </a:lnTo>
                    <a:lnTo>
                      <a:pt x="165" y="9"/>
                    </a:lnTo>
                    <a:lnTo>
                      <a:pt x="160" y="11"/>
                    </a:lnTo>
                    <a:lnTo>
                      <a:pt x="156" y="12"/>
                    </a:lnTo>
                    <a:lnTo>
                      <a:pt x="150" y="14"/>
                    </a:lnTo>
                    <a:lnTo>
                      <a:pt x="144" y="12"/>
                    </a:lnTo>
                    <a:lnTo>
                      <a:pt x="139" y="12"/>
                    </a:lnTo>
                    <a:lnTo>
                      <a:pt x="136" y="16"/>
                    </a:lnTo>
                    <a:lnTo>
                      <a:pt x="137" y="20"/>
                    </a:lnTo>
                    <a:lnTo>
                      <a:pt x="145" y="24"/>
                    </a:lnTo>
                    <a:lnTo>
                      <a:pt x="151" y="25"/>
                    </a:lnTo>
                    <a:lnTo>
                      <a:pt x="158" y="26"/>
                    </a:lnTo>
                    <a:lnTo>
                      <a:pt x="165" y="29"/>
                    </a:lnTo>
                    <a:lnTo>
                      <a:pt x="172" y="31"/>
                    </a:lnTo>
                    <a:lnTo>
                      <a:pt x="178" y="35"/>
                    </a:lnTo>
                    <a:lnTo>
                      <a:pt x="183" y="38"/>
                    </a:lnTo>
                    <a:lnTo>
                      <a:pt x="188" y="43"/>
                    </a:lnTo>
                    <a:lnTo>
                      <a:pt x="192" y="47"/>
                    </a:lnTo>
                    <a:lnTo>
                      <a:pt x="196" y="51"/>
                    </a:lnTo>
                    <a:lnTo>
                      <a:pt x="198" y="47"/>
                    </a:lnTo>
                    <a:lnTo>
                      <a:pt x="199" y="40"/>
                    </a:lnTo>
                    <a:lnTo>
                      <a:pt x="201" y="31"/>
                    </a:lnTo>
                    <a:lnTo>
                      <a:pt x="211" y="41"/>
                    </a:lnTo>
                    <a:lnTo>
                      <a:pt x="218" y="51"/>
                    </a:lnTo>
                    <a:lnTo>
                      <a:pt x="225" y="62"/>
                    </a:lnTo>
                    <a:lnTo>
                      <a:pt x="232" y="74"/>
                    </a:lnTo>
                    <a:lnTo>
                      <a:pt x="237" y="87"/>
                    </a:lnTo>
                    <a:lnTo>
                      <a:pt x="240" y="100"/>
                    </a:lnTo>
                    <a:lnTo>
                      <a:pt x="243" y="114"/>
                    </a:lnTo>
                    <a:lnTo>
                      <a:pt x="244" y="129"/>
                    </a:lnTo>
                    <a:lnTo>
                      <a:pt x="244" y="131"/>
                    </a:lnTo>
                    <a:lnTo>
                      <a:pt x="245" y="139"/>
                    </a:lnTo>
                    <a:lnTo>
                      <a:pt x="245" y="146"/>
                    </a:lnTo>
                    <a:lnTo>
                      <a:pt x="246" y="152"/>
                    </a:lnTo>
                    <a:lnTo>
                      <a:pt x="249" y="161"/>
                    </a:lnTo>
                    <a:lnTo>
                      <a:pt x="253" y="175"/>
                    </a:lnTo>
                    <a:lnTo>
                      <a:pt x="253" y="185"/>
                    </a:lnTo>
                    <a:lnTo>
                      <a:pt x="248" y="187"/>
                    </a:lnTo>
                    <a:lnTo>
                      <a:pt x="238" y="180"/>
                    </a:lnTo>
                    <a:lnTo>
                      <a:pt x="229" y="166"/>
                    </a:lnTo>
                    <a:lnTo>
                      <a:pt x="223" y="149"/>
                    </a:lnTo>
                    <a:lnTo>
                      <a:pt x="220" y="130"/>
                    </a:lnTo>
                    <a:lnTo>
                      <a:pt x="218" y="109"/>
                    </a:lnTo>
                    <a:lnTo>
                      <a:pt x="212" y="89"/>
                    </a:lnTo>
                    <a:lnTo>
                      <a:pt x="203" y="71"/>
                    </a:lnTo>
                    <a:lnTo>
                      <a:pt x="189" y="56"/>
                    </a:lnTo>
                    <a:lnTo>
                      <a:pt x="175" y="43"/>
                    </a:lnTo>
                    <a:lnTo>
                      <a:pt x="157" y="33"/>
                    </a:lnTo>
                    <a:lnTo>
                      <a:pt x="137" y="27"/>
                    </a:lnTo>
                    <a:lnTo>
                      <a:pt x="116" y="25"/>
                    </a:lnTo>
                    <a:lnTo>
                      <a:pt x="105" y="25"/>
                    </a:lnTo>
                    <a:lnTo>
                      <a:pt x="95" y="27"/>
                    </a:lnTo>
                    <a:lnTo>
                      <a:pt x="84" y="30"/>
                    </a:lnTo>
                    <a:lnTo>
                      <a:pt x="75" y="33"/>
                    </a:lnTo>
                    <a:lnTo>
                      <a:pt x="65" y="38"/>
                    </a:lnTo>
                    <a:lnTo>
                      <a:pt x="57" y="43"/>
                    </a:lnTo>
                    <a:lnTo>
                      <a:pt x="48" y="50"/>
                    </a:lnTo>
                    <a:lnTo>
                      <a:pt x="41" y="57"/>
                    </a:lnTo>
                    <a:lnTo>
                      <a:pt x="33" y="66"/>
                    </a:lnTo>
                    <a:lnTo>
                      <a:pt x="26" y="72"/>
                    </a:lnTo>
                    <a:lnTo>
                      <a:pt x="18" y="76"/>
                    </a:lnTo>
                    <a:lnTo>
                      <a:pt x="12" y="77"/>
                    </a:lnTo>
                    <a:lnTo>
                      <a:pt x="7" y="77"/>
                    </a:lnTo>
                    <a:lnTo>
                      <a:pt x="3" y="76"/>
                    </a:lnTo>
                    <a:lnTo>
                      <a:pt x="1" y="74"/>
                    </a:lnTo>
                    <a:lnTo>
                      <a:pt x="0" y="74"/>
                    </a:lnTo>
                    <a:lnTo>
                      <a:pt x="5" y="64"/>
                    </a:lnTo>
                    <a:lnTo>
                      <a:pt x="10" y="56"/>
                    </a:lnTo>
                    <a:lnTo>
                      <a:pt x="16" y="47"/>
                    </a:lnTo>
                    <a:lnTo>
                      <a:pt x="23" y="38"/>
                    </a:lnTo>
                    <a:lnTo>
                      <a:pt x="23" y="42"/>
                    </a:lnTo>
                    <a:lnTo>
                      <a:pt x="27" y="43"/>
                    </a:lnTo>
                    <a:lnTo>
                      <a:pt x="32" y="43"/>
                    </a:lnTo>
                    <a:lnTo>
                      <a:pt x="38" y="40"/>
                    </a:lnTo>
                    <a:lnTo>
                      <a:pt x="47" y="35"/>
                    </a:lnTo>
                    <a:lnTo>
                      <a:pt x="54" y="27"/>
                    </a:lnTo>
                    <a:lnTo>
                      <a:pt x="63" y="19"/>
                    </a:lnTo>
                    <a:lnTo>
                      <a:pt x="72" y="7"/>
                    </a:lnTo>
                    <a:close/>
                  </a:path>
                </a:pathLst>
              </a:custGeom>
              <a:solidFill>
                <a:srgbClr val="000000"/>
              </a:solidFill>
              <a:ln w="9525">
                <a:noFill/>
              </a:ln>
            </p:spPr>
            <p:txBody>
              <a:bodyPr/>
              <a:p>
                <a:endParaRPr lang="zh-CN" altLang="en-US"/>
              </a:p>
            </p:txBody>
          </p:sp>
          <p:sp>
            <p:nvSpPr>
              <p:cNvPr id="21548" name="Rectangle 45"/>
              <p:cNvSpPr/>
              <p:nvPr/>
            </p:nvSpPr>
            <p:spPr>
              <a:xfrm>
                <a:off x="2951" y="929"/>
                <a:ext cx="70" cy="12"/>
              </a:xfrm>
              <a:prstGeom prst="rect">
                <a:avLst/>
              </a:prstGeom>
              <a:solidFill>
                <a:srgbClr val="FFFFFF"/>
              </a:solid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549" name="Freeform 46"/>
              <p:cNvSpPr/>
              <p:nvPr/>
            </p:nvSpPr>
            <p:spPr>
              <a:xfrm>
                <a:off x="2996" y="925"/>
                <a:ext cx="156" cy="94"/>
              </a:xfrm>
              <a:custGeom>
                <a:avLst/>
                <a:gdLst/>
                <a:ahLst/>
                <a:cxnLst>
                  <a:cxn ang="0">
                    <a:pos x="105" y="56"/>
                  </a:cxn>
                  <a:cxn ang="0">
                    <a:pos x="89" y="61"/>
                  </a:cxn>
                  <a:cxn ang="0">
                    <a:pos x="70" y="61"/>
                  </a:cxn>
                  <a:cxn ang="0">
                    <a:pos x="52" y="53"/>
                  </a:cxn>
                  <a:cxn ang="0">
                    <a:pos x="37" y="38"/>
                  </a:cxn>
                  <a:cxn ang="0">
                    <a:pos x="29" y="20"/>
                  </a:cxn>
                  <a:cxn ang="0">
                    <a:pos x="23" y="0"/>
                  </a:cxn>
                  <a:cxn ang="0">
                    <a:pos x="5" y="10"/>
                  </a:cxn>
                  <a:cxn ang="0">
                    <a:pos x="5" y="42"/>
                  </a:cxn>
                  <a:cxn ang="0">
                    <a:pos x="17" y="66"/>
                  </a:cxn>
                  <a:cxn ang="0">
                    <a:pos x="25" y="67"/>
                  </a:cxn>
                  <a:cxn ang="0">
                    <a:pos x="21" y="43"/>
                  </a:cxn>
                  <a:cxn ang="0">
                    <a:pos x="36" y="55"/>
                  </a:cxn>
                  <a:cxn ang="0">
                    <a:pos x="49" y="64"/>
                  </a:cxn>
                  <a:cxn ang="0">
                    <a:pos x="62" y="69"/>
                  </a:cxn>
                  <a:cxn ang="0">
                    <a:pos x="73" y="69"/>
                  </a:cxn>
                  <a:cxn ang="0">
                    <a:pos x="84" y="68"/>
                  </a:cxn>
                  <a:cxn ang="0">
                    <a:pos x="85" y="74"/>
                  </a:cxn>
                  <a:cxn ang="0">
                    <a:pos x="69" y="82"/>
                  </a:cxn>
                  <a:cxn ang="0">
                    <a:pos x="73" y="92"/>
                  </a:cxn>
                  <a:cxn ang="0">
                    <a:pos x="93" y="94"/>
                  </a:cxn>
                  <a:cxn ang="0">
                    <a:pos x="116" y="87"/>
                  </a:cxn>
                  <a:cxn ang="0">
                    <a:pos x="136" y="73"/>
                  </a:cxn>
                  <a:cxn ang="0">
                    <a:pos x="151" y="55"/>
                  </a:cxn>
                  <a:cxn ang="0">
                    <a:pos x="155" y="46"/>
                  </a:cxn>
                  <a:cxn ang="0">
                    <a:pos x="147" y="57"/>
                  </a:cxn>
                  <a:cxn ang="0">
                    <a:pos x="132" y="73"/>
                  </a:cxn>
                  <a:cxn ang="0">
                    <a:pos x="109" y="84"/>
                  </a:cxn>
                  <a:cxn ang="0">
                    <a:pos x="89" y="86"/>
                  </a:cxn>
                  <a:cxn ang="0">
                    <a:pos x="98" y="81"/>
                  </a:cxn>
                  <a:cxn ang="0">
                    <a:pos x="114" y="71"/>
                  </a:cxn>
                  <a:cxn ang="0">
                    <a:pos x="120" y="58"/>
                  </a:cxn>
                </a:cxnLst>
                <a:pathLst>
                  <a:path w="156" h="94">
                    <a:moveTo>
                      <a:pt x="113" y="52"/>
                    </a:moveTo>
                    <a:lnTo>
                      <a:pt x="105" y="56"/>
                    </a:lnTo>
                    <a:lnTo>
                      <a:pt x="98" y="59"/>
                    </a:lnTo>
                    <a:lnTo>
                      <a:pt x="89" y="61"/>
                    </a:lnTo>
                    <a:lnTo>
                      <a:pt x="80" y="62"/>
                    </a:lnTo>
                    <a:lnTo>
                      <a:pt x="70" y="61"/>
                    </a:lnTo>
                    <a:lnTo>
                      <a:pt x="60" y="58"/>
                    </a:lnTo>
                    <a:lnTo>
                      <a:pt x="52" y="53"/>
                    </a:lnTo>
                    <a:lnTo>
                      <a:pt x="43" y="47"/>
                    </a:lnTo>
                    <a:lnTo>
                      <a:pt x="37" y="38"/>
                    </a:lnTo>
                    <a:lnTo>
                      <a:pt x="32" y="30"/>
                    </a:lnTo>
                    <a:lnTo>
                      <a:pt x="29" y="20"/>
                    </a:lnTo>
                    <a:lnTo>
                      <a:pt x="28" y="10"/>
                    </a:lnTo>
                    <a:lnTo>
                      <a:pt x="23" y="0"/>
                    </a:lnTo>
                    <a:lnTo>
                      <a:pt x="15" y="0"/>
                    </a:lnTo>
                    <a:lnTo>
                      <a:pt x="5" y="10"/>
                    </a:lnTo>
                    <a:lnTo>
                      <a:pt x="0" y="30"/>
                    </a:lnTo>
                    <a:lnTo>
                      <a:pt x="5" y="42"/>
                    </a:lnTo>
                    <a:lnTo>
                      <a:pt x="10" y="55"/>
                    </a:lnTo>
                    <a:lnTo>
                      <a:pt x="17" y="66"/>
                    </a:lnTo>
                    <a:lnTo>
                      <a:pt x="27" y="74"/>
                    </a:lnTo>
                    <a:lnTo>
                      <a:pt x="25" y="67"/>
                    </a:lnTo>
                    <a:lnTo>
                      <a:pt x="21" y="53"/>
                    </a:lnTo>
                    <a:lnTo>
                      <a:pt x="21" y="43"/>
                    </a:lnTo>
                    <a:lnTo>
                      <a:pt x="29" y="48"/>
                    </a:lnTo>
                    <a:lnTo>
                      <a:pt x="36" y="55"/>
                    </a:lnTo>
                    <a:lnTo>
                      <a:pt x="42" y="61"/>
                    </a:lnTo>
                    <a:lnTo>
                      <a:pt x="49" y="64"/>
                    </a:lnTo>
                    <a:lnTo>
                      <a:pt x="56" y="67"/>
                    </a:lnTo>
                    <a:lnTo>
                      <a:pt x="62" y="69"/>
                    </a:lnTo>
                    <a:lnTo>
                      <a:pt x="68" y="71"/>
                    </a:lnTo>
                    <a:lnTo>
                      <a:pt x="73" y="69"/>
                    </a:lnTo>
                    <a:lnTo>
                      <a:pt x="79" y="68"/>
                    </a:lnTo>
                    <a:lnTo>
                      <a:pt x="84" y="68"/>
                    </a:lnTo>
                    <a:lnTo>
                      <a:pt x="88" y="71"/>
                    </a:lnTo>
                    <a:lnTo>
                      <a:pt x="85" y="74"/>
                    </a:lnTo>
                    <a:lnTo>
                      <a:pt x="78" y="78"/>
                    </a:lnTo>
                    <a:lnTo>
                      <a:pt x="69" y="82"/>
                    </a:lnTo>
                    <a:lnTo>
                      <a:pt x="68" y="87"/>
                    </a:lnTo>
                    <a:lnTo>
                      <a:pt x="73" y="92"/>
                    </a:lnTo>
                    <a:lnTo>
                      <a:pt x="80" y="94"/>
                    </a:lnTo>
                    <a:lnTo>
                      <a:pt x="93" y="94"/>
                    </a:lnTo>
                    <a:lnTo>
                      <a:pt x="105" y="90"/>
                    </a:lnTo>
                    <a:lnTo>
                      <a:pt x="116" y="87"/>
                    </a:lnTo>
                    <a:lnTo>
                      <a:pt x="126" y="81"/>
                    </a:lnTo>
                    <a:lnTo>
                      <a:pt x="136" y="73"/>
                    </a:lnTo>
                    <a:lnTo>
                      <a:pt x="144" y="64"/>
                    </a:lnTo>
                    <a:lnTo>
                      <a:pt x="151" y="55"/>
                    </a:lnTo>
                    <a:lnTo>
                      <a:pt x="156" y="43"/>
                    </a:lnTo>
                    <a:lnTo>
                      <a:pt x="155" y="46"/>
                    </a:lnTo>
                    <a:lnTo>
                      <a:pt x="152" y="50"/>
                    </a:lnTo>
                    <a:lnTo>
                      <a:pt x="147" y="57"/>
                    </a:lnTo>
                    <a:lnTo>
                      <a:pt x="141" y="64"/>
                    </a:lnTo>
                    <a:lnTo>
                      <a:pt x="132" y="73"/>
                    </a:lnTo>
                    <a:lnTo>
                      <a:pt x="121" y="81"/>
                    </a:lnTo>
                    <a:lnTo>
                      <a:pt x="109" y="84"/>
                    </a:lnTo>
                    <a:lnTo>
                      <a:pt x="94" y="87"/>
                    </a:lnTo>
                    <a:lnTo>
                      <a:pt x="89" y="86"/>
                    </a:lnTo>
                    <a:lnTo>
                      <a:pt x="90" y="83"/>
                    </a:lnTo>
                    <a:lnTo>
                      <a:pt x="98" y="81"/>
                    </a:lnTo>
                    <a:lnTo>
                      <a:pt x="105" y="76"/>
                    </a:lnTo>
                    <a:lnTo>
                      <a:pt x="114" y="71"/>
                    </a:lnTo>
                    <a:lnTo>
                      <a:pt x="119" y="64"/>
                    </a:lnTo>
                    <a:lnTo>
                      <a:pt x="120" y="58"/>
                    </a:lnTo>
                    <a:lnTo>
                      <a:pt x="113" y="52"/>
                    </a:lnTo>
                    <a:close/>
                  </a:path>
                </a:pathLst>
              </a:custGeom>
              <a:solidFill>
                <a:srgbClr val="000000"/>
              </a:solidFill>
              <a:ln w="9525">
                <a:noFill/>
              </a:ln>
            </p:spPr>
            <p:txBody>
              <a:bodyPr/>
              <a:p>
                <a:endParaRPr lang="zh-CN" altLang="en-US"/>
              </a:p>
            </p:txBody>
          </p:sp>
          <p:sp>
            <p:nvSpPr>
              <p:cNvPr id="21550" name="Freeform 47"/>
              <p:cNvSpPr/>
              <p:nvPr/>
            </p:nvSpPr>
            <p:spPr>
              <a:xfrm>
                <a:off x="2341" y="1307"/>
                <a:ext cx="1466" cy="26"/>
              </a:xfrm>
              <a:custGeom>
                <a:avLst/>
                <a:gdLst/>
                <a:ahLst/>
                <a:cxnLst>
                  <a:cxn ang="0">
                    <a:pos x="7" y="0"/>
                  </a:cxn>
                  <a:cxn ang="0">
                    <a:pos x="1457" y="0"/>
                  </a:cxn>
                  <a:cxn ang="0">
                    <a:pos x="1459" y="2"/>
                  </a:cxn>
                  <a:cxn ang="0">
                    <a:pos x="1462" y="8"/>
                  </a:cxn>
                  <a:cxn ang="0">
                    <a:pos x="1464" y="16"/>
                  </a:cxn>
                  <a:cxn ang="0">
                    <a:pos x="1466" y="26"/>
                  </a:cxn>
                  <a:cxn ang="0">
                    <a:pos x="1" y="26"/>
                  </a:cxn>
                  <a:cxn ang="0">
                    <a:pos x="0" y="21"/>
                  </a:cxn>
                  <a:cxn ang="0">
                    <a:pos x="1" y="17"/>
                  </a:cxn>
                  <a:cxn ang="0">
                    <a:pos x="4" y="11"/>
                  </a:cxn>
                  <a:cxn ang="0">
                    <a:pos x="7" y="0"/>
                  </a:cxn>
                </a:cxnLst>
                <a:pathLst>
                  <a:path w="1466" h="26">
                    <a:moveTo>
                      <a:pt x="7" y="0"/>
                    </a:moveTo>
                    <a:lnTo>
                      <a:pt x="1457" y="0"/>
                    </a:lnTo>
                    <a:lnTo>
                      <a:pt x="1459" y="2"/>
                    </a:lnTo>
                    <a:lnTo>
                      <a:pt x="1462" y="8"/>
                    </a:lnTo>
                    <a:lnTo>
                      <a:pt x="1464" y="16"/>
                    </a:lnTo>
                    <a:lnTo>
                      <a:pt x="1466" y="26"/>
                    </a:lnTo>
                    <a:lnTo>
                      <a:pt x="1" y="26"/>
                    </a:lnTo>
                    <a:lnTo>
                      <a:pt x="0" y="21"/>
                    </a:lnTo>
                    <a:lnTo>
                      <a:pt x="1" y="17"/>
                    </a:lnTo>
                    <a:lnTo>
                      <a:pt x="4" y="11"/>
                    </a:lnTo>
                    <a:lnTo>
                      <a:pt x="7" y="0"/>
                    </a:lnTo>
                    <a:close/>
                  </a:path>
                </a:pathLst>
              </a:custGeom>
              <a:solidFill>
                <a:srgbClr val="000000"/>
              </a:solidFill>
              <a:ln w="9525">
                <a:noFill/>
              </a:ln>
            </p:spPr>
            <p:txBody>
              <a:bodyPr/>
              <a:p>
                <a:endParaRPr lang="zh-CN" altLang="en-US"/>
              </a:p>
            </p:txBody>
          </p:sp>
          <p:sp>
            <p:nvSpPr>
              <p:cNvPr id="21551" name="Freeform 48"/>
              <p:cNvSpPr/>
              <p:nvPr/>
            </p:nvSpPr>
            <p:spPr>
              <a:xfrm>
                <a:off x="2345" y="1299"/>
                <a:ext cx="1459" cy="28"/>
              </a:xfrm>
              <a:custGeom>
                <a:avLst/>
                <a:gdLst/>
                <a:ahLst/>
                <a:cxnLst>
                  <a:cxn ang="0">
                    <a:pos x="1459" y="28"/>
                  </a:cxn>
                  <a:cxn ang="0">
                    <a:pos x="0" y="28"/>
                  </a:cxn>
                  <a:cxn ang="0">
                    <a:pos x="0" y="23"/>
                  </a:cxn>
                  <a:cxn ang="0">
                    <a:pos x="1" y="18"/>
                  </a:cxn>
                  <a:cxn ang="0">
                    <a:pos x="5" y="11"/>
                  </a:cxn>
                  <a:cxn ang="0">
                    <a:pos x="8" y="0"/>
                  </a:cxn>
                  <a:cxn ang="0">
                    <a:pos x="1449" y="0"/>
                  </a:cxn>
                  <a:cxn ang="0">
                    <a:pos x="1452" y="4"/>
                  </a:cxn>
                  <a:cxn ang="0">
                    <a:pos x="1454" y="9"/>
                  </a:cxn>
                  <a:cxn ang="0">
                    <a:pos x="1457" y="16"/>
                  </a:cxn>
                  <a:cxn ang="0">
                    <a:pos x="1459" y="28"/>
                  </a:cxn>
                </a:cxnLst>
                <a:pathLst>
                  <a:path w="1459" h="28">
                    <a:moveTo>
                      <a:pt x="1459" y="28"/>
                    </a:moveTo>
                    <a:lnTo>
                      <a:pt x="0" y="28"/>
                    </a:lnTo>
                    <a:lnTo>
                      <a:pt x="0" y="23"/>
                    </a:lnTo>
                    <a:lnTo>
                      <a:pt x="1" y="18"/>
                    </a:lnTo>
                    <a:lnTo>
                      <a:pt x="5" y="11"/>
                    </a:lnTo>
                    <a:lnTo>
                      <a:pt x="8" y="0"/>
                    </a:lnTo>
                    <a:lnTo>
                      <a:pt x="1449" y="0"/>
                    </a:lnTo>
                    <a:lnTo>
                      <a:pt x="1452" y="4"/>
                    </a:lnTo>
                    <a:lnTo>
                      <a:pt x="1454" y="9"/>
                    </a:lnTo>
                    <a:lnTo>
                      <a:pt x="1457" y="16"/>
                    </a:lnTo>
                    <a:lnTo>
                      <a:pt x="1459" y="28"/>
                    </a:lnTo>
                    <a:close/>
                  </a:path>
                </a:pathLst>
              </a:custGeom>
              <a:solidFill>
                <a:srgbClr val="282828"/>
              </a:solidFill>
              <a:ln w="9525">
                <a:noFill/>
              </a:ln>
            </p:spPr>
            <p:txBody>
              <a:bodyPr/>
              <a:p>
                <a:endParaRPr lang="zh-CN" altLang="en-US"/>
              </a:p>
            </p:txBody>
          </p:sp>
          <p:sp>
            <p:nvSpPr>
              <p:cNvPr id="21552" name="Freeform 49"/>
              <p:cNvSpPr/>
              <p:nvPr/>
            </p:nvSpPr>
            <p:spPr>
              <a:xfrm>
                <a:off x="2346" y="1293"/>
                <a:ext cx="1456" cy="26"/>
              </a:xfrm>
              <a:custGeom>
                <a:avLst/>
                <a:gdLst/>
                <a:ahLst/>
                <a:cxnLst>
                  <a:cxn ang="0">
                    <a:pos x="1456" y="26"/>
                  </a:cxn>
                  <a:cxn ang="0">
                    <a:pos x="0" y="26"/>
                  </a:cxn>
                  <a:cxn ang="0">
                    <a:pos x="0" y="21"/>
                  </a:cxn>
                  <a:cxn ang="0">
                    <a:pos x="2" y="16"/>
                  </a:cxn>
                  <a:cxn ang="0">
                    <a:pos x="6" y="10"/>
                  </a:cxn>
                  <a:cxn ang="0">
                    <a:pos x="11" y="0"/>
                  </a:cxn>
                  <a:cxn ang="0">
                    <a:pos x="1444" y="0"/>
                  </a:cxn>
                  <a:cxn ang="0">
                    <a:pos x="1447" y="4"/>
                  </a:cxn>
                  <a:cxn ang="0">
                    <a:pos x="1451" y="9"/>
                  </a:cxn>
                  <a:cxn ang="0">
                    <a:pos x="1453" y="16"/>
                  </a:cxn>
                  <a:cxn ang="0">
                    <a:pos x="1456" y="26"/>
                  </a:cxn>
                </a:cxnLst>
                <a:pathLst>
                  <a:path w="1456" h="26">
                    <a:moveTo>
                      <a:pt x="1456" y="26"/>
                    </a:moveTo>
                    <a:lnTo>
                      <a:pt x="0" y="26"/>
                    </a:lnTo>
                    <a:lnTo>
                      <a:pt x="0" y="21"/>
                    </a:lnTo>
                    <a:lnTo>
                      <a:pt x="2" y="16"/>
                    </a:lnTo>
                    <a:lnTo>
                      <a:pt x="6" y="10"/>
                    </a:lnTo>
                    <a:lnTo>
                      <a:pt x="11" y="0"/>
                    </a:lnTo>
                    <a:lnTo>
                      <a:pt x="1444" y="0"/>
                    </a:lnTo>
                    <a:lnTo>
                      <a:pt x="1447" y="4"/>
                    </a:lnTo>
                    <a:lnTo>
                      <a:pt x="1451" y="9"/>
                    </a:lnTo>
                    <a:lnTo>
                      <a:pt x="1453" y="16"/>
                    </a:lnTo>
                    <a:lnTo>
                      <a:pt x="1456" y="26"/>
                    </a:lnTo>
                    <a:close/>
                  </a:path>
                </a:pathLst>
              </a:custGeom>
              <a:solidFill>
                <a:srgbClr val="545454"/>
              </a:solidFill>
              <a:ln w="9525">
                <a:noFill/>
              </a:ln>
            </p:spPr>
            <p:txBody>
              <a:bodyPr/>
              <a:p>
                <a:endParaRPr lang="zh-CN" altLang="en-US"/>
              </a:p>
            </p:txBody>
          </p:sp>
          <p:sp>
            <p:nvSpPr>
              <p:cNvPr id="21553" name="Freeform 50"/>
              <p:cNvSpPr/>
              <p:nvPr/>
            </p:nvSpPr>
            <p:spPr>
              <a:xfrm>
                <a:off x="2348" y="1286"/>
                <a:ext cx="1451" cy="26"/>
              </a:xfrm>
              <a:custGeom>
                <a:avLst/>
                <a:gdLst/>
                <a:ahLst/>
                <a:cxnLst>
                  <a:cxn ang="0">
                    <a:pos x="1451" y="26"/>
                  </a:cxn>
                  <a:cxn ang="0">
                    <a:pos x="0" y="26"/>
                  </a:cxn>
                  <a:cxn ang="0">
                    <a:pos x="0" y="21"/>
                  </a:cxn>
                  <a:cxn ang="0">
                    <a:pos x="4" y="16"/>
                  </a:cxn>
                  <a:cxn ang="0">
                    <a:pos x="8" y="10"/>
                  </a:cxn>
                  <a:cxn ang="0">
                    <a:pos x="13" y="0"/>
                  </a:cxn>
                  <a:cxn ang="0">
                    <a:pos x="1439" y="0"/>
                  </a:cxn>
                  <a:cxn ang="0">
                    <a:pos x="1441" y="3"/>
                  </a:cxn>
                  <a:cxn ang="0">
                    <a:pos x="1445" y="8"/>
                  </a:cxn>
                  <a:cxn ang="0">
                    <a:pos x="1447" y="16"/>
                  </a:cxn>
                  <a:cxn ang="0">
                    <a:pos x="1451" y="26"/>
                  </a:cxn>
                </a:cxnLst>
                <a:pathLst>
                  <a:path w="1451" h="26">
                    <a:moveTo>
                      <a:pt x="1451" y="26"/>
                    </a:moveTo>
                    <a:lnTo>
                      <a:pt x="0" y="26"/>
                    </a:lnTo>
                    <a:lnTo>
                      <a:pt x="0" y="21"/>
                    </a:lnTo>
                    <a:lnTo>
                      <a:pt x="4" y="16"/>
                    </a:lnTo>
                    <a:lnTo>
                      <a:pt x="8" y="10"/>
                    </a:lnTo>
                    <a:lnTo>
                      <a:pt x="13" y="0"/>
                    </a:lnTo>
                    <a:lnTo>
                      <a:pt x="1439" y="0"/>
                    </a:lnTo>
                    <a:lnTo>
                      <a:pt x="1441" y="3"/>
                    </a:lnTo>
                    <a:lnTo>
                      <a:pt x="1445" y="8"/>
                    </a:lnTo>
                    <a:lnTo>
                      <a:pt x="1447" y="16"/>
                    </a:lnTo>
                    <a:lnTo>
                      <a:pt x="1451" y="26"/>
                    </a:lnTo>
                    <a:close/>
                  </a:path>
                </a:pathLst>
              </a:custGeom>
              <a:solidFill>
                <a:srgbClr val="7F7F7F"/>
              </a:solidFill>
              <a:ln w="9525">
                <a:noFill/>
              </a:ln>
            </p:spPr>
            <p:txBody>
              <a:bodyPr/>
              <a:p>
                <a:endParaRPr lang="zh-CN" altLang="en-US"/>
              </a:p>
            </p:txBody>
          </p:sp>
          <p:sp>
            <p:nvSpPr>
              <p:cNvPr id="21554" name="Freeform 51"/>
              <p:cNvSpPr/>
              <p:nvPr/>
            </p:nvSpPr>
            <p:spPr>
              <a:xfrm>
                <a:off x="2351" y="1279"/>
                <a:ext cx="1446" cy="26"/>
              </a:xfrm>
              <a:custGeom>
                <a:avLst/>
                <a:gdLst/>
                <a:ahLst/>
                <a:cxnLst>
                  <a:cxn ang="0">
                    <a:pos x="1446" y="26"/>
                  </a:cxn>
                  <a:cxn ang="0">
                    <a:pos x="0" y="26"/>
                  </a:cxn>
                  <a:cxn ang="0">
                    <a:pos x="0" y="20"/>
                  </a:cxn>
                  <a:cxn ang="0">
                    <a:pos x="4" y="15"/>
                  </a:cxn>
                  <a:cxn ang="0">
                    <a:pos x="7" y="9"/>
                  </a:cxn>
                  <a:cxn ang="0">
                    <a:pos x="14" y="0"/>
                  </a:cxn>
                  <a:cxn ang="0">
                    <a:pos x="1431" y="0"/>
                  </a:cxn>
                  <a:cxn ang="0">
                    <a:pos x="1435" y="4"/>
                  </a:cxn>
                  <a:cxn ang="0">
                    <a:pos x="1438" y="8"/>
                  </a:cxn>
                  <a:cxn ang="0">
                    <a:pos x="1442" y="15"/>
                  </a:cxn>
                  <a:cxn ang="0">
                    <a:pos x="1446" y="26"/>
                  </a:cxn>
                </a:cxnLst>
                <a:pathLst>
                  <a:path w="1446" h="26">
                    <a:moveTo>
                      <a:pt x="1446" y="26"/>
                    </a:moveTo>
                    <a:lnTo>
                      <a:pt x="0" y="26"/>
                    </a:lnTo>
                    <a:lnTo>
                      <a:pt x="0" y="20"/>
                    </a:lnTo>
                    <a:lnTo>
                      <a:pt x="4" y="15"/>
                    </a:lnTo>
                    <a:lnTo>
                      <a:pt x="7" y="9"/>
                    </a:lnTo>
                    <a:lnTo>
                      <a:pt x="14" y="0"/>
                    </a:lnTo>
                    <a:lnTo>
                      <a:pt x="1431" y="0"/>
                    </a:lnTo>
                    <a:lnTo>
                      <a:pt x="1435" y="4"/>
                    </a:lnTo>
                    <a:lnTo>
                      <a:pt x="1438" y="8"/>
                    </a:lnTo>
                    <a:lnTo>
                      <a:pt x="1442" y="15"/>
                    </a:lnTo>
                    <a:lnTo>
                      <a:pt x="1446" y="26"/>
                    </a:lnTo>
                    <a:close/>
                  </a:path>
                </a:pathLst>
              </a:custGeom>
              <a:solidFill>
                <a:srgbClr val="AAAAAA"/>
              </a:solidFill>
              <a:ln w="9525">
                <a:noFill/>
              </a:ln>
            </p:spPr>
            <p:txBody>
              <a:bodyPr/>
              <a:p>
                <a:endParaRPr lang="zh-CN" altLang="en-US"/>
              </a:p>
            </p:txBody>
          </p:sp>
          <p:sp>
            <p:nvSpPr>
              <p:cNvPr id="21555" name="Freeform 52"/>
              <p:cNvSpPr/>
              <p:nvPr/>
            </p:nvSpPr>
            <p:spPr>
              <a:xfrm>
                <a:off x="2352" y="1273"/>
                <a:ext cx="1443" cy="25"/>
              </a:xfrm>
              <a:custGeom>
                <a:avLst/>
                <a:gdLst/>
                <a:ahLst/>
                <a:cxnLst>
                  <a:cxn ang="0">
                    <a:pos x="1443" y="25"/>
                  </a:cxn>
                  <a:cxn ang="0">
                    <a:pos x="0" y="25"/>
                  </a:cxn>
                  <a:cxn ang="0">
                    <a:pos x="1" y="19"/>
                  </a:cxn>
                  <a:cxn ang="0">
                    <a:pos x="5" y="14"/>
                  </a:cxn>
                  <a:cxn ang="0">
                    <a:pos x="11" y="9"/>
                  </a:cxn>
                  <a:cxn ang="0">
                    <a:pos x="18" y="0"/>
                  </a:cxn>
                  <a:cxn ang="0">
                    <a:pos x="1426" y="0"/>
                  </a:cxn>
                  <a:cxn ang="0">
                    <a:pos x="1430" y="3"/>
                  </a:cxn>
                  <a:cxn ang="0">
                    <a:pos x="1434" y="6"/>
                  </a:cxn>
                  <a:cxn ang="0">
                    <a:pos x="1438" y="14"/>
                  </a:cxn>
                  <a:cxn ang="0">
                    <a:pos x="1443" y="25"/>
                  </a:cxn>
                </a:cxnLst>
                <a:pathLst>
                  <a:path w="1443" h="25">
                    <a:moveTo>
                      <a:pt x="1443" y="25"/>
                    </a:moveTo>
                    <a:lnTo>
                      <a:pt x="0" y="25"/>
                    </a:lnTo>
                    <a:lnTo>
                      <a:pt x="1" y="19"/>
                    </a:lnTo>
                    <a:lnTo>
                      <a:pt x="5" y="14"/>
                    </a:lnTo>
                    <a:lnTo>
                      <a:pt x="11" y="9"/>
                    </a:lnTo>
                    <a:lnTo>
                      <a:pt x="18" y="0"/>
                    </a:lnTo>
                    <a:lnTo>
                      <a:pt x="1426" y="0"/>
                    </a:lnTo>
                    <a:lnTo>
                      <a:pt x="1430" y="3"/>
                    </a:lnTo>
                    <a:lnTo>
                      <a:pt x="1434" y="6"/>
                    </a:lnTo>
                    <a:lnTo>
                      <a:pt x="1438" y="14"/>
                    </a:lnTo>
                    <a:lnTo>
                      <a:pt x="1443" y="25"/>
                    </a:lnTo>
                    <a:close/>
                  </a:path>
                </a:pathLst>
              </a:custGeom>
              <a:solidFill>
                <a:srgbClr val="D3D3D3"/>
              </a:solidFill>
              <a:ln w="9525">
                <a:noFill/>
              </a:ln>
            </p:spPr>
            <p:txBody>
              <a:bodyPr/>
              <a:p>
                <a:endParaRPr lang="zh-CN" altLang="en-US"/>
              </a:p>
            </p:txBody>
          </p:sp>
          <p:sp>
            <p:nvSpPr>
              <p:cNvPr id="21556" name="Freeform 53"/>
              <p:cNvSpPr/>
              <p:nvPr/>
            </p:nvSpPr>
            <p:spPr>
              <a:xfrm>
                <a:off x="2355" y="1266"/>
                <a:ext cx="1438" cy="25"/>
              </a:xfrm>
              <a:custGeom>
                <a:avLst/>
                <a:gdLst/>
                <a:ahLst/>
                <a:cxnLst>
                  <a:cxn ang="0">
                    <a:pos x="18" y="0"/>
                  </a:cxn>
                  <a:cxn ang="0">
                    <a:pos x="1419" y="0"/>
                  </a:cxn>
                  <a:cxn ang="0">
                    <a:pos x="1422" y="2"/>
                  </a:cxn>
                  <a:cxn ang="0">
                    <a:pos x="1427" y="6"/>
                  </a:cxn>
                  <a:cxn ang="0">
                    <a:pos x="1432" y="13"/>
                  </a:cxn>
                  <a:cxn ang="0">
                    <a:pos x="1438" y="25"/>
                  </a:cxn>
                  <a:cxn ang="0">
                    <a:pos x="0" y="25"/>
                  </a:cxn>
                  <a:cxn ang="0">
                    <a:pos x="1" y="18"/>
                  </a:cxn>
                  <a:cxn ang="0">
                    <a:pos x="6" y="13"/>
                  </a:cxn>
                  <a:cxn ang="0">
                    <a:pos x="12" y="9"/>
                  </a:cxn>
                  <a:cxn ang="0">
                    <a:pos x="18" y="0"/>
                  </a:cxn>
                </a:cxnLst>
                <a:pathLst>
                  <a:path w="1438" h="25">
                    <a:moveTo>
                      <a:pt x="18" y="0"/>
                    </a:moveTo>
                    <a:lnTo>
                      <a:pt x="1419" y="0"/>
                    </a:lnTo>
                    <a:lnTo>
                      <a:pt x="1422" y="2"/>
                    </a:lnTo>
                    <a:lnTo>
                      <a:pt x="1427" y="6"/>
                    </a:lnTo>
                    <a:lnTo>
                      <a:pt x="1432" y="13"/>
                    </a:lnTo>
                    <a:lnTo>
                      <a:pt x="1438" y="25"/>
                    </a:lnTo>
                    <a:lnTo>
                      <a:pt x="0" y="25"/>
                    </a:lnTo>
                    <a:lnTo>
                      <a:pt x="1" y="18"/>
                    </a:lnTo>
                    <a:lnTo>
                      <a:pt x="6" y="13"/>
                    </a:lnTo>
                    <a:lnTo>
                      <a:pt x="12" y="9"/>
                    </a:lnTo>
                    <a:lnTo>
                      <a:pt x="18" y="0"/>
                    </a:lnTo>
                    <a:close/>
                  </a:path>
                </a:pathLst>
              </a:custGeom>
              <a:solidFill>
                <a:srgbClr val="FFFFFF"/>
              </a:solidFill>
              <a:ln w="9525">
                <a:noFill/>
              </a:ln>
            </p:spPr>
            <p:txBody>
              <a:bodyPr/>
              <a:p>
                <a:endParaRPr lang="zh-CN" altLang="en-US"/>
              </a:p>
            </p:txBody>
          </p:sp>
          <p:sp>
            <p:nvSpPr>
              <p:cNvPr id="21557" name="Freeform 54"/>
              <p:cNvSpPr/>
              <p:nvPr/>
            </p:nvSpPr>
            <p:spPr>
              <a:xfrm>
                <a:off x="2412" y="1037"/>
                <a:ext cx="1335" cy="220"/>
              </a:xfrm>
              <a:custGeom>
                <a:avLst/>
                <a:gdLst/>
                <a:ahLst/>
                <a:cxnLst>
                  <a:cxn ang="0">
                    <a:pos x="0" y="220"/>
                  </a:cxn>
                  <a:cxn ang="0">
                    <a:pos x="1335" y="220"/>
                  </a:cxn>
                  <a:cxn ang="0">
                    <a:pos x="927" y="173"/>
                  </a:cxn>
                  <a:cxn ang="0">
                    <a:pos x="928" y="156"/>
                  </a:cxn>
                  <a:cxn ang="0">
                    <a:pos x="930" y="136"/>
                  </a:cxn>
                  <a:cxn ang="0">
                    <a:pos x="930" y="116"/>
                  </a:cxn>
                  <a:cxn ang="0">
                    <a:pos x="928" y="96"/>
                  </a:cxn>
                  <a:cxn ang="0">
                    <a:pos x="925" y="76"/>
                  </a:cxn>
                  <a:cxn ang="0">
                    <a:pos x="916" y="57"/>
                  </a:cxn>
                  <a:cxn ang="0">
                    <a:pos x="904" y="39"/>
                  </a:cxn>
                  <a:cxn ang="0">
                    <a:pos x="886" y="24"/>
                  </a:cxn>
                  <a:cxn ang="0">
                    <a:pos x="866" y="13"/>
                  </a:cxn>
                  <a:cxn ang="0">
                    <a:pos x="848" y="4"/>
                  </a:cxn>
                  <a:cxn ang="0">
                    <a:pos x="830" y="1"/>
                  </a:cxn>
                  <a:cxn ang="0">
                    <a:pos x="816" y="0"/>
                  </a:cxn>
                  <a:cxn ang="0">
                    <a:pos x="801" y="0"/>
                  </a:cxn>
                  <a:cxn ang="0">
                    <a:pos x="787" y="1"/>
                  </a:cxn>
                  <a:cxn ang="0">
                    <a:pos x="776" y="3"/>
                  </a:cxn>
                  <a:cxn ang="0">
                    <a:pos x="765" y="4"/>
                  </a:cxn>
                  <a:cxn ang="0">
                    <a:pos x="755" y="13"/>
                  </a:cxn>
                  <a:cxn ang="0">
                    <a:pos x="741" y="22"/>
                  </a:cxn>
                  <a:cxn ang="0">
                    <a:pos x="724" y="32"/>
                  </a:cxn>
                  <a:cxn ang="0">
                    <a:pos x="705" y="39"/>
                  </a:cxn>
                  <a:cxn ang="0">
                    <a:pos x="683" y="45"/>
                  </a:cxn>
                  <a:cxn ang="0">
                    <a:pos x="659" y="48"/>
                  </a:cxn>
                  <a:cxn ang="0">
                    <a:pos x="636" y="45"/>
                  </a:cxn>
                  <a:cxn ang="0">
                    <a:pos x="611" y="38"/>
                  </a:cxn>
                  <a:cxn ang="0">
                    <a:pos x="590" y="28"/>
                  </a:cxn>
                  <a:cxn ang="0">
                    <a:pos x="573" y="23"/>
                  </a:cxn>
                  <a:cxn ang="0">
                    <a:pos x="560" y="21"/>
                  </a:cxn>
                  <a:cxn ang="0">
                    <a:pos x="549" y="19"/>
                  </a:cxn>
                  <a:cxn ang="0">
                    <a:pos x="538" y="22"/>
                  </a:cxn>
                  <a:cxn ang="0">
                    <a:pos x="528" y="23"/>
                  </a:cxn>
                  <a:cxn ang="0">
                    <a:pos x="516" y="26"/>
                  </a:cxn>
                  <a:cxn ang="0">
                    <a:pos x="499" y="28"/>
                  </a:cxn>
                  <a:cxn ang="0">
                    <a:pos x="482" y="29"/>
                  </a:cxn>
                  <a:cxn ang="0">
                    <a:pos x="467" y="29"/>
                  </a:cxn>
                  <a:cxn ang="0">
                    <a:pos x="455" y="31"/>
                  </a:cxn>
                  <a:cxn ang="0">
                    <a:pos x="444" y="34"/>
                  </a:cxn>
                  <a:cxn ang="0">
                    <a:pos x="434" y="40"/>
                  </a:cxn>
                  <a:cxn ang="0">
                    <a:pos x="426" y="49"/>
                  </a:cxn>
                  <a:cxn ang="0">
                    <a:pos x="420" y="63"/>
                  </a:cxn>
                  <a:cxn ang="0">
                    <a:pos x="415" y="81"/>
                  </a:cxn>
                  <a:cxn ang="0">
                    <a:pos x="414" y="110"/>
                  </a:cxn>
                  <a:cxn ang="0">
                    <a:pos x="418" y="135"/>
                  </a:cxn>
                  <a:cxn ang="0">
                    <a:pos x="419" y="154"/>
                  </a:cxn>
                  <a:cxn ang="0">
                    <a:pos x="411" y="166"/>
                  </a:cxn>
                  <a:cxn ang="0">
                    <a:pos x="404" y="167"/>
                  </a:cxn>
                  <a:cxn ang="0">
                    <a:pos x="389" y="169"/>
                  </a:cxn>
                  <a:cxn ang="0">
                    <a:pos x="369" y="173"/>
                  </a:cxn>
                  <a:cxn ang="0">
                    <a:pos x="342" y="177"/>
                  </a:cxn>
                  <a:cxn ang="0">
                    <a:pos x="312" y="180"/>
                  </a:cxn>
                  <a:cxn ang="0">
                    <a:pos x="279" y="185"/>
                  </a:cxn>
                  <a:cxn ang="0">
                    <a:pos x="243" y="189"/>
                  </a:cxn>
                  <a:cxn ang="0">
                    <a:pos x="207" y="194"/>
                  </a:cxn>
                  <a:cxn ang="0">
                    <a:pos x="170" y="199"/>
                  </a:cxn>
                  <a:cxn ang="0">
                    <a:pos x="134" y="203"/>
                  </a:cxn>
                  <a:cxn ang="0">
                    <a:pos x="100" y="208"/>
                  </a:cxn>
                  <a:cxn ang="0">
                    <a:pos x="70" y="211"/>
                  </a:cxn>
                  <a:cxn ang="0">
                    <a:pos x="43" y="214"/>
                  </a:cxn>
                  <a:cxn ang="0">
                    <a:pos x="22" y="216"/>
                  </a:cxn>
                  <a:cxn ang="0">
                    <a:pos x="7" y="219"/>
                  </a:cxn>
                  <a:cxn ang="0">
                    <a:pos x="0" y="220"/>
                  </a:cxn>
                </a:cxnLst>
                <a:pathLst>
                  <a:path w="1335" h="220">
                    <a:moveTo>
                      <a:pt x="0" y="220"/>
                    </a:moveTo>
                    <a:lnTo>
                      <a:pt x="1335" y="220"/>
                    </a:lnTo>
                    <a:lnTo>
                      <a:pt x="927" y="173"/>
                    </a:lnTo>
                    <a:lnTo>
                      <a:pt x="928" y="156"/>
                    </a:lnTo>
                    <a:lnTo>
                      <a:pt x="930" y="136"/>
                    </a:lnTo>
                    <a:lnTo>
                      <a:pt x="930" y="116"/>
                    </a:lnTo>
                    <a:lnTo>
                      <a:pt x="928" y="96"/>
                    </a:lnTo>
                    <a:lnTo>
                      <a:pt x="925" y="76"/>
                    </a:lnTo>
                    <a:lnTo>
                      <a:pt x="916" y="57"/>
                    </a:lnTo>
                    <a:lnTo>
                      <a:pt x="904" y="39"/>
                    </a:lnTo>
                    <a:lnTo>
                      <a:pt x="886" y="24"/>
                    </a:lnTo>
                    <a:lnTo>
                      <a:pt x="866" y="13"/>
                    </a:lnTo>
                    <a:lnTo>
                      <a:pt x="848" y="4"/>
                    </a:lnTo>
                    <a:lnTo>
                      <a:pt x="830" y="1"/>
                    </a:lnTo>
                    <a:lnTo>
                      <a:pt x="816" y="0"/>
                    </a:lnTo>
                    <a:lnTo>
                      <a:pt x="801" y="0"/>
                    </a:lnTo>
                    <a:lnTo>
                      <a:pt x="787" y="1"/>
                    </a:lnTo>
                    <a:lnTo>
                      <a:pt x="776" y="3"/>
                    </a:lnTo>
                    <a:lnTo>
                      <a:pt x="765" y="4"/>
                    </a:lnTo>
                    <a:lnTo>
                      <a:pt x="755" y="13"/>
                    </a:lnTo>
                    <a:lnTo>
                      <a:pt x="741" y="22"/>
                    </a:lnTo>
                    <a:lnTo>
                      <a:pt x="724" y="32"/>
                    </a:lnTo>
                    <a:lnTo>
                      <a:pt x="705" y="39"/>
                    </a:lnTo>
                    <a:lnTo>
                      <a:pt x="683" y="45"/>
                    </a:lnTo>
                    <a:lnTo>
                      <a:pt x="659" y="48"/>
                    </a:lnTo>
                    <a:lnTo>
                      <a:pt x="636" y="45"/>
                    </a:lnTo>
                    <a:lnTo>
                      <a:pt x="611" y="38"/>
                    </a:lnTo>
                    <a:lnTo>
                      <a:pt x="590" y="28"/>
                    </a:lnTo>
                    <a:lnTo>
                      <a:pt x="573" y="23"/>
                    </a:lnTo>
                    <a:lnTo>
                      <a:pt x="560" y="21"/>
                    </a:lnTo>
                    <a:lnTo>
                      <a:pt x="549" y="19"/>
                    </a:lnTo>
                    <a:lnTo>
                      <a:pt x="538" y="22"/>
                    </a:lnTo>
                    <a:lnTo>
                      <a:pt x="528" y="23"/>
                    </a:lnTo>
                    <a:lnTo>
                      <a:pt x="516" y="26"/>
                    </a:lnTo>
                    <a:lnTo>
                      <a:pt x="499" y="28"/>
                    </a:lnTo>
                    <a:lnTo>
                      <a:pt x="482" y="29"/>
                    </a:lnTo>
                    <a:lnTo>
                      <a:pt x="467" y="29"/>
                    </a:lnTo>
                    <a:lnTo>
                      <a:pt x="455" y="31"/>
                    </a:lnTo>
                    <a:lnTo>
                      <a:pt x="444" y="34"/>
                    </a:lnTo>
                    <a:lnTo>
                      <a:pt x="434" y="40"/>
                    </a:lnTo>
                    <a:lnTo>
                      <a:pt x="426" y="49"/>
                    </a:lnTo>
                    <a:lnTo>
                      <a:pt x="420" y="63"/>
                    </a:lnTo>
                    <a:lnTo>
                      <a:pt x="415" y="81"/>
                    </a:lnTo>
                    <a:lnTo>
                      <a:pt x="414" y="110"/>
                    </a:lnTo>
                    <a:lnTo>
                      <a:pt x="418" y="135"/>
                    </a:lnTo>
                    <a:lnTo>
                      <a:pt x="419" y="154"/>
                    </a:lnTo>
                    <a:lnTo>
                      <a:pt x="411" y="166"/>
                    </a:lnTo>
                    <a:lnTo>
                      <a:pt x="404" y="167"/>
                    </a:lnTo>
                    <a:lnTo>
                      <a:pt x="389" y="169"/>
                    </a:lnTo>
                    <a:lnTo>
                      <a:pt x="369" y="173"/>
                    </a:lnTo>
                    <a:lnTo>
                      <a:pt x="342" y="177"/>
                    </a:lnTo>
                    <a:lnTo>
                      <a:pt x="312" y="180"/>
                    </a:lnTo>
                    <a:lnTo>
                      <a:pt x="279" y="185"/>
                    </a:lnTo>
                    <a:lnTo>
                      <a:pt x="243" y="189"/>
                    </a:lnTo>
                    <a:lnTo>
                      <a:pt x="207" y="194"/>
                    </a:lnTo>
                    <a:lnTo>
                      <a:pt x="170" y="199"/>
                    </a:lnTo>
                    <a:lnTo>
                      <a:pt x="134" y="203"/>
                    </a:lnTo>
                    <a:lnTo>
                      <a:pt x="100" y="208"/>
                    </a:lnTo>
                    <a:lnTo>
                      <a:pt x="70" y="211"/>
                    </a:lnTo>
                    <a:lnTo>
                      <a:pt x="43" y="214"/>
                    </a:lnTo>
                    <a:lnTo>
                      <a:pt x="22" y="216"/>
                    </a:lnTo>
                    <a:lnTo>
                      <a:pt x="7" y="219"/>
                    </a:lnTo>
                    <a:lnTo>
                      <a:pt x="0" y="220"/>
                    </a:lnTo>
                    <a:close/>
                  </a:path>
                </a:pathLst>
              </a:custGeom>
              <a:solidFill>
                <a:srgbClr val="E5E5E5"/>
              </a:solidFill>
              <a:ln w="9525">
                <a:noFill/>
              </a:ln>
            </p:spPr>
            <p:txBody>
              <a:bodyPr/>
              <a:p>
                <a:endParaRPr lang="zh-CN" altLang="en-US"/>
              </a:p>
            </p:txBody>
          </p:sp>
          <p:sp>
            <p:nvSpPr>
              <p:cNvPr id="21558" name="Freeform 55"/>
              <p:cNvSpPr/>
              <p:nvPr/>
            </p:nvSpPr>
            <p:spPr>
              <a:xfrm>
                <a:off x="2817" y="1046"/>
                <a:ext cx="146" cy="148"/>
              </a:xfrm>
              <a:custGeom>
                <a:avLst/>
                <a:gdLst/>
                <a:ahLst/>
                <a:cxnLst>
                  <a:cxn ang="0">
                    <a:pos x="1" y="137"/>
                  </a:cxn>
                  <a:cxn ang="0">
                    <a:pos x="0" y="111"/>
                  </a:cxn>
                  <a:cxn ang="0">
                    <a:pos x="1" y="80"/>
                  </a:cxn>
                  <a:cxn ang="0">
                    <a:pos x="6" y="50"/>
                  </a:cxn>
                  <a:cxn ang="0">
                    <a:pos x="21" y="26"/>
                  </a:cxn>
                  <a:cxn ang="0">
                    <a:pos x="34" y="20"/>
                  </a:cxn>
                  <a:cxn ang="0">
                    <a:pos x="47" y="17"/>
                  </a:cxn>
                  <a:cxn ang="0">
                    <a:pos x="63" y="17"/>
                  </a:cxn>
                  <a:cxn ang="0">
                    <a:pos x="81" y="17"/>
                  </a:cxn>
                  <a:cxn ang="0">
                    <a:pos x="97" y="17"/>
                  </a:cxn>
                  <a:cxn ang="0">
                    <a:pos x="112" y="15"/>
                  </a:cxn>
                  <a:cxn ang="0">
                    <a:pos x="123" y="12"/>
                  </a:cxn>
                  <a:cxn ang="0">
                    <a:pos x="132" y="3"/>
                  </a:cxn>
                  <a:cxn ang="0">
                    <a:pos x="134" y="2"/>
                  </a:cxn>
                  <a:cxn ang="0">
                    <a:pos x="138" y="0"/>
                  </a:cxn>
                  <a:cxn ang="0">
                    <a:pos x="142" y="2"/>
                  </a:cxn>
                  <a:cxn ang="0">
                    <a:pos x="145" y="3"/>
                  </a:cxn>
                  <a:cxn ang="0">
                    <a:pos x="146" y="5"/>
                  </a:cxn>
                  <a:cxn ang="0">
                    <a:pos x="146" y="7"/>
                  </a:cxn>
                  <a:cxn ang="0">
                    <a:pos x="146" y="9"/>
                  </a:cxn>
                  <a:cxn ang="0">
                    <a:pos x="145" y="12"/>
                  </a:cxn>
                  <a:cxn ang="0">
                    <a:pos x="137" y="20"/>
                  </a:cxn>
                  <a:cxn ang="0">
                    <a:pos x="125" y="24"/>
                  </a:cxn>
                  <a:cxn ang="0">
                    <a:pos x="111" y="25"/>
                  </a:cxn>
                  <a:cxn ang="0">
                    <a:pos x="94" y="24"/>
                  </a:cxn>
                  <a:cxn ang="0">
                    <a:pos x="77" y="24"/>
                  </a:cxn>
                  <a:cxn ang="0">
                    <a:pos x="61" y="24"/>
                  </a:cxn>
                  <a:cxn ang="0">
                    <a:pos x="47" y="28"/>
                  </a:cxn>
                  <a:cxn ang="0">
                    <a:pos x="35" y="34"/>
                  </a:cxn>
                  <a:cxn ang="0">
                    <a:pos x="20" y="57"/>
                  </a:cxn>
                  <a:cxn ang="0">
                    <a:pos x="15" y="87"/>
                  </a:cxn>
                  <a:cxn ang="0">
                    <a:pos x="14" y="119"/>
                  </a:cxn>
                  <a:cxn ang="0">
                    <a:pos x="15" y="145"/>
                  </a:cxn>
                  <a:cxn ang="0">
                    <a:pos x="13" y="148"/>
                  </a:cxn>
                  <a:cxn ang="0">
                    <a:pos x="9" y="148"/>
                  </a:cxn>
                  <a:cxn ang="0">
                    <a:pos x="4" y="145"/>
                  </a:cxn>
                  <a:cxn ang="0">
                    <a:pos x="1" y="137"/>
                  </a:cxn>
                </a:cxnLst>
                <a:pathLst>
                  <a:path w="146" h="148">
                    <a:moveTo>
                      <a:pt x="1" y="137"/>
                    </a:moveTo>
                    <a:lnTo>
                      <a:pt x="0" y="111"/>
                    </a:lnTo>
                    <a:lnTo>
                      <a:pt x="1" y="80"/>
                    </a:lnTo>
                    <a:lnTo>
                      <a:pt x="6" y="50"/>
                    </a:lnTo>
                    <a:lnTo>
                      <a:pt x="21" y="26"/>
                    </a:lnTo>
                    <a:lnTo>
                      <a:pt x="34" y="20"/>
                    </a:lnTo>
                    <a:lnTo>
                      <a:pt x="47" y="17"/>
                    </a:lnTo>
                    <a:lnTo>
                      <a:pt x="63" y="17"/>
                    </a:lnTo>
                    <a:lnTo>
                      <a:pt x="81" y="17"/>
                    </a:lnTo>
                    <a:lnTo>
                      <a:pt x="97" y="17"/>
                    </a:lnTo>
                    <a:lnTo>
                      <a:pt x="112" y="15"/>
                    </a:lnTo>
                    <a:lnTo>
                      <a:pt x="123" y="12"/>
                    </a:lnTo>
                    <a:lnTo>
                      <a:pt x="132" y="3"/>
                    </a:lnTo>
                    <a:lnTo>
                      <a:pt x="134" y="2"/>
                    </a:lnTo>
                    <a:lnTo>
                      <a:pt x="138" y="0"/>
                    </a:lnTo>
                    <a:lnTo>
                      <a:pt x="142" y="2"/>
                    </a:lnTo>
                    <a:lnTo>
                      <a:pt x="145" y="3"/>
                    </a:lnTo>
                    <a:lnTo>
                      <a:pt x="146" y="5"/>
                    </a:lnTo>
                    <a:lnTo>
                      <a:pt x="146" y="7"/>
                    </a:lnTo>
                    <a:lnTo>
                      <a:pt x="146" y="9"/>
                    </a:lnTo>
                    <a:lnTo>
                      <a:pt x="145" y="12"/>
                    </a:lnTo>
                    <a:lnTo>
                      <a:pt x="137" y="20"/>
                    </a:lnTo>
                    <a:lnTo>
                      <a:pt x="125" y="24"/>
                    </a:lnTo>
                    <a:lnTo>
                      <a:pt x="111" y="25"/>
                    </a:lnTo>
                    <a:lnTo>
                      <a:pt x="94" y="24"/>
                    </a:lnTo>
                    <a:lnTo>
                      <a:pt x="77" y="24"/>
                    </a:lnTo>
                    <a:lnTo>
                      <a:pt x="61" y="24"/>
                    </a:lnTo>
                    <a:lnTo>
                      <a:pt x="47" y="28"/>
                    </a:lnTo>
                    <a:lnTo>
                      <a:pt x="35" y="34"/>
                    </a:lnTo>
                    <a:lnTo>
                      <a:pt x="20" y="57"/>
                    </a:lnTo>
                    <a:lnTo>
                      <a:pt x="15" y="87"/>
                    </a:lnTo>
                    <a:lnTo>
                      <a:pt x="14" y="119"/>
                    </a:lnTo>
                    <a:lnTo>
                      <a:pt x="15" y="145"/>
                    </a:lnTo>
                    <a:lnTo>
                      <a:pt x="13" y="148"/>
                    </a:lnTo>
                    <a:lnTo>
                      <a:pt x="9" y="148"/>
                    </a:lnTo>
                    <a:lnTo>
                      <a:pt x="4" y="145"/>
                    </a:lnTo>
                    <a:lnTo>
                      <a:pt x="1" y="137"/>
                    </a:lnTo>
                    <a:close/>
                  </a:path>
                </a:pathLst>
              </a:custGeom>
              <a:solidFill>
                <a:srgbClr val="000000"/>
              </a:solidFill>
              <a:ln w="9525">
                <a:noFill/>
              </a:ln>
            </p:spPr>
            <p:txBody>
              <a:bodyPr/>
              <a:p>
                <a:endParaRPr lang="zh-CN" altLang="en-US"/>
              </a:p>
            </p:txBody>
          </p:sp>
          <p:sp>
            <p:nvSpPr>
              <p:cNvPr id="21559" name="Freeform 56"/>
              <p:cNvSpPr/>
              <p:nvPr/>
            </p:nvSpPr>
            <p:spPr>
              <a:xfrm>
                <a:off x="3016" y="1048"/>
                <a:ext cx="141" cy="47"/>
              </a:xfrm>
              <a:custGeom>
                <a:avLst/>
                <a:gdLst/>
                <a:ahLst/>
                <a:cxnLst>
                  <a:cxn ang="0">
                    <a:pos x="9" y="16"/>
                  </a:cxn>
                  <a:cxn ang="0">
                    <a:pos x="16" y="18"/>
                  </a:cxn>
                  <a:cxn ang="0">
                    <a:pos x="22" y="20"/>
                  </a:cxn>
                  <a:cxn ang="0">
                    <a:pos x="28" y="21"/>
                  </a:cxn>
                  <a:cxn ang="0">
                    <a:pos x="34" y="22"/>
                  </a:cxn>
                  <a:cxn ang="0">
                    <a:pos x="40" y="23"/>
                  </a:cxn>
                  <a:cxn ang="0">
                    <a:pos x="47" y="24"/>
                  </a:cxn>
                  <a:cxn ang="0">
                    <a:pos x="54" y="24"/>
                  </a:cxn>
                  <a:cxn ang="0">
                    <a:pos x="60" y="24"/>
                  </a:cxn>
                  <a:cxn ang="0">
                    <a:pos x="71" y="24"/>
                  </a:cxn>
                  <a:cxn ang="0">
                    <a:pos x="83" y="23"/>
                  </a:cxn>
                  <a:cxn ang="0">
                    <a:pos x="94" y="21"/>
                  </a:cxn>
                  <a:cxn ang="0">
                    <a:pos x="104" y="18"/>
                  </a:cxn>
                  <a:cxn ang="0">
                    <a:pos x="114" y="15"/>
                  </a:cxn>
                  <a:cxn ang="0">
                    <a:pos x="124" y="11"/>
                  </a:cxn>
                  <a:cxn ang="0">
                    <a:pos x="132" y="6"/>
                  </a:cxn>
                  <a:cxn ang="0">
                    <a:pos x="141" y="0"/>
                  </a:cxn>
                  <a:cxn ang="0">
                    <a:pos x="141" y="2"/>
                  </a:cxn>
                  <a:cxn ang="0">
                    <a:pos x="140" y="10"/>
                  </a:cxn>
                  <a:cxn ang="0">
                    <a:pos x="135" y="17"/>
                  </a:cxn>
                  <a:cxn ang="0">
                    <a:pos x="124" y="23"/>
                  </a:cxn>
                  <a:cxn ang="0">
                    <a:pos x="115" y="28"/>
                  </a:cxn>
                  <a:cxn ang="0">
                    <a:pos x="112" y="33"/>
                  </a:cxn>
                  <a:cxn ang="0">
                    <a:pos x="114" y="36"/>
                  </a:cxn>
                  <a:cxn ang="0">
                    <a:pos x="115" y="37"/>
                  </a:cxn>
                  <a:cxn ang="0">
                    <a:pos x="109" y="39"/>
                  </a:cxn>
                  <a:cxn ang="0">
                    <a:pos x="102" y="41"/>
                  </a:cxn>
                  <a:cxn ang="0">
                    <a:pos x="96" y="43"/>
                  </a:cxn>
                  <a:cxn ang="0">
                    <a:pos x="89" y="44"/>
                  </a:cxn>
                  <a:cxn ang="0">
                    <a:pos x="83" y="46"/>
                  </a:cxn>
                  <a:cxn ang="0">
                    <a:pos x="75" y="46"/>
                  </a:cxn>
                  <a:cxn ang="0">
                    <a:pos x="68" y="47"/>
                  </a:cxn>
                  <a:cxn ang="0">
                    <a:pos x="60" y="47"/>
                  </a:cxn>
                  <a:cxn ang="0">
                    <a:pos x="53" y="47"/>
                  </a:cxn>
                  <a:cxn ang="0">
                    <a:pos x="45" y="46"/>
                  </a:cxn>
                  <a:cxn ang="0">
                    <a:pos x="38" y="46"/>
                  </a:cxn>
                  <a:cxn ang="0">
                    <a:pos x="32" y="44"/>
                  </a:cxn>
                  <a:cxn ang="0">
                    <a:pos x="24" y="42"/>
                  </a:cxn>
                  <a:cxn ang="0">
                    <a:pos x="18" y="41"/>
                  </a:cxn>
                  <a:cxn ang="0">
                    <a:pos x="11" y="38"/>
                  </a:cxn>
                  <a:cxn ang="0">
                    <a:pos x="5" y="36"/>
                  </a:cxn>
                  <a:cxn ang="0">
                    <a:pos x="3" y="32"/>
                  </a:cxn>
                  <a:cxn ang="0">
                    <a:pos x="0" y="22"/>
                  </a:cxn>
                  <a:cxn ang="0">
                    <a:pos x="1" y="16"/>
                  </a:cxn>
                  <a:cxn ang="0">
                    <a:pos x="9" y="16"/>
                  </a:cxn>
                </a:cxnLst>
                <a:pathLst>
                  <a:path w="141" h="47">
                    <a:moveTo>
                      <a:pt x="9" y="16"/>
                    </a:moveTo>
                    <a:lnTo>
                      <a:pt x="16" y="18"/>
                    </a:lnTo>
                    <a:lnTo>
                      <a:pt x="22" y="20"/>
                    </a:lnTo>
                    <a:lnTo>
                      <a:pt x="28" y="21"/>
                    </a:lnTo>
                    <a:lnTo>
                      <a:pt x="34" y="22"/>
                    </a:lnTo>
                    <a:lnTo>
                      <a:pt x="40" y="23"/>
                    </a:lnTo>
                    <a:lnTo>
                      <a:pt x="47" y="24"/>
                    </a:lnTo>
                    <a:lnTo>
                      <a:pt x="54" y="24"/>
                    </a:lnTo>
                    <a:lnTo>
                      <a:pt x="60" y="24"/>
                    </a:lnTo>
                    <a:lnTo>
                      <a:pt x="71" y="24"/>
                    </a:lnTo>
                    <a:lnTo>
                      <a:pt x="83" y="23"/>
                    </a:lnTo>
                    <a:lnTo>
                      <a:pt x="94" y="21"/>
                    </a:lnTo>
                    <a:lnTo>
                      <a:pt x="104" y="18"/>
                    </a:lnTo>
                    <a:lnTo>
                      <a:pt x="114" y="15"/>
                    </a:lnTo>
                    <a:lnTo>
                      <a:pt x="124" y="11"/>
                    </a:lnTo>
                    <a:lnTo>
                      <a:pt x="132" y="6"/>
                    </a:lnTo>
                    <a:lnTo>
                      <a:pt x="141" y="0"/>
                    </a:lnTo>
                    <a:lnTo>
                      <a:pt x="141" y="2"/>
                    </a:lnTo>
                    <a:lnTo>
                      <a:pt x="140" y="10"/>
                    </a:lnTo>
                    <a:lnTo>
                      <a:pt x="135" y="17"/>
                    </a:lnTo>
                    <a:lnTo>
                      <a:pt x="124" y="23"/>
                    </a:lnTo>
                    <a:lnTo>
                      <a:pt x="115" y="28"/>
                    </a:lnTo>
                    <a:lnTo>
                      <a:pt x="112" y="33"/>
                    </a:lnTo>
                    <a:lnTo>
                      <a:pt x="114" y="36"/>
                    </a:lnTo>
                    <a:lnTo>
                      <a:pt x="115" y="37"/>
                    </a:lnTo>
                    <a:lnTo>
                      <a:pt x="109" y="39"/>
                    </a:lnTo>
                    <a:lnTo>
                      <a:pt x="102" y="41"/>
                    </a:lnTo>
                    <a:lnTo>
                      <a:pt x="96" y="43"/>
                    </a:lnTo>
                    <a:lnTo>
                      <a:pt x="89" y="44"/>
                    </a:lnTo>
                    <a:lnTo>
                      <a:pt x="83" y="46"/>
                    </a:lnTo>
                    <a:lnTo>
                      <a:pt x="75" y="46"/>
                    </a:lnTo>
                    <a:lnTo>
                      <a:pt x="68" y="47"/>
                    </a:lnTo>
                    <a:lnTo>
                      <a:pt x="60" y="47"/>
                    </a:lnTo>
                    <a:lnTo>
                      <a:pt x="53" y="47"/>
                    </a:lnTo>
                    <a:lnTo>
                      <a:pt x="45" y="46"/>
                    </a:lnTo>
                    <a:lnTo>
                      <a:pt x="38" y="46"/>
                    </a:lnTo>
                    <a:lnTo>
                      <a:pt x="32" y="44"/>
                    </a:lnTo>
                    <a:lnTo>
                      <a:pt x="24" y="42"/>
                    </a:lnTo>
                    <a:lnTo>
                      <a:pt x="18" y="41"/>
                    </a:lnTo>
                    <a:lnTo>
                      <a:pt x="11" y="38"/>
                    </a:lnTo>
                    <a:lnTo>
                      <a:pt x="5" y="36"/>
                    </a:lnTo>
                    <a:lnTo>
                      <a:pt x="3" y="32"/>
                    </a:lnTo>
                    <a:lnTo>
                      <a:pt x="0" y="22"/>
                    </a:lnTo>
                    <a:lnTo>
                      <a:pt x="1" y="16"/>
                    </a:lnTo>
                    <a:lnTo>
                      <a:pt x="9" y="16"/>
                    </a:lnTo>
                    <a:close/>
                  </a:path>
                </a:pathLst>
              </a:custGeom>
              <a:solidFill>
                <a:srgbClr val="000000"/>
              </a:solidFill>
              <a:ln w="9525">
                <a:noFill/>
              </a:ln>
            </p:spPr>
            <p:txBody>
              <a:bodyPr/>
              <a:p>
                <a:endParaRPr lang="zh-CN" altLang="en-US"/>
              </a:p>
            </p:txBody>
          </p:sp>
        </p:grpSp>
      </p:grpSp>
      <p:grpSp>
        <p:nvGrpSpPr>
          <p:cNvPr id="21560" name="Group 57"/>
          <p:cNvGrpSpPr>
            <a:grpSpLocks noChangeAspect="1"/>
          </p:cNvGrpSpPr>
          <p:nvPr/>
        </p:nvGrpSpPr>
        <p:grpSpPr>
          <a:xfrm>
            <a:off x="5003800" y="1341438"/>
            <a:ext cx="3570288" cy="1960562"/>
            <a:chOff x="2362" y="3717"/>
            <a:chExt cx="3628" cy="1925"/>
          </a:xfrm>
        </p:grpSpPr>
        <p:sp>
          <p:nvSpPr>
            <p:cNvPr id="21561" name="AutoShape 58"/>
            <p:cNvSpPr>
              <a:spLocks noChangeAspect="1" noTextEdit="1"/>
            </p:cNvSpPr>
            <p:nvPr/>
          </p:nvSpPr>
          <p:spPr>
            <a:xfrm>
              <a:off x="2362" y="3717"/>
              <a:ext cx="3628" cy="1925"/>
            </a:xfrm>
            <a:prstGeom prst="rect">
              <a:avLst/>
            </a:prstGeom>
            <a:noFill/>
            <a:ln w="9525">
              <a:noFill/>
            </a:ln>
          </p:spPr>
          <p:txBody>
            <a:bodyPr anchor="t" anchorCtr="0"/>
            <a:p>
              <a:endParaRPr lang="zh-CN" altLang="en-US">
                <a:latin typeface="Arial" panose="020B0604020202020204" pitchFamily="34" charset="0"/>
                <a:ea typeface="宋体" panose="02010600030101010101" pitchFamily="2" charset="-122"/>
              </a:endParaRPr>
            </a:p>
          </p:txBody>
        </p:sp>
        <p:grpSp>
          <p:nvGrpSpPr>
            <p:cNvPr id="21562" name="Group 59"/>
            <p:cNvGrpSpPr/>
            <p:nvPr/>
          </p:nvGrpSpPr>
          <p:grpSpPr>
            <a:xfrm>
              <a:off x="2362" y="3823"/>
              <a:ext cx="3628" cy="1819"/>
              <a:chOff x="1943" y="1120"/>
              <a:chExt cx="2279" cy="2776"/>
            </a:xfrm>
          </p:grpSpPr>
          <p:sp>
            <p:nvSpPr>
              <p:cNvPr id="21563" name="Freeform 60"/>
              <p:cNvSpPr/>
              <p:nvPr/>
            </p:nvSpPr>
            <p:spPr>
              <a:xfrm>
                <a:off x="1948" y="1125"/>
                <a:ext cx="2269" cy="2766"/>
              </a:xfrm>
              <a:custGeom>
                <a:avLst/>
                <a:gdLst/>
                <a:ahLst/>
                <a:cxnLst>
                  <a:cxn ang="0">
                    <a:pos x="2167" y="2766"/>
                  </a:cxn>
                  <a:cxn ang="0">
                    <a:pos x="112" y="2766"/>
                  </a:cxn>
                  <a:cxn ang="0">
                    <a:pos x="88" y="2766"/>
                  </a:cxn>
                  <a:cxn ang="0">
                    <a:pos x="67" y="2764"/>
                  </a:cxn>
                  <a:cxn ang="0">
                    <a:pos x="48" y="2760"/>
                  </a:cxn>
                  <a:cxn ang="0">
                    <a:pos x="32" y="2752"/>
                  </a:cxn>
                  <a:cxn ang="0">
                    <a:pos x="19" y="2742"/>
                  </a:cxn>
                  <a:cxn ang="0">
                    <a:pos x="9" y="2729"/>
                  </a:cxn>
                  <a:cxn ang="0">
                    <a:pos x="2" y="2711"/>
                  </a:cxn>
                  <a:cxn ang="0">
                    <a:pos x="0" y="2689"/>
                  </a:cxn>
                  <a:cxn ang="0">
                    <a:pos x="0" y="63"/>
                  </a:cxn>
                  <a:cxn ang="0">
                    <a:pos x="1" y="49"/>
                  </a:cxn>
                  <a:cxn ang="0">
                    <a:pos x="5" y="37"/>
                  </a:cxn>
                  <a:cxn ang="0">
                    <a:pos x="10" y="26"/>
                  </a:cxn>
                  <a:cxn ang="0">
                    <a:pos x="17" y="16"/>
                  </a:cxn>
                  <a:cxn ang="0">
                    <a:pos x="27" y="9"/>
                  </a:cxn>
                  <a:cxn ang="0">
                    <a:pos x="40" y="3"/>
                  </a:cxn>
                  <a:cxn ang="0">
                    <a:pos x="53" y="1"/>
                  </a:cxn>
                  <a:cxn ang="0">
                    <a:pos x="68" y="0"/>
                  </a:cxn>
                  <a:cxn ang="0">
                    <a:pos x="2175" y="0"/>
                  </a:cxn>
                  <a:cxn ang="0">
                    <a:pos x="2195" y="1"/>
                  </a:cxn>
                  <a:cxn ang="0">
                    <a:pos x="2213" y="6"/>
                  </a:cxn>
                  <a:cxn ang="0">
                    <a:pos x="2229" y="13"/>
                  </a:cxn>
                  <a:cxn ang="0">
                    <a:pos x="2243" y="23"/>
                  </a:cxn>
                  <a:cxn ang="0">
                    <a:pos x="2254" y="34"/>
                  </a:cxn>
                  <a:cxn ang="0">
                    <a:pos x="2263" y="49"/>
                  </a:cxn>
                  <a:cxn ang="0">
                    <a:pos x="2268" y="65"/>
                  </a:cxn>
                  <a:cxn ang="0">
                    <a:pos x="2269" y="84"/>
                  </a:cxn>
                  <a:cxn ang="0">
                    <a:pos x="2269" y="2689"/>
                  </a:cxn>
                  <a:cxn ang="0">
                    <a:pos x="2268" y="2705"/>
                  </a:cxn>
                  <a:cxn ang="0">
                    <a:pos x="2264" y="2719"/>
                  </a:cxn>
                  <a:cxn ang="0">
                    <a:pos x="2258" y="2733"/>
                  </a:cxn>
                  <a:cxn ang="0">
                    <a:pos x="2248" y="2744"/>
                  </a:cxn>
                  <a:cxn ang="0">
                    <a:pos x="2234" y="2754"/>
                  </a:cxn>
                  <a:cxn ang="0">
                    <a:pos x="2216" y="2760"/>
                  </a:cxn>
                  <a:cxn ang="0">
                    <a:pos x="2195" y="2765"/>
                  </a:cxn>
                  <a:cxn ang="0">
                    <a:pos x="2167" y="2766"/>
                  </a:cxn>
                </a:cxnLst>
                <a:pathLst>
                  <a:path w="2269" h="2766">
                    <a:moveTo>
                      <a:pt x="2167" y="2766"/>
                    </a:moveTo>
                    <a:lnTo>
                      <a:pt x="112" y="2766"/>
                    </a:lnTo>
                    <a:lnTo>
                      <a:pt x="88" y="2766"/>
                    </a:lnTo>
                    <a:lnTo>
                      <a:pt x="67" y="2764"/>
                    </a:lnTo>
                    <a:lnTo>
                      <a:pt x="48" y="2760"/>
                    </a:lnTo>
                    <a:lnTo>
                      <a:pt x="32" y="2752"/>
                    </a:lnTo>
                    <a:lnTo>
                      <a:pt x="19" y="2742"/>
                    </a:lnTo>
                    <a:lnTo>
                      <a:pt x="9" y="2729"/>
                    </a:lnTo>
                    <a:lnTo>
                      <a:pt x="2" y="2711"/>
                    </a:lnTo>
                    <a:lnTo>
                      <a:pt x="0" y="2689"/>
                    </a:lnTo>
                    <a:lnTo>
                      <a:pt x="0" y="63"/>
                    </a:lnTo>
                    <a:lnTo>
                      <a:pt x="1" y="49"/>
                    </a:lnTo>
                    <a:lnTo>
                      <a:pt x="5" y="37"/>
                    </a:lnTo>
                    <a:lnTo>
                      <a:pt x="10" y="26"/>
                    </a:lnTo>
                    <a:lnTo>
                      <a:pt x="17" y="16"/>
                    </a:lnTo>
                    <a:lnTo>
                      <a:pt x="27" y="9"/>
                    </a:lnTo>
                    <a:lnTo>
                      <a:pt x="40" y="3"/>
                    </a:lnTo>
                    <a:lnTo>
                      <a:pt x="53" y="1"/>
                    </a:lnTo>
                    <a:lnTo>
                      <a:pt x="68" y="0"/>
                    </a:lnTo>
                    <a:lnTo>
                      <a:pt x="2175" y="0"/>
                    </a:lnTo>
                    <a:lnTo>
                      <a:pt x="2195" y="1"/>
                    </a:lnTo>
                    <a:lnTo>
                      <a:pt x="2213" y="6"/>
                    </a:lnTo>
                    <a:lnTo>
                      <a:pt x="2229" y="13"/>
                    </a:lnTo>
                    <a:lnTo>
                      <a:pt x="2243" y="23"/>
                    </a:lnTo>
                    <a:lnTo>
                      <a:pt x="2254" y="34"/>
                    </a:lnTo>
                    <a:lnTo>
                      <a:pt x="2263" y="49"/>
                    </a:lnTo>
                    <a:lnTo>
                      <a:pt x="2268" y="65"/>
                    </a:lnTo>
                    <a:lnTo>
                      <a:pt x="2269" y="84"/>
                    </a:lnTo>
                    <a:lnTo>
                      <a:pt x="2269" y="2689"/>
                    </a:lnTo>
                    <a:lnTo>
                      <a:pt x="2268" y="2705"/>
                    </a:lnTo>
                    <a:lnTo>
                      <a:pt x="2264" y="2719"/>
                    </a:lnTo>
                    <a:lnTo>
                      <a:pt x="2258" y="2733"/>
                    </a:lnTo>
                    <a:lnTo>
                      <a:pt x="2248" y="2744"/>
                    </a:lnTo>
                    <a:lnTo>
                      <a:pt x="2234" y="2754"/>
                    </a:lnTo>
                    <a:lnTo>
                      <a:pt x="2216" y="2760"/>
                    </a:lnTo>
                    <a:lnTo>
                      <a:pt x="2195" y="2765"/>
                    </a:lnTo>
                    <a:lnTo>
                      <a:pt x="2167" y="2766"/>
                    </a:lnTo>
                    <a:close/>
                  </a:path>
                </a:pathLst>
              </a:custGeom>
              <a:solidFill>
                <a:srgbClr val="8200FF"/>
              </a:solidFill>
              <a:ln w="9525">
                <a:noFill/>
              </a:ln>
            </p:spPr>
            <p:txBody>
              <a:bodyPr/>
              <a:p>
                <a:endParaRPr lang="zh-CN" altLang="en-US"/>
              </a:p>
            </p:txBody>
          </p:sp>
          <p:sp>
            <p:nvSpPr>
              <p:cNvPr id="21564" name="Freeform 61"/>
              <p:cNvSpPr/>
              <p:nvPr/>
            </p:nvSpPr>
            <p:spPr>
              <a:xfrm>
                <a:off x="2060" y="3886"/>
                <a:ext cx="2055" cy="10"/>
              </a:xfrm>
              <a:custGeom>
                <a:avLst/>
                <a:gdLst/>
                <a:ahLst/>
                <a:cxnLst>
                  <a:cxn ang="0">
                    <a:pos x="0" y="10"/>
                  </a:cxn>
                  <a:cxn ang="0">
                    <a:pos x="0" y="10"/>
                  </a:cxn>
                  <a:cxn ang="0">
                    <a:pos x="2055" y="10"/>
                  </a:cxn>
                  <a:cxn ang="0">
                    <a:pos x="2055" y="0"/>
                  </a:cxn>
                  <a:cxn ang="0">
                    <a:pos x="0" y="0"/>
                  </a:cxn>
                  <a:cxn ang="0">
                    <a:pos x="0" y="0"/>
                  </a:cxn>
                  <a:cxn ang="0">
                    <a:pos x="0" y="10"/>
                  </a:cxn>
                </a:cxnLst>
                <a:pathLst>
                  <a:path w="2055" h="10">
                    <a:moveTo>
                      <a:pt x="0" y="10"/>
                    </a:moveTo>
                    <a:lnTo>
                      <a:pt x="0" y="10"/>
                    </a:lnTo>
                    <a:lnTo>
                      <a:pt x="2055" y="10"/>
                    </a:lnTo>
                    <a:lnTo>
                      <a:pt x="2055" y="0"/>
                    </a:lnTo>
                    <a:lnTo>
                      <a:pt x="0" y="0"/>
                    </a:lnTo>
                    <a:lnTo>
                      <a:pt x="0" y="10"/>
                    </a:lnTo>
                    <a:close/>
                  </a:path>
                </a:pathLst>
              </a:custGeom>
              <a:solidFill>
                <a:srgbClr val="000000"/>
              </a:solidFill>
              <a:ln w="9525">
                <a:noFill/>
              </a:ln>
            </p:spPr>
            <p:txBody>
              <a:bodyPr/>
              <a:p>
                <a:endParaRPr lang="zh-CN" altLang="en-US"/>
              </a:p>
            </p:txBody>
          </p:sp>
          <p:sp>
            <p:nvSpPr>
              <p:cNvPr id="21565" name="Freeform 62"/>
              <p:cNvSpPr/>
              <p:nvPr/>
            </p:nvSpPr>
            <p:spPr>
              <a:xfrm>
                <a:off x="1943" y="3814"/>
                <a:ext cx="117" cy="82"/>
              </a:xfrm>
              <a:custGeom>
                <a:avLst/>
                <a:gdLst/>
                <a:ahLst/>
                <a:cxnLst>
                  <a:cxn ang="0">
                    <a:pos x="0" y="0"/>
                  </a:cxn>
                  <a:cxn ang="0">
                    <a:pos x="0" y="0"/>
                  </a:cxn>
                  <a:cxn ang="0">
                    <a:pos x="4" y="22"/>
                  </a:cxn>
                  <a:cxn ang="0">
                    <a:pos x="10" y="41"/>
                  </a:cxn>
                  <a:cxn ang="0">
                    <a:pos x="21" y="56"/>
                  </a:cxn>
                  <a:cxn ang="0">
                    <a:pos x="35" y="67"/>
                  </a:cxn>
                  <a:cxn ang="0">
                    <a:pos x="52" y="75"/>
                  </a:cxn>
                  <a:cxn ang="0">
                    <a:pos x="72" y="78"/>
                  </a:cxn>
                  <a:cxn ang="0">
                    <a:pos x="93" y="81"/>
                  </a:cxn>
                  <a:cxn ang="0">
                    <a:pos x="117" y="82"/>
                  </a:cxn>
                  <a:cxn ang="0">
                    <a:pos x="117" y="72"/>
                  </a:cxn>
                  <a:cxn ang="0">
                    <a:pos x="93" y="73"/>
                  </a:cxn>
                  <a:cxn ang="0">
                    <a:pos x="72" y="71"/>
                  </a:cxn>
                  <a:cxn ang="0">
                    <a:pos x="55" y="67"/>
                  </a:cxn>
                  <a:cxn ang="0">
                    <a:pos x="40" y="60"/>
                  </a:cxn>
                  <a:cxn ang="0">
                    <a:pos x="26" y="51"/>
                  </a:cxn>
                  <a:cxn ang="0">
                    <a:pos x="17" y="39"/>
                  </a:cxn>
                  <a:cxn ang="0">
                    <a:pos x="11" y="22"/>
                  </a:cxn>
                  <a:cxn ang="0">
                    <a:pos x="10" y="0"/>
                  </a:cxn>
                  <a:cxn ang="0">
                    <a:pos x="10" y="0"/>
                  </a:cxn>
                  <a:cxn ang="0">
                    <a:pos x="0" y="0"/>
                  </a:cxn>
                </a:cxnLst>
                <a:pathLst>
                  <a:path w="117" h="82">
                    <a:moveTo>
                      <a:pt x="0" y="0"/>
                    </a:moveTo>
                    <a:lnTo>
                      <a:pt x="0" y="0"/>
                    </a:lnTo>
                    <a:lnTo>
                      <a:pt x="4" y="22"/>
                    </a:lnTo>
                    <a:lnTo>
                      <a:pt x="10" y="41"/>
                    </a:lnTo>
                    <a:lnTo>
                      <a:pt x="21" y="56"/>
                    </a:lnTo>
                    <a:lnTo>
                      <a:pt x="35" y="67"/>
                    </a:lnTo>
                    <a:lnTo>
                      <a:pt x="52" y="75"/>
                    </a:lnTo>
                    <a:lnTo>
                      <a:pt x="72" y="78"/>
                    </a:lnTo>
                    <a:lnTo>
                      <a:pt x="93" y="81"/>
                    </a:lnTo>
                    <a:lnTo>
                      <a:pt x="117" y="82"/>
                    </a:lnTo>
                    <a:lnTo>
                      <a:pt x="117" y="72"/>
                    </a:lnTo>
                    <a:lnTo>
                      <a:pt x="93" y="73"/>
                    </a:lnTo>
                    <a:lnTo>
                      <a:pt x="72" y="71"/>
                    </a:lnTo>
                    <a:lnTo>
                      <a:pt x="55" y="67"/>
                    </a:lnTo>
                    <a:lnTo>
                      <a:pt x="40" y="60"/>
                    </a:lnTo>
                    <a:lnTo>
                      <a:pt x="26" y="51"/>
                    </a:lnTo>
                    <a:lnTo>
                      <a:pt x="17" y="39"/>
                    </a:lnTo>
                    <a:lnTo>
                      <a:pt x="11" y="22"/>
                    </a:lnTo>
                    <a:lnTo>
                      <a:pt x="10" y="0"/>
                    </a:lnTo>
                    <a:lnTo>
                      <a:pt x="0" y="0"/>
                    </a:lnTo>
                    <a:close/>
                  </a:path>
                </a:pathLst>
              </a:custGeom>
              <a:solidFill>
                <a:srgbClr val="000000"/>
              </a:solidFill>
              <a:ln w="9525">
                <a:noFill/>
              </a:ln>
            </p:spPr>
            <p:txBody>
              <a:bodyPr/>
              <a:p>
                <a:endParaRPr lang="zh-CN" altLang="en-US"/>
              </a:p>
            </p:txBody>
          </p:sp>
          <p:sp>
            <p:nvSpPr>
              <p:cNvPr id="21566" name="Freeform 63"/>
              <p:cNvSpPr/>
              <p:nvPr/>
            </p:nvSpPr>
            <p:spPr>
              <a:xfrm>
                <a:off x="1943" y="1188"/>
                <a:ext cx="10" cy="2626"/>
              </a:xfrm>
              <a:custGeom>
                <a:avLst/>
                <a:gdLst/>
                <a:ahLst/>
                <a:cxnLst>
                  <a:cxn ang="0">
                    <a:pos x="0" y="0"/>
                  </a:cxn>
                  <a:cxn ang="0">
                    <a:pos x="0" y="0"/>
                  </a:cxn>
                  <a:cxn ang="0">
                    <a:pos x="0" y="2626"/>
                  </a:cxn>
                  <a:cxn ang="0">
                    <a:pos x="10" y="2626"/>
                  </a:cxn>
                  <a:cxn ang="0">
                    <a:pos x="10" y="0"/>
                  </a:cxn>
                  <a:cxn ang="0">
                    <a:pos x="10" y="0"/>
                  </a:cxn>
                  <a:cxn ang="0">
                    <a:pos x="0" y="0"/>
                  </a:cxn>
                </a:cxnLst>
                <a:pathLst>
                  <a:path w="10" h="2626">
                    <a:moveTo>
                      <a:pt x="0" y="0"/>
                    </a:moveTo>
                    <a:lnTo>
                      <a:pt x="0" y="0"/>
                    </a:lnTo>
                    <a:lnTo>
                      <a:pt x="0" y="2626"/>
                    </a:lnTo>
                    <a:lnTo>
                      <a:pt x="10" y="2626"/>
                    </a:lnTo>
                    <a:lnTo>
                      <a:pt x="10" y="0"/>
                    </a:lnTo>
                    <a:lnTo>
                      <a:pt x="0" y="0"/>
                    </a:lnTo>
                    <a:close/>
                  </a:path>
                </a:pathLst>
              </a:custGeom>
              <a:solidFill>
                <a:srgbClr val="000000"/>
              </a:solidFill>
              <a:ln w="9525">
                <a:noFill/>
              </a:ln>
            </p:spPr>
            <p:txBody>
              <a:bodyPr/>
              <a:p>
                <a:endParaRPr lang="zh-CN" altLang="en-US"/>
              </a:p>
            </p:txBody>
          </p:sp>
          <p:sp>
            <p:nvSpPr>
              <p:cNvPr id="21567" name="Freeform 64"/>
              <p:cNvSpPr/>
              <p:nvPr/>
            </p:nvSpPr>
            <p:spPr>
              <a:xfrm>
                <a:off x="1943" y="1120"/>
                <a:ext cx="73" cy="68"/>
              </a:xfrm>
              <a:custGeom>
                <a:avLst/>
                <a:gdLst/>
                <a:ahLst/>
                <a:cxnLst>
                  <a:cxn ang="0">
                    <a:pos x="73" y="0"/>
                  </a:cxn>
                  <a:cxn ang="0">
                    <a:pos x="73" y="0"/>
                  </a:cxn>
                  <a:cxn ang="0">
                    <a:pos x="58" y="2"/>
                  </a:cxn>
                  <a:cxn ang="0">
                    <a:pos x="43" y="5"/>
                  </a:cxn>
                  <a:cxn ang="0">
                    <a:pos x="31" y="11"/>
                  </a:cxn>
                  <a:cxn ang="0">
                    <a:pos x="20" y="18"/>
                  </a:cxn>
                  <a:cxn ang="0">
                    <a:pos x="11" y="28"/>
                  </a:cxn>
                  <a:cxn ang="0">
                    <a:pos x="6" y="40"/>
                  </a:cxn>
                  <a:cxn ang="0">
                    <a:pos x="3" y="54"/>
                  </a:cxn>
                  <a:cxn ang="0">
                    <a:pos x="0" y="68"/>
                  </a:cxn>
                  <a:cxn ang="0">
                    <a:pos x="10" y="68"/>
                  </a:cxn>
                  <a:cxn ang="0">
                    <a:pos x="10" y="54"/>
                  </a:cxn>
                  <a:cxn ang="0">
                    <a:pos x="14" y="43"/>
                  </a:cxn>
                  <a:cxn ang="0">
                    <a:pos x="19" y="33"/>
                  </a:cxn>
                  <a:cxn ang="0">
                    <a:pos x="25" y="23"/>
                  </a:cxn>
                  <a:cxn ang="0">
                    <a:pos x="34" y="18"/>
                  </a:cxn>
                  <a:cxn ang="0">
                    <a:pos x="46" y="12"/>
                  </a:cxn>
                  <a:cxn ang="0">
                    <a:pos x="58" y="9"/>
                  </a:cxn>
                  <a:cxn ang="0">
                    <a:pos x="73" y="9"/>
                  </a:cxn>
                  <a:cxn ang="0">
                    <a:pos x="73" y="9"/>
                  </a:cxn>
                  <a:cxn ang="0">
                    <a:pos x="73" y="0"/>
                  </a:cxn>
                </a:cxnLst>
                <a:pathLst>
                  <a:path w="73" h="68">
                    <a:moveTo>
                      <a:pt x="73" y="0"/>
                    </a:moveTo>
                    <a:lnTo>
                      <a:pt x="73" y="0"/>
                    </a:lnTo>
                    <a:lnTo>
                      <a:pt x="58" y="2"/>
                    </a:lnTo>
                    <a:lnTo>
                      <a:pt x="43" y="5"/>
                    </a:lnTo>
                    <a:lnTo>
                      <a:pt x="31" y="11"/>
                    </a:lnTo>
                    <a:lnTo>
                      <a:pt x="20" y="18"/>
                    </a:lnTo>
                    <a:lnTo>
                      <a:pt x="11" y="28"/>
                    </a:lnTo>
                    <a:lnTo>
                      <a:pt x="6" y="40"/>
                    </a:lnTo>
                    <a:lnTo>
                      <a:pt x="3" y="54"/>
                    </a:lnTo>
                    <a:lnTo>
                      <a:pt x="0" y="68"/>
                    </a:lnTo>
                    <a:lnTo>
                      <a:pt x="10" y="68"/>
                    </a:lnTo>
                    <a:lnTo>
                      <a:pt x="10" y="54"/>
                    </a:lnTo>
                    <a:lnTo>
                      <a:pt x="14" y="43"/>
                    </a:lnTo>
                    <a:lnTo>
                      <a:pt x="19" y="33"/>
                    </a:lnTo>
                    <a:lnTo>
                      <a:pt x="25" y="23"/>
                    </a:lnTo>
                    <a:lnTo>
                      <a:pt x="34" y="18"/>
                    </a:lnTo>
                    <a:lnTo>
                      <a:pt x="46" y="12"/>
                    </a:lnTo>
                    <a:lnTo>
                      <a:pt x="58" y="9"/>
                    </a:lnTo>
                    <a:lnTo>
                      <a:pt x="73" y="9"/>
                    </a:lnTo>
                    <a:lnTo>
                      <a:pt x="73" y="0"/>
                    </a:lnTo>
                    <a:close/>
                  </a:path>
                </a:pathLst>
              </a:custGeom>
              <a:solidFill>
                <a:srgbClr val="000000"/>
              </a:solidFill>
              <a:ln w="9525">
                <a:noFill/>
              </a:ln>
            </p:spPr>
            <p:txBody>
              <a:bodyPr/>
              <a:p>
                <a:endParaRPr lang="zh-CN" altLang="en-US"/>
              </a:p>
            </p:txBody>
          </p:sp>
          <p:sp>
            <p:nvSpPr>
              <p:cNvPr id="21568" name="Freeform 65"/>
              <p:cNvSpPr/>
              <p:nvPr/>
            </p:nvSpPr>
            <p:spPr>
              <a:xfrm>
                <a:off x="2016" y="1120"/>
                <a:ext cx="2107" cy="9"/>
              </a:xfrm>
              <a:custGeom>
                <a:avLst/>
                <a:gdLst/>
                <a:ahLst/>
                <a:cxnLst>
                  <a:cxn ang="0">
                    <a:pos x="2107" y="0"/>
                  </a:cxn>
                  <a:cxn ang="0">
                    <a:pos x="2107" y="0"/>
                  </a:cxn>
                  <a:cxn ang="0">
                    <a:pos x="0" y="0"/>
                  </a:cxn>
                  <a:cxn ang="0">
                    <a:pos x="0" y="9"/>
                  </a:cxn>
                  <a:cxn ang="0">
                    <a:pos x="2107" y="9"/>
                  </a:cxn>
                  <a:cxn ang="0">
                    <a:pos x="2107" y="9"/>
                  </a:cxn>
                  <a:cxn ang="0">
                    <a:pos x="2107" y="0"/>
                  </a:cxn>
                </a:cxnLst>
                <a:pathLst>
                  <a:path w="2107" h="9">
                    <a:moveTo>
                      <a:pt x="2107" y="0"/>
                    </a:moveTo>
                    <a:lnTo>
                      <a:pt x="2107" y="0"/>
                    </a:lnTo>
                    <a:lnTo>
                      <a:pt x="0" y="0"/>
                    </a:lnTo>
                    <a:lnTo>
                      <a:pt x="0" y="9"/>
                    </a:lnTo>
                    <a:lnTo>
                      <a:pt x="2107" y="9"/>
                    </a:lnTo>
                    <a:lnTo>
                      <a:pt x="2107" y="0"/>
                    </a:lnTo>
                    <a:close/>
                  </a:path>
                </a:pathLst>
              </a:custGeom>
              <a:solidFill>
                <a:srgbClr val="000000"/>
              </a:solidFill>
              <a:ln w="9525">
                <a:noFill/>
              </a:ln>
            </p:spPr>
            <p:txBody>
              <a:bodyPr/>
              <a:p>
                <a:endParaRPr lang="zh-CN" altLang="en-US"/>
              </a:p>
            </p:txBody>
          </p:sp>
          <p:sp>
            <p:nvSpPr>
              <p:cNvPr id="21569" name="Freeform 66"/>
              <p:cNvSpPr/>
              <p:nvPr/>
            </p:nvSpPr>
            <p:spPr>
              <a:xfrm>
                <a:off x="4123" y="1120"/>
                <a:ext cx="99" cy="89"/>
              </a:xfrm>
              <a:custGeom>
                <a:avLst/>
                <a:gdLst/>
                <a:ahLst/>
                <a:cxnLst>
                  <a:cxn ang="0">
                    <a:pos x="99" y="89"/>
                  </a:cxn>
                  <a:cxn ang="0">
                    <a:pos x="99" y="89"/>
                  </a:cxn>
                  <a:cxn ang="0">
                    <a:pos x="96" y="70"/>
                  </a:cxn>
                  <a:cxn ang="0">
                    <a:pos x="92" y="53"/>
                  </a:cxn>
                  <a:cxn ang="0">
                    <a:pos x="83" y="37"/>
                  </a:cxn>
                  <a:cxn ang="0">
                    <a:pos x="70" y="24"/>
                  </a:cxn>
                  <a:cxn ang="0">
                    <a:pos x="57" y="14"/>
                  </a:cxn>
                  <a:cxn ang="0">
                    <a:pos x="39" y="7"/>
                  </a:cxn>
                  <a:cxn ang="0">
                    <a:pos x="20" y="2"/>
                  </a:cxn>
                  <a:cxn ang="0">
                    <a:pos x="0" y="0"/>
                  </a:cxn>
                  <a:cxn ang="0">
                    <a:pos x="0" y="9"/>
                  </a:cxn>
                  <a:cxn ang="0">
                    <a:pos x="20" y="9"/>
                  </a:cxn>
                  <a:cxn ang="0">
                    <a:pos x="37" y="14"/>
                  </a:cxn>
                  <a:cxn ang="0">
                    <a:pos x="52" y="22"/>
                  </a:cxn>
                  <a:cxn ang="0">
                    <a:pos x="65" y="32"/>
                  </a:cxn>
                  <a:cxn ang="0">
                    <a:pos x="75" y="42"/>
                  </a:cxn>
                  <a:cxn ang="0">
                    <a:pos x="84" y="55"/>
                  </a:cxn>
                  <a:cxn ang="0">
                    <a:pos x="89" y="70"/>
                  </a:cxn>
                  <a:cxn ang="0">
                    <a:pos x="89" y="89"/>
                  </a:cxn>
                  <a:cxn ang="0">
                    <a:pos x="89" y="89"/>
                  </a:cxn>
                  <a:cxn ang="0">
                    <a:pos x="99" y="89"/>
                  </a:cxn>
                </a:cxnLst>
                <a:pathLst>
                  <a:path w="99" h="89">
                    <a:moveTo>
                      <a:pt x="99" y="89"/>
                    </a:moveTo>
                    <a:lnTo>
                      <a:pt x="99" y="89"/>
                    </a:lnTo>
                    <a:lnTo>
                      <a:pt x="96" y="70"/>
                    </a:lnTo>
                    <a:lnTo>
                      <a:pt x="92" y="53"/>
                    </a:lnTo>
                    <a:lnTo>
                      <a:pt x="83" y="37"/>
                    </a:lnTo>
                    <a:lnTo>
                      <a:pt x="70" y="24"/>
                    </a:lnTo>
                    <a:lnTo>
                      <a:pt x="57" y="14"/>
                    </a:lnTo>
                    <a:lnTo>
                      <a:pt x="39" y="7"/>
                    </a:lnTo>
                    <a:lnTo>
                      <a:pt x="20" y="2"/>
                    </a:lnTo>
                    <a:lnTo>
                      <a:pt x="0" y="0"/>
                    </a:lnTo>
                    <a:lnTo>
                      <a:pt x="0" y="9"/>
                    </a:lnTo>
                    <a:lnTo>
                      <a:pt x="20" y="9"/>
                    </a:lnTo>
                    <a:lnTo>
                      <a:pt x="37" y="14"/>
                    </a:lnTo>
                    <a:lnTo>
                      <a:pt x="52" y="22"/>
                    </a:lnTo>
                    <a:lnTo>
                      <a:pt x="65" y="32"/>
                    </a:lnTo>
                    <a:lnTo>
                      <a:pt x="75" y="42"/>
                    </a:lnTo>
                    <a:lnTo>
                      <a:pt x="84" y="55"/>
                    </a:lnTo>
                    <a:lnTo>
                      <a:pt x="89" y="70"/>
                    </a:lnTo>
                    <a:lnTo>
                      <a:pt x="89" y="89"/>
                    </a:lnTo>
                    <a:lnTo>
                      <a:pt x="99" y="89"/>
                    </a:lnTo>
                    <a:close/>
                  </a:path>
                </a:pathLst>
              </a:custGeom>
              <a:solidFill>
                <a:srgbClr val="000000"/>
              </a:solidFill>
              <a:ln w="9525">
                <a:noFill/>
              </a:ln>
            </p:spPr>
            <p:txBody>
              <a:bodyPr/>
              <a:p>
                <a:endParaRPr lang="zh-CN" altLang="en-US"/>
              </a:p>
            </p:txBody>
          </p:sp>
          <p:sp>
            <p:nvSpPr>
              <p:cNvPr id="21570" name="Freeform 67"/>
              <p:cNvSpPr/>
              <p:nvPr/>
            </p:nvSpPr>
            <p:spPr>
              <a:xfrm>
                <a:off x="4212" y="1209"/>
                <a:ext cx="10" cy="2605"/>
              </a:xfrm>
              <a:custGeom>
                <a:avLst/>
                <a:gdLst/>
                <a:ahLst/>
                <a:cxnLst>
                  <a:cxn ang="0">
                    <a:pos x="10" y="2605"/>
                  </a:cxn>
                  <a:cxn ang="0">
                    <a:pos x="10" y="2605"/>
                  </a:cxn>
                  <a:cxn ang="0">
                    <a:pos x="10" y="0"/>
                  </a:cxn>
                  <a:cxn ang="0">
                    <a:pos x="0" y="0"/>
                  </a:cxn>
                  <a:cxn ang="0">
                    <a:pos x="0" y="2605"/>
                  </a:cxn>
                  <a:cxn ang="0">
                    <a:pos x="0" y="2605"/>
                  </a:cxn>
                  <a:cxn ang="0">
                    <a:pos x="10" y="2605"/>
                  </a:cxn>
                </a:cxnLst>
                <a:pathLst>
                  <a:path w="10" h="2605">
                    <a:moveTo>
                      <a:pt x="10" y="2605"/>
                    </a:moveTo>
                    <a:lnTo>
                      <a:pt x="10" y="2605"/>
                    </a:lnTo>
                    <a:lnTo>
                      <a:pt x="10" y="0"/>
                    </a:lnTo>
                    <a:lnTo>
                      <a:pt x="0" y="0"/>
                    </a:lnTo>
                    <a:lnTo>
                      <a:pt x="0" y="2605"/>
                    </a:lnTo>
                    <a:lnTo>
                      <a:pt x="10" y="2605"/>
                    </a:lnTo>
                    <a:close/>
                  </a:path>
                </a:pathLst>
              </a:custGeom>
              <a:solidFill>
                <a:srgbClr val="000000"/>
              </a:solidFill>
              <a:ln w="9525">
                <a:noFill/>
              </a:ln>
            </p:spPr>
            <p:txBody>
              <a:bodyPr/>
              <a:p>
                <a:endParaRPr lang="zh-CN" altLang="en-US"/>
              </a:p>
            </p:txBody>
          </p:sp>
          <p:sp>
            <p:nvSpPr>
              <p:cNvPr id="21571" name="Freeform 68"/>
              <p:cNvSpPr/>
              <p:nvPr/>
            </p:nvSpPr>
            <p:spPr>
              <a:xfrm>
                <a:off x="4115" y="3814"/>
                <a:ext cx="107" cy="82"/>
              </a:xfrm>
              <a:custGeom>
                <a:avLst/>
                <a:gdLst/>
                <a:ahLst/>
                <a:cxnLst>
                  <a:cxn ang="0">
                    <a:pos x="0" y="82"/>
                  </a:cxn>
                  <a:cxn ang="0">
                    <a:pos x="0" y="82"/>
                  </a:cxn>
                  <a:cxn ang="0">
                    <a:pos x="28" y="79"/>
                  </a:cxn>
                  <a:cxn ang="0">
                    <a:pos x="50" y="75"/>
                  </a:cxn>
                  <a:cxn ang="0">
                    <a:pos x="69" y="68"/>
                  </a:cxn>
                  <a:cxn ang="0">
                    <a:pos x="83" y="57"/>
                  </a:cxn>
                  <a:cxn ang="0">
                    <a:pos x="95" y="46"/>
                  </a:cxn>
                  <a:cxn ang="0">
                    <a:pos x="101" y="31"/>
                  </a:cxn>
                  <a:cxn ang="0">
                    <a:pos x="104" y="16"/>
                  </a:cxn>
                  <a:cxn ang="0">
                    <a:pos x="107" y="0"/>
                  </a:cxn>
                  <a:cxn ang="0">
                    <a:pos x="97" y="0"/>
                  </a:cxn>
                  <a:cxn ang="0">
                    <a:pos x="97" y="16"/>
                  </a:cxn>
                  <a:cxn ang="0">
                    <a:pos x="93" y="29"/>
                  </a:cxn>
                  <a:cxn ang="0">
                    <a:pos x="87" y="41"/>
                  </a:cxn>
                  <a:cxn ang="0">
                    <a:pos x="78" y="52"/>
                  </a:cxn>
                  <a:cxn ang="0">
                    <a:pos x="66" y="61"/>
                  </a:cxn>
                  <a:cxn ang="0">
                    <a:pos x="47" y="67"/>
                  </a:cxn>
                  <a:cxn ang="0">
                    <a:pos x="28" y="72"/>
                  </a:cxn>
                  <a:cxn ang="0">
                    <a:pos x="0" y="72"/>
                  </a:cxn>
                  <a:cxn ang="0">
                    <a:pos x="0" y="72"/>
                  </a:cxn>
                  <a:cxn ang="0">
                    <a:pos x="0" y="82"/>
                  </a:cxn>
                </a:cxnLst>
                <a:pathLst>
                  <a:path w="107" h="82">
                    <a:moveTo>
                      <a:pt x="0" y="82"/>
                    </a:moveTo>
                    <a:lnTo>
                      <a:pt x="0" y="82"/>
                    </a:lnTo>
                    <a:lnTo>
                      <a:pt x="28" y="79"/>
                    </a:lnTo>
                    <a:lnTo>
                      <a:pt x="50" y="75"/>
                    </a:lnTo>
                    <a:lnTo>
                      <a:pt x="69" y="68"/>
                    </a:lnTo>
                    <a:lnTo>
                      <a:pt x="83" y="57"/>
                    </a:lnTo>
                    <a:lnTo>
                      <a:pt x="95" y="46"/>
                    </a:lnTo>
                    <a:lnTo>
                      <a:pt x="101" y="31"/>
                    </a:lnTo>
                    <a:lnTo>
                      <a:pt x="104" y="16"/>
                    </a:lnTo>
                    <a:lnTo>
                      <a:pt x="107" y="0"/>
                    </a:lnTo>
                    <a:lnTo>
                      <a:pt x="97" y="0"/>
                    </a:lnTo>
                    <a:lnTo>
                      <a:pt x="97" y="16"/>
                    </a:lnTo>
                    <a:lnTo>
                      <a:pt x="93" y="29"/>
                    </a:lnTo>
                    <a:lnTo>
                      <a:pt x="87" y="41"/>
                    </a:lnTo>
                    <a:lnTo>
                      <a:pt x="78" y="52"/>
                    </a:lnTo>
                    <a:lnTo>
                      <a:pt x="66" y="61"/>
                    </a:lnTo>
                    <a:lnTo>
                      <a:pt x="47" y="67"/>
                    </a:lnTo>
                    <a:lnTo>
                      <a:pt x="28" y="72"/>
                    </a:lnTo>
                    <a:lnTo>
                      <a:pt x="0" y="72"/>
                    </a:lnTo>
                    <a:lnTo>
                      <a:pt x="0" y="82"/>
                    </a:lnTo>
                    <a:close/>
                  </a:path>
                </a:pathLst>
              </a:custGeom>
              <a:solidFill>
                <a:srgbClr val="000000"/>
              </a:solidFill>
              <a:ln w="9525">
                <a:noFill/>
              </a:ln>
            </p:spPr>
            <p:txBody>
              <a:bodyPr/>
              <a:p>
                <a:endParaRPr lang="zh-CN" altLang="en-US"/>
              </a:p>
            </p:txBody>
          </p:sp>
        </p:grpSp>
        <p:grpSp>
          <p:nvGrpSpPr>
            <p:cNvPr id="21572" name="Group 69"/>
            <p:cNvGrpSpPr/>
            <p:nvPr/>
          </p:nvGrpSpPr>
          <p:grpSpPr>
            <a:xfrm>
              <a:off x="2362" y="3958"/>
              <a:ext cx="3600" cy="1564"/>
              <a:chOff x="2146" y="1281"/>
              <a:chExt cx="1874" cy="2480"/>
            </a:xfrm>
          </p:grpSpPr>
          <p:sp>
            <p:nvSpPr>
              <p:cNvPr id="21573" name="Rectangle 70"/>
              <p:cNvSpPr/>
              <p:nvPr/>
            </p:nvSpPr>
            <p:spPr>
              <a:xfrm>
                <a:off x="2151" y="1286"/>
                <a:ext cx="1864" cy="2470"/>
              </a:xfrm>
              <a:prstGeom prst="rect">
                <a:avLst/>
              </a:prstGeom>
              <a:solidFill>
                <a:srgbClr val="FFFFFF"/>
              </a:solidFill>
              <a:ln w="9525">
                <a:noFill/>
              </a:ln>
            </p:spPr>
            <p:txBody>
              <a:bodyPr anchor="t" anchorCtr="0"/>
              <a:p>
                <a:pPr defTabSz="914400" eaLnBrk="0" hangingPunct="0">
                  <a:tabLst>
                    <a:tab pos="952500" algn="l"/>
                  </a:tabLst>
                </a:pPr>
                <a:r>
                  <a:rPr lang="zh-CN" altLang="en-US" sz="1600" dirty="0">
                    <a:latin typeface="宋体" panose="02010600030101010101" pitchFamily="2" charset="-122"/>
                    <a:ea typeface="宋体" panose="02010600030101010101" pitchFamily="2" charset="-122"/>
                  </a:rPr>
                  <a:t>适合对象：</a:t>
                </a:r>
                <a:endParaRPr lang="zh-CN" altLang="en-US" sz="1600" dirty="0">
                  <a:latin typeface="Arial" panose="020B0604020202020204" pitchFamily="34" charset="0"/>
                  <a:ea typeface="宋体" panose="02010600030101010101" pitchFamily="2" charset="-122"/>
                </a:endParaRPr>
              </a:p>
              <a:p>
                <a:pPr defTabSz="914400" eaLnBrk="0" hangingPunct="0">
                  <a:buFont typeface="Wingdings" panose="05000000000000000000" pitchFamily="2" charset="2"/>
                  <a:buChar char="Ø"/>
                  <a:tabLst>
                    <a:tab pos="952500" algn="l"/>
                  </a:tabLst>
                </a:pPr>
                <a:r>
                  <a:rPr lang="zh-CN" altLang="en-US" sz="1600" dirty="0">
                    <a:latin typeface="宋体" panose="02010600030101010101" pitchFamily="2" charset="-122"/>
                    <a:ea typeface="宋体" panose="02010600030101010101" pitchFamily="2" charset="-122"/>
                  </a:rPr>
                  <a:t>月结客户</a:t>
                </a:r>
                <a:endParaRPr lang="zh-CN" altLang="en-US" sz="1600" dirty="0">
                  <a:latin typeface="Arial" panose="020B0604020202020204" pitchFamily="34" charset="0"/>
                  <a:ea typeface="宋体" panose="02010600030101010101" pitchFamily="2" charset="-122"/>
                </a:endParaRPr>
              </a:p>
              <a:p>
                <a:pPr defTabSz="914400" eaLnBrk="0" hangingPunct="0">
                  <a:buFont typeface="Wingdings" panose="05000000000000000000" pitchFamily="2" charset="2"/>
                  <a:buChar char="Ø"/>
                  <a:tabLst>
                    <a:tab pos="952500" algn="l"/>
                  </a:tabLst>
                </a:pPr>
                <a:r>
                  <a:rPr lang="zh-CN" altLang="en-US" sz="1600" dirty="0">
                    <a:latin typeface="宋体" panose="02010600030101010101" pitchFamily="2" charset="-122"/>
                    <a:ea typeface="宋体" panose="02010600030101010101" pitchFamily="2" charset="-122"/>
                  </a:rPr>
                  <a:t>散单客户</a:t>
                </a:r>
                <a:endParaRPr lang="zh-CN" altLang="en-US" sz="1600" dirty="0">
                  <a:latin typeface="Arial" panose="020B0604020202020204" pitchFamily="34" charset="0"/>
                  <a:ea typeface="宋体" panose="02010600030101010101" pitchFamily="2" charset="-122"/>
                </a:endParaRPr>
              </a:p>
              <a:p>
                <a:pPr defTabSz="914400" eaLnBrk="0" hangingPunct="0">
                  <a:tabLst>
                    <a:tab pos="952500" algn="l"/>
                  </a:tabLst>
                </a:pPr>
                <a:endParaRPr lang="zh-CN" altLang="en-US" sz="1600" dirty="0">
                  <a:latin typeface="Arial" panose="020B0604020202020204" pitchFamily="34" charset="0"/>
                  <a:ea typeface="宋体" panose="02010600030101010101" pitchFamily="2" charset="-122"/>
                </a:endParaRPr>
              </a:p>
            </p:txBody>
          </p:sp>
          <p:sp>
            <p:nvSpPr>
              <p:cNvPr id="21574" name="Freeform 71"/>
              <p:cNvSpPr/>
              <p:nvPr/>
            </p:nvSpPr>
            <p:spPr>
              <a:xfrm>
                <a:off x="4010" y="1281"/>
                <a:ext cx="10" cy="2475"/>
              </a:xfrm>
              <a:custGeom>
                <a:avLst/>
                <a:gdLst/>
                <a:ahLst/>
                <a:cxnLst>
                  <a:cxn ang="0">
                    <a:pos x="5" y="10"/>
                  </a:cxn>
                  <a:cxn ang="0">
                    <a:pos x="0" y="5"/>
                  </a:cxn>
                  <a:cxn ang="0">
                    <a:pos x="0" y="2475"/>
                  </a:cxn>
                  <a:cxn ang="0">
                    <a:pos x="10" y="2475"/>
                  </a:cxn>
                  <a:cxn ang="0">
                    <a:pos x="10" y="5"/>
                  </a:cxn>
                  <a:cxn ang="0">
                    <a:pos x="5" y="0"/>
                  </a:cxn>
                  <a:cxn ang="0">
                    <a:pos x="10" y="5"/>
                  </a:cxn>
                  <a:cxn ang="0">
                    <a:pos x="10" y="0"/>
                  </a:cxn>
                  <a:cxn ang="0">
                    <a:pos x="5" y="0"/>
                  </a:cxn>
                  <a:cxn ang="0">
                    <a:pos x="5" y="10"/>
                  </a:cxn>
                </a:cxnLst>
                <a:pathLst>
                  <a:path w="10" h="2475">
                    <a:moveTo>
                      <a:pt x="5" y="10"/>
                    </a:moveTo>
                    <a:lnTo>
                      <a:pt x="0" y="5"/>
                    </a:lnTo>
                    <a:lnTo>
                      <a:pt x="0" y="2475"/>
                    </a:lnTo>
                    <a:lnTo>
                      <a:pt x="10" y="247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575" name="Freeform 72"/>
              <p:cNvSpPr/>
              <p:nvPr/>
            </p:nvSpPr>
            <p:spPr>
              <a:xfrm>
                <a:off x="2146" y="1281"/>
                <a:ext cx="1869" cy="10"/>
              </a:xfrm>
              <a:custGeom>
                <a:avLst/>
                <a:gdLst/>
                <a:ahLst/>
                <a:cxnLst>
                  <a:cxn ang="0">
                    <a:pos x="10" y="5"/>
                  </a:cxn>
                  <a:cxn ang="0">
                    <a:pos x="5" y="10"/>
                  </a:cxn>
                  <a:cxn ang="0">
                    <a:pos x="1869" y="10"/>
                  </a:cxn>
                  <a:cxn ang="0">
                    <a:pos x="1869" y="0"/>
                  </a:cxn>
                  <a:cxn ang="0">
                    <a:pos x="5" y="0"/>
                  </a:cxn>
                  <a:cxn ang="0">
                    <a:pos x="0" y="5"/>
                  </a:cxn>
                  <a:cxn ang="0">
                    <a:pos x="5" y="0"/>
                  </a:cxn>
                  <a:cxn ang="0">
                    <a:pos x="0" y="0"/>
                  </a:cxn>
                  <a:cxn ang="0">
                    <a:pos x="0" y="5"/>
                  </a:cxn>
                  <a:cxn ang="0">
                    <a:pos x="10" y="5"/>
                  </a:cxn>
                </a:cxnLst>
                <a:pathLst>
                  <a:path w="1869" h="10">
                    <a:moveTo>
                      <a:pt x="10" y="5"/>
                    </a:moveTo>
                    <a:lnTo>
                      <a:pt x="5" y="10"/>
                    </a:lnTo>
                    <a:lnTo>
                      <a:pt x="1869" y="10"/>
                    </a:lnTo>
                    <a:lnTo>
                      <a:pt x="1869"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576" name="Freeform 73"/>
              <p:cNvSpPr/>
              <p:nvPr/>
            </p:nvSpPr>
            <p:spPr>
              <a:xfrm>
                <a:off x="2146" y="1286"/>
                <a:ext cx="10" cy="2475"/>
              </a:xfrm>
              <a:custGeom>
                <a:avLst/>
                <a:gdLst/>
                <a:ahLst/>
                <a:cxnLst>
                  <a:cxn ang="0">
                    <a:pos x="5" y="2465"/>
                  </a:cxn>
                  <a:cxn ang="0">
                    <a:pos x="10" y="2470"/>
                  </a:cxn>
                  <a:cxn ang="0">
                    <a:pos x="10" y="0"/>
                  </a:cxn>
                  <a:cxn ang="0">
                    <a:pos x="0" y="0"/>
                  </a:cxn>
                  <a:cxn ang="0">
                    <a:pos x="0" y="2470"/>
                  </a:cxn>
                  <a:cxn ang="0">
                    <a:pos x="5" y="2475"/>
                  </a:cxn>
                  <a:cxn ang="0">
                    <a:pos x="0" y="2470"/>
                  </a:cxn>
                  <a:cxn ang="0">
                    <a:pos x="0" y="2475"/>
                  </a:cxn>
                  <a:cxn ang="0">
                    <a:pos x="5" y="2475"/>
                  </a:cxn>
                  <a:cxn ang="0">
                    <a:pos x="5" y="2465"/>
                  </a:cxn>
                </a:cxnLst>
                <a:pathLst>
                  <a:path w="10" h="2475">
                    <a:moveTo>
                      <a:pt x="5" y="2465"/>
                    </a:moveTo>
                    <a:lnTo>
                      <a:pt x="10" y="2470"/>
                    </a:lnTo>
                    <a:lnTo>
                      <a:pt x="10" y="0"/>
                    </a:lnTo>
                    <a:lnTo>
                      <a:pt x="0" y="0"/>
                    </a:lnTo>
                    <a:lnTo>
                      <a:pt x="0" y="2470"/>
                    </a:lnTo>
                    <a:lnTo>
                      <a:pt x="5" y="2475"/>
                    </a:lnTo>
                    <a:lnTo>
                      <a:pt x="0" y="2470"/>
                    </a:lnTo>
                    <a:lnTo>
                      <a:pt x="0" y="2475"/>
                    </a:lnTo>
                    <a:lnTo>
                      <a:pt x="5" y="2475"/>
                    </a:lnTo>
                    <a:lnTo>
                      <a:pt x="5" y="2465"/>
                    </a:lnTo>
                    <a:close/>
                  </a:path>
                </a:pathLst>
              </a:custGeom>
              <a:solidFill>
                <a:srgbClr val="000000"/>
              </a:solidFill>
              <a:ln w="9525">
                <a:noFill/>
              </a:ln>
            </p:spPr>
            <p:txBody>
              <a:bodyPr/>
              <a:p>
                <a:endParaRPr lang="zh-CN" altLang="en-US"/>
              </a:p>
            </p:txBody>
          </p:sp>
          <p:sp>
            <p:nvSpPr>
              <p:cNvPr id="21577" name="Freeform 74"/>
              <p:cNvSpPr/>
              <p:nvPr/>
            </p:nvSpPr>
            <p:spPr>
              <a:xfrm>
                <a:off x="2151" y="3751"/>
                <a:ext cx="1869" cy="10"/>
              </a:xfrm>
              <a:custGeom>
                <a:avLst/>
                <a:gdLst/>
                <a:ahLst/>
                <a:cxnLst>
                  <a:cxn ang="0">
                    <a:pos x="1859" y="5"/>
                  </a:cxn>
                  <a:cxn ang="0">
                    <a:pos x="1864" y="0"/>
                  </a:cxn>
                  <a:cxn ang="0">
                    <a:pos x="0" y="0"/>
                  </a:cxn>
                  <a:cxn ang="0">
                    <a:pos x="0" y="10"/>
                  </a:cxn>
                  <a:cxn ang="0">
                    <a:pos x="1864" y="10"/>
                  </a:cxn>
                  <a:cxn ang="0">
                    <a:pos x="1869" y="5"/>
                  </a:cxn>
                  <a:cxn ang="0">
                    <a:pos x="1864" y="10"/>
                  </a:cxn>
                  <a:cxn ang="0">
                    <a:pos x="1869" y="10"/>
                  </a:cxn>
                  <a:cxn ang="0">
                    <a:pos x="1869" y="5"/>
                  </a:cxn>
                  <a:cxn ang="0">
                    <a:pos x="1859" y="5"/>
                  </a:cxn>
                </a:cxnLst>
                <a:pathLst>
                  <a:path w="1869" h="10">
                    <a:moveTo>
                      <a:pt x="1859" y="5"/>
                    </a:moveTo>
                    <a:lnTo>
                      <a:pt x="1864" y="0"/>
                    </a:lnTo>
                    <a:lnTo>
                      <a:pt x="0" y="0"/>
                    </a:lnTo>
                    <a:lnTo>
                      <a:pt x="0" y="10"/>
                    </a:lnTo>
                    <a:lnTo>
                      <a:pt x="1864" y="10"/>
                    </a:lnTo>
                    <a:lnTo>
                      <a:pt x="1869" y="5"/>
                    </a:lnTo>
                    <a:lnTo>
                      <a:pt x="1864" y="10"/>
                    </a:lnTo>
                    <a:lnTo>
                      <a:pt x="1869" y="10"/>
                    </a:lnTo>
                    <a:lnTo>
                      <a:pt x="1869" y="5"/>
                    </a:lnTo>
                    <a:lnTo>
                      <a:pt x="1859" y="5"/>
                    </a:lnTo>
                    <a:close/>
                  </a:path>
                </a:pathLst>
              </a:custGeom>
              <a:solidFill>
                <a:srgbClr val="000000"/>
              </a:solidFill>
              <a:ln w="9525">
                <a:noFill/>
              </a:ln>
            </p:spPr>
            <p:txBody>
              <a:bodyPr/>
              <a:p>
                <a:endParaRPr lang="zh-CN" altLang="en-US"/>
              </a:p>
            </p:txBody>
          </p:sp>
        </p:grpSp>
        <p:grpSp>
          <p:nvGrpSpPr>
            <p:cNvPr id="21578" name="Group 75"/>
            <p:cNvGrpSpPr/>
            <p:nvPr/>
          </p:nvGrpSpPr>
          <p:grpSpPr>
            <a:xfrm>
              <a:off x="3885" y="3717"/>
              <a:ext cx="497" cy="183"/>
              <a:chOff x="2329" y="801"/>
              <a:chExt cx="1495" cy="550"/>
            </a:xfrm>
          </p:grpSpPr>
          <p:sp>
            <p:nvSpPr>
              <p:cNvPr id="21579" name="Freeform 76"/>
              <p:cNvSpPr/>
              <p:nvPr/>
            </p:nvSpPr>
            <p:spPr>
              <a:xfrm>
                <a:off x="2334" y="806"/>
                <a:ext cx="1485" cy="540"/>
              </a:xfrm>
              <a:custGeom>
                <a:avLst/>
                <a:gdLst/>
                <a:ahLst/>
                <a:cxnLst>
                  <a:cxn ang="0">
                    <a:pos x="694" y="109"/>
                  </a:cxn>
                  <a:cxn ang="0">
                    <a:pos x="714" y="86"/>
                  </a:cxn>
                  <a:cxn ang="0">
                    <a:pos x="742" y="77"/>
                  </a:cxn>
                  <a:cxn ang="0">
                    <a:pos x="772" y="86"/>
                  </a:cxn>
                  <a:cxn ang="0">
                    <a:pos x="791" y="109"/>
                  </a:cxn>
                  <a:cxn ang="0">
                    <a:pos x="793" y="139"/>
                  </a:cxn>
                  <a:cxn ang="0">
                    <a:pos x="779" y="166"/>
                  </a:cxn>
                  <a:cxn ang="0">
                    <a:pos x="753" y="180"/>
                  </a:cxn>
                  <a:cxn ang="0">
                    <a:pos x="722" y="177"/>
                  </a:cxn>
                  <a:cxn ang="0">
                    <a:pos x="699" y="157"/>
                  </a:cxn>
                  <a:cxn ang="0">
                    <a:pos x="690" y="129"/>
                  </a:cxn>
                  <a:cxn ang="0">
                    <a:pos x="608" y="157"/>
                  </a:cxn>
                  <a:cxn ang="0">
                    <a:pos x="584" y="185"/>
                  </a:cxn>
                  <a:cxn ang="0">
                    <a:pos x="548" y="195"/>
                  </a:cxn>
                  <a:cxn ang="0">
                    <a:pos x="492" y="203"/>
                  </a:cxn>
                  <a:cxn ang="0">
                    <a:pos x="434" y="250"/>
                  </a:cxn>
                  <a:cxn ang="0">
                    <a:pos x="419" y="389"/>
                  </a:cxn>
                  <a:cxn ang="0">
                    <a:pos x="388" y="393"/>
                  </a:cxn>
                  <a:cxn ang="0">
                    <a:pos x="312" y="403"/>
                  </a:cxn>
                  <a:cxn ang="0">
                    <a:pos x="217" y="415"/>
                  </a:cxn>
                  <a:cxn ang="0">
                    <a:pos x="127" y="428"/>
                  </a:cxn>
                  <a:cxn ang="0">
                    <a:pos x="72" y="435"/>
                  </a:cxn>
                  <a:cxn ang="0">
                    <a:pos x="45" y="445"/>
                  </a:cxn>
                  <a:cxn ang="0">
                    <a:pos x="14" y="478"/>
                  </a:cxn>
                  <a:cxn ang="0">
                    <a:pos x="0" y="540"/>
                  </a:cxn>
                  <a:cxn ang="0">
                    <a:pos x="1478" y="497"/>
                  </a:cxn>
                  <a:cxn ang="0">
                    <a:pos x="1449" y="454"/>
                  </a:cxn>
                  <a:cxn ang="0">
                    <a:pos x="1421" y="436"/>
                  </a:cxn>
                  <a:cxn ang="0">
                    <a:pos x="1381" y="430"/>
                  </a:cxn>
                  <a:cxn ang="0">
                    <a:pos x="1300" y="420"/>
                  </a:cxn>
                  <a:cxn ang="0">
                    <a:pos x="1206" y="407"/>
                  </a:cxn>
                  <a:cxn ang="0">
                    <a:pos x="1122" y="397"/>
                  </a:cxn>
                  <a:cxn ang="0">
                    <a:pos x="1073" y="389"/>
                  </a:cxn>
                  <a:cxn ang="0">
                    <a:pos x="1065" y="280"/>
                  </a:cxn>
                  <a:cxn ang="0">
                    <a:pos x="1015" y="213"/>
                  </a:cxn>
                  <a:cxn ang="0">
                    <a:pos x="951" y="195"/>
                  </a:cxn>
                  <a:cxn ang="0">
                    <a:pos x="911" y="191"/>
                  </a:cxn>
                  <a:cxn ang="0">
                    <a:pos x="882" y="169"/>
                  </a:cxn>
                  <a:cxn ang="0">
                    <a:pos x="870" y="129"/>
                  </a:cxn>
                  <a:cxn ang="0">
                    <a:pos x="848" y="57"/>
                  </a:cxn>
                  <a:cxn ang="0">
                    <a:pos x="792" y="10"/>
                  </a:cxn>
                  <a:cxn ang="0">
                    <a:pos x="716" y="2"/>
                  </a:cxn>
                  <a:cxn ang="0">
                    <a:pos x="652" y="38"/>
                  </a:cxn>
                  <a:cxn ang="0">
                    <a:pos x="616" y="103"/>
                  </a:cxn>
                </a:cxnLst>
                <a:pathLst>
                  <a:path w="1485" h="540">
                    <a:moveTo>
                      <a:pt x="690" y="129"/>
                    </a:moveTo>
                    <a:lnTo>
                      <a:pt x="691" y="119"/>
                    </a:lnTo>
                    <a:lnTo>
                      <a:pt x="694" y="109"/>
                    </a:lnTo>
                    <a:lnTo>
                      <a:pt x="699" y="100"/>
                    </a:lnTo>
                    <a:lnTo>
                      <a:pt x="705" y="92"/>
                    </a:lnTo>
                    <a:lnTo>
                      <a:pt x="714" y="86"/>
                    </a:lnTo>
                    <a:lnTo>
                      <a:pt x="722" y="81"/>
                    </a:lnTo>
                    <a:lnTo>
                      <a:pt x="732" y="78"/>
                    </a:lnTo>
                    <a:lnTo>
                      <a:pt x="742" y="77"/>
                    </a:lnTo>
                    <a:lnTo>
                      <a:pt x="753" y="78"/>
                    </a:lnTo>
                    <a:lnTo>
                      <a:pt x="763" y="81"/>
                    </a:lnTo>
                    <a:lnTo>
                      <a:pt x="772" y="86"/>
                    </a:lnTo>
                    <a:lnTo>
                      <a:pt x="779" y="92"/>
                    </a:lnTo>
                    <a:lnTo>
                      <a:pt x="786" y="100"/>
                    </a:lnTo>
                    <a:lnTo>
                      <a:pt x="791" y="109"/>
                    </a:lnTo>
                    <a:lnTo>
                      <a:pt x="793" y="119"/>
                    </a:lnTo>
                    <a:lnTo>
                      <a:pt x="794" y="129"/>
                    </a:lnTo>
                    <a:lnTo>
                      <a:pt x="793" y="139"/>
                    </a:lnTo>
                    <a:lnTo>
                      <a:pt x="791" y="149"/>
                    </a:lnTo>
                    <a:lnTo>
                      <a:pt x="786" y="157"/>
                    </a:lnTo>
                    <a:lnTo>
                      <a:pt x="779" y="166"/>
                    </a:lnTo>
                    <a:lnTo>
                      <a:pt x="772" y="172"/>
                    </a:lnTo>
                    <a:lnTo>
                      <a:pt x="763" y="177"/>
                    </a:lnTo>
                    <a:lnTo>
                      <a:pt x="753" y="180"/>
                    </a:lnTo>
                    <a:lnTo>
                      <a:pt x="742" y="181"/>
                    </a:lnTo>
                    <a:lnTo>
                      <a:pt x="732" y="180"/>
                    </a:lnTo>
                    <a:lnTo>
                      <a:pt x="722" y="177"/>
                    </a:lnTo>
                    <a:lnTo>
                      <a:pt x="714" y="172"/>
                    </a:lnTo>
                    <a:lnTo>
                      <a:pt x="705" y="166"/>
                    </a:lnTo>
                    <a:lnTo>
                      <a:pt x="699" y="157"/>
                    </a:lnTo>
                    <a:lnTo>
                      <a:pt x="694" y="149"/>
                    </a:lnTo>
                    <a:lnTo>
                      <a:pt x="691" y="139"/>
                    </a:lnTo>
                    <a:lnTo>
                      <a:pt x="690" y="129"/>
                    </a:lnTo>
                    <a:lnTo>
                      <a:pt x="613" y="129"/>
                    </a:lnTo>
                    <a:lnTo>
                      <a:pt x="612" y="144"/>
                    </a:lnTo>
                    <a:lnTo>
                      <a:pt x="608" y="157"/>
                    </a:lnTo>
                    <a:lnTo>
                      <a:pt x="602" y="169"/>
                    </a:lnTo>
                    <a:lnTo>
                      <a:pt x="594" y="178"/>
                    </a:lnTo>
                    <a:lnTo>
                      <a:pt x="584" y="185"/>
                    </a:lnTo>
                    <a:lnTo>
                      <a:pt x="572" y="191"/>
                    </a:lnTo>
                    <a:lnTo>
                      <a:pt x="560" y="193"/>
                    </a:lnTo>
                    <a:lnTo>
                      <a:pt x="548" y="195"/>
                    </a:lnTo>
                    <a:lnTo>
                      <a:pt x="533" y="195"/>
                    </a:lnTo>
                    <a:lnTo>
                      <a:pt x="513" y="198"/>
                    </a:lnTo>
                    <a:lnTo>
                      <a:pt x="492" y="203"/>
                    </a:lnTo>
                    <a:lnTo>
                      <a:pt x="471" y="213"/>
                    </a:lnTo>
                    <a:lnTo>
                      <a:pt x="451" y="228"/>
                    </a:lnTo>
                    <a:lnTo>
                      <a:pt x="434" y="250"/>
                    </a:lnTo>
                    <a:lnTo>
                      <a:pt x="422" y="280"/>
                    </a:lnTo>
                    <a:lnTo>
                      <a:pt x="419" y="319"/>
                    </a:lnTo>
                    <a:lnTo>
                      <a:pt x="419" y="389"/>
                    </a:lnTo>
                    <a:lnTo>
                      <a:pt x="415" y="389"/>
                    </a:lnTo>
                    <a:lnTo>
                      <a:pt x="404" y="392"/>
                    </a:lnTo>
                    <a:lnTo>
                      <a:pt x="388" y="393"/>
                    </a:lnTo>
                    <a:lnTo>
                      <a:pt x="367" y="397"/>
                    </a:lnTo>
                    <a:lnTo>
                      <a:pt x="341" y="399"/>
                    </a:lnTo>
                    <a:lnTo>
                      <a:pt x="312" y="403"/>
                    </a:lnTo>
                    <a:lnTo>
                      <a:pt x="281" y="407"/>
                    </a:lnTo>
                    <a:lnTo>
                      <a:pt x="249" y="411"/>
                    </a:lnTo>
                    <a:lnTo>
                      <a:pt x="217" y="415"/>
                    </a:lnTo>
                    <a:lnTo>
                      <a:pt x="186" y="420"/>
                    </a:lnTo>
                    <a:lnTo>
                      <a:pt x="155" y="424"/>
                    </a:lnTo>
                    <a:lnTo>
                      <a:pt x="127" y="428"/>
                    </a:lnTo>
                    <a:lnTo>
                      <a:pt x="104" y="430"/>
                    </a:lnTo>
                    <a:lnTo>
                      <a:pt x="85" y="434"/>
                    </a:lnTo>
                    <a:lnTo>
                      <a:pt x="72" y="435"/>
                    </a:lnTo>
                    <a:lnTo>
                      <a:pt x="64" y="436"/>
                    </a:lnTo>
                    <a:lnTo>
                      <a:pt x="55" y="439"/>
                    </a:lnTo>
                    <a:lnTo>
                      <a:pt x="45" y="445"/>
                    </a:lnTo>
                    <a:lnTo>
                      <a:pt x="34" y="454"/>
                    </a:lnTo>
                    <a:lnTo>
                      <a:pt x="24" y="465"/>
                    </a:lnTo>
                    <a:lnTo>
                      <a:pt x="14" y="478"/>
                    </a:lnTo>
                    <a:lnTo>
                      <a:pt x="7" y="497"/>
                    </a:lnTo>
                    <a:lnTo>
                      <a:pt x="2" y="517"/>
                    </a:lnTo>
                    <a:lnTo>
                      <a:pt x="0" y="540"/>
                    </a:lnTo>
                    <a:lnTo>
                      <a:pt x="1485" y="540"/>
                    </a:lnTo>
                    <a:lnTo>
                      <a:pt x="1483" y="517"/>
                    </a:lnTo>
                    <a:lnTo>
                      <a:pt x="1478" y="497"/>
                    </a:lnTo>
                    <a:lnTo>
                      <a:pt x="1470" y="478"/>
                    </a:lnTo>
                    <a:lnTo>
                      <a:pt x="1460" y="465"/>
                    </a:lnTo>
                    <a:lnTo>
                      <a:pt x="1449" y="454"/>
                    </a:lnTo>
                    <a:lnTo>
                      <a:pt x="1439" y="445"/>
                    </a:lnTo>
                    <a:lnTo>
                      <a:pt x="1429" y="439"/>
                    </a:lnTo>
                    <a:lnTo>
                      <a:pt x="1421" y="436"/>
                    </a:lnTo>
                    <a:lnTo>
                      <a:pt x="1413" y="435"/>
                    </a:lnTo>
                    <a:lnTo>
                      <a:pt x="1399" y="434"/>
                    </a:lnTo>
                    <a:lnTo>
                      <a:pt x="1381" y="430"/>
                    </a:lnTo>
                    <a:lnTo>
                      <a:pt x="1357" y="428"/>
                    </a:lnTo>
                    <a:lnTo>
                      <a:pt x="1330" y="424"/>
                    </a:lnTo>
                    <a:lnTo>
                      <a:pt x="1300" y="420"/>
                    </a:lnTo>
                    <a:lnTo>
                      <a:pt x="1269" y="415"/>
                    </a:lnTo>
                    <a:lnTo>
                      <a:pt x="1238" y="411"/>
                    </a:lnTo>
                    <a:lnTo>
                      <a:pt x="1206" y="407"/>
                    </a:lnTo>
                    <a:lnTo>
                      <a:pt x="1175" y="403"/>
                    </a:lnTo>
                    <a:lnTo>
                      <a:pt x="1147" y="399"/>
                    </a:lnTo>
                    <a:lnTo>
                      <a:pt x="1122" y="397"/>
                    </a:lnTo>
                    <a:lnTo>
                      <a:pt x="1101" y="393"/>
                    </a:lnTo>
                    <a:lnTo>
                      <a:pt x="1085" y="392"/>
                    </a:lnTo>
                    <a:lnTo>
                      <a:pt x="1073" y="389"/>
                    </a:lnTo>
                    <a:lnTo>
                      <a:pt x="1070" y="389"/>
                    </a:lnTo>
                    <a:lnTo>
                      <a:pt x="1070" y="319"/>
                    </a:lnTo>
                    <a:lnTo>
                      <a:pt x="1065" y="280"/>
                    </a:lnTo>
                    <a:lnTo>
                      <a:pt x="1054" y="250"/>
                    </a:lnTo>
                    <a:lnTo>
                      <a:pt x="1036" y="228"/>
                    </a:lnTo>
                    <a:lnTo>
                      <a:pt x="1015" y="213"/>
                    </a:lnTo>
                    <a:lnTo>
                      <a:pt x="993" y="203"/>
                    </a:lnTo>
                    <a:lnTo>
                      <a:pt x="970" y="198"/>
                    </a:lnTo>
                    <a:lnTo>
                      <a:pt x="951" y="195"/>
                    </a:lnTo>
                    <a:lnTo>
                      <a:pt x="936" y="195"/>
                    </a:lnTo>
                    <a:lnTo>
                      <a:pt x="923" y="193"/>
                    </a:lnTo>
                    <a:lnTo>
                      <a:pt x="911" y="191"/>
                    </a:lnTo>
                    <a:lnTo>
                      <a:pt x="900" y="185"/>
                    </a:lnTo>
                    <a:lnTo>
                      <a:pt x="890" y="178"/>
                    </a:lnTo>
                    <a:lnTo>
                      <a:pt x="882" y="169"/>
                    </a:lnTo>
                    <a:lnTo>
                      <a:pt x="875" y="157"/>
                    </a:lnTo>
                    <a:lnTo>
                      <a:pt x="871" y="144"/>
                    </a:lnTo>
                    <a:lnTo>
                      <a:pt x="870" y="129"/>
                    </a:lnTo>
                    <a:lnTo>
                      <a:pt x="868" y="103"/>
                    </a:lnTo>
                    <a:lnTo>
                      <a:pt x="860" y="79"/>
                    </a:lnTo>
                    <a:lnTo>
                      <a:pt x="848" y="57"/>
                    </a:lnTo>
                    <a:lnTo>
                      <a:pt x="833" y="38"/>
                    </a:lnTo>
                    <a:lnTo>
                      <a:pt x="814" y="22"/>
                    </a:lnTo>
                    <a:lnTo>
                      <a:pt x="792" y="10"/>
                    </a:lnTo>
                    <a:lnTo>
                      <a:pt x="768" y="2"/>
                    </a:lnTo>
                    <a:lnTo>
                      <a:pt x="742" y="0"/>
                    </a:lnTo>
                    <a:lnTo>
                      <a:pt x="716" y="2"/>
                    </a:lnTo>
                    <a:lnTo>
                      <a:pt x="693" y="10"/>
                    </a:lnTo>
                    <a:lnTo>
                      <a:pt x="670" y="22"/>
                    </a:lnTo>
                    <a:lnTo>
                      <a:pt x="652" y="38"/>
                    </a:lnTo>
                    <a:lnTo>
                      <a:pt x="636" y="57"/>
                    </a:lnTo>
                    <a:lnTo>
                      <a:pt x="623" y="79"/>
                    </a:lnTo>
                    <a:lnTo>
                      <a:pt x="616" y="103"/>
                    </a:lnTo>
                    <a:lnTo>
                      <a:pt x="613" y="129"/>
                    </a:lnTo>
                    <a:lnTo>
                      <a:pt x="690" y="129"/>
                    </a:lnTo>
                    <a:close/>
                  </a:path>
                </a:pathLst>
              </a:custGeom>
              <a:solidFill>
                <a:srgbClr val="FFFFFF"/>
              </a:solidFill>
              <a:ln w="9525">
                <a:noFill/>
              </a:ln>
            </p:spPr>
            <p:txBody>
              <a:bodyPr/>
              <a:p>
                <a:endParaRPr lang="zh-CN" altLang="en-US"/>
              </a:p>
            </p:txBody>
          </p:sp>
          <p:sp>
            <p:nvSpPr>
              <p:cNvPr id="21580" name="Freeform 77"/>
              <p:cNvSpPr/>
              <p:nvPr/>
            </p:nvSpPr>
            <p:spPr>
              <a:xfrm>
                <a:off x="3019" y="878"/>
                <a:ext cx="57" cy="57"/>
              </a:xfrm>
              <a:custGeom>
                <a:avLst/>
                <a:gdLst/>
                <a:ahLst/>
                <a:cxnLst>
                  <a:cxn ang="0">
                    <a:pos x="57" y="0"/>
                  </a:cxn>
                  <a:cxn ang="0">
                    <a:pos x="57" y="0"/>
                  </a:cxn>
                  <a:cxn ang="0">
                    <a:pos x="47" y="2"/>
                  </a:cxn>
                  <a:cxn ang="0">
                    <a:pos x="36" y="5"/>
                  </a:cxn>
                  <a:cxn ang="0">
                    <a:pos x="26" y="10"/>
                  </a:cxn>
                  <a:cxn ang="0">
                    <a:pos x="18" y="17"/>
                  </a:cxn>
                  <a:cxn ang="0">
                    <a:pos x="10" y="26"/>
                  </a:cxn>
                  <a:cxn ang="0">
                    <a:pos x="5" y="36"/>
                  </a:cxn>
                  <a:cxn ang="0">
                    <a:pos x="3" y="47"/>
                  </a:cxn>
                  <a:cxn ang="0">
                    <a:pos x="0" y="57"/>
                  </a:cxn>
                  <a:cxn ang="0">
                    <a:pos x="10" y="57"/>
                  </a:cxn>
                  <a:cxn ang="0">
                    <a:pos x="10" y="47"/>
                  </a:cxn>
                  <a:cxn ang="0">
                    <a:pos x="13" y="38"/>
                  </a:cxn>
                  <a:cxn ang="0">
                    <a:pos x="18" y="31"/>
                  </a:cxn>
                  <a:cxn ang="0">
                    <a:pos x="23" y="22"/>
                  </a:cxn>
                  <a:cxn ang="0">
                    <a:pos x="31" y="17"/>
                  </a:cxn>
                  <a:cxn ang="0">
                    <a:pos x="39" y="12"/>
                  </a:cxn>
                  <a:cxn ang="0">
                    <a:pos x="47" y="10"/>
                  </a:cxn>
                  <a:cxn ang="0">
                    <a:pos x="57" y="10"/>
                  </a:cxn>
                  <a:cxn ang="0">
                    <a:pos x="57" y="10"/>
                  </a:cxn>
                  <a:cxn ang="0">
                    <a:pos x="57" y="0"/>
                  </a:cxn>
                </a:cxnLst>
                <a:pathLst>
                  <a:path w="57" h="57">
                    <a:moveTo>
                      <a:pt x="57" y="0"/>
                    </a:moveTo>
                    <a:lnTo>
                      <a:pt x="57" y="0"/>
                    </a:lnTo>
                    <a:lnTo>
                      <a:pt x="47" y="2"/>
                    </a:lnTo>
                    <a:lnTo>
                      <a:pt x="36" y="5"/>
                    </a:lnTo>
                    <a:lnTo>
                      <a:pt x="26" y="10"/>
                    </a:lnTo>
                    <a:lnTo>
                      <a:pt x="18" y="17"/>
                    </a:lnTo>
                    <a:lnTo>
                      <a:pt x="10" y="26"/>
                    </a:lnTo>
                    <a:lnTo>
                      <a:pt x="5" y="36"/>
                    </a:lnTo>
                    <a:lnTo>
                      <a:pt x="3" y="47"/>
                    </a:lnTo>
                    <a:lnTo>
                      <a:pt x="0" y="57"/>
                    </a:lnTo>
                    <a:lnTo>
                      <a:pt x="10" y="57"/>
                    </a:lnTo>
                    <a:lnTo>
                      <a:pt x="10" y="47"/>
                    </a:lnTo>
                    <a:lnTo>
                      <a:pt x="13" y="38"/>
                    </a:lnTo>
                    <a:lnTo>
                      <a:pt x="18" y="31"/>
                    </a:lnTo>
                    <a:lnTo>
                      <a:pt x="23" y="22"/>
                    </a:lnTo>
                    <a:lnTo>
                      <a:pt x="31" y="17"/>
                    </a:lnTo>
                    <a:lnTo>
                      <a:pt x="39" y="12"/>
                    </a:lnTo>
                    <a:lnTo>
                      <a:pt x="47" y="10"/>
                    </a:lnTo>
                    <a:lnTo>
                      <a:pt x="57" y="10"/>
                    </a:lnTo>
                    <a:lnTo>
                      <a:pt x="57" y="0"/>
                    </a:lnTo>
                    <a:close/>
                  </a:path>
                </a:pathLst>
              </a:custGeom>
              <a:solidFill>
                <a:srgbClr val="000000"/>
              </a:solidFill>
              <a:ln w="9525">
                <a:noFill/>
              </a:ln>
            </p:spPr>
            <p:txBody>
              <a:bodyPr/>
              <a:p>
                <a:endParaRPr lang="zh-CN" altLang="en-US"/>
              </a:p>
            </p:txBody>
          </p:sp>
          <p:sp>
            <p:nvSpPr>
              <p:cNvPr id="21581" name="Freeform 78"/>
              <p:cNvSpPr/>
              <p:nvPr/>
            </p:nvSpPr>
            <p:spPr>
              <a:xfrm>
                <a:off x="3076" y="878"/>
                <a:ext cx="57" cy="57"/>
              </a:xfrm>
              <a:custGeom>
                <a:avLst/>
                <a:gdLst/>
                <a:ahLst/>
                <a:cxnLst>
                  <a:cxn ang="0">
                    <a:pos x="57" y="57"/>
                  </a:cxn>
                  <a:cxn ang="0">
                    <a:pos x="57" y="57"/>
                  </a:cxn>
                  <a:cxn ang="0">
                    <a:pos x="55" y="47"/>
                  </a:cxn>
                  <a:cxn ang="0">
                    <a:pos x="52" y="36"/>
                  </a:cxn>
                  <a:cxn ang="0">
                    <a:pos x="47" y="26"/>
                  </a:cxn>
                  <a:cxn ang="0">
                    <a:pos x="40" y="17"/>
                  </a:cxn>
                  <a:cxn ang="0">
                    <a:pos x="33" y="10"/>
                  </a:cxn>
                  <a:cxn ang="0">
                    <a:pos x="23" y="5"/>
                  </a:cxn>
                  <a:cxn ang="0">
                    <a:pos x="11" y="2"/>
                  </a:cxn>
                  <a:cxn ang="0">
                    <a:pos x="0" y="0"/>
                  </a:cxn>
                  <a:cxn ang="0">
                    <a:pos x="0" y="10"/>
                  </a:cxn>
                  <a:cxn ang="0">
                    <a:pos x="11" y="10"/>
                  </a:cxn>
                  <a:cxn ang="0">
                    <a:pos x="20" y="12"/>
                  </a:cxn>
                  <a:cxn ang="0">
                    <a:pos x="28" y="17"/>
                  </a:cxn>
                  <a:cxn ang="0">
                    <a:pos x="35" y="22"/>
                  </a:cxn>
                  <a:cxn ang="0">
                    <a:pos x="40" y="31"/>
                  </a:cxn>
                  <a:cxn ang="0">
                    <a:pos x="45" y="38"/>
                  </a:cxn>
                  <a:cxn ang="0">
                    <a:pos x="47" y="47"/>
                  </a:cxn>
                  <a:cxn ang="0">
                    <a:pos x="47" y="57"/>
                  </a:cxn>
                  <a:cxn ang="0">
                    <a:pos x="47" y="57"/>
                  </a:cxn>
                  <a:cxn ang="0">
                    <a:pos x="57" y="57"/>
                  </a:cxn>
                </a:cxnLst>
                <a:pathLst>
                  <a:path w="57" h="57">
                    <a:moveTo>
                      <a:pt x="57" y="57"/>
                    </a:moveTo>
                    <a:lnTo>
                      <a:pt x="57" y="57"/>
                    </a:lnTo>
                    <a:lnTo>
                      <a:pt x="55" y="47"/>
                    </a:lnTo>
                    <a:lnTo>
                      <a:pt x="52" y="36"/>
                    </a:lnTo>
                    <a:lnTo>
                      <a:pt x="47" y="26"/>
                    </a:lnTo>
                    <a:lnTo>
                      <a:pt x="40" y="17"/>
                    </a:lnTo>
                    <a:lnTo>
                      <a:pt x="33" y="10"/>
                    </a:lnTo>
                    <a:lnTo>
                      <a:pt x="23" y="5"/>
                    </a:lnTo>
                    <a:lnTo>
                      <a:pt x="11" y="2"/>
                    </a:lnTo>
                    <a:lnTo>
                      <a:pt x="0" y="0"/>
                    </a:lnTo>
                    <a:lnTo>
                      <a:pt x="0" y="10"/>
                    </a:lnTo>
                    <a:lnTo>
                      <a:pt x="11" y="10"/>
                    </a:lnTo>
                    <a:lnTo>
                      <a:pt x="20" y="12"/>
                    </a:lnTo>
                    <a:lnTo>
                      <a:pt x="28" y="17"/>
                    </a:lnTo>
                    <a:lnTo>
                      <a:pt x="35" y="22"/>
                    </a:lnTo>
                    <a:lnTo>
                      <a:pt x="40" y="31"/>
                    </a:lnTo>
                    <a:lnTo>
                      <a:pt x="45" y="38"/>
                    </a:lnTo>
                    <a:lnTo>
                      <a:pt x="47" y="47"/>
                    </a:lnTo>
                    <a:lnTo>
                      <a:pt x="47" y="57"/>
                    </a:lnTo>
                    <a:lnTo>
                      <a:pt x="57" y="57"/>
                    </a:lnTo>
                    <a:close/>
                  </a:path>
                </a:pathLst>
              </a:custGeom>
              <a:solidFill>
                <a:srgbClr val="000000"/>
              </a:solidFill>
              <a:ln w="9525">
                <a:noFill/>
              </a:ln>
            </p:spPr>
            <p:txBody>
              <a:bodyPr/>
              <a:p>
                <a:endParaRPr lang="zh-CN" altLang="en-US"/>
              </a:p>
            </p:txBody>
          </p:sp>
          <p:sp>
            <p:nvSpPr>
              <p:cNvPr id="21582" name="Freeform 79"/>
              <p:cNvSpPr/>
              <p:nvPr/>
            </p:nvSpPr>
            <p:spPr>
              <a:xfrm>
                <a:off x="3076" y="935"/>
                <a:ext cx="57" cy="57"/>
              </a:xfrm>
              <a:custGeom>
                <a:avLst/>
                <a:gdLst/>
                <a:ahLst/>
                <a:cxnLst>
                  <a:cxn ang="0">
                    <a:pos x="0" y="57"/>
                  </a:cxn>
                  <a:cxn ang="0">
                    <a:pos x="0" y="57"/>
                  </a:cxn>
                  <a:cxn ang="0">
                    <a:pos x="11" y="54"/>
                  </a:cxn>
                  <a:cxn ang="0">
                    <a:pos x="23" y="52"/>
                  </a:cxn>
                  <a:cxn ang="0">
                    <a:pos x="33" y="47"/>
                  </a:cxn>
                  <a:cxn ang="0">
                    <a:pos x="40" y="40"/>
                  </a:cxn>
                  <a:cxn ang="0">
                    <a:pos x="47" y="31"/>
                  </a:cxn>
                  <a:cxn ang="0">
                    <a:pos x="52" y="21"/>
                  </a:cxn>
                  <a:cxn ang="0">
                    <a:pos x="55" y="10"/>
                  </a:cxn>
                  <a:cxn ang="0">
                    <a:pos x="57" y="0"/>
                  </a:cxn>
                  <a:cxn ang="0">
                    <a:pos x="47" y="0"/>
                  </a:cxn>
                  <a:cxn ang="0">
                    <a:pos x="47" y="10"/>
                  </a:cxn>
                  <a:cxn ang="0">
                    <a:pos x="45" y="18"/>
                  </a:cxn>
                  <a:cxn ang="0">
                    <a:pos x="40" y="26"/>
                  </a:cxn>
                  <a:cxn ang="0">
                    <a:pos x="35" y="35"/>
                  </a:cxn>
                  <a:cxn ang="0">
                    <a:pos x="28" y="40"/>
                  </a:cxn>
                  <a:cxn ang="0">
                    <a:pos x="20" y="45"/>
                  </a:cxn>
                  <a:cxn ang="0">
                    <a:pos x="11" y="47"/>
                  </a:cxn>
                  <a:cxn ang="0">
                    <a:pos x="0" y="47"/>
                  </a:cxn>
                  <a:cxn ang="0">
                    <a:pos x="0" y="47"/>
                  </a:cxn>
                  <a:cxn ang="0">
                    <a:pos x="0" y="57"/>
                  </a:cxn>
                </a:cxnLst>
                <a:pathLst>
                  <a:path w="57" h="57">
                    <a:moveTo>
                      <a:pt x="0" y="57"/>
                    </a:moveTo>
                    <a:lnTo>
                      <a:pt x="0" y="57"/>
                    </a:lnTo>
                    <a:lnTo>
                      <a:pt x="11" y="54"/>
                    </a:lnTo>
                    <a:lnTo>
                      <a:pt x="23" y="52"/>
                    </a:lnTo>
                    <a:lnTo>
                      <a:pt x="33" y="47"/>
                    </a:lnTo>
                    <a:lnTo>
                      <a:pt x="40" y="40"/>
                    </a:lnTo>
                    <a:lnTo>
                      <a:pt x="47" y="31"/>
                    </a:lnTo>
                    <a:lnTo>
                      <a:pt x="52" y="21"/>
                    </a:lnTo>
                    <a:lnTo>
                      <a:pt x="55" y="10"/>
                    </a:lnTo>
                    <a:lnTo>
                      <a:pt x="57" y="0"/>
                    </a:lnTo>
                    <a:lnTo>
                      <a:pt x="47" y="0"/>
                    </a:lnTo>
                    <a:lnTo>
                      <a:pt x="47" y="10"/>
                    </a:lnTo>
                    <a:lnTo>
                      <a:pt x="45" y="18"/>
                    </a:lnTo>
                    <a:lnTo>
                      <a:pt x="40" y="26"/>
                    </a:lnTo>
                    <a:lnTo>
                      <a:pt x="35" y="35"/>
                    </a:lnTo>
                    <a:lnTo>
                      <a:pt x="28" y="40"/>
                    </a:lnTo>
                    <a:lnTo>
                      <a:pt x="20" y="45"/>
                    </a:lnTo>
                    <a:lnTo>
                      <a:pt x="11" y="47"/>
                    </a:lnTo>
                    <a:lnTo>
                      <a:pt x="0" y="47"/>
                    </a:lnTo>
                    <a:lnTo>
                      <a:pt x="0" y="57"/>
                    </a:lnTo>
                    <a:close/>
                  </a:path>
                </a:pathLst>
              </a:custGeom>
              <a:solidFill>
                <a:srgbClr val="000000"/>
              </a:solidFill>
              <a:ln w="9525">
                <a:noFill/>
              </a:ln>
            </p:spPr>
            <p:txBody>
              <a:bodyPr/>
              <a:p>
                <a:endParaRPr lang="zh-CN" altLang="en-US"/>
              </a:p>
            </p:txBody>
          </p:sp>
          <p:sp>
            <p:nvSpPr>
              <p:cNvPr id="21583" name="Freeform 80"/>
              <p:cNvSpPr/>
              <p:nvPr/>
            </p:nvSpPr>
            <p:spPr>
              <a:xfrm>
                <a:off x="3019" y="930"/>
                <a:ext cx="57" cy="62"/>
              </a:xfrm>
              <a:custGeom>
                <a:avLst/>
                <a:gdLst/>
                <a:ahLst/>
                <a:cxnLst>
                  <a:cxn ang="0">
                    <a:pos x="5" y="10"/>
                  </a:cxn>
                  <a:cxn ang="0">
                    <a:pos x="0" y="5"/>
                  </a:cxn>
                  <a:cxn ang="0">
                    <a:pos x="3" y="15"/>
                  </a:cxn>
                  <a:cxn ang="0">
                    <a:pos x="5" y="26"/>
                  </a:cxn>
                  <a:cxn ang="0">
                    <a:pos x="10" y="36"/>
                  </a:cxn>
                  <a:cxn ang="0">
                    <a:pos x="18" y="45"/>
                  </a:cxn>
                  <a:cxn ang="0">
                    <a:pos x="26" y="52"/>
                  </a:cxn>
                  <a:cxn ang="0">
                    <a:pos x="36" y="57"/>
                  </a:cxn>
                  <a:cxn ang="0">
                    <a:pos x="47" y="59"/>
                  </a:cxn>
                  <a:cxn ang="0">
                    <a:pos x="57" y="62"/>
                  </a:cxn>
                  <a:cxn ang="0">
                    <a:pos x="57" y="52"/>
                  </a:cxn>
                  <a:cxn ang="0">
                    <a:pos x="47" y="52"/>
                  </a:cxn>
                  <a:cxn ang="0">
                    <a:pos x="39" y="50"/>
                  </a:cxn>
                  <a:cxn ang="0">
                    <a:pos x="31" y="45"/>
                  </a:cxn>
                  <a:cxn ang="0">
                    <a:pos x="23" y="40"/>
                  </a:cxn>
                  <a:cxn ang="0">
                    <a:pos x="18" y="31"/>
                  </a:cxn>
                  <a:cxn ang="0">
                    <a:pos x="13" y="23"/>
                  </a:cxn>
                  <a:cxn ang="0">
                    <a:pos x="10" y="15"/>
                  </a:cxn>
                  <a:cxn ang="0">
                    <a:pos x="10" y="5"/>
                  </a:cxn>
                  <a:cxn ang="0">
                    <a:pos x="5" y="0"/>
                  </a:cxn>
                  <a:cxn ang="0">
                    <a:pos x="10" y="5"/>
                  </a:cxn>
                  <a:cxn ang="0">
                    <a:pos x="10" y="0"/>
                  </a:cxn>
                  <a:cxn ang="0">
                    <a:pos x="5" y="0"/>
                  </a:cxn>
                  <a:cxn ang="0">
                    <a:pos x="5" y="10"/>
                  </a:cxn>
                </a:cxnLst>
                <a:pathLst>
                  <a:path w="57" h="62">
                    <a:moveTo>
                      <a:pt x="5" y="10"/>
                    </a:moveTo>
                    <a:lnTo>
                      <a:pt x="0" y="5"/>
                    </a:lnTo>
                    <a:lnTo>
                      <a:pt x="3" y="15"/>
                    </a:lnTo>
                    <a:lnTo>
                      <a:pt x="5" y="26"/>
                    </a:lnTo>
                    <a:lnTo>
                      <a:pt x="10" y="36"/>
                    </a:lnTo>
                    <a:lnTo>
                      <a:pt x="18" y="45"/>
                    </a:lnTo>
                    <a:lnTo>
                      <a:pt x="26" y="52"/>
                    </a:lnTo>
                    <a:lnTo>
                      <a:pt x="36" y="57"/>
                    </a:lnTo>
                    <a:lnTo>
                      <a:pt x="47" y="59"/>
                    </a:lnTo>
                    <a:lnTo>
                      <a:pt x="57" y="62"/>
                    </a:lnTo>
                    <a:lnTo>
                      <a:pt x="57" y="52"/>
                    </a:lnTo>
                    <a:lnTo>
                      <a:pt x="47" y="52"/>
                    </a:lnTo>
                    <a:lnTo>
                      <a:pt x="39" y="50"/>
                    </a:lnTo>
                    <a:lnTo>
                      <a:pt x="31" y="45"/>
                    </a:lnTo>
                    <a:lnTo>
                      <a:pt x="23" y="40"/>
                    </a:lnTo>
                    <a:lnTo>
                      <a:pt x="18" y="31"/>
                    </a:lnTo>
                    <a:lnTo>
                      <a:pt x="13" y="23"/>
                    </a:lnTo>
                    <a:lnTo>
                      <a:pt x="10" y="1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584" name="Freeform 81"/>
              <p:cNvSpPr/>
              <p:nvPr/>
            </p:nvSpPr>
            <p:spPr>
              <a:xfrm>
                <a:off x="2942" y="930"/>
                <a:ext cx="82" cy="10"/>
              </a:xfrm>
              <a:custGeom>
                <a:avLst/>
                <a:gdLst/>
                <a:ahLst/>
                <a:cxnLst>
                  <a:cxn ang="0">
                    <a:pos x="10" y="5"/>
                  </a:cxn>
                  <a:cxn ang="0">
                    <a:pos x="5" y="10"/>
                  </a:cxn>
                  <a:cxn ang="0">
                    <a:pos x="82" y="10"/>
                  </a:cxn>
                  <a:cxn ang="0">
                    <a:pos x="82" y="0"/>
                  </a:cxn>
                  <a:cxn ang="0">
                    <a:pos x="5" y="0"/>
                  </a:cxn>
                  <a:cxn ang="0">
                    <a:pos x="0" y="5"/>
                  </a:cxn>
                  <a:cxn ang="0">
                    <a:pos x="5" y="0"/>
                  </a:cxn>
                  <a:cxn ang="0">
                    <a:pos x="0" y="0"/>
                  </a:cxn>
                  <a:cxn ang="0">
                    <a:pos x="0" y="5"/>
                  </a:cxn>
                  <a:cxn ang="0">
                    <a:pos x="10" y="5"/>
                  </a:cxn>
                </a:cxnLst>
                <a:pathLst>
                  <a:path w="82" h="10">
                    <a:moveTo>
                      <a:pt x="10" y="5"/>
                    </a:moveTo>
                    <a:lnTo>
                      <a:pt x="5" y="10"/>
                    </a:lnTo>
                    <a:lnTo>
                      <a:pt x="82" y="10"/>
                    </a:lnTo>
                    <a:lnTo>
                      <a:pt x="82"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585" name="Freeform 82"/>
              <p:cNvSpPr/>
              <p:nvPr/>
            </p:nvSpPr>
            <p:spPr>
              <a:xfrm>
                <a:off x="2882" y="935"/>
                <a:ext cx="70" cy="71"/>
              </a:xfrm>
              <a:custGeom>
                <a:avLst/>
                <a:gdLst/>
                <a:ahLst/>
                <a:cxnLst>
                  <a:cxn ang="0">
                    <a:pos x="0" y="71"/>
                  </a:cxn>
                  <a:cxn ang="0">
                    <a:pos x="0" y="71"/>
                  </a:cxn>
                  <a:cxn ang="0">
                    <a:pos x="12" y="68"/>
                  </a:cxn>
                  <a:cxn ang="0">
                    <a:pos x="26" y="66"/>
                  </a:cxn>
                  <a:cxn ang="0">
                    <a:pos x="38" y="59"/>
                  </a:cxn>
                  <a:cxn ang="0">
                    <a:pos x="48" y="53"/>
                  </a:cxn>
                  <a:cxn ang="0">
                    <a:pos x="58" y="42"/>
                  </a:cxn>
                  <a:cxn ang="0">
                    <a:pos x="64" y="30"/>
                  </a:cxn>
                  <a:cxn ang="0">
                    <a:pos x="68" y="15"/>
                  </a:cxn>
                  <a:cxn ang="0">
                    <a:pos x="70" y="0"/>
                  </a:cxn>
                  <a:cxn ang="0">
                    <a:pos x="60" y="0"/>
                  </a:cxn>
                  <a:cxn ang="0">
                    <a:pos x="60" y="15"/>
                  </a:cxn>
                  <a:cxn ang="0">
                    <a:pos x="57" y="27"/>
                  </a:cxn>
                  <a:cxn ang="0">
                    <a:pos x="50" y="37"/>
                  </a:cxn>
                  <a:cxn ang="0">
                    <a:pos x="43" y="46"/>
                  </a:cxn>
                  <a:cxn ang="0">
                    <a:pos x="33" y="52"/>
                  </a:cxn>
                  <a:cxn ang="0">
                    <a:pos x="23" y="58"/>
                  </a:cxn>
                  <a:cxn ang="0">
                    <a:pos x="12" y="61"/>
                  </a:cxn>
                  <a:cxn ang="0">
                    <a:pos x="0" y="61"/>
                  </a:cxn>
                  <a:cxn ang="0">
                    <a:pos x="0" y="61"/>
                  </a:cxn>
                  <a:cxn ang="0">
                    <a:pos x="0" y="71"/>
                  </a:cxn>
                </a:cxnLst>
                <a:pathLst>
                  <a:path w="70" h="71">
                    <a:moveTo>
                      <a:pt x="0" y="71"/>
                    </a:moveTo>
                    <a:lnTo>
                      <a:pt x="0" y="71"/>
                    </a:lnTo>
                    <a:lnTo>
                      <a:pt x="12" y="68"/>
                    </a:lnTo>
                    <a:lnTo>
                      <a:pt x="26" y="66"/>
                    </a:lnTo>
                    <a:lnTo>
                      <a:pt x="38" y="59"/>
                    </a:lnTo>
                    <a:lnTo>
                      <a:pt x="48" y="53"/>
                    </a:lnTo>
                    <a:lnTo>
                      <a:pt x="58" y="42"/>
                    </a:lnTo>
                    <a:lnTo>
                      <a:pt x="64" y="30"/>
                    </a:lnTo>
                    <a:lnTo>
                      <a:pt x="68" y="15"/>
                    </a:lnTo>
                    <a:lnTo>
                      <a:pt x="70" y="0"/>
                    </a:lnTo>
                    <a:lnTo>
                      <a:pt x="60" y="0"/>
                    </a:lnTo>
                    <a:lnTo>
                      <a:pt x="60" y="15"/>
                    </a:lnTo>
                    <a:lnTo>
                      <a:pt x="57" y="27"/>
                    </a:lnTo>
                    <a:lnTo>
                      <a:pt x="50" y="37"/>
                    </a:lnTo>
                    <a:lnTo>
                      <a:pt x="43" y="46"/>
                    </a:lnTo>
                    <a:lnTo>
                      <a:pt x="33" y="52"/>
                    </a:lnTo>
                    <a:lnTo>
                      <a:pt x="23" y="58"/>
                    </a:lnTo>
                    <a:lnTo>
                      <a:pt x="12" y="61"/>
                    </a:lnTo>
                    <a:lnTo>
                      <a:pt x="0" y="61"/>
                    </a:lnTo>
                    <a:lnTo>
                      <a:pt x="0" y="71"/>
                    </a:lnTo>
                    <a:close/>
                  </a:path>
                </a:pathLst>
              </a:custGeom>
              <a:solidFill>
                <a:srgbClr val="000000"/>
              </a:solidFill>
              <a:ln w="9525">
                <a:noFill/>
              </a:ln>
            </p:spPr>
            <p:txBody>
              <a:bodyPr/>
              <a:p>
                <a:endParaRPr lang="zh-CN" altLang="en-US"/>
              </a:p>
            </p:txBody>
          </p:sp>
          <p:sp>
            <p:nvSpPr>
              <p:cNvPr id="21586" name="Freeform 83"/>
              <p:cNvSpPr/>
              <p:nvPr/>
            </p:nvSpPr>
            <p:spPr>
              <a:xfrm>
                <a:off x="2748" y="996"/>
                <a:ext cx="134" cy="129"/>
              </a:xfrm>
              <a:custGeom>
                <a:avLst/>
                <a:gdLst/>
                <a:ahLst/>
                <a:cxnLst>
                  <a:cxn ang="0">
                    <a:pos x="10" y="129"/>
                  </a:cxn>
                  <a:cxn ang="0">
                    <a:pos x="10" y="129"/>
                  </a:cxn>
                  <a:cxn ang="0">
                    <a:pos x="12" y="90"/>
                  </a:cxn>
                  <a:cxn ang="0">
                    <a:pos x="23" y="62"/>
                  </a:cxn>
                  <a:cxn ang="0">
                    <a:pos x="39" y="41"/>
                  </a:cxn>
                  <a:cxn ang="0">
                    <a:pos x="59" y="27"/>
                  </a:cxn>
                  <a:cxn ang="0">
                    <a:pos x="79" y="17"/>
                  </a:cxn>
                  <a:cxn ang="0">
                    <a:pos x="99" y="12"/>
                  </a:cxn>
                  <a:cxn ang="0">
                    <a:pos x="119" y="8"/>
                  </a:cxn>
                  <a:cxn ang="0">
                    <a:pos x="134" y="10"/>
                  </a:cxn>
                  <a:cxn ang="0">
                    <a:pos x="134" y="0"/>
                  </a:cxn>
                  <a:cxn ang="0">
                    <a:pos x="119" y="1"/>
                  </a:cxn>
                  <a:cxn ang="0">
                    <a:pos x="99" y="5"/>
                  </a:cxn>
                  <a:cxn ang="0">
                    <a:pos x="77" y="10"/>
                  </a:cxn>
                  <a:cxn ang="0">
                    <a:pos x="54" y="19"/>
                  </a:cxn>
                  <a:cxn ang="0">
                    <a:pos x="34" y="36"/>
                  </a:cxn>
                  <a:cxn ang="0">
                    <a:pos x="16" y="59"/>
                  </a:cxn>
                  <a:cxn ang="0">
                    <a:pos x="5" y="90"/>
                  </a:cxn>
                  <a:cxn ang="0">
                    <a:pos x="0" y="129"/>
                  </a:cxn>
                  <a:cxn ang="0">
                    <a:pos x="0" y="129"/>
                  </a:cxn>
                  <a:cxn ang="0">
                    <a:pos x="10" y="129"/>
                  </a:cxn>
                </a:cxnLst>
                <a:pathLst>
                  <a:path w="134" h="129">
                    <a:moveTo>
                      <a:pt x="10" y="129"/>
                    </a:moveTo>
                    <a:lnTo>
                      <a:pt x="10" y="129"/>
                    </a:lnTo>
                    <a:lnTo>
                      <a:pt x="12" y="90"/>
                    </a:lnTo>
                    <a:lnTo>
                      <a:pt x="23" y="62"/>
                    </a:lnTo>
                    <a:lnTo>
                      <a:pt x="39" y="41"/>
                    </a:lnTo>
                    <a:lnTo>
                      <a:pt x="59" y="27"/>
                    </a:lnTo>
                    <a:lnTo>
                      <a:pt x="79" y="17"/>
                    </a:lnTo>
                    <a:lnTo>
                      <a:pt x="99" y="12"/>
                    </a:lnTo>
                    <a:lnTo>
                      <a:pt x="119" y="8"/>
                    </a:lnTo>
                    <a:lnTo>
                      <a:pt x="134" y="10"/>
                    </a:lnTo>
                    <a:lnTo>
                      <a:pt x="134" y="0"/>
                    </a:lnTo>
                    <a:lnTo>
                      <a:pt x="119" y="1"/>
                    </a:lnTo>
                    <a:lnTo>
                      <a:pt x="99" y="5"/>
                    </a:lnTo>
                    <a:lnTo>
                      <a:pt x="77" y="10"/>
                    </a:lnTo>
                    <a:lnTo>
                      <a:pt x="54" y="19"/>
                    </a:lnTo>
                    <a:lnTo>
                      <a:pt x="34" y="36"/>
                    </a:lnTo>
                    <a:lnTo>
                      <a:pt x="16" y="59"/>
                    </a:lnTo>
                    <a:lnTo>
                      <a:pt x="5" y="90"/>
                    </a:lnTo>
                    <a:lnTo>
                      <a:pt x="0" y="129"/>
                    </a:lnTo>
                    <a:lnTo>
                      <a:pt x="10" y="129"/>
                    </a:lnTo>
                    <a:close/>
                  </a:path>
                </a:pathLst>
              </a:custGeom>
              <a:solidFill>
                <a:srgbClr val="000000"/>
              </a:solidFill>
              <a:ln w="9525">
                <a:noFill/>
              </a:ln>
            </p:spPr>
            <p:txBody>
              <a:bodyPr/>
              <a:p>
                <a:endParaRPr lang="zh-CN" altLang="en-US"/>
              </a:p>
            </p:txBody>
          </p:sp>
          <p:sp>
            <p:nvSpPr>
              <p:cNvPr id="21587" name="Freeform 84"/>
              <p:cNvSpPr/>
              <p:nvPr/>
            </p:nvSpPr>
            <p:spPr>
              <a:xfrm>
                <a:off x="2748" y="1125"/>
                <a:ext cx="10" cy="74"/>
              </a:xfrm>
              <a:custGeom>
                <a:avLst/>
                <a:gdLst/>
                <a:ahLst/>
                <a:cxnLst>
                  <a:cxn ang="0">
                    <a:pos x="5" y="74"/>
                  </a:cxn>
                  <a:cxn ang="0">
                    <a:pos x="10" y="70"/>
                  </a:cxn>
                  <a:cxn ang="0">
                    <a:pos x="10" y="0"/>
                  </a:cxn>
                  <a:cxn ang="0">
                    <a:pos x="0" y="0"/>
                  </a:cxn>
                  <a:cxn ang="0">
                    <a:pos x="0" y="70"/>
                  </a:cxn>
                  <a:cxn ang="0">
                    <a:pos x="5" y="66"/>
                  </a:cxn>
                  <a:cxn ang="0">
                    <a:pos x="5" y="74"/>
                  </a:cxn>
                  <a:cxn ang="0">
                    <a:pos x="10" y="74"/>
                  </a:cxn>
                  <a:cxn ang="0">
                    <a:pos x="10" y="70"/>
                  </a:cxn>
                  <a:cxn ang="0">
                    <a:pos x="5" y="74"/>
                  </a:cxn>
                </a:cxnLst>
                <a:pathLst>
                  <a:path w="10" h="74">
                    <a:moveTo>
                      <a:pt x="5" y="74"/>
                    </a:moveTo>
                    <a:lnTo>
                      <a:pt x="10" y="70"/>
                    </a:lnTo>
                    <a:lnTo>
                      <a:pt x="10" y="0"/>
                    </a:lnTo>
                    <a:lnTo>
                      <a:pt x="0" y="0"/>
                    </a:lnTo>
                    <a:lnTo>
                      <a:pt x="0" y="70"/>
                    </a:lnTo>
                    <a:lnTo>
                      <a:pt x="5" y="66"/>
                    </a:lnTo>
                    <a:lnTo>
                      <a:pt x="5" y="74"/>
                    </a:lnTo>
                    <a:lnTo>
                      <a:pt x="10" y="74"/>
                    </a:lnTo>
                    <a:lnTo>
                      <a:pt x="10" y="70"/>
                    </a:lnTo>
                    <a:lnTo>
                      <a:pt x="5" y="74"/>
                    </a:lnTo>
                    <a:close/>
                  </a:path>
                </a:pathLst>
              </a:custGeom>
              <a:solidFill>
                <a:srgbClr val="000000"/>
              </a:solidFill>
              <a:ln w="9525">
                <a:noFill/>
              </a:ln>
            </p:spPr>
            <p:txBody>
              <a:bodyPr/>
              <a:p>
                <a:endParaRPr lang="zh-CN" altLang="en-US"/>
              </a:p>
            </p:txBody>
          </p:sp>
          <p:sp>
            <p:nvSpPr>
              <p:cNvPr id="21588" name="Freeform 85"/>
              <p:cNvSpPr/>
              <p:nvPr/>
            </p:nvSpPr>
            <p:spPr>
              <a:xfrm>
                <a:off x="2398" y="1191"/>
                <a:ext cx="355" cy="55"/>
              </a:xfrm>
              <a:custGeom>
                <a:avLst/>
                <a:gdLst/>
                <a:ahLst/>
                <a:cxnLst>
                  <a:cxn ang="0">
                    <a:pos x="0" y="55"/>
                  </a:cxn>
                  <a:cxn ang="0">
                    <a:pos x="0" y="55"/>
                  </a:cxn>
                  <a:cxn ang="0">
                    <a:pos x="8" y="54"/>
                  </a:cxn>
                  <a:cxn ang="0">
                    <a:pos x="21" y="53"/>
                  </a:cxn>
                  <a:cxn ang="0">
                    <a:pos x="40" y="49"/>
                  </a:cxn>
                  <a:cxn ang="0">
                    <a:pos x="63" y="46"/>
                  </a:cxn>
                  <a:cxn ang="0">
                    <a:pos x="91" y="43"/>
                  </a:cxn>
                  <a:cxn ang="0">
                    <a:pos x="122" y="39"/>
                  </a:cxn>
                  <a:cxn ang="0">
                    <a:pos x="153" y="34"/>
                  </a:cxn>
                  <a:cxn ang="0">
                    <a:pos x="185" y="30"/>
                  </a:cxn>
                  <a:cxn ang="0">
                    <a:pos x="217" y="25"/>
                  </a:cxn>
                  <a:cxn ang="0">
                    <a:pos x="248" y="22"/>
                  </a:cxn>
                  <a:cxn ang="0">
                    <a:pos x="277" y="18"/>
                  </a:cxn>
                  <a:cxn ang="0">
                    <a:pos x="303" y="15"/>
                  </a:cxn>
                  <a:cxn ang="0">
                    <a:pos x="324" y="12"/>
                  </a:cxn>
                  <a:cxn ang="0">
                    <a:pos x="340" y="10"/>
                  </a:cxn>
                  <a:cxn ang="0">
                    <a:pos x="351" y="8"/>
                  </a:cxn>
                  <a:cxn ang="0">
                    <a:pos x="355" y="8"/>
                  </a:cxn>
                  <a:cxn ang="0">
                    <a:pos x="355" y="0"/>
                  </a:cxn>
                  <a:cxn ang="0">
                    <a:pos x="351" y="0"/>
                  </a:cxn>
                  <a:cxn ang="0">
                    <a:pos x="340" y="3"/>
                  </a:cxn>
                  <a:cxn ang="0">
                    <a:pos x="324" y="4"/>
                  </a:cxn>
                  <a:cxn ang="0">
                    <a:pos x="303" y="8"/>
                  </a:cxn>
                  <a:cxn ang="0">
                    <a:pos x="277" y="10"/>
                  </a:cxn>
                  <a:cxn ang="0">
                    <a:pos x="248" y="14"/>
                  </a:cxn>
                  <a:cxn ang="0">
                    <a:pos x="217" y="18"/>
                  </a:cxn>
                  <a:cxn ang="0">
                    <a:pos x="185" y="23"/>
                  </a:cxn>
                  <a:cxn ang="0">
                    <a:pos x="153" y="26"/>
                  </a:cxn>
                  <a:cxn ang="0">
                    <a:pos x="122" y="31"/>
                  </a:cxn>
                  <a:cxn ang="0">
                    <a:pos x="91" y="35"/>
                  </a:cxn>
                  <a:cxn ang="0">
                    <a:pos x="63" y="39"/>
                  </a:cxn>
                  <a:cxn ang="0">
                    <a:pos x="40" y="41"/>
                  </a:cxn>
                  <a:cxn ang="0">
                    <a:pos x="21" y="45"/>
                  </a:cxn>
                  <a:cxn ang="0">
                    <a:pos x="8" y="46"/>
                  </a:cxn>
                  <a:cxn ang="0">
                    <a:pos x="0" y="48"/>
                  </a:cxn>
                  <a:cxn ang="0">
                    <a:pos x="0" y="48"/>
                  </a:cxn>
                  <a:cxn ang="0">
                    <a:pos x="0" y="55"/>
                  </a:cxn>
                </a:cxnLst>
                <a:pathLst>
                  <a:path w="355" h="55">
                    <a:moveTo>
                      <a:pt x="0" y="55"/>
                    </a:moveTo>
                    <a:lnTo>
                      <a:pt x="0" y="55"/>
                    </a:lnTo>
                    <a:lnTo>
                      <a:pt x="8" y="54"/>
                    </a:lnTo>
                    <a:lnTo>
                      <a:pt x="21" y="53"/>
                    </a:lnTo>
                    <a:lnTo>
                      <a:pt x="40" y="49"/>
                    </a:lnTo>
                    <a:lnTo>
                      <a:pt x="63" y="46"/>
                    </a:lnTo>
                    <a:lnTo>
                      <a:pt x="91" y="43"/>
                    </a:lnTo>
                    <a:lnTo>
                      <a:pt x="122" y="39"/>
                    </a:lnTo>
                    <a:lnTo>
                      <a:pt x="153" y="34"/>
                    </a:lnTo>
                    <a:lnTo>
                      <a:pt x="185" y="30"/>
                    </a:lnTo>
                    <a:lnTo>
                      <a:pt x="217" y="25"/>
                    </a:lnTo>
                    <a:lnTo>
                      <a:pt x="248" y="22"/>
                    </a:lnTo>
                    <a:lnTo>
                      <a:pt x="277" y="18"/>
                    </a:lnTo>
                    <a:lnTo>
                      <a:pt x="303" y="15"/>
                    </a:lnTo>
                    <a:lnTo>
                      <a:pt x="324" y="12"/>
                    </a:lnTo>
                    <a:lnTo>
                      <a:pt x="340" y="10"/>
                    </a:lnTo>
                    <a:lnTo>
                      <a:pt x="351" y="8"/>
                    </a:lnTo>
                    <a:lnTo>
                      <a:pt x="355" y="8"/>
                    </a:lnTo>
                    <a:lnTo>
                      <a:pt x="355" y="0"/>
                    </a:lnTo>
                    <a:lnTo>
                      <a:pt x="351" y="0"/>
                    </a:lnTo>
                    <a:lnTo>
                      <a:pt x="340" y="3"/>
                    </a:lnTo>
                    <a:lnTo>
                      <a:pt x="324" y="4"/>
                    </a:lnTo>
                    <a:lnTo>
                      <a:pt x="303" y="8"/>
                    </a:lnTo>
                    <a:lnTo>
                      <a:pt x="277" y="10"/>
                    </a:lnTo>
                    <a:lnTo>
                      <a:pt x="248" y="14"/>
                    </a:lnTo>
                    <a:lnTo>
                      <a:pt x="217" y="18"/>
                    </a:lnTo>
                    <a:lnTo>
                      <a:pt x="185" y="23"/>
                    </a:lnTo>
                    <a:lnTo>
                      <a:pt x="153" y="26"/>
                    </a:lnTo>
                    <a:lnTo>
                      <a:pt x="122" y="31"/>
                    </a:lnTo>
                    <a:lnTo>
                      <a:pt x="91" y="35"/>
                    </a:lnTo>
                    <a:lnTo>
                      <a:pt x="63" y="39"/>
                    </a:lnTo>
                    <a:lnTo>
                      <a:pt x="40" y="41"/>
                    </a:lnTo>
                    <a:lnTo>
                      <a:pt x="21" y="45"/>
                    </a:lnTo>
                    <a:lnTo>
                      <a:pt x="8" y="46"/>
                    </a:lnTo>
                    <a:lnTo>
                      <a:pt x="0" y="48"/>
                    </a:lnTo>
                    <a:lnTo>
                      <a:pt x="0" y="55"/>
                    </a:lnTo>
                    <a:close/>
                  </a:path>
                </a:pathLst>
              </a:custGeom>
              <a:solidFill>
                <a:srgbClr val="000000"/>
              </a:solidFill>
              <a:ln w="9525">
                <a:noFill/>
              </a:ln>
            </p:spPr>
            <p:txBody>
              <a:bodyPr/>
              <a:p>
                <a:endParaRPr lang="zh-CN" altLang="en-US"/>
              </a:p>
            </p:txBody>
          </p:sp>
          <p:sp>
            <p:nvSpPr>
              <p:cNvPr id="21589" name="Freeform 86"/>
              <p:cNvSpPr/>
              <p:nvPr/>
            </p:nvSpPr>
            <p:spPr>
              <a:xfrm>
                <a:off x="2329" y="1239"/>
                <a:ext cx="69" cy="112"/>
              </a:xfrm>
              <a:custGeom>
                <a:avLst/>
                <a:gdLst/>
                <a:ahLst/>
                <a:cxnLst>
                  <a:cxn ang="0">
                    <a:pos x="5" y="102"/>
                  </a:cxn>
                  <a:cxn ang="0">
                    <a:pos x="10" y="107"/>
                  </a:cxn>
                  <a:cxn ang="0">
                    <a:pos x="11" y="84"/>
                  </a:cxn>
                  <a:cxn ang="0">
                    <a:pos x="16" y="65"/>
                  </a:cxn>
                  <a:cxn ang="0">
                    <a:pos x="23" y="47"/>
                  </a:cxn>
                  <a:cxn ang="0">
                    <a:pos x="33" y="34"/>
                  </a:cxn>
                  <a:cxn ang="0">
                    <a:pos x="42" y="23"/>
                  </a:cxn>
                  <a:cxn ang="0">
                    <a:pos x="53" y="16"/>
                  </a:cxn>
                  <a:cxn ang="0">
                    <a:pos x="62" y="9"/>
                  </a:cxn>
                  <a:cxn ang="0">
                    <a:pos x="69" y="7"/>
                  </a:cxn>
                  <a:cxn ang="0">
                    <a:pos x="69" y="0"/>
                  </a:cxn>
                  <a:cxn ang="0">
                    <a:pos x="59" y="2"/>
                  </a:cxn>
                  <a:cxn ang="0">
                    <a:pos x="48" y="8"/>
                  </a:cxn>
                  <a:cxn ang="0">
                    <a:pos x="37" y="18"/>
                  </a:cxn>
                  <a:cxn ang="0">
                    <a:pos x="26" y="29"/>
                  </a:cxn>
                  <a:cxn ang="0">
                    <a:pos x="16" y="44"/>
                  </a:cxn>
                  <a:cxn ang="0">
                    <a:pos x="8" y="63"/>
                  </a:cxn>
                  <a:cxn ang="0">
                    <a:pos x="3" y="84"/>
                  </a:cxn>
                  <a:cxn ang="0">
                    <a:pos x="0" y="107"/>
                  </a:cxn>
                  <a:cxn ang="0">
                    <a:pos x="5" y="112"/>
                  </a:cxn>
                  <a:cxn ang="0">
                    <a:pos x="0" y="107"/>
                  </a:cxn>
                  <a:cxn ang="0">
                    <a:pos x="0" y="112"/>
                  </a:cxn>
                  <a:cxn ang="0">
                    <a:pos x="5" y="112"/>
                  </a:cxn>
                  <a:cxn ang="0">
                    <a:pos x="5" y="102"/>
                  </a:cxn>
                </a:cxnLst>
                <a:pathLst>
                  <a:path w="69" h="112">
                    <a:moveTo>
                      <a:pt x="5" y="102"/>
                    </a:moveTo>
                    <a:lnTo>
                      <a:pt x="10" y="107"/>
                    </a:lnTo>
                    <a:lnTo>
                      <a:pt x="11" y="84"/>
                    </a:lnTo>
                    <a:lnTo>
                      <a:pt x="16" y="65"/>
                    </a:lnTo>
                    <a:lnTo>
                      <a:pt x="23" y="47"/>
                    </a:lnTo>
                    <a:lnTo>
                      <a:pt x="33" y="34"/>
                    </a:lnTo>
                    <a:lnTo>
                      <a:pt x="42" y="23"/>
                    </a:lnTo>
                    <a:lnTo>
                      <a:pt x="53" y="16"/>
                    </a:lnTo>
                    <a:lnTo>
                      <a:pt x="62" y="9"/>
                    </a:lnTo>
                    <a:lnTo>
                      <a:pt x="69" y="7"/>
                    </a:lnTo>
                    <a:lnTo>
                      <a:pt x="69" y="0"/>
                    </a:lnTo>
                    <a:lnTo>
                      <a:pt x="59" y="2"/>
                    </a:lnTo>
                    <a:lnTo>
                      <a:pt x="48" y="8"/>
                    </a:lnTo>
                    <a:lnTo>
                      <a:pt x="37" y="18"/>
                    </a:lnTo>
                    <a:lnTo>
                      <a:pt x="26" y="29"/>
                    </a:lnTo>
                    <a:lnTo>
                      <a:pt x="16" y="44"/>
                    </a:lnTo>
                    <a:lnTo>
                      <a:pt x="8" y="63"/>
                    </a:lnTo>
                    <a:lnTo>
                      <a:pt x="3" y="84"/>
                    </a:lnTo>
                    <a:lnTo>
                      <a:pt x="0" y="107"/>
                    </a:lnTo>
                    <a:lnTo>
                      <a:pt x="5" y="112"/>
                    </a:lnTo>
                    <a:lnTo>
                      <a:pt x="0" y="107"/>
                    </a:lnTo>
                    <a:lnTo>
                      <a:pt x="0" y="112"/>
                    </a:lnTo>
                    <a:lnTo>
                      <a:pt x="5" y="112"/>
                    </a:lnTo>
                    <a:lnTo>
                      <a:pt x="5" y="102"/>
                    </a:lnTo>
                    <a:close/>
                  </a:path>
                </a:pathLst>
              </a:custGeom>
              <a:solidFill>
                <a:srgbClr val="000000"/>
              </a:solidFill>
              <a:ln w="9525">
                <a:noFill/>
              </a:ln>
            </p:spPr>
            <p:txBody>
              <a:bodyPr/>
              <a:p>
                <a:endParaRPr lang="zh-CN" altLang="en-US"/>
              </a:p>
            </p:txBody>
          </p:sp>
          <p:sp>
            <p:nvSpPr>
              <p:cNvPr id="21590" name="Freeform 87"/>
              <p:cNvSpPr/>
              <p:nvPr/>
            </p:nvSpPr>
            <p:spPr>
              <a:xfrm>
                <a:off x="2334" y="1341"/>
                <a:ext cx="1490" cy="10"/>
              </a:xfrm>
              <a:custGeom>
                <a:avLst/>
                <a:gdLst/>
                <a:ahLst/>
                <a:cxnLst>
                  <a:cxn ang="0">
                    <a:pos x="1480" y="5"/>
                  </a:cxn>
                  <a:cxn ang="0">
                    <a:pos x="1485" y="0"/>
                  </a:cxn>
                  <a:cxn ang="0">
                    <a:pos x="0" y="0"/>
                  </a:cxn>
                  <a:cxn ang="0">
                    <a:pos x="0" y="10"/>
                  </a:cxn>
                  <a:cxn ang="0">
                    <a:pos x="1485" y="10"/>
                  </a:cxn>
                  <a:cxn ang="0">
                    <a:pos x="1490" y="5"/>
                  </a:cxn>
                  <a:cxn ang="0">
                    <a:pos x="1485" y="10"/>
                  </a:cxn>
                  <a:cxn ang="0">
                    <a:pos x="1490" y="10"/>
                  </a:cxn>
                  <a:cxn ang="0">
                    <a:pos x="1490" y="5"/>
                  </a:cxn>
                  <a:cxn ang="0">
                    <a:pos x="1480" y="5"/>
                  </a:cxn>
                </a:cxnLst>
                <a:pathLst>
                  <a:path w="1490" h="10">
                    <a:moveTo>
                      <a:pt x="1480" y="5"/>
                    </a:moveTo>
                    <a:lnTo>
                      <a:pt x="1485" y="0"/>
                    </a:lnTo>
                    <a:lnTo>
                      <a:pt x="0" y="0"/>
                    </a:lnTo>
                    <a:lnTo>
                      <a:pt x="0" y="10"/>
                    </a:lnTo>
                    <a:lnTo>
                      <a:pt x="1485" y="10"/>
                    </a:lnTo>
                    <a:lnTo>
                      <a:pt x="1490" y="5"/>
                    </a:lnTo>
                    <a:lnTo>
                      <a:pt x="1485" y="10"/>
                    </a:lnTo>
                    <a:lnTo>
                      <a:pt x="1490" y="10"/>
                    </a:lnTo>
                    <a:lnTo>
                      <a:pt x="1490" y="5"/>
                    </a:lnTo>
                    <a:lnTo>
                      <a:pt x="1480" y="5"/>
                    </a:lnTo>
                    <a:close/>
                  </a:path>
                </a:pathLst>
              </a:custGeom>
              <a:solidFill>
                <a:srgbClr val="000000"/>
              </a:solidFill>
              <a:ln w="9525">
                <a:noFill/>
              </a:ln>
            </p:spPr>
            <p:txBody>
              <a:bodyPr/>
              <a:p>
                <a:endParaRPr lang="zh-CN" altLang="en-US"/>
              </a:p>
            </p:txBody>
          </p:sp>
          <p:sp>
            <p:nvSpPr>
              <p:cNvPr id="21591" name="Freeform 88"/>
              <p:cNvSpPr/>
              <p:nvPr/>
            </p:nvSpPr>
            <p:spPr>
              <a:xfrm>
                <a:off x="3755" y="1239"/>
                <a:ext cx="69" cy="107"/>
              </a:xfrm>
              <a:custGeom>
                <a:avLst/>
                <a:gdLst/>
                <a:ahLst/>
                <a:cxnLst>
                  <a:cxn ang="0">
                    <a:pos x="0" y="7"/>
                  </a:cxn>
                  <a:cxn ang="0">
                    <a:pos x="0" y="7"/>
                  </a:cxn>
                  <a:cxn ang="0">
                    <a:pos x="7" y="9"/>
                  </a:cxn>
                  <a:cxn ang="0">
                    <a:pos x="16" y="16"/>
                  </a:cxn>
                  <a:cxn ang="0">
                    <a:pos x="26" y="23"/>
                  </a:cxn>
                  <a:cxn ang="0">
                    <a:pos x="35" y="34"/>
                  </a:cxn>
                  <a:cxn ang="0">
                    <a:pos x="45" y="47"/>
                  </a:cxn>
                  <a:cxn ang="0">
                    <a:pos x="53" y="65"/>
                  </a:cxn>
                  <a:cxn ang="0">
                    <a:pos x="58" y="84"/>
                  </a:cxn>
                  <a:cxn ang="0">
                    <a:pos x="59" y="107"/>
                  </a:cxn>
                  <a:cxn ang="0">
                    <a:pos x="69" y="107"/>
                  </a:cxn>
                  <a:cxn ang="0">
                    <a:pos x="65" y="84"/>
                  </a:cxn>
                  <a:cxn ang="0">
                    <a:pos x="60" y="63"/>
                  </a:cxn>
                  <a:cxn ang="0">
                    <a:pos x="53" y="44"/>
                  </a:cxn>
                  <a:cxn ang="0">
                    <a:pos x="43" y="29"/>
                  </a:cxn>
                  <a:cxn ang="0">
                    <a:pos x="31" y="18"/>
                  </a:cxn>
                  <a:cxn ang="0">
                    <a:pos x="21" y="8"/>
                  </a:cxn>
                  <a:cxn ang="0">
                    <a:pos x="9" y="2"/>
                  </a:cxn>
                  <a:cxn ang="0">
                    <a:pos x="0" y="0"/>
                  </a:cxn>
                  <a:cxn ang="0">
                    <a:pos x="0" y="0"/>
                  </a:cxn>
                  <a:cxn ang="0">
                    <a:pos x="0" y="7"/>
                  </a:cxn>
                </a:cxnLst>
                <a:pathLst>
                  <a:path w="69" h="107">
                    <a:moveTo>
                      <a:pt x="0" y="7"/>
                    </a:moveTo>
                    <a:lnTo>
                      <a:pt x="0" y="7"/>
                    </a:lnTo>
                    <a:lnTo>
                      <a:pt x="7" y="9"/>
                    </a:lnTo>
                    <a:lnTo>
                      <a:pt x="16" y="16"/>
                    </a:lnTo>
                    <a:lnTo>
                      <a:pt x="26" y="23"/>
                    </a:lnTo>
                    <a:lnTo>
                      <a:pt x="35" y="34"/>
                    </a:lnTo>
                    <a:lnTo>
                      <a:pt x="45" y="47"/>
                    </a:lnTo>
                    <a:lnTo>
                      <a:pt x="53" y="65"/>
                    </a:lnTo>
                    <a:lnTo>
                      <a:pt x="58" y="84"/>
                    </a:lnTo>
                    <a:lnTo>
                      <a:pt x="59" y="107"/>
                    </a:lnTo>
                    <a:lnTo>
                      <a:pt x="69" y="107"/>
                    </a:lnTo>
                    <a:lnTo>
                      <a:pt x="65" y="84"/>
                    </a:lnTo>
                    <a:lnTo>
                      <a:pt x="60" y="63"/>
                    </a:lnTo>
                    <a:lnTo>
                      <a:pt x="53" y="44"/>
                    </a:lnTo>
                    <a:lnTo>
                      <a:pt x="43" y="29"/>
                    </a:lnTo>
                    <a:lnTo>
                      <a:pt x="31" y="18"/>
                    </a:lnTo>
                    <a:lnTo>
                      <a:pt x="21" y="8"/>
                    </a:lnTo>
                    <a:lnTo>
                      <a:pt x="9" y="2"/>
                    </a:lnTo>
                    <a:lnTo>
                      <a:pt x="0" y="0"/>
                    </a:lnTo>
                    <a:lnTo>
                      <a:pt x="0" y="7"/>
                    </a:lnTo>
                    <a:close/>
                  </a:path>
                </a:pathLst>
              </a:custGeom>
              <a:solidFill>
                <a:srgbClr val="000000"/>
              </a:solidFill>
              <a:ln w="9525">
                <a:noFill/>
              </a:ln>
            </p:spPr>
            <p:txBody>
              <a:bodyPr/>
              <a:p>
                <a:endParaRPr lang="zh-CN" altLang="en-US"/>
              </a:p>
            </p:txBody>
          </p:sp>
          <p:sp>
            <p:nvSpPr>
              <p:cNvPr id="21592" name="Freeform 89"/>
              <p:cNvSpPr/>
              <p:nvPr/>
            </p:nvSpPr>
            <p:spPr>
              <a:xfrm>
                <a:off x="3399" y="1191"/>
                <a:ext cx="356" cy="55"/>
              </a:xfrm>
              <a:custGeom>
                <a:avLst/>
                <a:gdLst/>
                <a:ahLst/>
                <a:cxnLst>
                  <a:cxn ang="0">
                    <a:pos x="0" y="4"/>
                  </a:cxn>
                  <a:cxn ang="0">
                    <a:pos x="5" y="8"/>
                  </a:cxn>
                  <a:cxn ang="0">
                    <a:pos x="8" y="8"/>
                  </a:cxn>
                  <a:cxn ang="0">
                    <a:pos x="20" y="10"/>
                  </a:cxn>
                  <a:cxn ang="0">
                    <a:pos x="36" y="12"/>
                  </a:cxn>
                  <a:cxn ang="0">
                    <a:pos x="57" y="15"/>
                  </a:cxn>
                  <a:cxn ang="0">
                    <a:pos x="82" y="18"/>
                  </a:cxn>
                  <a:cxn ang="0">
                    <a:pos x="110" y="22"/>
                  </a:cxn>
                  <a:cxn ang="0">
                    <a:pos x="141" y="25"/>
                  </a:cxn>
                  <a:cxn ang="0">
                    <a:pos x="173" y="30"/>
                  </a:cxn>
                  <a:cxn ang="0">
                    <a:pos x="204" y="34"/>
                  </a:cxn>
                  <a:cxn ang="0">
                    <a:pos x="235" y="39"/>
                  </a:cxn>
                  <a:cxn ang="0">
                    <a:pos x="265" y="43"/>
                  </a:cxn>
                  <a:cxn ang="0">
                    <a:pos x="292" y="46"/>
                  </a:cxn>
                  <a:cxn ang="0">
                    <a:pos x="316" y="49"/>
                  </a:cxn>
                  <a:cxn ang="0">
                    <a:pos x="334" y="53"/>
                  </a:cxn>
                  <a:cxn ang="0">
                    <a:pos x="348" y="54"/>
                  </a:cxn>
                  <a:cxn ang="0">
                    <a:pos x="356" y="55"/>
                  </a:cxn>
                  <a:cxn ang="0">
                    <a:pos x="356" y="48"/>
                  </a:cxn>
                  <a:cxn ang="0">
                    <a:pos x="348" y="46"/>
                  </a:cxn>
                  <a:cxn ang="0">
                    <a:pos x="334" y="45"/>
                  </a:cxn>
                  <a:cxn ang="0">
                    <a:pos x="316" y="41"/>
                  </a:cxn>
                  <a:cxn ang="0">
                    <a:pos x="292" y="39"/>
                  </a:cxn>
                  <a:cxn ang="0">
                    <a:pos x="265" y="35"/>
                  </a:cxn>
                  <a:cxn ang="0">
                    <a:pos x="235" y="31"/>
                  </a:cxn>
                  <a:cxn ang="0">
                    <a:pos x="204" y="26"/>
                  </a:cxn>
                  <a:cxn ang="0">
                    <a:pos x="173" y="23"/>
                  </a:cxn>
                  <a:cxn ang="0">
                    <a:pos x="141" y="18"/>
                  </a:cxn>
                  <a:cxn ang="0">
                    <a:pos x="110" y="14"/>
                  </a:cxn>
                  <a:cxn ang="0">
                    <a:pos x="82" y="10"/>
                  </a:cxn>
                  <a:cxn ang="0">
                    <a:pos x="57" y="8"/>
                  </a:cxn>
                  <a:cxn ang="0">
                    <a:pos x="36" y="4"/>
                  </a:cxn>
                  <a:cxn ang="0">
                    <a:pos x="20" y="3"/>
                  </a:cxn>
                  <a:cxn ang="0">
                    <a:pos x="8" y="0"/>
                  </a:cxn>
                  <a:cxn ang="0">
                    <a:pos x="5" y="0"/>
                  </a:cxn>
                  <a:cxn ang="0">
                    <a:pos x="10" y="4"/>
                  </a:cxn>
                  <a:cxn ang="0">
                    <a:pos x="0" y="4"/>
                  </a:cxn>
                  <a:cxn ang="0">
                    <a:pos x="0" y="8"/>
                  </a:cxn>
                  <a:cxn ang="0">
                    <a:pos x="5" y="8"/>
                  </a:cxn>
                  <a:cxn ang="0">
                    <a:pos x="0" y="4"/>
                  </a:cxn>
                </a:cxnLst>
                <a:pathLst>
                  <a:path w="356" h="55">
                    <a:moveTo>
                      <a:pt x="0" y="4"/>
                    </a:moveTo>
                    <a:lnTo>
                      <a:pt x="5" y="8"/>
                    </a:lnTo>
                    <a:lnTo>
                      <a:pt x="8" y="8"/>
                    </a:lnTo>
                    <a:lnTo>
                      <a:pt x="20" y="10"/>
                    </a:lnTo>
                    <a:lnTo>
                      <a:pt x="36" y="12"/>
                    </a:lnTo>
                    <a:lnTo>
                      <a:pt x="57" y="15"/>
                    </a:lnTo>
                    <a:lnTo>
                      <a:pt x="82" y="18"/>
                    </a:lnTo>
                    <a:lnTo>
                      <a:pt x="110" y="22"/>
                    </a:lnTo>
                    <a:lnTo>
                      <a:pt x="141" y="25"/>
                    </a:lnTo>
                    <a:lnTo>
                      <a:pt x="173" y="30"/>
                    </a:lnTo>
                    <a:lnTo>
                      <a:pt x="204" y="34"/>
                    </a:lnTo>
                    <a:lnTo>
                      <a:pt x="235" y="39"/>
                    </a:lnTo>
                    <a:lnTo>
                      <a:pt x="265" y="43"/>
                    </a:lnTo>
                    <a:lnTo>
                      <a:pt x="292" y="46"/>
                    </a:lnTo>
                    <a:lnTo>
                      <a:pt x="316" y="49"/>
                    </a:lnTo>
                    <a:lnTo>
                      <a:pt x="334" y="53"/>
                    </a:lnTo>
                    <a:lnTo>
                      <a:pt x="348" y="54"/>
                    </a:lnTo>
                    <a:lnTo>
                      <a:pt x="356" y="55"/>
                    </a:lnTo>
                    <a:lnTo>
                      <a:pt x="356" y="48"/>
                    </a:lnTo>
                    <a:lnTo>
                      <a:pt x="348" y="46"/>
                    </a:lnTo>
                    <a:lnTo>
                      <a:pt x="334" y="45"/>
                    </a:lnTo>
                    <a:lnTo>
                      <a:pt x="316" y="41"/>
                    </a:lnTo>
                    <a:lnTo>
                      <a:pt x="292" y="39"/>
                    </a:lnTo>
                    <a:lnTo>
                      <a:pt x="265" y="35"/>
                    </a:lnTo>
                    <a:lnTo>
                      <a:pt x="235" y="31"/>
                    </a:lnTo>
                    <a:lnTo>
                      <a:pt x="204" y="26"/>
                    </a:lnTo>
                    <a:lnTo>
                      <a:pt x="173" y="23"/>
                    </a:lnTo>
                    <a:lnTo>
                      <a:pt x="141" y="18"/>
                    </a:lnTo>
                    <a:lnTo>
                      <a:pt x="110" y="14"/>
                    </a:lnTo>
                    <a:lnTo>
                      <a:pt x="82" y="10"/>
                    </a:lnTo>
                    <a:lnTo>
                      <a:pt x="57" y="8"/>
                    </a:lnTo>
                    <a:lnTo>
                      <a:pt x="36" y="4"/>
                    </a:lnTo>
                    <a:lnTo>
                      <a:pt x="20" y="3"/>
                    </a:lnTo>
                    <a:lnTo>
                      <a:pt x="8" y="0"/>
                    </a:lnTo>
                    <a:lnTo>
                      <a:pt x="5" y="0"/>
                    </a:lnTo>
                    <a:lnTo>
                      <a:pt x="10" y="4"/>
                    </a:lnTo>
                    <a:lnTo>
                      <a:pt x="0" y="4"/>
                    </a:lnTo>
                    <a:lnTo>
                      <a:pt x="0" y="8"/>
                    </a:lnTo>
                    <a:lnTo>
                      <a:pt x="5" y="8"/>
                    </a:lnTo>
                    <a:lnTo>
                      <a:pt x="0" y="4"/>
                    </a:lnTo>
                    <a:close/>
                  </a:path>
                </a:pathLst>
              </a:custGeom>
              <a:solidFill>
                <a:srgbClr val="000000"/>
              </a:solidFill>
              <a:ln w="9525">
                <a:noFill/>
              </a:ln>
            </p:spPr>
            <p:txBody>
              <a:bodyPr/>
              <a:p>
                <a:endParaRPr lang="zh-CN" altLang="en-US"/>
              </a:p>
            </p:txBody>
          </p:sp>
          <p:sp>
            <p:nvSpPr>
              <p:cNvPr id="21593" name="Freeform 90"/>
              <p:cNvSpPr/>
              <p:nvPr/>
            </p:nvSpPr>
            <p:spPr>
              <a:xfrm>
                <a:off x="3399" y="1125"/>
                <a:ext cx="10" cy="70"/>
              </a:xfrm>
              <a:custGeom>
                <a:avLst/>
                <a:gdLst/>
                <a:ahLst/>
                <a:cxnLst>
                  <a:cxn ang="0">
                    <a:pos x="0" y="0"/>
                  </a:cxn>
                  <a:cxn ang="0">
                    <a:pos x="0" y="0"/>
                  </a:cxn>
                  <a:cxn ang="0">
                    <a:pos x="0" y="70"/>
                  </a:cxn>
                  <a:cxn ang="0">
                    <a:pos x="10" y="70"/>
                  </a:cxn>
                  <a:cxn ang="0">
                    <a:pos x="10" y="0"/>
                  </a:cxn>
                  <a:cxn ang="0">
                    <a:pos x="10" y="0"/>
                  </a:cxn>
                  <a:cxn ang="0">
                    <a:pos x="0" y="0"/>
                  </a:cxn>
                </a:cxnLst>
                <a:pathLst>
                  <a:path w="10" h="70">
                    <a:moveTo>
                      <a:pt x="0" y="0"/>
                    </a:moveTo>
                    <a:lnTo>
                      <a:pt x="0" y="0"/>
                    </a:lnTo>
                    <a:lnTo>
                      <a:pt x="0" y="70"/>
                    </a:lnTo>
                    <a:lnTo>
                      <a:pt x="10" y="70"/>
                    </a:lnTo>
                    <a:lnTo>
                      <a:pt x="10" y="0"/>
                    </a:lnTo>
                    <a:lnTo>
                      <a:pt x="0" y="0"/>
                    </a:lnTo>
                    <a:close/>
                  </a:path>
                </a:pathLst>
              </a:custGeom>
              <a:solidFill>
                <a:srgbClr val="000000"/>
              </a:solidFill>
              <a:ln w="9525">
                <a:noFill/>
              </a:ln>
            </p:spPr>
            <p:txBody>
              <a:bodyPr/>
              <a:p>
                <a:endParaRPr lang="zh-CN" altLang="en-US"/>
              </a:p>
            </p:txBody>
          </p:sp>
          <p:sp>
            <p:nvSpPr>
              <p:cNvPr id="21594" name="Freeform 91"/>
              <p:cNvSpPr/>
              <p:nvPr/>
            </p:nvSpPr>
            <p:spPr>
              <a:xfrm>
                <a:off x="3270" y="996"/>
                <a:ext cx="139" cy="129"/>
              </a:xfrm>
              <a:custGeom>
                <a:avLst/>
                <a:gdLst/>
                <a:ahLst/>
                <a:cxnLst>
                  <a:cxn ang="0">
                    <a:pos x="0" y="10"/>
                  </a:cxn>
                  <a:cxn ang="0">
                    <a:pos x="0" y="10"/>
                  </a:cxn>
                  <a:cxn ang="0">
                    <a:pos x="15" y="8"/>
                  </a:cxn>
                  <a:cxn ang="0">
                    <a:pos x="34" y="12"/>
                  </a:cxn>
                  <a:cxn ang="0">
                    <a:pos x="56" y="17"/>
                  </a:cxn>
                  <a:cxn ang="0">
                    <a:pos x="78" y="27"/>
                  </a:cxn>
                  <a:cxn ang="0">
                    <a:pos x="98" y="41"/>
                  </a:cxn>
                  <a:cxn ang="0">
                    <a:pos x="114" y="62"/>
                  </a:cxn>
                  <a:cxn ang="0">
                    <a:pos x="125" y="90"/>
                  </a:cxn>
                  <a:cxn ang="0">
                    <a:pos x="129" y="129"/>
                  </a:cxn>
                  <a:cxn ang="0">
                    <a:pos x="139" y="129"/>
                  </a:cxn>
                  <a:cxn ang="0">
                    <a:pos x="132" y="90"/>
                  </a:cxn>
                  <a:cxn ang="0">
                    <a:pos x="121" y="59"/>
                  </a:cxn>
                  <a:cxn ang="0">
                    <a:pos x="103" y="36"/>
                  </a:cxn>
                  <a:cxn ang="0">
                    <a:pos x="80" y="19"/>
                  </a:cxn>
                  <a:cxn ang="0">
                    <a:pos x="58" y="10"/>
                  </a:cxn>
                  <a:cxn ang="0">
                    <a:pos x="34" y="5"/>
                  </a:cxn>
                  <a:cxn ang="0">
                    <a:pos x="15" y="1"/>
                  </a:cxn>
                  <a:cxn ang="0">
                    <a:pos x="0" y="0"/>
                  </a:cxn>
                  <a:cxn ang="0">
                    <a:pos x="0" y="0"/>
                  </a:cxn>
                  <a:cxn ang="0">
                    <a:pos x="0" y="10"/>
                  </a:cxn>
                </a:cxnLst>
                <a:pathLst>
                  <a:path w="139" h="129">
                    <a:moveTo>
                      <a:pt x="0" y="10"/>
                    </a:moveTo>
                    <a:lnTo>
                      <a:pt x="0" y="10"/>
                    </a:lnTo>
                    <a:lnTo>
                      <a:pt x="15" y="8"/>
                    </a:lnTo>
                    <a:lnTo>
                      <a:pt x="34" y="12"/>
                    </a:lnTo>
                    <a:lnTo>
                      <a:pt x="56" y="17"/>
                    </a:lnTo>
                    <a:lnTo>
                      <a:pt x="78" y="27"/>
                    </a:lnTo>
                    <a:lnTo>
                      <a:pt x="98" y="41"/>
                    </a:lnTo>
                    <a:lnTo>
                      <a:pt x="114" y="62"/>
                    </a:lnTo>
                    <a:lnTo>
                      <a:pt x="125" y="90"/>
                    </a:lnTo>
                    <a:lnTo>
                      <a:pt x="129" y="129"/>
                    </a:lnTo>
                    <a:lnTo>
                      <a:pt x="139" y="129"/>
                    </a:lnTo>
                    <a:lnTo>
                      <a:pt x="132" y="90"/>
                    </a:lnTo>
                    <a:lnTo>
                      <a:pt x="121" y="59"/>
                    </a:lnTo>
                    <a:lnTo>
                      <a:pt x="103" y="36"/>
                    </a:lnTo>
                    <a:lnTo>
                      <a:pt x="80" y="19"/>
                    </a:lnTo>
                    <a:lnTo>
                      <a:pt x="58" y="10"/>
                    </a:lnTo>
                    <a:lnTo>
                      <a:pt x="34" y="5"/>
                    </a:lnTo>
                    <a:lnTo>
                      <a:pt x="15" y="1"/>
                    </a:lnTo>
                    <a:lnTo>
                      <a:pt x="0" y="0"/>
                    </a:lnTo>
                    <a:lnTo>
                      <a:pt x="0" y="10"/>
                    </a:lnTo>
                    <a:close/>
                  </a:path>
                </a:pathLst>
              </a:custGeom>
              <a:solidFill>
                <a:srgbClr val="000000"/>
              </a:solidFill>
              <a:ln w="9525">
                <a:noFill/>
              </a:ln>
            </p:spPr>
            <p:txBody>
              <a:bodyPr/>
              <a:p>
                <a:endParaRPr lang="zh-CN" altLang="en-US"/>
              </a:p>
            </p:txBody>
          </p:sp>
          <p:sp>
            <p:nvSpPr>
              <p:cNvPr id="21595" name="Freeform 92"/>
              <p:cNvSpPr/>
              <p:nvPr/>
            </p:nvSpPr>
            <p:spPr>
              <a:xfrm>
                <a:off x="3199" y="935"/>
                <a:ext cx="71" cy="71"/>
              </a:xfrm>
              <a:custGeom>
                <a:avLst/>
                <a:gdLst/>
                <a:ahLst/>
                <a:cxnLst>
                  <a:cxn ang="0">
                    <a:pos x="0" y="0"/>
                  </a:cxn>
                  <a:cxn ang="0">
                    <a:pos x="0" y="0"/>
                  </a:cxn>
                  <a:cxn ang="0">
                    <a:pos x="3" y="15"/>
                  </a:cxn>
                  <a:cxn ang="0">
                    <a:pos x="6" y="30"/>
                  </a:cxn>
                  <a:cxn ang="0">
                    <a:pos x="14" y="42"/>
                  </a:cxn>
                  <a:cxn ang="0">
                    <a:pos x="22" y="52"/>
                  </a:cxn>
                  <a:cxn ang="0">
                    <a:pos x="32" y="59"/>
                  </a:cxn>
                  <a:cxn ang="0">
                    <a:pos x="45" y="66"/>
                  </a:cxn>
                  <a:cxn ang="0">
                    <a:pos x="58" y="68"/>
                  </a:cxn>
                  <a:cxn ang="0">
                    <a:pos x="71" y="71"/>
                  </a:cxn>
                  <a:cxn ang="0">
                    <a:pos x="71" y="61"/>
                  </a:cxn>
                  <a:cxn ang="0">
                    <a:pos x="58" y="61"/>
                  </a:cxn>
                  <a:cxn ang="0">
                    <a:pos x="47" y="58"/>
                  </a:cxn>
                  <a:cxn ang="0">
                    <a:pos x="37" y="52"/>
                  </a:cxn>
                  <a:cxn ang="0">
                    <a:pos x="27" y="47"/>
                  </a:cxn>
                  <a:cxn ang="0">
                    <a:pos x="21" y="37"/>
                  </a:cxn>
                  <a:cxn ang="0">
                    <a:pos x="14" y="27"/>
                  </a:cxn>
                  <a:cxn ang="0">
                    <a:pos x="10" y="15"/>
                  </a:cxn>
                  <a:cxn ang="0">
                    <a:pos x="10" y="0"/>
                  </a:cxn>
                  <a:cxn ang="0">
                    <a:pos x="10" y="0"/>
                  </a:cxn>
                  <a:cxn ang="0">
                    <a:pos x="0" y="0"/>
                  </a:cxn>
                </a:cxnLst>
                <a:pathLst>
                  <a:path w="71" h="71">
                    <a:moveTo>
                      <a:pt x="0" y="0"/>
                    </a:moveTo>
                    <a:lnTo>
                      <a:pt x="0" y="0"/>
                    </a:lnTo>
                    <a:lnTo>
                      <a:pt x="3" y="15"/>
                    </a:lnTo>
                    <a:lnTo>
                      <a:pt x="6" y="30"/>
                    </a:lnTo>
                    <a:lnTo>
                      <a:pt x="14" y="42"/>
                    </a:lnTo>
                    <a:lnTo>
                      <a:pt x="22" y="52"/>
                    </a:lnTo>
                    <a:lnTo>
                      <a:pt x="32" y="59"/>
                    </a:lnTo>
                    <a:lnTo>
                      <a:pt x="45" y="66"/>
                    </a:lnTo>
                    <a:lnTo>
                      <a:pt x="58" y="68"/>
                    </a:lnTo>
                    <a:lnTo>
                      <a:pt x="71" y="71"/>
                    </a:lnTo>
                    <a:lnTo>
                      <a:pt x="71" y="61"/>
                    </a:lnTo>
                    <a:lnTo>
                      <a:pt x="58" y="61"/>
                    </a:lnTo>
                    <a:lnTo>
                      <a:pt x="47" y="58"/>
                    </a:lnTo>
                    <a:lnTo>
                      <a:pt x="37" y="52"/>
                    </a:lnTo>
                    <a:lnTo>
                      <a:pt x="27" y="47"/>
                    </a:lnTo>
                    <a:lnTo>
                      <a:pt x="21" y="37"/>
                    </a:lnTo>
                    <a:lnTo>
                      <a:pt x="14" y="27"/>
                    </a:lnTo>
                    <a:lnTo>
                      <a:pt x="10" y="15"/>
                    </a:lnTo>
                    <a:lnTo>
                      <a:pt x="10" y="0"/>
                    </a:lnTo>
                    <a:lnTo>
                      <a:pt x="0" y="0"/>
                    </a:lnTo>
                    <a:close/>
                  </a:path>
                </a:pathLst>
              </a:custGeom>
              <a:solidFill>
                <a:srgbClr val="000000"/>
              </a:solidFill>
              <a:ln w="9525">
                <a:noFill/>
              </a:ln>
            </p:spPr>
            <p:txBody>
              <a:bodyPr/>
              <a:p>
                <a:endParaRPr lang="zh-CN" altLang="en-US"/>
              </a:p>
            </p:txBody>
          </p:sp>
          <p:sp>
            <p:nvSpPr>
              <p:cNvPr id="21596" name="Freeform 93"/>
              <p:cNvSpPr/>
              <p:nvPr/>
            </p:nvSpPr>
            <p:spPr>
              <a:xfrm>
                <a:off x="3076" y="801"/>
                <a:ext cx="133" cy="134"/>
              </a:xfrm>
              <a:custGeom>
                <a:avLst/>
                <a:gdLst/>
                <a:ahLst/>
                <a:cxnLst>
                  <a:cxn ang="0">
                    <a:pos x="0" y="10"/>
                  </a:cxn>
                  <a:cxn ang="0">
                    <a:pos x="0" y="10"/>
                  </a:cxn>
                  <a:cxn ang="0">
                    <a:pos x="26" y="11"/>
                  </a:cxn>
                  <a:cxn ang="0">
                    <a:pos x="49" y="19"/>
                  </a:cxn>
                  <a:cxn ang="0">
                    <a:pos x="70" y="31"/>
                  </a:cxn>
                  <a:cxn ang="0">
                    <a:pos x="88" y="46"/>
                  </a:cxn>
                  <a:cxn ang="0">
                    <a:pos x="102" y="64"/>
                  </a:cxn>
                  <a:cxn ang="0">
                    <a:pos x="114" y="86"/>
                  </a:cxn>
                  <a:cxn ang="0">
                    <a:pos x="122" y="108"/>
                  </a:cxn>
                  <a:cxn ang="0">
                    <a:pos x="123" y="134"/>
                  </a:cxn>
                  <a:cxn ang="0">
                    <a:pos x="133" y="134"/>
                  </a:cxn>
                  <a:cxn ang="0">
                    <a:pos x="129" y="108"/>
                  </a:cxn>
                  <a:cxn ang="0">
                    <a:pos x="122" y="83"/>
                  </a:cxn>
                  <a:cxn ang="0">
                    <a:pos x="109" y="60"/>
                  </a:cxn>
                  <a:cxn ang="0">
                    <a:pos x="93" y="41"/>
                  </a:cxn>
                  <a:cxn ang="0">
                    <a:pos x="75" y="24"/>
                  </a:cxn>
                  <a:cxn ang="0">
                    <a:pos x="51" y="11"/>
                  </a:cxn>
                  <a:cxn ang="0">
                    <a:pos x="26" y="4"/>
                  </a:cxn>
                  <a:cxn ang="0">
                    <a:pos x="0" y="0"/>
                  </a:cxn>
                  <a:cxn ang="0">
                    <a:pos x="0" y="0"/>
                  </a:cxn>
                  <a:cxn ang="0">
                    <a:pos x="0" y="10"/>
                  </a:cxn>
                </a:cxnLst>
                <a:pathLst>
                  <a:path w="133" h="134">
                    <a:moveTo>
                      <a:pt x="0" y="10"/>
                    </a:moveTo>
                    <a:lnTo>
                      <a:pt x="0" y="10"/>
                    </a:lnTo>
                    <a:lnTo>
                      <a:pt x="26" y="11"/>
                    </a:lnTo>
                    <a:lnTo>
                      <a:pt x="49" y="19"/>
                    </a:lnTo>
                    <a:lnTo>
                      <a:pt x="70" y="31"/>
                    </a:lnTo>
                    <a:lnTo>
                      <a:pt x="88" y="46"/>
                    </a:lnTo>
                    <a:lnTo>
                      <a:pt x="102" y="64"/>
                    </a:lnTo>
                    <a:lnTo>
                      <a:pt x="114" y="86"/>
                    </a:lnTo>
                    <a:lnTo>
                      <a:pt x="122" y="108"/>
                    </a:lnTo>
                    <a:lnTo>
                      <a:pt x="123" y="134"/>
                    </a:lnTo>
                    <a:lnTo>
                      <a:pt x="133" y="134"/>
                    </a:lnTo>
                    <a:lnTo>
                      <a:pt x="129" y="108"/>
                    </a:lnTo>
                    <a:lnTo>
                      <a:pt x="122" y="83"/>
                    </a:lnTo>
                    <a:lnTo>
                      <a:pt x="109" y="60"/>
                    </a:lnTo>
                    <a:lnTo>
                      <a:pt x="93" y="41"/>
                    </a:lnTo>
                    <a:lnTo>
                      <a:pt x="75" y="24"/>
                    </a:lnTo>
                    <a:lnTo>
                      <a:pt x="51" y="11"/>
                    </a:lnTo>
                    <a:lnTo>
                      <a:pt x="26" y="4"/>
                    </a:lnTo>
                    <a:lnTo>
                      <a:pt x="0" y="0"/>
                    </a:lnTo>
                    <a:lnTo>
                      <a:pt x="0" y="10"/>
                    </a:lnTo>
                    <a:close/>
                  </a:path>
                </a:pathLst>
              </a:custGeom>
              <a:solidFill>
                <a:srgbClr val="000000"/>
              </a:solidFill>
              <a:ln w="9525">
                <a:noFill/>
              </a:ln>
            </p:spPr>
            <p:txBody>
              <a:bodyPr/>
              <a:p>
                <a:endParaRPr lang="zh-CN" altLang="en-US"/>
              </a:p>
            </p:txBody>
          </p:sp>
          <p:sp>
            <p:nvSpPr>
              <p:cNvPr id="21597" name="Freeform 94"/>
              <p:cNvSpPr/>
              <p:nvPr/>
            </p:nvSpPr>
            <p:spPr>
              <a:xfrm>
                <a:off x="2942" y="801"/>
                <a:ext cx="134" cy="139"/>
              </a:xfrm>
              <a:custGeom>
                <a:avLst/>
                <a:gdLst/>
                <a:ahLst/>
                <a:cxnLst>
                  <a:cxn ang="0">
                    <a:pos x="5" y="129"/>
                  </a:cxn>
                  <a:cxn ang="0">
                    <a:pos x="10" y="134"/>
                  </a:cxn>
                  <a:cxn ang="0">
                    <a:pos x="12" y="108"/>
                  </a:cxn>
                  <a:cxn ang="0">
                    <a:pos x="19" y="86"/>
                  </a:cxn>
                  <a:cxn ang="0">
                    <a:pos x="31" y="64"/>
                  </a:cxn>
                  <a:cxn ang="0">
                    <a:pos x="46" y="46"/>
                  </a:cxn>
                  <a:cxn ang="0">
                    <a:pos x="65" y="31"/>
                  </a:cxn>
                  <a:cxn ang="0">
                    <a:pos x="86" y="19"/>
                  </a:cxn>
                  <a:cxn ang="0">
                    <a:pos x="108" y="11"/>
                  </a:cxn>
                  <a:cxn ang="0">
                    <a:pos x="134" y="10"/>
                  </a:cxn>
                  <a:cxn ang="0">
                    <a:pos x="134" y="0"/>
                  </a:cxn>
                  <a:cxn ang="0">
                    <a:pos x="108" y="4"/>
                  </a:cxn>
                  <a:cxn ang="0">
                    <a:pos x="83" y="11"/>
                  </a:cxn>
                  <a:cxn ang="0">
                    <a:pos x="60" y="24"/>
                  </a:cxn>
                  <a:cxn ang="0">
                    <a:pos x="41" y="41"/>
                  </a:cxn>
                  <a:cxn ang="0">
                    <a:pos x="24" y="60"/>
                  </a:cxn>
                  <a:cxn ang="0">
                    <a:pos x="12" y="83"/>
                  </a:cxn>
                  <a:cxn ang="0">
                    <a:pos x="4" y="108"/>
                  </a:cxn>
                  <a:cxn ang="0">
                    <a:pos x="0" y="134"/>
                  </a:cxn>
                  <a:cxn ang="0">
                    <a:pos x="5" y="139"/>
                  </a:cxn>
                  <a:cxn ang="0">
                    <a:pos x="0" y="134"/>
                  </a:cxn>
                  <a:cxn ang="0">
                    <a:pos x="0" y="139"/>
                  </a:cxn>
                  <a:cxn ang="0">
                    <a:pos x="5" y="139"/>
                  </a:cxn>
                  <a:cxn ang="0">
                    <a:pos x="5" y="129"/>
                  </a:cxn>
                </a:cxnLst>
                <a:pathLst>
                  <a:path w="134" h="139">
                    <a:moveTo>
                      <a:pt x="5" y="129"/>
                    </a:moveTo>
                    <a:lnTo>
                      <a:pt x="10" y="134"/>
                    </a:lnTo>
                    <a:lnTo>
                      <a:pt x="12" y="108"/>
                    </a:lnTo>
                    <a:lnTo>
                      <a:pt x="19" y="86"/>
                    </a:lnTo>
                    <a:lnTo>
                      <a:pt x="31" y="64"/>
                    </a:lnTo>
                    <a:lnTo>
                      <a:pt x="46" y="46"/>
                    </a:lnTo>
                    <a:lnTo>
                      <a:pt x="65" y="31"/>
                    </a:lnTo>
                    <a:lnTo>
                      <a:pt x="86" y="19"/>
                    </a:lnTo>
                    <a:lnTo>
                      <a:pt x="108" y="11"/>
                    </a:lnTo>
                    <a:lnTo>
                      <a:pt x="134" y="10"/>
                    </a:lnTo>
                    <a:lnTo>
                      <a:pt x="134" y="0"/>
                    </a:lnTo>
                    <a:lnTo>
                      <a:pt x="108" y="4"/>
                    </a:lnTo>
                    <a:lnTo>
                      <a:pt x="83" y="11"/>
                    </a:lnTo>
                    <a:lnTo>
                      <a:pt x="60" y="24"/>
                    </a:lnTo>
                    <a:lnTo>
                      <a:pt x="41" y="41"/>
                    </a:lnTo>
                    <a:lnTo>
                      <a:pt x="24" y="60"/>
                    </a:lnTo>
                    <a:lnTo>
                      <a:pt x="12" y="83"/>
                    </a:lnTo>
                    <a:lnTo>
                      <a:pt x="4" y="108"/>
                    </a:lnTo>
                    <a:lnTo>
                      <a:pt x="0" y="134"/>
                    </a:lnTo>
                    <a:lnTo>
                      <a:pt x="5" y="139"/>
                    </a:lnTo>
                    <a:lnTo>
                      <a:pt x="0" y="134"/>
                    </a:lnTo>
                    <a:lnTo>
                      <a:pt x="0" y="139"/>
                    </a:lnTo>
                    <a:lnTo>
                      <a:pt x="5" y="139"/>
                    </a:lnTo>
                    <a:lnTo>
                      <a:pt x="5" y="129"/>
                    </a:lnTo>
                    <a:close/>
                  </a:path>
                </a:pathLst>
              </a:custGeom>
              <a:solidFill>
                <a:srgbClr val="000000"/>
              </a:solidFill>
              <a:ln w="9525">
                <a:noFill/>
              </a:ln>
            </p:spPr>
            <p:txBody>
              <a:bodyPr/>
              <a:p>
                <a:endParaRPr lang="zh-CN" altLang="en-US"/>
              </a:p>
            </p:txBody>
          </p:sp>
          <p:sp>
            <p:nvSpPr>
              <p:cNvPr id="21598" name="Freeform 95"/>
              <p:cNvSpPr/>
              <p:nvPr/>
            </p:nvSpPr>
            <p:spPr>
              <a:xfrm>
                <a:off x="2947" y="930"/>
                <a:ext cx="82" cy="10"/>
              </a:xfrm>
              <a:custGeom>
                <a:avLst/>
                <a:gdLst/>
                <a:ahLst/>
                <a:cxnLst>
                  <a:cxn ang="0">
                    <a:pos x="72" y="5"/>
                  </a:cxn>
                  <a:cxn ang="0">
                    <a:pos x="77" y="0"/>
                  </a:cxn>
                  <a:cxn ang="0">
                    <a:pos x="0" y="0"/>
                  </a:cxn>
                  <a:cxn ang="0">
                    <a:pos x="0" y="10"/>
                  </a:cxn>
                  <a:cxn ang="0">
                    <a:pos x="77" y="10"/>
                  </a:cxn>
                  <a:cxn ang="0">
                    <a:pos x="82" y="5"/>
                  </a:cxn>
                  <a:cxn ang="0">
                    <a:pos x="77" y="10"/>
                  </a:cxn>
                  <a:cxn ang="0">
                    <a:pos x="82" y="10"/>
                  </a:cxn>
                  <a:cxn ang="0">
                    <a:pos x="82" y="5"/>
                  </a:cxn>
                  <a:cxn ang="0">
                    <a:pos x="72" y="5"/>
                  </a:cxn>
                </a:cxnLst>
                <a:pathLst>
                  <a:path w="82" h="10">
                    <a:moveTo>
                      <a:pt x="72" y="5"/>
                    </a:moveTo>
                    <a:lnTo>
                      <a:pt x="77" y="0"/>
                    </a:lnTo>
                    <a:lnTo>
                      <a:pt x="0" y="0"/>
                    </a:lnTo>
                    <a:lnTo>
                      <a:pt x="0" y="10"/>
                    </a:lnTo>
                    <a:lnTo>
                      <a:pt x="77" y="10"/>
                    </a:lnTo>
                    <a:lnTo>
                      <a:pt x="82" y="5"/>
                    </a:lnTo>
                    <a:lnTo>
                      <a:pt x="77" y="10"/>
                    </a:lnTo>
                    <a:lnTo>
                      <a:pt x="82" y="10"/>
                    </a:lnTo>
                    <a:lnTo>
                      <a:pt x="82" y="5"/>
                    </a:lnTo>
                    <a:lnTo>
                      <a:pt x="72" y="5"/>
                    </a:lnTo>
                    <a:close/>
                  </a:path>
                </a:pathLst>
              </a:custGeom>
              <a:solidFill>
                <a:srgbClr val="000000"/>
              </a:solidFill>
              <a:ln w="9525">
                <a:noFill/>
              </a:ln>
            </p:spPr>
            <p:txBody>
              <a:bodyPr/>
              <a:p>
                <a:endParaRPr lang="zh-CN" altLang="en-US"/>
              </a:p>
            </p:txBody>
          </p:sp>
          <p:sp>
            <p:nvSpPr>
              <p:cNvPr id="21599" name="Freeform 96"/>
              <p:cNvSpPr/>
              <p:nvPr/>
            </p:nvSpPr>
            <p:spPr>
              <a:xfrm>
                <a:off x="3316" y="1006"/>
                <a:ext cx="88" cy="120"/>
              </a:xfrm>
              <a:custGeom>
                <a:avLst/>
                <a:gdLst/>
                <a:ahLst/>
                <a:cxnLst>
                  <a:cxn ang="0">
                    <a:pos x="88" y="119"/>
                  </a:cxn>
                  <a:cxn ang="0">
                    <a:pos x="85" y="91"/>
                  </a:cxn>
                  <a:cxn ang="0">
                    <a:pos x="80" y="68"/>
                  </a:cxn>
                  <a:cxn ang="0">
                    <a:pos x="70" y="49"/>
                  </a:cxn>
                  <a:cxn ang="0">
                    <a:pos x="59" y="33"/>
                  </a:cxn>
                  <a:cxn ang="0">
                    <a:pos x="45" y="21"/>
                  </a:cxn>
                  <a:cxn ang="0">
                    <a:pos x="31" y="12"/>
                  </a:cxn>
                  <a:cxn ang="0">
                    <a:pos x="16" y="5"/>
                  </a:cxn>
                  <a:cxn ang="0">
                    <a:pos x="0" y="0"/>
                  </a:cxn>
                  <a:cxn ang="0">
                    <a:pos x="8" y="11"/>
                  </a:cxn>
                  <a:cxn ang="0">
                    <a:pos x="12" y="19"/>
                  </a:cxn>
                  <a:cxn ang="0">
                    <a:pos x="12" y="24"/>
                  </a:cxn>
                  <a:cxn ang="0">
                    <a:pos x="5" y="26"/>
                  </a:cxn>
                  <a:cxn ang="0">
                    <a:pos x="0" y="27"/>
                  </a:cxn>
                  <a:cxn ang="0">
                    <a:pos x="2" y="34"/>
                  </a:cxn>
                  <a:cxn ang="0">
                    <a:pos x="12" y="43"/>
                  </a:cxn>
                  <a:cxn ang="0">
                    <a:pos x="27" y="50"/>
                  </a:cxn>
                  <a:cxn ang="0">
                    <a:pos x="34" y="54"/>
                  </a:cxn>
                  <a:cxn ang="0">
                    <a:pos x="42" y="58"/>
                  </a:cxn>
                  <a:cxn ang="0">
                    <a:pos x="49" y="63"/>
                  </a:cxn>
                  <a:cxn ang="0">
                    <a:pos x="55" y="68"/>
                  </a:cxn>
                  <a:cxn ang="0">
                    <a:pos x="60" y="75"/>
                  </a:cxn>
                  <a:cxn ang="0">
                    <a:pos x="64" y="83"/>
                  </a:cxn>
                  <a:cxn ang="0">
                    <a:pos x="67" y="91"/>
                  </a:cxn>
                  <a:cxn ang="0">
                    <a:pos x="67" y="101"/>
                  </a:cxn>
                  <a:cxn ang="0">
                    <a:pos x="69" y="115"/>
                  </a:cxn>
                  <a:cxn ang="0">
                    <a:pos x="76" y="120"/>
                  </a:cxn>
                  <a:cxn ang="0">
                    <a:pos x="84" y="120"/>
                  </a:cxn>
                  <a:cxn ang="0">
                    <a:pos x="88" y="119"/>
                  </a:cxn>
                </a:cxnLst>
                <a:pathLst>
                  <a:path w="88" h="120">
                    <a:moveTo>
                      <a:pt x="88" y="119"/>
                    </a:moveTo>
                    <a:lnTo>
                      <a:pt x="85" y="91"/>
                    </a:lnTo>
                    <a:lnTo>
                      <a:pt x="80" y="68"/>
                    </a:lnTo>
                    <a:lnTo>
                      <a:pt x="70" y="49"/>
                    </a:lnTo>
                    <a:lnTo>
                      <a:pt x="59" y="33"/>
                    </a:lnTo>
                    <a:lnTo>
                      <a:pt x="45" y="21"/>
                    </a:lnTo>
                    <a:lnTo>
                      <a:pt x="31" y="12"/>
                    </a:lnTo>
                    <a:lnTo>
                      <a:pt x="16" y="5"/>
                    </a:lnTo>
                    <a:lnTo>
                      <a:pt x="0" y="0"/>
                    </a:lnTo>
                    <a:lnTo>
                      <a:pt x="8" y="11"/>
                    </a:lnTo>
                    <a:lnTo>
                      <a:pt x="12" y="19"/>
                    </a:lnTo>
                    <a:lnTo>
                      <a:pt x="12" y="24"/>
                    </a:lnTo>
                    <a:lnTo>
                      <a:pt x="5" y="26"/>
                    </a:lnTo>
                    <a:lnTo>
                      <a:pt x="0" y="27"/>
                    </a:lnTo>
                    <a:lnTo>
                      <a:pt x="2" y="34"/>
                    </a:lnTo>
                    <a:lnTo>
                      <a:pt x="12" y="43"/>
                    </a:lnTo>
                    <a:lnTo>
                      <a:pt x="27" y="50"/>
                    </a:lnTo>
                    <a:lnTo>
                      <a:pt x="34" y="54"/>
                    </a:lnTo>
                    <a:lnTo>
                      <a:pt x="42" y="58"/>
                    </a:lnTo>
                    <a:lnTo>
                      <a:pt x="49" y="63"/>
                    </a:lnTo>
                    <a:lnTo>
                      <a:pt x="55" y="68"/>
                    </a:lnTo>
                    <a:lnTo>
                      <a:pt x="60" y="75"/>
                    </a:lnTo>
                    <a:lnTo>
                      <a:pt x="64" y="83"/>
                    </a:lnTo>
                    <a:lnTo>
                      <a:pt x="67" y="91"/>
                    </a:lnTo>
                    <a:lnTo>
                      <a:pt x="67" y="101"/>
                    </a:lnTo>
                    <a:lnTo>
                      <a:pt x="69" y="115"/>
                    </a:lnTo>
                    <a:lnTo>
                      <a:pt x="76" y="120"/>
                    </a:lnTo>
                    <a:lnTo>
                      <a:pt x="84" y="120"/>
                    </a:lnTo>
                    <a:lnTo>
                      <a:pt x="88" y="119"/>
                    </a:lnTo>
                    <a:close/>
                  </a:path>
                </a:pathLst>
              </a:custGeom>
              <a:solidFill>
                <a:srgbClr val="000000"/>
              </a:solidFill>
              <a:ln w="9525">
                <a:noFill/>
              </a:ln>
            </p:spPr>
            <p:txBody>
              <a:bodyPr/>
              <a:p>
                <a:endParaRPr lang="zh-CN" altLang="en-US"/>
              </a:p>
            </p:txBody>
          </p:sp>
          <p:sp>
            <p:nvSpPr>
              <p:cNvPr id="21600" name="Freeform 97"/>
              <p:cNvSpPr/>
              <p:nvPr/>
            </p:nvSpPr>
            <p:spPr>
              <a:xfrm>
                <a:off x="2960" y="806"/>
                <a:ext cx="253" cy="187"/>
              </a:xfrm>
              <a:custGeom>
                <a:avLst/>
                <a:gdLst/>
                <a:ahLst/>
                <a:cxnLst>
                  <a:cxn ang="0">
                    <a:pos x="77" y="6"/>
                  </a:cxn>
                  <a:cxn ang="0">
                    <a:pos x="88" y="2"/>
                  </a:cxn>
                  <a:cxn ang="0">
                    <a:pos x="99" y="1"/>
                  </a:cxn>
                  <a:cxn ang="0">
                    <a:pos x="110" y="0"/>
                  </a:cxn>
                  <a:cxn ang="0">
                    <a:pos x="123" y="0"/>
                  </a:cxn>
                  <a:cxn ang="0">
                    <a:pos x="135" y="1"/>
                  </a:cxn>
                  <a:cxn ang="0">
                    <a:pos x="147" y="4"/>
                  </a:cxn>
                  <a:cxn ang="0">
                    <a:pos x="158" y="6"/>
                  </a:cxn>
                  <a:cxn ang="0">
                    <a:pos x="160" y="11"/>
                  </a:cxn>
                  <a:cxn ang="0">
                    <a:pos x="150" y="14"/>
                  </a:cxn>
                  <a:cxn ang="0">
                    <a:pos x="139" y="12"/>
                  </a:cxn>
                  <a:cxn ang="0">
                    <a:pos x="137" y="20"/>
                  </a:cxn>
                  <a:cxn ang="0">
                    <a:pos x="151" y="25"/>
                  </a:cxn>
                  <a:cxn ang="0">
                    <a:pos x="165" y="29"/>
                  </a:cxn>
                  <a:cxn ang="0">
                    <a:pos x="178" y="35"/>
                  </a:cxn>
                  <a:cxn ang="0">
                    <a:pos x="188" y="43"/>
                  </a:cxn>
                  <a:cxn ang="0">
                    <a:pos x="196" y="51"/>
                  </a:cxn>
                  <a:cxn ang="0">
                    <a:pos x="199" y="40"/>
                  </a:cxn>
                  <a:cxn ang="0">
                    <a:pos x="211" y="41"/>
                  </a:cxn>
                  <a:cxn ang="0">
                    <a:pos x="225" y="62"/>
                  </a:cxn>
                  <a:cxn ang="0">
                    <a:pos x="237" y="87"/>
                  </a:cxn>
                  <a:cxn ang="0">
                    <a:pos x="243" y="114"/>
                  </a:cxn>
                  <a:cxn ang="0">
                    <a:pos x="244" y="131"/>
                  </a:cxn>
                  <a:cxn ang="0">
                    <a:pos x="245" y="146"/>
                  </a:cxn>
                  <a:cxn ang="0">
                    <a:pos x="249" y="161"/>
                  </a:cxn>
                  <a:cxn ang="0">
                    <a:pos x="253" y="185"/>
                  </a:cxn>
                  <a:cxn ang="0">
                    <a:pos x="238" y="180"/>
                  </a:cxn>
                  <a:cxn ang="0">
                    <a:pos x="223" y="149"/>
                  </a:cxn>
                  <a:cxn ang="0">
                    <a:pos x="218" y="109"/>
                  </a:cxn>
                  <a:cxn ang="0">
                    <a:pos x="203" y="71"/>
                  </a:cxn>
                  <a:cxn ang="0">
                    <a:pos x="175" y="43"/>
                  </a:cxn>
                  <a:cxn ang="0">
                    <a:pos x="137" y="27"/>
                  </a:cxn>
                  <a:cxn ang="0">
                    <a:pos x="105" y="25"/>
                  </a:cxn>
                  <a:cxn ang="0">
                    <a:pos x="84" y="30"/>
                  </a:cxn>
                  <a:cxn ang="0">
                    <a:pos x="65" y="38"/>
                  </a:cxn>
                  <a:cxn ang="0">
                    <a:pos x="48" y="50"/>
                  </a:cxn>
                  <a:cxn ang="0">
                    <a:pos x="33" y="66"/>
                  </a:cxn>
                  <a:cxn ang="0">
                    <a:pos x="18" y="76"/>
                  </a:cxn>
                  <a:cxn ang="0">
                    <a:pos x="7" y="77"/>
                  </a:cxn>
                  <a:cxn ang="0">
                    <a:pos x="1" y="74"/>
                  </a:cxn>
                  <a:cxn ang="0">
                    <a:pos x="5" y="64"/>
                  </a:cxn>
                  <a:cxn ang="0">
                    <a:pos x="16" y="47"/>
                  </a:cxn>
                  <a:cxn ang="0">
                    <a:pos x="23" y="42"/>
                  </a:cxn>
                  <a:cxn ang="0">
                    <a:pos x="32" y="43"/>
                  </a:cxn>
                  <a:cxn ang="0">
                    <a:pos x="47" y="35"/>
                  </a:cxn>
                  <a:cxn ang="0">
                    <a:pos x="63" y="19"/>
                  </a:cxn>
                </a:cxnLst>
                <a:pathLst>
                  <a:path w="253" h="187">
                    <a:moveTo>
                      <a:pt x="72" y="7"/>
                    </a:moveTo>
                    <a:lnTo>
                      <a:pt x="77" y="6"/>
                    </a:lnTo>
                    <a:lnTo>
                      <a:pt x="82" y="4"/>
                    </a:lnTo>
                    <a:lnTo>
                      <a:pt x="88" y="2"/>
                    </a:lnTo>
                    <a:lnTo>
                      <a:pt x="93" y="1"/>
                    </a:lnTo>
                    <a:lnTo>
                      <a:pt x="99" y="1"/>
                    </a:lnTo>
                    <a:lnTo>
                      <a:pt x="104" y="0"/>
                    </a:lnTo>
                    <a:lnTo>
                      <a:pt x="110" y="0"/>
                    </a:lnTo>
                    <a:lnTo>
                      <a:pt x="116" y="0"/>
                    </a:lnTo>
                    <a:lnTo>
                      <a:pt x="123" y="0"/>
                    </a:lnTo>
                    <a:lnTo>
                      <a:pt x="129" y="0"/>
                    </a:lnTo>
                    <a:lnTo>
                      <a:pt x="135" y="1"/>
                    </a:lnTo>
                    <a:lnTo>
                      <a:pt x="141" y="2"/>
                    </a:lnTo>
                    <a:lnTo>
                      <a:pt x="147" y="4"/>
                    </a:lnTo>
                    <a:lnTo>
                      <a:pt x="153" y="5"/>
                    </a:lnTo>
                    <a:lnTo>
                      <a:pt x="158" y="6"/>
                    </a:lnTo>
                    <a:lnTo>
                      <a:pt x="165" y="9"/>
                    </a:lnTo>
                    <a:lnTo>
                      <a:pt x="160" y="11"/>
                    </a:lnTo>
                    <a:lnTo>
                      <a:pt x="156" y="12"/>
                    </a:lnTo>
                    <a:lnTo>
                      <a:pt x="150" y="14"/>
                    </a:lnTo>
                    <a:lnTo>
                      <a:pt x="144" y="12"/>
                    </a:lnTo>
                    <a:lnTo>
                      <a:pt x="139" y="12"/>
                    </a:lnTo>
                    <a:lnTo>
                      <a:pt x="136" y="16"/>
                    </a:lnTo>
                    <a:lnTo>
                      <a:pt x="137" y="20"/>
                    </a:lnTo>
                    <a:lnTo>
                      <a:pt x="145" y="24"/>
                    </a:lnTo>
                    <a:lnTo>
                      <a:pt x="151" y="25"/>
                    </a:lnTo>
                    <a:lnTo>
                      <a:pt x="158" y="26"/>
                    </a:lnTo>
                    <a:lnTo>
                      <a:pt x="165" y="29"/>
                    </a:lnTo>
                    <a:lnTo>
                      <a:pt x="172" y="31"/>
                    </a:lnTo>
                    <a:lnTo>
                      <a:pt x="178" y="35"/>
                    </a:lnTo>
                    <a:lnTo>
                      <a:pt x="183" y="38"/>
                    </a:lnTo>
                    <a:lnTo>
                      <a:pt x="188" y="43"/>
                    </a:lnTo>
                    <a:lnTo>
                      <a:pt x="192" y="47"/>
                    </a:lnTo>
                    <a:lnTo>
                      <a:pt x="196" y="51"/>
                    </a:lnTo>
                    <a:lnTo>
                      <a:pt x="198" y="47"/>
                    </a:lnTo>
                    <a:lnTo>
                      <a:pt x="199" y="40"/>
                    </a:lnTo>
                    <a:lnTo>
                      <a:pt x="201" y="31"/>
                    </a:lnTo>
                    <a:lnTo>
                      <a:pt x="211" y="41"/>
                    </a:lnTo>
                    <a:lnTo>
                      <a:pt x="218" y="51"/>
                    </a:lnTo>
                    <a:lnTo>
                      <a:pt x="225" y="62"/>
                    </a:lnTo>
                    <a:lnTo>
                      <a:pt x="232" y="74"/>
                    </a:lnTo>
                    <a:lnTo>
                      <a:pt x="237" y="87"/>
                    </a:lnTo>
                    <a:lnTo>
                      <a:pt x="240" y="100"/>
                    </a:lnTo>
                    <a:lnTo>
                      <a:pt x="243" y="114"/>
                    </a:lnTo>
                    <a:lnTo>
                      <a:pt x="244" y="129"/>
                    </a:lnTo>
                    <a:lnTo>
                      <a:pt x="244" y="131"/>
                    </a:lnTo>
                    <a:lnTo>
                      <a:pt x="245" y="139"/>
                    </a:lnTo>
                    <a:lnTo>
                      <a:pt x="245" y="146"/>
                    </a:lnTo>
                    <a:lnTo>
                      <a:pt x="246" y="152"/>
                    </a:lnTo>
                    <a:lnTo>
                      <a:pt x="249" y="161"/>
                    </a:lnTo>
                    <a:lnTo>
                      <a:pt x="253" y="175"/>
                    </a:lnTo>
                    <a:lnTo>
                      <a:pt x="253" y="185"/>
                    </a:lnTo>
                    <a:lnTo>
                      <a:pt x="248" y="187"/>
                    </a:lnTo>
                    <a:lnTo>
                      <a:pt x="238" y="180"/>
                    </a:lnTo>
                    <a:lnTo>
                      <a:pt x="229" y="166"/>
                    </a:lnTo>
                    <a:lnTo>
                      <a:pt x="223" y="149"/>
                    </a:lnTo>
                    <a:lnTo>
                      <a:pt x="220" y="130"/>
                    </a:lnTo>
                    <a:lnTo>
                      <a:pt x="218" y="109"/>
                    </a:lnTo>
                    <a:lnTo>
                      <a:pt x="212" y="89"/>
                    </a:lnTo>
                    <a:lnTo>
                      <a:pt x="203" y="71"/>
                    </a:lnTo>
                    <a:lnTo>
                      <a:pt x="189" y="56"/>
                    </a:lnTo>
                    <a:lnTo>
                      <a:pt x="175" y="43"/>
                    </a:lnTo>
                    <a:lnTo>
                      <a:pt x="157" y="33"/>
                    </a:lnTo>
                    <a:lnTo>
                      <a:pt x="137" y="27"/>
                    </a:lnTo>
                    <a:lnTo>
                      <a:pt x="116" y="25"/>
                    </a:lnTo>
                    <a:lnTo>
                      <a:pt x="105" y="25"/>
                    </a:lnTo>
                    <a:lnTo>
                      <a:pt x="95" y="27"/>
                    </a:lnTo>
                    <a:lnTo>
                      <a:pt x="84" y="30"/>
                    </a:lnTo>
                    <a:lnTo>
                      <a:pt x="75" y="33"/>
                    </a:lnTo>
                    <a:lnTo>
                      <a:pt x="65" y="38"/>
                    </a:lnTo>
                    <a:lnTo>
                      <a:pt x="57" y="43"/>
                    </a:lnTo>
                    <a:lnTo>
                      <a:pt x="48" y="50"/>
                    </a:lnTo>
                    <a:lnTo>
                      <a:pt x="41" y="57"/>
                    </a:lnTo>
                    <a:lnTo>
                      <a:pt x="33" y="66"/>
                    </a:lnTo>
                    <a:lnTo>
                      <a:pt x="26" y="72"/>
                    </a:lnTo>
                    <a:lnTo>
                      <a:pt x="18" y="76"/>
                    </a:lnTo>
                    <a:lnTo>
                      <a:pt x="12" y="77"/>
                    </a:lnTo>
                    <a:lnTo>
                      <a:pt x="7" y="77"/>
                    </a:lnTo>
                    <a:lnTo>
                      <a:pt x="3" y="76"/>
                    </a:lnTo>
                    <a:lnTo>
                      <a:pt x="1" y="74"/>
                    </a:lnTo>
                    <a:lnTo>
                      <a:pt x="0" y="74"/>
                    </a:lnTo>
                    <a:lnTo>
                      <a:pt x="5" y="64"/>
                    </a:lnTo>
                    <a:lnTo>
                      <a:pt x="10" y="56"/>
                    </a:lnTo>
                    <a:lnTo>
                      <a:pt x="16" y="47"/>
                    </a:lnTo>
                    <a:lnTo>
                      <a:pt x="23" y="38"/>
                    </a:lnTo>
                    <a:lnTo>
                      <a:pt x="23" y="42"/>
                    </a:lnTo>
                    <a:lnTo>
                      <a:pt x="27" y="43"/>
                    </a:lnTo>
                    <a:lnTo>
                      <a:pt x="32" y="43"/>
                    </a:lnTo>
                    <a:lnTo>
                      <a:pt x="38" y="40"/>
                    </a:lnTo>
                    <a:lnTo>
                      <a:pt x="47" y="35"/>
                    </a:lnTo>
                    <a:lnTo>
                      <a:pt x="54" y="27"/>
                    </a:lnTo>
                    <a:lnTo>
                      <a:pt x="63" y="19"/>
                    </a:lnTo>
                    <a:lnTo>
                      <a:pt x="72" y="7"/>
                    </a:lnTo>
                    <a:close/>
                  </a:path>
                </a:pathLst>
              </a:custGeom>
              <a:solidFill>
                <a:srgbClr val="000000"/>
              </a:solidFill>
              <a:ln w="9525">
                <a:noFill/>
              </a:ln>
            </p:spPr>
            <p:txBody>
              <a:bodyPr/>
              <a:p>
                <a:endParaRPr lang="zh-CN" altLang="en-US"/>
              </a:p>
            </p:txBody>
          </p:sp>
          <p:sp>
            <p:nvSpPr>
              <p:cNvPr id="21601" name="Rectangle 98"/>
              <p:cNvSpPr/>
              <p:nvPr/>
            </p:nvSpPr>
            <p:spPr>
              <a:xfrm>
                <a:off x="2951" y="929"/>
                <a:ext cx="70" cy="12"/>
              </a:xfrm>
              <a:prstGeom prst="rect">
                <a:avLst/>
              </a:prstGeom>
              <a:solidFill>
                <a:srgbClr val="FFFFFF"/>
              </a:solid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602" name="Freeform 99"/>
              <p:cNvSpPr/>
              <p:nvPr/>
            </p:nvSpPr>
            <p:spPr>
              <a:xfrm>
                <a:off x="2996" y="925"/>
                <a:ext cx="156" cy="94"/>
              </a:xfrm>
              <a:custGeom>
                <a:avLst/>
                <a:gdLst/>
                <a:ahLst/>
                <a:cxnLst>
                  <a:cxn ang="0">
                    <a:pos x="105" y="56"/>
                  </a:cxn>
                  <a:cxn ang="0">
                    <a:pos x="89" y="61"/>
                  </a:cxn>
                  <a:cxn ang="0">
                    <a:pos x="70" y="61"/>
                  </a:cxn>
                  <a:cxn ang="0">
                    <a:pos x="52" y="53"/>
                  </a:cxn>
                  <a:cxn ang="0">
                    <a:pos x="37" y="38"/>
                  </a:cxn>
                  <a:cxn ang="0">
                    <a:pos x="29" y="20"/>
                  </a:cxn>
                  <a:cxn ang="0">
                    <a:pos x="23" y="0"/>
                  </a:cxn>
                  <a:cxn ang="0">
                    <a:pos x="5" y="10"/>
                  </a:cxn>
                  <a:cxn ang="0">
                    <a:pos x="5" y="42"/>
                  </a:cxn>
                  <a:cxn ang="0">
                    <a:pos x="17" y="66"/>
                  </a:cxn>
                  <a:cxn ang="0">
                    <a:pos x="25" y="67"/>
                  </a:cxn>
                  <a:cxn ang="0">
                    <a:pos x="21" y="43"/>
                  </a:cxn>
                  <a:cxn ang="0">
                    <a:pos x="36" y="55"/>
                  </a:cxn>
                  <a:cxn ang="0">
                    <a:pos x="49" y="64"/>
                  </a:cxn>
                  <a:cxn ang="0">
                    <a:pos x="62" y="69"/>
                  </a:cxn>
                  <a:cxn ang="0">
                    <a:pos x="73" y="69"/>
                  </a:cxn>
                  <a:cxn ang="0">
                    <a:pos x="84" y="68"/>
                  </a:cxn>
                  <a:cxn ang="0">
                    <a:pos x="85" y="74"/>
                  </a:cxn>
                  <a:cxn ang="0">
                    <a:pos x="69" y="82"/>
                  </a:cxn>
                  <a:cxn ang="0">
                    <a:pos x="73" y="92"/>
                  </a:cxn>
                  <a:cxn ang="0">
                    <a:pos x="93" y="94"/>
                  </a:cxn>
                  <a:cxn ang="0">
                    <a:pos x="116" y="87"/>
                  </a:cxn>
                  <a:cxn ang="0">
                    <a:pos x="136" y="73"/>
                  </a:cxn>
                  <a:cxn ang="0">
                    <a:pos x="151" y="55"/>
                  </a:cxn>
                  <a:cxn ang="0">
                    <a:pos x="155" y="46"/>
                  </a:cxn>
                  <a:cxn ang="0">
                    <a:pos x="147" y="57"/>
                  </a:cxn>
                  <a:cxn ang="0">
                    <a:pos x="132" y="73"/>
                  </a:cxn>
                  <a:cxn ang="0">
                    <a:pos x="109" y="84"/>
                  </a:cxn>
                  <a:cxn ang="0">
                    <a:pos x="89" y="86"/>
                  </a:cxn>
                  <a:cxn ang="0">
                    <a:pos x="98" y="81"/>
                  </a:cxn>
                  <a:cxn ang="0">
                    <a:pos x="114" y="71"/>
                  </a:cxn>
                  <a:cxn ang="0">
                    <a:pos x="120" y="58"/>
                  </a:cxn>
                </a:cxnLst>
                <a:pathLst>
                  <a:path w="156" h="94">
                    <a:moveTo>
                      <a:pt x="113" y="52"/>
                    </a:moveTo>
                    <a:lnTo>
                      <a:pt x="105" y="56"/>
                    </a:lnTo>
                    <a:lnTo>
                      <a:pt x="98" y="59"/>
                    </a:lnTo>
                    <a:lnTo>
                      <a:pt x="89" y="61"/>
                    </a:lnTo>
                    <a:lnTo>
                      <a:pt x="80" y="62"/>
                    </a:lnTo>
                    <a:lnTo>
                      <a:pt x="70" y="61"/>
                    </a:lnTo>
                    <a:lnTo>
                      <a:pt x="60" y="58"/>
                    </a:lnTo>
                    <a:lnTo>
                      <a:pt x="52" y="53"/>
                    </a:lnTo>
                    <a:lnTo>
                      <a:pt x="43" y="47"/>
                    </a:lnTo>
                    <a:lnTo>
                      <a:pt x="37" y="38"/>
                    </a:lnTo>
                    <a:lnTo>
                      <a:pt x="32" y="30"/>
                    </a:lnTo>
                    <a:lnTo>
                      <a:pt x="29" y="20"/>
                    </a:lnTo>
                    <a:lnTo>
                      <a:pt x="28" y="10"/>
                    </a:lnTo>
                    <a:lnTo>
                      <a:pt x="23" y="0"/>
                    </a:lnTo>
                    <a:lnTo>
                      <a:pt x="15" y="0"/>
                    </a:lnTo>
                    <a:lnTo>
                      <a:pt x="5" y="10"/>
                    </a:lnTo>
                    <a:lnTo>
                      <a:pt x="0" y="30"/>
                    </a:lnTo>
                    <a:lnTo>
                      <a:pt x="5" y="42"/>
                    </a:lnTo>
                    <a:lnTo>
                      <a:pt x="10" y="55"/>
                    </a:lnTo>
                    <a:lnTo>
                      <a:pt x="17" y="66"/>
                    </a:lnTo>
                    <a:lnTo>
                      <a:pt x="27" y="74"/>
                    </a:lnTo>
                    <a:lnTo>
                      <a:pt x="25" y="67"/>
                    </a:lnTo>
                    <a:lnTo>
                      <a:pt x="21" y="53"/>
                    </a:lnTo>
                    <a:lnTo>
                      <a:pt x="21" y="43"/>
                    </a:lnTo>
                    <a:lnTo>
                      <a:pt x="29" y="48"/>
                    </a:lnTo>
                    <a:lnTo>
                      <a:pt x="36" y="55"/>
                    </a:lnTo>
                    <a:lnTo>
                      <a:pt x="42" y="61"/>
                    </a:lnTo>
                    <a:lnTo>
                      <a:pt x="49" y="64"/>
                    </a:lnTo>
                    <a:lnTo>
                      <a:pt x="56" y="67"/>
                    </a:lnTo>
                    <a:lnTo>
                      <a:pt x="62" y="69"/>
                    </a:lnTo>
                    <a:lnTo>
                      <a:pt x="68" y="71"/>
                    </a:lnTo>
                    <a:lnTo>
                      <a:pt x="73" y="69"/>
                    </a:lnTo>
                    <a:lnTo>
                      <a:pt x="79" y="68"/>
                    </a:lnTo>
                    <a:lnTo>
                      <a:pt x="84" y="68"/>
                    </a:lnTo>
                    <a:lnTo>
                      <a:pt x="88" y="71"/>
                    </a:lnTo>
                    <a:lnTo>
                      <a:pt x="85" y="74"/>
                    </a:lnTo>
                    <a:lnTo>
                      <a:pt x="78" y="78"/>
                    </a:lnTo>
                    <a:lnTo>
                      <a:pt x="69" y="82"/>
                    </a:lnTo>
                    <a:lnTo>
                      <a:pt x="68" y="87"/>
                    </a:lnTo>
                    <a:lnTo>
                      <a:pt x="73" y="92"/>
                    </a:lnTo>
                    <a:lnTo>
                      <a:pt x="80" y="94"/>
                    </a:lnTo>
                    <a:lnTo>
                      <a:pt x="93" y="94"/>
                    </a:lnTo>
                    <a:lnTo>
                      <a:pt x="105" y="90"/>
                    </a:lnTo>
                    <a:lnTo>
                      <a:pt x="116" y="87"/>
                    </a:lnTo>
                    <a:lnTo>
                      <a:pt x="126" y="81"/>
                    </a:lnTo>
                    <a:lnTo>
                      <a:pt x="136" y="73"/>
                    </a:lnTo>
                    <a:lnTo>
                      <a:pt x="144" y="64"/>
                    </a:lnTo>
                    <a:lnTo>
                      <a:pt x="151" y="55"/>
                    </a:lnTo>
                    <a:lnTo>
                      <a:pt x="156" y="43"/>
                    </a:lnTo>
                    <a:lnTo>
                      <a:pt x="155" y="46"/>
                    </a:lnTo>
                    <a:lnTo>
                      <a:pt x="152" y="50"/>
                    </a:lnTo>
                    <a:lnTo>
                      <a:pt x="147" y="57"/>
                    </a:lnTo>
                    <a:lnTo>
                      <a:pt x="141" y="64"/>
                    </a:lnTo>
                    <a:lnTo>
                      <a:pt x="132" y="73"/>
                    </a:lnTo>
                    <a:lnTo>
                      <a:pt x="121" y="81"/>
                    </a:lnTo>
                    <a:lnTo>
                      <a:pt x="109" y="84"/>
                    </a:lnTo>
                    <a:lnTo>
                      <a:pt x="94" y="87"/>
                    </a:lnTo>
                    <a:lnTo>
                      <a:pt x="89" y="86"/>
                    </a:lnTo>
                    <a:lnTo>
                      <a:pt x="90" y="83"/>
                    </a:lnTo>
                    <a:lnTo>
                      <a:pt x="98" y="81"/>
                    </a:lnTo>
                    <a:lnTo>
                      <a:pt x="105" y="76"/>
                    </a:lnTo>
                    <a:lnTo>
                      <a:pt x="114" y="71"/>
                    </a:lnTo>
                    <a:lnTo>
                      <a:pt x="119" y="64"/>
                    </a:lnTo>
                    <a:lnTo>
                      <a:pt x="120" y="58"/>
                    </a:lnTo>
                    <a:lnTo>
                      <a:pt x="113" y="52"/>
                    </a:lnTo>
                    <a:close/>
                  </a:path>
                </a:pathLst>
              </a:custGeom>
              <a:solidFill>
                <a:srgbClr val="000000"/>
              </a:solidFill>
              <a:ln w="9525">
                <a:noFill/>
              </a:ln>
            </p:spPr>
            <p:txBody>
              <a:bodyPr/>
              <a:p>
                <a:endParaRPr lang="zh-CN" altLang="en-US"/>
              </a:p>
            </p:txBody>
          </p:sp>
          <p:sp>
            <p:nvSpPr>
              <p:cNvPr id="21603" name="Freeform 100"/>
              <p:cNvSpPr/>
              <p:nvPr/>
            </p:nvSpPr>
            <p:spPr>
              <a:xfrm>
                <a:off x="2341" y="1307"/>
                <a:ext cx="1466" cy="26"/>
              </a:xfrm>
              <a:custGeom>
                <a:avLst/>
                <a:gdLst/>
                <a:ahLst/>
                <a:cxnLst>
                  <a:cxn ang="0">
                    <a:pos x="7" y="0"/>
                  </a:cxn>
                  <a:cxn ang="0">
                    <a:pos x="1457" y="0"/>
                  </a:cxn>
                  <a:cxn ang="0">
                    <a:pos x="1459" y="2"/>
                  </a:cxn>
                  <a:cxn ang="0">
                    <a:pos x="1462" y="8"/>
                  </a:cxn>
                  <a:cxn ang="0">
                    <a:pos x="1464" y="16"/>
                  </a:cxn>
                  <a:cxn ang="0">
                    <a:pos x="1466" y="26"/>
                  </a:cxn>
                  <a:cxn ang="0">
                    <a:pos x="1" y="26"/>
                  </a:cxn>
                  <a:cxn ang="0">
                    <a:pos x="0" y="21"/>
                  </a:cxn>
                  <a:cxn ang="0">
                    <a:pos x="1" y="17"/>
                  </a:cxn>
                  <a:cxn ang="0">
                    <a:pos x="4" y="11"/>
                  </a:cxn>
                  <a:cxn ang="0">
                    <a:pos x="7" y="0"/>
                  </a:cxn>
                </a:cxnLst>
                <a:pathLst>
                  <a:path w="1466" h="26">
                    <a:moveTo>
                      <a:pt x="7" y="0"/>
                    </a:moveTo>
                    <a:lnTo>
                      <a:pt x="1457" y="0"/>
                    </a:lnTo>
                    <a:lnTo>
                      <a:pt x="1459" y="2"/>
                    </a:lnTo>
                    <a:lnTo>
                      <a:pt x="1462" y="8"/>
                    </a:lnTo>
                    <a:lnTo>
                      <a:pt x="1464" y="16"/>
                    </a:lnTo>
                    <a:lnTo>
                      <a:pt x="1466" y="26"/>
                    </a:lnTo>
                    <a:lnTo>
                      <a:pt x="1" y="26"/>
                    </a:lnTo>
                    <a:lnTo>
                      <a:pt x="0" y="21"/>
                    </a:lnTo>
                    <a:lnTo>
                      <a:pt x="1" y="17"/>
                    </a:lnTo>
                    <a:lnTo>
                      <a:pt x="4" y="11"/>
                    </a:lnTo>
                    <a:lnTo>
                      <a:pt x="7" y="0"/>
                    </a:lnTo>
                    <a:close/>
                  </a:path>
                </a:pathLst>
              </a:custGeom>
              <a:solidFill>
                <a:srgbClr val="000000"/>
              </a:solidFill>
              <a:ln w="9525">
                <a:noFill/>
              </a:ln>
            </p:spPr>
            <p:txBody>
              <a:bodyPr/>
              <a:p>
                <a:endParaRPr lang="zh-CN" altLang="en-US"/>
              </a:p>
            </p:txBody>
          </p:sp>
          <p:sp>
            <p:nvSpPr>
              <p:cNvPr id="21604" name="Freeform 101"/>
              <p:cNvSpPr/>
              <p:nvPr/>
            </p:nvSpPr>
            <p:spPr>
              <a:xfrm>
                <a:off x="2345" y="1299"/>
                <a:ext cx="1459" cy="28"/>
              </a:xfrm>
              <a:custGeom>
                <a:avLst/>
                <a:gdLst/>
                <a:ahLst/>
                <a:cxnLst>
                  <a:cxn ang="0">
                    <a:pos x="1459" y="28"/>
                  </a:cxn>
                  <a:cxn ang="0">
                    <a:pos x="0" y="28"/>
                  </a:cxn>
                  <a:cxn ang="0">
                    <a:pos x="0" y="23"/>
                  </a:cxn>
                  <a:cxn ang="0">
                    <a:pos x="1" y="18"/>
                  </a:cxn>
                  <a:cxn ang="0">
                    <a:pos x="5" y="11"/>
                  </a:cxn>
                  <a:cxn ang="0">
                    <a:pos x="8" y="0"/>
                  </a:cxn>
                  <a:cxn ang="0">
                    <a:pos x="1449" y="0"/>
                  </a:cxn>
                  <a:cxn ang="0">
                    <a:pos x="1452" y="4"/>
                  </a:cxn>
                  <a:cxn ang="0">
                    <a:pos x="1454" y="9"/>
                  </a:cxn>
                  <a:cxn ang="0">
                    <a:pos x="1457" y="16"/>
                  </a:cxn>
                  <a:cxn ang="0">
                    <a:pos x="1459" y="28"/>
                  </a:cxn>
                </a:cxnLst>
                <a:pathLst>
                  <a:path w="1459" h="28">
                    <a:moveTo>
                      <a:pt x="1459" y="28"/>
                    </a:moveTo>
                    <a:lnTo>
                      <a:pt x="0" y="28"/>
                    </a:lnTo>
                    <a:lnTo>
                      <a:pt x="0" y="23"/>
                    </a:lnTo>
                    <a:lnTo>
                      <a:pt x="1" y="18"/>
                    </a:lnTo>
                    <a:lnTo>
                      <a:pt x="5" y="11"/>
                    </a:lnTo>
                    <a:lnTo>
                      <a:pt x="8" y="0"/>
                    </a:lnTo>
                    <a:lnTo>
                      <a:pt x="1449" y="0"/>
                    </a:lnTo>
                    <a:lnTo>
                      <a:pt x="1452" y="4"/>
                    </a:lnTo>
                    <a:lnTo>
                      <a:pt x="1454" y="9"/>
                    </a:lnTo>
                    <a:lnTo>
                      <a:pt x="1457" y="16"/>
                    </a:lnTo>
                    <a:lnTo>
                      <a:pt x="1459" y="28"/>
                    </a:lnTo>
                    <a:close/>
                  </a:path>
                </a:pathLst>
              </a:custGeom>
              <a:solidFill>
                <a:srgbClr val="282828"/>
              </a:solidFill>
              <a:ln w="9525">
                <a:noFill/>
              </a:ln>
            </p:spPr>
            <p:txBody>
              <a:bodyPr/>
              <a:p>
                <a:endParaRPr lang="zh-CN" altLang="en-US"/>
              </a:p>
            </p:txBody>
          </p:sp>
          <p:sp>
            <p:nvSpPr>
              <p:cNvPr id="21605" name="Freeform 102"/>
              <p:cNvSpPr/>
              <p:nvPr/>
            </p:nvSpPr>
            <p:spPr>
              <a:xfrm>
                <a:off x="2346" y="1293"/>
                <a:ext cx="1456" cy="26"/>
              </a:xfrm>
              <a:custGeom>
                <a:avLst/>
                <a:gdLst/>
                <a:ahLst/>
                <a:cxnLst>
                  <a:cxn ang="0">
                    <a:pos x="1456" y="26"/>
                  </a:cxn>
                  <a:cxn ang="0">
                    <a:pos x="0" y="26"/>
                  </a:cxn>
                  <a:cxn ang="0">
                    <a:pos x="0" y="21"/>
                  </a:cxn>
                  <a:cxn ang="0">
                    <a:pos x="2" y="16"/>
                  </a:cxn>
                  <a:cxn ang="0">
                    <a:pos x="6" y="10"/>
                  </a:cxn>
                  <a:cxn ang="0">
                    <a:pos x="11" y="0"/>
                  </a:cxn>
                  <a:cxn ang="0">
                    <a:pos x="1444" y="0"/>
                  </a:cxn>
                  <a:cxn ang="0">
                    <a:pos x="1447" y="4"/>
                  </a:cxn>
                  <a:cxn ang="0">
                    <a:pos x="1451" y="9"/>
                  </a:cxn>
                  <a:cxn ang="0">
                    <a:pos x="1453" y="16"/>
                  </a:cxn>
                  <a:cxn ang="0">
                    <a:pos x="1456" y="26"/>
                  </a:cxn>
                </a:cxnLst>
                <a:pathLst>
                  <a:path w="1456" h="26">
                    <a:moveTo>
                      <a:pt x="1456" y="26"/>
                    </a:moveTo>
                    <a:lnTo>
                      <a:pt x="0" y="26"/>
                    </a:lnTo>
                    <a:lnTo>
                      <a:pt x="0" y="21"/>
                    </a:lnTo>
                    <a:lnTo>
                      <a:pt x="2" y="16"/>
                    </a:lnTo>
                    <a:lnTo>
                      <a:pt x="6" y="10"/>
                    </a:lnTo>
                    <a:lnTo>
                      <a:pt x="11" y="0"/>
                    </a:lnTo>
                    <a:lnTo>
                      <a:pt x="1444" y="0"/>
                    </a:lnTo>
                    <a:lnTo>
                      <a:pt x="1447" y="4"/>
                    </a:lnTo>
                    <a:lnTo>
                      <a:pt x="1451" y="9"/>
                    </a:lnTo>
                    <a:lnTo>
                      <a:pt x="1453" y="16"/>
                    </a:lnTo>
                    <a:lnTo>
                      <a:pt x="1456" y="26"/>
                    </a:lnTo>
                    <a:close/>
                  </a:path>
                </a:pathLst>
              </a:custGeom>
              <a:solidFill>
                <a:srgbClr val="545454"/>
              </a:solidFill>
              <a:ln w="9525">
                <a:noFill/>
              </a:ln>
            </p:spPr>
            <p:txBody>
              <a:bodyPr/>
              <a:p>
                <a:endParaRPr lang="zh-CN" altLang="en-US"/>
              </a:p>
            </p:txBody>
          </p:sp>
          <p:sp>
            <p:nvSpPr>
              <p:cNvPr id="21606" name="Freeform 103"/>
              <p:cNvSpPr/>
              <p:nvPr/>
            </p:nvSpPr>
            <p:spPr>
              <a:xfrm>
                <a:off x="2348" y="1286"/>
                <a:ext cx="1451" cy="26"/>
              </a:xfrm>
              <a:custGeom>
                <a:avLst/>
                <a:gdLst/>
                <a:ahLst/>
                <a:cxnLst>
                  <a:cxn ang="0">
                    <a:pos x="1451" y="26"/>
                  </a:cxn>
                  <a:cxn ang="0">
                    <a:pos x="0" y="26"/>
                  </a:cxn>
                  <a:cxn ang="0">
                    <a:pos x="0" y="21"/>
                  </a:cxn>
                  <a:cxn ang="0">
                    <a:pos x="4" y="16"/>
                  </a:cxn>
                  <a:cxn ang="0">
                    <a:pos x="8" y="10"/>
                  </a:cxn>
                  <a:cxn ang="0">
                    <a:pos x="13" y="0"/>
                  </a:cxn>
                  <a:cxn ang="0">
                    <a:pos x="1439" y="0"/>
                  </a:cxn>
                  <a:cxn ang="0">
                    <a:pos x="1441" y="3"/>
                  </a:cxn>
                  <a:cxn ang="0">
                    <a:pos x="1445" y="8"/>
                  </a:cxn>
                  <a:cxn ang="0">
                    <a:pos x="1447" y="16"/>
                  </a:cxn>
                  <a:cxn ang="0">
                    <a:pos x="1451" y="26"/>
                  </a:cxn>
                </a:cxnLst>
                <a:pathLst>
                  <a:path w="1451" h="26">
                    <a:moveTo>
                      <a:pt x="1451" y="26"/>
                    </a:moveTo>
                    <a:lnTo>
                      <a:pt x="0" y="26"/>
                    </a:lnTo>
                    <a:lnTo>
                      <a:pt x="0" y="21"/>
                    </a:lnTo>
                    <a:lnTo>
                      <a:pt x="4" y="16"/>
                    </a:lnTo>
                    <a:lnTo>
                      <a:pt x="8" y="10"/>
                    </a:lnTo>
                    <a:lnTo>
                      <a:pt x="13" y="0"/>
                    </a:lnTo>
                    <a:lnTo>
                      <a:pt x="1439" y="0"/>
                    </a:lnTo>
                    <a:lnTo>
                      <a:pt x="1441" y="3"/>
                    </a:lnTo>
                    <a:lnTo>
                      <a:pt x="1445" y="8"/>
                    </a:lnTo>
                    <a:lnTo>
                      <a:pt x="1447" y="16"/>
                    </a:lnTo>
                    <a:lnTo>
                      <a:pt x="1451" y="26"/>
                    </a:lnTo>
                    <a:close/>
                  </a:path>
                </a:pathLst>
              </a:custGeom>
              <a:solidFill>
                <a:srgbClr val="7F7F7F"/>
              </a:solidFill>
              <a:ln w="9525">
                <a:noFill/>
              </a:ln>
            </p:spPr>
            <p:txBody>
              <a:bodyPr/>
              <a:p>
                <a:endParaRPr lang="zh-CN" altLang="en-US"/>
              </a:p>
            </p:txBody>
          </p:sp>
          <p:sp>
            <p:nvSpPr>
              <p:cNvPr id="21607" name="Freeform 104"/>
              <p:cNvSpPr/>
              <p:nvPr/>
            </p:nvSpPr>
            <p:spPr>
              <a:xfrm>
                <a:off x="2351" y="1279"/>
                <a:ext cx="1446" cy="26"/>
              </a:xfrm>
              <a:custGeom>
                <a:avLst/>
                <a:gdLst/>
                <a:ahLst/>
                <a:cxnLst>
                  <a:cxn ang="0">
                    <a:pos x="1446" y="26"/>
                  </a:cxn>
                  <a:cxn ang="0">
                    <a:pos x="0" y="26"/>
                  </a:cxn>
                  <a:cxn ang="0">
                    <a:pos x="0" y="20"/>
                  </a:cxn>
                  <a:cxn ang="0">
                    <a:pos x="4" y="15"/>
                  </a:cxn>
                  <a:cxn ang="0">
                    <a:pos x="7" y="9"/>
                  </a:cxn>
                  <a:cxn ang="0">
                    <a:pos x="14" y="0"/>
                  </a:cxn>
                  <a:cxn ang="0">
                    <a:pos x="1431" y="0"/>
                  </a:cxn>
                  <a:cxn ang="0">
                    <a:pos x="1435" y="4"/>
                  </a:cxn>
                  <a:cxn ang="0">
                    <a:pos x="1438" y="8"/>
                  </a:cxn>
                  <a:cxn ang="0">
                    <a:pos x="1442" y="15"/>
                  </a:cxn>
                  <a:cxn ang="0">
                    <a:pos x="1446" y="26"/>
                  </a:cxn>
                </a:cxnLst>
                <a:pathLst>
                  <a:path w="1446" h="26">
                    <a:moveTo>
                      <a:pt x="1446" y="26"/>
                    </a:moveTo>
                    <a:lnTo>
                      <a:pt x="0" y="26"/>
                    </a:lnTo>
                    <a:lnTo>
                      <a:pt x="0" y="20"/>
                    </a:lnTo>
                    <a:lnTo>
                      <a:pt x="4" y="15"/>
                    </a:lnTo>
                    <a:lnTo>
                      <a:pt x="7" y="9"/>
                    </a:lnTo>
                    <a:lnTo>
                      <a:pt x="14" y="0"/>
                    </a:lnTo>
                    <a:lnTo>
                      <a:pt x="1431" y="0"/>
                    </a:lnTo>
                    <a:lnTo>
                      <a:pt x="1435" y="4"/>
                    </a:lnTo>
                    <a:lnTo>
                      <a:pt x="1438" y="8"/>
                    </a:lnTo>
                    <a:lnTo>
                      <a:pt x="1442" y="15"/>
                    </a:lnTo>
                    <a:lnTo>
                      <a:pt x="1446" y="26"/>
                    </a:lnTo>
                    <a:close/>
                  </a:path>
                </a:pathLst>
              </a:custGeom>
              <a:solidFill>
                <a:srgbClr val="AAAAAA"/>
              </a:solidFill>
              <a:ln w="9525">
                <a:noFill/>
              </a:ln>
            </p:spPr>
            <p:txBody>
              <a:bodyPr/>
              <a:p>
                <a:endParaRPr lang="zh-CN" altLang="en-US"/>
              </a:p>
            </p:txBody>
          </p:sp>
          <p:sp>
            <p:nvSpPr>
              <p:cNvPr id="21608" name="Freeform 105"/>
              <p:cNvSpPr/>
              <p:nvPr/>
            </p:nvSpPr>
            <p:spPr>
              <a:xfrm>
                <a:off x="2352" y="1273"/>
                <a:ext cx="1443" cy="25"/>
              </a:xfrm>
              <a:custGeom>
                <a:avLst/>
                <a:gdLst/>
                <a:ahLst/>
                <a:cxnLst>
                  <a:cxn ang="0">
                    <a:pos x="1443" y="25"/>
                  </a:cxn>
                  <a:cxn ang="0">
                    <a:pos x="0" y="25"/>
                  </a:cxn>
                  <a:cxn ang="0">
                    <a:pos x="1" y="19"/>
                  </a:cxn>
                  <a:cxn ang="0">
                    <a:pos x="5" y="14"/>
                  </a:cxn>
                  <a:cxn ang="0">
                    <a:pos x="11" y="9"/>
                  </a:cxn>
                  <a:cxn ang="0">
                    <a:pos x="18" y="0"/>
                  </a:cxn>
                  <a:cxn ang="0">
                    <a:pos x="1426" y="0"/>
                  </a:cxn>
                  <a:cxn ang="0">
                    <a:pos x="1430" y="3"/>
                  </a:cxn>
                  <a:cxn ang="0">
                    <a:pos x="1434" y="6"/>
                  </a:cxn>
                  <a:cxn ang="0">
                    <a:pos x="1438" y="14"/>
                  </a:cxn>
                  <a:cxn ang="0">
                    <a:pos x="1443" y="25"/>
                  </a:cxn>
                </a:cxnLst>
                <a:pathLst>
                  <a:path w="1443" h="25">
                    <a:moveTo>
                      <a:pt x="1443" y="25"/>
                    </a:moveTo>
                    <a:lnTo>
                      <a:pt x="0" y="25"/>
                    </a:lnTo>
                    <a:lnTo>
                      <a:pt x="1" y="19"/>
                    </a:lnTo>
                    <a:lnTo>
                      <a:pt x="5" y="14"/>
                    </a:lnTo>
                    <a:lnTo>
                      <a:pt x="11" y="9"/>
                    </a:lnTo>
                    <a:lnTo>
                      <a:pt x="18" y="0"/>
                    </a:lnTo>
                    <a:lnTo>
                      <a:pt x="1426" y="0"/>
                    </a:lnTo>
                    <a:lnTo>
                      <a:pt x="1430" y="3"/>
                    </a:lnTo>
                    <a:lnTo>
                      <a:pt x="1434" y="6"/>
                    </a:lnTo>
                    <a:lnTo>
                      <a:pt x="1438" y="14"/>
                    </a:lnTo>
                    <a:lnTo>
                      <a:pt x="1443" y="25"/>
                    </a:lnTo>
                    <a:close/>
                  </a:path>
                </a:pathLst>
              </a:custGeom>
              <a:solidFill>
                <a:srgbClr val="D3D3D3"/>
              </a:solidFill>
              <a:ln w="9525">
                <a:noFill/>
              </a:ln>
            </p:spPr>
            <p:txBody>
              <a:bodyPr/>
              <a:p>
                <a:endParaRPr lang="zh-CN" altLang="en-US"/>
              </a:p>
            </p:txBody>
          </p:sp>
          <p:sp>
            <p:nvSpPr>
              <p:cNvPr id="21609" name="Freeform 106"/>
              <p:cNvSpPr/>
              <p:nvPr/>
            </p:nvSpPr>
            <p:spPr>
              <a:xfrm>
                <a:off x="2355" y="1266"/>
                <a:ext cx="1438" cy="25"/>
              </a:xfrm>
              <a:custGeom>
                <a:avLst/>
                <a:gdLst/>
                <a:ahLst/>
                <a:cxnLst>
                  <a:cxn ang="0">
                    <a:pos x="18" y="0"/>
                  </a:cxn>
                  <a:cxn ang="0">
                    <a:pos x="1419" y="0"/>
                  </a:cxn>
                  <a:cxn ang="0">
                    <a:pos x="1422" y="2"/>
                  </a:cxn>
                  <a:cxn ang="0">
                    <a:pos x="1427" y="6"/>
                  </a:cxn>
                  <a:cxn ang="0">
                    <a:pos x="1432" y="13"/>
                  </a:cxn>
                  <a:cxn ang="0">
                    <a:pos x="1438" y="25"/>
                  </a:cxn>
                  <a:cxn ang="0">
                    <a:pos x="0" y="25"/>
                  </a:cxn>
                  <a:cxn ang="0">
                    <a:pos x="1" y="18"/>
                  </a:cxn>
                  <a:cxn ang="0">
                    <a:pos x="6" y="13"/>
                  </a:cxn>
                  <a:cxn ang="0">
                    <a:pos x="12" y="9"/>
                  </a:cxn>
                  <a:cxn ang="0">
                    <a:pos x="18" y="0"/>
                  </a:cxn>
                </a:cxnLst>
                <a:pathLst>
                  <a:path w="1438" h="25">
                    <a:moveTo>
                      <a:pt x="18" y="0"/>
                    </a:moveTo>
                    <a:lnTo>
                      <a:pt x="1419" y="0"/>
                    </a:lnTo>
                    <a:lnTo>
                      <a:pt x="1422" y="2"/>
                    </a:lnTo>
                    <a:lnTo>
                      <a:pt x="1427" y="6"/>
                    </a:lnTo>
                    <a:lnTo>
                      <a:pt x="1432" y="13"/>
                    </a:lnTo>
                    <a:lnTo>
                      <a:pt x="1438" y="25"/>
                    </a:lnTo>
                    <a:lnTo>
                      <a:pt x="0" y="25"/>
                    </a:lnTo>
                    <a:lnTo>
                      <a:pt x="1" y="18"/>
                    </a:lnTo>
                    <a:lnTo>
                      <a:pt x="6" y="13"/>
                    </a:lnTo>
                    <a:lnTo>
                      <a:pt x="12" y="9"/>
                    </a:lnTo>
                    <a:lnTo>
                      <a:pt x="18" y="0"/>
                    </a:lnTo>
                    <a:close/>
                  </a:path>
                </a:pathLst>
              </a:custGeom>
              <a:solidFill>
                <a:srgbClr val="FFFFFF"/>
              </a:solidFill>
              <a:ln w="9525">
                <a:noFill/>
              </a:ln>
            </p:spPr>
            <p:txBody>
              <a:bodyPr/>
              <a:p>
                <a:endParaRPr lang="zh-CN" altLang="en-US"/>
              </a:p>
            </p:txBody>
          </p:sp>
          <p:sp>
            <p:nvSpPr>
              <p:cNvPr id="21610" name="Freeform 107"/>
              <p:cNvSpPr/>
              <p:nvPr/>
            </p:nvSpPr>
            <p:spPr>
              <a:xfrm>
                <a:off x="2412" y="1037"/>
                <a:ext cx="1335" cy="220"/>
              </a:xfrm>
              <a:custGeom>
                <a:avLst/>
                <a:gdLst/>
                <a:ahLst/>
                <a:cxnLst>
                  <a:cxn ang="0">
                    <a:pos x="0" y="220"/>
                  </a:cxn>
                  <a:cxn ang="0">
                    <a:pos x="1335" y="220"/>
                  </a:cxn>
                  <a:cxn ang="0">
                    <a:pos x="927" y="173"/>
                  </a:cxn>
                  <a:cxn ang="0">
                    <a:pos x="928" y="156"/>
                  </a:cxn>
                  <a:cxn ang="0">
                    <a:pos x="930" y="136"/>
                  </a:cxn>
                  <a:cxn ang="0">
                    <a:pos x="930" y="116"/>
                  </a:cxn>
                  <a:cxn ang="0">
                    <a:pos x="928" y="96"/>
                  </a:cxn>
                  <a:cxn ang="0">
                    <a:pos x="925" y="76"/>
                  </a:cxn>
                  <a:cxn ang="0">
                    <a:pos x="916" y="57"/>
                  </a:cxn>
                  <a:cxn ang="0">
                    <a:pos x="904" y="39"/>
                  </a:cxn>
                  <a:cxn ang="0">
                    <a:pos x="886" y="24"/>
                  </a:cxn>
                  <a:cxn ang="0">
                    <a:pos x="866" y="13"/>
                  </a:cxn>
                  <a:cxn ang="0">
                    <a:pos x="848" y="4"/>
                  </a:cxn>
                  <a:cxn ang="0">
                    <a:pos x="830" y="1"/>
                  </a:cxn>
                  <a:cxn ang="0">
                    <a:pos x="816" y="0"/>
                  </a:cxn>
                  <a:cxn ang="0">
                    <a:pos x="801" y="0"/>
                  </a:cxn>
                  <a:cxn ang="0">
                    <a:pos x="787" y="1"/>
                  </a:cxn>
                  <a:cxn ang="0">
                    <a:pos x="776" y="3"/>
                  </a:cxn>
                  <a:cxn ang="0">
                    <a:pos x="765" y="4"/>
                  </a:cxn>
                  <a:cxn ang="0">
                    <a:pos x="755" y="13"/>
                  </a:cxn>
                  <a:cxn ang="0">
                    <a:pos x="741" y="22"/>
                  </a:cxn>
                  <a:cxn ang="0">
                    <a:pos x="724" y="32"/>
                  </a:cxn>
                  <a:cxn ang="0">
                    <a:pos x="705" y="39"/>
                  </a:cxn>
                  <a:cxn ang="0">
                    <a:pos x="683" y="45"/>
                  </a:cxn>
                  <a:cxn ang="0">
                    <a:pos x="659" y="48"/>
                  </a:cxn>
                  <a:cxn ang="0">
                    <a:pos x="636" y="45"/>
                  </a:cxn>
                  <a:cxn ang="0">
                    <a:pos x="611" y="38"/>
                  </a:cxn>
                  <a:cxn ang="0">
                    <a:pos x="590" y="28"/>
                  </a:cxn>
                  <a:cxn ang="0">
                    <a:pos x="573" y="23"/>
                  </a:cxn>
                  <a:cxn ang="0">
                    <a:pos x="560" y="21"/>
                  </a:cxn>
                  <a:cxn ang="0">
                    <a:pos x="549" y="19"/>
                  </a:cxn>
                  <a:cxn ang="0">
                    <a:pos x="538" y="22"/>
                  </a:cxn>
                  <a:cxn ang="0">
                    <a:pos x="528" y="23"/>
                  </a:cxn>
                  <a:cxn ang="0">
                    <a:pos x="516" y="26"/>
                  </a:cxn>
                  <a:cxn ang="0">
                    <a:pos x="499" y="28"/>
                  </a:cxn>
                  <a:cxn ang="0">
                    <a:pos x="482" y="29"/>
                  </a:cxn>
                  <a:cxn ang="0">
                    <a:pos x="467" y="29"/>
                  </a:cxn>
                  <a:cxn ang="0">
                    <a:pos x="455" y="31"/>
                  </a:cxn>
                  <a:cxn ang="0">
                    <a:pos x="444" y="34"/>
                  </a:cxn>
                  <a:cxn ang="0">
                    <a:pos x="434" y="40"/>
                  </a:cxn>
                  <a:cxn ang="0">
                    <a:pos x="426" y="49"/>
                  </a:cxn>
                  <a:cxn ang="0">
                    <a:pos x="420" y="63"/>
                  </a:cxn>
                  <a:cxn ang="0">
                    <a:pos x="415" y="81"/>
                  </a:cxn>
                  <a:cxn ang="0">
                    <a:pos x="414" y="110"/>
                  </a:cxn>
                  <a:cxn ang="0">
                    <a:pos x="418" y="135"/>
                  </a:cxn>
                  <a:cxn ang="0">
                    <a:pos x="419" y="154"/>
                  </a:cxn>
                  <a:cxn ang="0">
                    <a:pos x="411" y="166"/>
                  </a:cxn>
                  <a:cxn ang="0">
                    <a:pos x="404" y="167"/>
                  </a:cxn>
                  <a:cxn ang="0">
                    <a:pos x="389" y="169"/>
                  </a:cxn>
                  <a:cxn ang="0">
                    <a:pos x="369" y="173"/>
                  </a:cxn>
                  <a:cxn ang="0">
                    <a:pos x="342" y="177"/>
                  </a:cxn>
                  <a:cxn ang="0">
                    <a:pos x="312" y="180"/>
                  </a:cxn>
                  <a:cxn ang="0">
                    <a:pos x="279" y="185"/>
                  </a:cxn>
                  <a:cxn ang="0">
                    <a:pos x="243" y="189"/>
                  </a:cxn>
                  <a:cxn ang="0">
                    <a:pos x="207" y="194"/>
                  </a:cxn>
                  <a:cxn ang="0">
                    <a:pos x="170" y="199"/>
                  </a:cxn>
                  <a:cxn ang="0">
                    <a:pos x="134" y="203"/>
                  </a:cxn>
                  <a:cxn ang="0">
                    <a:pos x="100" y="208"/>
                  </a:cxn>
                  <a:cxn ang="0">
                    <a:pos x="70" y="211"/>
                  </a:cxn>
                  <a:cxn ang="0">
                    <a:pos x="43" y="214"/>
                  </a:cxn>
                  <a:cxn ang="0">
                    <a:pos x="22" y="216"/>
                  </a:cxn>
                  <a:cxn ang="0">
                    <a:pos x="7" y="219"/>
                  </a:cxn>
                  <a:cxn ang="0">
                    <a:pos x="0" y="220"/>
                  </a:cxn>
                </a:cxnLst>
                <a:pathLst>
                  <a:path w="1335" h="220">
                    <a:moveTo>
                      <a:pt x="0" y="220"/>
                    </a:moveTo>
                    <a:lnTo>
                      <a:pt x="1335" y="220"/>
                    </a:lnTo>
                    <a:lnTo>
                      <a:pt x="927" y="173"/>
                    </a:lnTo>
                    <a:lnTo>
                      <a:pt x="928" y="156"/>
                    </a:lnTo>
                    <a:lnTo>
                      <a:pt x="930" y="136"/>
                    </a:lnTo>
                    <a:lnTo>
                      <a:pt x="930" y="116"/>
                    </a:lnTo>
                    <a:lnTo>
                      <a:pt x="928" y="96"/>
                    </a:lnTo>
                    <a:lnTo>
                      <a:pt x="925" y="76"/>
                    </a:lnTo>
                    <a:lnTo>
                      <a:pt x="916" y="57"/>
                    </a:lnTo>
                    <a:lnTo>
                      <a:pt x="904" y="39"/>
                    </a:lnTo>
                    <a:lnTo>
                      <a:pt x="886" y="24"/>
                    </a:lnTo>
                    <a:lnTo>
                      <a:pt x="866" y="13"/>
                    </a:lnTo>
                    <a:lnTo>
                      <a:pt x="848" y="4"/>
                    </a:lnTo>
                    <a:lnTo>
                      <a:pt x="830" y="1"/>
                    </a:lnTo>
                    <a:lnTo>
                      <a:pt x="816" y="0"/>
                    </a:lnTo>
                    <a:lnTo>
                      <a:pt x="801" y="0"/>
                    </a:lnTo>
                    <a:lnTo>
                      <a:pt x="787" y="1"/>
                    </a:lnTo>
                    <a:lnTo>
                      <a:pt x="776" y="3"/>
                    </a:lnTo>
                    <a:lnTo>
                      <a:pt x="765" y="4"/>
                    </a:lnTo>
                    <a:lnTo>
                      <a:pt x="755" y="13"/>
                    </a:lnTo>
                    <a:lnTo>
                      <a:pt x="741" y="22"/>
                    </a:lnTo>
                    <a:lnTo>
                      <a:pt x="724" y="32"/>
                    </a:lnTo>
                    <a:lnTo>
                      <a:pt x="705" y="39"/>
                    </a:lnTo>
                    <a:lnTo>
                      <a:pt x="683" y="45"/>
                    </a:lnTo>
                    <a:lnTo>
                      <a:pt x="659" y="48"/>
                    </a:lnTo>
                    <a:lnTo>
                      <a:pt x="636" y="45"/>
                    </a:lnTo>
                    <a:lnTo>
                      <a:pt x="611" y="38"/>
                    </a:lnTo>
                    <a:lnTo>
                      <a:pt x="590" y="28"/>
                    </a:lnTo>
                    <a:lnTo>
                      <a:pt x="573" y="23"/>
                    </a:lnTo>
                    <a:lnTo>
                      <a:pt x="560" y="21"/>
                    </a:lnTo>
                    <a:lnTo>
                      <a:pt x="549" y="19"/>
                    </a:lnTo>
                    <a:lnTo>
                      <a:pt x="538" y="22"/>
                    </a:lnTo>
                    <a:lnTo>
                      <a:pt x="528" y="23"/>
                    </a:lnTo>
                    <a:lnTo>
                      <a:pt x="516" y="26"/>
                    </a:lnTo>
                    <a:lnTo>
                      <a:pt x="499" y="28"/>
                    </a:lnTo>
                    <a:lnTo>
                      <a:pt x="482" y="29"/>
                    </a:lnTo>
                    <a:lnTo>
                      <a:pt x="467" y="29"/>
                    </a:lnTo>
                    <a:lnTo>
                      <a:pt x="455" y="31"/>
                    </a:lnTo>
                    <a:lnTo>
                      <a:pt x="444" y="34"/>
                    </a:lnTo>
                    <a:lnTo>
                      <a:pt x="434" y="40"/>
                    </a:lnTo>
                    <a:lnTo>
                      <a:pt x="426" y="49"/>
                    </a:lnTo>
                    <a:lnTo>
                      <a:pt x="420" y="63"/>
                    </a:lnTo>
                    <a:lnTo>
                      <a:pt x="415" y="81"/>
                    </a:lnTo>
                    <a:lnTo>
                      <a:pt x="414" y="110"/>
                    </a:lnTo>
                    <a:lnTo>
                      <a:pt x="418" y="135"/>
                    </a:lnTo>
                    <a:lnTo>
                      <a:pt x="419" y="154"/>
                    </a:lnTo>
                    <a:lnTo>
                      <a:pt x="411" y="166"/>
                    </a:lnTo>
                    <a:lnTo>
                      <a:pt x="404" y="167"/>
                    </a:lnTo>
                    <a:lnTo>
                      <a:pt x="389" y="169"/>
                    </a:lnTo>
                    <a:lnTo>
                      <a:pt x="369" y="173"/>
                    </a:lnTo>
                    <a:lnTo>
                      <a:pt x="342" y="177"/>
                    </a:lnTo>
                    <a:lnTo>
                      <a:pt x="312" y="180"/>
                    </a:lnTo>
                    <a:lnTo>
                      <a:pt x="279" y="185"/>
                    </a:lnTo>
                    <a:lnTo>
                      <a:pt x="243" y="189"/>
                    </a:lnTo>
                    <a:lnTo>
                      <a:pt x="207" y="194"/>
                    </a:lnTo>
                    <a:lnTo>
                      <a:pt x="170" y="199"/>
                    </a:lnTo>
                    <a:lnTo>
                      <a:pt x="134" y="203"/>
                    </a:lnTo>
                    <a:lnTo>
                      <a:pt x="100" y="208"/>
                    </a:lnTo>
                    <a:lnTo>
                      <a:pt x="70" y="211"/>
                    </a:lnTo>
                    <a:lnTo>
                      <a:pt x="43" y="214"/>
                    </a:lnTo>
                    <a:lnTo>
                      <a:pt x="22" y="216"/>
                    </a:lnTo>
                    <a:lnTo>
                      <a:pt x="7" y="219"/>
                    </a:lnTo>
                    <a:lnTo>
                      <a:pt x="0" y="220"/>
                    </a:lnTo>
                    <a:close/>
                  </a:path>
                </a:pathLst>
              </a:custGeom>
              <a:solidFill>
                <a:srgbClr val="E5E5E5"/>
              </a:solidFill>
              <a:ln w="9525">
                <a:noFill/>
              </a:ln>
            </p:spPr>
            <p:txBody>
              <a:bodyPr/>
              <a:p>
                <a:endParaRPr lang="zh-CN" altLang="en-US"/>
              </a:p>
            </p:txBody>
          </p:sp>
          <p:sp>
            <p:nvSpPr>
              <p:cNvPr id="21611" name="Freeform 108"/>
              <p:cNvSpPr/>
              <p:nvPr/>
            </p:nvSpPr>
            <p:spPr>
              <a:xfrm>
                <a:off x="2817" y="1046"/>
                <a:ext cx="146" cy="148"/>
              </a:xfrm>
              <a:custGeom>
                <a:avLst/>
                <a:gdLst/>
                <a:ahLst/>
                <a:cxnLst>
                  <a:cxn ang="0">
                    <a:pos x="1" y="137"/>
                  </a:cxn>
                  <a:cxn ang="0">
                    <a:pos x="0" y="111"/>
                  </a:cxn>
                  <a:cxn ang="0">
                    <a:pos x="1" y="80"/>
                  </a:cxn>
                  <a:cxn ang="0">
                    <a:pos x="6" y="50"/>
                  </a:cxn>
                  <a:cxn ang="0">
                    <a:pos x="21" y="26"/>
                  </a:cxn>
                  <a:cxn ang="0">
                    <a:pos x="34" y="20"/>
                  </a:cxn>
                  <a:cxn ang="0">
                    <a:pos x="47" y="17"/>
                  </a:cxn>
                  <a:cxn ang="0">
                    <a:pos x="63" y="17"/>
                  </a:cxn>
                  <a:cxn ang="0">
                    <a:pos x="81" y="17"/>
                  </a:cxn>
                  <a:cxn ang="0">
                    <a:pos x="97" y="17"/>
                  </a:cxn>
                  <a:cxn ang="0">
                    <a:pos x="112" y="15"/>
                  </a:cxn>
                  <a:cxn ang="0">
                    <a:pos x="123" y="12"/>
                  </a:cxn>
                  <a:cxn ang="0">
                    <a:pos x="132" y="3"/>
                  </a:cxn>
                  <a:cxn ang="0">
                    <a:pos x="134" y="2"/>
                  </a:cxn>
                  <a:cxn ang="0">
                    <a:pos x="138" y="0"/>
                  </a:cxn>
                  <a:cxn ang="0">
                    <a:pos x="142" y="2"/>
                  </a:cxn>
                  <a:cxn ang="0">
                    <a:pos x="145" y="3"/>
                  </a:cxn>
                  <a:cxn ang="0">
                    <a:pos x="146" y="5"/>
                  </a:cxn>
                  <a:cxn ang="0">
                    <a:pos x="146" y="7"/>
                  </a:cxn>
                  <a:cxn ang="0">
                    <a:pos x="146" y="9"/>
                  </a:cxn>
                  <a:cxn ang="0">
                    <a:pos x="145" y="12"/>
                  </a:cxn>
                  <a:cxn ang="0">
                    <a:pos x="137" y="20"/>
                  </a:cxn>
                  <a:cxn ang="0">
                    <a:pos x="125" y="24"/>
                  </a:cxn>
                  <a:cxn ang="0">
                    <a:pos x="111" y="25"/>
                  </a:cxn>
                  <a:cxn ang="0">
                    <a:pos x="94" y="24"/>
                  </a:cxn>
                  <a:cxn ang="0">
                    <a:pos x="77" y="24"/>
                  </a:cxn>
                  <a:cxn ang="0">
                    <a:pos x="61" y="24"/>
                  </a:cxn>
                  <a:cxn ang="0">
                    <a:pos x="47" y="28"/>
                  </a:cxn>
                  <a:cxn ang="0">
                    <a:pos x="35" y="34"/>
                  </a:cxn>
                  <a:cxn ang="0">
                    <a:pos x="20" y="57"/>
                  </a:cxn>
                  <a:cxn ang="0">
                    <a:pos x="15" y="87"/>
                  </a:cxn>
                  <a:cxn ang="0">
                    <a:pos x="14" y="119"/>
                  </a:cxn>
                  <a:cxn ang="0">
                    <a:pos x="15" y="145"/>
                  </a:cxn>
                  <a:cxn ang="0">
                    <a:pos x="13" y="148"/>
                  </a:cxn>
                  <a:cxn ang="0">
                    <a:pos x="9" y="148"/>
                  </a:cxn>
                  <a:cxn ang="0">
                    <a:pos x="4" y="145"/>
                  </a:cxn>
                  <a:cxn ang="0">
                    <a:pos x="1" y="137"/>
                  </a:cxn>
                </a:cxnLst>
                <a:pathLst>
                  <a:path w="146" h="148">
                    <a:moveTo>
                      <a:pt x="1" y="137"/>
                    </a:moveTo>
                    <a:lnTo>
                      <a:pt x="0" y="111"/>
                    </a:lnTo>
                    <a:lnTo>
                      <a:pt x="1" y="80"/>
                    </a:lnTo>
                    <a:lnTo>
                      <a:pt x="6" y="50"/>
                    </a:lnTo>
                    <a:lnTo>
                      <a:pt x="21" y="26"/>
                    </a:lnTo>
                    <a:lnTo>
                      <a:pt x="34" y="20"/>
                    </a:lnTo>
                    <a:lnTo>
                      <a:pt x="47" y="17"/>
                    </a:lnTo>
                    <a:lnTo>
                      <a:pt x="63" y="17"/>
                    </a:lnTo>
                    <a:lnTo>
                      <a:pt x="81" y="17"/>
                    </a:lnTo>
                    <a:lnTo>
                      <a:pt x="97" y="17"/>
                    </a:lnTo>
                    <a:lnTo>
                      <a:pt x="112" y="15"/>
                    </a:lnTo>
                    <a:lnTo>
                      <a:pt x="123" y="12"/>
                    </a:lnTo>
                    <a:lnTo>
                      <a:pt x="132" y="3"/>
                    </a:lnTo>
                    <a:lnTo>
                      <a:pt x="134" y="2"/>
                    </a:lnTo>
                    <a:lnTo>
                      <a:pt x="138" y="0"/>
                    </a:lnTo>
                    <a:lnTo>
                      <a:pt x="142" y="2"/>
                    </a:lnTo>
                    <a:lnTo>
                      <a:pt x="145" y="3"/>
                    </a:lnTo>
                    <a:lnTo>
                      <a:pt x="146" y="5"/>
                    </a:lnTo>
                    <a:lnTo>
                      <a:pt x="146" y="7"/>
                    </a:lnTo>
                    <a:lnTo>
                      <a:pt x="146" y="9"/>
                    </a:lnTo>
                    <a:lnTo>
                      <a:pt x="145" y="12"/>
                    </a:lnTo>
                    <a:lnTo>
                      <a:pt x="137" y="20"/>
                    </a:lnTo>
                    <a:lnTo>
                      <a:pt x="125" y="24"/>
                    </a:lnTo>
                    <a:lnTo>
                      <a:pt x="111" y="25"/>
                    </a:lnTo>
                    <a:lnTo>
                      <a:pt x="94" y="24"/>
                    </a:lnTo>
                    <a:lnTo>
                      <a:pt x="77" y="24"/>
                    </a:lnTo>
                    <a:lnTo>
                      <a:pt x="61" y="24"/>
                    </a:lnTo>
                    <a:lnTo>
                      <a:pt x="47" y="28"/>
                    </a:lnTo>
                    <a:lnTo>
                      <a:pt x="35" y="34"/>
                    </a:lnTo>
                    <a:lnTo>
                      <a:pt x="20" y="57"/>
                    </a:lnTo>
                    <a:lnTo>
                      <a:pt x="15" y="87"/>
                    </a:lnTo>
                    <a:lnTo>
                      <a:pt x="14" y="119"/>
                    </a:lnTo>
                    <a:lnTo>
                      <a:pt x="15" y="145"/>
                    </a:lnTo>
                    <a:lnTo>
                      <a:pt x="13" y="148"/>
                    </a:lnTo>
                    <a:lnTo>
                      <a:pt x="9" y="148"/>
                    </a:lnTo>
                    <a:lnTo>
                      <a:pt x="4" y="145"/>
                    </a:lnTo>
                    <a:lnTo>
                      <a:pt x="1" y="137"/>
                    </a:lnTo>
                    <a:close/>
                  </a:path>
                </a:pathLst>
              </a:custGeom>
              <a:solidFill>
                <a:srgbClr val="000000"/>
              </a:solidFill>
              <a:ln w="9525">
                <a:noFill/>
              </a:ln>
            </p:spPr>
            <p:txBody>
              <a:bodyPr/>
              <a:p>
                <a:endParaRPr lang="zh-CN" altLang="en-US"/>
              </a:p>
            </p:txBody>
          </p:sp>
          <p:sp>
            <p:nvSpPr>
              <p:cNvPr id="21612" name="Freeform 109"/>
              <p:cNvSpPr/>
              <p:nvPr/>
            </p:nvSpPr>
            <p:spPr>
              <a:xfrm>
                <a:off x="3016" y="1048"/>
                <a:ext cx="141" cy="47"/>
              </a:xfrm>
              <a:custGeom>
                <a:avLst/>
                <a:gdLst/>
                <a:ahLst/>
                <a:cxnLst>
                  <a:cxn ang="0">
                    <a:pos x="9" y="16"/>
                  </a:cxn>
                  <a:cxn ang="0">
                    <a:pos x="16" y="18"/>
                  </a:cxn>
                  <a:cxn ang="0">
                    <a:pos x="22" y="20"/>
                  </a:cxn>
                  <a:cxn ang="0">
                    <a:pos x="28" y="21"/>
                  </a:cxn>
                  <a:cxn ang="0">
                    <a:pos x="34" y="22"/>
                  </a:cxn>
                  <a:cxn ang="0">
                    <a:pos x="40" y="23"/>
                  </a:cxn>
                  <a:cxn ang="0">
                    <a:pos x="47" y="24"/>
                  </a:cxn>
                  <a:cxn ang="0">
                    <a:pos x="54" y="24"/>
                  </a:cxn>
                  <a:cxn ang="0">
                    <a:pos x="60" y="24"/>
                  </a:cxn>
                  <a:cxn ang="0">
                    <a:pos x="71" y="24"/>
                  </a:cxn>
                  <a:cxn ang="0">
                    <a:pos x="83" y="23"/>
                  </a:cxn>
                  <a:cxn ang="0">
                    <a:pos x="94" y="21"/>
                  </a:cxn>
                  <a:cxn ang="0">
                    <a:pos x="104" y="18"/>
                  </a:cxn>
                  <a:cxn ang="0">
                    <a:pos x="114" y="15"/>
                  </a:cxn>
                  <a:cxn ang="0">
                    <a:pos x="124" y="11"/>
                  </a:cxn>
                  <a:cxn ang="0">
                    <a:pos x="132" y="6"/>
                  </a:cxn>
                  <a:cxn ang="0">
                    <a:pos x="141" y="0"/>
                  </a:cxn>
                  <a:cxn ang="0">
                    <a:pos x="141" y="2"/>
                  </a:cxn>
                  <a:cxn ang="0">
                    <a:pos x="140" y="10"/>
                  </a:cxn>
                  <a:cxn ang="0">
                    <a:pos x="135" y="17"/>
                  </a:cxn>
                  <a:cxn ang="0">
                    <a:pos x="124" y="23"/>
                  </a:cxn>
                  <a:cxn ang="0">
                    <a:pos x="115" y="28"/>
                  </a:cxn>
                  <a:cxn ang="0">
                    <a:pos x="112" y="33"/>
                  </a:cxn>
                  <a:cxn ang="0">
                    <a:pos x="114" y="36"/>
                  </a:cxn>
                  <a:cxn ang="0">
                    <a:pos x="115" y="37"/>
                  </a:cxn>
                  <a:cxn ang="0">
                    <a:pos x="109" y="39"/>
                  </a:cxn>
                  <a:cxn ang="0">
                    <a:pos x="102" y="41"/>
                  </a:cxn>
                  <a:cxn ang="0">
                    <a:pos x="96" y="43"/>
                  </a:cxn>
                  <a:cxn ang="0">
                    <a:pos x="89" y="44"/>
                  </a:cxn>
                  <a:cxn ang="0">
                    <a:pos x="83" y="46"/>
                  </a:cxn>
                  <a:cxn ang="0">
                    <a:pos x="75" y="46"/>
                  </a:cxn>
                  <a:cxn ang="0">
                    <a:pos x="68" y="47"/>
                  </a:cxn>
                  <a:cxn ang="0">
                    <a:pos x="60" y="47"/>
                  </a:cxn>
                  <a:cxn ang="0">
                    <a:pos x="53" y="47"/>
                  </a:cxn>
                  <a:cxn ang="0">
                    <a:pos x="45" y="46"/>
                  </a:cxn>
                  <a:cxn ang="0">
                    <a:pos x="38" y="46"/>
                  </a:cxn>
                  <a:cxn ang="0">
                    <a:pos x="32" y="44"/>
                  </a:cxn>
                  <a:cxn ang="0">
                    <a:pos x="24" y="42"/>
                  </a:cxn>
                  <a:cxn ang="0">
                    <a:pos x="18" y="41"/>
                  </a:cxn>
                  <a:cxn ang="0">
                    <a:pos x="11" y="38"/>
                  </a:cxn>
                  <a:cxn ang="0">
                    <a:pos x="5" y="36"/>
                  </a:cxn>
                  <a:cxn ang="0">
                    <a:pos x="3" y="32"/>
                  </a:cxn>
                  <a:cxn ang="0">
                    <a:pos x="0" y="22"/>
                  </a:cxn>
                  <a:cxn ang="0">
                    <a:pos x="1" y="16"/>
                  </a:cxn>
                  <a:cxn ang="0">
                    <a:pos x="9" y="16"/>
                  </a:cxn>
                </a:cxnLst>
                <a:pathLst>
                  <a:path w="141" h="47">
                    <a:moveTo>
                      <a:pt x="9" y="16"/>
                    </a:moveTo>
                    <a:lnTo>
                      <a:pt x="16" y="18"/>
                    </a:lnTo>
                    <a:lnTo>
                      <a:pt x="22" y="20"/>
                    </a:lnTo>
                    <a:lnTo>
                      <a:pt x="28" y="21"/>
                    </a:lnTo>
                    <a:lnTo>
                      <a:pt x="34" y="22"/>
                    </a:lnTo>
                    <a:lnTo>
                      <a:pt x="40" y="23"/>
                    </a:lnTo>
                    <a:lnTo>
                      <a:pt x="47" y="24"/>
                    </a:lnTo>
                    <a:lnTo>
                      <a:pt x="54" y="24"/>
                    </a:lnTo>
                    <a:lnTo>
                      <a:pt x="60" y="24"/>
                    </a:lnTo>
                    <a:lnTo>
                      <a:pt x="71" y="24"/>
                    </a:lnTo>
                    <a:lnTo>
                      <a:pt x="83" y="23"/>
                    </a:lnTo>
                    <a:lnTo>
                      <a:pt x="94" y="21"/>
                    </a:lnTo>
                    <a:lnTo>
                      <a:pt x="104" y="18"/>
                    </a:lnTo>
                    <a:lnTo>
                      <a:pt x="114" y="15"/>
                    </a:lnTo>
                    <a:lnTo>
                      <a:pt x="124" y="11"/>
                    </a:lnTo>
                    <a:lnTo>
                      <a:pt x="132" y="6"/>
                    </a:lnTo>
                    <a:lnTo>
                      <a:pt x="141" y="0"/>
                    </a:lnTo>
                    <a:lnTo>
                      <a:pt x="141" y="2"/>
                    </a:lnTo>
                    <a:lnTo>
                      <a:pt x="140" y="10"/>
                    </a:lnTo>
                    <a:lnTo>
                      <a:pt x="135" y="17"/>
                    </a:lnTo>
                    <a:lnTo>
                      <a:pt x="124" y="23"/>
                    </a:lnTo>
                    <a:lnTo>
                      <a:pt x="115" y="28"/>
                    </a:lnTo>
                    <a:lnTo>
                      <a:pt x="112" y="33"/>
                    </a:lnTo>
                    <a:lnTo>
                      <a:pt x="114" y="36"/>
                    </a:lnTo>
                    <a:lnTo>
                      <a:pt x="115" y="37"/>
                    </a:lnTo>
                    <a:lnTo>
                      <a:pt x="109" y="39"/>
                    </a:lnTo>
                    <a:lnTo>
                      <a:pt x="102" y="41"/>
                    </a:lnTo>
                    <a:lnTo>
                      <a:pt x="96" y="43"/>
                    </a:lnTo>
                    <a:lnTo>
                      <a:pt x="89" y="44"/>
                    </a:lnTo>
                    <a:lnTo>
                      <a:pt x="83" y="46"/>
                    </a:lnTo>
                    <a:lnTo>
                      <a:pt x="75" y="46"/>
                    </a:lnTo>
                    <a:lnTo>
                      <a:pt x="68" y="47"/>
                    </a:lnTo>
                    <a:lnTo>
                      <a:pt x="60" y="47"/>
                    </a:lnTo>
                    <a:lnTo>
                      <a:pt x="53" y="47"/>
                    </a:lnTo>
                    <a:lnTo>
                      <a:pt x="45" y="46"/>
                    </a:lnTo>
                    <a:lnTo>
                      <a:pt x="38" y="46"/>
                    </a:lnTo>
                    <a:lnTo>
                      <a:pt x="32" y="44"/>
                    </a:lnTo>
                    <a:lnTo>
                      <a:pt x="24" y="42"/>
                    </a:lnTo>
                    <a:lnTo>
                      <a:pt x="18" y="41"/>
                    </a:lnTo>
                    <a:lnTo>
                      <a:pt x="11" y="38"/>
                    </a:lnTo>
                    <a:lnTo>
                      <a:pt x="5" y="36"/>
                    </a:lnTo>
                    <a:lnTo>
                      <a:pt x="3" y="32"/>
                    </a:lnTo>
                    <a:lnTo>
                      <a:pt x="0" y="22"/>
                    </a:lnTo>
                    <a:lnTo>
                      <a:pt x="1" y="16"/>
                    </a:lnTo>
                    <a:lnTo>
                      <a:pt x="9" y="16"/>
                    </a:lnTo>
                    <a:close/>
                  </a:path>
                </a:pathLst>
              </a:custGeom>
              <a:solidFill>
                <a:srgbClr val="000000"/>
              </a:solidFill>
              <a:ln w="9525">
                <a:noFill/>
              </a:ln>
            </p:spPr>
            <p:txBody>
              <a:bodyPr/>
              <a:p>
                <a:endParaRPr lang="zh-CN" altLang="en-US"/>
              </a:p>
            </p:txBody>
          </p:sp>
        </p:grpSp>
      </p:grpSp>
      <p:grpSp>
        <p:nvGrpSpPr>
          <p:cNvPr id="21613" name="Group 110"/>
          <p:cNvGrpSpPr>
            <a:grpSpLocks noChangeAspect="1"/>
          </p:cNvGrpSpPr>
          <p:nvPr/>
        </p:nvGrpSpPr>
        <p:grpSpPr>
          <a:xfrm>
            <a:off x="1258888" y="3933825"/>
            <a:ext cx="3744912" cy="1800225"/>
            <a:chOff x="2362" y="3717"/>
            <a:chExt cx="3628" cy="1925"/>
          </a:xfrm>
        </p:grpSpPr>
        <p:sp>
          <p:nvSpPr>
            <p:cNvPr id="21614" name="AutoShape 111"/>
            <p:cNvSpPr>
              <a:spLocks noChangeAspect="1" noTextEdit="1"/>
            </p:cNvSpPr>
            <p:nvPr/>
          </p:nvSpPr>
          <p:spPr>
            <a:xfrm>
              <a:off x="2362" y="3717"/>
              <a:ext cx="3628" cy="1925"/>
            </a:xfrm>
            <a:prstGeom prst="rect">
              <a:avLst/>
            </a:prstGeom>
            <a:noFill/>
            <a:ln w="9525">
              <a:noFill/>
            </a:ln>
          </p:spPr>
          <p:txBody>
            <a:bodyPr anchor="t" anchorCtr="0"/>
            <a:p>
              <a:endParaRPr lang="zh-CN" altLang="en-US">
                <a:latin typeface="Arial" panose="020B0604020202020204" pitchFamily="34" charset="0"/>
                <a:ea typeface="宋体" panose="02010600030101010101" pitchFamily="2" charset="-122"/>
              </a:endParaRPr>
            </a:p>
          </p:txBody>
        </p:sp>
        <p:grpSp>
          <p:nvGrpSpPr>
            <p:cNvPr id="21615" name="Group 112"/>
            <p:cNvGrpSpPr/>
            <p:nvPr/>
          </p:nvGrpSpPr>
          <p:grpSpPr>
            <a:xfrm>
              <a:off x="2362" y="3823"/>
              <a:ext cx="3628" cy="1819"/>
              <a:chOff x="1943" y="1120"/>
              <a:chExt cx="2279" cy="2776"/>
            </a:xfrm>
          </p:grpSpPr>
          <p:sp>
            <p:nvSpPr>
              <p:cNvPr id="21616" name="Freeform 113"/>
              <p:cNvSpPr/>
              <p:nvPr/>
            </p:nvSpPr>
            <p:spPr>
              <a:xfrm>
                <a:off x="1948" y="1125"/>
                <a:ext cx="2269" cy="2766"/>
              </a:xfrm>
              <a:custGeom>
                <a:avLst/>
                <a:gdLst/>
                <a:ahLst/>
                <a:cxnLst>
                  <a:cxn ang="0">
                    <a:pos x="2167" y="2766"/>
                  </a:cxn>
                  <a:cxn ang="0">
                    <a:pos x="112" y="2766"/>
                  </a:cxn>
                  <a:cxn ang="0">
                    <a:pos x="88" y="2766"/>
                  </a:cxn>
                  <a:cxn ang="0">
                    <a:pos x="67" y="2764"/>
                  </a:cxn>
                  <a:cxn ang="0">
                    <a:pos x="48" y="2760"/>
                  </a:cxn>
                  <a:cxn ang="0">
                    <a:pos x="32" y="2752"/>
                  </a:cxn>
                  <a:cxn ang="0">
                    <a:pos x="19" y="2742"/>
                  </a:cxn>
                  <a:cxn ang="0">
                    <a:pos x="9" y="2729"/>
                  </a:cxn>
                  <a:cxn ang="0">
                    <a:pos x="2" y="2711"/>
                  </a:cxn>
                  <a:cxn ang="0">
                    <a:pos x="0" y="2689"/>
                  </a:cxn>
                  <a:cxn ang="0">
                    <a:pos x="0" y="63"/>
                  </a:cxn>
                  <a:cxn ang="0">
                    <a:pos x="1" y="49"/>
                  </a:cxn>
                  <a:cxn ang="0">
                    <a:pos x="5" y="37"/>
                  </a:cxn>
                  <a:cxn ang="0">
                    <a:pos x="10" y="26"/>
                  </a:cxn>
                  <a:cxn ang="0">
                    <a:pos x="17" y="16"/>
                  </a:cxn>
                  <a:cxn ang="0">
                    <a:pos x="27" y="9"/>
                  </a:cxn>
                  <a:cxn ang="0">
                    <a:pos x="40" y="3"/>
                  </a:cxn>
                  <a:cxn ang="0">
                    <a:pos x="53" y="1"/>
                  </a:cxn>
                  <a:cxn ang="0">
                    <a:pos x="68" y="0"/>
                  </a:cxn>
                  <a:cxn ang="0">
                    <a:pos x="2175" y="0"/>
                  </a:cxn>
                  <a:cxn ang="0">
                    <a:pos x="2195" y="1"/>
                  </a:cxn>
                  <a:cxn ang="0">
                    <a:pos x="2213" y="6"/>
                  </a:cxn>
                  <a:cxn ang="0">
                    <a:pos x="2229" y="13"/>
                  </a:cxn>
                  <a:cxn ang="0">
                    <a:pos x="2243" y="23"/>
                  </a:cxn>
                  <a:cxn ang="0">
                    <a:pos x="2254" y="34"/>
                  </a:cxn>
                  <a:cxn ang="0">
                    <a:pos x="2263" y="49"/>
                  </a:cxn>
                  <a:cxn ang="0">
                    <a:pos x="2268" y="65"/>
                  </a:cxn>
                  <a:cxn ang="0">
                    <a:pos x="2269" y="84"/>
                  </a:cxn>
                  <a:cxn ang="0">
                    <a:pos x="2269" y="2689"/>
                  </a:cxn>
                  <a:cxn ang="0">
                    <a:pos x="2268" y="2705"/>
                  </a:cxn>
                  <a:cxn ang="0">
                    <a:pos x="2264" y="2719"/>
                  </a:cxn>
                  <a:cxn ang="0">
                    <a:pos x="2258" y="2733"/>
                  </a:cxn>
                  <a:cxn ang="0">
                    <a:pos x="2248" y="2744"/>
                  </a:cxn>
                  <a:cxn ang="0">
                    <a:pos x="2234" y="2754"/>
                  </a:cxn>
                  <a:cxn ang="0">
                    <a:pos x="2216" y="2760"/>
                  </a:cxn>
                  <a:cxn ang="0">
                    <a:pos x="2195" y="2765"/>
                  </a:cxn>
                  <a:cxn ang="0">
                    <a:pos x="2167" y="2766"/>
                  </a:cxn>
                </a:cxnLst>
                <a:pathLst>
                  <a:path w="2269" h="2766">
                    <a:moveTo>
                      <a:pt x="2167" y="2766"/>
                    </a:moveTo>
                    <a:lnTo>
                      <a:pt x="112" y="2766"/>
                    </a:lnTo>
                    <a:lnTo>
                      <a:pt x="88" y="2766"/>
                    </a:lnTo>
                    <a:lnTo>
                      <a:pt x="67" y="2764"/>
                    </a:lnTo>
                    <a:lnTo>
                      <a:pt x="48" y="2760"/>
                    </a:lnTo>
                    <a:lnTo>
                      <a:pt x="32" y="2752"/>
                    </a:lnTo>
                    <a:lnTo>
                      <a:pt x="19" y="2742"/>
                    </a:lnTo>
                    <a:lnTo>
                      <a:pt x="9" y="2729"/>
                    </a:lnTo>
                    <a:lnTo>
                      <a:pt x="2" y="2711"/>
                    </a:lnTo>
                    <a:lnTo>
                      <a:pt x="0" y="2689"/>
                    </a:lnTo>
                    <a:lnTo>
                      <a:pt x="0" y="63"/>
                    </a:lnTo>
                    <a:lnTo>
                      <a:pt x="1" y="49"/>
                    </a:lnTo>
                    <a:lnTo>
                      <a:pt x="5" y="37"/>
                    </a:lnTo>
                    <a:lnTo>
                      <a:pt x="10" y="26"/>
                    </a:lnTo>
                    <a:lnTo>
                      <a:pt x="17" y="16"/>
                    </a:lnTo>
                    <a:lnTo>
                      <a:pt x="27" y="9"/>
                    </a:lnTo>
                    <a:lnTo>
                      <a:pt x="40" y="3"/>
                    </a:lnTo>
                    <a:lnTo>
                      <a:pt x="53" y="1"/>
                    </a:lnTo>
                    <a:lnTo>
                      <a:pt x="68" y="0"/>
                    </a:lnTo>
                    <a:lnTo>
                      <a:pt x="2175" y="0"/>
                    </a:lnTo>
                    <a:lnTo>
                      <a:pt x="2195" y="1"/>
                    </a:lnTo>
                    <a:lnTo>
                      <a:pt x="2213" y="6"/>
                    </a:lnTo>
                    <a:lnTo>
                      <a:pt x="2229" y="13"/>
                    </a:lnTo>
                    <a:lnTo>
                      <a:pt x="2243" y="23"/>
                    </a:lnTo>
                    <a:lnTo>
                      <a:pt x="2254" y="34"/>
                    </a:lnTo>
                    <a:lnTo>
                      <a:pt x="2263" y="49"/>
                    </a:lnTo>
                    <a:lnTo>
                      <a:pt x="2268" y="65"/>
                    </a:lnTo>
                    <a:lnTo>
                      <a:pt x="2269" y="84"/>
                    </a:lnTo>
                    <a:lnTo>
                      <a:pt x="2269" y="2689"/>
                    </a:lnTo>
                    <a:lnTo>
                      <a:pt x="2268" y="2705"/>
                    </a:lnTo>
                    <a:lnTo>
                      <a:pt x="2264" y="2719"/>
                    </a:lnTo>
                    <a:lnTo>
                      <a:pt x="2258" y="2733"/>
                    </a:lnTo>
                    <a:lnTo>
                      <a:pt x="2248" y="2744"/>
                    </a:lnTo>
                    <a:lnTo>
                      <a:pt x="2234" y="2754"/>
                    </a:lnTo>
                    <a:lnTo>
                      <a:pt x="2216" y="2760"/>
                    </a:lnTo>
                    <a:lnTo>
                      <a:pt x="2195" y="2765"/>
                    </a:lnTo>
                    <a:lnTo>
                      <a:pt x="2167" y="2766"/>
                    </a:lnTo>
                    <a:close/>
                  </a:path>
                </a:pathLst>
              </a:custGeom>
              <a:solidFill>
                <a:srgbClr val="8200FF"/>
              </a:solidFill>
              <a:ln w="9525">
                <a:noFill/>
              </a:ln>
            </p:spPr>
            <p:txBody>
              <a:bodyPr/>
              <a:p>
                <a:endParaRPr lang="zh-CN" altLang="en-US"/>
              </a:p>
            </p:txBody>
          </p:sp>
          <p:sp>
            <p:nvSpPr>
              <p:cNvPr id="21617" name="Freeform 114"/>
              <p:cNvSpPr/>
              <p:nvPr/>
            </p:nvSpPr>
            <p:spPr>
              <a:xfrm>
                <a:off x="2060" y="3886"/>
                <a:ext cx="2055" cy="10"/>
              </a:xfrm>
              <a:custGeom>
                <a:avLst/>
                <a:gdLst/>
                <a:ahLst/>
                <a:cxnLst>
                  <a:cxn ang="0">
                    <a:pos x="0" y="10"/>
                  </a:cxn>
                  <a:cxn ang="0">
                    <a:pos x="0" y="10"/>
                  </a:cxn>
                  <a:cxn ang="0">
                    <a:pos x="2055" y="10"/>
                  </a:cxn>
                  <a:cxn ang="0">
                    <a:pos x="2055" y="0"/>
                  </a:cxn>
                  <a:cxn ang="0">
                    <a:pos x="0" y="0"/>
                  </a:cxn>
                  <a:cxn ang="0">
                    <a:pos x="0" y="0"/>
                  </a:cxn>
                  <a:cxn ang="0">
                    <a:pos x="0" y="10"/>
                  </a:cxn>
                </a:cxnLst>
                <a:pathLst>
                  <a:path w="2055" h="10">
                    <a:moveTo>
                      <a:pt x="0" y="10"/>
                    </a:moveTo>
                    <a:lnTo>
                      <a:pt x="0" y="10"/>
                    </a:lnTo>
                    <a:lnTo>
                      <a:pt x="2055" y="10"/>
                    </a:lnTo>
                    <a:lnTo>
                      <a:pt x="2055" y="0"/>
                    </a:lnTo>
                    <a:lnTo>
                      <a:pt x="0" y="0"/>
                    </a:lnTo>
                    <a:lnTo>
                      <a:pt x="0" y="10"/>
                    </a:lnTo>
                    <a:close/>
                  </a:path>
                </a:pathLst>
              </a:custGeom>
              <a:solidFill>
                <a:srgbClr val="000000"/>
              </a:solidFill>
              <a:ln w="9525">
                <a:noFill/>
              </a:ln>
            </p:spPr>
            <p:txBody>
              <a:bodyPr/>
              <a:p>
                <a:endParaRPr lang="zh-CN" altLang="en-US"/>
              </a:p>
            </p:txBody>
          </p:sp>
          <p:sp>
            <p:nvSpPr>
              <p:cNvPr id="21618" name="Freeform 115"/>
              <p:cNvSpPr/>
              <p:nvPr/>
            </p:nvSpPr>
            <p:spPr>
              <a:xfrm>
                <a:off x="1943" y="3814"/>
                <a:ext cx="117" cy="82"/>
              </a:xfrm>
              <a:custGeom>
                <a:avLst/>
                <a:gdLst/>
                <a:ahLst/>
                <a:cxnLst>
                  <a:cxn ang="0">
                    <a:pos x="0" y="0"/>
                  </a:cxn>
                  <a:cxn ang="0">
                    <a:pos x="0" y="0"/>
                  </a:cxn>
                  <a:cxn ang="0">
                    <a:pos x="4" y="22"/>
                  </a:cxn>
                  <a:cxn ang="0">
                    <a:pos x="10" y="41"/>
                  </a:cxn>
                  <a:cxn ang="0">
                    <a:pos x="21" y="56"/>
                  </a:cxn>
                  <a:cxn ang="0">
                    <a:pos x="35" y="67"/>
                  </a:cxn>
                  <a:cxn ang="0">
                    <a:pos x="52" y="75"/>
                  </a:cxn>
                  <a:cxn ang="0">
                    <a:pos x="72" y="78"/>
                  </a:cxn>
                  <a:cxn ang="0">
                    <a:pos x="93" y="81"/>
                  </a:cxn>
                  <a:cxn ang="0">
                    <a:pos x="117" y="82"/>
                  </a:cxn>
                  <a:cxn ang="0">
                    <a:pos x="117" y="72"/>
                  </a:cxn>
                  <a:cxn ang="0">
                    <a:pos x="93" y="73"/>
                  </a:cxn>
                  <a:cxn ang="0">
                    <a:pos x="72" y="71"/>
                  </a:cxn>
                  <a:cxn ang="0">
                    <a:pos x="55" y="67"/>
                  </a:cxn>
                  <a:cxn ang="0">
                    <a:pos x="40" y="60"/>
                  </a:cxn>
                  <a:cxn ang="0">
                    <a:pos x="26" y="51"/>
                  </a:cxn>
                  <a:cxn ang="0">
                    <a:pos x="17" y="39"/>
                  </a:cxn>
                  <a:cxn ang="0">
                    <a:pos x="11" y="22"/>
                  </a:cxn>
                  <a:cxn ang="0">
                    <a:pos x="10" y="0"/>
                  </a:cxn>
                  <a:cxn ang="0">
                    <a:pos x="10" y="0"/>
                  </a:cxn>
                  <a:cxn ang="0">
                    <a:pos x="0" y="0"/>
                  </a:cxn>
                </a:cxnLst>
                <a:pathLst>
                  <a:path w="117" h="82">
                    <a:moveTo>
                      <a:pt x="0" y="0"/>
                    </a:moveTo>
                    <a:lnTo>
                      <a:pt x="0" y="0"/>
                    </a:lnTo>
                    <a:lnTo>
                      <a:pt x="4" y="22"/>
                    </a:lnTo>
                    <a:lnTo>
                      <a:pt x="10" y="41"/>
                    </a:lnTo>
                    <a:lnTo>
                      <a:pt x="21" y="56"/>
                    </a:lnTo>
                    <a:lnTo>
                      <a:pt x="35" y="67"/>
                    </a:lnTo>
                    <a:lnTo>
                      <a:pt x="52" y="75"/>
                    </a:lnTo>
                    <a:lnTo>
                      <a:pt x="72" y="78"/>
                    </a:lnTo>
                    <a:lnTo>
                      <a:pt x="93" y="81"/>
                    </a:lnTo>
                    <a:lnTo>
                      <a:pt x="117" y="82"/>
                    </a:lnTo>
                    <a:lnTo>
                      <a:pt x="117" y="72"/>
                    </a:lnTo>
                    <a:lnTo>
                      <a:pt x="93" y="73"/>
                    </a:lnTo>
                    <a:lnTo>
                      <a:pt x="72" y="71"/>
                    </a:lnTo>
                    <a:lnTo>
                      <a:pt x="55" y="67"/>
                    </a:lnTo>
                    <a:lnTo>
                      <a:pt x="40" y="60"/>
                    </a:lnTo>
                    <a:lnTo>
                      <a:pt x="26" y="51"/>
                    </a:lnTo>
                    <a:lnTo>
                      <a:pt x="17" y="39"/>
                    </a:lnTo>
                    <a:lnTo>
                      <a:pt x="11" y="22"/>
                    </a:lnTo>
                    <a:lnTo>
                      <a:pt x="10" y="0"/>
                    </a:lnTo>
                    <a:lnTo>
                      <a:pt x="0" y="0"/>
                    </a:lnTo>
                    <a:close/>
                  </a:path>
                </a:pathLst>
              </a:custGeom>
              <a:solidFill>
                <a:srgbClr val="000000"/>
              </a:solidFill>
              <a:ln w="9525">
                <a:noFill/>
              </a:ln>
            </p:spPr>
            <p:txBody>
              <a:bodyPr/>
              <a:p>
                <a:endParaRPr lang="zh-CN" altLang="en-US"/>
              </a:p>
            </p:txBody>
          </p:sp>
          <p:sp>
            <p:nvSpPr>
              <p:cNvPr id="21619" name="Freeform 116"/>
              <p:cNvSpPr/>
              <p:nvPr/>
            </p:nvSpPr>
            <p:spPr>
              <a:xfrm>
                <a:off x="1943" y="1188"/>
                <a:ext cx="10" cy="2626"/>
              </a:xfrm>
              <a:custGeom>
                <a:avLst/>
                <a:gdLst/>
                <a:ahLst/>
                <a:cxnLst>
                  <a:cxn ang="0">
                    <a:pos x="0" y="0"/>
                  </a:cxn>
                  <a:cxn ang="0">
                    <a:pos x="0" y="0"/>
                  </a:cxn>
                  <a:cxn ang="0">
                    <a:pos x="0" y="2626"/>
                  </a:cxn>
                  <a:cxn ang="0">
                    <a:pos x="10" y="2626"/>
                  </a:cxn>
                  <a:cxn ang="0">
                    <a:pos x="10" y="0"/>
                  </a:cxn>
                  <a:cxn ang="0">
                    <a:pos x="10" y="0"/>
                  </a:cxn>
                  <a:cxn ang="0">
                    <a:pos x="0" y="0"/>
                  </a:cxn>
                </a:cxnLst>
                <a:pathLst>
                  <a:path w="10" h="2626">
                    <a:moveTo>
                      <a:pt x="0" y="0"/>
                    </a:moveTo>
                    <a:lnTo>
                      <a:pt x="0" y="0"/>
                    </a:lnTo>
                    <a:lnTo>
                      <a:pt x="0" y="2626"/>
                    </a:lnTo>
                    <a:lnTo>
                      <a:pt x="10" y="2626"/>
                    </a:lnTo>
                    <a:lnTo>
                      <a:pt x="10" y="0"/>
                    </a:lnTo>
                    <a:lnTo>
                      <a:pt x="0" y="0"/>
                    </a:lnTo>
                    <a:close/>
                  </a:path>
                </a:pathLst>
              </a:custGeom>
              <a:solidFill>
                <a:srgbClr val="000000"/>
              </a:solidFill>
              <a:ln w="9525">
                <a:noFill/>
              </a:ln>
            </p:spPr>
            <p:txBody>
              <a:bodyPr/>
              <a:p>
                <a:endParaRPr lang="zh-CN" altLang="en-US"/>
              </a:p>
            </p:txBody>
          </p:sp>
          <p:sp>
            <p:nvSpPr>
              <p:cNvPr id="21620" name="Freeform 117"/>
              <p:cNvSpPr/>
              <p:nvPr/>
            </p:nvSpPr>
            <p:spPr>
              <a:xfrm>
                <a:off x="1943" y="1120"/>
                <a:ext cx="73" cy="68"/>
              </a:xfrm>
              <a:custGeom>
                <a:avLst/>
                <a:gdLst/>
                <a:ahLst/>
                <a:cxnLst>
                  <a:cxn ang="0">
                    <a:pos x="73" y="0"/>
                  </a:cxn>
                  <a:cxn ang="0">
                    <a:pos x="73" y="0"/>
                  </a:cxn>
                  <a:cxn ang="0">
                    <a:pos x="58" y="2"/>
                  </a:cxn>
                  <a:cxn ang="0">
                    <a:pos x="43" y="5"/>
                  </a:cxn>
                  <a:cxn ang="0">
                    <a:pos x="31" y="11"/>
                  </a:cxn>
                  <a:cxn ang="0">
                    <a:pos x="20" y="18"/>
                  </a:cxn>
                  <a:cxn ang="0">
                    <a:pos x="11" y="28"/>
                  </a:cxn>
                  <a:cxn ang="0">
                    <a:pos x="6" y="40"/>
                  </a:cxn>
                  <a:cxn ang="0">
                    <a:pos x="3" y="54"/>
                  </a:cxn>
                  <a:cxn ang="0">
                    <a:pos x="0" y="68"/>
                  </a:cxn>
                  <a:cxn ang="0">
                    <a:pos x="10" y="68"/>
                  </a:cxn>
                  <a:cxn ang="0">
                    <a:pos x="10" y="54"/>
                  </a:cxn>
                  <a:cxn ang="0">
                    <a:pos x="14" y="43"/>
                  </a:cxn>
                  <a:cxn ang="0">
                    <a:pos x="19" y="33"/>
                  </a:cxn>
                  <a:cxn ang="0">
                    <a:pos x="25" y="23"/>
                  </a:cxn>
                  <a:cxn ang="0">
                    <a:pos x="34" y="18"/>
                  </a:cxn>
                  <a:cxn ang="0">
                    <a:pos x="46" y="12"/>
                  </a:cxn>
                  <a:cxn ang="0">
                    <a:pos x="58" y="9"/>
                  </a:cxn>
                  <a:cxn ang="0">
                    <a:pos x="73" y="9"/>
                  </a:cxn>
                  <a:cxn ang="0">
                    <a:pos x="73" y="9"/>
                  </a:cxn>
                  <a:cxn ang="0">
                    <a:pos x="73" y="0"/>
                  </a:cxn>
                </a:cxnLst>
                <a:pathLst>
                  <a:path w="73" h="68">
                    <a:moveTo>
                      <a:pt x="73" y="0"/>
                    </a:moveTo>
                    <a:lnTo>
                      <a:pt x="73" y="0"/>
                    </a:lnTo>
                    <a:lnTo>
                      <a:pt x="58" y="2"/>
                    </a:lnTo>
                    <a:lnTo>
                      <a:pt x="43" y="5"/>
                    </a:lnTo>
                    <a:lnTo>
                      <a:pt x="31" y="11"/>
                    </a:lnTo>
                    <a:lnTo>
                      <a:pt x="20" y="18"/>
                    </a:lnTo>
                    <a:lnTo>
                      <a:pt x="11" y="28"/>
                    </a:lnTo>
                    <a:lnTo>
                      <a:pt x="6" y="40"/>
                    </a:lnTo>
                    <a:lnTo>
                      <a:pt x="3" y="54"/>
                    </a:lnTo>
                    <a:lnTo>
                      <a:pt x="0" y="68"/>
                    </a:lnTo>
                    <a:lnTo>
                      <a:pt x="10" y="68"/>
                    </a:lnTo>
                    <a:lnTo>
                      <a:pt x="10" y="54"/>
                    </a:lnTo>
                    <a:lnTo>
                      <a:pt x="14" y="43"/>
                    </a:lnTo>
                    <a:lnTo>
                      <a:pt x="19" y="33"/>
                    </a:lnTo>
                    <a:lnTo>
                      <a:pt x="25" y="23"/>
                    </a:lnTo>
                    <a:lnTo>
                      <a:pt x="34" y="18"/>
                    </a:lnTo>
                    <a:lnTo>
                      <a:pt x="46" y="12"/>
                    </a:lnTo>
                    <a:lnTo>
                      <a:pt x="58" y="9"/>
                    </a:lnTo>
                    <a:lnTo>
                      <a:pt x="73" y="9"/>
                    </a:lnTo>
                    <a:lnTo>
                      <a:pt x="73" y="0"/>
                    </a:lnTo>
                    <a:close/>
                  </a:path>
                </a:pathLst>
              </a:custGeom>
              <a:solidFill>
                <a:srgbClr val="000000"/>
              </a:solidFill>
              <a:ln w="9525">
                <a:noFill/>
              </a:ln>
            </p:spPr>
            <p:txBody>
              <a:bodyPr/>
              <a:p>
                <a:endParaRPr lang="zh-CN" altLang="en-US"/>
              </a:p>
            </p:txBody>
          </p:sp>
          <p:sp>
            <p:nvSpPr>
              <p:cNvPr id="21621" name="Freeform 118"/>
              <p:cNvSpPr/>
              <p:nvPr/>
            </p:nvSpPr>
            <p:spPr>
              <a:xfrm>
                <a:off x="2016" y="1120"/>
                <a:ext cx="2107" cy="9"/>
              </a:xfrm>
              <a:custGeom>
                <a:avLst/>
                <a:gdLst/>
                <a:ahLst/>
                <a:cxnLst>
                  <a:cxn ang="0">
                    <a:pos x="2107" y="0"/>
                  </a:cxn>
                  <a:cxn ang="0">
                    <a:pos x="2107" y="0"/>
                  </a:cxn>
                  <a:cxn ang="0">
                    <a:pos x="0" y="0"/>
                  </a:cxn>
                  <a:cxn ang="0">
                    <a:pos x="0" y="9"/>
                  </a:cxn>
                  <a:cxn ang="0">
                    <a:pos x="2107" y="9"/>
                  </a:cxn>
                  <a:cxn ang="0">
                    <a:pos x="2107" y="9"/>
                  </a:cxn>
                  <a:cxn ang="0">
                    <a:pos x="2107" y="0"/>
                  </a:cxn>
                </a:cxnLst>
                <a:pathLst>
                  <a:path w="2107" h="9">
                    <a:moveTo>
                      <a:pt x="2107" y="0"/>
                    </a:moveTo>
                    <a:lnTo>
                      <a:pt x="2107" y="0"/>
                    </a:lnTo>
                    <a:lnTo>
                      <a:pt x="0" y="0"/>
                    </a:lnTo>
                    <a:lnTo>
                      <a:pt x="0" y="9"/>
                    </a:lnTo>
                    <a:lnTo>
                      <a:pt x="2107" y="9"/>
                    </a:lnTo>
                    <a:lnTo>
                      <a:pt x="2107" y="0"/>
                    </a:lnTo>
                    <a:close/>
                  </a:path>
                </a:pathLst>
              </a:custGeom>
              <a:solidFill>
                <a:srgbClr val="000000"/>
              </a:solidFill>
              <a:ln w="9525">
                <a:noFill/>
              </a:ln>
            </p:spPr>
            <p:txBody>
              <a:bodyPr/>
              <a:p>
                <a:endParaRPr lang="zh-CN" altLang="en-US"/>
              </a:p>
            </p:txBody>
          </p:sp>
          <p:sp>
            <p:nvSpPr>
              <p:cNvPr id="21622" name="Freeform 119"/>
              <p:cNvSpPr/>
              <p:nvPr/>
            </p:nvSpPr>
            <p:spPr>
              <a:xfrm>
                <a:off x="4123" y="1120"/>
                <a:ext cx="99" cy="89"/>
              </a:xfrm>
              <a:custGeom>
                <a:avLst/>
                <a:gdLst/>
                <a:ahLst/>
                <a:cxnLst>
                  <a:cxn ang="0">
                    <a:pos x="99" y="89"/>
                  </a:cxn>
                  <a:cxn ang="0">
                    <a:pos x="99" y="89"/>
                  </a:cxn>
                  <a:cxn ang="0">
                    <a:pos x="96" y="70"/>
                  </a:cxn>
                  <a:cxn ang="0">
                    <a:pos x="92" y="53"/>
                  </a:cxn>
                  <a:cxn ang="0">
                    <a:pos x="83" y="37"/>
                  </a:cxn>
                  <a:cxn ang="0">
                    <a:pos x="70" y="24"/>
                  </a:cxn>
                  <a:cxn ang="0">
                    <a:pos x="57" y="14"/>
                  </a:cxn>
                  <a:cxn ang="0">
                    <a:pos x="39" y="7"/>
                  </a:cxn>
                  <a:cxn ang="0">
                    <a:pos x="20" y="2"/>
                  </a:cxn>
                  <a:cxn ang="0">
                    <a:pos x="0" y="0"/>
                  </a:cxn>
                  <a:cxn ang="0">
                    <a:pos x="0" y="9"/>
                  </a:cxn>
                  <a:cxn ang="0">
                    <a:pos x="20" y="9"/>
                  </a:cxn>
                  <a:cxn ang="0">
                    <a:pos x="37" y="14"/>
                  </a:cxn>
                  <a:cxn ang="0">
                    <a:pos x="52" y="22"/>
                  </a:cxn>
                  <a:cxn ang="0">
                    <a:pos x="65" y="32"/>
                  </a:cxn>
                  <a:cxn ang="0">
                    <a:pos x="75" y="42"/>
                  </a:cxn>
                  <a:cxn ang="0">
                    <a:pos x="84" y="55"/>
                  </a:cxn>
                  <a:cxn ang="0">
                    <a:pos x="89" y="70"/>
                  </a:cxn>
                  <a:cxn ang="0">
                    <a:pos x="89" y="89"/>
                  </a:cxn>
                  <a:cxn ang="0">
                    <a:pos x="89" y="89"/>
                  </a:cxn>
                  <a:cxn ang="0">
                    <a:pos x="99" y="89"/>
                  </a:cxn>
                </a:cxnLst>
                <a:pathLst>
                  <a:path w="99" h="89">
                    <a:moveTo>
                      <a:pt x="99" y="89"/>
                    </a:moveTo>
                    <a:lnTo>
                      <a:pt x="99" y="89"/>
                    </a:lnTo>
                    <a:lnTo>
                      <a:pt x="96" y="70"/>
                    </a:lnTo>
                    <a:lnTo>
                      <a:pt x="92" y="53"/>
                    </a:lnTo>
                    <a:lnTo>
                      <a:pt x="83" y="37"/>
                    </a:lnTo>
                    <a:lnTo>
                      <a:pt x="70" y="24"/>
                    </a:lnTo>
                    <a:lnTo>
                      <a:pt x="57" y="14"/>
                    </a:lnTo>
                    <a:lnTo>
                      <a:pt x="39" y="7"/>
                    </a:lnTo>
                    <a:lnTo>
                      <a:pt x="20" y="2"/>
                    </a:lnTo>
                    <a:lnTo>
                      <a:pt x="0" y="0"/>
                    </a:lnTo>
                    <a:lnTo>
                      <a:pt x="0" y="9"/>
                    </a:lnTo>
                    <a:lnTo>
                      <a:pt x="20" y="9"/>
                    </a:lnTo>
                    <a:lnTo>
                      <a:pt x="37" y="14"/>
                    </a:lnTo>
                    <a:lnTo>
                      <a:pt x="52" y="22"/>
                    </a:lnTo>
                    <a:lnTo>
                      <a:pt x="65" y="32"/>
                    </a:lnTo>
                    <a:lnTo>
                      <a:pt x="75" y="42"/>
                    </a:lnTo>
                    <a:lnTo>
                      <a:pt x="84" y="55"/>
                    </a:lnTo>
                    <a:lnTo>
                      <a:pt x="89" y="70"/>
                    </a:lnTo>
                    <a:lnTo>
                      <a:pt x="89" y="89"/>
                    </a:lnTo>
                    <a:lnTo>
                      <a:pt x="99" y="89"/>
                    </a:lnTo>
                    <a:close/>
                  </a:path>
                </a:pathLst>
              </a:custGeom>
              <a:solidFill>
                <a:srgbClr val="000000"/>
              </a:solidFill>
              <a:ln w="9525">
                <a:noFill/>
              </a:ln>
            </p:spPr>
            <p:txBody>
              <a:bodyPr/>
              <a:p>
                <a:endParaRPr lang="zh-CN" altLang="en-US"/>
              </a:p>
            </p:txBody>
          </p:sp>
          <p:sp>
            <p:nvSpPr>
              <p:cNvPr id="21623" name="Freeform 120"/>
              <p:cNvSpPr/>
              <p:nvPr/>
            </p:nvSpPr>
            <p:spPr>
              <a:xfrm>
                <a:off x="4212" y="1209"/>
                <a:ext cx="10" cy="2605"/>
              </a:xfrm>
              <a:custGeom>
                <a:avLst/>
                <a:gdLst/>
                <a:ahLst/>
                <a:cxnLst>
                  <a:cxn ang="0">
                    <a:pos x="10" y="2605"/>
                  </a:cxn>
                  <a:cxn ang="0">
                    <a:pos x="10" y="2605"/>
                  </a:cxn>
                  <a:cxn ang="0">
                    <a:pos x="10" y="0"/>
                  </a:cxn>
                  <a:cxn ang="0">
                    <a:pos x="0" y="0"/>
                  </a:cxn>
                  <a:cxn ang="0">
                    <a:pos x="0" y="2605"/>
                  </a:cxn>
                  <a:cxn ang="0">
                    <a:pos x="0" y="2605"/>
                  </a:cxn>
                  <a:cxn ang="0">
                    <a:pos x="10" y="2605"/>
                  </a:cxn>
                </a:cxnLst>
                <a:pathLst>
                  <a:path w="10" h="2605">
                    <a:moveTo>
                      <a:pt x="10" y="2605"/>
                    </a:moveTo>
                    <a:lnTo>
                      <a:pt x="10" y="2605"/>
                    </a:lnTo>
                    <a:lnTo>
                      <a:pt x="10" y="0"/>
                    </a:lnTo>
                    <a:lnTo>
                      <a:pt x="0" y="0"/>
                    </a:lnTo>
                    <a:lnTo>
                      <a:pt x="0" y="2605"/>
                    </a:lnTo>
                    <a:lnTo>
                      <a:pt x="10" y="2605"/>
                    </a:lnTo>
                    <a:close/>
                  </a:path>
                </a:pathLst>
              </a:custGeom>
              <a:solidFill>
                <a:srgbClr val="000000"/>
              </a:solidFill>
              <a:ln w="9525">
                <a:noFill/>
              </a:ln>
            </p:spPr>
            <p:txBody>
              <a:bodyPr/>
              <a:p>
                <a:endParaRPr lang="zh-CN" altLang="en-US"/>
              </a:p>
            </p:txBody>
          </p:sp>
          <p:sp>
            <p:nvSpPr>
              <p:cNvPr id="21624" name="Freeform 121"/>
              <p:cNvSpPr/>
              <p:nvPr/>
            </p:nvSpPr>
            <p:spPr>
              <a:xfrm>
                <a:off x="4115" y="3814"/>
                <a:ext cx="107" cy="82"/>
              </a:xfrm>
              <a:custGeom>
                <a:avLst/>
                <a:gdLst/>
                <a:ahLst/>
                <a:cxnLst>
                  <a:cxn ang="0">
                    <a:pos x="0" y="82"/>
                  </a:cxn>
                  <a:cxn ang="0">
                    <a:pos x="0" y="82"/>
                  </a:cxn>
                  <a:cxn ang="0">
                    <a:pos x="28" y="79"/>
                  </a:cxn>
                  <a:cxn ang="0">
                    <a:pos x="50" y="75"/>
                  </a:cxn>
                  <a:cxn ang="0">
                    <a:pos x="69" y="68"/>
                  </a:cxn>
                  <a:cxn ang="0">
                    <a:pos x="83" y="57"/>
                  </a:cxn>
                  <a:cxn ang="0">
                    <a:pos x="95" y="46"/>
                  </a:cxn>
                  <a:cxn ang="0">
                    <a:pos x="101" y="31"/>
                  </a:cxn>
                  <a:cxn ang="0">
                    <a:pos x="104" y="16"/>
                  </a:cxn>
                  <a:cxn ang="0">
                    <a:pos x="107" y="0"/>
                  </a:cxn>
                  <a:cxn ang="0">
                    <a:pos x="97" y="0"/>
                  </a:cxn>
                  <a:cxn ang="0">
                    <a:pos x="97" y="16"/>
                  </a:cxn>
                  <a:cxn ang="0">
                    <a:pos x="93" y="29"/>
                  </a:cxn>
                  <a:cxn ang="0">
                    <a:pos x="87" y="41"/>
                  </a:cxn>
                  <a:cxn ang="0">
                    <a:pos x="78" y="52"/>
                  </a:cxn>
                  <a:cxn ang="0">
                    <a:pos x="66" y="61"/>
                  </a:cxn>
                  <a:cxn ang="0">
                    <a:pos x="47" y="67"/>
                  </a:cxn>
                  <a:cxn ang="0">
                    <a:pos x="28" y="72"/>
                  </a:cxn>
                  <a:cxn ang="0">
                    <a:pos x="0" y="72"/>
                  </a:cxn>
                  <a:cxn ang="0">
                    <a:pos x="0" y="72"/>
                  </a:cxn>
                  <a:cxn ang="0">
                    <a:pos x="0" y="82"/>
                  </a:cxn>
                </a:cxnLst>
                <a:pathLst>
                  <a:path w="107" h="82">
                    <a:moveTo>
                      <a:pt x="0" y="82"/>
                    </a:moveTo>
                    <a:lnTo>
                      <a:pt x="0" y="82"/>
                    </a:lnTo>
                    <a:lnTo>
                      <a:pt x="28" y="79"/>
                    </a:lnTo>
                    <a:lnTo>
                      <a:pt x="50" y="75"/>
                    </a:lnTo>
                    <a:lnTo>
                      <a:pt x="69" y="68"/>
                    </a:lnTo>
                    <a:lnTo>
                      <a:pt x="83" y="57"/>
                    </a:lnTo>
                    <a:lnTo>
                      <a:pt x="95" y="46"/>
                    </a:lnTo>
                    <a:lnTo>
                      <a:pt x="101" y="31"/>
                    </a:lnTo>
                    <a:lnTo>
                      <a:pt x="104" y="16"/>
                    </a:lnTo>
                    <a:lnTo>
                      <a:pt x="107" y="0"/>
                    </a:lnTo>
                    <a:lnTo>
                      <a:pt x="97" y="0"/>
                    </a:lnTo>
                    <a:lnTo>
                      <a:pt x="97" y="16"/>
                    </a:lnTo>
                    <a:lnTo>
                      <a:pt x="93" y="29"/>
                    </a:lnTo>
                    <a:lnTo>
                      <a:pt x="87" y="41"/>
                    </a:lnTo>
                    <a:lnTo>
                      <a:pt x="78" y="52"/>
                    </a:lnTo>
                    <a:lnTo>
                      <a:pt x="66" y="61"/>
                    </a:lnTo>
                    <a:lnTo>
                      <a:pt x="47" y="67"/>
                    </a:lnTo>
                    <a:lnTo>
                      <a:pt x="28" y="72"/>
                    </a:lnTo>
                    <a:lnTo>
                      <a:pt x="0" y="72"/>
                    </a:lnTo>
                    <a:lnTo>
                      <a:pt x="0" y="82"/>
                    </a:lnTo>
                    <a:close/>
                  </a:path>
                </a:pathLst>
              </a:custGeom>
              <a:solidFill>
                <a:srgbClr val="000000"/>
              </a:solidFill>
              <a:ln w="9525">
                <a:noFill/>
              </a:ln>
            </p:spPr>
            <p:txBody>
              <a:bodyPr/>
              <a:p>
                <a:endParaRPr lang="zh-CN" altLang="en-US"/>
              </a:p>
            </p:txBody>
          </p:sp>
        </p:grpSp>
        <p:grpSp>
          <p:nvGrpSpPr>
            <p:cNvPr id="21625" name="Group 122"/>
            <p:cNvGrpSpPr/>
            <p:nvPr/>
          </p:nvGrpSpPr>
          <p:grpSpPr>
            <a:xfrm>
              <a:off x="2362" y="3958"/>
              <a:ext cx="3600" cy="1564"/>
              <a:chOff x="2146" y="1281"/>
              <a:chExt cx="1874" cy="2480"/>
            </a:xfrm>
          </p:grpSpPr>
          <p:sp>
            <p:nvSpPr>
              <p:cNvPr id="21626" name="Rectangle 123"/>
              <p:cNvSpPr/>
              <p:nvPr/>
            </p:nvSpPr>
            <p:spPr>
              <a:xfrm>
                <a:off x="2151" y="1286"/>
                <a:ext cx="1864" cy="2470"/>
              </a:xfrm>
              <a:prstGeom prst="rect">
                <a:avLst/>
              </a:prstGeom>
              <a:solidFill>
                <a:srgbClr val="FFFFFF"/>
              </a:solidFill>
              <a:ln w="9525">
                <a:noFill/>
              </a:ln>
            </p:spPr>
            <p:txBody>
              <a:bodyPr anchor="t" anchorCtr="0"/>
              <a:p>
                <a:pPr eaLnBrk="0" hangingPunct="0"/>
                <a:r>
                  <a:rPr lang="zh-CN" altLang="en-US" sz="1600" dirty="0">
                    <a:latin typeface="Arial" panose="020B0604020202020204" pitchFamily="34" charset="0"/>
                    <a:ea typeface="宋体" panose="02010600030101010101" pitchFamily="2" charset="-122"/>
                  </a:rPr>
                  <a:t>办理手续：只需要在运单的“□签单返还”栏打“√”，并填写快递回单的运单号，即完成该票快件的操作。</a:t>
                </a:r>
                <a:endParaRPr lang="zh-CN" altLang="en-US" sz="1600" dirty="0">
                  <a:latin typeface="Arial" panose="020B0604020202020204" pitchFamily="34" charset="0"/>
                  <a:ea typeface="宋体" panose="02010600030101010101" pitchFamily="2" charset="-122"/>
                </a:endParaRPr>
              </a:p>
            </p:txBody>
          </p:sp>
          <p:sp>
            <p:nvSpPr>
              <p:cNvPr id="21627" name="Freeform 124"/>
              <p:cNvSpPr/>
              <p:nvPr/>
            </p:nvSpPr>
            <p:spPr>
              <a:xfrm>
                <a:off x="4010" y="1281"/>
                <a:ext cx="10" cy="2475"/>
              </a:xfrm>
              <a:custGeom>
                <a:avLst/>
                <a:gdLst/>
                <a:ahLst/>
                <a:cxnLst>
                  <a:cxn ang="0">
                    <a:pos x="5" y="10"/>
                  </a:cxn>
                  <a:cxn ang="0">
                    <a:pos x="0" y="5"/>
                  </a:cxn>
                  <a:cxn ang="0">
                    <a:pos x="0" y="2475"/>
                  </a:cxn>
                  <a:cxn ang="0">
                    <a:pos x="10" y="2475"/>
                  </a:cxn>
                  <a:cxn ang="0">
                    <a:pos x="10" y="5"/>
                  </a:cxn>
                  <a:cxn ang="0">
                    <a:pos x="5" y="0"/>
                  </a:cxn>
                  <a:cxn ang="0">
                    <a:pos x="10" y="5"/>
                  </a:cxn>
                  <a:cxn ang="0">
                    <a:pos x="10" y="0"/>
                  </a:cxn>
                  <a:cxn ang="0">
                    <a:pos x="5" y="0"/>
                  </a:cxn>
                  <a:cxn ang="0">
                    <a:pos x="5" y="10"/>
                  </a:cxn>
                </a:cxnLst>
                <a:pathLst>
                  <a:path w="10" h="2475">
                    <a:moveTo>
                      <a:pt x="5" y="10"/>
                    </a:moveTo>
                    <a:lnTo>
                      <a:pt x="0" y="5"/>
                    </a:lnTo>
                    <a:lnTo>
                      <a:pt x="0" y="2475"/>
                    </a:lnTo>
                    <a:lnTo>
                      <a:pt x="10" y="247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628" name="Freeform 125"/>
              <p:cNvSpPr/>
              <p:nvPr/>
            </p:nvSpPr>
            <p:spPr>
              <a:xfrm>
                <a:off x="2146" y="1281"/>
                <a:ext cx="1869" cy="10"/>
              </a:xfrm>
              <a:custGeom>
                <a:avLst/>
                <a:gdLst/>
                <a:ahLst/>
                <a:cxnLst>
                  <a:cxn ang="0">
                    <a:pos x="10" y="5"/>
                  </a:cxn>
                  <a:cxn ang="0">
                    <a:pos x="5" y="10"/>
                  </a:cxn>
                  <a:cxn ang="0">
                    <a:pos x="1869" y="10"/>
                  </a:cxn>
                  <a:cxn ang="0">
                    <a:pos x="1869" y="0"/>
                  </a:cxn>
                  <a:cxn ang="0">
                    <a:pos x="5" y="0"/>
                  </a:cxn>
                  <a:cxn ang="0">
                    <a:pos x="0" y="5"/>
                  </a:cxn>
                  <a:cxn ang="0">
                    <a:pos x="5" y="0"/>
                  </a:cxn>
                  <a:cxn ang="0">
                    <a:pos x="0" y="0"/>
                  </a:cxn>
                  <a:cxn ang="0">
                    <a:pos x="0" y="5"/>
                  </a:cxn>
                  <a:cxn ang="0">
                    <a:pos x="10" y="5"/>
                  </a:cxn>
                </a:cxnLst>
                <a:pathLst>
                  <a:path w="1869" h="10">
                    <a:moveTo>
                      <a:pt x="10" y="5"/>
                    </a:moveTo>
                    <a:lnTo>
                      <a:pt x="5" y="10"/>
                    </a:lnTo>
                    <a:lnTo>
                      <a:pt x="1869" y="10"/>
                    </a:lnTo>
                    <a:lnTo>
                      <a:pt x="1869"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629" name="Freeform 126"/>
              <p:cNvSpPr/>
              <p:nvPr/>
            </p:nvSpPr>
            <p:spPr>
              <a:xfrm>
                <a:off x="2146" y="1286"/>
                <a:ext cx="10" cy="2475"/>
              </a:xfrm>
              <a:custGeom>
                <a:avLst/>
                <a:gdLst/>
                <a:ahLst/>
                <a:cxnLst>
                  <a:cxn ang="0">
                    <a:pos x="5" y="2465"/>
                  </a:cxn>
                  <a:cxn ang="0">
                    <a:pos x="10" y="2470"/>
                  </a:cxn>
                  <a:cxn ang="0">
                    <a:pos x="10" y="0"/>
                  </a:cxn>
                  <a:cxn ang="0">
                    <a:pos x="0" y="0"/>
                  </a:cxn>
                  <a:cxn ang="0">
                    <a:pos x="0" y="2470"/>
                  </a:cxn>
                  <a:cxn ang="0">
                    <a:pos x="5" y="2475"/>
                  </a:cxn>
                  <a:cxn ang="0">
                    <a:pos x="0" y="2470"/>
                  </a:cxn>
                  <a:cxn ang="0">
                    <a:pos x="0" y="2475"/>
                  </a:cxn>
                  <a:cxn ang="0">
                    <a:pos x="5" y="2475"/>
                  </a:cxn>
                  <a:cxn ang="0">
                    <a:pos x="5" y="2465"/>
                  </a:cxn>
                </a:cxnLst>
                <a:pathLst>
                  <a:path w="10" h="2475">
                    <a:moveTo>
                      <a:pt x="5" y="2465"/>
                    </a:moveTo>
                    <a:lnTo>
                      <a:pt x="10" y="2470"/>
                    </a:lnTo>
                    <a:lnTo>
                      <a:pt x="10" y="0"/>
                    </a:lnTo>
                    <a:lnTo>
                      <a:pt x="0" y="0"/>
                    </a:lnTo>
                    <a:lnTo>
                      <a:pt x="0" y="2470"/>
                    </a:lnTo>
                    <a:lnTo>
                      <a:pt x="5" y="2475"/>
                    </a:lnTo>
                    <a:lnTo>
                      <a:pt x="0" y="2470"/>
                    </a:lnTo>
                    <a:lnTo>
                      <a:pt x="0" y="2475"/>
                    </a:lnTo>
                    <a:lnTo>
                      <a:pt x="5" y="2475"/>
                    </a:lnTo>
                    <a:lnTo>
                      <a:pt x="5" y="2465"/>
                    </a:lnTo>
                    <a:close/>
                  </a:path>
                </a:pathLst>
              </a:custGeom>
              <a:solidFill>
                <a:srgbClr val="000000"/>
              </a:solidFill>
              <a:ln w="9525">
                <a:noFill/>
              </a:ln>
            </p:spPr>
            <p:txBody>
              <a:bodyPr/>
              <a:p>
                <a:endParaRPr lang="zh-CN" altLang="en-US"/>
              </a:p>
            </p:txBody>
          </p:sp>
          <p:sp>
            <p:nvSpPr>
              <p:cNvPr id="21630" name="Freeform 127"/>
              <p:cNvSpPr/>
              <p:nvPr/>
            </p:nvSpPr>
            <p:spPr>
              <a:xfrm>
                <a:off x="2151" y="3751"/>
                <a:ext cx="1869" cy="10"/>
              </a:xfrm>
              <a:custGeom>
                <a:avLst/>
                <a:gdLst/>
                <a:ahLst/>
                <a:cxnLst>
                  <a:cxn ang="0">
                    <a:pos x="1859" y="5"/>
                  </a:cxn>
                  <a:cxn ang="0">
                    <a:pos x="1864" y="0"/>
                  </a:cxn>
                  <a:cxn ang="0">
                    <a:pos x="0" y="0"/>
                  </a:cxn>
                  <a:cxn ang="0">
                    <a:pos x="0" y="10"/>
                  </a:cxn>
                  <a:cxn ang="0">
                    <a:pos x="1864" y="10"/>
                  </a:cxn>
                  <a:cxn ang="0">
                    <a:pos x="1869" y="5"/>
                  </a:cxn>
                  <a:cxn ang="0">
                    <a:pos x="1864" y="10"/>
                  </a:cxn>
                  <a:cxn ang="0">
                    <a:pos x="1869" y="10"/>
                  </a:cxn>
                  <a:cxn ang="0">
                    <a:pos x="1869" y="5"/>
                  </a:cxn>
                  <a:cxn ang="0">
                    <a:pos x="1859" y="5"/>
                  </a:cxn>
                </a:cxnLst>
                <a:pathLst>
                  <a:path w="1869" h="10">
                    <a:moveTo>
                      <a:pt x="1859" y="5"/>
                    </a:moveTo>
                    <a:lnTo>
                      <a:pt x="1864" y="0"/>
                    </a:lnTo>
                    <a:lnTo>
                      <a:pt x="0" y="0"/>
                    </a:lnTo>
                    <a:lnTo>
                      <a:pt x="0" y="10"/>
                    </a:lnTo>
                    <a:lnTo>
                      <a:pt x="1864" y="10"/>
                    </a:lnTo>
                    <a:lnTo>
                      <a:pt x="1869" y="5"/>
                    </a:lnTo>
                    <a:lnTo>
                      <a:pt x="1864" y="10"/>
                    </a:lnTo>
                    <a:lnTo>
                      <a:pt x="1869" y="10"/>
                    </a:lnTo>
                    <a:lnTo>
                      <a:pt x="1869" y="5"/>
                    </a:lnTo>
                    <a:lnTo>
                      <a:pt x="1859" y="5"/>
                    </a:lnTo>
                    <a:close/>
                  </a:path>
                </a:pathLst>
              </a:custGeom>
              <a:solidFill>
                <a:srgbClr val="000000"/>
              </a:solidFill>
              <a:ln w="9525">
                <a:noFill/>
              </a:ln>
            </p:spPr>
            <p:txBody>
              <a:bodyPr/>
              <a:p>
                <a:endParaRPr lang="zh-CN" altLang="en-US"/>
              </a:p>
            </p:txBody>
          </p:sp>
        </p:grpSp>
        <p:grpSp>
          <p:nvGrpSpPr>
            <p:cNvPr id="21631" name="Group 128"/>
            <p:cNvGrpSpPr/>
            <p:nvPr/>
          </p:nvGrpSpPr>
          <p:grpSpPr>
            <a:xfrm>
              <a:off x="3885" y="3717"/>
              <a:ext cx="497" cy="183"/>
              <a:chOff x="2329" y="801"/>
              <a:chExt cx="1495" cy="550"/>
            </a:xfrm>
          </p:grpSpPr>
          <p:sp>
            <p:nvSpPr>
              <p:cNvPr id="21632" name="Freeform 129"/>
              <p:cNvSpPr/>
              <p:nvPr/>
            </p:nvSpPr>
            <p:spPr>
              <a:xfrm>
                <a:off x="2334" y="806"/>
                <a:ext cx="1485" cy="540"/>
              </a:xfrm>
              <a:custGeom>
                <a:avLst/>
                <a:gdLst/>
                <a:ahLst/>
                <a:cxnLst>
                  <a:cxn ang="0">
                    <a:pos x="694" y="109"/>
                  </a:cxn>
                  <a:cxn ang="0">
                    <a:pos x="714" y="86"/>
                  </a:cxn>
                  <a:cxn ang="0">
                    <a:pos x="742" y="77"/>
                  </a:cxn>
                  <a:cxn ang="0">
                    <a:pos x="772" y="86"/>
                  </a:cxn>
                  <a:cxn ang="0">
                    <a:pos x="791" y="109"/>
                  </a:cxn>
                  <a:cxn ang="0">
                    <a:pos x="793" y="139"/>
                  </a:cxn>
                  <a:cxn ang="0">
                    <a:pos x="779" y="166"/>
                  </a:cxn>
                  <a:cxn ang="0">
                    <a:pos x="753" y="180"/>
                  </a:cxn>
                  <a:cxn ang="0">
                    <a:pos x="722" y="177"/>
                  </a:cxn>
                  <a:cxn ang="0">
                    <a:pos x="699" y="157"/>
                  </a:cxn>
                  <a:cxn ang="0">
                    <a:pos x="690" y="129"/>
                  </a:cxn>
                  <a:cxn ang="0">
                    <a:pos x="608" y="157"/>
                  </a:cxn>
                  <a:cxn ang="0">
                    <a:pos x="584" y="185"/>
                  </a:cxn>
                  <a:cxn ang="0">
                    <a:pos x="548" y="195"/>
                  </a:cxn>
                  <a:cxn ang="0">
                    <a:pos x="492" y="203"/>
                  </a:cxn>
                  <a:cxn ang="0">
                    <a:pos x="434" y="250"/>
                  </a:cxn>
                  <a:cxn ang="0">
                    <a:pos x="419" y="389"/>
                  </a:cxn>
                  <a:cxn ang="0">
                    <a:pos x="388" y="393"/>
                  </a:cxn>
                  <a:cxn ang="0">
                    <a:pos x="312" y="403"/>
                  </a:cxn>
                  <a:cxn ang="0">
                    <a:pos x="217" y="415"/>
                  </a:cxn>
                  <a:cxn ang="0">
                    <a:pos x="127" y="428"/>
                  </a:cxn>
                  <a:cxn ang="0">
                    <a:pos x="72" y="435"/>
                  </a:cxn>
                  <a:cxn ang="0">
                    <a:pos x="45" y="445"/>
                  </a:cxn>
                  <a:cxn ang="0">
                    <a:pos x="14" y="478"/>
                  </a:cxn>
                  <a:cxn ang="0">
                    <a:pos x="0" y="540"/>
                  </a:cxn>
                  <a:cxn ang="0">
                    <a:pos x="1478" y="497"/>
                  </a:cxn>
                  <a:cxn ang="0">
                    <a:pos x="1449" y="454"/>
                  </a:cxn>
                  <a:cxn ang="0">
                    <a:pos x="1421" y="436"/>
                  </a:cxn>
                  <a:cxn ang="0">
                    <a:pos x="1381" y="430"/>
                  </a:cxn>
                  <a:cxn ang="0">
                    <a:pos x="1300" y="420"/>
                  </a:cxn>
                  <a:cxn ang="0">
                    <a:pos x="1206" y="407"/>
                  </a:cxn>
                  <a:cxn ang="0">
                    <a:pos x="1122" y="397"/>
                  </a:cxn>
                  <a:cxn ang="0">
                    <a:pos x="1073" y="389"/>
                  </a:cxn>
                  <a:cxn ang="0">
                    <a:pos x="1065" y="280"/>
                  </a:cxn>
                  <a:cxn ang="0">
                    <a:pos x="1015" y="213"/>
                  </a:cxn>
                  <a:cxn ang="0">
                    <a:pos x="951" y="195"/>
                  </a:cxn>
                  <a:cxn ang="0">
                    <a:pos x="911" y="191"/>
                  </a:cxn>
                  <a:cxn ang="0">
                    <a:pos x="882" y="169"/>
                  </a:cxn>
                  <a:cxn ang="0">
                    <a:pos x="870" y="129"/>
                  </a:cxn>
                  <a:cxn ang="0">
                    <a:pos x="848" y="57"/>
                  </a:cxn>
                  <a:cxn ang="0">
                    <a:pos x="792" y="10"/>
                  </a:cxn>
                  <a:cxn ang="0">
                    <a:pos x="716" y="2"/>
                  </a:cxn>
                  <a:cxn ang="0">
                    <a:pos x="652" y="38"/>
                  </a:cxn>
                  <a:cxn ang="0">
                    <a:pos x="616" y="103"/>
                  </a:cxn>
                </a:cxnLst>
                <a:pathLst>
                  <a:path w="1485" h="540">
                    <a:moveTo>
                      <a:pt x="690" y="129"/>
                    </a:moveTo>
                    <a:lnTo>
                      <a:pt x="691" y="119"/>
                    </a:lnTo>
                    <a:lnTo>
                      <a:pt x="694" y="109"/>
                    </a:lnTo>
                    <a:lnTo>
                      <a:pt x="699" y="100"/>
                    </a:lnTo>
                    <a:lnTo>
                      <a:pt x="705" y="92"/>
                    </a:lnTo>
                    <a:lnTo>
                      <a:pt x="714" y="86"/>
                    </a:lnTo>
                    <a:lnTo>
                      <a:pt x="722" y="81"/>
                    </a:lnTo>
                    <a:lnTo>
                      <a:pt x="732" y="78"/>
                    </a:lnTo>
                    <a:lnTo>
                      <a:pt x="742" y="77"/>
                    </a:lnTo>
                    <a:lnTo>
                      <a:pt x="753" y="78"/>
                    </a:lnTo>
                    <a:lnTo>
                      <a:pt x="763" y="81"/>
                    </a:lnTo>
                    <a:lnTo>
                      <a:pt x="772" y="86"/>
                    </a:lnTo>
                    <a:lnTo>
                      <a:pt x="779" y="92"/>
                    </a:lnTo>
                    <a:lnTo>
                      <a:pt x="786" y="100"/>
                    </a:lnTo>
                    <a:lnTo>
                      <a:pt x="791" y="109"/>
                    </a:lnTo>
                    <a:lnTo>
                      <a:pt x="793" y="119"/>
                    </a:lnTo>
                    <a:lnTo>
                      <a:pt x="794" y="129"/>
                    </a:lnTo>
                    <a:lnTo>
                      <a:pt x="793" y="139"/>
                    </a:lnTo>
                    <a:lnTo>
                      <a:pt x="791" y="149"/>
                    </a:lnTo>
                    <a:lnTo>
                      <a:pt x="786" y="157"/>
                    </a:lnTo>
                    <a:lnTo>
                      <a:pt x="779" y="166"/>
                    </a:lnTo>
                    <a:lnTo>
                      <a:pt x="772" y="172"/>
                    </a:lnTo>
                    <a:lnTo>
                      <a:pt x="763" y="177"/>
                    </a:lnTo>
                    <a:lnTo>
                      <a:pt x="753" y="180"/>
                    </a:lnTo>
                    <a:lnTo>
                      <a:pt x="742" y="181"/>
                    </a:lnTo>
                    <a:lnTo>
                      <a:pt x="732" y="180"/>
                    </a:lnTo>
                    <a:lnTo>
                      <a:pt x="722" y="177"/>
                    </a:lnTo>
                    <a:lnTo>
                      <a:pt x="714" y="172"/>
                    </a:lnTo>
                    <a:lnTo>
                      <a:pt x="705" y="166"/>
                    </a:lnTo>
                    <a:lnTo>
                      <a:pt x="699" y="157"/>
                    </a:lnTo>
                    <a:lnTo>
                      <a:pt x="694" y="149"/>
                    </a:lnTo>
                    <a:lnTo>
                      <a:pt x="691" y="139"/>
                    </a:lnTo>
                    <a:lnTo>
                      <a:pt x="690" y="129"/>
                    </a:lnTo>
                    <a:lnTo>
                      <a:pt x="613" y="129"/>
                    </a:lnTo>
                    <a:lnTo>
                      <a:pt x="612" y="144"/>
                    </a:lnTo>
                    <a:lnTo>
                      <a:pt x="608" y="157"/>
                    </a:lnTo>
                    <a:lnTo>
                      <a:pt x="602" y="169"/>
                    </a:lnTo>
                    <a:lnTo>
                      <a:pt x="594" y="178"/>
                    </a:lnTo>
                    <a:lnTo>
                      <a:pt x="584" y="185"/>
                    </a:lnTo>
                    <a:lnTo>
                      <a:pt x="572" y="191"/>
                    </a:lnTo>
                    <a:lnTo>
                      <a:pt x="560" y="193"/>
                    </a:lnTo>
                    <a:lnTo>
                      <a:pt x="548" y="195"/>
                    </a:lnTo>
                    <a:lnTo>
                      <a:pt x="533" y="195"/>
                    </a:lnTo>
                    <a:lnTo>
                      <a:pt x="513" y="198"/>
                    </a:lnTo>
                    <a:lnTo>
                      <a:pt x="492" y="203"/>
                    </a:lnTo>
                    <a:lnTo>
                      <a:pt x="471" y="213"/>
                    </a:lnTo>
                    <a:lnTo>
                      <a:pt x="451" y="228"/>
                    </a:lnTo>
                    <a:lnTo>
                      <a:pt x="434" y="250"/>
                    </a:lnTo>
                    <a:lnTo>
                      <a:pt x="422" y="280"/>
                    </a:lnTo>
                    <a:lnTo>
                      <a:pt x="419" y="319"/>
                    </a:lnTo>
                    <a:lnTo>
                      <a:pt x="419" y="389"/>
                    </a:lnTo>
                    <a:lnTo>
                      <a:pt x="415" y="389"/>
                    </a:lnTo>
                    <a:lnTo>
                      <a:pt x="404" y="392"/>
                    </a:lnTo>
                    <a:lnTo>
                      <a:pt x="388" y="393"/>
                    </a:lnTo>
                    <a:lnTo>
                      <a:pt x="367" y="397"/>
                    </a:lnTo>
                    <a:lnTo>
                      <a:pt x="341" y="399"/>
                    </a:lnTo>
                    <a:lnTo>
                      <a:pt x="312" y="403"/>
                    </a:lnTo>
                    <a:lnTo>
                      <a:pt x="281" y="407"/>
                    </a:lnTo>
                    <a:lnTo>
                      <a:pt x="249" y="411"/>
                    </a:lnTo>
                    <a:lnTo>
                      <a:pt x="217" y="415"/>
                    </a:lnTo>
                    <a:lnTo>
                      <a:pt x="186" y="420"/>
                    </a:lnTo>
                    <a:lnTo>
                      <a:pt x="155" y="424"/>
                    </a:lnTo>
                    <a:lnTo>
                      <a:pt x="127" y="428"/>
                    </a:lnTo>
                    <a:lnTo>
                      <a:pt x="104" y="430"/>
                    </a:lnTo>
                    <a:lnTo>
                      <a:pt x="85" y="434"/>
                    </a:lnTo>
                    <a:lnTo>
                      <a:pt x="72" y="435"/>
                    </a:lnTo>
                    <a:lnTo>
                      <a:pt x="64" y="436"/>
                    </a:lnTo>
                    <a:lnTo>
                      <a:pt x="55" y="439"/>
                    </a:lnTo>
                    <a:lnTo>
                      <a:pt x="45" y="445"/>
                    </a:lnTo>
                    <a:lnTo>
                      <a:pt x="34" y="454"/>
                    </a:lnTo>
                    <a:lnTo>
                      <a:pt x="24" y="465"/>
                    </a:lnTo>
                    <a:lnTo>
                      <a:pt x="14" y="478"/>
                    </a:lnTo>
                    <a:lnTo>
                      <a:pt x="7" y="497"/>
                    </a:lnTo>
                    <a:lnTo>
                      <a:pt x="2" y="517"/>
                    </a:lnTo>
                    <a:lnTo>
                      <a:pt x="0" y="540"/>
                    </a:lnTo>
                    <a:lnTo>
                      <a:pt x="1485" y="540"/>
                    </a:lnTo>
                    <a:lnTo>
                      <a:pt x="1483" y="517"/>
                    </a:lnTo>
                    <a:lnTo>
                      <a:pt x="1478" y="497"/>
                    </a:lnTo>
                    <a:lnTo>
                      <a:pt x="1470" y="478"/>
                    </a:lnTo>
                    <a:lnTo>
                      <a:pt x="1460" y="465"/>
                    </a:lnTo>
                    <a:lnTo>
                      <a:pt x="1449" y="454"/>
                    </a:lnTo>
                    <a:lnTo>
                      <a:pt x="1439" y="445"/>
                    </a:lnTo>
                    <a:lnTo>
                      <a:pt x="1429" y="439"/>
                    </a:lnTo>
                    <a:lnTo>
                      <a:pt x="1421" y="436"/>
                    </a:lnTo>
                    <a:lnTo>
                      <a:pt x="1413" y="435"/>
                    </a:lnTo>
                    <a:lnTo>
                      <a:pt x="1399" y="434"/>
                    </a:lnTo>
                    <a:lnTo>
                      <a:pt x="1381" y="430"/>
                    </a:lnTo>
                    <a:lnTo>
                      <a:pt x="1357" y="428"/>
                    </a:lnTo>
                    <a:lnTo>
                      <a:pt x="1330" y="424"/>
                    </a:lnTo>
                    <a:lnTo>
                      <a:pt x="1300" y="420"/>
                    </a:lnTo>
                    <a:lnTo>
                      <a:pt x="1269" y="415"/>
                    </a:lnTo>
                    <a:lnTo>
                      <a:pt x="1238" y="411"/>
                    </a:lnTo>
                    <a:lnTo>
                      <a:pt x="1206" y="407"/>
                    </a:lnTo>
                    <a:lnTo>
                      <a:pt x="1175" y="403"/>
                    </a:lnTo>
                    <a:lnTo>
                      <a:pt x="1147" y="399"/>
                    </a:lnTo>
                    <a:lnTo>
                      <a:pt x="1122" y="397"/>
                    </a:lnTo>
                    <a:lnTo>
                      <a:pt x="1101" y="393"/>
                    </a:lnTo>
                    <a:lnTo>
                      <a:pt x="1085" y="392"/>
                    </a:lnTo>
                    <a:lnTo>
                      <a:pt x="1073" y="389"/>
                    </a:lnTo>
                    <a:lnTo>
                      <a:pt x="1070" y="389"/>
                    </a:lnTo>
                    <a:lnTo>
                      <a:pt x="1070" y="319"/>
                    </a:lnTo>
                    <a:lnTo>
                      <a:pt x="1065" y="280"/>
                    </a:lnTo>
                    <a:lnTo>
                      <a:pt x="1054" y="250"/>
                    </a:lnTo>
                    <a:lnTo>
                      <a:pt x="1036" y="228"/>
                    </a:lnTo>
                    <a:lnTo>
                      <a:pt x="1015" y="213"/>
                    </a:lnTo>
                    <a:lnTo>
                      <a:pt x="993" y="203"/>
                    </a:lnTo>
                    <a:lnTo>
                      <a:pt x="970" y="198"/>
                    </a:lnTo>
                    <a:lnTo>
                      <a:pt x="951" y="195"/>
                    </a:lnTo>
                    <a:lnTo>
                      <a:pt x="936" y="195"/>
                    </a:lnTo>
                    <a:lnTo>
                      <a:pt x="923" y="193"/>
                    </a:lnTo>
                    <a:lnTo>
                      <a:pt x="911" y="191"/>
                    </a:lnTo>
                    <a:lnTo>
                      <a:pt x="900" y="185"/>
                    </a:lnTo>
                    <a:lnTo>
                      <a:pt x="890" y="178"/>
                    </a:lnTo>
                    <a:lnTo>
                      <a:pt x="882" y="169"/>
                    </a:lnTo>
                    <a:lnTo>
                      <a:pt x="875" y="157"/>
                    </a:lnTo>
                    <a:lnTo>
                      <a:pt x="871" y="144"/>
                    </a:lnTo>
                    <a:lnTo>
                      <a:pt x="870" y="129"/>
                    </a:lnTo>
                    <a:lnTo>
                      <a:pt x="868" y="103"/>
                    </a:lnTo>
                    <a:lnTo>
                      <a:pt x="860" y="79"/>
                    </a:lnTo>
                    <a:lnTo>
                      <a:pt x="848" y="57"/>
                    </a:lnTo>
                    <a:lnTo>
                      <a:pt x="833" y="38"/>
                    </a:lnTo>
                    <a:lnTo>
                      <a:pt x="814" y="22"/>
                    </a:lnTo>
                    <a:lnTo>
                      <a:pt x="792" y="10"/>
                    </a:lnTo>
                    <a:lnTo>
                      <a:pt x="768" y="2"/>
                    </a:lnTo>
                    <a:lnTo>
                      <a:pt x="742" y="0"/>
                    </a:lnTo>
                    <a:lnTo>
                      <a:pt x="716" y="2"/>
                    </a:lnTo>
                    <a:lnTo>
                      <a:pt x="693" y="10"/>
                    </a:lnTo>
                    <a:lnTo>
                      <a:pt x="670" y="22"/>
                    </a:lnTo>
                    <a:lnTo>
                      <a:pt x="652" y="38"/>
                    </a:lnTo>
                    <a:lnTo>
                      <a:pt x="636" y="57"/>
                    </a:lnTo>
                    <a:lnTo>
                      <a:pt x="623" y="79"/>
                    </a:lnTo>
                    <a:lnTo>
                      <a:pt x="616" y="103"/>
                    </a:lnTo>
                    <a:lnTo>
                      <a:pt x="613" y="129"/>
                    </a:lnTo>
                    <a:lnTo>
                      <a:pt x="690" y="129"/>
                    </a:lnTo>
                    <a:close/>
                  </a:path>
                </a:pathLst>
              </a:custGeom>
              <a:solidFill>
                <a:srgbClr val="FFFFFF"/>
              </a:solidFill>
              <a:ln w="9525">
                <a:noFill/>
              </a:ln>
            </p:spPr>
            <p:txBody>
              <a:bodyPr/>
              <a:p>
                <a:endParaRPr lang="zh-CN" altLang="en-US"/>
              </a:p>
            </p:txBody>
          </p:sp>
          <p:sp>
            <p:nvSpPr>
              <p:cNvPr id="21633" name="Freeform 130"/>
              <p:cNvSpPr/>
              <p:nvPr/>
            </p:nvSpPr>
            <p:spPr>
              <a:xfrm>
                <a:off x="3019" y="878"/>
                <a:ext cx="57" cy="57"/>
              </a:xfrm>
              <a:custGeom>
                <a:avLst/>
                <a:gdLst/>
                <a:ahLst/>
                <a:cxnLst>
                  <a:cxn ang="0">
                    <a:pos x="57" y="0"/>
                  </a:cxn>
                  <a:cxn ang="0">
                    <a:pos x="57" y="0"/>
                  </a:cxn>
                  <a:cxn ang="0">
                    <a:pos x="47" y="2"/>
                  </a:cxn>
                  <a:cxn ang="0">
                    <a:pos x="36" y="5"/>
                  </a:cxn>
                  <a:cxn ang="0">
                    <a:pos x="26" y="10"/>
                  </a:cxn>
                  <a:cxn ang="0">
                    <a:pos x="18" y="17"/>
                  </a:cxn>
                  <a:cxn ang="0">
                    <a:pos x="10" y="26"/>
                  </a:cxn>
                  <a:cxn ang="0">
                    <a:pos x="5" y="36"/>
                  </a:cxn>
                  <a:cxn ang="0">
                    <a:pos x="3" y="47"/>
                  </a:cxn>
                  <a:cxn ang="0">
                    <a:pos x="0" y="57"/>
                  </a:cxn>
                  <a:cxn ang="0">
                    <a:pos x="10" y="57"/>
                  </a:cxn>
                  <a:cxn ang="0">
                    <a:pos x="10" y="47"/>
                  </a:cxn>
                  <a:cxn ang="0">
                    <a:pos x="13" y="38"/>
                  </a:cxn>
                  <a:cxn ang="0">
                    <a:pos x="18" y="31"/>
                  </a:cxn>
                  <a:cxn ang="0">
                    <a:pos x="23" y="22"/>
                  </a:cxn>
                  <a:cxn ang="0">
                    <a:pos x="31" y="17"/>
                  </a:cxn>
                  <a:cxn ang="0">
                    <a:pos x="39" y="12"/>
                  </a:cxn>
                  <a:cxn ang="0">
                    <a:pos x="47" y="10"/>
                  </a:cxn>
                  <a:cxn ang="0">
                    <a:pos x="57" y="10"/>
                  </a:cxn>
                  <a:cxn ang="0">
                    <a:pos x="57" y="10"/>
                  </a:cxn>
                  <a:cxn ang="0">
                    <a:pos x="57" y="0"/>
                  </a:cxn>
                </a:cxnLst>
                <a:pathLst>
                  <a:path w="57" h="57">
                    <a:moveTo>
                      <a:pt x="57" y="0"/>
                    </a:moveTo>
                    <a:lnTo>
                      <a:pt x="57" y="0"/>
                    </a:lnTo>
                    <a:lnTo>
                      <a:pt x="47" y="2"/>
                    </a:lnTo>
                    <a:lnTo>
                      <a:pt x="36" y="5"/>
                    </a:lnTo>
                    <a:lnTo>
                      <a:pt x="26" y="10"/>
                    </a:lnTo>
                    <a:lnTo>
                      <a:pt x="18" y="17"/>
                    </a:lnTo>
                    <a:lnTo>
                      <a:pt x="10" y="26"/>
                    </a:lnTo>
                    <a:lnTo>
                      <a:pt x="5" y="36"/>
                    </a:lnTo>
                    <a:lnTo>
                      <a:pt x="3" y="47"/>
                    </a:lnTo>
                    <a:lnTo>
                      <a:pt x="0" y="57"/>
                    </a:lnTo>
                    <a:lnTo>
                      <a:pt x="10" y="57"/>
                    </a:lnTo>
                    <a:lnTo>
                      <a:pt x="10" y="47"/>
                    </a:lnTo>
                    <a:lnTo>
                      <a:pt x="13" y="38"/>
                    </a:lnTo>
                    <a:lnTo>
                      <a:pt x="18" y="31"/>
                    </a:lnTo>
                    <a:lnTo>
                      <a:pt x="23" y="22"/>
                    </a:lnTo>
                    <a:lnTo>
                      <a:pt x="31" y="17"/>
                    </a:lnTo>
                    <a:lnTo>
                      <a:pt x="39" y="12"/>
                    </a:lnTo>
                    <a:lnTo>
                      <a:pt x="47" y="10"/>
                    </a:lnTo>
                    <a:lnTo>
                      <a:pt x="57" y="10"/>
                    </a:lnTo>
                    <a:lnTo>
                      <a:pt x="57" y="0"/>
                    </a:lnTo>
                    <a:close/>
                  </a:path>
                </a:pathLst>
              </a:custGeom>
              <a:solidFill>
                <a:srgbClr val="000000"/>
              </a:solidFill>
              <a:ln w="9525">
                <a:noFill/>
              </a:ln>
            </p:spPr>
            <p:txBody>
              <a:bodyPr/>
              <a:p>
                <a:endParaRPr lang="zh-CN" altLang="en-US"/>
              </a:p>
            </p:txBody>
          </p:sp>
          <p:sp>
            <p:nvSpPr>
              <p:cNvPr id="21634" name="Freeform 131"/>
              <p:cNvSpPr/>
              <p:nvPr/>
            </p:nvSpPr>
            <p:spPr>
              <a:xfrm>
                <a:off x="3076" y="878"/>
                <a:ext cx="57" cy="57"/>
              </a:xfrm>
              <a:custGeom>
                <a:avLst/>
                <a:gdLst/>
                <a:ahLst/>
                <a:cxnLst>
                  <a:cxn ang="0">
                    <a:pos x="57" y="57"/>
                  </a:cxn>
                  <a:cxn ang="0">
                    <a:pos x="57" y="57"/>
                  </a:cxn>
                  <a:cxn ang="0">
                    <a:pos x="55" y="47"/>
                  </a:cxn>
                  <a:cxn ang="0">
                    <a:pos x="52" y="36"/>
                  </a:cxn>
                  <a:cxn ang="0">
                    <a:pos x="47" y="26"/>
                  </a:cxn>
                  <a:cxn ang="0">
                    <a:pos x="40" y="17"/>
                  </a:cxn>
                  <a:cxn ang="0">
                    <a:pos x="33" y="10"/>
                  </a:cxn>
                  <a:cxn ang="0">
                    <a:pos x="23" y="5"/>
                  </a:cxn>
                  <a:cxn ang="0">
                    <a:pos x="11" y="2"/>
                  </a:cxn>
                  <a:cxn ang="0">
                    <a:pos x="0" y="0"/>
                  </a:cxn>
                  <a:cxn ang="0">
                    <a:pos x="0" y="10"/>
                  </a:cxn>
                  <a:cxn ang="0">
                    <a:pos x="11" y="10"/>
                  </a:cxn>
                  <a:cxn ang="0">
                    <a:pos x="20" y="12"/>
                  </a:cxn>
                  <a:cxn ang="0">
                    <a:pos x="28" y="17"/>
                  </a:cxn>
                  <a:cxn ang="0">
                    <a:pos x="35" y="22"/>
                  </a:cxn>
                  <a:cxn ang="0">
                    <a:pos x="40" y="31"/>
                  </a:cxn>
                  <a:cxn ang="0">
                    <a:pos x="45" y="38"/>
                  </a:cxn>
                  <a:cxn ang="0">
                    <a:pos x="47" y="47"/>
                  </a:cxn>
                  <a:cxn ang="0">
                    <a:pos x="47" y="57"/>
                  </a:cxn>
                  <a:cxn ang="0">
                    <a:pos x="47" y="57"/>
                  </a:cxn>
                  <a:cxn ang="0">
                    <a:pos x="57" y="57"/>
                  </a:cxn>
                </a:cxnLst>
                <a:pathLst>
                  <a:path w="57" h="57">
                    <a:moveTo>
                      <a:pt x="57" y="57"/>
                    </a:moveTo>
                    <a:lnTo>
                      <a:pt x="57" y="57"/>
                    </a:lnTo>
                    <a:lnTo>
                      <a:pt x="55" y="47"/>
                    </a:lnTo>
                    <a:lnTo>
                      <a:pt x="52" y="36"/>
                    </a:lnTo>
                    <a:lnTo>
                      <a:pt x="47" y="26"/>
                    </a:lnTo>
                    <a:lnTo>
                      <a:pt x="40" y="17"/>
                    </a:lnTo>
                    <a:lnTo>
                      <a:pt x="33" y="10"/>
                    </a:lnTo>
                    <a:lnTo>
                      <a:pt x="23" y="5"/>
                    </a:lnTo>
                    <a:lnTo>
                      <a:pt x="11" y="2"/>
                    </a:lnTo>
                    <a:lnTo>
                      <a:pt x="0" y="0"/>
                    </a:lnTo>
                    <a:lnTo>
                      <a:pt x="0" y="10"/>
                    </a:lnTo>
                    <a:lnTo>
                      <a:pt x="11" y="10"/>
                    </a:lnTo>
                    <a:lnTo>
                      <a:pt x="20" y="12"/>
                    </a:lnTo>
                    <a:lnTo>
                      <a:pt x="28" y="17"/>
                    </a:lnTo>
                    <a:lnTo>
                      <a:pt x="35" y="22"/>
                    </a:lnTo>
                    <a:lnTo>
                      <a:pt x="40" y="31"/>
                    </a:lnTo>
                    <a:lnTo>
                      <a:pt x="45" y="38"/>
                    </a:lnTo>
                    <a:lnTo>
                      <a:pt x="47" y="47"/>
                    </a:lnTo>
                    <a:lnTo>
                      <a:pt x="47" y="57"/>
                    </a:lnTo>
                    <a:lnTo>
                      <a:pt x="57" y="57"/>
                    </a:lnTo>
                    <a:close/>
                  </a:path>
                </a:pathLst>
              </a:custGeom>
              <a:solidFill>
                <a:srgbClr val="000000"/>
              </a:solidFill>
              <a:ln w="9525">
                <a:noFill/>
              </a:ln>
            </p:spPr>
            <p:txBody>
              <a:bodyPr/>
              <a:p>
                <a:endParaRPr lang="zh-CN" altLang="en-US"/>
              </a:p>
            </p:txBody>
          </p:sp>
          <p:sp>
            <p:nvSpPr>
              <p:cNvPr id="21635" name="Freeform 132"/>
              <p:cNvSpPr/>
              <p:nvPr/>
            </p:nvSpPr>
            <p:spPr>
              <a:xfrm>
                <a:off x="3076" y="935"/>
                <a:ext cx="57" cy="57"/>
              </a:xfrm>
              <a:custGeom>
                <a:avLst/>
                <a:gdLst/>
                <a:ahLst/>
                <a:cxnLst>
                  <a:cxn ang="0">
                    <a:pos x="0" y="57"/>
                  </a:cxn>
                  <a:cxn ang="0">
                    <a:pos x="0" y="57"/>
                  </a:cxn>
                  <a:cxn ang="0">
                    <a:pos x="11" y="54"/>
                  </a:cxn>
                  <a:cxn ang="0">
                    <a:pos x="23" y="52"/>
                  </a:cxn>
                  <a:cxn ang="0">
                    <a:pos x="33" y="47"/>
                  </a:cxn>
                  <a:cxn ang="0">
                    <a:pos x="40" y="40"/>
                  </a:cxn>
                  <a:cxn ang="0">
                    <a:pos x="47" y="31"/>
                  </a:cxn>
                  <a:cxn ang="0">
                    <a:pos x="52" y="21"/>
                  </a:cxn>
                  <a:cxn ang="0">
                    <a:pos x="55" y="10"/>
                  </a:cxn>
                  <a:cxn ang="0">
                    <a:pos x="57" y="0"/>
                  </a:cxn>
                  <a:cxn ang="0">
                    <a:pos x="47" y="0"/>
                  </a:cxn>
                  <a:cxn ang="0">
                    <a:pos x="47" y="10"/>
                  </a:cxn>
                  <a:cxn ang="0">
                    <a:pos x="45" y="18"/>
                  </a:cxn>
                  <a:cxn ang="0">
                    <a:pos x="40" y="26"/>
                  </a:cxn>
                  <a:cxn ang="0">
                    <a:pos x="35" y="35"/>
                  </a:cxn>
                  <a:cxn ang="0">
                    <a:pos x="28" y="40"/>
                  </a:cxn>
                  <a:cxn ang="0">
                    <a:pos x="20" y="45"/>
                  </a:cxn>
                  <a:cxn ang="0">
                    <a:pos x="11" y="47"/>
                  </a:cxn>
                  <a:cxn ang="0">
                    <a:pos x="0" y="47"/>
                  </a:cxn>
                  <a:cxn ang="0">
                    <a:pos x="0" y="47"/>
                  </a:cxn>
                  <a:cxn ang="0">
                    <a:pos x="0" y="57"/>
                  </a:cxn>
                </a:cxnLst>
                <a:pathLst>
                  <a:path w="57" h="57">
                    <a:moveTo>
                      <a:pt x="0" y="57"/>
                    </a:moveTo>
                    <a:lnTo>
                      <a:pt x="0" y="57"/>
                    </a:lnTo>
                    <a:lnTo>
                      <a:pt x="11" y="54"/>
                    </a:lnTo>
                    <a:lnTo>
                      <a:pt x="23" y="52"/>
                    </a:lnTo>
                    <a:lnTo>
                      <a:pt x="33" y="47"/>
                    </a:lnTo>
                    <a:lnTo>
                      <a:pt x="40" y="40"/>
                    </a:lnTo>
                    <a:lnTo>
                      <a:pt x="47" y="31"/>
                    </a:lnTo>
                    <a:lnTo>
                      <a:pt x="52" y="21"/>
                    </a:lnTo>
                    <a:lnTo>
                      <a:pt x="55" y="10"/>
                    </a:lnTo>
                    <a:lnTo>
                      <a:pt x="57" y="0"/>
                    </a:lnTo>
                    <a:lnTo>
                      <a:pt x="47" y="0"/>
                    </a:lnTo>
                    <a:lnTo>
                      <a:pt x="47" y="10"/>
                    </a:lnTo>
                    <a:lnTo>
                      <a:pt x="45" y="18"/>
                    </a:lnTo>
                    <a:lnTo>
                      <a:pt x="40" y="26"/>
                    </a:lnTo>
                    <a:lnTo>
                      <a:pt x="35" y="35"/>
                    </a:lnTo>
                    <a:lnTo>
                      <a:pt x="28" y="40"/>
                    </a:lnTo>
                    <a:lnTo>
                      <a:pt x="20" y="45"/>
                    </a:lnTo>
                    <a:lnTo>
                      <a:pt x="11" y="47"/>
                    </a:lnTo>
                    <a:lnTo>
                      <a:pt x="0" y="47"/>
                    </a:lnTo>
                    <a:lnTo>
                      <a:pt x="0" y="57"/>
                    </a:lnTo>
                    <a:close/>
                  </a:path>
                </a:pathLst>
              </a:custGeom>
              <a:solidFill>
                <a:srgbClr val="000000"/>
              </a:solidFill>
              <a:ln w="9525">
                <a:noFill/>
              </a:ln>
            </p:spPr>
            <p:txBody>
              <a:bodyPr/>
              <a:p>
                <a:endParaRPr lang="zh-CN" altLang="en-US"/>
              </a:p>
            </p:txBody>
          </p:sp>
          <p:sp>
            <p:nvSpPr>
              <p:cNvPr id="21636" name="Freeform 133"/>
              <p:cNvSpPr/>
              <p:nvPr/>
            </p:nvSpPr>
            <p:spPr>
              <a:xfrm>
                <a:off x="3019" y="930"/>
                <a:ext cx="57" cy="62"/>
              </a:xfrm>
              <a:custGeom>
                <a:avLst/>
                <a:gdLst/>
                <a:ahLst/>
                <a:cxnLst>
                  <a:cxn ang="0">
                    <a:pos x="5" y="10"/>
                  </a:cxn>
                  <a:cxn ang="0">
                    <a:pos x="0" y="5"/>
                  </a:cxn>
                  <a:cxn ang="0">
                    <a:pos x="3" y="15"/>
                  </a:cxn>
                  <a:cxn ang="0">
                    <a:pos x="5" y="26"/>
                  </a:cxn>
                  <a:cxn ang="0">
                    <a:pos x="10" y="36"/>
                  </a:cxn>
                  <a:cxn ang="0">
                    <a:pos x="18" y="45"/>
                  </a:cxn>
                  <a:cxn ang="0">
                    <a:pos x="26" y="52"/>
                  </a:cxn>
                  <a:cxn ang="0">
                    <a:pos x="36" y="57"/>
                  </a:cxn>
                  <a:cxn ang="0">
                    <a:pos x="47" y="59"/>
                  </a:cxn>
                  <a:cxn ang="0">
                    <a:pos x="57" y="62"/>
                  </a:cxn>
                  <a:cxn ang="0">
                    <a:pos x="57" y="52"/>
                  </a:cxn>
                  <a:cxn ang="0">
                    <a:pos x="47" y="52"/>
                  </a:cxn>
                  <a:cxn ang="0">
                    <a:pos x="39" y="50"/>
                  </a:cxn>
                  <a:cxn ang="0">
                    <a:pos x="31" y="45"/>
                  </a:cxn>
                  <a:cxn ang="0">
                    <a:pos x="23" y="40"/>
                  </a:cxn>
                  <a:cxn ang="0">
                    <a:pos x="18" y="31"/>
                  </a:cxn>
                  <a:cxn ang="0">
                    <a:pos x="13" y="23"/>
                  </a:cxn>
                  <a:cxn ang="0">
                    <a:pos x="10" y="15"/>
                  </a:cxn>
                  <a:cxn ang="0">
                    <a:pos x="10" y="5"/>
                  </a:cxn>
                  <a:cxn ang="0">
                    <a:pos x="5" y="0"/>
                  </a:cxn>
                  <a:cxn ang="0">
                    <a:pos x="10" y="5"/>
                  </a:cxn>
                  <a:cxn ang="0">
                    <a:pos x="10" y="0"/>
                  </a:cxn>
                  <a:cxn ang="0">
                    <a:pos x="5" y="0"/>
                  </a:cxn>
                  <a:cxn ang="0">
                    <a:pos x="5" y="10"/>
                  </a:cxn>
                </a:cxnLst>
                <a:pathLst>
                  <a:path w="57" h="62">
                    <a:moveTo>
                      <a:pt x="5" y="10"/>
                    </a:moveTo>
                    <a:lnTo>
                      <a:pt x="0" y="5"/>
                    </a:lnTo>
                    <a:lnTo>
                      <a:pt x="3" y="15"/>
                    </a:lnTo>
                    <a:lnTo>
                      <a:pt x="5" y="26"/>
                    </a:lnTo>
                    <a:lnTo>
                      <a:pt x="10" y="36"/>
                    </a:lnTo>
                    <a:lnTo>
                      <a:pt x="18" y="45"/>
                    </a:lnTo>
                    <a:lnTo>
                      <a:pt x="26" y="52"/>
                    </a:lnTo>
                    <a:lnTo>
                      <a:pt x="36" y="57"/>
                    </a:lnTo>
                    <a:lnTo>
                      <a:pt x="47" y="59"/>
                    </a:lnTo>
                    <a:lnTo>
                      <a:pt x="57" y="62"/>
                    </a:lnTo>
                    <a:lnTo>
                      <a:pt x="57" y="52"/>
                    </a:lnTo>
                    <a:lnTo>
                      <a:pt x="47" y="52"/>
                    </a:lnTo>
                    <a:lnTo>
                      <a:pt x="39" y="50"/>
                    </a:lnTo>
                    <a:lnTo>
                      <a:pt x="31" y="45"/>
                    </a:lnTo>
                    <a:lnTo>
                      <a:pt x="23" y="40"/>
                    </a:lnTo>
                    <a:lnTo>
                      <a:pt x="18" y="31"/>
                    </a:lnTo>
                    <a:lnTo>
                      <a:pt x="13" y="23"/>
                    </a:lnTo>
                    <a:lnTo>
                      <a:pt x="10" y="1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637" name="Freeform 134"/>
              <p:cNvSpPr/>
              <p:nvPr/>
            </p:nvSpPr>
            <p:spPr>
              <a:xfrm>
                <a:off x="2942" y="930"/>
                <a:ext cx="82" cy="10"/>
              </a:xfrm>
              <a:custGeom>
                <a:avLst/>
                <a:gdLst/>
                <a:ahLst/>
                <a:cxnLst>
                  <a:cxn ang="0">
                    <a:pos x="10" y="5"/>
                  </a:cxn>
                  <a:cxn ang="0">
                    <a:pos x="5" y="10"/>
                  </a:cxn>
                  <a:cxn ang="0">
                    <a:pos x="82" y="10"/>
                  </a:cxn>
                  <a:cxn ang="0">
                    <a:pos x="82" y="0"/>
                  </a:cxn>
                  <a:cxn ang="0">
                    <a:pos x="5" y="0"/>
                  </a:cxn>
                  <a:cxn ang="0">
                    <a:pos x="0" y="5"/>
                  </a:cxn>
                  <a:cxn ang="0">
                    <a:pos x="5" y="0"/>
                  </a:cxn>
                  <a:cxn ang="0">
                    <a:pos x="0" y="0"/>
                  </a:cxn>
                  <a:cxn ang="0">
                    <a:pos x="0" y="5"/>
                  </a:cxn>
                  <a:cxn ang="0">
                    <a:pos x="10" y="5"/>
                  </a:cxn>
                </a:cxnLst>
                <a:pathLst>
                  <a:path w="82" h="10">
                    <a:moveTo>
                      <a:pt x="10" y="5"/>
                    </a:moveTo>
                    <a:lnTo>
                      <a:pt x="5" y="10"/>
                    </a:lnTo>
                    <a:lnTo>
                      <a:pt x="82" y="10"/>
                    </a:lnTo>
                    <a:lnTo>
                      <a:pt x="82"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638" name="Freeform 135"/>
              <p:cNvSpPr/>
              <p:nvPr/>
            </p:nvSpPr>
            <p:spPr>
              <a:xfrm>
                <a:off x="2882" y="935"/>
                <a:ext cx="70" cy="71"/>
              </a:xfrm>
              <a:custGeom>
                <a:avLst/>
                <a:gdLst/>
                <a:ahLst/>
                <a:cxnLst>
                  <a:cxn ang="0">
                    <a:pos x="0" y="71"/>
                  </a:cxn>
                  <a:cxn ang="0">
                    <a:pos x="0" y="71"/>
                  </a:cxn>
                  <a:cxn ang="0">
                    <a:pos x="12" y="68"/>
                  </a:cxn>
                  <a:cxn ang="0">
                    <a:pos x="26" y="66"/>
                  </a:cxn>
                  <a:cxn ang="0">
                    <a:pos x="38" y="59"/>
                  </a:cxn>
                  <a:cxn ang="0">
                    <a:pos x="48" y="53"/>
                  </a:cxn>
                  <a:cxn ang="0">
                    <a:pos x="58" y="42"/>
                  </a:cxn>
                  <a:cxn ang="0">
                    <a:pos x="64" y="30"/>
                  </a:cxn>
                  <a:cxn ang="0">
                    <a:pos x="68" y="15"/>
                  </a:cxn>
                  <a:cxn ang="0">
                    <a:pos x="70" y="0"/>
                  </a:cxn>
                  <a:cxn ang="0">
                    <a:pos x="60" y="0"/>
                  </a:cxn>
                  <a:cxn ang="0">
                    <a:pos x="60" y="15"/>
                  </a:cxn>
                  <a:cxn ang="0">
                    <a:pos x="57" y="27"/>
                  </a:cxn>
                  <a:cxn ang="0">
                    <a:pos x="50" y="37"/>
                  </a:cxn>
                  <a:cxn ang="0">
                    <a:pos x="43" y="46"/>
                  </a:cxn>
                  <a:cxn ang="0">
                    <a:pos x="33" y="52"/>
                  </a:cxn>
                  <a:cxn ang="0">
                    <a:pos x="23" y="58"/>
                  </a:cxn>
                  <a:cxn ang="0">
                    <a:pos x="12" y="61"/>
                  </a:cxn>
                  <a:cxn ang="0">
                    <a:pos x="0" y="61"/>
                  </a:cxn>
                  <a:cxn ang="0">
                    <a:pos x="0" y="61"/>
                  </a:cxn>
                  <a:cxn ang="0">
                    <a:pos x="0" y="71"/>
                  </a:cxn>
                </a:cxnLst>
                <a:pathLst>
                  <a:path w="70" h="71">
                    <a:moveTo>
                      <a:pt x="0" y="71"/>
                    </a:moveTo>
                    <a:lnTo>
                      <a:pt x="0" y="71"/>
                    </a:lnTo>
                    <a:lnTo>
                      <a:pt x="12" y="68"/>
                    </a:lnTo>
                    <a:lnTo>
                      <a:pt x="26" y="66"/>
                    </a:lnTo>
                    <a:lnTo>
                      <a:pt x="38" y="59"/>
                    </a:lnTo>
                    <a:lnTo>
                      <a:pt x="48" y="53"/>
                    </a:lnTo>
                    <a:lnTo>
                      <a:pt x="58" y="42"/>
                    </a:lnTo>
                    <a:lnTo>
                      <a:pt x="64" y="30"/>
                    </a:lnTo>
                    <a:lnTo>
                      <a:pt x="68" y="15"/>
                    </a:lnTo>
                    <a:lnTo>
                      <a:pt x="70" y="0"/>
                    </a:lnTo>
                    <a:lnTo>
                      <a:pt x="60" y="0"/>
                    </a:lnTo>
                    <a:lnTo>
                      <a:pt x="60" y="15"/>
                    </a:lnTo>
                    <a:lnTo>
                      <a:pt x="57" y="27"/>
                    </a:lnTo>
                    <a:lnTo>
                      <a:pt x="50" y="37"/>
                    </a:lnTo>
                    <a:lnTo>
                      <a:pt x="43" y="46"/>
                    </a:lnTo>
                    <a:lnTo>
                      <a:pt x="33" y="52"/>
                    </a:lnTo>
                    <a:lnTo>
                      <a:pt x="23" y="58"/>
                    </a:lnTo>
                    <a:lnTo>
                      <a:pt x="12" y="61"/>
                    </a:lnTo>
                    <a:lnTo>
                      <a:pt x="0" y="61"/>
                    </a:lnTo>
                    <a:lnTo>
                      <a:pt x="0" y="71"/>
                    </a:lnTo>
                    <a:close/>
                  </a:path>
                </a:pathLst>
              </a:custGeom>
              <a:solidFill>
                <a:srgbClr val="000000"/>
              </a:solidFill>
              <a:ln w="9525">
                <a:noFill/>
              </a:ln>
            </p:spPr>
            <p:txBody>
              <a:bodyPr/>
              <a:p>
                <a:endParaRPr lang="zh-CN" altLang="en-US"/>
              </a:p>
            </p:txBody>
          </p:sp>
          <p:sp>
            <p:nvSpPr>
              <p:cNvPr id="21639" name="Freeform 136"/>
              <p:cNvSpPr/>
              <p:nvPr/>
            </p:nvSpPr>
            <p:spPr>
              <a:xfrm>
                <a:off x="2748" y="996"/>
                <a:ext cx="134" cy="129"/>
              </a:xfrm>
              <a:custGeom>
                <a:avLst/>
                <a:gdLst/>
                <a:ahLst/>
                <a:cxnLst>
                  <a:cxn ang="0">
                    <a:pos x="10" y="129"/>
                  </a:cxn>
                  <a:cxn ang="0">
                    <a:pos x="10" y="129"/>
                  </a:cxn>
                  <a:cxn ang="0">
                    <a:pos x="12" y="90"/>
                  </a:cxn>
                  <a:cxn ang="0">
                    <a:pos x="23" y="62"/>
                  </a:cxn>
                  <a:cxn ang="0">
                    <a:pos x="39" y="41"/>
                  </a:cxn>
                  <a:cxn ang="0">
                    <a:pos x="59" y="27"/>
                  </a:cxn>
                  <a:cxn ang="0">
                    <a:pos x="79" y="17"/>
                  </a:cxn>
                  <a:cxn ang="0">
                    <a:pos x="99" y="12"/>
                  </a:cxn>
                  <a:cxn ang="0">
                    <a:pos x="119" y="8"/>
                  </a:cxn>
                  <a:cxn ang="0">
                    <a:pos x="134" y="10"/>
                  </a:cxn>
                  <a:cxn ang="0">
                    <a:pos x="134" y="0"/>
                  </a:cxn>
                  <a:cxn ang="0">
                    <a:pos x="119" y="1"/>
                  </a:cxn>
                  <a:cxn ang="0">
                    <a:pos x="99" y="5"/>
                  </a:cxn>
                  <a:cxn ang="0">
                    <a:pos x="77" y="10"/>
                  </a:cxn>
                  <a:cxn ang="0">
                    <a:pos x="54" y="19"/>
                  </a:cxn>
                  <a:cxn ang="0">
                    <a:pos x="34" y="36"/>
                  </a:cxn>
                  <a:cxn ang="0">
                    <a:pos x="16" y="59"/>
                  </a:cxn>
                  <a:cxn ang="0">
                    <a:pos x="5" y="90"/>
                  </a:cxn>
                  <a:cxn ang="0">
                    <a:pos x="0" y="129"/>
                  </a:cxn>
                  <a:cxn ang="0">
                    <a:pos x="0" y="129"/>
                  </a:cxn>
                  <a:cxn ang="0">
                    <a:pos x="10" y="129"/>
                  </a:cxn>
                </a:cxnLst>
                <a:pathLst>
                  <a:path w="134" h="129">
                    <a:moveTo>
                      <a:pt x="10" y="129"/>
                    </a:moveTo>
                    <a:lnTo>
                      <a:pt x="10" y="129"/>
                    </a:lnTo>
                    <a:lnTo>
                      <a:pt x="12" y="90"/>
                    </a:lnTo>
                    <a:lnTo>
                      <a:pt x="23" y="62"/>
                    </a:lnTo>
                    <a:lnTo>
                      <a:pt x="39" y="41"/>
                    </a:lnTo>
                    <a:lnTo>
                      <a:pt x="59" y="27"/>
                    </a:lnTo>
                    <a:lnTo>
                      <a:pt x="79" y="17"/>
                    </a:lnTo>
                    <a:lnTo>
                      <a:pt x="99" y="12"/>
                    </a:lnTo>
                    <a:lnTo>
                      <a:pt x="119" y="8"/>
                    </a:lnTo>
                    <a:lnTo>
                      <a:pt x="134" y="10"/>
                    </a:lnTo>
                    <a:lnTo>
                      <a:pt x="134" y="0"/>
                    </a:lnTo>
                    <a:lnTo>
                      <a:pt x="119" y="1"/>
                    </a:lnTo>
                    <a:lnTo>
                      <a:pt x="99" y="5"/>
                    </a:lnTo>
                    <a:lnTo>
                      <a:pt x="77" y="10"/>
                    </a:lnTo>
                    <a:lnTo>
                      <a:pt x="54" y="19"/>
                    </a:lnTo>
                    <a:lnTo>
                      <a:pt x="34" y="36"/>
                    </a:lnTo>
                    <a:lnTo>
                      <a:pt x="16" y="59"/>
                    </a:lnTo>
                    <a:lnTo>
                      <a:pt x="5" y="90"/>
                    </a:lnTo>
                    <a:lnTo>
                      <a:pt x="0" y="129"/>
                    </a:lnTo>
                    <a:lnTo>
                      <a:pt x="10" y="129"/>
                    </a:lnTo>
                    <a:close/>
                  </a:path>
                </a:pathLst>
              </a:custGeom>
              <a:solidFill>
                <a:srgbClr val="000000"/>
              </a:solidFill>
              <a:ln w="9525">
                <a:noFill/>
              </a:ln>
            </p:spPr>
            <p:txBody>
              <a:bodyPr/>
              <a:p>
                <a:endParaRPr lang="zh-CN" altLang="en-US"/>
              </a:p>
            </p:txBody>
          </p:sp>
          <p:sp>
            <p:nvSpPr>
              <p:cNvPr id="21640" name="Freeform 137"/>
              <p:cNvSpPr/>
              <p:nvPr/>
            </p:nvSpPr>
            <p:spPr>
              <a:xfrm>
                <a:off x="2748" y="1125"/>
                <a:ext cx="10" cy="74"/>
              </a:xfrm>
              <a:custGeom>
                <a:avLst/>
                <a:gdLst/>
                <a:ahLst/>
                <a:cxnLst>
                  <a:cxn ang="0">
                    <a:pos x="5" y="74"/>
                  </a:cxn>
                  <a:cxn ang="0">
                    <a:pos x="10" y="70"/>
                  </a:cxn>
                  <a:cxn ang="0">
                    <a:pos x="10" y="0"/>
                  </a:cxn>
                  <a:cxn ang="0">
                    <a:pos x="0" y="0"/>
                  </a:cxn>
                  <a:cxn ang="0">
                    <a:pos x="0" y="70"/>
                  </a:cxn>
                  <a:cxn ang="0">
                    <a:pos x="5" y="66"/>
                  </a:cxn>
                  <a:cxn ang="0">
                    <a:pos x="5" y="74"/>
                  </a:cxn>
                  <a:cxn ang="0">
                    <a:pos x="10" y="74"/>
                  </a:cxn>
                  <a:cxn ang="0">
                    <a:pos x="10" y="70"/>
                  </a:cxn>
                  <a:cxn ang="0">
                    <a:pos x="5" y="74"/>
                  </a:cxn>
                </a:cxnLst>
                <a:pathLst>
                  <a:path w="10" h="74">
                    <a:moveTo>
                      <a:pt x="5" y="74"/>
                    </a:moveTo>
                    <a:lnTo>
                      <a:pt x="10" y="70"/>
                    </a:lnTo>
                    <a:lnTo>
                      <a:pt x="10" y="0"/>
                    </a:lnTo>
                    <a:lnTo>
                      <a:pt x="0" y="0"/>
                    </a:lnTo>
                    <a:lnTo>
                      <a:pt x="0" y="70"/>
                    </a:lnTo>
                    <a:lnTo>
                      <a:pt x="5" y="66"/>
                    </a:lnTo>
                    <a:lnTo>
                      <a:pt x="5" y="74"/>
                    </a:lnTo>
                    <a:lnTo>
                      <a:pt x="10" y="74"/>
                    </a:lnTo>
                    <a:lnTo>
                      <a:pt x="10" y="70"/>
                    </a:lnTo>
                    <a:lnTo>
                      <a:pt x="5" y="74"/>
                    </a:lnTo>
                    <a:close/>
                  </a:path>
                </a:pathLst>
              </a:custGeom>
              <a:solidFill>
                <a:srgbClr val="000000"/>
              </a:solidFill>
              <a:ln w="9525">
                <a:noFill/>
              </a:ln>
            </p:spPr>
            <p:txBody>
              <a:bodyPr/>
              <a:p>
                <a:endParaRPr lang="zh-CN" altLang="en-US"/>
              </a:p>
            </p:txBody>
          </p:sp>
          <p:sp>
            <p:nvSpPr>
              <p:cNvPr id="21641" name="Freeform 138"/>
              <p:cNvSpPr/>
              <p:nvPr/>
            </p:nvSpPr>
            <p:spPr>
              <a:xfrm>
                <a:off x="2398" y="1191"/>
                <a:ext cx="355" cy="55"/>
              </a:xfrm>
              <a:custGeom>
                <a:avLst/>
                <a:gdLst/>
                <a:ahLst/>
                <a:cxnLst>
                  <a:cxn ang="0">
                    <a:pos x="0" y="55"/>
                  </a:cxn>
                  <a:cxn ang="0">
                    <a:pos x="0" y="55"/>
                  </a:cxn>
                  <a:cxn ang="0">
                    <a:pos x="8" y="54"/>
                  </a:cxn>
                  <a:cxn ang="0">
                    <a:pos x="21" y="53"/>
                  </a:cxn>
                  <a:cxn ang="0">
                    <a:pos x="40" y="49"/>
                  </a:cxn>
                  <a:cxn ang="0">
                    <a:pos x="63" y="46"/>
                  </a:cxn>
                  <a:cxn ang="0">
                    <a:pos x="91" y="43"/>
                  </a:cxn>
                  <a:cxn ang="0">
                    <a:pos x="122" y="39"/>
                  </a:cxn>
                  <a:cxn ang="0">
                    <a:pos x="153" y="34"/>
                  </a:cxn>
                  <a:cxn ang="0">
                    <a:pos x="185" y="30"/>
                  </a:cxn>
                  <a:cxn ang="0">
                    <a:pos x="217" y="25"/>
                  </a:cxn>
                  <a:cxn ang="0">
                    <a:pos x="248" y="22"/>
                  </a:cxn>
                  <a:cxn ang="0">
                    <a:pos x="277" y="18"/>
                  </a:cxn>
                  <a:cxn ang="0">
                    <a:pos x="303" y="15"/>
                  </a:cxn>
                  <a:cxn ang="0">
                    <a:pos x="324" y="12"/>
                  </a:cxn>
                  <a:cxn ang="0">
                    <a:pos x="340" y="10"/>
                  </a:cxn>
                  <a:cxn ang="0">
                    <a:pos x="351" y="8"/>
                  </a:cxn>
                  <a:cxn ang="0">
                    <a:pos x="355" y="8"/>
                  </a:cxn>
                  <a:cxn ang="0">
                    <a:pos x="355" y="0"/>
                  </a:cxn>
                  <a:cxn ang="0">
                    <a:pos x="351" y="0"/>
                  </a:cxn>
                  <a:cxn ang="0">
                    <a:pos x="340" y="3"/>
                  </a:cxn>
                  <a:cxn ang="0">
                    <a:pos x="324" y="4"/>
                  </a:cxn>
                  <a:cxn ang="0">
                    <a:pos x="303" y="8"/>
                  </a:cxn>
                  <a:cxn ang="0">
                    <a:pos x="277" y="10"/>
                  </a:cxn>
                  <a:cxn ang="0">
                    <a:pos x="248" y="14"/>
                  </a:cxn>
                  <a:cxn ang="0">
                    <a:pos x="217" y="18"/>
                  </a:cxn>
                  <a:cxn ang="0">
                    <a:pos x="185" y="23"/>
                  </a:cxn>
                  <a:cxn ang="0">
                    <a:pos x="153" y="26"/>
                  </a:cxn>
                  <a:cxn ang="0">
                    <a:pos x="122" y="31"/>
                  </a:cxn>
                  <a:cxn ang="0">
                    <a:pos x="91" y="35"/>
                  </a:cxn>
                  <a:cxn ang="0">
                    <a:pos x="63" y="39"/>
                  </a:cxn>
                  <a:cxn ang="0">
                    <a:pos x="40" y="41"/>
                  </a:cxn>
                  <a:cxn ang="0">
                    <a:pos x="21" y="45"/>
                  </a:cxn>
                  <a:cxn ang="0">
                    <a:pos x="8" y="46"/>
                  </a:cxn>
                  <a:cxn ang="0">
                    <a:pos x="0" y="48"/>
                  </a:cxn>
                  <a:cxn ang="0">
                    <a:pos x="0" y="48"/>
                  </a:cxn>
                  <a:cxn ang="0">
                    <a:pos x="0" y="55"/>
                  </a:cxn>
                </a:cxnLst>
                <a:pathLst>
                  <a:path w="355" h="55">
                    <a:moveTo>
                      <a:pt x="0" y="55"/>
                    </a:moveTo>
                    <a:lnTo>
                      <a:pt x="0" y="55"/>
                    </a:lnTo>
                    <a:lnTo>
                      <a:pt x="8" y="54"/>
                    </a:lnTo>
                    <a:lnTo>
                      <a:pt x="21" y="53"/>
                    </a:lnTo>
                    <a:lnTo>
                      <a:pt x="40" y="49"/>
                    </a:lnTo>
                    <a:lnTo>
                      <a:pt x="63" y="46"/>
                    </a:lnTo>
                    <a:lnTo>
                      <a:pt x="91" y="43"/>
                    </a:lnTo>
                    <a:lnTo>
                      <a:pt x="122" y="39"/>
                    </a:lnTo>
                    <a:lnTo>
                      <a:pt x="153" y="34"/>
                    </a:lnTo>
                    <a:lnTo>
                      <a:pt x="185" y="30"/>
                    </a:lnTo>
                    <a:lnTo>
                      <a:pt x="217" y="25"/>
                    </a:lnTo>
                    <a:lnTo>
                      <a:pt x="248" y="22"/>
                    </a:lnTo>
                    <a:lnTo>
                      <a:pt x="277" y="18"/>
                    </a:lnTo>
                    <a:lnTo>
                      <a:pt x="303" y="15"/>
                    </a:lnTo>
                    <a:lnTo>
                      <a:pt x="324" y="12"/>
                    </a:lnTo>
                    <a:lnTo>
                      <a:pt x="340" y="10"/>
                    </a:lnTo>
                    <a:lnTo>
                      <a:pt x="351" y="8"/>
                    </a:lnTo>
                    <a:lnTo>
                      <a:pt x="355" y="8"/>
                    </a:lnTo>
                    <a:lnTo>
                      <a:pt x="355" y="0"/>
                    </a:lnTo>
                    <a:lnTo>
                      <a:pt x="351" y="0"/>
                    </a:lnTo>
                    <a:lnTo>
                      <a:pt x="340" y="3"/>
                    </a:lnTo>
                    <a:lnTo>
                      <a:pt x="324" y="4"/>
                    </a:lnTo>
                    <a:lnTo>
                      <a:pt x="303" y="8"/>
                    </a:lnTo>
                    <a:lnTo>
                      <a:pt x="277" y="10"/>
                    </a:lnTo>
                    <a:lnTo>
                      <a:pt x="248" y="14"/>
                    </a:lnTo>
                    <a:lnTo>
                      <a:pt x="217" y="18"/>
                    </a:lnTo>
                    <a:lnTo>
                      <a:pt x="185" y="23"/>
                    </a:lnTo>
                    <a:lnTo>
                      <a:pt x="153" y="26"/>
                    </a:lnTo>
                    <a:lnTo>
                      <a:pt x="122" y="31"/>
                    </a:lnTo>
                    <a:lnTo>
                      <a:pt x="91" y="35"/>
                    </a:lnTo>
                    <a:lnTo>
                      <a:pt x="63" y="39"/>
                    </a:lnTo>
                    <a:lnTo>
                      <a:pt x="40" y="41"/>
                    </a:lnTo>
                    <a:lnTo>
                      <a:pt x="21" y="45"/>
                    </a:lnTo>
                    <a:lnTo>
                      <a:pt x="8" y="46"/>
                    </a:lnTo>
                    <a:lnTo>
                      <a:pt x="0" y="48"/>
                    </a:lnTo>
                    <a:lnTo>
                      <a:pt x="0" y="55"/>
                    </a:lnTo>
                    <a:close/>
                  </a:path>
                </a:pathLst>
              </a:custGeom>
              <a:solidFill>
                <a:srgbClr val="000000"/>
              </a:solidFill>
              <a:ln w="9525">
                <a:noFill/>
              </a:ln>
            </p:spPr>
            <p:txBody>
              <a:bodyPr/>
              <a:p>
                <a:endParaRPr lang="zh-CN" altLang="en-US"/>
              </a:p>
            </p:txBody>
          </p:sp>
          <p:sp>
            <p:nvSpPr>
              <p:cNvPr id="21642" name="Freeform 139"/>
              <p:cNvSpPr/>
              <p:nvPr/>
            </p:nvSpPr>
            <p:spPr>
              <a:xfrm>
                <a:off x="2329" y="1239"/>
                <a:ext cx="69" cy="112"/>
              </a:xfrm>
              <a:custGeom>
                <a:avLst/>
                <a:gdLst/>
                <a:ahLst/>
                <a:cxnLst>
                  <a:cxn ang="0">
                    <a:pos x="5" y="102"/>
                  </a:cxn>
                  <a:cxn ang="0">
                    <a:pos x="10" y="107"/>
                  </a:cxn>
                  <a:cxn ang="0">
                    <a:pos x="11" y="84"/>
                  </a:cxn>
                  <a:cxn ang="0">
                    <a:pos x="16" y="65"/>
                  </a:cxn>
                  <a:cxn ang="0">
                    <a:pos x="23" y="47"/>
                  </a:cxn>
                  <a:cxn ang="0">
                    <a:pos x="33" y="34"/>
                  </a:cxn>
                  <a:cxn ang="0">
                    <a:pos x="42" y="23"/>
                  </a:cxn>
                  <a:cxn ang="0">
                    <a:pos x="53" y="16"/>
                  </a:cxn>
                  <a:cxn ang="0">
                    <a:pos x="62" y="9"/>
                  </a:cxn>
                  <a:cxn ang="0">
                    <a:pos x="69" y="7"/>
                  </a:cxn>
                  <a:cxn ang="0">
                    <a:pos x="69" y="0"/>
                  </a:cxn>
                  <a:cxn ang="0">
                    <a:pos x="59" y="2"/>
                  </a:cxn>
                  <a:cxn ang="0">
                    <a:pos x="48" y="8"/>
                  </a:cxn>
                  <a:cxn ang="0">
                    <a:pos x="37" y="18"/>
                  </a:cxn>
                  <a:cxn ang="0">
                    <a:pos x="26" y="29"/>
                  </a:cxn>
                  <a:cxn ang="0">
                    <a:pos x="16" y="44"/>
                  </a:cxn>
                  <a:cxn ang="0">
                    <a:pos x="8" y="63"/>
                  </a:cxn>
                  <a:cxn ang="0">
                    <a:pos x="3" y="84"/>
                  </a:cxn>
                  <a:cxn ang="0">
                    <a:pos x="0" y="107"/>
                  </a:cxn>
                  <a:cxn ang="0">
                    <a:pos x="5" y="112"/>
                  </a:cxn>
                  <a:cxn ang="0">
                    <a:pos x="0" y="107"/>
                  </a:cxn>
                  <a:cxn ang="0">
                    <a:pos x="0" y="112"/>
                  </a:cxn>
                  <a:cxn ang="0">
                    <a:pos x="5" y="112"/>
                  </a:cxn>
                  <a:cxn ang="0">
                    <a:pos x="5" y="102"/>
                  </a:cxn>
                </a:cxnLst>
                <a:pathLst>
                  <a:path w="69" h="112">
                    <a:moveTo>
                      <a:pt x="5" y="102"/>
                    </a:moveTo>
                    <a:lnTo>
                      <a:pt x="10" y="107"/>
                    </a:lnTo>
                    <a:lnTo>
                      <a:pt x="11" y="84"/>
                    </a:lnTo>
                    <a:lnTo>
                      <a:pt x="16" y="65"/>
                    </a:lnTo>
                    <a:lnTo>
                      <a:pt x="23" y="47"/>
                    </a:lnTo>
                    <a:lnTo>
                      <a:pt x="33" y="34"/>
                    </a:lnTo>
                    <a:lnTo>
                      <a:pt x="42" y="23"/>
                    </a:lnTo>
                    <a:lnTo>
                      <a:pt x="53" y="16"/>
                    </a:lnTo>
                    <a:lnTo>
                      <a:pt x="62" y="9"/>
                    </a:lnTo>
                    <a:lnTo>
                      <a:pt x="69" y="7"/>
                    </a:lnTo>
                    <a:lnTo>
                      <a:pt x="69" y="0"/>
                    </a:lnTo>
                    <a:lnTo>
                      <a:pt x="59" y="2"/>
                    </a:lnTo>
                    <a:lnTo>
                      <a:pt x="48" y="8"/>
                    </a:lnTo>
                    <a:lnTo>
                      <a:pt x="37" y="18"/>
                    </a:lnTo>
                    <a:lnTo>
                      <a:pt x="26" y="29"/>
                    </a:lnTo>
                    <a:lnTo>
                      <a:pt x="16" y="44"/>
                    </a:lnTo>
                    <a:lnTo>
                      <a:pt x="8" y="63"/>
                    </a:lnTo>
                    <a:lnTo>
                      <a:pt x="3" y="84"/>
                    </a:lnTo>
                    <a:lnTo>
                      <a:pt x="0" y="107"/>
                    </a:lnTo>
                    <a:lnTo>
                      <a:pt x="5" y="112"/>
                    </a:lnTo>
                    <a:lnTo>
                      <a:pt x="0" y="107"/>
                    </a:lnTo>
                    <a:lnTo>
                      <a:pt x="0" y="112"/>
                    </a:lnTo>
                    <a:lnTo>
                      <a:pt x="5" y="112"/>
                    </a:lnTo>
                    <a:lnTo>
                      <a:pt x="5" y="102"/>
                    </a:lnTo>
                    <a:close/>
                  </a:path>
                </a:pathLst>
              </a:custGeom>
              <a:solidFill>
                <a:srgbClr val="000000"/>
              </a:solidFill>
              <a:ln w="9525">
                <a:noFill/>
              </a:ln>
            </p:spPr>
            <p:txBody>
              <a:bodyPr/>
              <a:p>
                <a:endParaRPr lang="zh-CN" altLang="en-US"/>
              </a:p>
            </p:txBody>
          </p:sp>
          <p:sp>
            <p:nvSpPr>
              <p:cNvPr id="21643" name="Freeform 140"/>
              <p:cNvSpPr/>
              <p:nvPr/>
            </p:nvSpPr>
            <p:spPr>
              <a:xfrm>
                <a:off x="2334" y="1341"/>
                <a:ext cx="1490" cy="10"/>
              </a:xfrm>
              <a:custGeom>
                <a:avLst/>
                <a:gdLst/>
                <a:ahLst/>
                <a:cxnLst>
                  <a:cxn ang="0">
                    <a:pos x="1480" y="5"/>
                  </a:cxn>
                  <a:cxn ang="0">
                    <a:pos x="1485" y="0"/>
                  </a:cxn>
                  <a:cxn ang="0">
                    <a:pos x="0" y="0"/>
                  </a:cxn>
                  <a:cxn ang="0">
                    <a:pos x="0" y="10"/>
                  </a:cxn>
                  <a:cxn ang="0">
                    <a:pos x="1485" y="10"/>
                  </a:cxn>
                  <a:cxn ang="0">
                    <a:pos x="1490" y="5"/>
                  </a:cxn>
                  <a:cxn ang="0">
                    <a:pos x="1485" y="10"/>
                  </a:cxn>
                  <a:cxn ang="0">
                    <a:pos x="1490" y="10"/>
                  </a:cxn>
                  <a:cxn ang="0">
                    <a:pos x="1490" y="5"/>
                  </a:cxn>
                  <a:cxn ang="0">
                    <a:pos x="1480" y="5"/>
                  </a:cxn>
                </a:cxnLst>
                <a:pathLst>
                  <a:path w="1490" h="10">
                    <a:moveTo>
                      <a:pt x="1480" y="5"/>
                    </a:moveTo>
                    <a:lnTo>
                      <a:pt x="1485" y="0"/>
                    </a:lnTo>
                    <a:lnTo>
                      <a:pt x="0" y="0"/>
                    </a:lnTo>
                    <a:lnTo>
                      <a:pt x="0" y="10"/>
                    </a:lnTo>
                    <a:lnTo>
                      <a:pt x="1485" y="10"/>
                    </a:lnTo>
                    <a:lnTo>
                      <a:pt x="1490" y="5"/>
                    </a:lnTo>
                    <a:lnTo>
                      <a:pt x="1485" y="10"/>
                    </a:lnTo>
                    <a:lnTo>
                      <a:pt x="1490" y="10"/>
                    </a:lnTo>
                    <a:lnTo>
                      <a:pt x="1490" y="5"/>
                    </a:lnTo>
                    <a:lnTo>
                      <a:pt x="1480" y="5"/>
                    </a:lnTo>
                    <a:close/>
                  </a:path>
                </a:pathLst>
              </a:custGeom>
              <a:solidFill>
                <a:srgbClr val="000000"/>
              </a:solidFill>
              <a:ln w="9525">
                <a:noFill/>
              </a:ln>
            </p:spPr>
            <p:txBody>
              <a:bodyPr/>
              <a:p>
                <a:endParaRPr lang="zh-CN" altLang="en-US"/>
              </a:p>
            </p:txBody>
          </p:sp>
          <p:sp>
            <p:nvSpPr>
              <p:cNvPr id="21644" name="Freeform 141"/>
              <p:cNvSpPr/>
              <p:nvPr/>
            </p:nvSpPr>
            <p:spPr>
              <a:xfrm>
                <a:off x="3755" y="1239"/>
                <a:ext cx="69" cy="107"/>
              </a:xfrm>
              <a:custGeom>
                <a:avLst/>
                <a:gdLst/>
                <a:ahLst/>
                <a:cxnLst>
                  <a:cxn ang="0">
                    <a:pos x="0" y="7"/>
                  </a:cxn>
                  <a:cxn ang="0">
                    <a:pos x="0" y="7"/>
                  </a:cxn>
                  <a:cxn ang="0">
                    <a:pos x="7" y="9"/>
                  </a:cxn>
                  <a:cxn ang="0">
                    <a:pos x="16" y="16"/>
                  </a:cxn>
                  <a:cxn ang="0">
                    <a:pos x="26" y="23"/>
                  </a:cxn>
                  <a:cxn ang="0">
                    <a:pos x="35" y="34"/>
                  </a:cxn>
                  <a:cxn ang="0">
                    <a:pos x="45" y="47"/>
                  </a:cxn>
                  <a:cxn ang="0">
                    <a:pos x="53" y="65"/>
                  </a:cxn>
                  <a:cxn ang="0">
                    <a:pos x="58" y="84"/>
                  </a:cxn>
                  <a:cxn ang="0">
                    <a:pos x="59" y="107"/>
                  </a:cxn>
                  <a:cxn ang="0">
                    <a:pos x="69" y="107"/>
                  </a:cxn>
                  <a:cxn ang="0">
                    <a:pos x="65" y="84"/>
                  </a:cxn>
                  <a:cxn ang="0">
                    <a:pos x="60" y="63"/>
                  </a:cxn>
                  <a:cxn ang="0">
                    <a:pos x="53" y="44"/>
                  </a:cxn>
                  <a:cxn ang="0">
                    <a:pos x="43" y="29"/>
                  </a:cxn>
                  <a:cxn ang="0">
                    <a:pos x="31" y="18"/>
                  </a:cxn>
                  <a:cxn ang="0">
                    <a:pos x="21" y="8"/>
                  </a:cxn>
                  <a:cxn ang="0">
                    <a:pos x="9" y="2"/>
                  </a:cxn>
                  <a:cxn ang="0">
                    <a:pos x="0" y="0"/>
                  </a:cxn>
                  <a:cxn ang="0">
                    <a:pos x="0" y="0"/>
                  </a:cxn>
                  <a:cxn ang="0">
                    <a:pos x="0" y="7"/>
                  </a:cxn>
                </a:cxnLst>
                <a:pathLst>
                  <a:path w="69" h="107">
                    <a:moveTo>
                      <a:pt x="0" y="7"/>
                    </a:moveTo>
                    <a:lnTo>
                      <a:pt x="0" y="7"/>
                    </a:lnTo>
                    <a:lnTo>
                      <a:pt x="7" y="9"/>
                    </a:lnTo>
                    <a:lnTo>
                      <a:pt x="16" y="16"/>
                    </a:lnTo>
                    <a:lnTo>
                      <a:pt x="26" y="23"/>
                    </a:lnTo>
                    <a:lnTo>
                      <a:pt x="35" y="34"/>
                    </a:lnTo>
                    <a:lnTo>
                      <a:pt x="45" y="47"/>
                    </a:lnTo>
                    <a:lnTo>
                      <a:pt x="53" y="65"/>
                    </a:lnTo>
                    <a:lnTo>
                      <a:pt x="58" y="84"/>
                    </a:lnTo>
                    <a:lnTo>
                      <a:pt x="59" y="107"/>
                    </a:lnTo>
                    <a:lnTo>
                      <a:pt x="69" y="107"/>
                    </a:lnTo>
                    <a:lnTo>
                      <a:pt x="65" y="84"/>
                    </a:lnTo>
                    <a:lnTo>
                      <a:pt x="60" y="63"/>
                    </a:lnTo>
                    <a:lnTo>
                      <a:pt x="53" y="44"/>
                    </a:lnTo>
                    <a:lnTo>
                      <a:pt x="43" y="29"/>
                    </a:lnTo>
                    <a:lnTo>
                      <a:pt x="31" y="18"/>
                    </a:lnTo>
                    <a:lnTo>
                      <a:pt x="21" y="8"/>
                    </a:lnTo>
                    <a:lnTo>
                      <a:pt x="9" y="2"/>
                    </a:lnTo>
                    <a:lnTo>
                      <a:pt x="0" y="0"/>
                    </a:lnTo>
                    <a:lnTo>
                      <a:pt x="0" y="7"/>
                    </a:lnTo>
                    <a:close/>
                  </a:path>
                </a:pathLst>
              </a:custGeom>
              <a:solidFill>
                <a:srgbClr val="000000"/>
              </a:solidFill>
              <a:ln w="9525">
                <a:noFill/>
              </a:ln>
            </p:spPr>
            <p:txBody>
              <a:bodyPr/>
              <a:p>
                <a:endParaRPr lang="zh-CN" altLang="en-US"/>
              </a:p>
            </p:txBody>
          </p:sp>
          <p:sp>
            <p:nvSpPr>
              <p:cNvPr id="21645" name="Freeform 142"/>
              <p:cNvSpPr/>
              <p:nvPr/>
            </p:nvSpPr>
            <p:spPr>
              <a:xfrm>
                <a:off x="3399" y="1191"/>
                <a:ext cx="356" cy="55"/>
              </a:xfrm>
              <a:custGeom>
                <a:avLst/>
                <a:gdLst/>
                <a:ahLst/>
                <a:cxnLst>
                  <a:cxn ang="0">
                    <a:pos x="0" y="4"/>
                  </a:cxn>
                  <a:cxn ang="0">
                    <a:pos x="5" y="8"/>
                  </a:cxn>
                  <a:cxn ang="0">
                    <a:pos x="8" y="8"/>
                  </a:cxn>
                  <a:cxn ang="0">
                    <a:pos x="20" y="10"/>
                  </a:cxn>
                  <a:cxn ang="0">
                    <a:pos x="36" y="12"/>
                  </a:cxn>
                  <a:cxn ang="0">
                    <a:pos x="57" y="15"/>
                  </a:cxn>
                  <a:cxn ang="0">
                    <a:pos x="82" y="18"/>
                  </a:cxn>
                  <a:cxn ang="0">
                    <a:pos x="110" y="22"/>
                  </a:cxn>
                  <a:cxn ang="0">
                    <a:pos x="141" y="25"/>
                  </a:cxn>
                  <a:cxn ang="0">
                    <a:pos x="173" y="30"/>
                  </a:cxn>
                  <a:cxn ang="0">
                    <a:pos x="204" y="34"/>
                  </a:cxn>
                  <a:cxn ang="0">
                    <a:pos x="235" y="39"/>
                  </a:cxn>
                  <a:cxn ang="0">
                    <a:pos x="265" y="43"/>
                  </a:cxn>
                  <a:cxn ang="0">
                    <a:pos x="292" y="46"/>
                  </a:cxn>
                  <a:cxn ang="0">
                    <a:pos x="316" y="49"/>
                  </a:cxn>
                  <a:cxn ang="0">
                    <a:pos x="334" y="53"/>
                  </a:cxn>
                  <a:cxn ang="0">
                    <a:pos x="348" y="54"/>
                  </a:cxn>
                  <a:cxn ang="0">
                    <a:pos x="356" y="55"/>
                  </a:cxn>
                  <a:cxn ang="0">
                    <a:pos x="356" y="48"/>
                  </a:cxn>
                  <a:cxn ang="0">
                    <a:pos x="348" y="46"/>
                  </a:cxn>
                  <a:cxn ang="0">
                    <a:pos x="334" y="45"/>
                  </a:cxn>
                  <a:cxn ang="0">
                    <a:pos x="316" y="41"/>
                  </a:cxn>
                  <a:cxn ang="0">
                    <a:pos x="292" y="39"/>
                  </a:cxn>
                  <a:cxn ang="0">
                    <a:pos x="265" y="35"/>
                  </a:cxn>
                  <a:cxn ang="0">
                    <a:pos x="235" y="31"/>
                  </a:cxn>
                  <a:cxn ang="0">
                    <a:pos x="204" y="26"/>
                  </a:cxn>
                  <a:cxn ang="0">
                    <a:pos x="173" y="23"/>
                  </a:cxn>
                  <a:cxn ang="0">
                    <a:pos x="141" y="18"/>
                  </a:cxn>
                  <a:cxn ang="0">
                    <a:pos x="110" y="14"/>
                  </a:cxn>
                  <a:cxn ang="0">
                    <a:pos x="82" y="10"/>
                  </a:cxn>
                  <a:cxn ang="0">
                    <a:pos x="57" y="8"/>
                  </a:cxn>
                  <a:cxn ang="0">
                    <a:pos x="36" y="4"/>
                  </a:cxn>
                  <a:cxn ang="0">
                    <a:pos x="20" y="3"/>
                  </a:cxn>
                  <a:cxn ang="0">
                    <a:pos x="8" y="0"/>
                  </a:cxn>
                  <a:cxn ang="0">
                    <a:pos x="5" y="0"/>
                  </a:cxn>
                  <a:cxn ang="0">
                    <a:pos x="10" y="4"/>
                  </a:cxn>
                  <a:cxn ang="0">
                    <a:pos x="0" y="4"/>
                  </a:cxn>
                  <a:cxn ang="0">
                    <a:pos x="0" y="8"/>
                  </a:cxn>
                  <a:cxn ang="0">
                    <a:pos x="5" y="8"/>
                  </a:cxn>
                  <a:cxn ang="0">
                    <a:pos x="0" y="4"/>
                  </a:cxn>
                </a:cxnLst>
                <a:pathLst>
                  <a:path w="356" h="55">
                    <a:moveTo>
                      <a:pt x="0" y="4"/>
                    </a:moveTo>
                    <a:lnTo>
                      <a:pt x="5" y="8"/>
                    </a:lnTo>
                    <a:lnTo>
                      <a:pt x="8" y="8"/>
                    </a:lnTo>
                    <a:lnTo>
                      <a:pt x="20" y="10"/>
                    </a:lnTo>
                    <a:lnTo>
                      <a:pt x="36" y="12"/>
                    </a:lnTo>
                    <a:lnTo>
                      <a:pt x="57" y="15"/>
                    </a:lnTo>
                    <a:lnTo>
                      <a:pt x="82" y="18"/>
                    </a:lnTo>
                    <a:lnTo>
                      <a:pt x="110" y="22"/>
                    </a:lnTo>
                    <a:lnTo>
                      <a:pt x="141" y="25"/>
                    </a:lnTo>
                    <a:lnTo>
                      <a:pt x="173" y="30"/>
                    </a:lnTo>
                    <a:lnTo>
                      <a:pt x="204" y="34"/>
                    </a:lnTo>
                    <a:lnTo>
                      <a:pt x="235" y="39"/>
                    </a:lnTo>
                    <a:lnTo>
                      <a:pt x="265" y="43"/>
                    </a:lnTo>
                    <a:lnTo>
                      <a:pt x="292" y="46"/>
                    </a:lnTo>
                    <a:lnTo>
                      <a:pt x="316" y="49"/>
                    </a:lnTo>
                    <a:lnTo>
                      <a:pt x="334" y="53"/>
                    </a:lnTo>
                    <a:lnTo>
                      <a:pt x="348" y="54"/>
                    </a:lnTo>
                    <a:lnTo>
                      <a:pt x="356" y="55"/>
                    </a:lnTo>
                    <a:lnTo>
                      <a:pt x="356" y="48"/>
                    </a:lnTo>
                    <a:lnTo>
                      <a:pt x="348" y="46"/>
                    </a:lnTo>
                    <a:lnTo>
                      <a:pt x="334" y="45"/>
                    </a:lnTo>
                    <a:lnTo>
                      <a:pt x="316" y="41"/>
                    </a:lnTo>
                    <a:lnTo>
                      <a:pt x="292" y="39"/>
                    </a:lnTo>
                    <a:lnTo>
                      <a:pt x="265" y="35"/>
                    </a:lnTo>
                    <a:lnTo>
                      <a:pt x="235" y="31"/>
                    </a:lnTo>
                    <a:lnTo>
                      <a:pt x="204" y="26"/>
                    </a:lnTo>
                    <a:lnTo>
                      <a:pt x="173" y="23"/>
                    </a:lnTo>
                    <a:lnTo>
                      <a:pt x="141" y="18"/>
                    </a:lnTo>
                    <a:lnTo>
                      <a:pt x="110" y="14"/>
                    </a:lnTo>
                    <a:lnTo>
                      <a:pt x="82" y="10"/>
                    </a:lnTo>
                    <a:lnTo>
                      <a:pt x="57" y="8"/>
                    </a:lnTo>
                    <a:lnTo>
                      <a:pt x="36" y="4"/>
                    </a:lnTo>
                    <a:lnTo>
                      <a:pt x="20" y="3"/>
                    </a:lnTo>
                    <a:lnTo>
                      <a:pt x="8" y="0"/>
                    </a:lnTo>
                    <a:lnTo>
                      <a:pt x="5" y="0"/>
                    </a:lnTo>
                    <a:lnTo>
                      <a:pt x="10" y="4"/>
                    </a:lnTo>
                    <a:lnTo>
                      <a:pt x="0" y="4"/>
                    </a:lnTo>
                    <a:lnTo>
                      <a:pt x="0" y="8"/>
                    </a:lnTo>
                    <a:lnTo>
                      <a:pt x="5" y="8"/>
                    </a:lnTo>
                    <a:lnTo>
                      <a:pt x="0" y="4"/>
                    </a:lnTo>
                    <a:close/>
                  </a:path>
                </a:pathLst>
              </a:custGeom>
              <a:solidFill>
                <a:srgbClr val="000000"/>
              </a:solidFill>
              <a:ln w="9525">
                <a:noFill/>
              </a:ln>
            </p:spPr>
            <p:txBody>
              <a:bodyPr/>
              <a:p>
                <a:endParaRPr lang="zh-CN" altLang="en-US"/>
              </a:p>
            </p:txBody>
          </p:sp>
          <p:sp>
            <p:nvSpPr>
              <p:cNvPr id="21646" name="Freeform 143"/>
              <p:cNvSpPr/>
              <p:nvPr/>
            </p:nvSpPr>
            <p:spPr>
              <a:xfrm>
                <a:off x="3399" y="1125"/>
                <a:ext cx="10" cy="70"/>
              </a:xfrm>
              <a:custGeom>
                <a:avLst/>
                <a:gdLst/>
                <a:ahLst/>
                <a:cxnLst>
                  <a:cxn ang="0">
                    <a:pos x="0" y="0"/>
                  </a:cxn>
                  <a:cxn ang="0">
                    <a:pos x="0" y="0"/>
                  </a:cxn>
                  <a:cxn ang="0">
                    <a:pos x="0" y="70"/>
                  </a:cxn>
                  <a:cxn ang="0">
                    <a:pos x="10" y="70"/>
                  </a:cxn>
                  <a:cxn ang="0">
                    <a:pos x="10" y="0"/>
                  </a:cxn>
                  <a:cxn ang="0">
                    <a:pos x="10" y="0"/>
                  </a:cxn>
                  <a:cxn ang="0">
                    <a:pos x="0" y="0"/>
                  </a:cxn>
                </a:cxnLst>
                <a:pathLst>
                  <a:path w="10" h="70">
                    <a:moveTo>
                      <a:pt x="0" y="0"/>
                    </a:moveTo>
                    <a:lnTo>
                      <a:pt x="0" y="0"/>
                    </a:lnTo>
                    <a:lnTo>
                      <a:pt x="0" y="70"/>
                    </a:lnTo>
                    <a:lnTo>
                      <a:pt x="10" y="70"/>
                    </a:lnTo>
                    <a:lnTo>
                      <a:pt x="10" y="0"/>
                    </a:lnTo>
                    <a:lnTo>
                      <a:pt x="0" y="0"/>
                    </a:lnTo>
                    <a:close/>
                  </a:path>
                </a:pathLst>
              </a:custGeom>
              <a:solidFill>
                <a:srgbClr val="000000"/>
              </a:solidFill>
              <a:ln w="9525">
                <a:noFill/>
              </a:ln>
            </p:spPr>
            <p:txBody>
              <a:bodyPr/>
              <a:p>
                <a:endParaRPr lang="zh-CN" altLang="en-US"/>
              </a:p>
            </p:txBody>
          </p:sp>
          <p:sp>
            <p:nvSpPr>
              <p:cNvPr id="21647" name="Freeform 144"/>
              <p:cNvSpPr/>
              <p:nvPr/>
            </p:nvSpPr>
            <p:spPr>
              <a:xfrm>
                <a:off x="3270" y="996"/>
                <a:ext cx="139" cy="129"/>
              </a:xfrm>
              <a:custGeom>
                <a:avLst/>
                <a:gdLst/>
                <a:ahLst/>
                <a:cxnLst>
                  <a:cxn ang="0">
                    <a:pos x="0" y="10"/>
                  </a:cxn>
                  <a:cxn ang="0">
                    <a:pos x="0" y="10"/>
                  </a:cxn>
                  <a:cxn ang="0">
                    <a:pos x="15" y="8"/>
                  </a:cxn>
                  <a:cxn ang="0">
                    <a:pos x="34" y="12"/>
                  </a:cxn>
                  <a:cxn ang="0">
                    <a:pos x="56" y="17"/>
                  </a:cxn>
                  <a:cxn ang="0">
                    <a:pos x="78" y="27"/>
                  </a:cxn>
                  <a:cxn ang="0">
                    <a:pos x="98" y="41"/>
                  </a:cxn>
                  <a:cxn ang="0">
                    <a:pos x="114" y="62"/>
                  </a:cxn>
                  <a:cxn ang="0">
                    <a:pos x="125" y="90"/>
                  </a:cxn>
                  <a:cxn ang="0">
                    <a:pos x="129" y="129"/>
                  </a:cxn>
                  <a:cxn ang="0">
                    <a:pos x="139" y="129"/>
                  </a:cxn>
                  <a:cxn ang="0">
                    <a:pos x="132" y="90"/>
                  </a:cxn>
                  <a:cxn ang="0">
                    <a:pos x="121" y="59"/>
                  </a:cxn>
                  <a:cxn ang="0">
                    <a:pos x="103" y="36"/>
                  </a:cxn>
                  <a:cxn ang="0">
                    <a:pos x="80" y="19"/>
                  </a:cxn>
                  <a:cxn ang="0">
                    <a:pos x="58" y="10"/>
                  </a:cxn>
                  <a:cxn ang="0">
                    <a:pos x="34" y="5"/>
                  </a:cxn>
                  <a:cxn ang="0">
                    <a:pos x="15" y="1"/>
                  </a:cxn>
                  <a:cxn ang="0">
                    <a:pos x="0" y="0"/>
                  </a:cxn>
                  <a:cxn ang="0">
                    <a:pos x="0" y="0"/>
                  </a:cxn>
                  <a:cxn ang="0">
                    <a:pos x="0" y="10"/>
                  </a:cxn>
                </a:cxnLst>
                <a:pathLst>
                  <a:path w="139" h="129">
                    <a:moveTo>
                      <a:pt x="0" y="10"/>
                    </a:moveTo>
                    <a:lnTo>
                      <a:pt x="0" y="10"/>
                    </a:lnTo>
                    <a:lnTo>
                      <a:pt x="15" y="8"/>
                    </a:lnTo>
                    <a:lnTo>
                      <a:pt x="34" y="12"/>
                    </a:lnTo>
                    <a:lnTo>
                      <a:pt x="56" y="17"/>
                    </a:lnTo>
                    <a:lnTo>
                      <a:pt x="78" y="27"/>
                    </a:lnTo>
                    <a:lnTo>
                      <a:pt x="98" y="41"/>
                    </a:lnTo>
                    <a:lnTo>
                      <a:pt x="114" y="62"/>
                    </a:lnTo>
                    <a:lnTo>
                      <a:pt x="125" y="90"/>
                    </a:lnTo>
                    <a:lnTo>
                      <a:pt x="129" y="129"/>
                    </a:lnTo>
                    <a:lnTo>
                      <a:pt x="139" y="129"/>
                    </a:lnTo>
                    <a:lnTo>
                      <a:pt x="132" y="90"/>
                    </a:lnTo>
                    <a:lnTo>
                      <a:pt x="121" y="59"/>
                    </a:lnTo>
                    <a:lnTo>
                      <a:pt x="103" y="36"/>
                    </a:lnTo>
                    <a:lnTo>
                      <a:pt x="80" y="19"/>
                    </a:lnTo>
                    <a:lnTo>
                      <a:pt x="58" y="10"/>
                    </a:lnTo>
                    <a:lnTo>
                      <a:pt x="34" y="5"/>
                    </a:lnTo>
                    <a:lnTo>
                      <a:pt x="15" y="1"/>
                    </a:lnTo>
                    <a:lnTo>
                      <a:pt x="0" y="0"/>
                    </a:lnTo>
                    <a:lnTo>
                      <a:pt x="0" y="10"/>
                    </a:lnTo>
                    <a:close/>
                  </a:path>
                </a:pathLst>
              </a:custGeom>
              <a:solidFill>
                <a:srgbClr val="000000"/>
              </a:solidFill>
              <a:ln w="9525">
                <a:noFill/>
              </a:ln>
            </p:spPr>
            <p:txBody>
              <a:bodyPr/>
              <a:p>
                <a:endParaRPr lang="zh-CN" altLang="en-US"/>
              </a:p>
            </p:txBody>
          </p:sp>
          <p:sp>
            <p:nvSpPr>
              <p:cNvPr id="21648" name="Freeform 145"/>
              <p:cNvSpPr/>
              <p:nvPr/>
            </p:nvSpPr>
            <p:spPr>
              <a:xfrm>
                <a:off x="3199" y="935"/>
                <a:ext cx="71" cy="71"/>
              </a:xfrm>
              <a:custGeom>
                <a:avLst/>
                <a:gdLst/>
                <a:ahLst/>
                <a:cxnLst>
                  <a:cxn ang="0">
                    <a:pos x="0" y="0"/>
                  </a:cxn>
                  <a:cxn ang="0">
                    <a:pos x="0" y="0"/>
                  </a:cxn>
                  <a:cxn ang="0">
                    <a:pos x="3" y="15"/>
                  </a:cxn>
                  <a:cxn ang="0">
                    <a:pos x="6" y="30"/>
                  </a:cxn>
                  <a:cxn ang="0">
                    <a:pos x="14" y="42"/>
                  </a:cxn>
                  <a:cxn ang="0">
                    <a:pos x="22" y="52"/>
                  </a:cxn>
                  <a:cxn ang="0">
                    <a:pos x="32" y="59"/>
                  </a:cxn>
                  <a:cxn ang="0">
                    <a:pos x="45" y="66"/>
                  </a:cxn>
                  <a:cxn ang="0">
                    <a:pos x="58" y="68"/>
                  </a:cxn>
                  <a:cxn ang="0">
                    <a:pos x="71" y="71"/>
                  </a:cxn>
                  <a:cxn ang="0">
                    <a:pos x="71" y="61"/>
                  </a:cxn>
                  <a:cxn ang="0">
                    <a:pos x="58" y="61"/>
                  </a:cxn>
                  <a:cxn ang="0">
                    <a:pos x="47" y="58"/>
                  </a:cxn>
                  <a:cxn ang="0">
                    <a:pos x="37" y="52"/>
                  </a:cxn>
                  <a:cxn ang="0">
                    <a:pos x="27" y="47"/>
                  </a:cxn>
                  <a:cxn ang="0">
                    <a:pos x="21" y="37"/>
                  </a:cxn>
                  <a:cxn ang="0">
                    <a:pos x="14" y="27"/>
                  </a:cxn>
                  <a:cxn ang="0">
                    <a:pos x="10" y="15"/>
                  </a:cxn>
                  <a:cxn ang="0">
                    <a:pos x="10" y="0"/>
                  </a:cxn>
                  <a:cxn ang="0">
                    <a:pos x="10" y="0"/>
                  </a:cxn>
                  <a:cxn ang="0">
                    <a:pos x="0" y="0"/>
                  </a:cxn>
                </a:cxnLst>
                <a:pathLst>
                  <a:path w="71" h="71">
                    <a:moveTo>
                      <a:pt x="0" y="0"/>
                    </a:moveTo>
                    <a:lnTo>
                      <a:pt x="0" y="0"/>
                    </a:lnTo>
                    <a:lnTo>
                      <a:pt x="3" y="15"/>
                    </a:lnTo>
                    <a:lnTo>
                      <a:pt x="6" y="30"/>
                    </a:lnTo>
                    <a:lnTo>
                      <a:pt x="14" y="42"/>
                    </a:lnTo>
                    <a:lnTo>
                      <a:pt x="22" y="52"/>
                    </a:lnTo>
                    <a:lnTo>
                      <a:pt x="32" y="59"/>
                    </a:lnTo>
                    <a:lnTo>
                      <a:pt x="45" y="66"/>
                    </a:lnTo>
                    <a:lnTo>
                      <a:pt x="58" y="68"/>
                    </a:lnTo>
                    <a:lnTo>
                      <a:pt x="71" y="71"/>
                    </a:lnTo>
                    <a:lnTo>
                      <a:pt x="71" y="61"/>
                    </a:lnTo>
                    <a:lnTo>
                      <a:pt x="58" y="61"/>
                    </a:lnTo>
                    <a:lnTo>
                      <a:pt x="47" y="58"/>
                    </a:lnTo>
                    <a:lnTo>
                      <a:pt x="37" y="52"/>
                    </a:lnTo>
                    <a:lnTo>
                      <a:pt x="27" y="47"/>
                    </a:lnTo>
                    <a:lnTo>
                      <a:pt x="21" y="37"/>
                    </a:lnTo>
                    <a:lnTo>
                      <a:pt x="14" y="27"/>
                    </a:lnTo>
                    <a:lnTo>
                      <a:pt x="10" y="15"/>
                    </a:lnTo>
                    <a:lnTo>
                      <a:pt x="10" y="0"/>
                    </a:lnTo>
                    <a:lnTo>
                      <a:pt x="0" y="0"/>
                    </a:lnTo>
                    <a:close/>
                  </a:path>
                </a:pathLst>
              </a:custGeom>
              <a:solidFill>
                <a:srgbClr val="000000"/>
              </a:solidFill>
              <a:ln w="9525">
                <a:noFill/>
              </a:ln>
            </p:spPr>
            <p:txBody>
              <a:bodyPr/>
              <a:p>
                <a:endParaRPr lang="zh-CN" altLang="en-US"/>
              </a:p>
            </p:txBody>
          </p:sp>
          <p:sp>
            <p:nvSpPr>
              <p:cNvPr id="21649" name="Freeform 146"/>
              <p:cNvSpPr/>
              <p:nvPr/>
            </p:nvSpPr>
            <p:spPr>
              <a:xfrm>
                <a:off x="3076" y="801"/>
                <a:ext cx="133" cy="134"/>
              </a:xfrm>
              <a:custGeom>
                <a:avLst/>
                <a:gdLst/>
                <a:ahLst/>
                <a:cxnLst>
                  <a:cxn ang="0">
                    <a:pos x="0" y="10"/>
                  </a:cxn>
                  <a:cxn ang="0">
                    <a:pos x="0" y="10"/>
                  </a:cxn>
                  <a:cxn ang="0">
                    <a:pos x="26" y="11"/>
                  </a:cxn>
                  <a:cxn ang="0">
                    <a:pos x="49" y="19"/>
                  </a:cxn>
                  <a:cxn ang="0">
                    <a:pos x="70" y="31"/>
                  </a:cxn>
                  <a:cxn ang="0">
                    <a:pos x="88" y="46"/>
                  </a:cxn>
                  <a:cxn ang="0">
                    <a:pos x="102" y="64"/>
                  </a:cxn>
                  <a:cxn ang="0">
                    <a:pos x="114" y="86"/>
                  </a:cxn>
                  <a:cxn ang="0">
                    <a:pos x="122" y="108"/>
                  </a:cxn>
                  <a:cxn ang="0">
                    <a:pos x="123" y="134"/>
                  </a:cxn>
                  <a:cxn ang="0">
                    <a:pos x="133" y="134"/>
                  </a:cxn>
                  <a:cxn ang="0">
                    <a:pos x="129" y="108"/>
                  </a:cxn>
                  <a:cxn ang="0">
                    <a:pos x="122" y="83"/>
                  </a:cxn>
                  <a:cxn ang="0">
                    <a:pos x="109" y="60"/>
                  </a:cxn>
                  <a:cxn ang="0">
                    <a:pos x="93" y="41"/>
                  </a:cxn>
                  <a:cxn ang="0">
                    <a:pos x="75" y="24"/>
                  </a:cxn>
                  <a:cxn ang="0">
                    <a:pos x="51" y="11"/>
                  </a:cxn>
                  <a:cxn ang="0">
                    <a:pos x="26" y="4"/>
                  </a:cxn>
                  <a:cxn ang="0">
                    <a:pos x="0" y="0"/>
                  </a:cxn>
                  <a:cxn ang="0">
                    <a:pos x="0" y="0"/>
                  </a:cxn>
                  <a:cxn ang="0">
                    <a:pos x="0" y="10"/>
                  </a:cxn>
                </a:cxnLst>
                <a:pathLst>
                  <a:path w="133" h="134">
                    <a:moveTo>
                      <a:pt x="0" y="10"/>
                    </a:moveTo>
                    <a:lnTo>
                      <a:pt x="0" y="10"/>
                    </a:lnTo>
                    <a:lnTo>
                      <a:pt x="26" y="11"/>
                    </a:lnTo>
                    <a:lnTo>
                      <a:pt x="49" y="19"/>
                    </a:lnTo>
                    <a:lnTo>
                      <a:pt x="70" y="31"/>
                    </a:lnTo>
                    <a:lnTo>
                      <a:pt x="88" y="46"/>
                    </a:lnTo>
                    <a:lnTo>
                      <a:pt x="102" y="64"/>
                    </a:lnTo>
                    <a:lnTo>
                      <a:pt x="114" y="86"/>
                    </a:lnTo>
                    <a:lnTo>
                      <a:pt x="122" y="108"/>
                    </a:lnTo>
                    <a:lnTo>
                      <a:pt x="123" y="134"/>
                    </a:lnTo>
                    <a:lnTo>
                      <a:pt x="133" y="134"/>
                    </a:lnTo>
                    <a:lnTo>
                      <a:pt x="129" y="108"/>
                    </a:lnTo>
                    <a:lnTo>
                      <a:pt x="122" y="83"/>
                    </a:lnTo>
                    <a:lnTo>
                      <a:pt x="109" y="60"/>
                    </a:lnTo>
                    <a:lnTo>
                      <a:pt x="93" y="41"/>
                    </a:lnTo>
                    <a:lnTo>
                      <a:pt x="75" y="24"/>
                    </a:lnTo>
                    <a:lnTo>
                      <a:pt x="51" y="11"/>
                    </a:lnTo>
                    <a:lnTo>
                      <a:pt x="26" y="4"/>
                    </a:lnTo>
                    <a:lnTo>
                      <a:pt x="0" y="0"/>
                    </a:lnTo>
                    <a:lnTo>
                      <a:pt x="0" y="10"/>
                    </a:lnTo>
                    <a:close/>
                  </a:path>
                </a:pathLst>
              </a:custGeom>
              <a:solidFill>
                <a:srgbClr val="000000"/>
              </a:solidFill>
              <a:ln w="9525">
                <a:noFill/>
              </a:ln>
            </p:spPr>
            <p:txBody>
              <a:bodyPr/>
              <a:p>
                <a:endParaRPr lang="zh-CN" altLang="en-US"/>
              </a:p>
            </p:txBody>
          </p:sp>
          <p:sp>
            <p:nvSpPr>
              <p:cNvPr id="21650" name="Freeform 147"/>
              <p:cNvSpPr/>
              <p:nvPr/>
            </p:nvSpPr>
            <p:spPr>
              <a:xfrm>
                <a:off x="2942" y="801"/>
                <a:ext cx="134" cy="139"/>
              </a:xfrm>
              <a:custGeom>
                <a:avLst/>
                <a:gdLst/>
                <a:ahLst/>
                <a:cxnLst>
                  <a:cxn ang="0">
                    <a:pos x="5" y="129"/>
                  </a:cxn>
                  <a:cxn ang="0">
                    <a:pos x="10" y="134"/>
                  </a:cxn>
                  <a:cxn ang="0">
                    <a:pos x="12" y="108"/>
                  </a:cxn>
                  <a:cxn ang="0">
                    <a:pos x="19" y="86"/>
                  </a:cxn>
                  <a:cxn ang="0">
                    <a:pos x="31" y="64"/>
                  </a:cxn>
                  <a:cxn ang="0">
                    <a:pos x="46" y="46"/>
                  </a:cxn>
                  <a:cxn ang="0">
                    <a:pos x="65" y="31"/>
                  </a:cxn>
                  <a:cxn ang="0">
                    <a:pos x="86" y="19"/>
                  </a:cxn>
                  <a:cxn ang="0">
                    <a:pos x="108" y="11"/>
                  </a:cxn>
                  <a:cxn ang="0">
                    <a:pos x="134" y="10"/>
                  </a:cxn>
                  <a:cxn ang="0">
                    <a:pos x="134" y="0"/>
                  </a:cxn>
                  <a:cxn ang="0">
                    <a:pos x="108" y="4"/>
                  </a:cxn>
                  <a:cxn ang="0">
                    <a:pos x="83" y="11"/>
                  </a:cxn>
                  <a:cxn ang="0">
                    <a:pos x="60" y="24"/>
                  </a:cxn>
                  <a:cxn ang="0">
                    <a:pos x="41" y="41"/>
                  </a:cxn>
                  <a:cxn ang="0">
                    <a:pos x="24" y="60"/>
                  </a:cxn>
                  <a:cxn ang="0">
                    <a:pos x="12" y="83"/>
                  </a:cxn>
                  <a:cxn ang="0">
                    <a:pos x="4" y="108"/>
                  </a:cxn>
                  <a:cxn ang="0">
                    <a:pos x="0" y="134"/>
                  </a:cxn>
                  <a:cxn ang="0">
                    <a:pos x="5" y="139"/>
                  </a:cxn>
                  <a:cxn ang="0">
                    <a:pos x="0" y="134"/>
                  </a:cxn>
                  <a:cxn ang="0">
                    <a:pos x="0" y="139"/>
                  </a:cxn>
                  <a:cxn ang="0">
                    <a:pos x="5" y="139"/>
                  </a:cxn>
                  <a:cxn ang="0">
                    <a:pos x="5" y="129"/>
                  </a:cxn>
                </a:cxnLst>
                <a:pathLst>
                  <a:path w="134" h="139">
                    <a:moveTo>
                      <a:pt x="5" y="129"/>
                    </a:moveTo>
                    <a:lnTo>
                      <a:pt x="10" y="134"/>
                    </a:lnTo>
                    <a:lnTo>
                      <a:pt x="12" y="108"/>
                    </a:lnTo>
                    <a:lnTo>
                      <a:pt x="19" y="86"/>
                    </a:lnTo>
                    <a:lnTo>
                      <a:pt x="31" y="64"/>
                    </a:lnTo>
                    <a:lnTo>
                      <a:pt x="46" y="46"/>
                    </a:lnTo>
                    <a:lnTo>
                      <a:pt x="65" y="31"/>
                    </a:lnTo>
                    <a:lnTo>
                      <a:pt x="86" y="19"/>
                    </a:lnTo>
                    <a:lnTo>
                      <a:pt x="108" y="11"/>
                    </a:lnTo>
                    <a:lnTo>
                      <a:pt x="134" y="10"/>
                    </a:lnTo>
                    <a:lnTo>
                      <a:pt x="134" y="0"/>
                    </a:lnTo>
                    <a:lnTo>
                      <a:pt x="108" y="4"/>
                    </a:lnTo>
                    <a:lnTo>
                      <a:pt x="83" y="11"/>
                    </a:lnTo>
                    <a:lnTo>
                      <a:pt x="60" y="24"/>
                    </a:lnTo>
                    <a:lnTo>
                      <a:pt x="41" y="41"/>
                    </a:lnTo>
                    <a:lnTo>
                      <a:pt x="24" y="60"/>
                    </a:lnTo>
                    <a:lnTo>
                      <a:pt x="12" y="83"/>
                    </a:lnTo>
                    <a:lnTo>
                      <a:pt x="4" y="108"/>
                    </a:lnTo>
                    <a:lnTo>
                      <a:pt x="0" y="134"/>
                    </a:lnTo>
                    <a:lnTo>
                      <a:pt x="5" y="139"/>
                    </a:lnTo>
                    <a:lnTo>
                      <a:pt x="0" y="134"/>
                    </a:lnTo>
                    <a:lnTo>
                      <a:pt x="0" y="139"/>
                    </a:lnTo>
                    <a:lnTo>
                      <a:pt x="5" y="139"/>
                    </a:lnTo>
                    <a:lnTo>
                      <a:pt x="5" y="129"/>
                    </a:lnTo>
                    <a:close/>
                  </a:path>
                </a:pathLst>
              </a:custGeom>
              <a:solidFill>
                <a:srgbClr val="000000"/>
              </a:solidFill>
              <a:ln w="9525">
                <a:noFill/>
              </a:ln>
            </p:spPr>
            <p:txBody>
              <a:bodyPr/>
              <a:p>
                <a:endParaRPr lang="zh-CN" altLang="en-US"/>
              </a:p>
            </p:txBody>
          </p:sp>
          <p:sp>
            <p:nvSpPr>
              <p:cNvPr id="21651" name="Freeform 148"/>
              <p:cNvSpPr/>
              <p:nvPr/>
            </p:nvSpPr>
            <p:spPr>
              <a:xfrm>
                <a:off x="2947" y="930"/>
                <a:ext cx="82" cy="10"/>
              </a:xfrm>
              <a:custGeom>
                <a:avLst/>
                <a:gdLst/>
                <a:ahLst/>
                <a:cxnLst>
                  <a:cxn ang="0">
                    <a:pos x="72" y="5"/>
                  </a:cxn>
                  <a:cxn ang="0">
                    <a:pos x="77" y="0"/>
                  </a:cxn>
                  <a:cxn ang="0">
                    <a:pos x="0" y="0"/>
                  </a:cxn>
                  <a:cxn ang="0">
                    <a:pos x="0" y="10"/>
                  </a:cxn>
                  <a:cxn ang="0">
                    <a:pos x="77" y="10"/>
                  </a:cxn>
                  <a:cxn ang="0">
                    <a:pos x="82" y="5"/>
                  </a:cxn>
                  <a:cxn ang="0">
                    <a:pos x="77" y="10"/>
                  </a:cxn>
                  <a:cxn ang="0">
                    <a:pos x="82" y="10"/>
                  </a:cxn>
                  <a:cxn ang="0">
                    <a:pos x="82" y="5"/>
                  </a:cxn>
                  <a:cxn ang="0">
                    <a:pos x="72" y="5"/>
                  </a:cxn>
                </a:cxnLst>
                <a:pathLst>
                  <a:path w="82" h="10">
                    <a:moveTo>
                      <a:pt x="72" y="5"/>
                    </a:moveTo>
                    <a:lnTo>
                      <a:pt x="77" y="0"/>
                    </a:lnTo>
                    <a:lnTo>
                      <a:pt x="0" y="0"/>
                    </a:lnTo>
                    <a:lnTo>
                      <a:pt x="0" y="10"/>
                    </a:lnTo>
                    <a:lnTo>
                      <a:pt x="77" y="10"/>
                    </a:lnTo>
                    <a:lnTo>
                      <a:pt x="82" y="5"/>
                    </a:lnTo>
                    <a:lnTo>
                      <a:pt x="77" y="10"/>
                    </a:lnTo>
                    <a:lnTo>
                      <a:pt x="82" y="10"/>
                    </a:lnTo>
                    <a:lnTo>
                      <a:pt x="82" y="5"/>
                    </a:lnTo>
                    <a:lnTo>
                      <a:pt x="72" y="5"/>
                    </a:lnTo>
                    <a:close/>
                  </a:path>
                </a:pathLst>
              </a:custGeom>
              <a:solidFill>
                <a:srgbClr val="000000"/>
              </a:solidFill>
              <a:ln w="9525">
                <a:noFill/>
              </a:ln>
            </p:spPr>
            <p:txBody>
              <a:bodyPr/>
              <a:p>
                <a:endParaRPr lang="zh-CN" altLang="en-US"/>
              </a:p>
            </p:txBody>
          </p:sp>
          <p:sp>
            <p:nvSpPr>
              <p:cNvPr id="21652" name="Freeform 149"/>
              <p:cNvSpPr/>
              <p:nvPr/>
            </p:nvSpPr>
            <p:spPr>
              <a:xfrm>
                <a:off x="3316" y="1006"/>
                <a:ext cx="88" cy="120"/>
              </a:xfrm>
              <a:custGeom>
                <a:avLst/>
                <a:gdLst/>
                <a:ahLst/>
                <a:cxnLst>
                  <a:cxn ang="0">
                    <a:pos x="88" y="119"/>
                  </a:cxn>
                  <a:cxn ang="0">
                    <a:pos x="85" y="91"/>
                  </a:cxn>
                  <a:cxn ang="0">
                    <a:pos x="80" y="68"/>
                  </a:cxn>
                  <a:cxn ang="0">
                    <a:pos x="70" y="49"/>
                  </a:cxn>
                  <a:cxn ang="0">
                    <a:pos x="59" y="33"/>
                  </a:cxn>
                  <a:cxn ang="0">
                    <a:pos x="45" y="21"/>
                  </a:cxn>
                  <a:cxn ang="0">
                    <a:pos x="31" y="12"/>
                  </a:cxn>
                  <a:cxn ang="0">
                    <a:pos x="16" y="5"/>
                  </a:cxn>
                  <a:cxn ang="0">
                    <a:pos x="0" y="0"/>
                  </a:cxn>
                  <a:cxn ang="0">
                    <a:pos x="8" y="11"/>
                  </a:cxn>
                  <a:cxn ang="0">
                    <a:pos x="12" y="19"/>
                  </a:cxn>
                  <a:cxn ang="0">
                    <a:pos x="12" y="24"/>
                  </a:cxn>
                  <a:cxn ang="0">
                    <a:pos x="5" y="26"/>
                  </a:cxn>
                  <a:cxn ang="0">
                    <a:pos x="0" y="27"/>
                  </a:cxn>
                  <a:cxn ang="0">
                    <a:pos x="2" y="34"/>
                  </a:cxn>
                  <a:cxn ang="0">
                    <a:pos x="12" y="43"/>
                  </a:cxn>
                  <a:cxn ang="0">
                    <a:pos x="27" y="50"/>
                  </a:cxn>
                  <a:cxn ang="0">
                    <a:pos x="34" y="54"/>
                  </a:cxn>
                  <a:cxn ang="0">
                    <a:pos x="42" y="58"/>
                  </a:cxn>
                  <a:cxn ang="0">
                    <a:pos x="49" y="63"/>
                  </a:cxn>
                  <a:cxn ang="0">
                    <a:pos x="55" y="68"/>
                  </a:cxn>
                  <a:cxn ang="0">
                    <a:pos x="60" y="75"/>
                  </a:cxn>
                  <a:cxn ang="0">
                    <a:pos x="64" y="83"/>
                  </a:cxn>
                  <a:cxn ang="0">
                    <a:pos x="67" y="91"/>
                  </a:cxn>
                  <a:cxn ang="0">
                    <a:pos x="67" y="101"/>
                  </a:cxn>
                  <a:cxn ang="0">
                    <a:pos x="69" y="115"/>
                  </a:cxn>
                  <a:cxn ang="0">
                    <a:pos x="76" y="120"/>
                  </a:cxn>
                  <a:cxn ang="0">
                    <a:pos x="84" y="120"/>
                  </a:cxn>
                  <a:cxn ang="0">
                    <a:pos x="88" y="119"/>
                  </a:cxn>
                </a:cxnLst>
                <a:pathLst>
                  <a:path w="88" h="120">
                    <a:moveTo>
                      <a:pt x="88" y="119"/>
                    </a:moveTo>
                    <a:lnTo>
                      <a:pt x="85" y="91"/>
                    </a:lnTo>
                    <a:lnTo>
                      <a:pt x="80" y="68"/>
                    </a:lnTo>
                    <a:lnTo>
                      <a:pt x="70" y="49"/>
                    </a:lnTo>
                    <a:lnTo>
                      <a:pt x="59" y="33"/>
                    </a:lnTo>
                    <a:lnTo>
                      <a:pt x="45" y="21"/>
                    </a:lnTo>
                    <a:lnTo>
                      <a:pt x="31" y="12"/>
                    </a:lnTo>
                    <a:lnTo>
                      <a:pt x="16" y="5"/>
                    </a:lnTo>
                    <a:lnTo>
                      <a:pt x="0" y="0"/>
                    </a:lnTo>
                    <a:lnTo>
                      <a:pt x="8" y="11"/>
                    </a:lnTo>
                    <a:lnTo>
                      <a:pt x="12" y="19"/>
                    </a:lnTo>
                    <a:lnTo>
                      <a:pt x="12" y="24"/>
                    </a:lnTo>
                    <a:lnTo>
                      <a:pt x="5" y="26"/>
                    </a:lnTo>
                    <a:lnTo>
                      <a:pt x="0" y="27"/>
                    </a:lnTo>
                    <a:lnTo>
                      <a:pt x="2" y="34"/>
                    </a:lnTo>
                    <a:lnTo>
                      <a:pt x="12" y="43"/>
                    </a:lnTo>
                    <a:lnTo>
                      <a:pt x="27" y="50"/>
                    </a:lnTo>
                    <a:lnTo>
                      <a:pt x="34" y="54"/>
                    </a:lnTo>
                    <a:lnTo>
                      <a:pt x="42" y="58"/>
                    </a:lnTo>
                    <a:lnTo>
                      <a:pt x="49" y="63"/>
                    </a:lnTo>
                    <a:lnTo>
                      <a:pt x="55" y="68"/>
                    </a:lnTo>
                    <a:lnTo>
                      <a:pt x="60" y="75"/>
                    </a:lnTo>
                    <a:lnTo>
                      <a:pt x="64" y="83"/>
                    </a:lnTo>
                    <a:lnTo>
                      <a:pt x="67" y="91"/>
                    </a:lnTo>
                    <a:lnTo>
                      <a:pt x="67" y="101"/>
                    </a:lnTo>
                    <a:lnTo>
                      <a:pt x="69" y="115"/>
                    </a:lnTo>
                    <a:lnTo>
                      <a:pt x="76" y="120"/>
                    </a:lnTo>
                    <a:lnTo>
                      <a:pt x="84" y="120"/>
                    </a:lnTo>
                    <a:lnTo>
                      <a:pt x="88" y="119"/>
                    </a:lnTo>
                    <a:close/>
                  </a:path>
                </a:pathLst>
              </a:custGeom>
              <a:solidFill>
                <a:srgbClr val="000000"/>
              </a:solidFill>
              <a:ln w="9525">
                <a:noFill/>
              </a:ln>
            </p:spPr>
            <p:txBody>
              <a:bodyPr/>
              <a:p>
                <a:endParaRPr lang="zh-CN" altLang="en-US"/>
              </a:p>
            </p:txBody>
          </p:sp>
          <p:sp>
            <p:nvSpPr>
              <p:cNvPr id="21653" name="Freeform 150"/>
              <p:cNvSpPr/>
              <p:nvPr/>
            </p:nvSpPr>
            <p:spPr>
              <a:xfrm>
                <a:off x="2960" y="806"/>
                <a:ext cx="253" cy="187"/>
              </a:xfrm>
              <a:custGeom>
                <a:avLst/>
                <a:gdLst/>
                <a:ahLst/>
                <a:cxnLst>
                  <a:cxn ang="0">
                    <a:pos x="77" y="6"/>
                  </a:cxn>
                  <a:cxn ang="0">
                    <a:pos x="88" y="2"/>
                  </a:cxn>
                  <a:cxn ang="0">
                    <a:pos x="99" y="1"/>
                  </a:cxn>
                  <a:cxn ang="0">
                    <a:pos x="110" y="0"/>
                  </a:cxn>
                  <a:cxn ang="0">
                    <a:pos x="123" y="0"/>
                  </a:cxn>
                  <a:cxn ang="0">
                    <a:pos x="135" y="1"/>
                  </a:cxn>
                  <a:cxn ang="0">
                    <a:pos x="147" y="4"/>
                  </a:cxn>
                  <a:cxn ang="0">
                    <a:pos x="158" y="6"/>
                  </a:cxn>
                  <a:cxn ang="0">
                    <a:pos x="160" y="11"/>
                  </a:cxn>
                  <a:cxn ang="0">
                    <a:pos x="150" y="14"/>
                  </a:cxn>
                  <a:cxn ang="0">
                    <a:pos x="139" y="12"/>
                  </a:cxn>
                  <a:cxn ang="0">
                    <a:pos x="137" y="20"/>
                  </a:cxn>
                  <a:cxn ang="0">
                    <a:pos x="151" y="25"/>
                  </a:cxn>
                  <a:cxn ang="0">
                    <a:pos x="165" y="29"/>
                  </a:cxn>
                  <a:cxn ang="0">
                    <a:pos x="178" y="35"/>
                  </a:cxn>
                  <a:cxn ang="0">
                    <a:pos x="188" y="43"/>
                  </a:cxn>
                  <a:cxn ang="0">
                    <a:pos x="196" y="51"/>
                  </a:cxn>
                  <a:cxn ang="0">
                    <a:pos x="199" y="40"/>
                  </a:cxn>
                  <a:cxn ang="0">
                    <a:pos x="211" y="41"/>
                  </a:cxn>
                  <a:cxn ang="0">
                    <a:pos x="225" y="62"/>
                  </a:cxn>
                  <a:cxn ang="0">
                    <a:pos x="237" y="87"/>
                  </a:cxn>
                  <a:cxn ang="0">
                    <a:pos x="243" y="114"/>
                  </a:cxn>
                  <a:cxn ang="0">
                    <a:pos x="244" y="131"/>
                  </a:cxn>
                  <a:cxn ang="0">
                    <a:pos x="245" y="146"/>
                  </a:cxn>
                  <a:cxn ang="0">
                    <a:pos x="249" y="161"/>
                  </a:cxn>
                  <a:cxn ang="0">
                    <a:pos x="253" y="185"/>
                  </a:cxn>
                  <a:cxn ang="0">
                    <a:pos x="238" y="180"/>
                  </a:cxn>
                  <a:cxn ang="0">
                    <a:pos x="223" y="149"/>
                  </a:cxn>
                  <a:cxn ang="0">
                    <a:pos x="218" y="109"/>
                  </a:cxn>
                  <a:cxn ang="0">
                    <a:pos x="203" y="71"/>
                  </a:cxn>
                  <a:cxn ang="0">
                    <a:pos x="175" y="43"/>
                  </a:cxn>
                  <a:cxn ang="0">
                    <a:pos x="137" y="27"/>
                  </a:cxn>
                  <a:cxn ang="0">
                    <a:pos x="105" y="25"/>
                  </a:cxn>
                  <a:cxn ang="0">
                    <a:pos x="84" y="30"/>
                  </a:cxn>
                  <a:cxn ang="0">
                    <a:pos x="65" y="38"/>
                  </a:cxn>
                  <a:cxn ang="0">
                    <a:pos x="48" y="50"/>
                  </a:cxn>
                  <a:cxn ang="0">
                    <a:pos x="33" y="66"/>
                  </a:cxn>
                  <a:cxn ang="0">
                    <a:pos x="18" y="76"/>
                  </a:cxn>
                  <a:cxn ang="0">
                    <a:pos x="7" y="77"/>
                  </a:cxn>
                  <a:cxn ang="0">
                    <a:pos x="1" y="74"/>
                  </a:cxn>
                  <a:cxn ang="0">
                    <a:pos x="5" y="64"/>
                  </a:cxn>
                  <a:cxn ang="0">
                    <a:pos x="16" y="47"/>
                  </a:cxn>
                  <a:cxn ang="0">
                    <a:pos x="23" y="42"/>
                  </a:cxn>
                  <a:cxn ang="0">
                    <a:pos x="32" y="43"/>
                  </a:cxn>
                  <a:cxn ang="0">
                    <a:pos x="47" y="35"/>
                  </a:cxn>
                  <a:cxn ang="0">
                    <a:pos x="63" y="19"/>
                  </a:cxn>
                </a:cxnLst>
                <a:pathLst>
                  <a:path w="253" h="187">
                    <a:moveTo>
                      <a:pt x="72" y="7"/>
                    </a:moveTo>
                    <a:lnTo>
                      <a:pt x="77" y="6"/>
                    </a:lnTo>
                    <a:lnTo>
                      <a:pt x="82" y="4"/>
                    </a:lnTo>
                    <a:lnTo>
                      <a:pt x="88" y="2"/>
                    </a:lnTo>
                    <a:lnTo>
                      <a:pt x="93" y="1"/>
                    </a:lnTo>
                    <a:lnTo>
                      <a:pt x="99" y="1"/>
                    </a:lnTo>
                    <a:lnTo>
                      <a:pt x="104" y="0"/>
                    </a:lnTo>
                    <a:lnTo>
                      <a:pt x="110" y="0"/>
                    </a:lnTo>
                    <a:lnTo>
                      <a:pt x="116" y="0"/>
                    </a:lnTo>
                    <a:lnTo>
                      <a:pt x="123" y="0"/>
                    </a:lnTo>
                    <a:lnTo>
                      <a:pt x="129" y="0"/>
                    </a:lnTo>
                    <a:lnTo>
                      <a:pt x="135" y="1"/>
                    </a:lnTo>
                    <a:lnTo>
                      <a:pt x="141" y="2"/>
                    </a:lnTo>
                    <a:lnTo>
                      <a:pt x="147" y="4"/>
                    </a:lnTo>
                    <a:lnTo>
                      <a:pt x="153" y="5"/>
                    </a:lnTo>
                    <a:lnTo>
                      <a:pt x="158" y="6"/>
                    </a:lnTo>
                    <a:lnTo>
                      <a:pt x="165" y="9"/>
                    </a:lnTo>
                    <a:lnTo>
                      <a:pt x="160" y="11"/>
                    </a:lnTo>
                    <a:lnTo>
                      <a:pt x="156" y="12"/>
                    </a:lnTo>
                    <a:lnTo>
                      <a:pt x="150" y="14"/>
                    </a:lnTo>
                    <a:lnTo>
                      <a:pt x="144" y="12"/>
                    </a:lnTo>
                    <a:lnTo>
                      <a:pt x="139" y="12"/>
                    </a:lnTo>
                    <a:lnTo>
                      <a:pt x="136" y="16"/>
                    </a:lnTo>
                    <a:lnTo>
                      <a:pt x="137" y="20"/>
                    </a:lnTo>
                    <a:lnTo>
                      <a:pt x="145" y="24"/>
                    </a:lnTo>
                    <a:lnTo>
                      <a:pt x="151" y="25"/>
                    </a:lnTo>
                    <a:lnTo>
                      <a:pt x="158" y="26"/>
                    </a:lnTo>
                    <a:lnTo>
                      <a:pt x="165" y="29"/>
                    </a:lnTo>
                    <a:lnTo>
                      <a:pt x="172" y="31"/>
                    </a:lnTo>
                    <a:lnTo>
                      <a:pt x="178" y="35"/>
                    </a:lnTo>
                    <a:lnTo>
                      <a:pt x="183" y="38"/>
                    </a:lnTo>
                    <a:lnTo>
                      <a:pt x="188" y="43"/>
                    </a:lnTo>
                    <a:lnTo>
                      <a:pt x="192" y="47"/>
                    </a:lnTo>
                    <a:lnTo>
                      <a:pt x="196" y="51"/>
                    </a:lnTo>
                    <a:lnTo>
                      <a:pt x="198" y="47"/>
                    </a:lnTo>
                    <a:lnTo>
                      <a:pt x="199" y="40"/>
                    </a:lnTo>
                    <a:lnTo>
                      <a:pt x="201" y="31"/>
                    </a:lnTo>
                    <a:lnTo>
                      <a:pt x="211" y="41"/>
                    </a:lnTo>
                    <a:lnTo>
                      <a:pt x="218" y="51"/>
                    </a:lnTo>
                    <a:lnTo>
                      <a:pt x="225" y="62"/>
                    </a:lnTo>
                    <a:lnTo>
                      <a:pt x="232" y="74"/>
                    </a:lnTo>
                    <a:lnTo>
                      <a:pt x="237" y="87"/>
                    </a:lnTo>
                    <a:lnTo>
                      <a:pt x="240" y="100"/>
                    </a:lnTo>
                    <a:lnTo>
                      <a:pt x="243" y="114"/>
                    </a:lnTo>
                    <a:lnTo>
                      <a:pt x="244" y="129"/>
                    </a:lnTo>
                    <a:lnTo>
                      <a:pt x="244" y="131"/>
                    </a:lnTo>
                    <a:lnTo>
                      <a:pt x="245" y="139"/>
                    </a:lnTo>
                    <a:lnTo>
                      <a:pt x="245" y="146"/>
                    </a:lnTo>
                    <a:lnTo>
                      <a:pt x="246" y="152"/>
                    </a:lnTo>
                    <a:lnTo>
                      <a:pt x="249" y="161"/>
                    </a:lnTo>
                    <a:lnTo>
                      <a:pt x="253" y="175"/>
                    </a:lnTo>
                    <a:lnTo>
                      <a:pt x="253" y="185"/>
                    </a:lnTo>
                    <a:lnTo>
                      <a:pt x="248" y="187"/>
                    </a:lnTo>
                    <a:lnTo>
                      <a:pt x="238" y="180"/>
                    </a:lnTo>
                    <a:lnTo>
                      <a:pt x="229" y="166"/>
                    </a:lnTo>
                    <a:lnTo>
                      <a:pt x="223" y="149"/>
                    </a:lnTo>
                    <a:lnTo>
                      <a:pt x="220" y="130"/>
                    </a:lnTo>
                    <a:lnTo>
                      <a:pt x="218" y="109"/>
                    </a:lnTo>
                    <a:lnTo>
                      <a:pt x="212" y="89"/>
                    </a:lnTo>
                    <a:lnTo>
                      <a:pt x="203" y="71"/>
                    </a:lnTo>
                    <a:lnTo>
                      <a:pt x="189" y="56"/>
                    </a:lnTo>
                    <a:lnTo>
                      <a:pt x="175" y="43"/>
                    </a:lnTo>
                    <a:lnTo>
                      <a:pt x="157" y="33"/>
                    </a:lnTo>
                    <a:lnTo>
                      <a:pt x="137" y="27"/>
                    </a:lnTo>
                    <a:lnTo>
                      <a:pt x="116" y="25"/>
                    </a:lnTo>
                    <a:lnTo>
                      <a:pt x="105" y="25"/>
                    </a:lnTo>
                    <a:lnTo>
                      <a:pt x="95" y="27"/>
                    </a:lnTo>
                    <a:lnTo>
                      <a:pt x="84" y="30"/>
                    </a:lnTo>
                    <a:lnTo>
                      <a:pt x="75" y="33"/>
                    </a:lnTo>
                    <a:lnTo>
                      <a:pt x="65" y="38"/>
                    </a:lnTo>
                    <a:lnTo>
                      <a:pt x="57" y="43"/>
                    </a:lnTo>
                    <a:lnTo>
                      <a:pt x="48" y="50"/>
                    </a:lnTo>
                    <a:lnTo>
                      <a:pt x="41" y="57"/>
                    </a:lnTo>
                    <a:lnTo>
                      <a:pt x="33" y="66"/>
                    </a:lnTo>
                    <a:lnTo>
                      <a:pt x="26" y="72"/>
                    </a:lnTo>
                    <a:lnTo>
                      <a:pt x="18" y="76"/>
                    </a:lnTo>
                    <a:lnTo>
                      <a:pt x="12" y="77"/>
                    </a:lnTo>
                    <a:lnTo>
                      <a:pt x="7" y="77"/>
                    </a:lnTo>
                    <a:lnTo>
                      <a:pt x="3" y="76"/>
                    </a:lnTo>
                    <a:lnTo>
                      <a:pt x="1" y="74"/>
                    </a:lnTo>
                    <a:lnTo>
                      <a:pt x="0" y="74"/>
                    </a:lnTo>
                    <a:lnTo>
                      <a:pt x="5" y="64"/>
                    </a:lnTo>
                    <a:lnTo>
                      <a:pt x="10" y="56"/>
                    </a:lnTo>
                    <a:lnTo>
                      <a:pt x="16" y="47"/>
                    </a:lnTo>
                    <a:lnTo>
                      <a:pt x="23" y="38"/>
                    </a:lnTo>
                    <a:lnTo>
                      <a:pt x="23" y="42"/>
                    </a:lnTo>
                    <a:lnTo>
                      <a:pt x="27" y="43"/>
                    </a:lnTo>
                    <a:lnTo>
                      <a:pt x="32" y="43"/>
                    </a:lnTo>
                    <a:lnTo>
                      <a:pt x="38" y="40"/>
                    </a:lnTo>
                    <a:lnTo>
                      <a:pt x="47" y="35"/>
                    </a:lnTo>
                    <a:lnTo>
                      <a:pt x="54" y="27"/>
                    </a:lnTo>
                    <a:lnTo>
                      <a:pt x="63" y="19"/>
                    </a:lnTo>
                    <a:lnTo>
                      <a:pt x="72" y="7"/>
                    </a:lnTo>
                    <a:close/>
                  </a:path>
                </a:pathLst>
              </a:custGeom>
              <a:solidFill>
                <a:srgbClr val="000000"/>
              </a:solidFill>
              <a:ln w="9525">
                <a:noFill/>
              </a:ln>
            </p:spPr>
            <p:txBody>
              <a:bodyPr/>
              <a:p>
                <a:endParaRPr lang="zh-CN" altLang="en-US"/>
              </a:p>
            </p:txBody>
          </p:sp>
          <p:sp>
            <p:nvSpPr>
              <p:cNvPr id="21654" name="Rectangle 151"/>
              <p:cNvSpPr/>
              <p:nvPr/>
            </p:nvSpPr>
            <p:spPr>
              <a:xfrm>
                <a:off x="2951" y="929"/>
                <a:ext cx="70" cy="12"/>
              </a:xfrm>
              <a:prstGeom prst="rect">
                <a:avLst/>
              </a:prstGeom>
              <a:solidFill>
                <a:srgbClr val="FFFFFF"/>
              </a:solid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655" name="Freeform 152"/>
              <p:cNvSpPr/>
              <p:nvPr/>
            </p:nvSpPr>
            <p:spPr>
              <a:xfrm>
                <a:off x="2996" y="925"/>
                <a:ext cx="156" cy="94"/>
              </a:xfrm>
              <a:custGeom>
                <a:avLst/>
                <a:gdLst/>
                <a:ahLst/>
                <a:cxnLst>
                  <a:cxn ang="0">
                    <a:pos x="105" y="56"/>
                  </a:cxn>
                  <a:cxn ang="0">
                    <a:pos x="89" y="61"/>
                  </a:cxn>
                  <a:cxn ang="0">
                    <a:pos x="70" y="61"/>
                  </a:cxn>
                  <a:cxn ang="0">
                    <a:pos x="52" y="53"/>
                  </a:cxn>
                  <a:cxn ang="0">
                    <a:pos x="37" y="38"/>
                  </a:cxn>
                  <a:cxn ang="0">
                    <a:pos x="29" y="20"/>
                  </a:cxn>
                  <a:cxn ang="0">
                    <a:pos x="23" y="0"/>
                  </a:cxn>
                  <a:cxn ang="0">
                    <a:pos x="5" y="10"/>
                  </a:cxn>
                  <a:cxn ang="0">
                    <a:pos x="5" y="42"/>
                  </a:cxn>
                  <a:cxn ang="0">
                    <a:pos x="17" y="66"/>
                  </a:cxn>
                  <a:cxn ang="0">
                    <a:pos x="25" y="67"/>
                  </a:cxn>
                  <a:cxn ang="0">
                    <a:pos x="21" y="43"/>
                  </a:cxn>
                  <a:cxn ang="0">
                    <a:pos x="36" y="55"/>
                  </a:cxn>
                  <a:cxn ang="0">
                    <a:pos x="49" y="64"/>
                  </a:cxn>
                  <a:cxn ang="0">
                    <a:pos x="62" y="69"/>
                  </a:cxn>
                  <a:cxn ang="0">
                    <a:pos x="73" y="69"/>
                  </a:cxn>
                  <a:cxn ang="0">
                    <a:pos x="84" y="68"/>
                  </a:cxn>
                  <a:cxn ang="0">
                    <a:pos x="85" y="74"/>
                  </a:cxn>
                  <a:cxn ang="0">
                    <a:pos x="69" y="82"/>
                  </a:cxn>
                  <a:cxn ang="0">
                    <a:pos x="73" y="92"/>
                  </a:cxn>
                  <a:cxn ang="0">
                    <a:pos x="93" y="94"/>
                  </a:cxn>
                  <a:cxn ang="0">
                    <a:pos x="116" y="87"/>
                  </a:cxn>
                  <a:cxn ang="0">
                    <a:pos x="136" y="73"/>
                  </a:cxn>
                  <a:cxn ang="0">
                    <a:pos x="151" y="55"/>
                  </a:cxn>
                  <a:cxn ang="0">
                    <a:pos x="155" y="46"/>
                  </a:cxn>
                  <a:cxn ang="0">
                    <a:pos x="147" y="57"/>
                  </a:cxn>
                  <a:cxn ang="0">
                    <a:pos x="132" y="73"/>
                  </a:cxn>
                  <a:cxn ang="0">
                    <a:pos x="109" y="84"/>
                  </a:cxn>
                  <a:cxn ang="0">
                    <a:pos x="89" y="86"/>
                  </a:cxn>
                  <a:cxn ang="0">
                    <a:pos x="98" y="81"/>
                  </a:cxn>
                  <a:cxn ang="0">
                    <a:pos x="114" y="71"/>
                  </a:cxn>
                  <a:cxn ang="0">
                    <a:pos x="120" y="58"/>
                  </a:cxn>
                </a:cxnLst>
                <a:pathLst>
                  <a:path w="156" h="94">
                    <a:moveTo>
                      <a:pt x="113" y="52"/>
                    </a:moveTo>
                    <a:lnTo>
                      <a:pt x="105" y="56"/>
                    </a:lnTo>
                    <a:lnTo>
                      <a:pt x="98" y="59"/>
                    </a:lnTo>
                    <a:lnTo>
                      <a:pt x="89" y="61"/>
                    </a:lnTo>
                    <a:lnTo>
                      <a:pt x="80" y="62"/>
                    </a:lnTo>
                    <a:lnTo>
                      <a:pt x="70" y="61"/>
                    </a:lnTo>
                    <a:lnTo>
                      <a:pt x="60" y="58"/>
                    </a:lnTo>
                    <a:lnTo>
                      <a:pt x="52" y="53"/>
                    </a:lnTo>
                    <a:lnTo>
                      <a:pt x="43" y="47"/>
                    </a:lnTo>
                    <a:lnTo>
                      <a:pt x="37" y="38"/>
                    </a:lnTo>
                    <a:lnTo>
                      <a:pt x="32" y="30"/>
                    </a:lnTo>
                    <a:lnTo>
                      <a:pt x="29" y="20"/>
                    </a:lnTo>
                    <a:lnTo>
                      <a:pt x="28" y="10"/>
                    </a:lnTo>
                    <a:lnTo>
                      <a:pt x="23" y="0"/>
                    </a:lnTo>
                    <a:lnTo>
                      <a:pt x="15" y="0"/>
                    </a:lnTo>
                    <a:lnTo>
                      <a:pt x="5" y="10"/>
                    </a:lnTo>
                    <a:lnTo>
                      <a:pt x="0" y="30"/>
                    </a:lnTo>
                    <a:lnTo>
                      <a:pt x="5" y="42"/>
                    </a:lnTo>
                    <a:lnTo>
                      <a:pt x="10" y="55"/>
                    </a:lnTo>
                    <a:lnTo>
                      <a:pt x="17" y="66"/>
                    </a:lnTo>
                    <a:lnTo>
                      <a:pt x="27" y="74"/>
                    </a:lnTo>
                    <a:lnTo>
                      <a:pt x="25" y="67"/>
                    </a:lnTo>
                    <a:lnTo>
                      <a:pt x="21" y="53"/>
                    </a:lnTo>
                    <a:lnTo>
                      <a:pt x="21" y="43"/>
                    </a:lnTo>
                    <a:lnTo>
                      <a:pt x="29" y="48"/>
                    </a:lnTo>
                    <a:lnTo>
                      <a:pt x="36" y="55"/>
                    </a:lnTo>
                    <a:lnTo>
                      <a:pt x="42" y="61"/>
                    </a:lnTo>
                    <a:lnTo>
                      <a:pt x="49" y="64"/>
                    </a:lnTo>
                    <a:lnTo>
                      <a:pt x="56" y="67"/>
                    </a:lnTo>
                    <a:lnTo>
                      <a:pt x="62" y="69"/>
                    </a:lnTo>
                    <a:lnTo>
                      <a:pt x="68" y="71"/>
                    </a:lnTo>
                    <a:lnTo>
                      <a:pt x="73" y="69"/>
                    </a:lnTo>
                    <a:lnTo>
                      <a:pt x="79" y="68"/>
                    </a:lnTo>
                    <a:lnTo>
                      <a:pt x="84" y="68"/>
                    </a:lnTo>
                    <a:lnTo>
                      <a:pt x="88" y="71"/>
                    </a:lnTo>
                    <a:lnTo>
                      <a:pt x="85" y="74"/>
                    </a:lnTo>
                    <a:lnTo>
                      <a:pt x="78" y="78"/>
                    </a:lnTo>
                    <a:lnTo>
                      <a:pt x="69" y="82"/>
                    </a:lnTo>
                    <a:lnTo>
                      <a:pt x="68" y="87"/>
                    </a:lnTo>
                    <a:lnTo>
                      <a:pt x="73" y="92"/>
                    </a:lnTo>
                    <a:lnTo>
                      <a:pt x="80" y="94"/>
                    </a:lnTo>
                    <a:lnTo>
                      <a:pt x="93" y="94"/>
                    </a:lnTo>
                    <a:lnTo>
                      <a:pt x="105" y="90"/>
                    </a:lnTo>
                    <a:lnTo>
                      <a:pt x="116" y="87"/>
                    </a:lnTo>
                    <a:lnTo>
                      <a:pt x="126" y="81"/>
                    </a:lnTo>
                    <a:lnTo>
                      <a:pt x="136" y="73"/>
                    </a:lnTo>
                    <a:lnTo>
                      <a:pt x="144" y="64"/>
                    </a:lnTo>
                    <a:lnTo>
                      <a:pt x="151" y="55"/>
                    </a:lnTo>
                    <a:lnTo>
                      <a:pt x="156" y="43"/>
                    </a:lnTo>
                    <a:lnTo>
                      <a:pt x="155" y="46"/>
                    </a:lnTo>
                    <a:lnTo>
                      <a:pt x="152" y="50"/>
                    </a:lnTo>
                    <a:lnTo>
                      <a:pt x="147" y="57"/>
                    </a:lnTo>
                    <a:lnTo>
                      <a:pt x="141" y="64"/>
                    </a:lnTo>
                    <a:lnTo>
                      <a:pt x="132" y="73"/>
                    </a:lnTo>
                    <a:lnTo>
                      <a:pt x="121" y="81"/>
                    </a:lnTo>
                    <a:lnTo>
                      <a:pt x="109" y="84"/>
                    </a:lnTo>
                    <a:lnTo>
                      <a:pt x="94" y="87"/>
                    </a:lnTo>
                    <a:lnTo>
                      <a:pt x="89" y="86"/>
                    </a:lnTo>
                    <a:lnTo>
                      <a:pt x="90" y="83"/>
                    </a:lnTo>
                    <a:lnTo>
                      <a:pt x="98" y="81"/>
                    </a:lnTo>
                    <a:lnTo>
                      <a:pt x="105" y="76"/>
                    </a:lnTo>
                    <a:lnTo>
                      <a:pt x="114" y="71"/>
                    </a:lnTo>
                    <a:lnTo>
                      <a:pt x="119" y="64"/>
                    </a:lnTo>
                    <a:lnTo>
                      <a:pt x="120" y="58"/>
                    </a:lnTo>
                    <a:lnTo>
                      <a:pt x="113" y="52"/>
                    </a:lnTo>
                    <a:close/>
                  </a:path>
                </a:pathLst>
              </a:custGeom>
              <a:solidFill>
                <a:srgbClr val="000000"/>
              </a:solidFill>
              <a:ln w="9525">
                <a:noFill/>
              </a:ln>
            </p:spPr>
            <p:txBody>
              <a:bodyPr/>
              <a:p>
                <a:endParaRPr lang="zh-CN" altLang="en-US"/>
              </a:p>
            </p:txBody>
          </p:sp>
          <p:sp>
            <p:nvSpPr>
              <p:cNvPr id="21656" name="Freeform 153"/>
              <p:cNvSpPr/>
              <p:nvPr/>
            </p:nvSpPr>
            <p:spPr>
              <a:xfrm>
                <a:off x="2341" y="1307"/>
                <a:ext cx="1466" cy="26"/>
              </a:xfrm>
              <a:custGeom>
                <a:avLst/>
                <a:gdLst/>
                <a:ahLst/>
                <a:cxnLst>
                  <a:cxn ang="0">
                    <a:pos x="7" y="0"/>
                  </a:cxn>
                  <a:cxn ang="0">
                    <a:pos x="1457" y="0"/>
                  </a:cxn>
                  <a:cxn ang="0">
                    <a:pos x="1459" y="2"/>
                  </a:cxn>
                  <a:cxn ang="0">
                    <a:pos x="1462" y="8"/>
                  </a:cxn>
                  <a:cxn ang="0">
                    <a:pos x="1464" y="16"/>
                  </a:cxn>
                  <a:cxn ang="0">
                    <a:pos x="1466" y="26"/>
                  </a:cxn>
                  <a:cxn ang="0">
                    <a:pos x="1" y="26"/>
                  </a:cxn>
                  <a:cxn ang="0">
                    <a:pos x="0" y="21"/>
                  </a:cxn>
                  <a:cxn ang="0">
                    <a:pos x="1" y="17"/>
                  </a:cxn>
                  <a:cxn ang="0">
                    <a:pos x="4" y="11"/>
                  </a:cxn>
                  <a:cxn ang="0">
                    <a:pos x="7" y="0"/>
                  </a:cxn>
                </a:cxnLst>
                <a:pathLst>
                  <a:path w="1466" h="26">
                    <a:moveTo>
                      <a:pt x="7" y="0"/>
                    </a:moveTo>
                    <a:lnTo>
                      <a:pt x="1457" y="0"/>
                    </a:lnTo>
                    <a:lnTo>
                      <a:pt x="1459" y="2"/>
                    </a:lnTo>
                    <a:lnTo>
                      <a:pt x="1462" y="8"/>
                    </a:lnTo>
                    <a:lnTo>
                      <a:pt x="1464" y="16"/>
                    </a:lnTo>
                    <a:lnTo>
                      <a:pt x="1466" y="26"/>
                    </a:lnTo>
                    <a:lnTo>
                      <a:pt x="1" y="26"/>
                    </a:lnTo>
                    <a:lnTo>
                      <a:pt x="0" y="21"/>
                    </a:lnTo>
                    <a:lnTo>
                      <a:pt x="1" y="17"/>
                    </a:lnTo>
                    <a:lnTo>
                      <a:pt x="4" y="11"/>
                    </a:lnTo>
                    <a:lnTo>
                      <a:pt x="7" y="0"/>
                    </a:lnTo>
                    <a:close/>
                  </a:path>
                </a:pathLst>
              </a:custGeom>
              <a:solidFill>
                <a:srgbClr val="000000"/>
              </a:solidFill>
              <a:ln w="9525">
                <a:noFill/>
              </a:ln>
            </p:spPr>
            <p:txBody>
              <a:bodyPr/>
              <a:p>
                <a:endParaRPr lang="zh-CN" altLang="en-US"/>
              </a:p>
            </p:txBody>
          </p:sp>
          <p:sp>
            <p:nvSpPr>
              <p:cNvPr id="21657" name="Freeform 154"/>
              <p:cNvSpPr/>
              <p:nvPr/>
            </p:nvSpPr>
            <p:spPr>
              <a:xfrm>
                <a:off x="2345" y="1299"/>
                <a:ext cx="1459" cy="28"/>
              </a:xfrm>
              <a:custGeom>
                <a:avLst/>
                <a:gdLst/>
                <a:ahLst/>
                <a:cxnLst>
                  <a:cxn ang="0">
                    <a:pos x="1459" y="28"/>
                  </a:cxn>
                  <a:cxn ang="0">
                    <a:pos x="0" y="28"/>
                  </a:cxn>
                  <a:cxn ang="0">
                    <a:pos x="0" y="23"/>
                  </a:cxn>
                  <a:cxn ang="0">
                    <a:pos x="1" y="18"/>
                  </a:cxn>
                  <a:cxn ang="0">
                    <a:pos x="5" y="11"/>
                  </a:cxn>
                  <a:cxn ang="0">
                    <a:pos x="8" y="0"/>
                  </a:cxn>
                  <a:cxn ang="0">
                    <a:pos x="1449" y="0"/>
                  </a:cxn>
                  <a:cxn ang="0">
                    <a:pos x="1452" y="4"/>
                  </a:cxn>
                  <a:cxn ang="0">
                    <a:pos x="1454" y="9"/>
                  </a:cxn>
                  <a:cxn ang="0">
                    <a:pos x="1457" y="16"/>
                  </a:cxn>
                  <a:cxn ang="0">
                    <a:pos x="1459" y="28"/>
                  </a:cxn>
                </a:cxnLst>
                <a:pathLst>
                  <a:path w="1459" h="28">
                    <a:moveTo>
                      <a:pt x="1459" y="28"/>
                    </a:moveTo>
                    <a:lnTo>
                      <a:pt x="0" y="28"/>
                    </a:lnTo>
                    <a:lnTo>
                      <a:pt x="0" y="23"/>
                    </a:lnTo>
                    <a:lnTo>
                      <a:pt x="1" y="18"/>
                    </a:lnTo>
                    <a:lnTo>
                      <a:pt x="5" y="11"/>
                    </a:lnTo>
                    <a:lnTo>
                      <a:pt x="8" y="0"/>
                    </a:lnTo>
                    <a:lnTo>
                      <a:pt x="1449" y="0"/>
                    </a:lnTo>
                    <a:lnTo>
                      <a:pt x="1452" y="4"/>
                    </a:lnTo>
                    <a:lnTo>
                      <a:pt x="1454" y="9"/>
                    </a:lnTo>
                    <a:lnTo>
                      <a:pt x="1457" y="16"/>
                    </a:lnTo>
                    <a:lnTo>
                      <a:pt x="1459" y="28"/>
                    </a:lnTo>
                    <a:close/>
                  </a:path>
                </a:pathLst>
              </a:custGeom>
              <a:solidFill>
                <a:srgbClr val="282828"/>
              </a:solidFill>
              <a:ln w="9525">
                <a:noFill/>
              </a:ln>
            </p:spPr>
            <p:txBody>
              <a:bodyPr/>
              <a:p>
                <a:endParaRPr lang="zh-CN" altLang="en-US"/>
              </a:p>
            </p:txBody>
          </p:sp>
          <p:sp>
            <p:nvSpPr>
              <p:cNvPr id="21658" name="Freeform 155"/>
              <p:cNvSpPr/>
              <p:nvPr/>
            </p:nvSpPr>
            <p:spPr>
              <a:xfrm>
                <a:off x="2346" y="1293"/>
                <a:ext cx="1456" cy="26"/>
              </a:xfrm>
              <a:custGeom>
                <a:avLst/>
                <a:gdLst/>
                <a:ahLst/>
                <a:cxnLst>
                  <a:cxn ang="0">
                    <a:pos x="1456" y="26"/>
                  </a:cxn>
                  <a:cxn ang="0">
                    <a:pos x="0" y="26"/>
                  </a:cxn>
                  <a:cxn ang="0">
                    <a:pos x="0" y="21"/>
                  </a:cxn>
                  <a:cxn ang="0">
                    <a:pos x="2" y="16"/>
                  </a:cxn>
                  <a:cxn ang="0">
                    <a:pos x="6" y="10"/>
                  </a:cxn>
                  <a:cxn ang="0">
                    <a:pos x="11" y="0"/>
                  </a:cxn>
                  <a:cxn ang="0">
                    <a:pos x="1444" y="0"/>
                  </a:cxn>
                  <a:cxn ang="0">
                    <a:pos x="1447" y="4"/>
                  </a:cxn>
                  <a:cxn ang="0">
                    <a:pos x="1451" y="9"/>
                  </a:cxn>
                  <a:cxn ang="0">
                    <a:pos x="1453" y="16"/>
                  </a:cxn>
                  <a:cxn ang="0">
                    <a:pos x="1456" y="26"/>
                  </a:cxn>
                </a:cxnLst>
                <a:pathLst>
                  <a:path w="1456" h="26">
                    <a:moveTo>
                      <a:pt x="1456" y="26"/>
                    </a:moveTo>
                    <a:lnTo>
                      <a:pt x="0" y="26"/>
                    </a:lnTo>
                    <a:lnTo>
                      <a:pt x="0" y="21"/>
                    </a:lnTo>
                    <a:lnTo>
                      <a:pt x="2" y="16"/>
                    </a:lnTo>
                    <a:lnTo>
                      <a:pt x="6" y="10"/>
                    </a:lnTo>
                    <a:lnTo>
                      <a:pt x="11" y="0"/>
                    </a:lnTo>
                    <a:lnTo>
                      <a:pt x="1444" y="0"/>
                    </a:lnTo>
                    <a:lnTo>
                      <a:pt x="1447" y="4"/>
                    </a:lnTo>
                    <a:lnTo>
                      <a:pt x="1451" y="9"/>
                    </a:lnTo>
                    <a:lnTo>
                      <a:pt x="1453" y="16"/>
                    </a:lnTo>
                    <a:lnTo>
                      <a:pt x="1456" y="26"/>
                    </a:lnTo>
                    <a:close/>
                  </a:path>
                </a:pathLst>
              </a:custGeom>
              <a:solidFill>
                <a:srgbClr val="545454"/>
              </a:solidFill>
              <a:ln w="9525">
                <a:noFill/>
              </a:ln>
            </p:spPr>
            <p:txBody>
              <a:bodyPr/>
              <a:p>
                <a:endParaRPr lang="zh-CN" altLang="en-US"/>
              </a:p>
            </p:txBody>
          </p:sp>
          <p:sp>
            <p:nvSpPr>
              <p:cNvPr id="21659" name="Freeform 156"/>
              <p:cNvSpPr/>
              <p:nvPr/>
            </p:nvSpPr>
            <p:spPr>
              <a:xfrm>
                <a:off x="2348" y="1286"/>
                <a:ext cx="1451" cy="26"/>
              </a:xfrm>
              <a:custGeom>
                <a:avLst/>
                <a:gdLst/>
                <a:ahLst/>
                <a:cxnLst>
                  <a:cxn ang="0">
                    <a:pos x="1451" y="26"/>
                  </a:cxn>
                  <a:cxn ang="0">
                    <a:pos x="0" y="26"/>
                  </a:cxn>
                  <a:cxn ang="0">
                    <a:pos x="0" y="21"/>
                  </a:cxn>
                  <a:cxn ang="0">
                    <a:pos x="4" y="16"/>
                  </a:cxn>
                  <a:cxn ang="0">
                    <a:pos x="8" y="10"/>
                  </a:cxn>
                  <a:cxn ang="0">
                    <a:pos x="13" y="0"/>
                  </a:cxn>
                  <a:cxn ang="0">
                    <a:pos x="1439" y="0"/>
                  </a:cxn>
                  <a:cxn ang="0">
                    <a:pos x="1441" y="3"/>
                  </a:cxn>
                  <a:cxn ang="0">
                    <a:pos x="1445" y="8"/>
                  </a:cxn>
                  <a:cxn ang="0">
                    <a:pos x="1447" y="16"/>
                  </a:cxn>
                  <a:cxn ang="0">
                    <a:pos x="1451" y="26"/>
                  </a:cxn>
                </a:cxnLst>
                <a:pathLst>
                  <a:path w="1451" h="26">
                    <a:moveTo>
                      <a:pt x="1451" y="26"/>
                    </a:moveTo>
                    <a:lnTo>
                      <a:pt x="0" y="26"/>
                    </a:lnTo>
                    <a:lnTo>
                      <a:pt x="0" y="21"/>
                    </a:lnTo>
                    <a:lnTo>
                      <a:pt x="4" y="16"/>
                    </a:lnTo>
                    <a:lnTo>
                      <a:pt x="8" y="10"/>
                    </a:lnTo>
                    <a:lnTo>
                      <a:pt x="13" y="0"/>
                    </a:lnTo>
                    <a:lnTo>
                      <a:pt x="1439" y="0"/>
                    </a:lnTo>
                    <a:lnTo>
                      <a:pt x="1441" y="3"/>
                    </a:lnTo>
                    <a:lnTo>
                      <a:pt x="1445" y="8"/>
                    </a:lnTo>
                    <a:lnTo>
                      <a:pt x="1447" y="16"/>
                    </a:lnTo>
                    <a:lnTo>
                      <a:pt x="1451" y="26"/>
                    </a:lnTo>
                    <a:close/>
                  </a:path>
                </a:pathLst>
              </a:custGeom>
              <a:solidFill>
                <a:srgbClr val="7F7F7F"/>
              </a:solidFill>
              <a:ln w="9525">
                <a:noFill/>
              </a:ln>
            </p:spPr>
            <p:txBody>
              <a:bodyPr/>
              <a:p>
                <a:endParaRPr lang="zh-CN" altLang="en-US"/>
              </a:p>
            </p:txBody>
          </p:sp>
          <p:sp>
            <p:nvSpPr>
              <p:cNvPr id="21660" name="Freeform 157"/>
              <p:cNvSpPr/>
              <p:nvPr/>
            </p:nvSpPr>
            <p:spPr>
              <a:xfrm>
                <a:off x="2351" y="1279"/>
                <a:ext cx="1446" cy="26"/>
              </a:xfrm>
              <a:custGeom>
                <a:avLst/>
                <a:gdLst/>
                <a:ahLst/>
                <a:cxnLst>
                  <a:cxn ang="0">
                    <a:pos x="1446" y="26"/>
                  </a:cxn>
                  <a:cxn ang="0">
                    <a:pos x="0" y="26"/>
                  </a:cxn>
                  <a:cxn ang="0">
                    <a:pos x="0" y="20"/>
                  </a:cxn>
                  <a:cxn ang="0">
                    <a:pos x="4" y="15"/>
                  </a:cxn>
                  <a:cxn ang="0">
                    <a:pos x="7" y="9"/>
                  </a:cxn>
                  <a:cxn ang="0">
                    <a:pos x="14" y="0"/>
                  </a:cxn>
                  <a:cxn ang="0">
                    <a:pos x="1431" y="0"/>
                  </a:cxn>
                  <a:cxn ang="0">
                    <a:pos x="1435" y="4"/>
                  </a:cxn>
                  <a:cxn ang="0">
                    <a:pos x="1438" y="8"/>
                  </a:cxn>
                  <a:cxn ang="0">
                    <a:pos x="1442" y="15"/>
                  </a:cxn>
                  <a:cxn ang="0">
                    <a:pos x="1446" y="26"/>
                  </a:cxn>
                </a:cxnLst>
                <a:pathLst>
                  <a:path w="1446" h="26">
                    <a:moveTo>
                      <a:pt x="1446" y="26"/>
                    </a:moveTo>
                    <a:lnTo>
                      <a:pt x="0" y="26"/>
                    </a:lnTo>
                    <a:lnTo>
                      <a:pt x="0" y="20"/>
                    </a:lnTo>
                    <a:lnTo>
                      <a:pt x="4" y="15"/>
                    </a:lnTo>
                    <a:lnTo>
                      <a:pt x="7" y="9"/>
                    </a:lnTo>
                    <a:lnTo>
                      <a:pt x="14" y="0"/>
                    </a:lnTo>
                    <a:lnTo>
                      <a:pt x="1431" y="0"/>
                    </a:lnTo>
                    <a:lnTo>
                      <a:pt x="1435" y="4"/>
                    </a:lnTo>
                    <a:lnTo>
                      <a:pt x="1438" y="8"/>
                    </a:lnTo>
                    <a:lnTo>
                      <a:pt x="1442" y="15"/>
                    </a:lnTo>
                    <a:lnTo>
                      <a:pt x="1446" y="26"/>
                    </a:lnTo>
                    <a:close/>
                  </a:path>
                </a:pathLst>
              </a:custGeom>
              <a:solidFill>
                <a:srgbClr val="AAAAAA"/>
              </a:solidFill>
              <a:ln w="9525">
                <a:noFill/>
              </a:ln>
            </p:spPr>
            <p:txBody>
              <a:bodyPr/>
              <a:p>
                <a:endParaRPr lang="zh-CN" altLang="en-US"/>
              </a:p>
            </p:txBody>
          </p:sp>
          <p:sp>
            <p:nvSpPr>
              <p:cNvPr id="21661" name="Freeform 158"/>
              <p:cNvSpPr/>
              <p:nvPr/>
            </p:nvSpPr>
            <p:spPr>
              <a:xfrm>
                <a:off x="2352" y="1273"/>
                <a:ext cx="1443" cy="25"/>
              </a:xfrm>
              <a:custGeom>
                <a:avLst/>
                <a:gdLst/>
                <a:ahLst/>
                <a:cxnLst>
                  <a:cxn ang="0">
                    <a:pos x="1443" y="25"/>
                  </a:cxn>
                  <a:cxn ang="0">
                    <a:pos x="0" y="25"/>
                  </a:cxn>
                  <a:cxn ang="0">
                    <a:pos x="1" y="19"/>
                  </a:cxn>
                  <a:cxn ang="0">
                    <a:pos x="5" y="14"/>
                  </a:cxn>
                  <a:cxn ang="0">
                    <a:pos x="11" y="9"/>
                  </a:cxn>
                  <a:cxn ang="0">
                    <a:pos x="18" y="0"/>
                  </a:cxn>
                  <a:cxn ang="0">
                    <a:pos x="1426" y="0"/>
                  </a:cxn>
                  <a:cxn ang="0">
                    <a:pos x="1430" y="3"/>
                  </a:cxn>
                  <a:cxn ang="0">
                    <a:pos x="1434" y="6"/>
                  </a:cxn>
                  <a:cxn ang="0">
                    <a:pos x="1438" y="14"/>
                  </a:cxn>
                  <a:cxn ang="0">
                    <a:pos x="1443" y="25"/>
                  </a:cxn>
                </a:cxnLst>
                <a:pathLst>
                  <a:path w="1443" h="25">
                    <a:moveTo>
                      <a:pt x="1443" y="25"/>
                    </a:moveTo>
                    <a:lnTo>
                      <a:pt x="0" y="25"/>
                    </a:lnTo>
                    <a:lnTo>
                      <a:pt x="1" y="19"/>
                    </a:lnTo>
                    <a:lnTo>
                      <a:pt x="5" y="14"/>
                    </a:lnTo>
                    <a:lnTo>
                      <a:pt x="11" y="9"/>
                    </a:lnTo>
                    <a:lnTo>
                      <a:pt x="18" y="0"/>
                    </a:lnTo>
                    <a:lnTo>
                      <a:pt x="1426" y="0"/>
                    </a:lnTo>
                    <a:lnTo>
                      <a:pt x="1430" y="3"/>
                    </a:lnTo>
                    <a:lnTo>
                      <a:pt x="1434" y="6"/>
                    </a:lnTo>
                    <a:lnTo>
                      <a:pt x="1438" y="14"/>
                    </a:lnTo>
                    <a:lnTo>
                      <a:pt x="1443" y="25"/>
                    </a:lnTo>
                    <a:close/>
                  </a:path>
                </a:pathLst>
              </a:custGeom>
              <a:solidFill>
                <a:srgbClr val="D3D3D3"/>
              </a:solidFill>
              <a:ln w="9525">
                <a:noFill/>
              </a:ln>
            </p:spPr>
            <p:txBody>
              <a:bodyPr/>
              <a:p>
                <a:endParaRPr lang="zh-CN" altLang="en-US"/>
              </a:p>
            </p:txBody>
          </p:sp>
          <p:sp>
            <p:nvSpPr>
              <p:cNvPr id="21662" name="Freeform 159"/>
              <p:cNvSpPr/>
              <p:nvPr/>
            </p:nvSpPr>
            <p:spPr>
              <a:xfrm>
                <a:off x="2355" y="1266"/>
                <a:ext cx="1438" cy="25"/>
              </a:xfrm>
              <a:custGeom>
                <a:avLst/>
                <a:gdLst/>
                <a:ahLst/>
                <a:cxnLst>
                  <a:cxn ang="0">
                    <a:pos x="18" y="0"/>
                  </a:cxn>
                  <a:cxn ang="0">
                    <a:pos x="1419" y="0"/>
                  </a:cxn>
                  <a:cxn ang="0">
                    <a:pos x="1422" y="2"/>
                  </a:cxn>
                  <a:cxn ang="0">
                    <a:pos x="1427" y="6"/>
                  </a:cxn>
                  <a:cxn ang="0">
                    <a:pos x="1432" y="13"/>
                  </a:cxn>
                  <a:cxn ang="0">
                    <a:pos x="1438" y="25"/>
                  </a:cxn>
                  <a:cxn ang="0">
                    <a:pos x="0" y="25"/>
                  </a:cxn>
                  <a:cxn ang="0">
                    <a:pos x="1" y="18"/>
                  </a:cxn>
                  <a:cxn ang="0">
                    <a:pos x="6" y="13"/>
                  </a:cxn>
                  <a:cxn ang="0">
                    <a:pos x="12" y="9"/>
                  </a:cxn>
                  <a:cxn ang="0">
                    <a:pos x="18" y="0"/>
                  </a:cxn>
                </a:cxnLst>
                <a:pathLst>
                  <a:path w="1438" h="25">
                    <a:moveTo>
                      <a:pt x="18" y="0"/>
                    </a:moveTo>
                    <a:lnTo>
                      <a:pt x="1419" y="0"/>
                    </a:lnTo>
                    <a:lnTo>
                      <a:pt x="1422" y="2"/>
                    </a:lnTo>
                    <a:lnTo>
                      <a:pt x="1427" y="6"/>
                    </a:lnTo>
                    <a:lnTo>
                      <a:pt x="1432" y="13"/>
                    </a:lnTo>
                    <a:lnTo>
                      <a:pt x="1438" y="25"/>
                    </a:lnTo>
                    <a:lnTo>
                      <a:pt x="0" y="25"/>
                    </a:lnTo>
                    <a:lnTo>
                      <a:pt x="1" y="18"/>
                    </a:lnTo>
                    <a:lnTo>
                      <a:pt x="6" y="13"/>
                    </a:lnTo>
                    <a:lnTo>
                      <a:pt x="12" y="9"/>
                    </a:lnTo>
                    <a:lnTo>
                      <a:pt x="18" y="0"/>
                    </a:lnTo>
                    <a:close/>
                  </a:path>
                </a:pathLst>
              </a:custGeom>
              <a:solidFill>
                <a:srgbClr val="FFFFFF"/>
              </a:solidFill>
              <a:ln w="9525">
                <a:noFill/>
              </a:ln>
            </p:spPr>
            <p:txBody>
              <a:bodyPr/>
              <a:p>
                <a:endParaRPr lang="zh-CN" altLang="en-US"/>
              </a:p>
            </p:txBody>
          </p:sp>
          <p:sp>
            <p:nvSpPr>
              <p:cNvPr id="21663" name="Freeform 160"/>
              <p:cNvSpPr/>
              <p:nvPr/>
            </p:nvSpPr>
            <p:spPr>
              <a:xfrm>
                <a:off x="2412" y="1037"/>
                <a:ext cx="1335" cy="220"/>
              </a:xfrm>
              <a:custGeom>
                <a:avLst/>
                <a:gdLst/>
                <a:ahLst/>
                <a:cxnLst>
                  <a:cxn ang="0">
                    <a:pos x="0" y="220"/>
                  </a:cxn>
                  <a:cxn ang="0">
                    <a:pos x="1335" y="220"/>
                  </a:cxn>
                  <a:cxn ang="0">
                    <a:pos x="927" y="173"/>
                  </a:cxn>
                  <a:cxn ang="0">
                    <a:pos x="928" y="156"/>
                  </a:cxn>
                  <a:cxn ang="0">
                    <a:pos x="930" y="136"/>
                  </a:cxn>
                  <a:cxn ang="0">
                    <a:pos x="930" y="116"/>
                  </a:cxn>
                  <a:cxn ang="0">
                    <a:pos x="928" y="96"/>
                  </a:cxn>
                  <a:cxn ang="0">
                    <a:pos x="925" y="76"/>
                  </a:cxn>
                  <a:cxn ang="0">
                    <a:pos x="916" y="57"/>
                  </a:cxn>
                  <a:cxn ang="0">
                    <a:pos x="904" y="39"/>
                  </a:cxn>
                  <a:cxn ang="0">
                    <a:pos x="886" y="24"/>
                  </a:cxn>
                  <a:cxn ang="0">
                    <a:pos x="866" y="13"/>
                  </a:cxn>
                  <a:cxn ang="0">
                    <a:pos x="848" y="4"/>
                  </a:cxn>
                  <a:cxn ang="0">
                    <a:pos x="830" y="1"/>
                  </a:cxn>
                  <a:cxn ang="0">
                    <a:pos x="816" y="0"/>
                  </a:cxn>
                  <a:cxn ang="0">
                    <a:pos x="801" y="0"/>
                  </a:cxn>
                  <a:cxn ang="0">
                    <a:pos x="787" y="1"/>
                  </a:cxn>
                  <a:cxn ang="0">
                    <a:pos x="776" y="3"/>
                  </a:cxn>
                  <a:cxn ang="0">
                    <a:pos x="765" y="4"/>
                  </a:cxn>
                  <a:cxn ang="0">
                    <a:pos x="755" y="13"/>
                  </a:cxn>
                  <a:cxn ang="0">
                    <a:pos x="741" y="22"/>
                  </a:cxn>
                  <a:cxn ang="0">
                    <a:pos x="724" y="32"/>
                  </a:cxn>
                  <a:cxn ang="0">
                    <a:pos x="705" y="39"/>
                  </a:cxn>
                  <a:cxn ang="0">
                    <a:pos x="683" y="45"/>
                  </a:cxn>
                  <a:cxn ang="0">
                    <a:pos x="659" y="48"/>
                  </a:cxn>
                  <a:cxn ang="0">
                    <a:pos x="636" y="45"/>
                  </a:cxn>
                  <a:cxn ang="0">
                    <a:pos x="611" y="38"/>
                  </a:cxn>
                  <a:cxn ang="0">
                    <a:pos x="590" y="28"/>
                  </a:cxn>
                  <a:cxn ang="0">
                    <a:pos x="573" y="23"/>
                  </a:cxn>
                  <a:cxn ang="0">
                    <a:pos x="560" y="21"/>
                  </a:cxn>
                  <a:cxn ang="0">
                    <a:pos x="549" y="19"/>
                  </a:cxn>
                  <a:cxn ang="0">
                    <a:pos x="538" y="22"/>
                  </a:cxn>
                  <a:cxn ang="0">
                    <a:pos x="528" y="23"/>
                  </a:cxn>
                  <a:cxn ang="0">
                    <a:pos x="516" y="26"/>
                  </a:cxn>
                  <a:cxn ang="0">
                    <a:pos x="499" y="28"/>
                  </a:cxn>
                  <a:cxn ang="0">
                    <a:pos x="482" y="29"/>
                  </a:cxn>
                  <a:cxn ang="0">
                    <a:pos x="467" y="29"/>
                  </a:cxn>
                  <a:cxn ang="0">
                    <a:pos x="455" y="31"/>
                  </a:cxn>
                  <a:cxn ang="0">
                    <a:pos x="444" y="34"/>
                  </a:cxn>
                  <a:cxn ang="0">
                    <a:pos x="434" y="40"/>
                  </a:cxn>
                  <a:cxn ang="0">
                    <a:pos x="426" y="49"/>
                  </a:cxn>
                  <a:cxn ang="0">
                    <a:pos x="420" y="63"/>
                  </a:cxn>
                  <a:cxn ang="0">
                    <a:pos x="415" y="81"/>
                  </a:cxn>
                  <a:cxn ang="0">
                    <a:pos x="414" y="110"/>
                  </a:cxn>
                  <a:cxn ang="0">
                    <a:pos x="418" y="135"/>
                  </a:cxn>
                  <a:cxn ang="0">
                    <a:pos x="419" y="154"/>
                  </a:cxn>
                  <a:cxn ang="0">
                    <a:pos x="411" y="166"/>
                  </a:cxn>
                  <a:cxn ang="0">
                    <a:pos x="404" y="167"/>
                  </a:cxn>
                  <a:cxn ang="0">
                    <a:pos x="389" y="169"/>
                  </a:cxn>
                  <a:cxn ang="0">
                    <a:pos x="369" y="173"/>
                  </a:cxn>
                  <a:cxn ang="0">
                    <a:pos x="342" y="177"/>
                  </a:cxn>
                  <a:cxn ang="0">
                    <a:pos x="312" y="180"/>
                  </a:cxn>
                  <a:cxn ang="0">
                    <a:pos x="279" y="185"/>
                  </a:cxn>
                  <a:cxn ang="0">
                    <a:pos x="243" y="189"/>
                  </a:cxn>
                  <a:cxn ang="0">
                    <a:pos x="207" y="194"/>
                  </a:cxn>
                  <a:cxn ang="0">
                    <a:pos x="170" y="199"/>
                  </a:cxn>
                  <a:cxn ang="0">
                    <a:pos x="134" y="203"/>
                  </a:cxn>
                  <a:cxn ang="0">
                    <a:pos x="100" y="208"/>
                  </a:cxn>
                  <a:cxn ang="0">
                    <a:pos x="70" y="211"/>
                  </a:cxn>
                  <a:cxn ang="0">
                    <a:pos x="43" y="214"/>
                  </a:cxn>
                  <a:cxn ang="0">
                    <a:pos x="22" y="216"/>
                  </a:cxn>
                  <a:cxn ang="0">
                    <a:pos x="7" y="219"/>
                  </a:cxn>
                  <a:cxn ang="0">
                    <a:pos x="0" y="220"/>
                  </a:cxn>
                </a:cxnLst>
                <a:pathLst>
                  <a:path w="1335" h="220">
                    <a:moveTo>
                      <a:pt x="0" y="220"/>
                    </a:moveTo>
                    <a:lnTo>
                      <a:pt x="1335" y="220"/>
                    </a:lnTo>
                    <a:lnTo>
                      <a:pt x="927" y="173"/>
                    </a:lnTo>
                    <a:lnTo>
                      <a:pt x="928" y="156"/>
                    </a:lnTo>
                    <a:lnTo>
                      <a:pt x="930" y="136"/>
                    </a:lnTo>
                    <a:lnTo>
                      <a:pt x="930" y="116"/>
                    </a:lnTo>
                    <a:lnTo>
                      <a:pt x="928" y="96"/>
                    </a:lnTo>
                    <a:lnTo>
                      <a:pt x="925" y="76"/>
                    </a:lnTo>
                    <a:lnTo>
                      <a:pt x="916" y="57"/>
                    </a:lnTo>
                    <a:lnTo>
                      <a:pt x="904" y="39"/>
                    </a:lnTo>
                    <a:lnTo>
                      <a:pt x="886" y="24"/>
                    </a:lnTo>
                    <a:lnTo>
                      <a:pt x="866" y="13"/>
                    </a:lnTo>
                    <a:lnTo>
                      <a:pt x="848" y="4"/>
                    </a:lnTo>
                    <a:lnTo>
                      <a:pt x="830" y="1"/>
                    </a:lnTo>
                    <a:lnTo>
                      <a:pt x="816" y="0"/>
                    </a:lnTo>
                    <a:lnTo>
                      <a:pt x="801" y="0"/>
                    </a:lnTo>
                    <a:lnTo>
                      <a:pt x="787" y="1"/>
                    </a:lnTo>
                    <a:lnTo>
                      <a:pt x="776" y="3"/>
                    </a:lnTo>
                    <a:lnTo>
                      <a:pt x="765" y="4"/>
                    </a:lnTo>
                    <a:lnTo>
                      <a:pt x="755" y="13"/>
                    </a:lnTo>
                    <a:lnTo>
                      <a:pt x="741" y="22"/>
                    </a:lnTo>
                    <a:lnTo>
                      <a:pt x="724" y="32"/>
                    </a:lnTo>
                    <a:lnTo>
                      <a:pt x="705" y="39"/>
                    </a:lnTo>
                    <a:lnTo>
                      <a:pt x="683" y="45"/>
                    </a:lnTo>
                    <a:lnTo>
                      <a:pt x="659" y="48"/>
                    </a:lnTo>
                    <a:lnTo>
                      <a:pt x="636" y="45"/>
                    </a:lnTo>
                    <a:lnTo>
                      <a:pt x="611" y="38"/>
                    </a:lnTo>
                    <a:lnTo>
                      <a:pt x="590" y="28"/>
                    </a:lnTo>
                    <a:lnTo>
                      <a:pt x="573" y="23"/>
                    </a:lnTo>
                    <a:lnTo>
                      <a:pt x="560" y="21"/>
                    </a:lnTo>
                    <a:lnTo>
                      <a:pt x="549" y="19"/>
                    </a:lnTo>
                    <a:lnTo>
                      <a:pt x="538" y="22"/>
                    </a:lnTo>
                    <a:lnTo>
                      <a:pt x="528" y="23"/>
                    </a:lnTo>
                    <a:lnTo>
                      <a:pt x="516" y="26"/>
                    </a:lnTo>
                    <a:lnTo>
                      <a:pt x="499" y="28"/>
                    </a:lnTo>
                    <a:lnTo>
                      <a:pt x="482" y="29"/>
                    </a:lnTo>
                    <a:lnTo>
                      <a:pt x="467" y="29"/>
                    </a:lnTo>
                    <a:lnTo>
                      <a:pt x="455" y="31"/>
                    </a:lnTo>
                    <a:lnTo>
                      <a:pt x="444" y="34"/>
                    </a:lnTo>
                    <a:lnTo>
                      <a:pt x="434" y="40"/>
                    </a:lnTo>
                    <a:lnTo>
                      <a:pt x="426" y="49"/>
                    </a:lnTo>
                    <a:lnTo>
                      <a:pt x="420" y="63"/>
                    </a:lnTo>
                    <a:lnTo>
                      <a:pt x="415" y="81"/>
                    </a:lnTo>
                    <a:lnTo>
                      <a:pt x="414" y="110"/>
                    </a:lnTo>
                    <a:lnTo>
                      <a:pt x="418" y="135"/>
                    </a:lnTo>
                    <a:lnTo>
                      <a:pt x="419" y="154"/>
                    </a:lnTo>
                    <a:lnTo>
                      <a:pt x="411" y="166"/>
                    </a:lnTo>
                    <a:lnTo>
                      <a:pt x="404" y="167"/>
                    </a:lnTo>
                    <a:lnTo>
                      <a:pt x="389" y="169"/>
                    </a:lnTo>
                    <a:lnTo>
                      <a:pt x="369" y="173"/>
                    </a:lnTo>
                    <a:lnTo>
                      <a:pt x="342" y="177"/>
                    </a:lnTo>
                    <a:lnTo>
                      <a:pt x="312" y="180"/>
                    </a:lnTo>
                    <a:lnTo>
                      <a:pt x="279" y="185"/>
                    </a:lnTo>
                    <a:lnTo>
                      <a:pt x="243" y="189"/>
                    </a:lnTo>
                    <a:lnTo>
                      <a:pt x="207" y="194"/>
                    </a:lnTo>
                    <a:lnTo>
                      <a:pt x="170" y="199"/>
                    </a:lnTo>
                    <a:lnTo>
                      <a:pt x="134" y="203"/>
                    </a:lnTo>
                    <a:lnTo>
                      <a:pt x="100" y="208"/>
                    </a:lnTo>
                    <a:lnTo>
                      <a:pt x="70" y="211"/>
                    </a:lnTo>
                    <a:lnTo>
                      <a:pt x="43" y="214"/>
                    </a:lnTo>
                    <a:lnTo>
                      <a:pt x="22" y="216"/>
                    </a:lnTo>
                    <a:lnTo>
                      <a:pt x="7" y="219"/>
                    </a:lnTo>
                    <a:lnTo>
                      <a:pt x="0" y="220"/>
                    </a:lnTo>
                    <a:close/>
                  </a:path>
                </a:pathLst>
              </a:custGeom>
              <a:solidFill>
                <a:srgbClr val="E5E5E5"/>
              </a:solidFill>
              <a:ln w="9525">
                <a:noFill/>
              </a:ln>
            </p:spPr>
            <p:txBody>
              <a:bodyPr/>
              <a:p>
                <a:endParaRPr lang="zh-CN" altLang="en-US"/>
              </a:p>
            </p:txBody>
          </p:sp>
          <p:sp>
            <p:nvSpPr>
              <p:cNvPr id="21664" name="Freeform 161"/>
              <p:cNvSpPr/>
              <p:nvPr/>
            </p:nvSpPr>
            <p:spPr>
              <a:xfrm>
                <a:off x="2817" y="1046"/>
                <a:ext cx="146" cy="148"/>
              </a:xfrm>
              <a:custGeom>
                <a:avLst/>
                <a:gdLst/>
                <a:ahLst/>
                <a:cxnLst>
                  <a:cxn ang="0">
                    <a:pos x="1" y="137"/>
                  </a:cxn>
                  <a:cxn ang="0">
                    <a:pos x="0" y="111"/>
                  </a:cxn>
                  <a:cxn ang="0">
                    <a:pos x="1" y="80"/>
                  </a:cxn>
                  <a:cxn ang="0">
                    <a:pos x="6" y="50"/>
                  </a:cxn>
                  <a:cxn ang="0">
                    <a:pos x="21" y="26"/>
                  </a:cxn>
                  <a:cxn ang="0">
                    <a:pos x="34" y="20"/>
                  </a:cxn>
                  <a:cxn ang="0">
                    <a:pos x="47" y="17"/>
                  </a:cxn>
                  <a:cxn ang="0">
                    <a:pos x="63" y="17"/>
                  </a:cxn>
                  <a:cxn ang="0">
                    <a:pos x="81" y="17"/>
                  </a:cxn>
                  <a:cxn ang="0">
                    <a:pos x="97" y="17"/>
                  </a:cxn>
                  <a:cxn ang="0">
                    <a:pos x="112" y="15"/>
                  </a:cxn>
                  <a:cxn ang="0">
                    <a:pos x="123" y="12"/>
                  </a:cxn>
                  <a:cxn ang="0">
                    <a:pos x="132" y="3"/>
                  </a:cxn>
                  <a:cxn ang="0">
                    <a:pos x="134" y="2"/>
                  </a:cxn>
                  <a:cxn ang="0">
                    <a:pos x="138" y="0"/>
                  </a:cxn>
                  <a:cxn ang="0">
                    <a:pos x="142" y="2"/>
                  </a:cxn>
                  <a:cxn ang="0">
                    <a:pos x="145" y="3"/>
                  </a:cxn>
                  <a:cxn ang="0">
                    <a:pos x="146" y="5"/>
                  </a:cxn>
                  <a:cxn ang="0">
                    <a:pos x="146" y="7"/>
                  </a:cxn>
                  <a:cxn ang="0">
                    <a:pos x="146" y="9"/>
                  </a:cxn>
                  <a:cxn ang="0">
                    <a:pos x="145" y="12"/>
                  </a:cxn>
                  <a:cxn ang="0">
                    <a:pos x="137" y="20"/>
                  </a:cxn>
                  <a:cxn ang="0">
                    <a:pos x="125" y="24"/>
                  </a:cxn>
                  <a:cxn ang="0">
                    <a:pos x="111" y="25"/>
                  </a:cxn>
                  <a:cxn ang="0">
                    <a:pos x="94" y="24"/>
                  </a:cxn>
                  <a:cxn ang="0">
                    <a:pos x="77" y="24"/>
                  </a:cxn>
                  <a:cxn ang="0">
                    <a:pos x="61" y="24"/>
                  </a:cxn>
                  <a:cxn ang="0">
                    <a:pos x="47" y="28"/>
                  </a:cxn>
                  <a:cxn ang="0">
                    <a:pos x="35" y="34"/>
                  </a:cxn>
                  <a:cxn ang="0">
                    <a:pos x="20" y="57"/>
                  </a:cxn>
                  <a:cxn ang="0">
                    <a:pos x="15" y="87"/>
                  </a:cxn>
                  <a:cxn ang="0">
                    <a:pos x="14" y="119"/>
                  </a:cxn>
                  <a:cxn ang="0">
                    <a:pos x="15" y="145"/>
                  </a:cxn>
                  <a:cxn ang="0">
                    <a:pos x="13" y="148"/>
                  </a:cxn>
                  <a:cxn ang="0">
                    <a:pos x="9" y="148"/>
                  </a:cxn>
                  <a:cxn ang="0">
                    <a:pos x="4" y="145"/>
                  </a:cxn>
                  <a:cxn ang="0">
                    <a:pos x="1" y="137"/>
                  </a:cxn>
                </a:cxnLst>
                <a:pathLst>
                  <a:path w="146" h="148">
                    <a:moveTo>
                      <a:pt x="1" y="137"/>
                    </a:moveTo>
                    <a:lnTo>
                      <a:pt x="0" y="111"/>
                    </a:lnTo>
                    <a:lnTo>
                      <a:pt x="1" y="80"/>
                    </a:lnTo>
                    <a:lnTo>
                      <a:pt x="6" y="50"/>
                    </a:lnTo>
                    <a:lnTo>
                      <a:pt x="21" y="26"/>
                    </a:lnTo>
                    <a:lnTo>
                      <a:pt x="34" y="20"/>
                    </a:lnTo>
                    <a:lnTo>
                      <a:pt x="47" y="17"/>
                    </a:lnTo>
                    <a:lnTo>
                      <a:pt x="63" y="17"/>
                    </a:lnTo>
                    <a:lnTo>
                      <a:pt x="81" y="17"/>
                    </a:lnTo>
                    <a:lnTo>
                      <a:pt x="97" y="17"/>
                    </a:lnTo>
                    <a:lnTo>
                      <a:pt x="112" y="15"/>
                    </a:lnTo>
                    <a:lnTo>
                      <a:pt x="123" y="12"/>
                    </a:lnTo>
                    <a:lnTo>
                      <a:pt x="132" y="3"/>
                    </a:lnTo>
                    <a:lnTo>
                      <a:pt x="134" y="2"/>
                    </a:lnTo>
                    <a:lnTo>
                      <a:pt x="138" y="0"/>
                    </a:lnTo>
                    <a:lnTo>
                      <a:pt x="142" y="2"/>
                    </a:lnTo>
                    <a:lnTo>
                      <a:pt x="145" y="3"/>
                    </a:lnTo>
                    <a:lnTo>
                      <a:pt x="146" y="5"/>
                    </a:lnTo>
                    <a:lnTo>
                      <a:pt x="146" y="7"/>
                    </a:lnTo>
                    <a:lnTo>
                      <a:pt x="146" y="9"/>
                    </a:lnTo>
                    <a:lnTo>
                      <a:pt x="145" y="12"/>
                    </a:lnTo>
                    <a:lnTo>
                      <a:pt x="137" y="20"/>
                    </a:lnTo>
                    <a:lnTo>
                      <a:pt x="125" y="24"/>
                    </a:lnTo>
                    <a:lnTo>
                      <a:pt x="111" y="25"/>
                    </a:lnTo>
                    <a:lnTo>
                      <a:pt x="94" y="24"/>
                    </a:lnTo>
                    <a:lnTo>
                      <a:pt x="77" y="24"/>
                    </a:lnTo>
                    <a:lnTo>
                      <a:pt x="61" y="24"/>
                    </a:lnTo>
                    <a:lnTo>
                      <a:pt x="47" y="28"/>
                    </a:lnTo>
                    <a:lnTo>
                      <a:pt x="35" y="34"/>
                    </a:lnTo>
                    <a:lnTo>
                      <a:pt x="20" y="57"/>
                    </a:lnTo>
                    <a:lnTo>
                      <a:pt x="15" y="87"/>
                    </a:lnTo>
                    <a:lnTo>
                      <a:pt x="14" y="119"/>
                    </a:lnTo>
                    <a:lnTo>
                      <a:pt x="15" y="145"/>
                    </a:lnTo>
                    <a:lnTo>
                      <a:pt x="13" y="148"/>
                    </a:lnTo>
                    <a:lnTo>
                      <a:pt x="9" y="148"/>
                    </a:lnTo>
                    <a:lnTo>
                      <a:pt x="4" y="145"/>
                    </a:lnTo>
                    <a:lnTo>
                      <a:pt x="1" y="137"/>
                    </a:lnTo>
                    <a:close/>
                  </a:path>
                </a:pathLst>
              </a:custGeom>
              <a:solidFill>
                <a:srgbClr val="000000"/>
              </a:solidFill>
              <a:ln w="9525">
                <a:noFill/>
              </a:ln>
            </p:spPr>
            <p:txBody>
              <a:bodyPr/>
              <a:p>
                <a:endParaRPr lang="zh-CN" altLang="en-US"/>
              </a:p>
            </p:txBody>
          </p:sp>
          <p:sp>
            <p:nvSpPr>
              <p:cNvPr id="21665" name="Freeform 162"/>
              <p:cNvSpPr/>
              <p:nvPr/>
            </p:nvSpPr>
            <p:spPr>
              <a:xfrm>
                <a:off x="3016" y="1048"/>
                <a:ext cx="141" cy="47"/>
              </a:xfrm>
              <a:custGeom>
                <a:avLst/>
                <a:gdLst/>
                <a:ahLst/>
                <a:cxnLst>
                  <a:cxn ang="0">
                    <a:pos x="9" y="16"/>
                  </a:cxn>
                  <a:cxn ang="0">
                    <a:pos x="16" y="18"/>
                  </a:cxn>
                  <a:cxn ang="0">
                    <a:pos x="22" y="20"/>
                  </a:cxn>
                  <a:cxn ang="0">
                    <a:pos x="28" y="21"/>
                  </a:cxn>
                  <a:cxn ang="0">
                    <a:pos x="34" y="22"/>
                  </a:cxn>
                  <a:cxn ang="0">
                    <a:pos x="40" y="23"/>
                  </a:cxn>
                  <a:cxn ang="0">
                    <a:pos x="47" y="24"/>
                  </a:cxn>
                  <a:cxn ang="0">
                    <a:pos x="54" y="24"/>
                  </a:cxn>
                  <a:cxn ang="0">
                    <a:pos x="60" y="24"/>
                  </a:cxn>
                  <a:cxn ang="0">
                    <a:pos x="71" y="24"/>
                  </a:cxn>
                  <a:cxn ang="0">
                    <a:pos x="83" y="23"/>
                  </a:cxn>
                  <a:cxn ang="0">
                    <a:pos x="94" y="21"/>
                  </a:cxn>
                  <a:cxn ang="0">
                    <a:pos x="104" y="18"/>
                  </a:cxn>
                  <a:cxn ang="0">
                    <a:pos x="114" y="15"/>
                  </a:cxn>
                  <a:cxn ang="0">
                    <a:pos x="124" y="11"/>
                  </a:cxn>
                  <a:cxn ang="0">
                    <a:pos x="132" y="6"/>
                  </a:cxn>
                  <a:cxn ang="0">
                    <a:pos x="141" y="0"/>
                  </a:cxn>
                  <a:cxn ang="0">
                    <a:pos x="141" y="2"/>
                  </a:cxn>
                  <a:cxn ang="0">
                    <a:pos x="140" y="10"/>
                  </a:cxn>
                  <a:cxn ang="0">
                    <a:pos x="135" y="17"/>
                  </a:cxn>
                  <a:cxn ang="0">
                    <a:pos x="124" y="23"/>
                  </a:cxn>
                  <a:cxn ang="0">
                    <a:pos x="115" y="28"/>
                  </a:cxn>
                  <a:cxn ang="0">
                    <a:pos x="112" y="33"/>
                  </a:cxn>
                  <a:cxn ang="0">
                    <a:pos x="114" y="36"/>
                  </a:cxn>
                  <a:cxn ang="0">
                    <a:pos x="115" y="37"/>
                  </a:cxn>
                  <a:cxn ang="0">
                    <a:pos x="109" y="39"/>
                  </a:cxn>
                  <a:cxn ang="0">
                    <a:pos x="102" y="41"/>
                  </a:cxn>
                  <a:cxn ang="0">
                    <a:pos x="96" y="43"/>
                  </a:cxn>
                  <a:cxn ang="0">
                    <a:pos x="89" y="44"/>
                  </a:cxn>
                  <a:cxn ang="0">
                    <a:pos x="83" y="46"/>
                  </a:cxn>
                  <a:cxn ang="0">
                    <a:pos x="75" y="46"/>
                  </a:cxn>
                  <a:cxn ang="0">
                    <a:pos x="68" y="47"/>
                  </a:cxn>
                  <a:cxn ang="0">
                    <a:pos x="60" y="47"/>
                  </a:cxn>
                  <a:cxn ang="0">
                    <a:pos x="53" y="47"/>
                  </a:cxn>
                  <a:cxn ang="0">
                    <a:pos x="45" y="46"/>
                  </a:cxn>
                  <a:cxn ang="0">
                    <a:pos x="38" y="46"/>
                  </a:cxn>
                  <a:cxn ang="0">
                    <a:pos x="32" y="44"/>
                  </a:cxn>
                  <a:cxn ang="0">
                    <a:pos x="24" y="42"/>
                  </a:cxn>
                  <a:cxn ang="0">
                    <a:pos x="18" y="41"/>
                  </a:cxn>
                  <a:cxn ang="0">
                    <a:pos x="11" y="38"/>
                  </a:cxn>
                  <a:cxn ang="0">
                    <a:pos x="5" y="36"/>
                  </a:cxn>
                  <a:cxn ang="0">
                    <a:pos x="3" y="32"/>
                  </a:cxn>
                  <a:cxn ang="0">
                    <a:pos x="0" y="22"/>
                  </a:cxn>
                  <a:cxn ang="0">
                    <a:pos x="1" y="16"/>
                  </a:cxn>
                  <a:cxn ang="0">
                    <a:pos x="9" y="16"/>
                  </a:cxn>
                </a:cxnLst>
                <a:pathLst>
                  <a:path w="141" h="47">
                    <a:moveTo>
                      <a:pt x="9" y="16"/>
                    </a:moveTo>
                    <a:lnTo>
                      <a:pt x="16" y="18"/>
                    </a:lnTo>
                    <a:lnTo>
                      <a:pt x="22" y="20"/>
                    </a:lnTo>
                    <a:lnTo>
                      <a:pt x="28" y="21"/>
                    </a:lnTo>
                    <a:lnTo>
                      <a:pt x="34" y="22"/>
                    </a:lnTo>
                    <a:lnTo>
                      <a:pt x="40" y="23"/>
                    </a:lnTo>
                    <a:lnTo>
                      <a:pt x="47" y="24"/>
                    </a:lnTo>
                    <a:lnTo>
                      <a:pt x="54" y="24"/>
                    </a:lnTo>
                    <a:lnTo>
                      <a:pt x="60" y="24"/>
                    </a:lnTo>
                    <a:lnTo>
                      <a:pt x="71" y="24"/>
                    </a:lnTo>
                    <a:lnTo>
                      <a:pt x="83" y="23"/>
                    </a:lnTo>
                    <a:lnTo>
                      <a:pt x="94" y="21"/>
                    </a:lnTo>
                    <a:lnTo>
                      <a:pt x="104" y="18"/>
                    </a:lnTo>
                    <a:lnTo>
                      <a:pt x="114" y="15"/>
                    </a:lnTo>
                    <a:lnTo>
                      <a:pt x="124" y="11"/>
                    </a:lnTo>
                    <a:lnTo>
                      <a:pt x="132" y="6"/>
                    </a:lnTo>
                    <a:lnTo>
                      <a:pt x="141" y="0"/>
                    </a:lnTo>
                    <a:lnTo>
                      <a:pt x="141" y="2"/>
                    </a:lnTo>
                    <a:lnTo>
                      <a:pt x="140" y="10"/>
                    </a:lnTo>
                    <a:lnTo>
                      <a:pt x="135" y="17"/>
                    </a:lnTo>
                    <a:lnTo>
                      <a:pt x="124" y="23"/>
                    </a:lnTo>
                    <a:lnTo>
                      <a:pt x="115" y="28"/>
                    </a:lnTo>
                    <a:lnTo>
                      <a:pt x="112" y="33"/>
                    </a:lnTo>
                    <a:lnTo>
                      <a:pt x="114" y="36"/>
                    </a:lnTo>
                    <a:lnTo>
                      <a:pt x="115" y="37"/>
                    </a:lnTo>
                    <a:lnTo>
                      <a:pt x="109" y="39"/>
                    </a:lnTo>
                    <a:lnTo>
                      <a:pt x="102" y="41"/>
                    </a:lnTo>
                    <a:lnTo>
                      <a:pt x="96" y="43"/>
                    </a:lnTo>
                    <a:lnTo>
                      <a:pt x="89" y="44"/>
                    </a:lnTo>
                    <a:lnTo>
                      <a:pt x="83" y="46"/>
                    </a:lnTo>
                    <a:lnTo>
                      <a:pt x="75" y="46"/>
                    </a:lnTo>
                    <a:lnTo>
                      <a:pt x="68" y="47"/>
                    </a:lnTo>
                    <a:lnTo>
                      <a:pt x="60" y="47"/>
                    </a:lnTo>
                    <a:lnTo>
                      <a:pt x="53" y="47"/>
                    </a:lnTo>
                    <a:lnTo>
                      <a:pt x="45" y="46"/>
                    </a:lnTo>
                    <a:lnTo>
                      <a:pt x="38" y="46"/>
                    </a:lnTo>
                    <a:lnTo>
                      <a:pt x="32" y="44"/>
                    </a:lnTo>
                    <a:lnTo>
                      <a:pt x="24" y="42"/>
                    </a:lnTo>
                    <a:lnTo>
                      <a:pt x="18" y="41"/>
                    </a:lnTo>
                    <a:lnTo>
                      <a:pt x="11" y="38"/>
                    </a:lnTo>
                    <a:lnTo>
                      <a:pt x="5" y="36"/>
                    </a:lnTo>
                    <a:lnTo>
                      <a:pt x="3" y="32"/>
                    </a:lnTo>
                    <a:lnTo>
                      <a:pt x="0" y="22"/>
                    </a:lnTo>
                    <a:lnTo>
                      <a:pt x="1" y="16"/>
                    </a:lnTo>
                    <a:lnTo>
                      <a:pt x="9" y="16"/>
                    </a:lnTo>
                    <a:close/>
                  </a:path>
                </a:pathLst>
              </a:custGeom>
              <a:solidFill>
                <a:srgbClr val="000000"/>
              </a:solidFill>
              <a:ln w="9525">
                <a:noFill/>
              </a:ln>
            </p:spPr>
            <p:txBody>
              <a:bodyPr/>
              <a:p>
                <a:endParaRPr lang="zh-CN" altLang="en-US"/>
              </a:p>
            </p:txBody>
          </p:sp>
        </p:grpSp>
      </p:grpSp>
      <p:grpSp>
        <p:nvGrpSpPr>
          <p:cNvPr id="21666" name="Group 163"/>
          <p:cNvGrpSpPr>
            <a:grpSpLocks noChangeAspect="1"/>
          </p:cNvGrpSpPr>
          <p:nvPr/>
        </p:nvGrpSpPr>
        <p:grpSpPr>
          <a:xfrm>
            <a:off x="5003800" y="3933825"/>
            <a:ext cx="3641725" cy="1800225"/>
            <a:chOff x="2362" y="3717"/>
            <a:chExt cx="3628" cy="1925"/>
          </a:xfrm>
        </p:grpSpPr>
        <p:sp>
          <p:nvSpPr>
            <p:cNvPr id="21667" name="AutoShape 164"/>
            <p:cNvSpPr>
              <a:spLocks noChangeAspect="1" noTextEdit="1"/>
            </p:cNvSpPr>
            <p:nvPr/>
          </p:nvSpPr>
          <p:spPr>
            <a:xfrm>
              <a:off x="2362" y="3717"/>
              <a:ext cx="3628" cy="1925"/>
            </a:xfrm>
            <a:prstGeom prst="rect">
              <a:avLst/>
            </a:prstGeom>
            <a:noFill/>
            <a:ln w="9525">
              <a:noFill/>
            </a:ln>
          </p:spPr>
          <p:txBody>
            <a:bodyPr anchor="t" anchorCtr="0"/>
            <a:p>
              <a:endParaRPr lang="zh-CN" altLang="en-US">
                <a:latin typeface="Arial" panose="020B0604020202020204" pitchFamily="34" charset="0"/>
                <a:ea typeface="宋体" panose="02010600030101010101" pitchFamily="2" charset="-122"/>
              </a:endParaRPr>
            </a:p>
          </p:txBody>
        </p:sp>
        <p:grpSp>
          <p:nvGrpSpPr>
            <p:cNvPr id="21668" name="Group 165"/>
            <p:cNvGrpSpPr/>
            <p:nvPr/>
          </p:nvGrpSpPr>
          <p:grpSpPr>
            <a:xfrm>
              <a:off x="2362" y="3823"/>
              <a:ext cx="3628" cy="1819"/>
              <a:chOff x="1943" y="1120"/>
              <a:chExt cx="2279" cy="2776"/>
            </a:xfrm>
          </p:grpSpPr>
          <p:sp>
            <p:nvSpPr>
              <p:cNvPr id="21669" name="Freeform 166"/>
              <p:cNvSpPr/>
              <p:nvPr/>
            </p:nvSpPr>
            <p:spPr>
              <a:xfrm>
                <a:off x="1948" y="1125"/>
                <a:ext cx="2269" cy="2766"/>
              </a:xfrm>
              <a:custGeom>
                <a:avLst/>
                <a:gdLst/>
                <a:ahLst/>
                <a:cxnLst>
                  <a:cxn ang="0">
                    <a:pos x="2167" y="2766"/>
                  </a:cxn>
                  <a:cxn ang="0">
                    <a:pos x="112" y="2766"/>
                  </a:cxn>
                  <a:cxn ang="0">
                    <a:pos x="88" y="2766"/>
                  </a:cxn>
                  <a:cxn ang="0">
                    <a:pos x="67" y="2764"/>
                  </a:cxn>
                  <a:cxn ang="0">
                    <a:pos x="48" y="2760"/>
                  </a:cxn>
                  <a:cxn ang="0">
                    <a:pos x="32" y="2752"/>
                  </a:cxn>
                  <a:cxn ang="0">
                    <a:pos x="19" y="2742"/>
                  </a:cxn>
                  <a:cxn ang="0">
                    <a:pos x="9" y="2729"/>
                  </a:cxn>
                  <a:cxn ang="0">
                    <a:pos x="2" y="2711"/>
                  </a:cxn>
                  <a:cxn ang="0">
                    <a:pos x="0" y="2689"/>
                  </a:cxn>
                  <a:cxn ang="0">
                    <a:pos x="0" y="63"/>
                  </a:cxn>
                  <a:cxn ang="0">
                    <a:pos x="1" y="49"/>
                  </a:cxn>
                  <a:cxn ang="0">
                    <a:pos x="5" y="37"/>
                  </a:cxn>
                  <a:cxn ang="0">
                    <a:pos x="10" y="26"/>
                  </a:cxn>
                  <a:cxn ang="0">
                    <a:pos x="17" y="16"/>
                  </a:cxn>
                  <a:cxn ang="0">
                    <a:pos x="27" y="9"/>
                  </a:cxn>
                  <a:cxn ang="0">
                    <a:pos x="40" y="3"/>
                  </a:cxn>
                  <a:cxn ang="0">
                    <a:pos x="53" y="1"/>
                  </a:cxn>
                  <a:cxn ang="0">
                    <a:pos x="68" y="0"/>
                  </a:cxn>
                  <a:cxn ang="0">
                    <a:pos x="2175" y="0"/>
                  </a:cxn>
                  <a:cxn ang="0">
                    <a:pos x="2195" y="1"/>
                  </a:cxn>
                  <a:cxn ang="0">
                    <a:pos x="2213" y="6"/>
                  </a:cxn>
                  <a:cxn ang="0">
                    <a:pos x="2229" y="13"/>
                  </a:cxn>
                  <a:cxn ang="0">
                    <a:pos x="2243" y="23"/>
                  </a:cxn>
                  <a:cxn ang="0">
                    <a:pos x="2254" y="34"/>
                  </a:cxn>
                  <a:cxn ang="0">
                    <a:pos x="2263" y="49"/>
                  </a:cxn>
                  <a:cxn ang="0">
                    <a:pos x="2268" y="65"/>
                  </a:cxn>
                  <a:cxn ang="0">
                    <a:pos x="2269" y="84"/>
                  </a:cxn>
                  <a:cxn ang="0">
                    <a:pos x="2269" y="2689"/>
                  </a:cxn>
                  <a:cxn ang="0">
                    <a:pos x="2268" y="2705"/>
                  </a:cxn>
                  <a:cxn ang="0">
                    <a:pos x="2264" y="2719"/>
                  </a:cxn>
                  <a:cxn ang="0">
                    <a:pos x="2258" y="2733"/>
                  </a:cxn>
                  <a:cxn ang="0">
                    <a:pos x="2248" y="2744"/>
                  </a:cxn>
                  <a:cxn ang="0">
                    <a:pos x="2234" y="2754"/>
                  </a:cxn>
                  <a:cxn ang="0">
                    <a:pos x="2216" y="2760"/>
                  </a:cxn>
                  <a:cxn ang="0">
                    <a:pos x="2195" y="2765"/>
                  </a:cxn>
                  <a:cxn ang="0">
                    <a:pos x="2167" y="2766"/>
                  </a:cxn>
                </a:cxnLst>
                <a:pathLst>
                  <a:path w="2269" h="2766">
                    <a:moveTo>
                      <a:pt x="2167" y="2766"/>
                    </a:moveTo>
                    <a:lnTo>
                      <a:pt x="112" y="2766"/>
                    </a:lnTo>
                    <a:lnTo>
                      <a:pt x="88" y="2766"/>
                    </a:lnTo>
                    <a:lnTo>
                      <a:pt x="67" y="2764"/>
                    </a:lnTo>
                    <a:lnTo>
                      <a:pt x="48" y="2760"/>
                    </a:lnTo>
                    <a:lnTo>
                      <a:pt x="32" y="2752"/>
                    </a:lnTo>
                    <a:lnTo>
                      <a:pt x="19" y="2742"/>
                    </a:lnTo>
                    <a:lnTo>
                      <a:pt x="9" y="2729"/>
                    </a:lnTo>
                    <a:lnTo>
                      <a:pt x="2" y="2711"/>
                    </a:lnTo>
                    <a:lnTo>
                      <a:pt x="0" y="2689"/>
                    </a:lnTo>
                    <a:lnTo>
                      <a:pt x="0" y="63"/>
                    </a:lnTo>
                    <a:lnTo>
                      <a:pt x="1" y="49"/>
                    </a:lnTo>
                    <a:lnTo>
                      <a:pt x="5" y="37"/>
                    </a:lnTo>
                    <a:lnTo>
                      <a:pt x="10" y="26"/>
                    </a:lnTo>
                    <a:lnTo>
                      <a:pt x="17" y="16"/>
                    </a:lnTo>
                    <a:lnTo>
                      <a:pt x="27" y="9"/>
                    </a:lnTo>
                    <a:lnTo>
                      <a:pt x="40" y="3"/>
                    </a:lnTo>
                    <a:lnTo>
                      <a:pt x="53" y="1"/>
                    </a:lnTo>
                    <a:lnTo>
                      <a:pt x="68" y="0"/>
                    </a:lnTo>
                    <a:lnTo>
                      <a:pt x="2175" y="0"/>
                    </a:lnTo>
                    <a:lnTo>
                      <a:pt x="2195" y="1"/>
                    </a:lnTo>
                    <a:lnTo>
                      <a:pt x="2213" y="6"/>
                    </a:lnTo>
                    <a:lnTo>
                      <a:pt x="2229" y="13"/>
                    </a:lnTo>
                    <a:lnTo>
                      <a:pt x="2243" y="23"/>
                    </a:lnTo>
                    <a:lnTo>
                      <a:pt x="2254" y="34"/>
                    </a:lnTo>
                    <a:lnTo>
                      <a:pt x="2263" y="49"/>
                    </a:lnTo>
                    <a:lnTo>
                      <a:pt x="2268" y="65"/>
                    </a:lnTo>
                    <a:lnTo>
                      <a:pt x="2269" y="84"/>
                    </a:lnTo>
                    <a:lnTo>
                      <a:pt x="2269" y="2689"/>
                    </a:lnTo>
                    <a:lnTo>
                      <a:pt x="2268" y="2705"/>
                    </a:lnTo>
                    <a:lnTo>
                      <a:pt x="2264" y="2719"/>
                    </a:lnTo>
                    <a:lnTo>
                      <a:pt x="2258" y="2733"/>
                    </a:lnTo>
                    <a:lnTo>
                      <a:pt x="2248" y="2744"/>
                    </a:lnTo>
                    <a:lnTo>
                      <a:pt x="2234" y="2754"/>
                    </a:lnTo>
                    <a:lnTo>
                      <a:pt x="2216" y="2760"/>
                    </a:lnTo>
                    <a:lnTo>
                      <a:pt x="2195" y="2765"/>
                    </a:lnTo>
                    <a:lnTo>
                      <a:pt x="2167" y="2766"/>
                    </a:lnTo>
                    <a:close/>
                  </a:path>
                </a:pathLst>
              </a:custGeom>
              <a:solidFill>
                <a:srgbClr val="8200FF"/>
              </a:solidFill>
              <a:ln w="9525">
                <a:noFill/>
              </a:ln>
            </p:spPr>
            <p:txBody>
              <a:bodyPr/>
              <a:p>
                <a:endParaRPr lang="zh-CN" altLang="en-US"/>
              </a:p>
            </p:txBody>
          </p:sp>
          <p:sp>
            <p:nvSpPr>
              <p:cNvPr id="21670" name="Freeform 167"/>
              <p:cNvSpPr/>
              <p:nvPr/>
            </p:nvSpPr>
            <p:spPr>
              <a:xfrm>
                <a:off x="2060" y="3886"/>
                <a:ext cx="2055" cy="10"/>
              </a:xfrm>
              <a:custGeom>
                <a:avLst/>
                <a:gdLst/>
                <a:ahLst/>
                <a:cxnLst>
                  <a:cxn ang="0">
                    <a:pos x="0" y="10"/>
                  </a:cxn>
                  <a:cxn ang="0">
                    <a:pos x="0" y="10"/>
                  </a:cxn>
                  <a:cxn ang="0">
                    <a:pos x="2055" y="10"/>
                  </a:cxn>
                  <a:cxn ang="0">
                    <a:pos x="2055" y="0"/>
                  </a:cxn>
                  <a:cxn ang="0">
                    <a:pos x="0" y="0"/>
                  </a:cxn>
                  <a:cxn ang="0">
                    <a:pos x="0" y="0"/>
                  </a:cxn>
                  <a:cxn ang="0">
                    <a:pos x="0" y="10"/>
                  </a:cxn>
                </a:cxnLst>
                <a:pathLst>
                  <a:path w="2055" h="10">
                    <a:moveTo>
                      <a:pt x="0" y="10"/>
                    </a:moveTo>
                    <a:lnTo>
                      <a:pt x="0" y="10"/>
                    </a:lnTo>
                    <a:lnTo>
                      <a:pt x="2055" y="10"/>
                    </a:lnTo>
                    <a:lnTo>
                      <a:pt x="2055" y="0"/>
                    </a:lnTo>
                    <a:lnTo>
                      <a:pt x="0" y="0"/>
                    </a:lnTo>
                    <a:lnTo>
                      <a:pt x="0" y="10"/>
                    </a:lnTo>
                    <a:close/>
                  </a:path>
                </a:pathLst>
              </a:custGeom>
              <a:solidFill>
                <a:srgbClr val="000000"/>
              </a:solidFill>
              <a:ln w="9525">
                <a:noFill/>
              </a:ln>
            </p:spPr>
            <p:txBody>
              <a:bodyPr/>
              <a:p>
                <a:endParaRPr lang="zh-CN" altLang="en-US"/>
              </a:p>
            </p:txBody>
          </p:sp>
          <p:sp>
            <p:nvSpPr>
              <p:cNvPr id="21671" name="Freeform 168"/>
              <p:cNvSpPr/>
              <p:nvPr/>
            </p:nvSpPr>
            <p:spPr>
              <a:xfrm>
                <a:off x="1943" y="3814"/>
                <a:ext cx="117" cy="82"/>
              </a:xfrm>
              <a:custGeom>
                <a:avLst/>
                <a:gdLst/>
                <a:ahLst/>
                <a:cxnLst>
                  <a:cxn ang="0">
                    <a:pos x="0" y="0"/>
                  </a:cxn>
                  <a:cxn ang="0">
                    <a:pos x="0" y="0"/>
                  </a:cxn>
                  <a:cxn ang="0">
                    <a:pos x="4" y="22"/>
                  </a:cxn>
                  <a:cxn ang="0">
                    <a:pos x="10" y="41"/>
                  </a:cxn>
                  <a:cxn ang="0">
                    <a:pos x="21" y="56"/>
                  </a:cxn>
                  <a:cxn ang="0">
                    <a:pos x="35" y="67"/>
                  </a:cxn>
                  <a:cxn ang="0">
                    <a:pos x="52" y="75"/>
                  </a:cxn>
                  <a:cxn ang="0">
                    <a:pos x="72" y="78"/>
                  </a:cxn>
                  <a:cxn ang="0">
                    <a:pos x="93" y="81"/>
                  </a:cxn>
                  <a:cxn ang="0">
                    <a:pos x="117" y="82"/>
                  </a:cxn>
                  <a:cxn ang="0">
                    <a:pos x="117" y="72"/>
                  </a:cxn>
                  <a:cxn ang="0">
                    <a:pos x="93" y="73"/>
                  </a:cxn>
                  <a:cxn ang="0">
                    <a:pos x="72" y="71"/>
                  </a:cxn>
                  <a:cxn ang="0">
                    <a:pos x="55" y="67"/>
                  </a:cxn>
                  <a:cxn ang="0">
                    <a:pos x="40" y="60"/>
                  </a:cxn>
                  <a:cxn ang="0">
                    <a:pos x="26" y="51"/>
                  </a:cxn>
                  <a:cxn ang="0">
                    <a:pos x="17" y="39"/>
                  </a:cxn>
                  <a:cxn ang="0">
                    <a:pos x="11" y="22"/>
                  </a:cxn>
                  <a:cxn ang="0">
                    <a:pos x="10" y="0"/>
                  </a:cxn>
                  <a:cxn ang="0">
                    <a:pos x="10" y="0"/>
                  </a:cxn>
                  <a:cxn ang="0">
                    <a:pos x="0" y="0"/>
                  </a:cxn>
                </a:cxnLst>
                <a:pathLst>
                  <a:path w="117" h="82">
                    <a:moveTo>
                      <a:pt x="0" y="0"/>
                    </a:moveTo>
                    <a:lnTo>
                      <a:pt x="0" y="0"/>
                    </a:lnTo>
                    <a:lnTo>
                      <a:pt x="4" y="22"/>
                    </a:lnTo>
                    <a:lnTo>
                      <a:pt x="10" y="41"/>
                    </a:lnTo>
                    <a:lnTo>
                      <a:pt x="21" y="56"/>
                    </a:lnTo>
                    <a:lnTo>
                      <a:pt x="35" y="67"/>
                    </a:lnTo>
                    <a:lnTo>
                      <a:pt x="52" y="75"/>
                    </a:lnTo>
                    <a:lnTo>
                      <a:pt x="72" y="78"/>
                    </a:lnTo>
                    <a:lnTo>
                      <a:pt x="93" y="81"/>
                    </a:lnTo>
                    <a:lnTo>
                      <a:pt x="117" y="82"/>
                    </a:lnTo>
                    <a:lnTo>
                      <a:pt x="117" y="72"/>
                    </a:lnTo>
                    <a:lnTo>
                      <a:pt x="93" y="73"/>
                    </a:lnTo>
                    <a:lnTo>
                      <a:pt x="72" y="71"/>
                    </a:lnTo>
                    <a:lnTo>
                      <a:pt x="55" y="67"/>
                    </a:lnTo>
                    <a:lnTo>
                      <a:pt x="40" y="60"/>
                    </a:lnTo>
                    <a:lnTo>
                      <a:pt x="26" y="51"/>
                    </a:lnTo>
                    <a:lnTo>
                      <a:pt x="17" y="39"/>
                    </a:lnTo>
                    <a:lnTo>
                      <a:pt x="11" y="22"/>
                    </a:lnTo>
                    <a:lnTo>
                      <a:pt x="10" y="0"/>
                    </a:lnTo>
                    <a:lnTo>
                      <a:pt x="0" y="0"/>
                    </a:lnTo>
                    <a:close/>
                  </a:path>
                </a:pathLst>
              </a:custGeom>
              <a:solidFill>
                <a:srgbClr val="000000"/>
              </a:solidFill>
              <a:ln w="9525">
                <a:noFill/>
              </a:ln>
            </p:spPr>
            <p:txBody>
              <a:bodyPr/>
              <a:p>
                <a:endParaRPr lang="zh-CN" altLang="en-US"/>
              </a:p>
            </p:txBody>
          </p:sp>
          <p:sp>
            <p:nvSpPr>
              <p:cNvPr id="21672" name="Freeform 169"/>
              <p:cNvSpPr/>
              <p:nvPr/>
            </p:nvSpPr>
            <p:spPr>
              <a:xfrm>
                <a:off x="1943" y="1188"/>
                <a:ext cx="10" cy="2626"/>
              </a:xfrm>
              <a:custGeom>
                <a:avLst/>
                <a:gdLst/>
                <a:ahLst/>
                <a:cxnLst>
                  <a:cxn ang="0">
                    <a:pos x="0" y="0"/>
                  </a:cxn>
                  <a:cxn ang="0">
                    <a:pos x="0" y="0"/>
                  </a:cxn>
                  <a:cxn ang="0">
                    <a:pos x="0" y="2626"/>
                  </a:cxn>
                  <a:cxn ang="0">
                    <a:pos x="10" y="2626"/>
                  </a:cxn>
                  <a:cxn ang="0">
                    <a:pos x="10" y="0"/>
                  </a:cxn>
                  <a:cxn ang="0">
                    <a:pos x="10" y="0"/>
                  </a:cxn>
                  <a:cxn ang="0">
                    <a:pos x="0" y="0"/>
                  </a:cxn>
                </a:cxnLst>
                <a:pathLst>
                  <a:path w="10" h="2626">
                    <a:moveTo>
                      <a:pt x="0" y="0"/>
                    </a:moveTo>
                    <a:lnTo>
                      <a:pt x="0" y="0"/>
                    </a:lnTo>
                    <a:lnTo>
                      <a:pt x="0" y="2626"/>
                    </a:lnTo>
                    <a:lnTo>
                      <a:pt x="10" y="2626"/>
                    </a:lnTo>
                    <a:lnTo>
                      <a:pt x="10" y="0"/>
                    </a:lnTo>
                    <a:lnTo>
                      <a:pt x="0" y="0"/>
                    </a:lnTo>
                    <a:close/>
                  </a:path>
                </a:pathLst>
              </a:custGeom>
              <a:solidFill>
                <a:srgbClr val="000000"/>
              </a:solidFill>
              <a:ln w="9525">
                <a:noFill/>
              </a:ln>
            </p:spPr>
            <p:txBody>
              <a:bodyPr/>
              <a:p>
                <a:endParaRPr lang="zh-CN" altLang="en-US"/>
              </a:p>
            </p:txBody>
          </p:sp>
          <p:sp>
            <p:nvSpPr>
              <p:cNvPr id="21673" name="Freeform 170"/>
              <p:cNvSpPr/>
              <p:nvPr/>
            </p:nvSpPr>
            <p:spPr>
              <a:xfrm>
                <a:off x="1943" y="1120"/>
                <a:ext cx="73" cy="68"/>
              </a:xfrm>
              <a:custGeom>
                <a:avLst/>
                <a:gdLst/>
                <a:ahLst/>
                <a:cxnLst>
                  <a:cxn ang="0">
                    <a:pos x="73" y="0"/>
                  </a:cxn>
                  <a:cxn ang="0">
                    <a:pos x="73" y="0"/>
                  </a:cxn>
                  <a:cxn ang="0">
                    <a:pos x="58" y="2"/>
                  </a:cxn>
                  <a:cxn ang="0">
                    <a:pos x="43" y="5"/>
                  </a:cxn>
                  <a:cxn ang="0">
                    <a:pos x="31" y="11"/>
                  </a:cxn>
                  <a:cxn ang="0">
                    <a:pos x="20" y="18"/>
                  </a:cxn>
                  <a:cxn ang="0">
                    <a:pos x="11" y="28"/>
                  </a:cxn>
                  <a:cxn ang="0">
                    <a:pos x="6" y="40"/>
                  </a:cxn>
                  <a:cxn ang="0">
                    <a:pos x="3" y="54"/>
                  </a:cxn>
                  <a:cxn ang="0">
                    <a:pos x="0" y="68"/>
                  </a:cxn>
                  <a:cxn ang="0">
                    <a:pos x="10" y="68"/>
                  </a:cxn>
                  <a:cxn ang="0">
                    <a:pos x="10" y="54"/>
                  </a:cxn>
                  <a:cxn ang="0">
                    <a:pos x="14" y="43"/>
                  </a:cxn>
                  <a:cxn ang="0">
                    <a:pos x="19" y="33"/>
                  </a:cxn>
                  <a:cxn ang="0">
                    <a:pos x="25" y="23"/>
                  </a:cxn>
                  <a:cxn ang="0">
                    <a:pos x="34" y="18"/>
                  </a:cxn>
                  <a:cxn ang="0">
                    <a:pos x="46" y="12"/>
                  </a:cxn>
                  <a:cxn ang="0">
                    <a:pos x="58" y="9"/>
                  </a:cxn>
                  <a:cxn ang="0">
                    <a:pos x="73" y="9"/>
                  </a:cxn>
                  <a:cxn ang="0">
                    <a:pos x="73" y="9"/>
                  </a:cxn>
                  <a:cxn ang="0">
                    <a:pos x="73" y="0"/>
                  </a:cxn>
                </a:cxnLst>
                <a:pathLst>
                  <a:path w="73" h="68">
                    <a:moveTo>
                      <a:pt x="73" y="0"/>
                    </a:moveTo>
                    <a:lnTo>
                      <a:pt x="73" y="0"/>
                    </a:lnTo>
                    <a:lnTo>
                      <a:pt x="58" y="2"/>
                    </a:lnTo>
                    <a:lnTo>
                      <a:pt x="43" y="5"/>
                    </a:lnTo>
                    <a:lnTo>
                      <a:pt x="31" y="11"/>
                    </a:lnTo>
                    <a:lnTo>
                      <a:pt x="20" y="18"/>
                    </a:lnTo>
                    <a:lnTo>
                      <a:pt x="11" y="28"/>
                    </a:lnTo>
                    <a:lnTo>
                      <a:pt x="6" y="40"/>
                    </a:lnTo>
                    <a:lnTo>
                      <a:pt x="3" y="54"/>
                    </a:lnTo>
                    <a:lnTo>
                      <a:pt x="0" y="68"/>
                    </a:lnTo>
                    <a:lnTo>
                      <a:pt x="10" y="68"/>
                    </a:lnTo>
                    <a:lnTo>
                      <a:pt x="10" y="54"/>
                    </a:lnTo>
                    <a:lnTo>
                      <a:pt x="14" y="43"/>
                    </a:lnTo>
                    <a:lnTo>
                      <a:pt x="19" y="33"/>
                    </a:lnTo>
                    <a:lnTo>
                      <a:pt x="25" y="23"/>
                    </a:lnTo>
                    <a:lnTo>
                      <a:pt x="34" y="18"/>
                    </a:lnTo>
                    <a:lnTo>
                      <a:pt x="46" y="12"/>
                    </a:lnTo>
                    <a:lnTo>
                      <a:pt x="58" y="9"/>
                    </a:lnTo>
                    <a:lnTo>
                      <a:pt x="73" y="9"/>
                    </a:lnTo>
                    <a:lnTo>
                      <a:pt x="73" y="0"/>
                    </a:lnTo>
                    <a:close/>
                  </a:path>
                </a:pathLst>
              </a:custGeom>
              <a:solidFill>
                <a:srgbClr val="000000"/>
              </a:solidFill>
              <a:ln w="9525">
                <a:noFill/>
              </a:ln>
            </p:spPr>
            <p:txBody>
              <a:bodyPr/>
              <a:p>
                <a:endParaRPr lang="zh-CN" altLang="en-US"/>
              </a:p>
            </p:txBody>
          </p:sp>
          <p:sp>
            <p:nvSpPr>
              <p:cNvPr id="21674" name="Freeform 171"/>
              <p:cNvSpPr/>
              <p:nvPr/>
            </p:nvSpPr>
            <p:spPr>
              <a:xfrm>
                <a:off x="2016" y="1120"/>
                <a:ext cx="2107" cy="9"/>
              </a:xfrm>
              <a:custGeom>
                <a:avLst/>
                <a:gdLst/>
                <a:ahLst/>
                <a:cxnLst>
                  <a:cxn ang="0">
                    <a:pos x="2107" y="0"/>
                  </a:cxn>
                  <a:cxn ang="0">
                    <a:pos x="2107" y="0"/>
                  </a:cxn>
                  <a:cxn ang="0">
                    <a:pos x="0" y="0"/>
                  </a:cxn>
                  <a:cxn ang="0">
                    <a:pos x="0" y="9"/>
                  </a:cxn>
                  <a:cxn ang="0">
                    <a:pos x="2107" y="9"/>
                  </a:cxn>
                  <a:cxn ang="0">
                    <a:pos x="2107" y="9"/>
                  </a:cxn>
                  <a:cxn ang="0">
                    <a:pos x="2107" y="0"/>
                  </a:cxn>
                </a:cxnLst>
                <a:pathLst>
                  <a:path w="2107" h="9">
                    <a:moveTo>
                      <a:pt x="2107" y="0"/>
                    </a:moveTo>
                    <a:lnTo>
                      <a:pt x="2107" y="0"/>
                    </a:lnTo>
                    <a:lnTo>
                      <a:pt x="0" y="0"/>
                    </a:lnTo>
                    <a:lnTo>
                      <a:pt x="0" y="9"/>
                    </a:lnTo>
                    <a:lnTo>
                      <a:pt x="2107" y="9"/>
                    </a:lnTo>
                    <a:lnTo>
                      <a:pt x="2107" y="0"/>
                    </a:lnTo>
                    <a:close/>
                  </a:path>
                </a:pathLst>
              </a:custGeom>
              <a:solidFill>
                <a:srgbClr val="000000"/>
              </a:solidFill>
              <a:ln w="9525">
                <a:noFill/>
              </a:ln>
            </p:spPr>
            <p:txBody>
              <a:bodyPr/>
              <a:p>
                <a:endParaRPr lang="zh-CN" altLang="en-US"/>
              </a:p>
            </p:txBody>
          </p:sp>
          <p:sp>
            <p:nvSpPr>
              <p:cNvPr id="21675" name="Freeform 172"/>
              <p:cNvSpPr/>
              <p:nvPr/>
            </p:nvSpPr>
            <p:spPr>
              <a:xfrm>
                <a:off x="4123" y="1120"/>
                <a:ext cx="99" cy="89"/>
              </a:xfrm>
              <a:custGeom>
                <a:avLst/>
                <a:gdLst/>
                <a:ahLst/>
                <a:cxnLst>
                  <a:cxn ang="0">
                    <a:pos x="99" y="89"/>
                  </a:cxn>
                  <a:cxn ang="0">
                    <a:pos x="99" y="89"/>
                  </a:cxn>
                  <a:cxn ang="0">
                    <a:pos x="96" y="70"/>
                  </a:cxn>
                  <a:cxn ang="0">
                    <a:pos x="92" y="53"/>
                  </a:cxn>
                  <a:cxn ang="0">
                    <a:pos x="83" y="37"/>
                  </a:cxn>
                  <a:cxn ang="0">
                    <a:pos x="70" y="24"/>
                  </a:cxn>
                  <a:cxn ang="0">
                    <a:pos x="57" y="14"/>
                  </a:cxn>
                  <a:cxn ang="0">
                    <a:pos x="39" y="7"/>
                  </a:cxn>
                  <a:cxn ang="0">
                    <a:pos x="20" y="2"/>
                  </a:cxn>
                  <a:cxn ang="0">
                    <a:pos x="0" y="0"/>
                  </a:cxn>
                  <a:cxn ang="0">
                    <a:pos x="0" y="9"/>
                  </a:cxn>
                  <a:cxn ang="0">
                    <a:pos x="20" y="9"/>
                  </a:cxn>
                  <a:cxn ang="0">
                    <a:pos x="37" y="14"/>
                  </a:cxn>
                  <a:cxn ang="0">
                    <a:pos x="52" y="22"/>
                  </a:cxn>
                  <a:cxn ang="0">
                    <a:pos x="65" y="32"/>
                  </a:cxn>
                  <a:cxn ang="0">
                    <a:pos x="75" y="42"/>
                  </a:cxn>
                  <a:cxn ang="0">
                    <a:pos x="84" y="55"/>
                  </a:cxn>
                  <a:cxn ang="0">
                    <a:pos x="89" y="70"/>
                  </a:cxn>
                  <a:cxn ang="0">
                    <a:pos x="89" y="89"/>
                  </a:cxn>
                  <a:cxn ang="0">
                    <a:pos x="89" y="89"/>
                  </a:cxn>
                  <a:cxn ang="0">
                    <a:pos x="99" y="89"/>
                  </a:cxn>
                </a:cxnLst>
                <a:pathLst>
                  <a:path w="99" h="89">
                    <a:moveTo>
                      <a:pt x="99" y="89"/>
                    </a:moveTo>
                    <a:lnTo>
                      <a:pt x="99" y="89"/>
                    </a:lnTo>
                    <a:lnTo>
                      <a:pt x="96" y="70"/>
                    </a:lnTo>
                    <a:lnTo>
                      <a:pt x="92" y="53"/>
                    </a:lnTo>
                    <a:lnTo>
                      <a:pt x="83" y="37"/>
                    </a:lnTo>
                    <a:lnTo>
                      <a:pt x="70" y="24"/>
                    </a:lnTo>
                    <a:lnTo>
                      <a:pt x="57" y="14"/>
                    </a:lnTo>
                    <a:lnTo>
                      <a:pt x="39" y="7"/>
                    </a:lnTo>
                    <a:lnTo>
                      <a:pt x="20" y="2"/>
                    </a:lnTo>
                    <a:lnTo>
                      <a:pt x="0" y="0"/>
                    </a:lnTo>
                    <a:lnTo>
                      <a:pt x="0" y="9"/>
                    </a:lnTo>
                    <a:lnTo>
                      <a:pt x="20" y="9"/>
                    </a:lnTo>
                    <a:lnTo>
                      <a:pt x="37" y="14"/>
                    </a:lnTo>
                    <a:lnTo>
                      <a:pt x="52" y="22"/>
                    </a:lnTo>
                    <a:lnTo>
                      <a:pt x="65" y="32"/>
                    </a:lnTo>
                    <a:lnTo>
                      <a:pt x="75" y="42"/>
                    </a:lnTo>
                    <a:lnTo>
                      <a:pt x="84" y="55"/>
                    </a:lnTo>
                    <a:lnTo>
                      <a:pt x="89" y="70"/>
                    </a:lnTo>
                    <a:lnTo>
                      <a:pt x="89" y="89"/>
                    </a:lnTo>
                    <a:lnTo>
                      <a:pt x="99" y="89"/>
                    </a:lnTo>
                    <a:close/>
                  </a:path>
                </a:pathLst>
              </a:custGeom>
              <a:solidFill>
                <a:srgbClr val="000000"/>
              </a:solidFill>
              <a:ln w="9525">
                <a:noFill/>
              </a:ln>
            </p:spPr>
            <p:txBody>
              <a:bodyPr/>
              <a:p>
                <a:endParaRPr lang="zh-CN" altLang="en-US"/>
              </a:p>
            </p:txBody>
          </p:sp>
          <p:sp>
            <p:nvSpPr>
              <p:cNvPr id="21676" name="Freeform 173"/>
              <p:cNvSpPr/>
              <p:nvPr/>
            </p:nvSpPr>
            <p:spPr>
              <a:xfrm>
                <a:off x="4212" y="1209"/>
                <a:ext cx="10" cy="2605"/>
              </a:xfrm>
              <a:custGeom>
                <a:avLst/>
                <a:gdLst/>
                <a:ahLst/>
                <a:cxnLst>
                  <a:cxn ang="0">
                    <a:pos x="10" y="2605"/>
                  </a:cxn>
                  <a:cxn ang="0">
                    <a:pos x="10" y="2605"/>
                  </a:cxn>
                  <a:cxn ang="0">
                    <a:pos x="10" y="0"/>
                  </a:cxn>
                  <a:cxn ang="0">
                    <a:pos x="0" y="0"/>
                  </a:cxn>
                  <a:cxn ang="0">
                    <a:pos x="0" y="2605"/>
                  </a:cxn>
                  <a:cxn ang="0">
                    <a:pos x="0" y="2605"/>
                  </a:cxn>
                  <a:cxn ang="0">
                    <a:pos x="10" y="2605"/>
                  </a:cxn>
                </a:cxnLst>
                <a:pathLst>
                  <a:path w="10" h="2605">
                    <a:moveTo>
                      <a:pt x="10" y="2605"/>
                    </a:moveTo>
                    <a:lnTo>
                      <a:pt x="10" y="2605"/>
                    </a:lnTo>
                    <a:lnTo>
                      <a:pt x="10" y="0"/>
                    </a:lnTo>
                    <a:lnTo>
                      <a:pt x="0" y="0"/>
                    </a:lnTo>
                    <a:lnTo>
                      <a:pt x="0" y="2605"/>
                    </a:lnTo>
                    <a:lnTo>
                      <a:pt x="10" y="2605"/>
                    </a:lnTo>
                    <a:close/>
                  </a:path>
                </a:pathLst>
              </a:custGeom>
              <a:solidFill>
                <a:srgbClr val="000000"/>
              </a:solidFill>
              <a:ln w="9525">
                <a:noFill/>
              </a:ln>
            </p:spPr>
            <p:txBody>
              <a:bodyPr/>
              <a:p>
                <a:endParaRPr lang="zh-CN" altLang="en-US"/>
              </a:p>
            </p:txBody>
          </p:sp>
          <p:sp>
            <p:nvSpPr>
              <p:cNvPr id="21677" name="Freeform 174"/>
              <p:cNvSpPr/>
              <p:nvPr/>
            </p:nvSpPr>
            <p:spPr>
              <a:xfrm>
                <a:off x="4115" y="3814"/>
                <a:ext cx="107" cy="82"/>
              </a:xfrm>
              <a:custGeom>
                <a:avLst/>
                <a:gdLst/>
                <a:ahLst/>
                <a:cxnLst>
                  <a:cxn ang="0">
                    <a:pos x="0" y="82"/>
                  </a:cxn>
                  <a:cxn ang="0">
                    <a:pos x="0" y="82"/>
                  </a:cxn>
                  <a:cxn ang="0">
                    <a:pos x="28" y="79"/>
                  </a:cxn>
                  <a:cxn ang="0">
                    <a:pos x="50" y="75"/>
                  </a:cxn>
                  <a:cxn ang="0">
                    <a:pos x="69" y="68"/>
                  </a:cxn>
                  <a:cxn ang="0">
                    <a:pos x="83" y="57"/>
                  </a:cxn>
                  <a:cxn ang="0">
                    <a:pos x="95" y="46"/>
                  </a:cxn>
                  <a:cxn ang="0">
                    <a:pos x="101" y="31"/>
                  </a:cxn>
                  <a:cxn ang="0">
                    <a:pos x="104" y="16"/>
                  </a:cxn>
                  <a:cxn ang="0">
                    <a:pos x="107" y="0"/>
                  </a:cxn>
                  <a:cxn ang="0">
                    <a:pos x="97" y="0"/>
                  </a:cxn>
                  <a:cxn ang="0">
                    <a:pos x="97" y="16"/>
                  </a:cxn>
                  <a:cxn ang="0">
                    <a:pos x="93" y="29"/>
                  </a:cxn>
                  <a:cxn ang="0">
                    <a:pos x="87" y="41"/>
                  </a:cxn>
                  <a:cxn ang="0">
                    <a:pos x="78" y="52"/>
                  </a:cxn>
                  <a:cxn ang="0">
                    <a:pos x="66" y="61"/>
                  </a:cxn>
                  <a:cxn ang="0">
                    <a:pos x="47" y="67"/>
                  </a:cxn>
                  <a:cxn ang="0">
                    <a:pos x="28" y="72"/>
                  </a:cxn>
                  <a:cxn ang="0">
                    <a:pos x="0" y="72"/>
                  </a:cxn>
                  <a:cxn ang="0">
                    <a:pos x="0" y="72"/>
                  </a:cxn>
                  <a:cxn ang="0">
                    <a:pos x="0" y="82"/>
                  </a:cxn>
                </a:cxnLst>
                <a:pathLst>
                  <a:path w="107" h="82">
                    <a:moveTo>
                      <a:pt x="0" y="82"/>
                    </a:moveTo>
                    <a:lnTo>
                      <a:pt x="0" y="82"/>
                    </a:lnTo>
                    <a:lnTo>
                      <a:pt x="28" y="79"/>
                    </a:lnTo>
                    <a:lnTo>
                      <a:pt x="50" y="75"/>
                    </a:lnTo>
                    <a:lnTo>
                      <a:pt x="69" y="68"/>
                    </a:lnTo>
                    <a:lnTo>
                      <a:pt x="83" y="57"/>
                    </a:lnTo>
                    <a:lnTo>
                      <a:pt x="95" y="46"/>
                    </a:lnTo>
                    <a:lnTo>
                      <a:pt x="101" y="31"/>
                    </a:lnTo>
                    <a:lnTo>
                      <a:pt x="104" y="16"/>
                    </a:lnTo>
                    <a:lnTo>
                      <a:pt x="107" y="0"/>
                    </a:lnTo>
                    <a:lnTo>
                      <a:pt x="97" y="0"/>
                    </a:lnTo>
                    <a:lnTo>
                      <a:pt x="97" y="16"/>
                    </a:lnTo>
                    <a:lnTo>
                      <a:pt x="93" y="29"/>
                    </a:lnTo>
                    <a:lnTo>
                      <a:pt x="87" y="41"/>
                    </a:lnTo>
                    <a:lnTo>
                      <a:pt x="78" y="52"/>
                    </a:lnTo>
                    <a:lnTo>
                      <a:pt x="66" y="61"/>
                    </a:lnTo>
                    <a:lnTo>
                      <a:pt x="47" y="67"/>
                    </a:lnTo>
                    <a:lnTo>
                      <a:pt x="28" y="72"/>
                    </a:lnTo>
                    <a:lnTo>
                      <a:pt x="0" y="72"/>
                    </a:lnTo>
                    <a:lnTo>
                      <a:pt x="0" y="82"/>
                    </a:lnTo>
                    <a:close/>
                  </a:path>
                </a:pathLst>
              </a:custGeom>
              <a:solidFill>
                <a:srgbClr val="000000"/>
              </a:solidFill>
              <a:ln w="9525">
                <a:noFill/>
              </a:ln>
            </p:spPr>
            <p:txBody>
              <a:bodyPr/>
              <a:p>
                <a:endParaRPr lang="zh-CN" altLang="en-US"/>
              </a:p>
            </p:txBody>
          </p:sp>
        </p:grpSp>
        <p:grpSp>
          <p:nvGrpSpPr>
            <p:cNvPr id="21678" name="Group 175"/>
            <p:cNvGrpSpPr/>
            <p:nvPr/>
          </p:nvGrpSpPr>
          <p:grpSpPr>
            <a:xfrm>
              <a:off x="2362" y="3958"/>
              <a:ext cx="3600" cy="1564"/>
              <a:chOff x="2146" y="1281"/>
              <a:chExt cx="1874" cy="2480"/>
            </a:xfrm>
          </p:grpSpPr>
          <p:sp>
            <p:nvSpPr>
              <p:cNvPr id="21679" name="Rectangle 176"/>
              <p:cNvSpPr/>
              <p:nvPr/>
            </p:nvSpPr>
            <p:spPr>
              <a:xfrm>
                <a:off x="2151" y="1286"/>
                <a:ext cx="1864" cy="2470"/>
              </a:xfrm>
              <a:prstGeom prst="rect">
                <a:avLst/>
              </a:prstGeom>
              <a:solidFill>
                <a:srgbClr val="FFFFFF"/>
              </a:solidFill>
              <a:ln w="9525">
                <a:noFill/>
              </a:ln>
            </p:spPr>
            <p:txBody>
              <a:bodyPr anchor="t" anchorCtr="0"/>
              <a:p>
                <a:pPr indent="292100" eaLnBrk="0" hangingPunct="0"/>
                <a:r>
                  <a:rPr lang="zh-CN" altLang="en-US" sz="1600" dirty="0">
                    <a:latin typeface="Arial" panose="020B0604020202020204" pitchFamily="34" charset="0"/>
                    <a:ea typeface="宋体" panose="02010600030101010101" pitchFamily="2" charset="-122"/>
                  </a:rPr>
                  <a:t>收费标准（以顺丰速运为例）：</a:t>
                </a:r>
                <a:endParaRPr lang="zh-CN" altLang="en-US" sz="1600" dirty="0">
                  <a:latin typeface="Arial" panose="020B0604020202020204" pitchFamily="34" charset="0"/>
                  <a:ea typeface="宋体" panose="02010600030101010101" pitchFamily="2" charset="-122"/>
                </a:endParaRPr>
              </a:p>
              <a:p>
                <a:pPr indent="292100" eaLnBrk="0" hangingPunct="0"/>
                <a:r>
                  <a:rPr lang="zh-CN" altLang="en-US" sz="1600" dirty="0">
                    <a:latin typeface="宋体" panose="02010600030101010101" pitchFamily="2" charset="-122"/>
                    <a:ea typeface="宋体" panose="02010600030101010101" pitchFamily="2" charset="-122"/>
                  </a:rPr>
                  <a:t>大陆月结至大陆</a:t>
                </a:r>
                <a:r>
                  <a:rPr lang="en-US" altLang="zh-CN" sz="1600" dirty="0">
                    <a:latin typeface="宋体" panose="02010600030101010101" pitchFamily="2" charset="-122"/>
                    <a:ea typeface="宋体" panose="02010600030101010101" pitchFamily="2" charset="-122"/>
                  </a:rPr>
                  <a:t>3</a:t>
                </a:r>
                <a:r>
                  <a:rPr lang="zh-CN" altLang="en-US" sz="1600" dirty="0">
                    <a:latin typeface="宋体" panose="02010600030101010101" pitchFamily="2" charset="-122"/>
                    <a:ea typeface="宋体" panose="02010600030101010101" pitchFamily="2" charset="-122"/>
                  </a:rPr>
                  <a:t>元</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票。大陆月结、非月结至港澳台</a:t>
                </a:r>
                <a:r>
                  <a:rPr lang="en-US" altLang="zh-CN" sz="1600" dirty="0">
                    <a:latin typeface="宋体" panose="02010600030101010101" pitchFamily="2" charset="-122"/>
                    <a:ea typeface="宋体" panose="02010600030101010101" pitchFamily="2" charset="-122"/>
                  </a:rPr>
                  <a:t>10</a:t>
                </a:r>
                <a:r>
                  <a:rPr lang="zh-CN" altLang="en-US" sz="1600" dirty="0">
                    <a:latin typeface="宋体" panose="02010600030101010101" pitchFamily="2" charset="-122"/>
                    <a:ea typeface="宋体" panose="02010600030101010101" pitchFamily="2" charset="-122"/>
                  </a:rPr>
                  <a:t>元</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票。当月结算运费金额达到</a:t>
                </a:r>
                <a:r>
                  <a:rPr lang="en-US" altLang="zh-CN" sz="1600" dirty="0">
                    <a:latin typeface="宋体" panose="02010600030101010101" pitchFamily="2" charset="-122"/>
                    <a:ea typeface="宋体" panose="02010600030101010101" pitchFamily="2" charset="-122"/>
                  </a:rPr>
                  <a:t>5000</a:t>
                </a:r>
                <a:r>
                  <a:rPr lang="zh-CN" altLang="en-US" sz="1600" dirty="0">
                    <a:latin typeface="宋体" panose="02010600030101010101" pitchFamily="2" charset="-122"/>
                    <a:ea typeface="宋体" panose="02010600030101010101" pitchFamily="2" charset="-122"/>
                  </a:rPr>
                  <a:t>元以上的月结客户，可免费享受此项服务。</a:t>
                </a:r>
                <a:endParaRPr lang="zh-CN" altLang="en-US" sz="1600" dirty="0">
                  <a:latin typeface="Arial" panose="020B0604020202020204" pitchFamily="34" charset="0"/>
                  <a:ea typeface="宋体" panose="02010600030101010101" pitchFamily="2" charset="-122"/>
                </a:endParaRPr>
              </a:p>
              <a:p>
                <a:pPr indent="292100" eaLnBrk="0" hangingPunct="0"/>
                <a:endParaRPr lang="zh-CN" altLang="en-US" sz="1600" dirty="0">
                  <a:latin typeface="Arial" panose="020B0604020202020204" pitchFamily="34" charset="0"/>
                  <a:ea typeface="宋体" panose="02010600030101010101" pitchFamily="2" charset="-122"/>
                </a:endParaRPr>
              </a:p>
            </p:txBody>
          </p:sp>
          <p:sp>
            <p:nvSpPr>
              <p:cNvPr id="21680" name="Freeform 177"/>
              <p:cNvSpPr/>
              <p:nvPr/>
            </p:nvSpPr>
            <p:spPr>
              <a:xfrm>
                <a:off x="4010" y="1281"/>
                <a:ext cx="10" cy="2475"/>
              </a:xfrm>
              <a:custGeom>
                <a:avLst/>
                <a:gdLst/>
                <a:ahLst/>
                <a:cxnLst>
                  <a:cxn ang="0">
                    <a:pos x="5" y="10"/>
                  </a:cxn>
                  <a:cxn ang="0">
                    <a:pos x="0" y="5"/>
                  </a:cxn>
                  <a:cxn ang="0">
                    <a:pos x="0" y="2475"/>
                  </a:cxn>
                  <a:cxn ang="0">
                    <a:pos x="10" y="2475"/>
                  </a:cxn>
                  <a:cxn ang="0">
                    <a:pos x="10" y="5"/>
                  </a:cxn>
                  <a:cxn ang="0">
                    <a:pos x="5" y="0"/>
                  </a:cxn>
                  <a:cxn ang="0">
                    <a:pos x="10" y="5"/>
                  </a:cxn>
                  <a:cxn ang="0">
                    <a:pos x="10" y="0"/>
                  </a:cxn>
                  <a:cxn ang="0">
                    <a:pos x="5" y="0"/>
                  </a:cxn>
                  <a:cxn ang="0">
                    <a:pos x="5" y="10"/>
                  </a:cxn>
                </a:cxnLst>
                <a:pathLst>
                  <a:path w="10" h="2475">
                    <a:moveTo>
                      <a:pt x="5" y="10"/>
                    </a:moveTo>
                    <a:lnTo>
                      <a:pt x="0" y="5"/>
                    </a:lnTo>
                    <a:lnTo>
                      <a:pt x="0" y="2475"/>
                    </a:lnTo>
                    <a:lnTo>
                      <a:pt x="10" y="247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681" name="Freeform 178"/>
              <p:cNvSpPr/>
              <p:nvPr/>
            </p:nvSpPr>
            <p:spPr>
              <a:xfrm>
                <a:off x="2146" y="1281"/>
                <a:ext cx="1869" cy="10"/>
              </a:xfrm>
              <a:custGeom>
                <a:avLst/>
                <a:gdLst/>
                <a:ahLst/>
                <a:cxnLst>
                  <a:cxn ang="0">
                    <a:pos x="10" y="5"/>
                  </a:cxn>
                  <a:cxn ang="0">
                    <a:pos x="5" y="10"/>
                  </a:cxn>
                  <a:cxn ang="0">
                    <a:pos x="1869" y="10"/>
                  </a:cxn>
                  <a:cxn ang="0">
                    <a:pos x="1869" y="0"/>
                  </a:cxn>
                  <a:cxn ang="0">
                    <a:pos x="5" y="0"/>
                  </a:cxn>
                  <a:cxn ang="0">
                    <a:pos x="0" y="5"/>
                  </a:cxn>
                  <a:cxn ang="0">
                    <a:pos x="5" y="0"/>
                  </a:cxn>
                  <a:cxn ang="0">
                    <a:pos x="0" y="0"/>
                  </a:cxn>
                  <a:cxn ang="0">
                    <a:pos x="0" y="5"/>
                  </a:cxn>
                  <a:cxn ang="0">
                    <a:pos x="10" y="5"/>
                  </a:cxn>
                </a:cxnLst>
                <a:pathLst>
                  <a:path w="1869" h="10">
                    <a:moveTo>
                      <a:pt x="10" y="5"/>
                    </a:moveTo>
                    <a:lnTo>
                      <a:pt x="5" y="10"/>
                    </a:lnTo>
                    <a:lnTo>
                      <a:pt x="1869" y="10"/>
                    </a:lnTo>
                    <a:lnTo>
                      <a:pt x="1869"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682" name="Freeform 179"/>
              <p:cNvSpPr/>
              <p:nvPr/>
            </p:nvSpPr>
            <p:spPr>
              <a:xfrm>
                <a:off x="2146" y="1286"/>
                <a:ext cx="10" cy="2475"/>
              </a:xfrm>
              <a:custGeom>
                <a:avLst/>
                <a:gdLst/>
                <a:ahLst/>
                <a:cxnLst>
                  <a:cxn ang="0">
                    <a:pos x="5" y="2465"/>
                  </a:cxn>
                  <a:cxn ang="0">
                    <a:pos x="10" y="2470"/>
                  </a:cxn>
                  <a:cxn ang="0">
                    <a:pos x="10" y="0"/>
                  </a:cxn>
                  <a:cxn ang="0">
                    <a:pos x="0" y="0"/>
                  </a:cxn>
                  <a:cxn ang="0">
                    <a:pos x="0" y="2470"/>
                  </a:cxn>
                  <a:cxn ang="0">
                    <a:pos x="5" y="2475"/>
                  </a:cxn>
                  <a:cxn ang="0">
                    <a:pos x="0" y="2470"/>
                  </a:cxn>
                  <a:cxn ang="0">
                    <a:pos x="0" y="2475"/>
                  </a:cxn>
                  <a:cxn ang="0">
                    <a:pos x="5" y="2475"/>
                  </a:cxn>
                  <a:cxn ang="0">
                    <a:pos x="5" y="2465"/>
                  </a:cxn>
                </a:cxnLst>
                <a:pathLst>
                  <a:path w="10" h="2475">
                    <a:moveTo>
                      <a:pt x="5" y="2465"/>
                    </a:moveTo>
                    <a:lnTo>
                      <a:pt x="10" y="2470"/>
                    </a:lnTo>
                    <a:lnTo>
                      <a:pt x="10" y="0"/>
                    </a:lnTo>
                    <a:lnTo>
                      <a:pt x="0" y="0"/>
                    </a:lnTo>
                    <a:lnTo>
                      <a:pt x="0" y="2470"/>
                    </a:lnTo>
                    <a:lnTo>
                      <a:pt x="5" y="2475"/>
                    </a:lnTo>
                    <a:lnTo>
                      <a:pt x="0" y="2470"/>
                    </a:lnTo>
                    <a:lnTo>
                      <a:pt x="0" y="2475"/>
                    </a:lnTo>
                    <a:lnTo>
                      <a:pt x="5" y="2475"/>
                    </a:lnTo>
                    <a:lnTo>
                      <a:pt x="5" y="2465"/>
                    </a:lnTo>
                    <a:close/>
                  </a:path>
                </a:pathLst>
              </a:custGeom>
              <a:solidFill>
                <a:srgbClr val="000000"/>
              </a:solidFill>
              <a:ln w="9525">
                <a:noFill/>
              </a:ln>
            </p:spPr>
            <p:txBody>
              <a:bodyPr/>
              <a:p>
                <a:endParaRPr lang="zh-CN" altLang="en-US"/>
              </a:p>
            </p:txBody>
          </p:sp>
          <p:sp>
            <p:nvSpPr>
              <p:cNvPr id="21683" name="Freeform 180"/>
              <p:cNvSpPr/>
              <p:nvPr/>
            </p:nvSpPr>
            <p:spPr>
              <a:xfrm>
                <a:off x="2151" y="3751"/>
                <a:ext cx="1869" cy="10"/>
              </a:xfrm>
              <a:custGeom>
                <a:avLst/>
                <a:gdLst/>
                <a:ahLst/>
                <a:cxnLst>
                  <a:cxn ang="0">
                    <a:pos x="1859" y="5"/>
                  </a:cxn>
                  <a:cxn ang="0">
                    <a:pos x="1864" y="0"/>
                  </a:cxn>
                  <a:cxn ang="0">
                    <a:pos x="0" y="0"/>
                  </a:cxn>
                  <a:cxn ang="0">
                    <a:pos x="0" y="10"/>
                  </a:cxn>
                  <a:cxn ang="0">
                    <a:pos x="1864" y="10"/>
                  </a:cxn>
                  <a:cxn ang="0">
                    <a:pos x="1869" y="5"/>
                  </a:cxn>
                  <a:cxn ang="0">
                    <a:pos x="1864" y="10"/>
                  </a:cxn>
                  <a:cxn ang="0">
                    <a:pos x="1869" y="10"/>
                  </a:cxn>
                  <a:cxn ang="0">
                    <a:pos x="1869" y="5"/>
                  </a:cxn>
                  <a:cxn ang="0">
                    <a:pos x="1859" y="5"/>
                  </a:cxn>
                </a:cxnLst>
                <a:pathLst>
                  <a:path w="1869" h="10">
                    <a:moveTo>
                      <a:pt x="1859" y="5"/>
                    </a:moveTo>
                    <a:lnTo>
                      <a:pt x="1864" y="0"/>
                    </a:lnTo>
                    <a:lnTo>
                      <a:pt x="0" y="0"/>
                    </a:lnTo>
                    <a:lnTo>
                      <a:pt x="0" y="10"/>
                    </a:lnTo>
                    <a:lnTo>
                      <a:pt x="1864" y="10"/>
                    </a:lnTo>
                    <a:lnTo>
                      <a:pt x="1869" y="5"/>
                    </a:lnTo>
                    <a:lnTo>
                      <a:pt x="1864" y="10"/>
                    </a:lnTo>
                    <a:lnTo>
                      <a:pt x="1869" y="10"/>
                    </a:lnTo>
                    <a:lnTo>
                      <a:pt x="1869" y="5"/>
                    </a:lnTo>
                    <a:lnTo>
                      <a:pt x="1859" y="5"/>
                    </a:lnTo>
                    <a:close/>
                  </a:path>
                </a:pathLst>
              </a:custGeom>
              <a:solidFill>
                <a:srgbClr val="000000"/>
              </a:solidFill>
              <a:ln w="9525">
                <a:noFill/>
              </a:ln>
            </p:spPr>
            <p:txBody>
              <a:bodyPr/>
              <a:p>
                <a:endParaRPr lang="zh-CN" altLang="en-US"/>
              </a:p>
            </p:txBody>
          </p:sp>
        </p:grpSp>
        <p:grpSp>
          <p:nvGrpSpPr>
            <p:cNvPr id="21684" name="Group 181"/>
            <p:cNvGrpSpPr/>
            <p:nvPr/>
          </p:nvGrpSpPr>
          <p:grpSpPr>
            <a:xfrm>
              <a:off x="3885" y="3717"/>
              <a:ext cx="497" cy="183"/>
              <a:chOff x="2329" y="801"/>
              <a:chExt cx="1495" cy="550"/>
            </a:xfrm>
          </p:grpSpPr>
          <p:sp>
            <p:nvSpPr>
              <p:cNvPr id="21685" name="Freeform 182"/>
              <p:cNvSpPr/>
              <p:nvPr/>
            </p:nvSpPr>
            <p:spPr>
              <a:xfrm>
                <a:off x="2334" y="806"/>
                <a:ext cx="1485" cy="540"/>
              </a:xfrm>
              <a:custGeom>
                <a:avLst/>
                <a:gdLst/>
                <a:ahLst/>
                <a:cxnLst>
                  <a:cxn ang="0">
                    <a:pos x="694" y="109"/>
                  </a:cxn>
                  <a:cxn ang="0">
                    <a:pos x="714" y="86"/>
                  </a:cxn>
                  <a:cxn ang="0">
                    <a:pos x="742" y="77"/>
                  </a:cxn>
                  <a:cxn ang="0">
                    <a:pos x="772" y="86"/>
                  </a:cxn>
                  <a:cxn ang="0">
                    <a:pos x="791" y="109"/>
                  </a:cxn>
                  <a:cxn ang="0">
                    <a:pos x="793" y="139"/>
                  </a:cxn>
                  <a:cxn ang="0">
                    <a:pos x="779" y="166"/>
                  </a:cxn>
                  <a:cxn ang="0">
                    <a:pos x="753" y="180"/>
                  </a:cxn>
                  <a:cxn ang="0">
                    <a:pos x="722" y="177"/>
                  </a:cxn>
                  <a:cxn ang="0">
                    <a:pos x="699" y="157"/>
                  </a:cxn>
                  <a:cxn ang="0">
                    <a:pos x="690" y="129"/>
                  </a:cxn>
                  <a:cxn ang="0">
                    <a:pos x="608" y="157"/>
                  </a:cxn>
                  <a:cxn ang="0">
                    <a:pos x="584" y="185"/>
                  </a:cxn>
                  <a:cxn ang="0">
                    <a:pos x="548" y="195"/>
                  </a:cxn>
                  <a:cxn ang="0">
                    <a:pos x="492" y="203"/>
                  </a:cxn>
                  <a:cxn ang="0">
                    <a:pos x="434" y="250"/>
                  </a:cxn>
                  <a:cxn ang="0">
                    <a:pos x="419" y="389"/>
                  </a:cxn>
                  <a:cxn ang="0">
                    <a:pos x="388" y="393"/>
                  </a:cxn>
                  <a:cxn ang="0">
                    <a:pos x="312" y="403"/>
                  </a:cxn>
                  <a:cxn ang="0">
                    <a:pos x="217" y="415"/>
                  </a:cxn>
                  <a:cxn ang="0">
                    <a:pos x="127" y="428"/>
                  </a:cxn>
                  <a:cxn ang="0">
                    <a:pos x="72" y="435"/>
                  </a:cxn>
                  <a:cxn ang="0">
                    <a:pos x="45" y="445"/>
                  </a:cxn>
                  <a:cxn ang="0">
                    <a:pos x="14" y="478"/>
                  </a:cxn>
                  <a:cxn ang="0">
                    <a:pos x="0" y="540"/>
                  </a:cxn>
                  <a:cxn ang="0">
                    <a:pos x="1478" y="497"/>
                  </a:cxn>
                  <a:cxn ang="0">
                    <a:pos x="1449" y="454"/>
                  </a:cxn>
                  <a:cxn ang="0">
                    <a:pos x="1421" y="436"/>
                  </a:cxn>
                  <a:cxn ang="0">
                    <a:pos x="1381" y="430"/>
                  </a:cxn>
                  <a:cxn ang="0">
                    <a:pos x="1300" y="420"/>
                  </a:cxn>
                  <a:cxn ang="0">
                    <a:pos x="1206" y="407"/>
                  </a:cxn>
                  <a:cxn ang="0">
                    <a:pos x="1122" y="397"/>
                  </a:cxn>
                  <a:cxn ang="0">
                    <a:pos x="1073" y="389"/>
                  </a:cxn>
                  <a:cxn ang="0">
                    <a:pos x="1065" y="280"/>
                  </a:cxn>
                  <a:cxn ang="0">
                    <a:pos x="1015" y="213"/>
                  </a:cxn>
                  <a:cxn ang="0">
                    <a:pos x="951" y="195"/>
                  </a:cxn>
                  <a:cxn ang="0">
                    <a:pos x="911" y="191"/>
                  </a:cxn>
                  <a:cxn ang="0">
                    <a:pos x="882" y="169"/>
                  </a:cxn>
                  <a:cxn ang="0">
                    <a:pos x="870" y="129"/>
                  </a:cxn>
                  <a:cxn ang="0">
                    <a:pos x="848" y="57"/>
                  </a:cxn>
                  <a:cxn ang="0">
                    <a:pos x="792" y="10"/>
                  </a:cxn>
                  <a:cxn ang="0">
                    <a:pos x="716" y="2"/>
                  </a:cxn>
                  <a:cxn ang="0">
                    <a:pos x="652" y="38"/>
                  </a:cxn>
                  <a:cxn ang="0">
                    <a:pos x="616" y="103"/>
                  </a:cxn>
                </a:cxnLst>
                <a:pathLst>
                  <a:path w="1485" h="540">
                    <a:moveTo>
                      <a:pt x="690" y="129"/>
                    </a:moveTo>
                    <a:lnTo>
                      <a:pt x="691" y="119"/>
                    </a:lnTo>
                    <a:lnTo>
                      <a:pt x="694" y="109"/>
                    </a:lnTo>
                    <a:lnTo>
                      <a:pt x="699" y="100"/>
                    </a:lnTo>
                    <a:lnTo>
                      <a:pt x="705" y="92"/>
                    </a:lnTo>
                    <a:lnTo>
                      <a:pt x="714" y="86"/>
                    </a:lnTo>
                    <a:lnTo>
                      <a:pt x="722" y="81"/>
                    </a:lnTo>
                    <a:lnTo>
                      <a:pt x="732" y="78"/>
                    </a:lnTo>
                    <a:lnTo>
                      <a:pt x="742" y="77"/>
                    </a:lnTo>
                    <a:lnTo>
                      <a:pt x="753" y="78"/>
                    </a:lnTo>
                    <a:lnTo>
                      <a:pt x="763" y="81"/>
                    </a:lnTo>
                    <a:lnTo>
                      <a:pt x="772" y="86"/>
                    </a:lnTo>
                    <a:lnTo>
                      <a:pt x="779" y="92"/>
                    </a:lnTo>
                    <a:lnTo>
                      <a:pt x="786" y="100"/>
                    </a:lnTo>
                    <a:lnTo>
                      <a:pt x="791" y="109"/>
                    </a:lnTo>
                    <a:lnTo>
                      <a:pt x="793" y="119"/>
                    </a:lnTo>
                    <a:lnTo>
                      <a:pt x="794" y="129"/>
                    </a:lnTo>
                    <a:lnTo>
                      <a:pt x="793" y="139"/>
                    </a:lnTo>
                    <a:lnTo>
                      <a:pt x="791" y="149"/>
                    </a:lnTo>
                    <a:lnTo>
                      <a:pt x="786" y="157"/>
                    </a:lnTo>
                    <a:lnTo>
                      <a:pt x="779" y="166"/>
                    </a:lnTo>
                    <a:lnTo>
                      <a:pt x="772" y="172"/>
                    </a:lnTo>
                    <a:lnTo>
                      <a:pt x="763" y="177"/>
                    </a:lnTo>
                    <a:lnTo>
                      <a:pt x="753" y="180"/>
                    </a:lnTo>
                    <a:lnTo>
                      <a:pt x="742" y="181"/>
                    </a:lnTo>
                    <a:lnTo>
                      <a:pt x="732" y="180"/>
                    </a:lnTo>
                    <a:lnTo>
                      <a:pt x="722" y="177"/>
                    </a:lnTo>
                    <a:lnTo>
                      <a:pt x="714" y="172"/>
                    </a:lnTo>
                    <a:lnTo>
                      <a:pt x="705" y="166"/>
                    </a:lnTo>
                    <a:lnTo>
                      <a:pt x="699" y="157"/>
                    </a:lnTo>
                    <a:lnTo>
                      <a:pt x="694" y="149"/>
                    </a:lnTo>
                    <a:lnTo>
                      <a:pt x="691" y="139"/>
                    </a:lnTo>
                    <a:lnTo>
                      <a:pt x="690" y="129"/>
                    </a:lnTo>
                    <a:lnTo>
                      <a:pt x="613" y="129"/>
                    </a:lnTo>
                    <a:lnTo>
                      <a:pt x="612" y="144"/>
                    </a:lnTo>
                    <a:lnTo>
                      <a:pt x="608" y="157"/>
                    </a:lnTo>
                    <a:lnTo>
                      <a:pt x="602" y="169"/>
                    </a:lnTo>
                    <a:lnTo>
                      <a:pt x="594" y="178"/>
                    </a:lnTo>
                    <a:lnTo>
                      <a:pt x="584" y="185"/>
                    </a:lnTo>
                    <a:lnTo>
                      <a:pt x="572" y="191"/>
                    </a:lnTo>
                    <a:lnTo>
                      <a:pt x="560" y="193"/>
                    </a:lnTo>
                    <a:lnTo>
                      <a:pt x="548" y="195"/>
                    </a:lnTo>
                    <a:lnTo>
                      <a:pt x="533" y="195"/>
                    </a:lnTo>
                    <a:lnTo>
                      <a:pt x="513" y="198"/>
                    </a:lnTo>
                    <a:lnTo>
                      <a:pt x="492" y="203"/>
                    </a:lnTo>
                    <a:lnTo>
                      <a:pt x="471" y="213"/>
                    </a:lnTo>
                    <a:lnTo>
                      <a:pt x="451" y="228"/>
                    </a:lnTo>
                    <a:lnTo>
                      <a:pt x="434" y="250"/>
                    </a:lnTo>
                    <a:lnTo>
                      <a:pt x="422" y="280"/>
                    </a:lnTo>
                    <a:lnTo>
                      <a:pt x="419" y="319"/>
                    </a:lnTo>
                    <a:lnTo>
                      <a:pt x="419" y="389"/>
                    </a:lnTo>
                    <a:lnTo>
                      <a:pt x="415" y="389"/>
                    </a:lnTo>
                    <a:lnTo>
                      <a:pt x="404" y="392"/>
                    </a:lnTo>
                    <a:lnTo>
                      <a:pt x="388" y="393"/>
                    </a:lnTo>
                    <a:lnTo>
                      <a:pt x="367" y="397"/>
                    </a:lnTo>
                    <a:lnTo>
                      <a:pt x="341" y="399"/>
                    </a:lnTo>
                    <a:lnTo>
                      <a:pt x="312" y="403"/>
                    </a:lnTo>
                    <a:lnTo>
                      <a:pt x="281" y="407"/>
                    </a:lnTo>
                    <a:lnTo>
                      <a:pt x="249" y="411"/>
                    </a:lnTo>
                    <a:lnTo>
                      <a:pt x="217" y="415"/>
                    </a:lnTo>
                    <a:lnTo>
                      <a:pt x="186" y="420"/>
                    </a:lnTo>
                    <a:lnTo>
                      <a:pt x="155" y="424"/>
                    </a:lnTo>
                    <a:lnTo>
                      <a:pt x="127" y="428"/>
                    </a:lnTo>
                    <a:lnTo>
                      <a:pt x="104" y="430"/>
                    </a:lnTo>
                    <a:lnTo>
                      <a:pt x="85" y="434"/>
                    </a:lnTo>
                    <a:lnTo>
                      <a:pt x="72" y="435"/>
                    </a:lnTo>
                    <a:lnTo>
                      <a:pt x="64" y="436"/>
                    </a:lnTo>
                    <a:lnTo>
                      <a:pt x="55" y="439"/>
                    </a:lnTo>
                    <a:lnTo>
                      <a:pt x="45" y="445"/>
                    </a:lnTo>
                    <a:lnTo>
                      <a:pt x="34" y="454"/>
                    </a:lnTo>
                    <a:lnTo>
                      <a:pt x="24" y="465"/>
                    </a:lnTo>
                    <a:lnTo>
                      <a:pt x="14" y="478"/>
                    </a:lnTo>
                    <a:lnTo>
                      <a:pt x="7" y="497"/>
                    </a:lnTo>
                    <a:lnTo>
                      <a:pt x="2" y="517"/>
                    </a:lnTo>
                    <a:lnTo>
                      <a:pt x="0" y="540"/>
                    </a:lnTo>
                    <a:lnTo>
                      <a:pt x="1485" y="540"/>
                    </a:lnTo>
                    <a:lnTo>
                      <a:pt x="1483" y="517"/>
                    </a:lnTo>
                    <a:lnTo>
                      <a:pt x="1478" y="497"/>
                    </a:lnTo>
                    <a:lnTo>
                      <a:pt x="1470" y="478"/>
                    </a:lnTo>
                    <a:lnTo>
                      <a:pt x="1460" y="465"/>
                    </a:lnTo>
                    <a:lnTo>
                      <a:pt x="1449" y="454"/>
                    </a:lnTo>
                    <a:lnTo>
                      <a:pt x="1439" y="445"/>
                    </a:lnTo>
                    <a:lnTo>
                      <a:pt x="1429" y="439"/>
                    </a:lnTo>
                    <a:lnTo>
                      <a:pt x="1421" y="436"/>
                    </a:lnTo>
                    <a:lnTo>
                      <a:pt x="1413" y="435"/>
                    </a:lnTo>
                    <a:lnTo>
                      <a:pt x="1399" y="434"/>
                    </a:lnTo>
                    <a:lnTo>
                      <a:pt x="1381" y="430"/>
                    </a:lnTo>
                    <a:lnTo>
                      <a:pt x="1357" y="428"/>
                    </a:lnTo>
                    <a:lnTo>
                      <a:pt x="1330" y="424"/>
                    </a:lnTo>
                    <a:lnTo>
                      <a:pt x="1300" y="420"/>
                    </a:lnTo>
                    <a:lnTo>
                      <a:pt x="1269" y="415"/>
                    </a:lnTo>
                    <a:lnTo>
                      <a:pt x="1238" y="411"/>
                    </a:lnTo>
                    <a:lnTo>
                      <a:pt x="1206" y="407"/>
                    </a:lnTo>
                    <a:lnTo>
                      <a:pt x="1175" y="403"/>
                    </a:lnTo>
                    <a:lnTo>
                      <a:pt x="1147" y="399"/>
                    </a:lnTo>
                    <a:lnTo>
                      <a:pt x="1122" y="397"/>
                    </a:lnTo>
                    <a:lnTo>
                      <a:pt x="1101" y="393"/>
                    </a:lnTo>
                    <a:lnTo>
                      <a:pt x="1085" y="392"/>
                    </a:lnTo>
                    <a:lnTo>
                      <a:pt x="1073" y="389"/>
                    </a:lnTo>
                    <a:lnTo>
                      <a:pt x="1070" y="389"/>
                    </a:lnTo>
                    <a:lnTo>
                      <a:pt x="1070" y="319"/>
                    </a:lnTo>
                    <a:lnTo>
                      <a:pt x="1065" y="280"/>
                    </a:lnTo>
                    <a:lnTo>
                      <a:pt x="1054" y="250"/>
                    </a:lnTo>
                    <a:lnTo>
                      <a:pt x="1036" y="228"/>
                    </a:lnTo>
                    <a:lnTo>
                      <a:pt x="1015" y="213"/>
                    </a:lnTo>
                    <a:lnTo>
                      <a:pt x="993" y="203"/>
                    </a:lnTo>
                    <a:lnTo>
                      <a:pt x="970" y="198"/>
                    </a:lnTo>
                    <a:lnTo>
                      <a:pt x="951" y="195"/>
                    </a:lnTo>
                    <a:lnTo>
                      <a:pt x="936" y="195"/>
                    </a:lnTo>
                    <a:lnTo>
                      <a:pt x="923" y="193"/>
                    </a:lnTo>
                    <a:lnTo>
                      <a:pt x="911" y="191"/>
                    </a:lnTo>
                    <a:lnTo>
                      <a:pt x="900" y="185"/>
                    </a:lnTo>
                    <a:lnTo>
                      <a:pt x="890" y="178"/>
                    </a:lnTo>
                    <a:lnTo>
                      <a:pt x="882" y="169"/>
                    </a:lnTo>
                    <a:lnTo>
                      <a:pt x="875" y="157"/>
                    </a:lnTo>
                    <a:lnTo>
                      <a:pt x="871" y="144"/>
                    </a:lnTo>
                    <a:lnTo>
                      <a:pt x="870" y="129"/>
                    </a:lnTo>
                    <a:lnTo>
                      <a:pt x="868" y="103"/>
                    </a:lnTo>
                    <a:lnTo>
                      <a:pt x="860" y="79"/>
                    </a:lnTo>
                    <a:lnTo>
                      <a:pt x="848" y="57"/>
                    </a:lnTo>
                    <a:lnTo>
                      <a:pt x="833" y="38"/>
                    </a:lnTo>
                    <a:lnTo>
                      <a:pt x="814" y="22"/>
                    </a:lnTo>
                    <a:lnTo>
                      <a:pt x="792" y="10"/>
                    </a:lnTo>
                    <a:lnTo>
                      <a:pt x="768" y="2"/>
                    </a:lnTo>
                    <a:lnTo>
                      <a:pt x="742" y="0"/>
                    </a:lnTo>
                    <a:lnTo>
                      <a:pt x="716" y="2"/>
                    </a:lnTo>
                    <a:lnTo>
                      <a:pt x="693" y="10"/>
                    </a:lnTo>
                    <a:lnTo>
                      <a:pt x="670" y="22"/>
                    </a:lnTo>
                    <a:lnTo>
                      <a:pt x="652" y="38"/>
                    </a:lnTo>
                    <a:lnTo>
                      <a:pt x="636" y="57"/>
                    </a:lnTo>
                    <a:lnTo>
                      <a:pt x="623" y="79"/>
                    </a:lnTo>
                    <a:lnTo>
                      <a:pt x="616" y="103"/>
                    </a:lnTo>
                    <a:lnTo>
                      <a:pt x="613" y="129"/>
                    </a:lnTo>
                    <a:lnTo>
                      <a:pt x="690" y="129"/>
                    </a:lnTo>
                    <a:close/>
                  </a:path>
                </a:pathLst>
              </a:custGeom>
              <a:solidFill>
                <a:srgbClr val="FFFFFF"/>
              </a:solidFill>
              <a:ln w="9525">
                <a:noFill/>
              </a:ln>
            </p:spPr>
            <p:txBody>
              <a:bodyPr/>
              <a:p>
                <a:endParaRPr lang="zh-CN" altLang="en-US"/>
              </a:p>
            </p:txBody>
          </p:sp>
          <p:sp>
            <p:nvSpPr>
              <p:cNvPr id="21686" name="Freeform 183"/>
              <p:cNvSpPr/>
              <p:nvPr/>
            </p:nvSpPr>
            <p:spPr>
              <a:xfrm>
                <a:off x="3019" y="878"/>
                <a:ext cx="57" cy="57"/>
              </a:xfrm>
              <a:custGeom>
                <a:avLst/>
                <a:gdLst/>
                <a:ahLst/>
                <a:cxnLst>
                  <a:cxn ang="0">
                    <a:pos x="57" y="0"/>
                  </a:cxn>
                  <a:cxn ang="0">
                    <a:pos x="57" y="0"/>
                  </a:cxn>
                  <a:cxn ang="0">
                    <a:pos x="47" y="2"/>
                  </a:cxn>
                  <a:cxn ang="0">
                    <a:pos x="36" y="5"/>
                  </a:cxn>
                  <a:cxn ang="0">
                    <a:pos x="26" y="10"/>
                  </a:cxn>
                  <a:cxn ang="0">
                    <a:pos x="18" y="17"/>
                  </a:cxn>
                  <a:cxn ang="0">
                    <a:pos x="10" y="26"/>
                  </a:cxn>
                  <a:cxn ang="0">
                    <a:pos x="5" y="36"/>
                  </a:cxn>
                  <a:cxn ang="0">
                    <a:pos x="3" y="47"/>
                  </a:cxn>
                  <a:cxn ang="0">
                    <a:pos x="0" y="57"/>
                  </a:cxn>
                  <a:cxn ang="0">
                    <a:pos x="10" y="57"/>
                  </a:cxn>
                  <a:cxn ang="0">
                    <a:pos x="10" y="47"/>
                  </a:cxn>
                  <a:cxn ang="0">
                    <a:pos x="13" y="38"/>
                  </a:cxn>
                  <a:cxn ang="0">
                    <a:pos x="18" y="31"/>
                  </a:cxn>
                  <a:cxn ang="0">
                    <a:pos x="23" y="22"/>
                  </a:cxn>
                  <a:cxn ang="0">
                    <a:pos x="31" y="17"/>
                  </a:cxn>
                  <a:cxn ang="0">
                    <a:pos x="39" y="12"/>
                  </a:cxn>
                  <a:cxn ang="0">
                    <a:pos x="47" y="10"/>
                  </a:cxn>
                  <a:cxn ang="0">
                    <a:pos x="57" y="10"/>
                  </a:cxn>
                  <a:cxn ang="0">
                    <a:pos x="57" y="10"/>
                  </a:cxn>
                  <a:cxn ang="0">
                    <a:pos x="57" y="0"/>
                  </a:cxn>
                </a:cxnLst>
                <a:pathLst>
                  <a:path w="57" h="57">
                    <a:moveTo>
                      <a:pt x="57" y="0"/>
                    </a:moveTo>
                    <a:lnTo>
                      <a:pt x="57" y="0"/>
                    </a:lnTo>
                    <a:lnTo>
                      <a:pt x="47" y="2"/>
                    </a:lnTo>
                    <a:lnTo>
                      <a:pt x="36" y="5"/>
                    </a:lnTo>
                    <a:lnTo>
                      <a:pt x="26" y="10"/>
                    </a:lnTo>
                    <a:lnTo>
                      <a:pt x="18" y="17"/>
                    </a:lnTo>
                    <a:lnTo>
                      <a:pt x="10" y="26"/>
                    </a:lnTo>
                    <a:lnTo>
                      <a:pt x="5" y="36"/>
                    </a:lnTo>
                    <a:lnTo>
                      <a:pt x="3" y="47"/>
                    </a:lnTo>
                    <a:lnTo>
                      <a:pt x="0" y="57"/>
                    </a:lnTo>
                    <a:lnTo>
                      <a:pt x="10" y="57"/>
                    </a:lnTo>
                    <a:lnTo>
                      <a:pt x="10" y="47"/>
                    </a:lnTo>
                    <a:lnTo>
                      <a:pt x="13" y="38"/>
                    </a:lnTo>
                    <a:lnTo>
                      <a:pt x="18" y="31"/>
                    </a:lnTo>
                    <a:lnTo>
                      <a:pt x="23" y="22"/>
                    </a:lnTo>
                    <a:lnTo>
                      <a:pt x="31" y="17"/>
                    </a:lnTo>
                    <a:lnTo>
                      <a:pt x="39" y="12"/>
                    </a:lnTo>
                    <a:lnTo>
                      <a:pt x="47" y="10"/>
                    </a:lnTo>
                    <a:lnTo>
                      <a:pt x="57" y="10"/>
                    </a:lnTo>
                    <a:lnTo>
                      <a:pt x="57" y="0"/>
                    </a:lnTo>
                    <a:close/>
                  </a:path>
                </a:pathLst>
              </a:custGeom>
              <a:solidFill>
                <a:srgbClr val="000000"/>
              </a:solidFill>
              <a:ln w="9525">
                <a:noFill/>
              </a:ln>
            </p:spPr>
            <p:txBody>
              <a:bodyPr/>
              <a:p>
                <a:endParaRPr lang="zh-CN" altLang="en-US"/>
              </a:p>
            </p:txBody>
          </p:sp>
          <p:sp>
            <p:nvSpPr>
              <p:cNvPr id="21687" name="Freeform 184"/>
              <p:cNvSpPr/>
              <p:nvPr/>
            </p:nvSpPr>
            <p:spPr>
              <a:xfrm>
                <a:off x="3076" y="878"/>
                <a:ext cx="57" cy="57"/>
              </a:xfrm>
              <a:custGeom>
                <a:avLst/>
                <a:gdLst/>
                <a:ahLst/>
                <a:cxnLst>
                  <a:cxn ang="0">
                    <a:pos x="57" y="57"/>
                  </a:cxn>
                  <a:cxn ang="0">
                    <a:pos x="57" y="57"/>
                  </a:cxn>
                  <a:cxn ang="0">
                    <a:pos x="55" y="47"/>
                  </a:cxn>
                  <a:cxn ang="0">
                    <a:pos x="52" y="36"/>
                  </a:cxn>
                  <a:cxn ang="0">
                    <a:pos x="47" y="26"/>
                  </a:cxn>
                  <a:cxn ang="0">
                    <a:pos x="40" y="17"/>
                  </a:cxn>
                  <a:cxn ang="0">
                    <a:pos x="33" y="10"/>
                  </a:cxn>
                  <a:cxn ang="0">
                    <a:pos x="23" y="5"/>
                  </a:cxn>
                  <a:cxn ang="0">
                    <a:pos x="11" y="2"/>
                  </a:cxn>
                  <a:cxn ang="0">
                    <a:pos x="0" y="0"/>
                  </a:cxn>
                  <a:cxn ang="0">
                    <a:pos x="0" y="10"/>
                  </a:cxn>
                  <a:cxn ang="0">
                    <a:pos x="11" y="10"/>
                  </a:cxn>
                  <a:cxn ang="0">
                    <a:pos x="20" y="12"/>
                  </a:cxn>
                  <a:cxn ang="0">
                    <a:pos x="28" y="17"/>
                  </a:cxn>
                  <a:cxn ang="0">
                    <a:pos x="35" y="22"/>
                  </a:cxn>
                  <a:cxn ang="0">
                    <a:pos x="40" y="31"/>
                  </a:cxn>
                  <a:cxn ang="0">
                    <a:pos x="45" y="38"/>
                  </a:cxn>
                  <a:cxn ang="0">
                    <a:pos x="47" y="47"/>
                  </a:cxn>
                  <a:cxn ang="0">
                    <a:pos x="47" y="57"/>
                  </a:cxn>
                  <a:cxn ang="0">
                    <a:pos x="47" y="57"/>
                  </a:cxn>
                  <a:cxn ang="0">
                    <a:pos x="57" y="57"/>
                  </a:cxn>
                </a:cxnLst>
                <a:pathLst>
                  <a:path w="57" h="57">
                    <a:moveTo>
                      <a:pt x="57" y="57"/>
                    </a:moveTo>
                    <a:lnTo>
                      <a:pt x="57" y="57"/>
                    </a:lnTo>
                    <a:lnTo>
                      <a:pt x="55" y="47"/>
                    </a:lnTo>
                    <a:lnTo>
                      <a:pt x="52" y="36"/>
                    </a:lnTo>
                    <a:lnTo>
                      <a:pt x="47" y="26"/>
                    </a:lnTo>
                    <a:lnTo>
                      <a:pt x="40" y="17"/>
                    </a:lnTo>
                    <a:lnTo>
                      <a:pt x="33" y="10"/>
                    </a:lnTo>
                    <a:lnTo>
                      <a:pt x="23" y="5"/>
                    </a:lnTo>
                    <a:lnTo>
                      <a:pt x="11" y="2"/>
                    </a:lnTo>
                    <a:lnTo>
                      <a:pt x="0" y="0"/>
                    </a:lnTo>
                    <a:lnTo>
                      <a:pt x="0" y="10"/>
                    </a:lnTo>
                    <a:lnTo>
                      <a:pt x="11" y="10"/>
                    </a:lnTo>
                    <a:lnTo>
                      <a:pt x="20" y="12"/>
                    </a:lnTo>
                    <a:lnTo>
                      <a:pt x="28" y="17"/>
                    </a:lnTo>
                    <a:lnTo>
                      <a:pt x="35" y="22"/>
                    </a:lnTo>
                    <a:lnTo>
                      <a:pt x="40" y="31"/>
                    </a:lnTo>
                    <a:lnTo>
                      <a:pt x="45" y="38"/>
                    </a:lnTo>
                    <a:lnTo>
                      <a:pt x="47" y="47"/>
                    </a:lnTo>
                    <a:lnTo>
                      <a:pt x="47" y="57"/>
                    </a:lnTo>
                    <a:lnTo>
                      <a:pt x="57" y="57"/>
                    </a:lnTo>
                    <a:close/>
                  </a:path>
                </a:pathLst>
              </a:custGeom>
              <a:solidFill>
                <a:srgbClr val="000000"/>
              </a:solidFill>
              <a:ln w="9525">
                <a:noFill/>
              </a:ln>
            </p:spPr>
            <p:txBody>
              <a:bodyPr/>
              <a:p>
                <a:endParaRPr lang="zh-CN" altLang="en-US"/>
              </a:p>
            </p:txBody>
          </p:sp>
          <p:sp>
            <p:nvSpPr>
              <p:cNvPr id="21688" name="Freeform 185"/>
              <p:cNvSpPr/>
              <p:nvPr/>
            </p:nvSpPr>
            <p:spPr>
              <a:xfrm>
                <a:off x="3076" y="935"/>
                <a:ext cx="57" cy="57"/>
              </a:xfrm>
              <a:custGeom>
                <a:avLst/>
                <a:gdLst/>
                <a:ahLst/>
                <a:cxnLst>
                  <a:cxn ang="0">
                    <a:pos x="0" y="57"/>
                  </a:cxn>
                  <a:cxn ang="0">
                    <a:pos x="0" y="57"/>
                  </a:cxn>
                  <a:cxn ang="0">
                    <a:pos x="11" y="54"/>
                  </a:cxn>
                  <a:cxn ang="0">
                    <a:pos x="23" y="52"/>
                  </a:cxn>
                  <a:cxn ang="0">
                    <a:pos x="33" y="47"/>
                  </a:cxn>
                  <a:cxn ang="0">
                    <a:pos x="40" y="40"/>
                  </a:cxn>
                  <a:cxn ang="0">
                    <a:pos x="47" y="31"/>
                  </a:cxn>
                  <a:cxn ang="0">
                    <a:pos x="52" y="21"/>
                  </a:cxn>
                  <a:cxn ang="0">
                    <a:pos x="55" y="10"/>
                  </a:cxn>
                  <a:cxn ang="0">
                    <a:pos x="57" y="0"/>
                  </a:cxn>
                  <a:cxn ang="0">
                    <a:pos x="47" y="0"/>
                  </a:cxn>
                  <a:cxn ang="0">
                    <a:pos x="47" y="10"/>
                  </a:cxn>
                  <a:cxn ang="0">
                    <a:pos x="45" y="18"/>
                  </a:cxn>
                  <a:cxn ang="0">
                    <a:pos x="40" y="26"/>
                  </a:cxn>
                  <a:cxn ang="0">
                    <a:pos x="35" y="35"/>
                  </a:cxn>
                  <a:cxn ang="0">
                    <a:pos x="28" y="40"/>
                  </a:cxn>
                  <a:cxn ang="0">
                    <a:pos x="20" y="45"/>
                  </a:cxn>
                  <a:cxn ang="0">
                    <a:pos x="11" y="47"/>
                  </a:cxn>
                  <a:cxn ang="0">
                    <a:pos x="0" y="47"/>
                  </a:cxn>
                  <a:cxn ang="0">
                    <a:pos x="0" y="47"/>
                  </a:cxn>
                  <a:cxn ang="0">
                    <a:pos x="0" y="57"/>
                  </a:cxn>
                </a:cxnLst>
                <a:pathLst>
                  <a:path w="57" h="57">
                    <a:moveTo>
                      <a:pt x="0" y="57"/>
                    </a:moveTo>
                    <a:lnTo>
                      <a:pt x="0" y="57"/>
                    </a:lnTo>
                    <a:lnTo>
                      <a:pt x="11" y="54"/>
                    </a:lnTo>
                    <a:lnTo>
                      <a:pt x="23" y="52"/>
                    </a:lnTo>
                    <a:lnTo>
                      <a:pt x="33" y="47"/>
                    </a:lnTo>
                    <a:lnTo>
                      <a:pt x="40" y="40"/>
                    </a:lnTo>
                    <a:lnTo>
                      <a:pt x="47" y="31"/>
                    </a:lnTo>
                    <a:lnTo>
                      <a:pt x="52" y="21"/>
                    </a:lnTo>
                    <a:lnTo>
                      <a:pt x="55" y="10"/>
                    </a:lnTo>
                    <a:lnTo>
                      <a:pt x="57" y="0"/>
                    </a:lnTo>
                    <a:lnTo>
                      <a:pt x="47" y="0"/>
                    </a:lnTo>
                    <a:lnTo>
                      <a:pt x="47" y="10"/>
                    </a:lnTo>
                    <a:lnTo>
                      <a:pt x="45" y="18"/>
                    </a:lnTo>
                    <a:lnTo>
                      <a:pt x="40" y="26"/>
                    </a:lnTo>
                    <a:lnTo>
                      <a:pt x="35" y="35"/>
                    </a:lnTo>
                    <a:lnTo>
                      <a:pt x="28" y="40"/>
                    </a:lnTo>
                    <a:lnTo>
                      <a:pt x="20" y="45"/>
                    </a:lnTo>
                    <a:lnTo>
                      <a:pt x="11" y="47"/>
                    </a:lnTo>
                    <a:lnTo>
                      <a:pt x="0" y="47"/>
                    </a:lnTo>
                    <a:lnTo>
                      <a:pt x="0" y="57"/>
                    </a:lnTo>
                    <a:close/>
                  </a:path>
                </a:pathLst>
              </a:custGeom>
              <a:solidFill>
                <a:srgbClr val="000000"/>
              </a:solidFill>
              <a:ln w="9525">
                <a:noFill/>
              </a:ln>
            </p:spPr>
            <p:txBody>
              <a:bodyPr/>
              <a:p>
                <a:endParaRPr lang="zh-CN" altLang="en-US"/>
              </a:p>
            </p:txBody>
          </p:sp>
          <p:sp>
            <p:nvSpPr>
              <p:cNvPr id="21689" name="Freeform 186"/>
              <p:cNvSpPr/>
              <p:nvPr/>
            </p:nvSpPr>
            <p:spPr>
              <a:xfrm>
                <a:off x="3019" y="930"/>
                <a:ext cx="57" cy="62"/>
              </a:xfrm>
              <a:custGeom>
                <a:avLst/>
                <a:gdLst/>
                <a:ahLst/>
                <a:cxnLst>
                  <a:cxn ang="0">
                    <a:pos x="5" y="10"/>
                  </a:cxn>
                  <a:cxn ang="0">
                    <a:pos x="0" y="5"/>
                  </a:cxn>
                  <a:cxn ang="0">
                    <a:pos x="3" y="15"/>
                  </a:cxn>
                  <a:cxn ang="0">
                    <a:pos x="5" y="26"/>
                  </a:cxn>
                  <a:cxn ang="0">
                    <a:pos x="10" y="36"/>
                  </a:cxn>
                  <a:cxn ang="0">
                    <a:pos x="18" y="45"/>
                  </a:cxn>
                  <a:cxn ang="0">
                    <a:pos x="26" y="52"/>
                  </a:cxn>
                  <a:cxn ang="0">
                    <a:pos x="36" y="57"/>
                  </a:cxn>
                  <a:cxn ang="0">
                    <a:pos x="47" y="59"/>
                  </a:cxn>
                  <a:cxn ang="0">
                    <a:pos x="57" y="62"/>
                  </a:cxn>
                  <a:cxn ang="0">
                    <a:pos x="57" y="52"/>
                  </a:cxn>
                  <a:cxn ang="0">
                    <a:pos x="47" y="52"/>
                  </a:cxn>
                  <a:cxn ang="0">
                    <a:pos x="39" y="50"/>
                  </a:cxn>
                  <a:cxn ang="0">
                    <a:pos x="31" y="45"/>
                  </a:cxn>
                  <a:cxn ang="0">
                    <a:pos x="23" y="40"/>
                  </a:cxn>
                  <a:cxn ang="0">
                    <a:pos x="18" y="31"/>
                  </a:cxn>
                  <a:cxn ang="0">
                    <a:pos x="13" y="23"/>
                  </a:cxn>
                  <a:cxn ang="0">
                    <a:pos x="10" y="15"/>
                  </a:cxn>
                  <a:cxn ang="0">
                    <a:pos x="10" y="5"/>
                  </a:cxn>
                  <a:cxn ang="0">
                    <a:pos x="5" y="0"/>
                  </a:cxn>
                  <a:cxn ang="0">
                    <a:pos x="10" y="5"/>
                  </a:cxn>
                  <a:cxn ang="0">
                    <a:pos x="10" y="0"/>
                  </a:cxn>
                  <a:cxn ang="0">
                    <a:pos x="5" y="0"/>
                  </a:cxn>
                  <a:cxn ang="0">
                    <a:pos x="5" y="10"/>
                  </a:cxn>
                </a:cxnLst>
                <a:pathLst>
                  <a:path w="57" h="62">
                    <a:moveTo>
                      <a:pt x="5" y="10"/>
                    </a:moveTo>
                    <a:lnTo>
                      <a:pt x="0" y="5"/>
                    </a:lnTo>
                    <a:lnTo>
                      <a:pt x="3" y="15"/>
                    </a:lnTo>
                    <a:lnTo>
                      <a:pt x="5" y="26"/>
                    </a:lnTo>
                    <a:lnTo>
                      <a:pt x="10" y="36"/>
                    </a:lnTo>
                    <a:lnTo>
                      <a:pt x="18" y="45"/>
                    </a:lnTo>
                    <a:lnTo>
                      <a:pt x="26" y="52"/>
                    </a:lnTo>
                    <a:lnTo>
                      <a:pt x="36" y="57"/>
                    </a:lnTo>
                    <a:lnTo>
                      <a:pt x="47" y="59"/>
                    </a:lnTo>
                    <a:lnTo>
                      <a:pt x="57" y="62"/>
                    </a:lnTo>
                    <a:lnTo>
                      <a:pt x="57" y="52"/>
                    </a:lnTo>
                    <a:lnTo>
                      <a:pt x="47" y="52"/>
                    </a:lnTo>
                    <a:lnTo>
                      <a:pt x="39" y="50"/>
                    </a:lnTo>
                    <a:lnTo>
                      <a:pt x="31" y="45"/>
                    </a:lnTo>
                    <a:lnTo>
                      <a:pt x="23" y="40"/>
                    </a:lnTo>
                    <a:lnTo>
                      <a:pt x="18" y="31"/>
                    </a:lnTo>
                    <a:lnTo>
                      <a:pt x="13" y="23"/>
                    </a:lnTo>
                    <a:lnTo>
                      <a:pt x="10" y="15"/>
                    </a:lnTo>
                    <a:lnTo>
                      <a:pt x="10" y="5"/>
                    </a:lnTo>
                    <a:lnTo>
                      <a:pt x="5" y="0"/>
                    </a:lnTo>
                    <a:lnTo>
                      <a:pt x="10" y="5"/>
                    </a:lnTo>
                    <a:lnTo>
                      <a:pt x="10" y="0"/>
                    </a:lnTo>
                    <a:lnTo>
                      <a:pt x="5" y="0"/>
                    </a:lnTo>
                    <a:lnTo>
                      <a:pt x="5" y="10"/>
                    </a:lnTo>
                    <a:close/>
                  </a:path>
                </a:pathLst>
              </a:custGeom>
              <a:solidFill>
                <a:srgbClr val="000000"/>
              </a:solidFill>
              <a:ln w="9525">
                <a:noFill/>
              </a:ln>
            </p:spPr>
            <p:txBody>
              <a:bodyPr/>
              <a:p>
                <a:endParaRPr lang="zh-CN" altLang="en-US"/>
              </a:p>
            </p:txBody>
          </p:sp>
          <p:sp>
            <p:nvSpPr>
              <p:cNvPr id="21690" name="Freeform 187"/>
              <p:cNvSpPr/>
              <p:nvPr/>
            </p:nvSpPr>
            <p:spPr>
              <a:xfrm>
                <a:off x="2942" y="930"/>
                <a:ext cx="82" cy="10"/>
              </a:xfrm>
              <a:custGeom>
                <a:avLst/>
                <a:gdLst/>
                <a:ahLst/>
                <a:cxnLst>
                  <a:cxn ang="0">
                    <a:pos x="10" y="5"/>
                  </a:cxn>
                  <a:cxn ang="0">
                    <a:pos x="5" y="10"/>
                  </a:cxn>
                  <a:cxn ang="0">
                    <a:pos x="82" y="10"/>
                  </a:cxn>
                  <a:cxn ang="0">
                    <a:pos x="82" y="0"/>
                  </a:cxn>
                  <a:cxn ang="0">
                    <a:pos x="5" y="0"/>
                  </a:cxn>
                  <a:cxn ang="0">
                    <a:pos x="0" y="5"/>
                  </a:cxn>
                  <a:cxn ang="0">
                    <a:pos x="5" y="0"/>
                  </a:cxn>
                  <a:cxn ang="0">
                    <a:pos x="0" y="0"/>
                  </a:cxn>
                  <a:cxn ang="0">
                    <a:pos x="0" y="5"/>
                  </a:cxn>
                  <a:cxn ang="0">
                    <a:pos x="10" y="5"/>
                  </a:cxn>
                </a:cxnLst>
                <a:pathLst>
                  <a:path w="82" h="10">
                    <a:moveTo>
                      <a:pt x="10" y="5"/>
                    </a:moveTo>
                    <a:lnTo>
                      <a:pt x="5" y="10"/>
                    </a:lnTo>
                    <a:lnTo>
                      <a:pt x="82" y="10"/>
                    </a:lnTo>
                    <a:lnTo>
                      <a:pt x="82" y="0"/>
                    </a:lnTo>
                    <a:lnTo>
                      <a:pt x="5" y="0"/>
                    </a:lnTo>
                    <a:lnTo>
                      <a:pt x="0" y="5"/>
                    </a:lnTo>
                    <a:lnTo>
                      <a:pt x="5" y="0"/>
                    </a:lnTo>
                    <a:lnTo>
                      <a:pt x="0" y="0"/>
                    </a:lnTo>
                    <a:lnTo>
                      <a:pt x="0" y="5"/>
                    </a:lnTo>
                    <a:lnTo>
                      <a:pt x="10" y="5"/>
                    </a:lnTo>
                    <a:close/>
                  </a:path>
                </a:pathLst>
              </a:custGeom>
              <a:solidFill>
                <a:srgbClr val="000000"/>
              </a:solidFill>
              <a:ln w="9525">
                <a:noFill/>
              </a:ln>
            </p:spPr>
            <p:txBody>
              <a:bodyPr/>
              <a:p>
                <a:endParaRPr lang="zh-CN" altLang="en-US"/>
              </a:p>
            </p:txBody>
          </p:sp>
          <p:sp>
            <p:nvSpPr>
              <p:cNvPr id="21691" name="Freeform 188"/>
              <p:cNvSpPr/>
              <p:nvPr/>
            </p:nvSpPr>
            <p:spPr>
              <a:xfrm>
                <a:off x="2882" y="935"/>
                <a:ext cx="70" cy="71"/>
              </a:xfrm>
              <a:custGeom>
                <a:avLst/>
                <a:gdLst/>
                <a:ahLst/>
                <a:cxnLst>
                  <a:cxn ang="0">
                    <a:pos x="0" y="71"/>
                  </a:cxn>
                  <a:cxn ang="0">
                    <a:pos x="0" y="71"/>
                  </a:cxn>
                  <a:cxn ang="0">
                    <a:pos x="12" y="68"/>
                  </a:cxn>
                  <a:cxn ang="0">
                    <a:pos x="26" y="66"/>
                  </a:cxn>
                  <a:cxn ang="0">
                    <a:pos x="38" y="59"/>
                  </a:cxn>
                  <a:cxn ang="0">
                    <a:pos x="48" y="53"/>
                  </a:cxn>
                  <a:cxn ang="0">
                    <a:pos x="58" y="42"/>
                  </a:cxn>
                  <a:cxn ang="0">
                    <a:pos x="64" y="30"/>
                  </a:cxn>
                  <a:cxn ang="0">
                    <a:pos x="68" y="15"/>
                  </a:cxn>
                  <a:cxn ang="0">
                    <a:pos x="70" y="0"/>
                  </a:cxn>
                  <a:cxn ang="0">
                    <a:pos x="60" y="0"/>
                  </a:cxn>
                  <a:cxn ang="0">
                    <a:pos x="60" y="15"/>
                  </a:cxn>
                  <a:cxn ang="0">
                    <a:pos x="57" y="27"/>
                  </a:cxn>
                  <a:cxn ang="0">
                    <a:pos x="50" y="37"/>
                  </a:cxn>
                  <a:cxn ang="0">
                    <a:pos x="43" y="46"/>
                  </a:cxn>
                  <a:cxn ang="0">
                    <a:pos x="33" y="52"/>
                  </a:cxn>
                  <a:cxn ang="0">
                    <a:pos x="23" y="58"/>
                  </a:cxn>
                  <a:cxn ang="0">
                    <a:pos x="12" y="61"/>
                  </a:cxn>
                  <a:cxn ang="0">
                    <a:pos x="0" y="61"/>
                  </a:cxn>
                  <a:cxn ang="0">
                    <a:pos x="0" y="61"/>
                  </a:cxn>
                  <a:cxn ang="0">
                    <a:pos x="0" y="71"/>
                  </a:cxn>
                </a:cxnLst>
                <a:pathLst>
                  <a:path w="70" h="71">
                    <a:moveTo>
                      <a:pt x="0" y="71"/>
                    </a:moveTo>
                    <a:lnTo>
                      <a:pt x="0" y="71"/>
                    </a:lnTo>
                    <a:lnTo>
                      <a:pt x="12" y="68"/>
                    </a:lnTo>
                    <a:lnTo>
                      <a:pt x="26" y="66"/>
                    </a:lnTo>
                    <a:lnTo>
                      <a:pt x="38" y="59"/>
                    </a:lnTo>
                    <a:lnTo>
                      <a:pt x="48" y="53"/>
                    </a:lnTo>
                    <a:lnTo>
                      <a:pt x="58" y="42"/>
                    </a:lnTo>
                    <a:lnTo>
                      <a:pt x="64" y="30"/>
                    </a:lnTo>
                    <a:lnTo>
                      <a:pt x="68" y="15"/>
                    </a:lnTo>
                    <a:lnTo>
                      <a:pt x="70" y="0"/>
                    </a:lnTo>
                    <a:lnTo>
                      <a:pt x="60" y="0"/>
                    </a:lnTo>
                    <a:lnTo>
                      <a:pt x="60" y="15"/>
                    </a:lnTo>
                    <a:lnTo>
                      <a:pt x="57" y="27"/>
                    </a:lnTo>
                    <a:lnTo>
                      <a:pt x="50" y="37"/>
                    </a:lnTo>
                    <a:lnTo>
                      <a:pt x="43" y="46"/>
                    </a:lnTo>
                    <a:lnTo>
                      <a:pt x="33" y="52"/>
                    </a:lnTo>
                    <a:lnTo>
                      <a:pt x="23" y="58"/>
                    </a:lnTo>
                    <a:lnTo>
                      <a:pt x="12" y="61"/>
                    </a:lnTo>
                    <a:lnTo>
                      <a:pt x="0" y="61"/>
                    </a:lnTo>
                    <a:lnTo>
                      <a:pt x="0" y="71"/>
                    </a:lnTo>
                    <a:close/>
                  </a:path>
                </a:pathLst>
              </a:custGeom>
              <a:solidFill>
                <a:srgbClr val="000000"/>
              </a:solidFill>
              <a:ln w="9525">
                <a:noFill/>
              </a:ln>
            </p:spPr>
            <p:txBody>
              <a:bodyPr/>
              <a:p>
                <a:endParaRPr lang="zh-CN" altLang="en-US"/>
              </a:p>
            </p:txBody>
          </p:sp>
          <p:sp>
            <p:nvSpPr>
              <p:cNvPr id="21692" name="Freeform 189"/>
              <p:cNvSpPr/>
              <p:nvPr/>
            </p:nvSpPr>
            <p:spPr>
              <a:xfrm>
                <a:off x="2748" y="996"/>
                <a:ext cx="134" cy="129"/>
              </a:xfrm>
              <a:custGeom>
                <a:avLst/>
                <a:gdLst/>
                <a:ahLst/>
                <a:cxnLst>
                  <a:cxn ang="0">
                    <a:pos x="10" y="129"/>
                  </a:cxn>
                  <a:cxn ang="0">
                    <a:pos x="10" y="129"/>
                  </a:cxn>
                  <a:cxn ang="0">
                    <a:pos x="12" y="90"/>
                  </a:cxn>
                  <a:cxn ang="0">
                    <a:pos x="23" y="62"/>
                  </a:cxn>
                  <a:cxn ang="0">
                    <a:pos x="39" y="41"/>
                  </a:cxn>
                  <a:cxn ang="0">
                    <a:pos x="59" y="27"/>
                  </a:cxn>
                  <a:cxn ang="0">
                    <a:pos x="79" y="17"/>
                  </a:cxn>
                  <a:cxn ang="0">
                    <a:pos x="99" y="12"/>
                  </a:cxn>
                  <a:cxn ang="0">
                    <a:pos x="119" y="8"/>
                  </a:cxn>
                  <a:cxn ang="0">
                    <a:pos x="134" y="10"/>
                  </a:cxn>
                  <a:cxn ang="0">
                    <a:pos x="134" y="0"/>
                  </a:cxn>
                  <a:cxn ang="0">
                    <a:pos x="119" y="1"/>
                  </a:cxn>
                  <a:cxn ang="0">
                    <a:pos x="99" y="5"/>
                  </a:cxn>
                  <a:cxn ang="0">
                    <a:pos x="77" y="10"/>
                  </a:cxn>
                  <a:cxn ang="0">
                    <a:pos x="54" y="19"/>
                  </a:cxn>
                  <a:cxn ang="0">
                    <a:pos x="34" y="36"/>
                  </a:cxn>
                  <a:cxn ang="0">
                    <a:pos x="16" y="59"/>
                  </a:cxn>
                  <a:cxn ang="0">
                    <a:pos x="5" y="90"/>
                  </a:cxn>
                  <a:cxn ang="0">
                    <a:pos x="0" y="129"/>
                  </a:cxn>
                  <a:cxn ang="0">
                    <a:pos x="0" y="129"/>
                  </a:cxn>
                  <a:cxn ang="0">
                    <a:pos x="10" y="129"/>
                  </a:cxn>
                </a:cxnLst>
                <a:pathLst>
                  <a:path w="134" h="129">
                    <a:moveTo>
                      <a:pt x="10" y="129"/>
                    </a:moveTo>
                    <a:lnTo>
                      <a:pt x="10" y="129"/>
                    </a:lnTo>
                    <a:lnTo>
                      <a:pt x="12" y="90"/>
                    </a:lnTo>
                    <a:lnTo>
                      <a:pt x="23" y="62"/>
                    </a:lnTo>
                    <a:lnTo>
                      <a:pt x="39" y="41"/>
                    </a:lnTo>
                    <a:lnTo>
                      <a:pt x="59" y="27"/>
                    </a:lnTo>
                    <a:lnTo>
                      <a:pt x="79" y="17"/>
                    </a:lnTo>
                    <a:lnTo>
                      <a:pt x="99" y="12"/>
                    </a:lnTo>
                    <a:lnTo>
                      <a:pt x="119" y="8"/>
                    </a:lnTo>
                    <a:lnTo>
                      <a:pt x="134" y="10"/>
                    </a:lnTo>
                    <a:lnTo>
                      <a:pt x="134" y="0"/>
                    </a:lnTo>
                    <a:lnTo>
                      <a:pt x="119" y="1"/>
                    </a:lnTo>
                    <a:lnTo>
                      <a:pt x="99" y="5"/>
                    </a:lnTo>
                    <a:lnTo>
                      <a:pt x="77" y="10"/>
                    </a:lnTo>
                    <a:lnTo>
                      <a:pt x="54" y="19"/>
                    </a:lnTo>
                    <a:lnTo>
                      <a:pt x="34" y="36"/>
                    </a:lnTo>
                    <a:lnTo>
                      <a:pt x="16" y="59"/>
                    </a:lnTo>
                    <a:lnTo>
                      <a:pt x="5" y="90"/>
                    </a:lnTo>
                    <a:lnTo>
                      <a:pt x="0" y="129"/>
                    </a:lnTo>
                    <a:lnTo>
                      <a:pt x="10" y="129"/>
                    </a:lnTo>
                    <a:close/>
                  </a:path>
                </a:pathLst>
              </a:custGeom>
              <a:solidFill>
                <a:srgbClr val="000000"/>
              </a:solidFill>
              <a:ln w="9525">
                <a:noFill/>
              </a:ln>
            </p:spPr>
            <p:txBody>
              <a:bodyPr/>
              <a:p>
                <a:endParaRPr lang="zh-CN" altLang="en-US"/>
              </a:p>
            </p:txBody>
          </p:sp>
          <p:sp>
            <p:nvSpPr>
              <p:cNvPr id="21693" name="Freeform 190"/>
              <p:cNvSpPr/>
              <p:nvPr/>
            </p:nvSpPr>
            <p:spPr>
              <a:xfrm>
                <a:off x="2748" y="1125"/>
                <a:ext cx="10" cy="74"/>
              </a:xfrm>
              <a:custGeom>
                <a:avLst/>
                <a:gdLst/>
                <a:ahLst/>
                <a:cxnLst>
                  <a:cxn ang="0">
                    <a:pos x="5" y="74"/>
                  </a:cxn>
                  <a:cxn ang="0">
                    <a:pos x="10" y="70"/>
                  </a:cxn>
                  <a:cxn ang="0">
                    <a:pos x="10" y="0"/>
                  </a:cxn>
                  <a:cxn ang="0">
                    <a:pos x="0" y="0"/>
                  </a:cxn>
                  <a:cxn ang="0">
                    <a:pos x="0" y="70"/>
                  </a:cxn>
                  <a:cxn ang="0">
                    <a:pos x="5" y="66"/>
                  </a:cxn>
                  <a:cxn ang="0">
                    <a:pos x="5" y="74"/>
                  </a:cxn>
                  <a:cxn ang="0">
                    <a:pos x="10" y="74"/>
                  </a:cxn>
                  <a:cxn ang="0">
                    <a:pos x="10" y="70"/>
                  </a:cxn>
                  <a:cxn ang="0">
                    <a:pos x="5" y="74"/>
                  </a:cxn>
                </a:cxnLst>
                <a:pathLst>
                  <a:path w="10" h="74">
                    <a:moveTo>
                      <a:pt x="5" y="74"/>
                    </a:moveTo>
                    <a:lnTo>
                      <a:pt x="10" y="70"/>
                    </a:lnTo>
                    <a:lnTo>
                      <a:pt x="10" y="0"/>
                    </a:lnTo>
                    <a:lnTo>
                      <a:pt x="0" y="0"/>
                    </a:lnTo>
                    <a:lnTo>
                      <a:pt x="0" y="70"/>
                    </a:lnTo>
                    <a:lnTo>
                      <a:pt x="5" y="66"/>
                    </a:lnTo>
                    <a:lnTo>
                      <a:pt x="5" y="74"/>
                    </a:lnTo>
                    <a:lnTo>
                      <a:pt x="10" y="74"/>
                    </a:lnTo>
                    <a:lnTo>
                      <a:pt x="10" y="70"/>
                    </a:lnTo>
                    <a:lnTo>
                      <a:pt x="5" y="74"/>
                    </a:lnTo>
                    <a:close/>
                  </a:path>
                </a:pathLst>
              </a:custGeom>
              <a:solidFill>
                <a:srgbClr val="000000"/>
              </a:solidFill>
              <a:ln w="9525">
                <a:noFill/>
              </a:ln>
            </p:spPr>
            <p:txBody>
              <a:bodyPr/>
              <a:p>
                <a:endParaRPr lang="zh-CN" altLang="en-US"/>
              </a:p>
            </p:txBody>
          </p:sp>
          <p:sp>
            <p:nvSpPr>
              <p:cNvPr id="21694" name="Freeform 191"/>
              <p:cNvSpPr/>
              <p:nvPr/>
            </p:nvSpPr>
            <p:spPr>
              <a:xfrm>
                <a:off x="2398" y="1191"/>
                <a:ext cx="355" cy="55"/>
              </a:xfrm>
              <a:custGeom>
                <a:avLst/>
                <a:gdLst/>
                <a:ahLst/>
                <a:cxnLst>
                  <a:cxn ang="0">
                    <a:pos x="0" y="55"/>
                  </a:cxn>
                  <a:cxn ang="0">
                    <a:pos x="0" y="55"/>
                  </a:cxn>
                  <a:cxn ang="0">
                    <a:pos x="8" y="54"/>
                  </a:cxn>
                  <a:cxn ang="0">
                    <a:pos x="21" y="53"/>
                  </a:cxn>
                  <a:cxn ang="0">
                    <a:pos x="40" y="49"/>
                  </a:cxn>
                  <a:cxn ang="0">
                    <a:pos x="63" y="46"/>
                  </a:cxn>
                  <a:cxn ang="0">
                    <a:pos x="91" y="43"/>
                  </a:cxn>
                  <a:cxn ang="0">
                    <a:pos x="122" y="39"/>
                  </a:cxn>
                  <a:cxn ang="0">
                    <a:pos x="153" y="34"/>
                  </a:cxn>
                  <a:cxn ang="0">
                    <a:pos x="185" y="30"/>
                  </a:cxn>
                  <a:cxn ang="0">
                    <a:pos x="217" y="25"/>
                  </a:cxn>
                  <a:cxn ang="0">
                    <a:pos x="248" y="22"/>
                  </a:cxn>
                  <a:cxn ang="0">
                    <a:pos x="277" y="18"/>
                  </a:cxn>
                  <a:cxn ang="0">
                    <a:pos x="303" y="15"/>
                  </a:cxn>
                  <a:cxn ang="0">
                    <a:pos x="324" y="12"/>
                  </a:cxn>
                  <a:cxn ang="0">
                    <a:pos x="340" y="10"/>
                  </a:cxn>
                  <a:cxn ang="0">
                    <a:pos x="351" y="8"/>
                  </a:cxn>
                  <a:cxn ang="0">
                    <a:pos x="355" y="8"/>
                  </a:cxn>
                  <a:cxn ang="0">
                    <a:pos x="355" y="0"/>
                  </a:cxn>
                  <a:cxn ang="0">
                    <a:pos x="351" y="0"/>
                  </a:cxn>
                  <a:cxn ang="0">
                    <a:pos x="340" y="3"/>
                  </a:cxn>
                  <a:cxn ang="0">
                    <a:pos x="324" y="4"/>
                  </a:cxn>
                  <a:cxn ang="0">
                    <a:pos x="303" y="8"/>
                  </a:cxn>
                  <a:cxn ang="0">
                    <a:pos x="277" y="10"/>
                  </a:cxn>
                  <a:cxn ang="0">
                    <a:pos x="248" y="14"/>
                  </a:cxn>
                  <a:cxn ang="0">
                    <a:pos x="217" y="18"/>
                  </a:cxn>
                  <a:cxn ang="0">
                    <a:pos x="185" y="23"/>
                  </a:cxn>
                  <a:cxn ang="0">
                    <a:pos x="153" y="26"/>
                  </a:cxn>
                  <a:cxn ang="0">
                    <a:pos x="122" y="31"/>
                  </a:cxn>
                  <a:cxn ang="0">
                    <a:pos x="91" y="35"/>
                  </a:cxn>
                  <a:cxn ang="0">
                    <a:pos x="63" y="39"/>
                  </a:cxn>
                  <a:cxn ang="0">
                    <a:pos x="40" y="41"/>
                  </a:cxn>
                  <a:cxn ang="0">
                    <a:pos x="21" y="45"/>
                  </a:cxn>
                  <a:cxn ang="0">
                    <a:pos x="8" y="46"/>
                  </a:cxn>
                  <a:cxn ang="0">
                    <a:pos x="0" y="48"/>
                  </a:cxn>
                  <a:cxn ang="0">
                    <a:pos x="0" y="48"/>
                  </a:cxn>
                  <a:cxn ang="0">
                    <a:pos x="0" y="55"/>
                  </a:cxn>
                </a:cxnLst>
                <a:pathLst>
                  <a:path w="355" h="55">
                    <a:moveTo>
                      <a:pt x="0" y="55"/>
                    </a:moveTo>
                    <a:lnTo>
                      <a:pt x="0" y="55"/>
                    </a:lnTo>
                    <a:lnTo>
                      <a:pt x="8" y="54"/>
                    </a:lnTo>
                    <a:lnTo>
                      <a:pt x="21" y="53"/>
                    </a:lnTo>
                    <a:lnTo>
                      <a:pt x="40" y="49"/>
                    </a:lnTo>
                    <a:lnTo>
                      <a:pt x="63" y="46"/>
                    </a:lnTo>
                    <a:lnTo>
                      <a:pt x="91" y="43"/>
                    </a:lnTo>
                    <a:lnTo>
                      <a:pt x="122" y="39"/>
                    </a:lnTo>
                    <a:lnTo>
                      <a:pt x="153" y="34"/>
                    </a:lnTo>
                    <a:lnTo>
                      <a:pt x="185" y="30"/>
                    </a:lnTo>
                    <a:lnTo>
                      <a:pt x="217" y="25"/>
                    </a:lnTo>
                    <a:lnTo>
                      <a:pt x="248" y="22"/>
                    </a:lnTo>
                    <a:lnTo>
                      <a:pt x="277" y="18"/>
                    </a:lnTo>
                    <a:lnTo>
                      <a:pt x="303" y="15"/>
                    </a:lnTo>
                    <a:lnTo>
                      <a:pt x="324" y="12"/>
                    </a:lnTo>
                    <a:lnTo>
                      <a:pt x="340" y="10"/>
                    </a:lnTo>
                    <a:lnTo>
                      <a:pt x="351" y="8"/>
                    </a:lnTo>
                    <a:lnTo>
                      <a:pt x="355" y="8"/>
                    </a:lnTo>
                    <a:lnTo>
                      <a:pt x="355" y="0"/>
                    </a:lnTo>
                    <a:lnTo>
                      <a:pt x="351" y="0"/>
                    </a:lnTo>
                    <a:lnTo>
                      <a:pt x="340" y="3"/>
                    </a:lnTo>
                    <a:lnTo>
                      <a:pt x="324" y="4"/>
                    </a:lnTo>
                    <a:lnTo>
                      <a:pt x="303" y="8"/>
                    </a:lnTo>
                    <a:lnTo>
                      <a:pt x="277" y="10"/>
                    </a:lnTo>
                    <a:lnTo>
                      <a:pt x="248" y="14"/>
                    </a:lnTo>
                    <a:lnTo>
                      <a:pt x="217" y="18"/>
                    </a:lnTo>
                    <a:lnTo>
                      <a:pt x="185" y="23"/>
                    </a:lnTo>
                    <a:lnTo>
                      <a:pt x="153" y="26"/>
                    </a:lnTo>
                    <a:lnTo>
                      <a:pt x="122" y="31"/>
                    </a:lnTo>
                    <a:lnTo>
                      <a:pt x="91" y="35"/>
                    </a:lnTo>
                    <a:lnTo>
                      <a:pt x="63" y="39"/>
                    </a:lnTo>
                    <a:lnTo>
                      <a:pt x="40" y="41"/>
                    </a:lnTo>
                    <a:lnTo>
                      <a:pt x="21" y="45"/>
                    </a:lnTo>
                    <a:lnTo>
                      <a:pt x="8" y="46"/>
                    </a:lnTo>
                    <a:lnTo>
                      <a:pt x="0" y="48"/>
                    </a:lnTo>
                    <a:lnTo>
                      <a:pt x="0" y="55"/>
                    </a:lnTo>
                    <a:close/>
                  </a:path>
                </a:pathLst>
              </a:custGeom>
              <a:solidFill>
                <a:srgbClr val="000000"/>
              </a:solidFill>
              <a:ln w="9525">
                <a:noFill/>
              </a:ln>
            </p:spPr>
            <p:txBody>
              <a:bodyPr/>
              <a:p>
                <a:endParaRPr lang="zh-CN" altLang="en-US"/>
              </a:p>
            </p:txBody>
          </p:sp>
          <p:sp>
            <p:nvSpPr>
              <p:cNvPr id="21695" name="Freeform 192"/>
              <p:cNvSpPr/>
              <p:nvPr/>
            </p:nvSpPr>
            <p:spPr>
              <a:xfrm>
                <a:off x="2329" y="1239"/>
                <a:ext cx="69" cy="112"/>
              </a:xfrm>
              <a:custGeom>
                <a:avLst/>
                <a:gdLst/>
                <a:ahLst/>
                <a:cxnLst>
                  <a:cxn ang="0">
                    <a:pos x="5" y="102"/>
                  </a:cxn>
                  <a:cxn ang="0">
                    <a:pos x="10" y="107"/>
                  </a:cxn>
                  <a:cxn ang="0">
                    <a:pos x="11" y="84"/>
                  </a:cxn>
                  <a:cxn ang="0">
                    <a:pos x="16" y="65"/>
                  </a:cxn>
                  <a:cxn ang="0">
                    <a:pos x="23" y="47"/>
                  </a:cxn>
                  <a:cxn ang="0">
                    <a:pos x="33" y="34"/>
                  </a:cxn>
                  <a:cxn ang="0">
                    <a:pos x="42" y="23"/>
                  </a:cxn>
                  <a:cxn ang="0">
                    <a:pos x="53" y="16"/>
                  </a:cxn>
                  <a:cxn ang="0">
                    <a:pos x="62" y="9"/>
                  </a:cxn>
                  <a:cxn ang="0">
                    <a:pos x="69" y="7"/>
                  </a:cxn>
                  <a:cxn ang="0">
                    <a:pos x="69" y="0"/>
                  </a:cxn>
                  <a:cxn ang="0">
                    <a:pos x="59" y="2"/>
                  </a:cxn>
                  <a:cxn ang="0">
                    <a:pos x="48" y="8"/>
                  </a:cxn>
                  <a:cxn ang="0">
                    <a:pos x="37" y="18"/>
                  </a:cxn>
                  <a:cxn ang="0">
                    <a:pos x="26" y="29"/>
                  </a:cxn>
                  <a:cxn ang="0">
                    <a:pos x="16" y="44"/>
                  </a:cxn>
                  <a:cxn ang="0">
                    <a:pos x="8" y="63"/>
                  </a:cxn>
                  <a:cxn ang="0">
                    <a:pos x="3" y="84"/>
                  </a:cxn>
                  <a:cxn ang="0">
                    <a:pos x="0" y="107"/>
                  </a:cxn>
                  <a:cxn ang="0">
                    <a:pos x="5" y="112"/>
                  </a:cxn>
                  <a:cxn ang="0">
                    <a:pos x="0" y="107"/>
                  </a:cxn>
                  <a:cxn ang="0">
                    <a:pos x="0" y="112"/>
                  </a:cxn>
                  <a:cxn ang="0">
                    <a:pos x="5" y="112"/>
                  </a:cxn>
                  <a:cxn ang="0">
                    <a:pos x="5" y="102"/>
                  </a:cxn>
                </a:cxnLst>
                <a:pathLst>
                  <a:path w="69" h="112">
                    <a:moveTo>
                      <a:pt x="5" y="102"/>
                    </a:moveTo>
                    <a:lnTo>
                      <a:pt x="10" y="107"/>
                    </a:lnTo>
                    <a:lnTo>
                      <a:pt x="11" y="84"/>
                    </a:lnTo>
                    <a:lnTo>
                      <a:pt x="16" y="65"/>
                    </a:lnTo>
                    <a:lnTo>
                      <a:pt x="23" y="47"/>
                    </a:lnTo>
                    <a:lnTo>
                      <a:pt x="33" y="34"/>
                    </a:lnTo>
                    <a:lnTo>
                      <a:pt x="42" y="23"/>
                    </a:lnTo>
                    <a:lnTo>
                      <a:pt x="53" y="16"/>
                    </a:lnTo>
                    <a:lnTo>
                      <a:pt x="62" y="9"/>
                    </a:lnTo>
                    <a:lnTo>
                      <a:pt x="69" y="7"/>
                    </a:lnTo>
                    <a:lnTo>
                      <a:pt x="69" y="0"/>
                    </a:lnTo>
                    <a:lnTo>
                      <a:pt x="59" y="2"/>
                    </a:lnTo>
                    <a:lnTo>
                      <a:pt x="48" y="8"/>
                    </a:lnTo>
                    <a:lnTo>
                      <a:pt x="37" y="18"/>
                    </a:lnTo>
                    <a:lnTo>
                      <a:pt x="26" y="29"/>
                    </a:lnTo>
                    <a:lnTo>
                      <a:pt x="16" y="44"/>
                    </a:lnTo>
                    <a:lnTo>
                      <a:pt x="8" y="63"/>
                    </a:lnTo>
                    <a:lnTo>
                      <a:pt x="3" y="84"/>
                    </a:lnTo>
                    <a:lnTo>
                      <a:pt x="0" y="107"/>
                    </a:lnTo>
                    <a:lnTo>
                      <a:pt x="5" y="112"/>
                    </a:lnTo>
                    <a:lnTo>
                      <a:pt x="0" y="107"/>
                    </a:lnTo>
                    <a:lnTo>
                      <a:pt x="0" y="112"/>
                    </a:lnTo>
                    <a:lnTo>
                      <a:pt x="5" y="112"/>
                    </a:lnTo>
                    <a:lnTo>
                      <a:pt x="5" y="102"/>
                    </a:lnTo>
                    <a:close/>
                  </a:path>
                </a:pathLst>
              </a:custGeom>
              <a:solidFill>
                <a:srgbClr val="000000"/>
              </a:solidFill>
              <a:ln w="9525">
                <a:noFill/>
              </a:ln>
            </p:spPr>
            <p:txBody>
              <a:bodyPr/>
              <a:p>
                <a:endParaRPr lang="zh-CN" altLang="en-US"/>
              </a:p>
            </p:txBody>
          </p:sp>
          <p:sp>
            <p:nvSpPr>
              <p:cNvPr id="21696" name="Freeform 193"/>
              <p:cNvSpPr/>
              <p:nvPr/>
            </p:nvSpPr>
            <p:spPr>
              <a:xfrm>
                <a:off x="2334" y="1341"/>
                <a:ext cx="1490" cy="10"/>
              </a:xfrm>
              <a:custGeom>
                <a:avLst/>
                <a:gdLst/>
                <a:ahLst/>
                <a:cxnLst>
                  <a:cxn ang="0">
                    <a:pos x="1480" y="5"/>
                  </a:cxn>
                  <a:cxn ang="0">
                    <a:pos x="1485" y="0"/>
                  </a:cxn>
                  <a:cxn ang="0">
                    <a:pos x="0" y="0"/>
                  </a:cxn>
                  <a:cxn ang="0">
                    <a:pos x="0" y="10"/>
                  </a:cxn>
                  <a:cxn ang="0">
                    <a:pos x="1485" y="10"/>
                  </a:cxn>
                  <a:cxn ang="0">
                    <a:pos x="1490" y="5"/>
                  </a:cxn>
                  <a:cxn ang="0">
                    <a:pos x="1485" y="10"/>
                  </a:cxn>
                  <a:cxn ang="0">
                    <a:pos x="1490" y="10"/>
                  </a:cxn>
                  <a:cxn ang="0">
                    <a:pos x="1490" y="5"/>
                  </a:cxn>
                  <a:cxn ang="0">
                    <a:pos x="1480" y="5"/>
                  </a:cxn>
                </a:cxnLst>
                <a:pathLst>
                  <a:path w="1490" h="10">
                    <a:moveTo>
                      <a:pt x="1480" y="5"/>
                    </a:moveTo>
                    <a:lnTo>
                      <a:pt x="1485" y="0"/>
                    </a:lnTo>
                    <a:lnTo>
                      <a:pt x="0" y="0"/>
                    </a:lnTo>
                    <a:lnTo>
                      <a:pt x="0" y="10"/>
                    </a:lnTo>
                    <a:lnTo>
                      <a:pt x="1485" y="10"/>
                    </a:lnTo>
                    <a:lnTo>
                      <a:pt x="1490" y="5"/>
                    </a:lnTo>
                    <a:lnTo>
                      <a:pt x="1485" y="10"/>
                    </a:lnTo>
                    <a:lnTo>
                      <a:pt x="1490" y="10"/>
                    </a:lnTo>
                    <a:lnTo>
                      <a:pt x="1490" y="5"/>
                    </a:lnTo>
                    <a:lnTo>
                      <a:pt x="1480" y="5"/>
                    </a:lnTo>
                    <a:close/>
                  </a:path>
                </a:pathLst>
              </a:custGeom>
              <a:solidFill>
                <a:srgbClr val="000000"/>
              </a:solidFill>
              <a:ln w="9525">
                <a:noFill/>
              </a:ln>
            </p:spPr>
            <p:txBody>
              <a:bodyPr/>
              <a:p>
                <a:endParaRPr lang="zh-CN" altLang="en-US"/>
              </a:p>
            </p:txBody>
          </p:sp>
          <p:sp>
            <p:nvSpPr>
              <p:cNvPr id="21697" name="Freeform 194"/>
              <p:cNvSpPr/>
              <p:nvPr/>
            </p:nvSpPr>
            <p:spPr>
              <a:xfrm>
                <a:off x="3755" y="1239"/>
                <a:ext cx="69" cy="107"/>
              </a:xfrm>
              <a:custGeom>
                <a:avLst/>
                <a:gdLst/>
                <a:ahLst/>
                <a:cxnLst>
                  <a:cxn ang="0">
                    <a:pos x="0" y="7"/>
                  </a:cxn>
                  <a:cxn ang="0">
                    <a:pos x="0" y="7"/>
                  </a:cxn>
                  <a:cxn ang="0">
                    <a:pos x="7" y="9"/>
                  </a:cxn>
                  <a:cxn ang="0">
                    <a:pos x="16" y="16"/>
                  </a:cxn>
                  <a:cxn ang="0">
                    <a:pos x="26" y="23"/>
                  </a:cxn>
                  <a:cxn ang="0">
                    <a:pos x="35" y="34"/>
                  </a:cxn>
                  <a:cxn ang="0">
                    <a:pos x="45" y="47"/>
                  </a:cxn>
                  <a:cxn ang="0">
                    <a:pos x="53" y="65"/>
                  </a:cxn>
                  <a:cxn ang="0">
                    <a:pos x="58" y="84"/>
                  </a:cxn>
                  <a:cxn ang="0">
                    <a:pos x="59" y="107"/>
                  </a:cxn>
                  <a:cxn ang="0">
                    <a:pos x="69" y="107"/>
                  </a:cxn>
                  <a:cxn ang="0">
                    <a:pos x="65" y="84"/>
                  </a:cxn>
                  <a:cxn ang="0">
                    <a:pos x="60" y="63"/>
                  </a:cxn>
                  <a:cxn ang="0">
                    <a:pos x="53" y="44"/>
                  </a:cxn>
                  <a:cxn ang="0">
                    <a:pos x="43" y="29"/>
                  </a:cxn>
                  <a:cxn ang="0">
                    <a:pos x="31" y="18"/>
                  </a:cxn>
                  <a:cxn ang="0">
                    <a:pos x="21" y="8"/>
                  </a:cxn>
                  <a:cxn ang="0">
                    <a:pos x="9" y="2"/>
                  </a:cxn>
                  <a:cxn ang="0">
                    <a:pos x="0" y="0"/>
                  </a:cxn>
                  <a:cxn ang="0">
                    <a:pos x="0" y="0"/>
                  </a:cxn>
                  <a:cxn ang="0">
                    <a:pos x="0" y="7"/>
                  </a:cxn>
                </a:cxnLst>
                <a:pathLst>
                  <a:path w="69" h="107">
                    <a:moveTo>
                      <a:pt x="0" y="7"/>
                    </a:moveTo>
                    <a:lnTo>
                      <a:pt x="0" y="7"/>
                    </a:lnTo>
                    <a:lnTo>
                      <a:pt x="7" y="9"/>
                    </a:lnTo>
                    <a:lnTo>
                      <a:pt x="16" y="16"/>
                    </a:lnTo>
                    <a:lnTo>
                      <a:pt x="26" y="23"/>
                    </a:lnTo>
                    <a:lnTo>
                      <a:pt x="35" y="34"/>
                    </a:lnTo>
                    <a:lnTo>
                      <a:pt x="45" y="47"/>
                    </a:lnTo>
                    <a:lnTo>
                      <a:pt x="53" y="65"/>
                    </a:lnTo>
                    <a:lnTo>
                      <a:pt x="58" y="84"/>
                    </a:lnTo>
                    <a:lnTo>
                      <a:pt x="59" y="107"/>
                    </a:lnTo>
                    <a:lnTo>
                      <a:pt x="69" y="107"/>
                    </a:lnTo>
                    <a:lnTo>
                      <a:pt x="65" y="84"/>
                    </a:lnTo>
                    <a:lnTo>
                      <a:pt x="60" y="63"/>
                    </a:lnTo>
                    <a:lnTo>
                      <a:pt x="53" y="44"/>
                    </a:lnTo>
                    <a:lnTo>
                      <a:pt x="43" y="29"/>
                    </a:lnTo>
                    <a:lnTo>
                      <a:pt x="31" y="18"/>
                    </a:lnTo>
                    <a:lnTo>
                      <a:pt x="21" y="8"/>
                    </a:lnTo>
                    <a:lnTo>
                      <a:pt x="9" y="2"/>
                    </a:lnTo>
                    <a:lnTo>
                      <a:pt x="0" y="0"/>
                    </a:lnTo>
                    <a:lnTo>
                      <a:pt x="0" y="7"/>
                    </a:lnTo>
                    <a:close/>
                  </a:path>
                </a:pathLst>
              </a:custGeom>
              <a:solidFill>
                <a:srgbClr val="000000"/>
              </a:solidFill>
              <a:ln w="9525">
                <a:noFill/>
              </a:ln>
            </p:spPr>
            <p:txBody>
              <a:bodyPr/>
              <a:p>
                <a:endParaRPr lang="zh-CN" altLang="en-US"/>
              </a:p>
            </p:txBody>
          </p:sp>
          <p:sp>
            <p:nvSpPr>
              <p:cNvPr id="21698" name="Freeform 195"/>
              <p:cNvSpPr/>
              <p:nvPr/>
            </p:nvSpPr>
            <p:spPr>
              <a:xfrm>
                <a:off x="3399" y="1191"/>
                <a:ext cx="356" cy="55"/>
              </a:xfrm>
              <a:custGeom>
                <a:avLst/>
                <a:gdLst/>
                <a:ahLst/>
                <a:cxnLst>
                  <a:cxn ang="0">
                    <a:pos x="0" y="4"/>
                  </a:cxn>
                  <a:cxn ang="0">
                    <a:pos x="5" y="8"/>
                  </a:cxn>
                  <a:cxn ang="0">
                    <a:pos x="8" y="8"/>
                  </a:cxn>
                  <a:cxn ang="0">
                    <a:pos x="20" y="10"/>
                  </a:cxn>
                  <a:cxn ang="0">
                    <a:pos x="36" y="12"/>
                  </a:cxn>
                  <a:cxn ang="0">
                    <a:pos x="57" y="15"/>
                  </a:cxn>
                  <a:cxn ang="0">
                    <a:pos x="82" y="18"/>
                  </a:cxn>
                  <a:cxn ang="0">
                    <a:pos x="110" y="22"/>
                  </a:cxn>
                  <a:cxn ang="0">
                    <a:pos x="141" y="25"/>
                  </a:cxn>
                  <a:cxn ang="0">
                    <a:pos x="173" y="30"/>
                  </a:cxn>
                  <a:cxn ang="0">
                    <a:pos x="204" y="34"/>
                  </a:cxn>
                  <a:cxn ang="0">
                    <a:pos x="235" y="39"/>
                  </a:cxn>
                  <a:cxn ang="0">
                    <a:pos x="265" y="43"/>
                  </a:cxn>
                  <a:cxn ang="0">
                    <a:pos x="292" y="46"/>
                  </a:cxn>
                  <a:cxn ang="0">
                    <a:pos x="316" y="49"/>
                  </a:cxn>
                  <a:cxn ang="0">
                    <a:pos x="334" y="53"/>
                  </a:cxn>
                  <a:cxn ang="0">
                    <a:pos x="348" y="54"/>
                  </a:cxn>
                  <a:cxn ang="0">
                    <a:pos x="356" y="55"/>
                  </a:cxn>
                  <a:cxn ang="0">
                    <a:pos x="356" y="48"/>
                  </a:cxn>
                  <a:cxn ang="0">
                    <a:pos x="348" y="46"/>
                  </a:cxn>
                  <a:cxn ang="0">
                    <a:pos x="334" y="45"/>
                  </a:cxn>
                  <a:cxn ang="0">
                    <a:pos x="316" y="41"/>
                  </a:cxn>
                  <a:cxn ang="0">
                    <a:pos x="292" y="39"/>
                  </a:cxn>
                  <a:cxn ang="0">
                    <a:pos x="265" y="35"/>
                  </a:cxn>
                  <a:cxn ang="0">
                    <a:pos x="235" y="31"/>
                  </a:cxn>
                  <a:cxn ang="0">
                    <a:pos x="204" y="26"/>
                  </a:cxn>
                  <a:cxn ang="0">
                    <a:pos x="173" y="23"/>
                  </a:cxn>
                  <a:cxn ang="0">
                    <a:pos x="141" y="18"/>
                  </a:cxn>
                  <a:cxn ang="0">
                    <a:pos x="110" y="14"/>
                  </a:cxn>
                  <a:cxn ang="0">
                    <a:pos x="82" y="10"/>
                  </a:cxn>
                  <a:cxn ang="0">
                    <a:pos x="57" y="8"/>
                  </a:cxn>
                  <a:cxn ang="0">
                    <a:pos x="36" y="4"/>
                  </a:cxn>
                  <a:cxn ang="0">
                    <a:pos x="20" y="3"/>
                  </a:cxn>
                  <a:cxn ang="0">
                    <a:pos x="8" y="0"/>
                  </a:cxn>
                  <a:cxn ang="0">
                    <a:pos x="5" y="0"/>
                  </a:cxn>
                  <a:cxn ang="0">
                    <a:pos x="10" y="4"/>
                  </a:cxn>
                  <a:cxn ang="0">
                    <a:pos x="0" y="4"/>
                  </a:cxn>
                  <a:cxn ang="0">
                    <a:pos x="0" y="8"/>
                  </a:cxn>
                  <a:cxn ang="0">
                    <a:pos x="5" y="8"/>
                  </a:cxn>
                  <a:cxn ang="0">
                    <a:pos x="0" y="4"/>
                  </a:cxn>
                </a:cxnLst>
                <a:pathLst>
                  <a:path w="356" h="55">
                    <a:moveTo>
                      <a:pt x="0" y="4"/>
                    </a:moveTo>
                    <a:lnTo>
                      <a:pt x="5" y="8"/>
                    </a:lnTo>
                    <a:lnTo>
                      <a:pt x="8" y="8"/>
                    </a:lnTo>
                    <a:lnTo>
                      <a:pt x="20" y="10"/>
                    </a:lnTo>
                    <a:lnTo>
                      <a:pt x="36" y="12"/>
                    </a:lnTo>
                    <a:lnTo>
                      <a:pt x="57" y="15"/>
                    </a:lnTo>
                    <a:lnTo>
                      <a:pt x="82" y="18"/>
                    </a:lnTo>
                    <a:lnTo>
                      <a:pt x="110" y="22"/>
                    </a:lnTo>
                    <a:lnTo>
                      <a:pt x="141" y="25"/>
                    </a:lnTo>
                    <a:lnTo>
                      <a:pt x="173" y="30"/>
                    </a:lnTo>
                    <a:lnTo>
                      <a:pt x="204" y="34"/>
                    </a:lnTo>
                    <a:lnTo>
                      <a:pt x="235" y="39"/>
                    </a:lnTo>
                    <a:lnTo>
                      <a:pt x="265" y="43"/>
                    </a:lnTo>
                    <a:lnTo>
                      <a:pt x="292" y="46"/>
                    </a:lnTo>
                    <a:lnTo>
                      <a:pt x="316" y="49"/>
                    </a:lnTo>
                    <a:lnTo>
                      <a:pt x="334" y="53"/>
                    </a:lnTo>
                    <a:lnTo>
                      <a:pt x="348" y="54"/>
                    </a:lnTo>
                    <a:lnTo>
                      <a:pt x="356" y="55"/>
                    </a:lnTo>
                    <a:lnTo>
                      <a:pt x="356" y="48"/>
                    </a:lnTo>
                    <a:lnTo>
                      <a:pt x="348" y="46"/>
                    </a:lnTo>
                    <a:lnTo>
                      <a:pt x="334" y="45"/>
                    </a:lnTo>
                    <a:lnTo>
                      <a:pt x="316" y="41"/>
                    </a:lnTo>
                    <a:lnTo>
                      <a:pt x="292" y="39"/>
                    </a:lnTo>
                    <a:lnTo>
                      <a:pt x="265" y="35"/>
                    </a:lnTo>
                    <a:lnTo>
                      <a:pt x="235" y="31"/>
                    </a:lnTo>
                    <a:lnTo>
                      <a:pt x="204" y="26"/>
                    </a:lnTo>
                    <a:lnTo>
                      <a:pt x="173" y="23"/>
                    </a:lnTo>
                    <a:lnTo>
                      <a:pt x="141" y="18"/>
                    </a:lnTo>
                    <a:lnTo>
                      <a:pt x="110" y="14"/>
                    </a:lnTo>
                    <a:lnTo>
                      <a:pt x="82" y="10"/>
                    </a:lnTo>
                    <a:lnTo>
                      <a:pt x="57" y="8"/>
                    </a:lnTo>
                    <a:lnTo>
                      <a:pt x="36" y="4"/>
                    </a:lnTo>
                    <a:lnTo>
                      <a:pt x="20" y="3"/>
                    </a:lnTo>
                    <a:lnTo>
                      <a:pt x="8" y="0"/>
                    </a:lnTo>
                    <a:lnTo>
                      <a:pt x="5" y="0"/>
                    </a:lnTo>
                    <a:lnTo>
                      <a:pt x="10" y="4"/>
                    </a:lnTo>
                    <a:lnTo>
                      <a:pt x="0" y="4"/>
                    </a:lnTo>
                    <a:lnTo>
                      <a:pt x="0" y="8"/>
                    </a:lnTo>
                    <a:lnTo>
                      <a:pt x="5" y="8"/>
                    </a:lnTo>
                    <a:lnTo>
                      <a:pt x="0" y="4"/>
                    </a:lnTo>
                    <a:close/>
                  </a:path>
                </a:pathLst>
              </a:custGeom>
              <a:solidFill>
                <a:srgbClr val="000000"/>
              </a:solidFill>
              <a:ln w="9525">
                <a:noFill/>
              </a:ln>
            </p:spPr>
            <p:txBody>
              <a:bodyPr/>
              <a:p>
                <a:endParaRPr lang="zh-CN" altLang="en-US"/>
              </a:p>
            </p:txBody>
          </p:sp>
          <p:sp>
            <p:nvSpPr>
              <p:cNvPr id="21699" name="Freeform 196"/>
              <p:cNvSpPr/>
              <p:nvPr/>
            </p:nvSpPr>
            <p:spPr>
              <a:xfrm>
                <a:off x="3399" y="1125"/>
                <a:ext cx="10" cy="70"/>
              </a:xfrm>
              <a:custGeom>
                <a:avLst/>
                <a:gdLst/>
                <a:ahLst/>
                <a:cxnLst>
                  <a:cxn ang="0">
                    <a:pos x="0" y="0"/>
                  </a:cxn>
                  <a:cxn ang="0">
                    <a:pos x="0" y="0"/>
                  </a:cxn>
                  <a:cxn ang="0">
                    <a:pos x="0" y="70"/>
                  </a:cxn>
                  <a:cxn ang="0">
                    <a:pos x="10" y="70"/>
                  </a:cxn>
                  <a:cxn ang="0">
                    <a:pos x="10" y="0"/>
                  </a:cxn>
                  <a:cxn ang="0">
                    <a:pos x="10" y="0"/>
                  </a:cxn>
                  <a:cxn ang="0">
                    <a:pos x="0" y="0"/>
                  </a:cxn>
                </a:cxnLst>
                <a:pathLst>
                  <a:path w="10" h="70">
                    <a:moveTo>
                      <a:pt x="0" y="0"/>
                    </a:moveTo>
                    <a:lnTo>
                      <a:pt x="0" y="0"/>
                    </a:lnTo>
                    <a:lnTo>
                      <a:pt x="0" y="70"/>
                    </a:lnTo>
                    <a:lnTo>
                      <a:pt x="10" y="70"/>
                    </a:lnTo>
                    <a:lnTo>
                      <a:pt x="10" y="0"/>
                    </a:lnTo>
                    <a:lnTo>
                      <a:pt x="0" y="0"/>
                    </a:lnTo>
                    <a:close/>
                  </a:path>
                </a:pathLst>
              </a:custGeom>
              <a:solidFill>
                <a:srgbClr val="000000"/>
              </a:solidFill>
              <a:ln w="9525">
                <a:noFill/>
              </a:ln>
            </p:spPr>
            <p:txBody>
              <a:bodyPr/>
              <a:p>
                <a:endParaRPr lang="zh-CN" altLang="en-US"/>
              </a:p>
            </p:txBody>
          </p:sp>
          <p:sp>
            <p:nvSpPr>
              <p:cNvPr id="21700" name="Freeform 197"/>
              <p:cNvSpPr/>
              <p:nvPr/>
            </p:nvSpPr>
            <p:spPr>
              <a:xfrm>
                <a:off x="3270" y="996"/>
                <a:ext cx="139" cy="129"/>
              </a:xfrm>
              <a:custGeom>
                <a:avLst/>
                <a:gdLst/>
                <a:ahLst/>
                <a:cxnLst>
                  <a:cxn ang="0">
                    <a:pos x="0" y="10"/>
                  </a:cxn>
                  <a:cxn ang="0">
                    <a:pos x="0" y="10"/>
                  </a:cxn>
                  <a:cxn ang="0">
                    <a:pos x="15" y="8"/>
                  </a:cxn>
                  <a:cxn ang="0">
                    <a:pos x="34" y="12"/>
                  </a:cxn>
                  <a:cxn ang="0">
                    <a:pos x="56" y="17"/>
                  </a:cxn>
                  <a:cxn ang="0">
                    <a:pos x="78" y="27"/>
                  </a:cxn>
                  <a:cxn ang="0">
                    <a:pos x="98" y="41"/>
                  </a:cxn>
                  <a:cxn ang="0">
                    <a:pos x="114" y="62"/>
                  </a:cxn>
                  <a:cxn ang="0">
                    <a:pos x="125" y="90"/>
                  </a:cxn>
                  <a:cxn ang="0">
                    <a:pos x="129" y="129"/>
                  </a:cxn>
                  <a:cxn ang="0">
                    <a:pos x="139" y="129"/>
                  </a:cxn>
                  <a:cxn ang="0">
                    <a:pos x="132" y="90"/>
                  </a:cxn>
                  <a:cxn ang="0">
                    <a:pos x="121" y="59"/>
                  </a:cxn>
                  <a:cxn ang="0">
                    <a:pos x="103" y="36"/>
                  </a:cxn>
                  <a:cxn ang="0">
                    <a:pos x="80" y="19"/>
                  </a:cxn>
                  <a:cxn ang="0">
                    <a:pos x="58" y="10"/>
                  </a:cxn>
                  <a:cxn ang="0">
                    <a:pos x="34" y="5"/>
                  </a:cxn>
                  <a:cxn ang="0">
                    <a:pos x="15" y="1"/>
                  </a:cxn>
                  <a:cxn ang="0">
                    <a:pos x="0" y="0"/>
                  </a:cxn>
                  <a:cxn ang="0">
                    <a:pos x="0" y="0"/>
                  </a:cxn>
                  <a:cxn ang="0">
                    <a:pos x="0" y="10"/>
                  </a:cxn>
                </a:cxnLst>
                <a:pathLst>
                  <a:path w="139" h="129">
                    <a:moveTo>
                      <a:pt x="0" y="10"/>
                    </a:moveTo>
                    <a:lnTo>
                      <a:pt x="0" y="10"/>
                    </a:lnTo>
                    <a:lnTo>
                      <a:pt x="15" y="8"/>
                    </a:lnTo>
                    <a:lnTo>
                      <a:pt x="34" y="12"/>
                    </a:lnTo>
                    <a:lnTo>
                      <a:pt x="56" y="17"/>
                    </a:lnTo>
                    <a:lnTo>
                      <a:pt x="78" y="27"/>
                    </a:lnTo>
                    <a:lnTo>
                      <a:pt x="98" y="41"/>
                    </a:lnTo>
                    <a:lnTo>
                      <a:pt x="114" y="62"/>
                    </a:lnTo>
                    <a:lnTo>
                      <a:pt x="125" y="90"/>
                    </a:lnTo>
                    <a:lnTo>
                      <a:pt x="129" y="129"/>
                    </a:lnTo>
                    <a:lnTo>
                      <a:pt x="139" y="129"/>
                    </a:lnTo>
                    <a:lnTo>
                      <a:pt x="132" y="90"/>
                    </a:lnTo>
                    <a:lnTo>
                      <a:pt x="121" y="59"/>
                    </a:lnTo>
                    <a:lnTo>
                      <a:pt x="103" y="36"/>
                    </a:lnTo>
                    <a:lnTo>
                      <a:pt x="80" y="19"/>
                    </a:lnTo>
                    <a:lnTo>
                      <a:pt x="58" y="10"/>
                    </a:lnTo>
                    <a:lnTo>
                      <a:pt x="34" y="5"/>
                    </a:lnTo>
                    <a:lnTo>
                      <a:pt x="15" y="1"/>
                    </a:lnTo>
                    <a:lnTo>
                      <a:pt x="0" y="0"/>
                    </a:lnTo>
                    <a:lnTo>
                      <a:pt x="0" y="10"/>
                    </a:lnTo>
                    <a:close/>
                  </a:path>
                </a:pathLst>
              </a:custGeom>
              <a:solidFill>
                <a:srgbClr val="000000"/>
              </a:solidFill>
              <a:ln w="9525">
                <a:noFill/>
              </a:ln>
            </p:spPr>
            <p:txBody>
              <a:bodyPr/>
              <a:p>
                <a:endParaRPr lang="zh-CN" altLang="en-US"/>
              </a:p>
            </p:txBody>
          </p:sp>
          <p:sp>
            <p:nvSpPr>
              <p:cNvPr id="21701" name="Freeform 198"/>
              <p:cNvSpPr/>
              <p:nvPr/>
            </p:nvSpPr>
            <p:spPr>
              <a:xfrm>
                <a:off x="3199" y="935"/>
                <a:ext cx="71" cy="71"/>
              </a:xfrm>
              <a:custGeom>
                <a:avLst/>
                <a:gdLst/>
                <a:ahLst/>
                <a:cxnLst>
                  <a:cxn ang="0">
                    <a:pos x="0" y="0"/>
                  </a:cxn>
                  <a:cxn ang="0">
                    <a:pos x="0" y="0"/>
                  </a:cxn>
                  <a:cxn ang="0">
                    <a:pos x="3" y="15"/>
                  </a:cxn>
                  <a:cxn ang="0">
                    <a:pos x="6" y="30"/>
                  </a:cxn>
                  <a:cxn ang="0">
                    <a:pos x="14" y="42"/>
                  </a:cxn>
                  <a:cxn ang="0">
                    <a:pos x="22" y="52"/>
                  </a:cxn>
                  <a:cxn ang="0">
                    <a:pos x="32" y="59"/>
                  </a:cxn>
                  <a:cxn ang="0">
                    <a:pos x="45" y="66"/>
                  </a:cxn>
                  <a:cxn ang="0">
                    <a:pos x="58" y="68"/>
                  </a:cxn>
                  <a:cxn ang="0">
                    <a:pos x="71" y="71"/>
                  </a:cxn>
                  <a:cxn ang="0">
                    <a:pos x="71" y="61"/>
                  </a:cxn>
                  <a:cxn ang="0">
                    <a:pos x="58" y="61"/>
                  </a:cxn>
                  <a:cxn ang="0">
                    <a:pos x="47" y="58"/>
                  </a:cxn>
                  <a:cxn ang="0">
                    <a:pos x="37" y="52"/>
                  </a:cxn>
                  <a:cxn ang="0">
                    <a:pos x="27" y="47"/>
                  </a:cxn>
                  <a:cxn ang="0">
                    <a:pos x="21" y="37"/>
                  </a:cxn>
                  <a:cxn ang="0">
                    <a:pos x="14" y="27"/>
                  </a:cxn>
                  <a:cxn ang="0">
                    <a:pos x="10" y="15"/>
                  </a:cxn>
                  <a:cxn ang="0">
                    <a:pos x="10" y="0"/>
                  </a:cxn>
                  <a:cxn ang="0">
                    <a:pos x="10" y="0"/>
                  </a:cxn>
                  <a:cxn ang="0">
                    <a:pos x="0" y="0"/>
                  </a:cxn>
                </a:cxnLst>
                <a:pathLst>
                  <a:path w="71" h="71">
                    <a:moveTo>
                      <a:pt x="0" y="0"/>
                    </a:moveTo>
                    <a:lnTo>
                      <a:pt x="0" y="0"/>
                    </a:lnTo>
                    <a:lnTo>
                      <a:pt x="3" y="15"/>
                    </a:lnTo>
                    <a:lnTo>
                      <a:pt x="6" y="30"/>
                    </a:lnTo>
                    <a:lnTo>
                      <a:pt x="14" y="42"/>
                    </a:lnTo>
                    <a:lnTo>
                      <a:pt x="22" y="52"/>
                    </a:lnTo>
                    <a:lnTo>
                      <a:pt x="32" y="59"/>
                    </a:lnTo>
                    <a:lnTo>
                      <a:pt x="45" y="66"/>
                    </a:lnTo>
                    <a:lnTo>
                      <a:pt x="58" y="68"/>
                    </a:lnTo>
                    <a:lnTo>
                      <a:pt x="71" y="71"/>
                    </a:lnTo>
                    <a:lnTo>
                      <a:pt x="71" y="61"/>
                    </a:lnTo>
                    <a:lnTo>
                      <a:pt x="58" y="61"/>
                    </a:lnTo>
                    <a:lnTo>
                      <a:pt x="47" y="58"/>
                    </a:lnTo>
                    <a:lnTo>
                      <a:pt x="37" y="52"/>
                    </a:lnTo>
                    <a:lnTo>
                      <a:pt x="27" y="47"/>
                    </a:lnTo>
                    <a:lnTo>
                      <a:pt x="21" y="37"/>
                    </a:lnTo>
                    <a:lnTo>
                      <a:pt x="14" y="27"/>
                    </a:lnTo>
                    <a:lnTo>
                      <a:pt x="10" y="15"/>
                    </a:lnTo>
                    <a:lnTo>
                      <a:pt x="10" y="0"/>
                    </a:lnTo>
                    <a:lnTo>
                      <a:pt x="0" y="0"/>
                    </a:lnTo>
                    <a:close/>
                  </a:path>
                </a:pathLst>
              </a:custGeom>
              <a:solidFill>
                <a:srgbClr val="000000"/>
              </a:solidFill>
              <a:ln w="9525">
                <a:noFill/>
              </a:ln>
            </p:spPr>
            <p:txBody>
              <a:bodyPr/>
              <a:p>
                <a:endParaRPr lang="zh-CN" altLang="en-US"/>
              </a:p>
            </p:txBody>
          </p:sp>
          <p:sp>
            <p:nvSpPr>
              <p:cNvPr id="21702" name="Freeform 199"/>
              <p:cNvSpPr/>
              <p:nvPr/>
            </p:nvSpPr>
            <p:spPr>
              <a:xfrm>
                <a:off x="3076" y="801"/>
                <a:ext cx="133" cy="134"/>
              </a:xfrm>
              <a:custGeom>
                <a:avLst/>
                <a:gdLst/>
                <a:ahLst/>
                <a:cxnLst>
                  <a:cxn ang="0">
                    <a:pos x="0" y="10"/>
                  </a:cxn>
                  <a:cxn ang="0">
                    <a:pos x="0" y="10"/>
                  </a:cxn>
                  <a:cxn ang="0">
                    <a:pos x="26" y="11"/>
                  </a:cxn>
                  <a:cxn ang="0">
                    <a:pos x="49" y="19"/>
                  </a:cxn>
                  <a:cxn ang="0">
                    <a:pos x="70" y="31"/>
                  </a:cxn>
                  <a:cxn ang="0">
                    <a:pos x="88" y="46"/>
                  </a:cxn>
                  <a:cxn ang="0">
                    <a:pos x="102" y="64"/>
                  </a:cxn>
                  <a:cxn ang="0">
                    <a:pos x="114" y="86"/>
                  </a:cxn>
                  <a:cxn ang="0">
                    <a:pos x="122" y="108"/>
                  </a:cxn>
                  <a:cxn ang="0">
                    <a:pos x="123" y="134"/>
                  </a:cxn>
                  <a:cxn ang="0">
                    <a:pos x="133" y="134"/>
                  </a:cxn>
                  <a:cxn ang="0">
                    <a:pos x="129" y="108"/>
                  </a:cxn>
                  <a:cxn ang="0">
                    <a:pos x="122" y="83"/>
                  </a:cxn>
                  <a:cxn ang="0">
                    <a:pos x="109" y="60"/>
                  </a:cxn>
                  <a:cxn ang="0">
                    <a:pos x="93" y="41"/>
                  </a:cxn>
                  <a:cxn ang="0">
                    <a:pos x="75" y="24"/>
                  </a:cxn>
                  <a:cxn ang="0">
                    <a:pos x="51" y="11"/>
                  </a:cxn>
                  <a:cxn ang="0">
                    <a:pos x="26" y="4"/>
                  </a:cxn>
                  <a:cxn ang="0">
                    <a:pos x="0" y="0"/>
                  </a:cxn>
                  <a:cxn ang="0">
                    <a:pos x="0" y="0"/>
                  </a:cxn>
                  <a:cxn ang="0">
                    <a:pos x="0" y="10"/>
                  </a:cxn>
                </a:cxnLst>
                <a:pathLst>
                  <a:path w="133" h="134">
                    <a:moveTo>
                      <a:pt x="0" y="10"/>
                    </a:moveTo>
                    <a:lnTo>
                      <a:pt x="0" y="10"/>
                    </a:lnTo>
                    <a:lnTo>
                      <a:pt x="26" y="11"/>
                    </a:lnTo>
                    <a:lnTo>
                      <a:pt x="49" y="19"/>
                    </a:lnTo>
                    <a:lnTo>
                      <a:pt x="70" y="31"/>
                    </a:lnTo>
                    <a:lnTo>
                      <a:pt x="88" y="46"/>
                    </a:lnTo>
                    <a:lnTo>
                      <a:pt x="102" y="64"/>
                    </a:lnTo>
                    <a:lnTo>
                      <a:pt x="114" y="86"/>
                    </a:lnTo>
                    <a:lnTo>
                      <a:pt x="122" y="108"/>
                    </a:lnTo>
                    <a:lnTo>
                      <a:pt x="123" y="134"/>
                    </a:lnTo>
                    <a:lnTo>
                      <a:pt x="133" y="134"/>
                    </a:lnTo>
                    <a:lnTo>
                      <a:pt x="129" y="108"/>
                    </a:lnTo>
                    <a:lnTo>
                      <a:pt x="122" y="83"/>
                    </a:lnTo>
                    <a:lnTo>
                      <a:pt x="109" y="60"/>
                    </a:lnTo>
                    <a:lnTo>
                      <a:pt x="93" y="41"/>
                    </a:lnTo>
                    <a:lnTo>
                      <a:pt x="75" y="24"/>
                    </a:lnTo>
                    <a:lnTo>
                      <a:pt x="51" y="11"/>
                    </a:lnTo>
                    <a:lnTo>
                      <a:pt x="26" y="4"/>
                    </a:lnTo>
                    <a:lnTo>
                      <a:pt x="0" y="0"/>
                    </a:lnTo>
                    <a:lnTo>
                      <a:pt x="0" y="10"/>
                    </a:lnTo>
                    <a:close/>
                  </a:path>
                </a:pathLst>
              </a:custGeom>
              <a:solidFill>
                <a:srgbClr val="000000"/>
              </a:solidFill>
              <a:ln w="9525">
                <a:noFill/>
              </a:ln>
            </p:spPr>
            <p:txBody>
              <a:bodyPr/>
              <a:p>
                <a:endParaRPr lang="zh-CN" altLang="en-US"/>
              </a:p>
            </p:txBody>
          </p:sp>
          <p:sp>
            <p:nvSpPr>
              <p:cNvPr id="21703" name="Freeform 200"/>
              <p:cNvSpPr/>
              <p:nvPr/>
            </p:nvSpPr>
            <p:spPr>
              <a:xfrm>
                <a:off x="2942" y="801"/>
                <a:ext cx="134" cy="139"/>
              </a:xfrm>
              <a:custGeom>
                <a:avLst/>
                <a:gdLst/>
                <a:ahLst/>
                <a:cxnLst>
                  <a:cxn ang="0">
                    <a:pos x="5" y="129"/>
                  </a:cxn>
                  <a:cxn ang="0">
                    <a:pos x="10" y="134"/>
                  </a:cxn>
                  <a:cxn ang="0">
                    <a:pos x="12" y="108"/>
                  </a:cxn>
                  <a:cxn ang="0">
                    <a:pos x="19" y="86"/>
                  </a:cxn>
                  <a:cxn ang="0">
                    <a:pos x="31" y="64"/>
                  </a:cxn>
                  <a:cxn ang="0">
                    <a:pos x="46" y="46"/>
                  </a:cxn>
                  <a:cxn ang="0">
                    <a:pos x="65" y="31"/>
                  </a:cxn>
                  <a:cxn ang="0">
                    <a:pos x="86" y="19"/>
                  </a:cxn>
                  <a:cxn ang="0">
                    <a:pos x="108" y="11"/>
                  </a:cxn>
                  <a:cxn ang="0">
                    <a:pos x="134" y="10"/>
                  </a:cxn>
                  <a:cxn ang="0">
                    <a:pos x="134" y="0"/>
                  </a:cxn>
                  <a:cxn ang="0">
                    <a:pos x="108" y="4"/>
                  </a:cxn>
                  <a:cxn ang="0">
                    <a:pos x="83" y="11"/>
                  </a:cxn>
                  <a:cxn ang="0">
                    <a:pos x="60" y="24"/>
                  </a:cxn>
                  <a:cxn ang="0">
                    <a:pos x="41" y="41"/>
                  </a:cxn>
                  <a:cxn ang="0">
                    <a:pos x="24" y="60"/>
                  </a:cxn>
                  <a:cxn ang="0">
                    <a:pos x="12" y="83"/>
                  </a:cxn>
                  <a:cxn ang="0">
                    <a:pos x="4" y="108"/>
                  </a:cxn>
                  <a:cxn ang="0">
                    <a:pos x="0" y="134"/>
                  </a:cxn>
                  <a:cxn ang="0">
                    <a:pos x="5" y="139"/>
                  </a:cxn>
                  <a:cxn ang="0">
                    <a:pos x="0" y="134"/>
                  </a:cxn>
                  <a:cxn ang="0">
                    <a:pos x="0" y="139"/>
                  </a:cxn>
                  <a:cxn ang="0">
                    <a:pos x="5" y="139"/>
                  </a:cxn>
                  <a:cxn ang="0">
                    <a:pos x="5" y="129"/>
                  </a:cxn>
                </a:cxnLst>
                <a:pathLst>
                  <a:path w="134" h="139">
                    <a:moveTo>
                      <a:pt x="5" y="129"/>
                    </a:moveTo>
                    <a:lnTo>
                      <a:pt x="10" y="134"/>
                    </a:lnTo>
                    <a:lnTo>
                      <a:pt x="12" y="108"/>
                    </a:lnTo>
                    <a:lnTo>
                      <a:pt x="19" y="86"/>
                    </a:lnTo>
                    <a:lnTo>
                      <a:pt x="31" y="64"/>
                    </a:lnTo>
                    <a:lnTo>
                      <a:pt x="46" y="46"/>
                    </a:lnTo>
                    <a:lnTo>
                      <a:pt x="65" y="31"/>
                    </a:lnTo>
                    <a:lnTo>
                      <a:pt x="86" y="19"/>
                    </a:lnTo>
                    <a:lnTo>
                      <a:pt x="108" y="11"/>
                    </a:lnTo>
                    <a:lnTo>
                      <a:pt x="134" y="10"/>
                    </a:lnTo>
                    <a:lnTo>
                      <a:pt x="134" y="0"/>
                    </a:lnTo>
                    <a:lnTo>
                      <a:pt x="108" y="4"/>
                    </a:lnTo>
                    <a:lnTo>
                      <a:pt x="83" y="11"/>
                    </a:lnTo>
                    <a:lnTo>
                      <a:pt x="60" y="24"/>
                    </a:lnTo>
                    <a:lnTo>
                      <a:pt x="41" y="41"/>
                    </a:lnTo>
                    <a:lnTo>
                      <a:pt x="24" y="60"/>
                    </a:lnTo>
                    <a:lnTo>
                      <a:pt x="12" y="83"/>
                    </a:lnTo>
                    <a:lnTo>
                      <a:pt x="4" y="108"/>
                    </a:lnTo>
                    <a:lnTo>
                      <a:pt x="0" y="134"/>
                    </a:lnTo>
                    <a:lnTo>
                      <a:pt x="5" y="139"/>
                    </a:lnTo>
                    <a:lnTo>
                      <a:pt x="0" y="134"/>
                    </a:lnTo>
                    <a:lnTo>
                      <a:pt x="0" y="139"/>
                    </a:lnTo>
                    <a:lnTo>
                      <a:pt x="5" y="139"/>
                    </a:lnTo>
                    <a:lnTo>
                      <a:pt x="5" y="129"/>
                    </a:lnTo>
                    <a:close/>
                  </a:path>
                </a:pathLst>
              </a:custGeom>
              <a:solidFill>
                <a:srgbClr val="000000"/>
              </a:solidFill>
              <a:ln w="9525">
                <a:noFill/>
              </a:ln>
            </p:spPr>
            <p:txBody>
              <a:bodyPr/>
              <a:p>
                <a:endParaRPr lang="zh-CN" altLang="en-US"/>
              </a:p>
            </p:txBody>
          </p:sp>
          <p:sp>
            <p:nvSpPr>
              <p:cNvPr id="21704" name="Freeform 201"/>
              <p:cNvSpPr/>
              <p:nvPr/>
            </p:nvSpPr>
            <p:spPr>
              <a:xfrm>
                <a:off x="2947" y="930"/>
                <a:ext cx="82" cy="10"/>
              </a:xfrm>
              <a:custGeom>
                <a:avLst/>
                <a:gdLst/>
                <a:ahLst/>
                <a:cxnLst>
                  <a:cxn ang="0">
                    <a:pos x="72" y="5"/>
                  </a:cxn>
                  <a:cxn ang="0">
                    <a:pos x="77" y="0"/>
                  </a:cxn>
                  <a:cxn ang="0">
                    <a:pos x="0" y="0"/>
                  </a:cxn>
                  <a:cxn ang="0">
                    <a:pos x="0" y="10"/>
                  </a:cxn>
                  <a:cxn ang="0">
                    <a:pos x="77" y="10"/>
                  </a:cxn>
                  <a:cxn ang="0">
                    <a:pos x="82" y="5"/>
                  </a:cxn>
                  <a:cxn ang="0">
                    <a:pos x="77" y="10"/>
                  </a:cxn>
                  <a:cxn ang="0">
                    <a:pos x="82" y="10"/>
                  </a:cxn>
                  <a:cxn ang="0">
                    <a:pos x="82" y="5"/>
                  </a:cxn>
                  <a:cxn ang="0">
                    <a:pos x="72" y="5"/>
                  </a:cxn>
                </a:cxnLst>
                <a:pathLst>
                  <a:path w="82" h="10">
                    <a:moveTo>
                      <a:pt x="72" y="5"/>
                    </a:moveTo>
                    <a:lnTo>
                      <a:pt x="77" y="0"/>
                    </a:lnTo>
                    <a:lnTo>
                      <a:pt x="0" y="0"/>
                    </a:lnTo>
                    <a:lnTo>
                      <a:pt x="0" y="10"/>
                    </a:lnTo>
                    <a:lnTo>
                      <a:pt x="77" y="10"/>
                    </a:lnTo>
                    <a:lnTo>
                      <a:pt x="82" y="5"/>
                    </a:lnTo>
                    <a:lnTo>
                      <a:pt x="77" y="10"/>
                    </a:lnTo>
                    <a:lnTo>
                      <a:pt x="82" y="10"/>
                    </a:lnTo>
                    <a:lnTo>
                      <a:pt x="82" y="5"/>
                    </a:lnTo>
                    <a:lnTo>
                      <a:pt x="72" y="5"/>
                    </a:lnTo>
                    <a:close/>
                  </a:path>
                </a:pathLst>
              </a:custGeom>
              <a:solidFill>
                <a:srgbClr val="000000"/>
              </a:solidFill>
              <a:ln w="9525">
                <a:noFill/>
              </a:ln>
            </p:spPr>
            <p:txBody>
              <a:bodyPr/>
              <a:p>
                <a:endParaRPr lang="zh-CN" altLang="en-US"/>
              </a:p>
            </p:txBody>
          </p:sp>
          <p:sp>
            <p:nvSpPr>
              <p:cNvPr id="21705" name="Freeform 202"/>
              <p:cNvSpPr/>
              <p:nvPr/>
            </p:nvSpPr>
            <p:spPr>
              <a:xfrm>
                <a:off x="3316" y="1006"/>
                <a:ext cx="88" cy="120"/>
              </a:xfrm>
              <a:custGeom>
                <a:avLst/>
                <a:gdLst/>
                <a:ahLst/>
                <a:cxnLst>
                  <a:cxn ang="0">
                    <a:pos x="88" y="119"/>
                  </a:cxn>
                  <a:cxn ang="0">
                    <a:pos x="85" y="91"/>
                  </a:cxn>
                  <a:cxn ang="0">
                    <a:pos x="80" y="68"/>
                  </a:cxn>
                  <a:cxn ang="0">
                    <a:pos x="70" y="49"/>
                  </a:cxn>
                  <a:cxn ang="0">
                    <a:pos x="59" y="33"/>
                  </a:cxn>
                  <a:cxn ang="0">
                    <a:pos x="45" y="21"/>
                  </a:cxn>
                  <a:cxn ang="0">
                    <a:pos x="31" y="12"/>
                  </a:cxn>
                  <a:cxn ang="0">
                    <a:pos x="16" y="5"/>
                  </a:cxn>
                  <a:cxn ang="0">
                    <a:pos x="0" y="0"/>
                  </a:cxn>
                  <a:cxn ang="0">
                    <a:pos x="8" y="11"/>
                  </a:cxn>
                  <a:cxn ang="0">
                    <a:pos x="12" y="19"/>
                  </a:cxn>
                  <a:cxn ang="0">
                    <a:pos x="12" y="24"/>
                  </a:cxn>
                  <a:cxn ang="0">
                    <a:pos x="5" y="26"/>
                  </a:cxn>
                  <a:cxn ang="0">
                    <a:pos x="0" y="27"/>
                  </a:cxn>
                  <a:cxn ang="0">
                    <a:pos x="2" y="34"/>
                  </a:cxn>
                  <a:cxn ang="0">
                    <a:pos x="12" y="43"/>
                  </a:cxn>
                  <a:cxn ang="0">
                    <a:pos x="27" y="50"/>
                  </a:cxn>
                  <a:cxn ang="0">
                    <a:pos x="34" y="54"/>
                  </a:cxn>
                  <a:cxn ang="0">
                    <a:pos x="42" y="58"/>
                  </a:cxn>
                  <a:cxn ang="0">
                    <a:pos x="49" y="63"/>
                  </a:cxn>
                  <a:cxn ang="0">
                    <a:pos x="55" y="68"/>
                  </a:cxn>
                  <a:cxn ang="0">
                    <a:pos x="60" y="75"/>
                  </a:cxn>
                  <a:cxn ang="0">
                    <a:pos x="64" y="83"/>
                  </a:cxn>
                  <a:cxn ang="0">
                    <a:pos x="67" y="91"/>
                  </a:cxn>
                  <a:cxn ang="0">
                    <a:pos x="67" y="101"/>
                  </a:cxn>
                  <a:cxn ang="0">
                    <a:pos x="69" y="115"/>
                  </a:cxn>
                  <a:cxn ang="0">
                    <a:pos x="76" y="120"/>
                  </a:cxn>
                  <a:cxn ang="0">
                    <a:pos x="84" y="120"/>
                  </a:cxn>
                  <a:cxn ang="0">
                    <a:pos x="88" y="119"/>
                  </a:cxn>
                </a:cxnLst>
                <a:pathLst>
                  <a:path w="88" h="120">
                    <a:moveTo>
                      <a:pt x="88" y="119"/>
                    </a:moveTo>
                    <a:lnTo>
                      <a:pt x="85" y="91"/>
                    </a:lnTo>
                    <a:lnTo>
                      <a:pt x="80" y="68"/>
                    </a:lnTo>
                    <a:lnTo>
                      <a:pt x="70" y="49"/>
                    </a:lnTo>
                    <a:lnTo>
                      <a:pt x="59" y="33"/>
                    </a:lnTo>
                    <a:lnTo>
                      <a:pt x="45" y="21"/>
                    </a:lnTo>
                    <a:lnTo>
                      <a:pt x="31" y="12"/>
                    </a:lnTo>
                    <a:lnTo>
                      <a:pt x="16" y="5"/>
                    </a:lnTo>
                    <a:lnTo>
                      <a:pt x="0" y="0"/>
                    </a:lnTo>
                    <a:lnTo>
                      <a:pt x="8" y="11"/>
                    </a:lnTo>
                    <a:lnTo>
                      <a:pt x="12" y="19"/>
                    </a:lnTo>
                    <a:lnTo>
                      <a:pt x="12" y="24"/>
                    </a:lnTo>
                    <a:lnTo>
                      <a:pt x="5" y="26"/>
                    </a:lnTo>
                    <a:lnTo>
                      <a:pt x="0" y="27"/>
                    </a:lnTo>
                    <a:lnTo>
                      <a:pt x="2" y="34"/>
                    </a:lnTo>
                    <a:lnTo>
                      <a:pt x="12" y="43"/>
                    </a:lnTo>
                    <a:lnTo>
                      <a:pt x="27" y="50"/>
                    </a:lnTo>
                    <a:lnTo>
                      <a:pt x="34" y="54"/>
                    </a:lnTo>
                    <a:lnTo>
                      <a:pt x="42" y="58"/>
                    </a:lnTo>
                    <a:lnTo>
                      <a:pt x="49" y="63"/>
                    </a:lnTo>
                    <a:lnTo>
                      <a:pt x="55" y="68"/>
                    </a:lnTo>
                    <a:lnTo>
                      <a:pt x="60" y="75"/>
                    </a:lnTo>
                    <a:lnTo>
                      <a:pt x="64" y="83"/>
                    </a:lnTo>
                    <a:lnTo>
                      <a:pt x="67" y="91"/>
                    </a:lnTo>
                    <a:lnTo>
                      <a:pt x="67" y="101"/>
                    </a:lnTo>
                    <a:lnTo>
                      <a:pt x="69" y="115"/>
                    </a:lnTo>
                    <a:lnTo>
                      <a:pt x="76" y="120"/>
                    </a:lnTo>
                    <a:lnTo>
                      <a:pt x="84" y="120"/>
                    </a:lnTo>
                    <a:lnTo>
                      <a:pt x="88" y="119"/>
                    </a:lnTo>
                    <a:close/>
                  </a:path>
                </a:pathLst>
              </a:custGeom>
              <a:solidFill>
                <a:srgbClr val="000000"/>
              </a:solidFill>
              <a:ln w="9525">
                <a:noFill/>
              </a:ln>
            </p:spPr>
            <p:txBody>
              <a:bodyPr/>
              <a:p>
                <a:endParaRPr lang="zh-CN" altLang="en-US"/>
              </a:p>
            </p:txBody>
          </p:sp>
          <p:sp>
            <p:nvSpPr>
              <p:cNvPr id="21706" name="Freeform 203"/>
              <p:cNvSpPr/>
              <p:nvPr/>
            </p:nvSpPr>
            <p:spPr>
              <a:xfrm>
                <a:off x="2960" y="806"/>
                <a:ext cx="253" cy="187"/>
              </a:xfrm>
              <a:custGeom>
                <a:avLst/>
                <a:gdLst/>
                <a:ahLst/>
                <a:cxnLst>
                  <a:cxn ang="0">
                    <a:pos x="77" y="6"/>
                  </a:cxn>
                  <a:cxn ang="0">
                    <a:pos x="88" y="2"/>
                  </a:cxn>
                  <a:cxn ang="0">
                    <a:pos x="99" y="1"/>
                  </a:cxn>
                  <a:cxn ang="0">
                    <a:pos x="110" y="0"/>
                  </a:cxn>
                  <a:cxn ang="0">
                    <a:pos x="123" y="0"/>
                  </a:cxn>
                  <a:cxn ang="0">
                    <a:pos x="135" y="1"/>
                  </a:cxn>
                  <a:cxn ang="0">
                    <a:pos x="147" y="4"/>
                  </a:cxn>
                  <a:cxn ang="0">
                    <a:pos x="158" y="6"/>
                  </a:cxn>
                  <a:cxn ang="0">
                    <a:pos x="160" y="11"/>
                  </a:cxn>
                  <a:cxn ang="0">
                    <a:pos x="150" y="14"/>
                  </a:cxn>
                  <a:cxn ang="0">
                    <a:pos x="139" y="12"/>
                  </a:cxn>
                  <a:cxn ang="0">
                    <a:pos x="137" y="20"/>
                  </a:cxn>
                  <a:cxn ang="0">
                    <a:pos x="151" y="25"/>
                  </a:cxn>
                  <a:cxn ang="0">
                    <a:pos x="165" y="29"/>
                  </a:cxn>
                  <a:cxn ang="0">
                    <a:pos x="178" y="35"/>
                  </a:cxn>
                  <a:cxn ang="0">
                    <a:pos x="188" y="43"/>
                  </a:cxn>
                  <a:cxn ang="0">
                    <a:pos x="196" y="51"/>
                  </a:cxn>
                  <a:cxn ang="0">
                    <a:pos x="199" y="40"/>
                  </a:cxn>
                  <a:cxn ang="0">
                    <a:pos x="211" y="41"/>
                  </a:cxn>
                  <a:cxn ang="0">
                    <a:pos x="225" y="62"/>
                  </a:cxn>
                  <a:cxn ang="0">
                    <a:pos x="237" y="87"/>
                  </a:cxn>
                  <a:cxn ang="0">
                    <a:pos x="243" y="114"/>
                  </a:cxn>
                  <a:cxn ang="0">
                    <a:pos x="244" y="131"/>
                  </a:cxn>
                  <a:cxn ang="0">
                    <a:pos x="245" y="146"/>
                  </a:cxn>
                  <a:cxn ang="0">
                    <a:pos x="249" y="161"/>
                  </a:cxn>
                  <a:cxn ang="0">
                    <a:pos x="253" y="185"/>
                  </a:cxn>
                  <a:cxn ang="0">
                    <a:pos x="238" y="180"/>
                  </a:cxn>
                  <a:cxn ang="0">
                    <a:pos x="223" y="149"/>
                  </a:cxn>
                  <a:cxn ang="0">
                    <a:pos x="218" y="109"/>
                  </a:cxn>
                  <a:cxn ang="0">
                    <a:pos x="203" y="71"/>
                  </a:cxn>
                  <a:cxn ang="0">
                    <a:pos x="175" y="43"/>
                  </a:cxn>
                  <a:cxn ang="0">
                    <a:pos x="137" y="27"/>
                  </a:cxn>
                  <a:cxn ang="0">
                    <a:pos x="105" y="25"/>
                  </a:cxn>
                  <a:cxn ang="0">
                    <a:pos x="84" y="30"/>
                  </a:cxn>
                  <a:cxn ang="0">
                    <a:pos x="65" y="38"/>
                  </a:cxn>
                  <a:cxn ang="0">
                    <a:pos x="48" y="50"/>
                  </a:cxn>
                  <a:cxn ang="0">
                    <a:pos x="33" y="66"/>
                  </a:cxn>
                  <a:cxn ang="0">
                    <a:pos x="18" y="76"/>
                  </a:cxn>
                  <a:cxn ang="0">
                    <a:pos x="7" y="77"/>
                  </a:cxn>
                  <a:cxn ang="0">
                    <a:pos x="1" y="74"/>
                  </a:cxn>
                  <a:cxn ang="0">
                    <a:pos x="5" y="64"/>
                  </a:cxn>
                  <a:cxn ang="0">
                    <a:pos x="16" y="47"/>
                  </a:cxn>
                  <a:cxn ang="0">
                    <a:pos x="23" y="42"/>
                  </a:cxn>
                  <a:cxn ang="0">
                    <a:pos x="32" y="43"/>
                  </a:cxn>
                  <a:cxn ang="0">
                    <a:pos x="47" y="35"/>
                  </a:cxn>
                  <a:cxn ang="0">
                    <a:pos x="63" y="19"/>
                  </a:cxn>
                </a:cxnLst>
                <a:pathLst>
                  <a:path w="253" h="187">
                    <a:moveTo>
                      <a:pt x="72" y="7"/>
                    </a:moveTo>
                    <a:lnTo>
                      <a:pt x="77" y="6"/>
                    </a:lnTo>
                    <a:lnTo>
                      <a:pt x="82" y="4"/>
                    </a:lnTo>
                    <a:lnTo>
                      <a:pt x="88" y="2"/>
                    </a:lnTo>
                    <a:lnTo>
                      <a:pt x="93" y="1"/>
                    </a:lnTo>
                    <a:lnTo>
                      <a:pt x="99" y="1"/>
                    </a:lnTo>
                    <a:lnTo>
                      <a:pt x="104" y="0"/>
                    </a:lnTo>
                    <a:lnTo>
                      <a:pt x="110" y="0"/>
                    </a:lnTo>
                    <a:lnTo>
                      <a:pt x="116" y="0"/>
                    </a:lnTo>
                    <a:lnTo>
                      <a:pt x="123" y="0"/>
                    </a:lnTo>
                    <a:lnTo>
                      <a:pt x="129" y="0"/>
                    </a:lnTo>
                    <a:lnTo>
                      <a:pt x="135" y="1"/>
                    </a:lnTo>
                    <a:lnTo>
                      <a:pt x="141" y="2"/>
                    </a:lnTo>
                    <a:lnTo>
                      <a:pt x="147" y="4"/>
                    </a:lnTo>
                    <a:lnTo>
                      <a:pt x="153" y="5"/>
                    </a:lnTo>
                    <a:lnTo>
                      <a:pt x="158" y="6"/>
                    </a:lnTo>
                    <a:lnTo>
                      <a:pt x="165" y="9"/>
                    </a:lnTo>
                    <a:lnTo>
                      <a:pt x="160" y="11"/>
                    </a:lnTo>
                    <a:lnTo>
                      <a:pt x="156" y="12"/>
                    </a:lnTo>
                    <a:lnTo>
                      <a:pt x="150" y="14"/>
                    </a:lnTo>
                    <a:lnTo>
                      <a:pt x="144" y="12"/>
                    </a:lnTo>
                    <a:lnTo>
                      <a:pt x="139" y="12"/>
                    </a:lnTo>
                    <a:lnTo>
                      <a:pt x="136" y="16"/>
                    </a:lnTo>
                    <a:lnTo>
                      <a:pt x="137" y="20"/>
                    </a:lnTo>
                    <a:lnTo>
                      <a:pt x="145" y="24"/>
                    </a:lnTo>
                    <a:lnTo>
                      <a:pt x="151" y="25"/>
                    </a:lnTo>
                    <a:lnTo>
                      <a:pt x="158" y="26"/>
                    </a:lnTo>
                    <a:lnTo>
                      <a:pt x="165" y="29"/>
                    </a:lnTo>
                    <a:lnTo>
                      <a:pt x="172" y="31"/>
                    </a:lnTo>
                    <a:lnTo>
                      <a:pt x="178" y="35"/>
                    </a:lnTo>
                    <a:lnTo>
                      <a:pt x="183" y="38"/>
                    </a:lnTo>
                    <a:lnTo>
                      <a:pt x="188" y="43"/>
                    </a:lnTo>
                    <a:lnTo>
                      <a:pt x="192" y="47"/>
                    </a:lnTo>
                    <a:lnTo>
                      <a:pt x="196" y="51"/>
                    </a:lnTo>
                    <a:lnTo>
                      <a:pt x="198" y="47"/>
                    </a:lnTo>
                    <a:lnTo>
                      <a:pt x="199" y="40"/>
                    </a:lnTo>
                    <a:lnTo>
                      <a:pt x="201" y="31"/>
                    </a:lnTo>
                    <a:lnTo>
                      <a:pt x="211" y="41"/>
                    </a:lnTo>
                    <a:lnTo>
                      <a:pt x="218" y="51"/>
                    </a:lnTo>
                    <a:lnTo>
                      <a:pt x="225" y="62"/>
                    </a:lnTo>
                    <a:lnTo>
                      <a:pt x="232" y="74"/>
                    </a:lnTo>
                    <a:lnTo>
                      <a:pt x="237" y="87"/>
                    </a:lnTo>
                    <a:lnTo>
                      <a:pt x="240" y="100"/>
                    </a:lnTo>
                    <a:lnTo>
                      <a:pt x="243" y="114"/>
                    </a:lnTo>
                    <a:lnTo>
                      <a:pt x="244" y="129"/>
                    </a:lnTo>
                    <a:lnTo>
                      <a:pt x="244" y="131"/>
                    </a:lnTo>
                    <a:lnTo>
                      <a:pt x="245" y="139"/>
                    </a:lnTo>
                    <a:lnTo>
                      <a:pt x="245" y="146"/>
                    </a:lnTo>
                    <a:lnTo>
                      <a:pt x="246" y="152"/>
                    </a:lnTo>
                    <a:lnTo>
                      <a:pt x="249" y="161"/>
                    </a:lnTo>
                    <a:lnTo>
                      <a:pt x="253" y="175"/>
                    </a:lnTo>
                    <a:lnTo>
                      <a:pt x="253" y="185"/>
                    </a:lnTo>
                    <a:lnTo>
                      <a:pt x="248" y="187"/>
                    </a:lnTo>
                    <a:lnTo>
                      <a:pt x="238" y="180"/>
                    </a:lnTo>
                    <a:lnTo>
                      <a:pt x="229" y="166"/>
                    </a:lnTo>
                    <a:lnTo>
                      <a:pt x="223" y="149"/>
                    </a:lnTo>
                    <a:lnTo>
                      <a:pt x="220" y="130"/>
                    </a:lnTo>
                    <a:lnTo>
                      <a:pt x="218" y="109"/>
                    </a:lnTo>
                    <a:lnTo>
                      <a:pt x="212" y="89"/>
                    </a:lnTo>
                    <a:lnTo>
                      <a:pt x="203" y="71"/>
                    </a:lnTo>
                    <a:lnTo>
                      <a:pt x="189" y="56"/>
                    </a:lnTo>
                    <a:lnTo>
                      <a:pt x="175" y="43"/>
                    </a:lnTo>
                    <a:lnTo>
                      <a:pt x="157" y="33"/>
                    </a:lnTo>
                    <a:lnTo>
                      <a:pt x="137" y="27"/>
                    </a:lnTo>
                    <a:lnTo>
                      <a:pt x="116" y="25"/>
                    </a:lnTo>
                    <a:lnTo>
                      <a:pt x="105" y="25"/>
                    </a:lnTo>
                    <a:lnTo>
                      <a:pt x="95" y="27"/>
                    </a:lnTo>
                    <a:lnTo>
                      <a:pt x="84" y="30"/>
                    </a:lnTo>
                    <a:lnTo>
                      <a:pt x="75" y="33"/>
                    </a:lnTo>
                    <a:lnTo>
                      <a:pt x="65" y="38"/>
                    </a:lnTo>
                    <a:lnTo>
                      <a:pt x="57" y="43"/>
                    </a:lnTo>
                    <a:lnTo>
                      <a:pt x="48" y="50"/>
                    </a:lnTo>
                    <a:lnTo>
                      <a:pt x="41" y="57"/>
                    </a:lnTo>
                    <a:lnTo>
                      <a:pt x="33" y="66"/>
                    </a:lnTo>
                    <a:lnTo>
                      <a:pt x="26" y="72"/>
                    </a:lnTo>
                    <a:lnTo>
                      <a:pt x="18" y="76"/>
                    </a:lnTo>
                    <a:lnTo>
                      <a:pt x="12" y="77"/>
                    </a:lnTo>
                    <a:lnTo>
                      <a:pt x="7" y="77"/>
                    </a:lnTo>
                    <a:lnTo>
                      <a:pt x="3" y="76"/>
                    </a:lnTo>
                    <a:lnTo>
                      <a:pt x="1" y="74"/>
                    </a:lnTo>
                    <a:lnTo>
                      <a:pt x="0" y="74"/>
                    </a:lnTo>
                    <a:lnTo>
                      <a:pt x="5" y="64"/>
                    </a:lnTo>
                    <a:lnTo>
                      <a:pt x="10" y="56"/>
                    </a:lnTo>
                    <a:lnTo>
                      <a:pt x="16" y="47"/>
                    </a:lnTo>
                    <a:lnTo>
                      <a:pt x="23" y="38"/>
                    </a:lnTo>
                    <a:lnTo>
                      <a:pt x="23" y="42"/>
                    </a:lnTo>
                    <a:lnTo>
                      <a:pt x="27" y="43"/>
                    </a:lnTo>
                    <a:lnTo>
                      <a:pt x="32" y="43"/>
                    </a:lnTo>
                    <a:lnTo>
                      <a:pt x="38" y="40"/>
                    </a:lnTo>
                    <a:lnTo>
                      <a:pt x="47" y="35"/>
                    </a:lnTo>
                    <a:lnTo>
                      <a:pt x="54" y="27"/>
                    </a:lnTo>
                    <a:lnTo>
                      <a:pt x="63" y="19"/>
                    </a:lnTo>
                    <a:lnTo>
                      <a:pt x="72" y="7"/>
                    </a:lnTo>
                    <a:close/>
                  </a:path>
                </a:pathLst>
              </a:custGeom>
              <a:solidFill>
                <a:srgbClr val="000000"/>
              </a:solidFill>
              <a:ln w="9525">
                <a:noFill/>
              </a:ln>
            </p:spPr>
            <p:txBody>
              <a:bodyPr/>
              <a:p>
                <a:endParaRPr lang="zh-CN" altLang="en-US"/>
              </a:p>
            </p:txBody>
          </p:sp>
          <p:sp>
            <p:nvSpPr>
              <p:cNvPr id="21707" name="Rectangle 204"/>
              <p:cNvSpPr/>
              <p:nvPr/>
            </p:nvSpPr>
            <p:spPr>
              <a:xfrm>
                <a:off x="2951" y="929"/>
                <a:ext cx="70" cy="12"/>
              </a:xfrm>
              <a:prstGeom prst="rect">
                <a:avLst/>
              </a:prstGeom>
              <a:solidFill>
                <a:srgbClr val="FFFFFF"/>
              </a:solid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1708" name="Freeform 205"/>
              <p:cNvSpPr/>
              <p:nvPr/>
            </p:nvSpPr>
            <p:spPr>
              <a:xfrm>
                <a:off x="2996" y="925"/>
                <a:ext cx="156" cy="94"/>
              </a:xfrm>
              <a:custGeom>
                <a:avLst/>
                <a:gdLst/>
                <a:ahLst/>
                <a:cxnLst>
                  <a:cxn ang="0">
                    <a:pos x="105" y="56"/>
                  </a:cxn>
                  <a:cxn ang="0">
                    <a:pos x="89" y="61"/>
                  </a:cxn>
                  <a:cxn ang="0">
                    <a:pos x="70" y="61"/>
                  </a:cxn>
                  <a:cxn ang="0">
                    <a:pos x="52" y="53"/>
                  </a:cxn>
                  <a:cxn ang="0">
                    <a:pos x="37" y="38"/>
                  </a:cxn>
                  <a:cxn ang="0">
                    <a:pos x="29" y="20"/>
                  </a:cxn>
                  <a:cxn ang="0">
                    <a:pos x="23" y="0"/>
                  </a:cxn>
                  <a:cxn ang="0">
                    <a:pos x="5" y="10"/>
                  </a:cxn>
                  <a:cxn ang="0">
                    <a:pos x="5" y="42"/>
                  </a:cxn>
                  <a:cxn ang="0">
                    <a:pos x="17" y="66"/>
                  </a:cxn>
                  <a:cxn ang="0">
                    <a:pos x="25" y="67"/>
                  </a:cxn>
                  <a:cxn ang="0">
                    <a:pos x="21" y="43"/>
                  </a:cxn>
                  <a:cxn ang="0">
                    <a:pos x="36" y="55"/>
                  </a:cxn>
                  <a:cxn ang="0">
                    <a:pos x="49" y="64"/>
                  </a:cxn>
                  <a:cxn ang="0">
                    <a:pos x="62" y="69"/>
                  </a:cxn>
                  <a:cxn ang="0">
                    <a:pos x="73" y="69"/>
                  </a:cxn>
                  <a:cxn ang="0">
                    <a:pos x="84" y="68"/>
                  </a:cxn>
                  <a:cxn ang="0">
                    <a:pos x="85" y="74"/>
                  </a:cxn>
                  <a:cxn ang="0">
                    <a:pos x="69" y="82"/>
                  </a:cxn>
                  <a:cxn ang="0">
                    <a:pos x="73" y="92"/>
                  </a:cxn>
                  <a:cxn ang="0">
                    <a:pos x="93" y="94"/>
                  </a:cxn>
                  <a:cxn ang="0">
                    <a:pos x="116" y="87"/>
                  </a:cxn>
                  <a:cxn ang="0">
                    <a:pos x="136" y="73"/>
                  </a:cxn>
                  <a:cxn ang="0">
                    <a:pos x="151" y="55"/>
                  </a:cxn>
                  <a:cxn ang="0">
                    <a:pos x="155" y="46"/>
                  </a:cxn>
                  <a:cxn ang="0">
                    <a:pos x="147" y="57"/>
                  </a:cxn>
                  <a:cxn ang="0">
                    <a:pos x="132" y="73"/>
                  </a:cxn>
                  <a:cxn ang="0">
                    <a:pos x="109" y="84"/>
                  </a:cxn>
                  <a:cxn ang="0">
                    <a:pos x="89" y="86"/>
                  </a:cxn>
                  <a:cxn ang="0">
                    <a:pos x="98" y="81"/>
                  </a:cxn>
                  <a:cxn ang="0">
                    <a:pos x="114" y="71"/>
                  </a:cxn>
                  <a:cxn ang="0">
                    <a:pos x="120" y="58"/>
                  </a:cxn>
                </a:cxnLst>
                <a:pathLst>
                  <a:path w="156" h="94">
                    <a:moveTo>
                      <a:pt x="113" y="52"/>
                    </a:moveTo>
                    <a:lnTo>
                      <a:pt x="105" y="56"/>
                    </a:lnTo>
                    <a:lnTo>
                      <a:pt x="98" y="59"/>
                    </a:lnTo>
                    <a:lnTo>
                      <a:pt x="89" y="61"/>
                    </a:lnTo>
                    <a:lnTo>
                      <a:pt x="80" y="62"/>
                    </a:lnTo>
                    <a:lnTo>
                      <a:pt x="70" y="61"/>
                    </a:lnTo>
                    <a:lnTo>
                      <a:pt x="60" y="58"/>
                    </a:lnTo>
                    <a:lnTo>
                      <a:pt x="52" y="53"/>
                    </a:lnTo>
                    <a:lnTo>
                      <a:pt x="43" y="47"/>
                    </a:lnTo>
                    <a:lnTo>
                      <a:pt x="37" y="38"/>
                    </a:lnTo>
                    <a:lnTo>
                      <a:pt x="32" y="30"/>
                    </a:lnTo>
                    <a:lnTo>
                      <a:pt x="29" y="20"/>
                    </a:lnTo>
                    <a:lnTo>
                      <a:pt x="28" y="10"/>
                    </a:lnTo>
                    <a:lnTo>
                      <a:pt x="23" y="0"/>
                    </a:lnTo>
                    <a:lnTo>
                      <a:pt x="15" y="0"/>
                    </a:lnTo>
                    <a:lnTo>
                      <a:pt x="5" y="10"/>
                    </a:lnTo>
                    <a:lnTo>
                      <a:pt x="0" y="30"/>
                    </a:lnTo>
                    <a:lnTo>
                      <a:pt x="5" y="42"/>
                    </a:lnTo>
                    <a:lnTo>
                      <a:pt x="10" y="55"/>
                    </a:lnTo>
                    <a:lnTo>
                      <a:pt x="17" y="66"/>
                    </a:lnTo>
                    <a:lnTo>
                      <a:pt x="27" y="74"/>
                    </a:lnTo>
                    <a:lnTo>
                      <a:pt x="25" y="67"/>
                    </a:lnTo>
                    <a:lnTo>
                      <a:pt x="21" y="53"/>
                    </a:lnTo>
                    <a:lnTo>
                      <a:pt x="21" y="43"/>
                    </a:lnTo>
                    <a:lnTo>
                      <a:pt x="29" y="48"/>
                    </a:lnTo>
                    <a:lnTo>
                      <a:pt x="36" y="55"/>
                    </a:lnTo>
                    <a:lnTo>
                      <a:pt x="42" y="61"/>
                    </a:lnTo>
                    <a:lnTo>
                      <a:pt x="49" y="64"/>
                    </a:lnTo>
                    <a:lnTo>
                      <a:pt x="56" y="67"/>
                    </a:lnTo>
                    <a:lnTo>
                      <a:pt x="62" y="69"/>
                    </a:lnTo>
                    <a:lnTo>
                      <a:pt x="68" y="71"/>
                    </a:lnTo>
                    <a:lnTo>
                      <a:pt x="73" y="69"/>
                    </a:lnTo>
                    <a:lnTo>
                      <a:pt x="79" y="68"/>
                    </a:lnTo>
                    <a:lnTo>
                      <a:pt x="84" y="68"/>
                    </a:lnTo>
                    <a:lnTo>
                      <a:pt x="88" y="71"/>
                    </a:lnTo>
                    <a:lnTo>
                      <a:pt x="85" y="74"/>
                    </a:lnTo>
                    <a:lnTo>
                      <a:pt x="78" y="78"/>
                    </a:lnTo>
                    <a:lnTo>
                      <a:pt x="69" y="82"/>
                    </a:lnTo>
                    <a:lnTo>
                      <a:pt x="68" y="87"/>
                    </a:lnTo>
                    <a:lnTo>
                      <a:pt x="73" y="92"/>
                    </a:lnTo>
                    <a:lnTo>
                      <a:pt x="80" y="94"/>
                    </a:lnTo>
                    <a:lnTo>
                      <a:pt x="93" y="94"/>
                    </a:lnTo>
                    <a:lnTo>
                      <a:pt x="105" y="90"/>
                    </a:lnTo>
                    <a:lnTo>
                      <a:pt x="116" y="87"/>
                    </a:lnTo>
                    <a:lnTo>
                      <a:pt x="126" y="81"/>
                    </a:lnTo>
                    <a:lnTo>
                      <a:pt x="136" y="73"/>
                    </a:lnTo>
                    <a:lnTo>
                      <a:pt x="144" y="64"/>
                    </a:lnTo>
                    <a:lnTo>
                      <a:pt x="151" y="55"/>
                    </a:lnTo>
                    <a:lnTo>
                      <a:pt x="156" y="43"/>
                    </a:lnTo>
                    <a:lnTo>
                      <a:pt x="155" y="46"/>
                    </a:lnTo>
                    <a:lnTo>
                      <a:pt x="152" y="50"/>
                    </a:lnTo>
                    <a:lnTo>
                      <a:pt x="147" y="57"/>
                    </a:lnTo>
                    <a:lnTo>
                      <a:pt x="141" y="64"/>
                    </a:lnTo>
                    <a:lnTo>
                      <a:pt x="132" y="73"/>
                    </a:lnTo>
                    <a:lnTo>
                      <a:pt x="121" y="81"/>
                    </a:lnTo>
                    <a:lnTo>
                      <a:pt x="109" y="84"/>
                    </a:lnTo>
                    <a:lnTo>
                      <a:pt x="94" y="87"/>
                    </a:lnTo>
                    <a:lnTo>
                      <a:pt x="89" y="86"/>
                    </a:lnTo>
                    <a:lnTo>
                      <a:pt x="90" y="83"/>
                    </a:lnTo>
                    <a:lnTo>
                      <a:pt x="98" y="81"/>
                    </a:lnTo>
                    <a:lnTo>
                      <a:pt x="105" y="76"/>
                    </a:lnTo>
                    <a:lnTo>
                      <a:pt x="114" y="71"/>
                    </a:lnTo>
                    <a:lnTo>
                      <a:pt x="119" y="64"/>
                    </a:lnTo>
                    <a:lnTo>
                      <a:pt x="120" y="58"/>
                    </a:lnTo>
                    <a:lnTo>
                      <a:pt x="113" y="52"/>
                    </a:lnTo>
                    <a:close/>
                  </a:path>
                </a:pathLst>
              </a:custGeom>
              <a:solidFill>
                <a:srgbClr val="000000"/>
              </a:solidFill>
              <a:ln w="9525">
                <a:noFill/>
              </a:ln>
            </p:spPr>
            <p:txBody>
              <a:bodyPr/>
              <a:p>
                <a:endParaRPr lang="zh-CN" altLang="en-US"/>
              </a:p>
            </p:txBody>
          </p:sp>
          <p:sp>
            <p:nvSpPr>
              <p:cNvPr id="21709" name="Freeform 206"/>
              <p:cNvSpPr/>
              <p:nvPr/>
            </p:nvSpPr>
            <p:spPr>
              <a:xfrm>
                <a:off x="2341" y="1307"/>
                <a:ext cx="1466" cy="26"/>
              </a:xfrm>
              <a:custGeom>
                <a:avLst/>
                <a:gdLst/>
                <a:ahLst/>
                <a:cxnLst>
                  <a:cxn ang="0">
                    <a:pos x="7" y="0"/>
                  </a:cxn>
                  <a:cxn ang="0">
                    <a:pos x="1457" y="0"/>
                  </a:cxn>
                  <a:cxn ang="0">
                    <a:pos x="1459" y="2"/>
                  </a:cxn>
                  <a:cxn ang="0">
                    <a:pos x="1462" y="8"/>
                  </a:cxn>
                  <a:cxn ang="0">
                    <a:pos x="1464" y="16"/>
                  </a:cxn>
                  <a:cxn ang="0">
                    <a:pos x="1466" y="26"/>
                  </a:cxn>
                  <a:cxn ang="0">
                    <a:pos x="1" y="26"/>
                  </a:cxn>
                  <a:cxn ang="0">
                    <a:pos x="0" y="21"/>
                  </a:cxn>
                  <a:cxn ang="0">
                    <a:pos x="1" y="17"/>
                  </a:cxn>
                  <a:cxn ang="0">
                    <a:pos x="4" y="11"/>
                  </a:cxn>
                  <a:cxn ang="0">
                    <a:pos x="7" y="0"/>
                  </a:cxn>
                </a:cxnLst>
                <a:pathLst>
                  <a:path w="1466" h="26">
                    <a:moveTo>
                      <a:pt x="7" y="0"/>
                    </a:moveTo>
                    <a:lnTo>
                      <a:pt x="1457" y="0"/>
                    </a:lnTo>
                    <a:lnTo>
                      <a:pt x="1459" y="2"/>
                    </a:lnTo>
                    <a:lnTo>
                      <a:pt x="1462" y="8"/>
                    </a:lnTo>
                    <a:lnTo>
                      <a:pt x="1464" y="16"/>
                    </a:lnTo>
                    <a:lnTo>
                      <a:pt x="1466" y="26"/>
                    </a:lnTo>
                    <a:lnTo>
                      <a:pt x="1" y="26"/>
                    </a:lnTo>
                    <a:lnTo>
                      <a:pt x="0" y="21"/>
                    </a:lnTo>
                    <a:lnTo>
                      <a:pt x="1" y="17"/>
                    </a:lnTo>
                    <a:lnTo>
                      <a:pt x="4" y="11"/>
                    </a:lnTo>
                    <a:lnTo>
                      <a:pt x="7" y="0"/>
                    </a:lnTo>
                    <a:close/>
                  </a:path>
                </a:pathLst>
              </a:custGeom>
              <a:solidFill>
                <a:srgbClr val="000000"/>
              </a:solidFill>
              <a:ln w="9525">
                <a:noFill/>
              </a:ln>
            </p:spPr>
            <p:txBody>
              <a:bodyPr/>
              <a:p>
                <a:endParaRPr lang="zh-CN" altLang="en-US"/>
              </a:p>
            </p:txBody>
          </p:sp>
          <p:sp>
            <p:nvSpPr>
              <p:cNvPr id="21710" name="Freeform 207"/>
              <p:cNvSpPr/>
              <p:nvPr/>
            </p:nvSpPr>
            <p:spPr>
              <a:xfrm>
                <a:off x="2345" y="1299"/>
                <a:ext cx="1459" cy="28"/>
              </a:xfrm>
              <a:custGeom>
                <a:avLst/>
                <a:gdLst/>
                <a:ahLst/>
                <a:cxnLst>
                  <a:cxn ang="0">
                    <a:pos x="1459" y="28"/>
                  </a:cxn>
                  <a:cxn ang="0">
                    <a:pos x="0" y="28"/>
                  </a:cxn>
                  <a:cxn ang="0">
                    <a:pos x="0" y="23"/>
                  </a:cxn>
                  <a:cxn ang="0">
                    <a:pos x="1" y="18"/>
                  </a:cxn>
                  <a:cxn ang="0">
                    <a:pos x="5" y="11"/>
                  </a:cxn>
                  <a:cxn ang="0">
                    <a:pos x="8" y="0"/>
                  </a:cxn>
                  <a:cxn ang="0">
                    <a:pos x="1449" y="0"/>
                  </a:cxn>
                  <a:cxn ang="0">
                    <a:pos x="1452" y="4"/>
                  </a:cxn>
                  <a:cxn ang="0">
                    <a:pos x="1454" y="9"/>
                  </a:cxn>
                  <a:cxn ang="0">
                    <a:pos x="1457" y="16"/>
                  </a:cxn>
                  <a:cxn ang="0">
                    <a:pos x="1459" y="28"/>
                  </a:cxn>
                </a:cxnLst>
                <a:pathLst>
                  <a:path w="1459" h="28">
                    <a:moveTo>
                      <a:pt x="1459" y="28"/>
                    </a:moveTo>
                    <a:lnTo>
                      <a:pt x="0" y="28"/>
                    </a:lnTo>
                    <a:lnTo>
                      <a:pt x="0" y="23"/>
                    </a:lnTo>
                    <a:lnTo>
                      <a:pt x="1" y="18"/>
                    </a:lnTo>
                    <a:lnTo>
                      <a:pt x="5" y="11"/>
                    </a:lnTo>
                    <a:lnTo>
                      <a:pt x="8" y="0"/>
                    </a:lnTo>
                    <a:lnTo>
                      <a:pt x="1449" y="0"/>
                    </a:lnTo>
                    <a:lnTo>
                      <a:pt x="1452" y="4"/>
                    </a:lnTo>
                    <a:lnTo>
                      <a:pt x="1454" y="9"/>
                    </a:lnTo>
                    <a:lnTo>
                      <a:pt x="1457" y="16"/>
                    </a:lnTo>
                    <a:lnTo>
                      <a:pt x="1459" y="28"/>
                    </a:lnTo>
                    <a:close/>
                  </a:path>
                </a:pathLst>
              </a:custGeom>
              <a:solidFill>
                <a:srgbClr val="282828"/>
              </a:solidFill>
              <a:ln w="9525">
                <a:noFill/>
              </a:ln>
            </p:spPr>
            <p:txBody>
              <a:bodyPr/>
              <a:p>
                <a:endParaRPr lang="zh-CN" altLang="en-US"/>
              </a:p>
            </p:txBody>
          </p:sp>
          <p:sp>
            <p:nvSpPr>
              <p:cNvPr id="21711" name="Freeform 208"/>
              <p:cNvSpPr/>
              <p:nvPr/>
            </p:nvSpPr>
            <p:spPr>
              <a:xfrm>
                <a:off x="2346" y="1293"/>
                <a:ext cx="1456" cy="26"/>
              </a:xfrm>
              <a:custGeom>
                <a:avLst/>
                <a:gdLst/>
                <a:ahLst/>
                <a:cxnLst>
                  <a:cxn ang="0">
                    <a:pos x="1456" y="26"/>
                  </a:cxn>
                  <a:cxn ang="0">
                    <a:pos x="0" y="26"/>
                  </a:cxn>
                  <a:cxn ang="0">
                    <a:pos x="0" y="21"/>
                  </a:cxn>
                  <a:cxn ang="0">
                    <a:pos x="2" y="16"/>
                  </a:cxn>
                  <a:cxn ang="0">
                    <a:pos x="6" y="10"/>
                  </a:cxn>
                  <a:cxn ang="0">
                    <a:pos x="11" y="0"/>
                  </a:cxn>
                  <a:cxn ang="0">
                    <a:pos x="1444" y="0"/>
                  </a:cxn>
                  <a:cxn ang="0">
                    <a:pos x="1447" y="4"/>
                  </a:cxn>
                  <a:cxn ang="0">
                    <a:pos x="1451" y="9"/>
                  </a:cxn>
                  <a:cxn ang="0">
                    <a:pos x="1453" y="16"/>
                  </a:cxn>
                  <a:cxn ang="0">
                    <a:pos x="1456" y="26"/>
                  </a:cxn>
                </a:cxnLst>
                <a:pathLst>
                  <a:path w="1456" h="26">
                    <a:moveTo>
                      <a:pt x="1456" y="26"/>
                    </a:moveTo>
                    <a:lnTo>
                      <a:pt x="0" y="26"/>
                    </a:lnTo>
                    <a:lnTo>
                      <a:pt x="0" y="21"/>
                    </a:lnTo>
                    <a:lnTo>
                      <a:pt x="2" y="16"/>
                    </a:lnTo>
                    <a:lnTo>
                      <a:pt x="6" y="10"/>
                    </a:lnTo>
                    <a:lnTo>
                      <a:pt x="11" y="0"/>
                    </a:lnTo>
                    <a:lnTo>
                      <a:pt x="1444" y="0"/>
                    </a:lnTo>
                    <a:lnTo>
                      <a:pt x="1447" y="4"/>
                    </a:lnTo>
                    <a:lnTo>
                      <a:pt x="1451" y="9"/>
                    </a:lnTo>
                    <a:lnTo>
                      <a:pt x="1453" y="16"/>
                    </a:lnTo>
                    <a:lnTo>
                      <a:pt x="1456" y="26"/>
                    </a:lnTo>
                    <a:close/>
                  </a:path>
                </a:pathLst>
              </a:custGeom>
              <a:solidFill>
                <a:srgbClr val="545454"/>
              </a:solidFill>
              <a:ln w="9525">
                <a:noFill/>
              </a:ln>
            </p:spPr>
            <p:txBody>
              <a:bodyPr/>
              <a:p>
                <a:endParaRPr lang="zh-CN" altLang="en-US"/>
              </a:p>
            </p:txBody>
          </p:sp>
          <p:sp>
            <p:nvSpPr>
              <p:cNvPr id="21712" name="Freeform 209"/>
              <p:cNvSpPr/>
              <p:nvPr/>
            </p:nvSpPr>
            <p:spPr>
              <a:xfrm>
                <a:off x="2348" y="1286"/>
                <a:ext cx="1451" cy="26"/>
              </a:xfrm>
              <a:custGeom>
                <a:avLst/>
                <a:gdLst/>
                <a:ahLst/>
                <a:cxnLst>
                  <a:cxn ang="0">
                    <a:pos x="1451" y="26"/>
                  </a:cxn>
                  <a:cxn ang="0">
                    <a:pos x="0" y="26"/>
                  </a:cxn>
                  <a:cxn ang="0">
                    <a:pos x="0" y="21"/>
                  </a:cxn>
                  <a:cxn ang="0">
                    <a:pos x="4" y="16"/>
                  </a:cxn>
                  <a:cxn ang="0">
                    <a:pos x="8" y="10"/>
                  </a:cxn>
                  <a:cxn ang="0">
                    <a:pos x="13" y="0"/>
                  </a:cxn>
                  <a:cxn ang="0">
                    <a:pos x="1439" y="0"/>
                  </a:cxn>
                  <a:cxn ang="0">
                    <a:pos x="1441" y="3"/>
                  </a:cxn>
                  <a:cxn ang="0">
                    <a:pos x="1445" y="8"/>
                  </a:cxn>
                  <a:cxn ang="0">
                    <a:pos x="1447" y="16"/>
                  </a:cxn>
                  <a:cxn ang="0">
                    <a:pos x="1451" y="26"/>
                  </a:cxn>
                </a:cxnLst>
                <a:pathLst>
                  <a:path w="1451" h="26">
                    <a:moveTo>
                      <a:pt x="1451" y="26"/>
                    </a:moveTo>
                    <a:lnTo>
                      <a:pt x="0" y="26"/>
                    </a:lnTo>
                    <a:lnTo>
                      <a:pt x="0" y="21"/>
                    </a:lnTo>
                    <a:lnTo>
                      <a:pt x="4" y="16"/>
                    </a:lnTo>
                    <a:lnTo>
                      <a:pt x="8" y="10"/>
                    </a:lnTo>
                    <a:lnTo>
                      <a:pt x="13" y="0"/>
                    </a:lnTo>
                    <a:lnTo>
                      <a:pt x="1439" y="0"/>
                    </a:lnTo>
                    <a:lnTo>
                      <a:pt x="1441" y="3"/>
                    </a:lnTo>
                    <a:lnTo>
                      <a:pt x="1445" y="8"/>
                    </a:lnTo>
                    <a:lnTo>
                      <a:pt x="1447" y="16"/>
                    </a:lnTo>
                    <a:lnTo>
                      <a:pt x="1451" y="26"/>
                    </a:lnTo>
                    <a:close/>
                  </a:path>
                </a:pathLst>
              </a:custGeom>
              <a:solidFill>
                <a:srgbClr val="7F7F7F"/>
              </a:solidFill>
              <a:ln w="9525">
                <a:noFill/>
              </a:ln>
            </p:spPr>
            <p:txBody>
              <a:bodyPr/>
              <a:p>
                <a:endParaRPr lang="zh-CN" altLang="en-US"/>
              </a:p>
            </p:txBody>
          </p:sp>
          <p:sp>
            <p:nvSpPr>
              <p:cNvPr id="21713" name="Freeform 210"/>
              <p:cNvSpPr/>
              <p:nvPr/>
            </p:nvSpPr>
            <p:spPr>
              <a:xfrm>
                <a:off x="2351" y="1279"/>
                <a:ext cx="1446" cy="26"/>
              </a:xfrm>
              <a:custGeom>
                <a:avLst/>
                <a:gdLst/>
                <a:ahLst/>
                <a:cxnLst>
                  <a:cxn ang="0">
                    <a:pos x="1446" y="26"/>
                  </a:cxn>
                  <a:cxn ang="0">
                    <a:pos x="0" y="26"/>
                  </a:cxn>
                  <a:cxn ang="0">
                    <a:pos x="0" y="20"/>
                  </a:cxn>
                  <a:cxn ang="0">
                    <a:pos x="4" y="15"/>
                  </a:cxn>
                  <a:cxn ang="0">
                    <a:pos x="7" y="9"/>
                  </a:cxn>
                  <a:cxn ang="0">
                    <a:pos x="14" y="0"/>
                  </a:cxn>
                  <a:cxn ang="0">
                    <a:pos x="1431" y="0"/>
                  </a:cxn>
                  <a:cxn ang="0">
                    <a:pos x="1435" y="4"/>
                  </a:cxn>
                  <a:cxn ang="0">
                    <a:pos x="1438" y="8"/>
                  </a:cxn>
                  <a:cxn ang="0">
                    <a:pos x="1442" y="15"/>
                  </a:cxn>
                  <a:cxn ang="0">
                    <a:pos x="1446" y="26"/>
                  </a:cxn>
                </a:cxnLst>
                <a:pathLst>
                  <a:path w="1446" h="26">
                    <a:moveTo>
                      <a:pt x="1446" y="26"/>
                    </a:moveTo>
                    <a:lnTo>
                      <a:pt x="0" y="26"/>
                    </a:lnTo>
                    <a:lnTo>
                      <a:pt x="0" y="20"/>
                    </a:lnTo>
                    <a:lnTo>
                      <a:pt x="4" y="15"/>
                    </a:lnTo>
                    <a:lnTo>
                      <a:pt x="7" y="9"/>
                    </a:lnTo>
                    <a:lnTo>
                      <a:pt x="14" y="0"/>
                    </a:lnTo>
                    <a:lnTo>
                      <a:pt x="1431" y="0"/>
                    </a:lnTo>
                    <a:lnTo>
                      <a:pt x="1435" y="4"/>
                    </a:lnTo>
                    <a:lnTo>
                      <a:pt x="1438" y="8"/>
                    </a:lnTo>
                    <a:lnTo>
                      <a:pt x="1442" y="15"/>
                    </a:lnTo>
                    <a:lnTo>
                      <a:pt x="1446" y="26"/>
                    </a:lnTo>
                    <a:close/>
                  </a:path>
                </a:pathLst>
              </a:custGeom>
              <a:solidFill>
                <a:srgbClr val="AAAAAA"/>
              </a:solidFill>
              <a:ln w="9525">
                <a:noFill/>
              </a:ln>
            </p:spPr>
            <p:txBody>
              <a:bodyPr/>
              <a:p>
                <a:endParaRPr lang="zh-CN" altLang="en-US"/>
              </a:p>
            </p:txBody>
          </p:sp>
          <p:sp>
            <p:nvSpPr>
              <p:cNvPr id="21714" name="Freeform 211"/>
              <p:cNvSpPr/>
              <p:nvPr/>
            </p:nvSpPr>
            <p:spPr>
              <a:xfrm>
                <a:off x="2352" y="1273"/>
                <a:ext cx="1443" cy="25"/>
              </a:xfrm>
              <a:custGeom>
                <a:avLst/>
                <a:gdLst/>
                <a:ahLst/>
                <a:cxnLst>
                  <a:cxn ang="0">
                    <a:pos x="1443" y="25"/>
                  </a:cxn>
                  <a:cxn ang="0">
                    <a:pos x="0" y="25"/>
                  </a:cxn>
                  <a:cxn ang="0">
                    <a:pos x="1" y="19"/>
                  </a:cxn>
                  <a:cxn ang="0">
                    <a:pos x="5" y="14"/>
                  </a:cxn>
                  <a:cxn ang="0">
                    <a:pos x="11" y="9"/>
                  </a:cxn>
                  <a:cxn ang="0">
                    <a:pos x="18" y="0"/>
                  </a:cxn>
                  <a:cxn ang="0">
                    <a:pos x="1426" y="0"/>
                  </a:cxn>
                  <a:cxn ang="0">
                    <a:pos x="1430" y="3"/>
                  </a:cxn>
                  <a:cxn ang="0">
                    <a:pos x="1434" y="6"/>
                  </a:cxn>
                  <a:cxn ang="0">
                    <a:pos x="1438" y="14"/>
                  </a:cxn>
                  <a:cxn ang="0">
                    <a:pos x="1443" y="25"/>
                  </a:cxn>
                </a:cxnLst>
                <a:pathLst>
                  <a:path w="1443" h="25">
                    <a:moveTo>
                      <a:pt x="1443" y="25"/>
                    </a:moveTo>
                    <a:lnTo>
                      <a:pt x="0" y="25"/>
                    </a:lnTo>
                    <a:lnTo>
                      <a:pt x="1" y="19"/>
                    </a:lnTo>
                    <a:lnTo>
                      <a:pt x="5" y="14"/>
                    </a:lnTo>
                    <a:lnTo>
                      <a:pt x="11" y="9"/>
                    </a:lnTo>
                    <a:lnTo>
                      <a:pt x="18" y="0"/>
                    </a:lnTo>
                    <a:lnTo>
                      <a:pt x="1426" y="0"/>
                    </a:lnTo>
                    <a:lnTo>
                      <a:pt x="1430" y="3"/>
                    </a:lnTo>
                    <a:lnTo>
                      <a:pt x="1434" y="6"/>
                    </a:lnTo>
                    <a:lnTo>
                      <a:pt x="1438" y="14"/>
                    </a:lnTo>
                    <a:lnTo>
                      <a:pt x="1443" y="25"/>
                    </a:lnTo>
                    <a:close/>
                  </a:path>
                </a:pathLst>
              </a:custGeom>
              <a:solidFill>
                <a:srgbClr val="D3D3D3"/>
              </a:solidFill>
              <a:ln w="9525">
                <a:noFill/>
              </a:ln>
            </p:spPr>
            <p:txBody>
              <a:bodyPr/>
              <a:p>
                <a:endParaRPr lang="zh-CN" altLang="en-US"/>
              </a:p>
            </p:txBody>
          </p:sp>
          <p:sp>
            <p:nvSpPr>
              <p:cNvPr id="21715" name="Freeform 212"/>
              <p:cNvSpPr/>
              <p:nvPr/>
            </p:nvSpPr>
            <p:spPr>
              <a:xfrm>
                <a:off x="2355" y="1266"/>
                <a:ext cx="1438" cy="25"/>
              </a:xfrm>
              <a:custGeom>
                <a:avLst/>
                <a:gdLst/>
                <a:ahLst/>
                <a:cxnLst>
                  <a:cxn ang="0">
                    <a:pos x="18" y="0"/>
                  </a:cxn>
                  <a:cxn ang="0">
                    <a:pos x="1419" y="0"/>
                  </a:cxn>
                  <a:cxn ang="0">
                    <a:pos x="1422" y="2"/>
                  </a:cxn>
                  <a:cxn ang="0">
                    <a:pos x="1427" y="6"/>
                  </a:cxn>
                  <a:cxn ang="0">
                    <a:pos x="1432" y="13"/>
                  </a:cxn>
                  <a:cxn ang="0">
                    <a:pos x="1438" y="25"/>
                  </a:cxn>
                  <a:cxn ang="0">
                    <a:pos x="0" y="25"/>
                  </a:cxn>
                  <a:cxn ang="0">
                    <a:pos x="1" y="18"/>
                  </a:cxn>
                  <a:cxn ang="0">
                    <a:pos x="6" y="13"/>
                  </a:cxn>
                  <a:cxn ang="0">
                    <a:pos x="12" y="9"/>
                  </a:cxn>
                  <a:cxn ang="0">
                    <a:pos x="18" y="0"/>
                  </a:cxn>
                </a:cxnLst>
                <a:pathLst>
                  <a:path w="1438" h="25">
                    <a:moveTo>
                      <a:pt x="18" y="0"/>
                    </a:moveTo>
                    <a:lnTo>
                      <a:pt x="1419" y="0"/>
                    </a:lnTo>
                    <a:lnTo>
                      <a:pt x="1422" y="2"/>
                    </a:lnTo>
                    <a:lnTo>
                      <a:pt x="1427" y="6"/>
                    </a:lnTo>
                    <a:lnTo>
                      <a:pt x="1432" y="13"/>
                    </a:lnTo>
                    <a:lnTo>
                      <a:pt x="1438" y="25"/>
                    </a:lnTo>
                    <a:lnTo>
                      <a:pt x="0" y="25"/>
                    </a:lnTo>
                    <a:lnTo>
                      <a:pt x="1" y="18"/>
                    </a:lnTo>
                    <a:lnTo>
                      <a:pt x="6" y="13"/>
                    </a:lnTo>
                    <a:lnTo>
                      <a:pt x="12" y="9"/>
                    </a:lnTo>
                    <a:lnTo>
                      <a:pt x="18" y="0"/>
                    </a:lnTo>
                    <a:close/>
                  </a:path>
                </a:pathLst>
              </a:custGeom>
              <a:solidFill>
                <a:srgbClr val="FFFFFF"/>
              </a:solidFill>
              <a:ln w="9525">
                <a:noFill/>
              </a:ln>
            </p:spPr>
            <p:txBody>
              <a:bodyPr/>
              <a:p>
                <a:endParaRPr lang="zh-CN" altLang="en-US"/>
              </a:p>
            </p:txBody>
          </p:sp>
          <p:sp>
            <p:nvSpPr>
              <p:cNvPr id="21716" name="Freeform 213"/>
              <p:cNvSpPr/>
              <p:nvPr/>
            </p:nvSpPr>
            <p:spPr>
              <a:xfrm>
                <a:off x="2412" y="1037"/>
                <a:ext cx="1335" cy="220"/>
              </a:xfrm>
              <a:custGeom>
                <a:avLst/>
                <a:gdLst/>
                <a:ahLst/>
                <a:cxnLst>
                  <a:cxn ang="0">
                    <a:pos x="0" y="220"/>
                  </a:cxn>
                  <a:cxn ang="0">
                    <a:pos x="1335" y="220"/>
                  </a:cxn>
                  <a:cxn ang="0">
                    <a:pos x="927" y="173"/>
                  </a:cxn>
                  <a:cxn ang="0">
                    <a:pos x="928" y="156"/>
                  </a:cxn>
                  <a:cxn ang="0">
                    <a:pos x="930" y="136"/>
                  </a:cxn>
                  <a:cxn ang="0">
                    <a:pos x="930" y="116"/>
                  </a:cxn>
                  <a:cxn ang="0">
                    <a:pos x="928" y="96"/>
                  </a:cxn>
                  <a:cxn ang="0">
                    <a:pos x="925" y="76"/>
                  </a:cxn>
                  <a:cxn ang="0">
                    <a:pos x="916" y="57"/>
                  </a:cxn>
                  <a:cxn ang="0">
                    <a:pos x="904" y="39"/>
                  </a:cxn>
                  <a:cxn ang="0">
                    <a:pos x="886" y="24"/>
                  </a:cxn>
                  <a:cxn ang="0">
                    <a:pos x="866" y="13"/>
                  </a:cxn>
                  <a:cxn ang="0">
                    <a:pos x="848" y="4"/>
                  </a:cxn>
                  <a:cxn ang="0">
                    <a:pos x="830" y="1"/>
                  </a:cxn>
                  <a:cxn ang="0">
                    <a:pos x="816" y="0"/>
                  </a:cxn>
                  <a:cxn ang="0">
                    <a:pos x="801" y="0"/>
                  </a:cxn>
                  <a:cxn ang="0">
                    <a:pos x="787" y="1"/>
                  </a:cxn>
                  <a:cxn ang="0">
                    <a:pos x="776" y="3"/>
                  </a:cxn>
                  <a:cxn ang="0">
                    <a:pos x="765" y="4"/>
                  </a:cxn>
                  <a:cxn ang="0">
                    <a:pos x="755" y="13"/>
                  </a:cxn>
                  <a:cxn ang="0">
                    <a:pos x="741" y="22"/>
                  </a:cxn>
                  <a:cxn ang="0">
                    <a:pos x="724" y="32"/>
                  </a:cxn>
                  <a:cxn ang="0">
                    <a:pos x="705" y="39"/>
                  </a:cxn>
                  <a:cxn ang="0">
                    <a:pos x="683" y="45"/>
                  </a:cxn>
                  <a:cxn ang="0">
                    <a:pos x="659" y="48"/>
                  </a:cxn>
                  <a:cxn ang="0">
                    <a:pos x="636" y="45"/>
                  </a:cxn>
                  <a:cxn ang="0">
                    <a:pos x="611" y="38"/>
                  </a:cxn>
                  <a:cxn ang="0">
                    <a:pos x="590" y="28"/>
                  </a:cxn>
                  <a:cxn ang="0">
                    <a:pos x="573" y="23"/>
                  </a:cxn>
                  <a:cxn ang="0">
                    <a:pos x="560" y="21"/>
                  </a:cxn>
                  <a:cxn ang="0">
                    <a:pos x="549" y="19"/>
                  </a:cxn>
                  <a:cxn ang="0">
                    <a:pos x="538" y="22"/>
                  </a:cxn>
                  <a:cxn ang="0">
                    <a:pos x="528" y="23"/>
                  </a:cxn>
                  <a:cxn ang="0">
                    <a:pos x="516" y="26"/>
                  </a:cxn>
                  <a:cxn ang="0">
                    <a:pos x="499" y="28"/>
                  </a:cxn>
                  <a:cxn ang="0">
                    <a:pos x="482" y="29"/>
                  </a:cxn>
                  <a:cxn ang="0">
                    <a:pos x="467" y="29"/>
                  </a:cxn>
                  <a:cxn ang="0">
                    <a:pos x="455" y="31"/>
                  </a:cxn>
                  <a:cxn ang="0">
                    <a:pos x="444" y="34"/>
                  </a:cxn>
                  <a:cxn ang="0">
                    <a:pos x="434" y="40"/>
                  </a:cxn>
                  <a:cxn ang="0">
                    <a:pos x="426" y="49"/>
                  </a:cxn>
                  <a:cxn ang="0">
                    <a:pos x="420" y="63"/>
                  </a:cxn>
                  <a:cxn ang="0">
                    <a:pos x="415" y="81"/>
                  </a:cxn>
                  <a:cxn ang="0">
                    <a:pos x="414" y="110"/>
                  </a:cxn>
                  <a:cxn ang="0">
                    <a:pos x="418" y="135"/>
                  </a:cxn>
                  <a:cxn ang="0">
                    <a:pos x="419" y="154"/>
                  </a:cxn>
                  <a:cxn ang="0">
                    <a:pos x="411" y="166"/>
                  </a:cxn>
                  <a:cxn ang="0">
                    <a:pos x="404" y="167"/>
                  </a:cxn>
                  <a:cxn ang="0">
                    <a:pos x="389" y="169"/>
                  </a:cxn>
                  <a:cxn ang="0">
                    <a:pos x="369" y="173"/>
                  </a:cxn>
                  <a:cxn ang="0">
                    <a:pos x="342" y="177"/>
                  </a:cxn>
                  <a:cxn ang="0">
                    <a:pos x="312" y="180"/>
                  </a:cxn>
                  <a:cxn ang="0">
                    <a:pos x="279" y="185"/>
                  </a:cxn>
                  <a:cxn ang="0">
                    <a:pos x="243" y="189"/>
                  </a:cxn>
                  <a:cxn ang="0">
                    <a:pos x="207" y="194"/>
                  </a:cxn>
                  <a:cxn ang="0">
                    <a:pos x="170" y="199"/>
                  </a:cxn>
                  <a:cxn ang="0">
                    <a:pos x="134" y="203"/>
                  </a:cxn>
                  <a:cxn ang="0">
                    <a:pos x="100" y="208"/>
                  </a:cxn>
                  <a:cxn ang="0">
                    <a:pos x="70" y="211"/>
                  </a:cxn>
                  <a:cxn ang="0">
                    <a:pos x="43" y="214"/>
                  </a:cxn>
                  <a:cxn ang="0">
                    <a:pos x="22" y="216"/>
                  </a:cxn>
                  <a:cxn ang="0">
                    <a:pos x="7" y="219"/>
                  </a:cxn>
                  <a:cxn ang="0">
                    <a:pos x="0" y="220"/>
                  </a:cxn>
                </a:cxnLst>
                <a:pathLst>
                  <a:path w="1335" h="220">
                    <a:moveTo>
                      <a:pt x="0" y="220"/>
                    </a:moveTo>
                    <a:lnTo>
                      <a:pt x="1335" y="220"/>
                    </a:lnTo>
                    <a:lnTo>
                      <a:pt x="927" y="173"/>
                    </a:lnTo>
                    <a:lnTo>
                      <a:pt x="928" y="156"/>
                    </a:lnTo>
                    <a:lnTo>
                      <a:pt x="930" y="136"/>
                    </a:lnTo>
                    <a:lnTo>
                      <a:pt x="930" y="116"/>
                    </a:lnTo>
                    <a:lnTo>
                      <a:pt x="928" y="96"/>
                    </a:lnTo>
                    <a:lnTo>
                      <a:pt x="925" y="76"/>
                    </a:lnTo>
                    <a:lnTo>
                      <a:pt x="916" y="57"/>
                    </a:lnTo>
                    <a:lnTo>
                      <a:pt x="904" y="39"/>
                    </a:lnTo>
                    <a:lnTo>
                      <a:pt x="886" y="24"/>
                    </a:lnTo>
                    <a:lnTo>
                      <a:pt x="866" y="13"/>
                    </a:lnTo>
                    <a:lnTo>
                      <a:pt x="848" y="4"/>
                    </a:lnTo>
                    <a:lnTo>
                      <a:pt x="830" y="1"/>
                    </a:lnTo>
                    <a:lnTo>
                      <a:pt x="816" y="0"/>
                    </a:lnTo>
                    <a:lnTo>
                      <a:pt x="801" y="0"/>
                    </a:lnTo>
                    <a:lnTo>
                      <a:pt x="787" y="1"/>
                    </a:lnTo>
                    <a:lnTo>
                      <a:pt x="776" y="3"/>
                    </a:lnTo>
                    <a:lnTo>
                      <a:pt x="765" y="4"/>
                    </a:lnTo>
                    <a:lnTo>
                      <a:pt x="755" y="13"/>
                    </a:lnTo>
                    <a:lnTo>
                      <a:pt x="741" y="22"/>
                    </a:lnTo>
                    <a:lnTo>
                      <a:pt x="724" y="32"/>
                    </a:lnTo>
                    <a:lnTo>
                      <a:pt x="705" y="39"/>
                    </a:lnTo>
                    <a:lnTo>
                      <a:pt x="683" y="45"/>
                    </a:lnTo>
                    <a:lnTo>
                      <a:pt x="659" y="48"/>
                    </a:lnTo>
                    <a:lnTo>
                      <a:pt x="636" y="45"/>
                    </a:lnTo>
                    <a:lnTo>
                      <a:pt x="611" y="38"/>
                    </a:lnTo>
                    <a:lnTo>
                      <a:pt x="590" y="28"/>
                    </a:lnTo>
                    <a:lnTo>
                      <a:pt x="573" y="23"/>
                    </a:lnTo>
                    <a:lnTo>
                      <a:pt x="560" y="21"/>
                    </a:lnTo>
                    <a:lnTo>
                      <a:pt x="549" y="19"/>
                    </a:lnTo>
                    <a:lnTo>
                      <a:pt x="538" y="22"/>
                    </a:lnTo>
                    <a:lnTo>
                      <a:pt x="528" y="23"/>
                    </a:lnTo>
                    <a:lnTo>
                      <a:pt x="516" y="26"/>
                    </a:lnTo>
                    <a:lnTo>
                      <a:pt x="499" y="28"/>
                    </a:lnTo>
                    <a:lnTo>
                      <a:pt x="482" y="29"/>
                    </a:lnTo>
                    <a:lnTo>
                      <a:pt x="467" y="29"/>
                    </a:lnTo>
                    <a:lnTo>
                      <a:pt x="455" y="31"/>
                    </a:lnTo>
                    <a:lnTo>
                      <a:pt x="444" y="34"/>
                    </a:lnTo>
                    <a:lnTo>
                      <a:pt x="434" y="40"/>
                    </a:lnTo>
                    <a:lnTo>
                      <a:pt x="426" y="49"/>
                    </a:lnTo>
                    <a:lnTo>
                      <a:pt x="420" y="63"/>
                    </a:lnTo>
                    <a:lnTo>
                      <a:pt x="415" y="81"/>
                    </a:lnTo>
                    <a:lnTo>
                      <a:pt x="414" y="110"/>
                    </a:lnTo>
                    <a:lnTo>
                      <a:pt x="418" y="135"/>
                    </a:lnTo>
                    <a:lnTo>
                      <a:pt x="419" y="154"/>
                    </a:lnTo>
                    <a:lnTo>
                      <a:pt x="411" y="166"/>
                    </a:lnTo>
                    <a:lnTo>
                      <a:pt x="404" y="167"/>
                    </a:lnTo>
                    <a:lnTo>
                      <a:pt x="389" y="169"/>
                    </a:lnTo>
                    <a:lnTo>
                      <a:pt x="369" y="173"/>
                    </a:lnTo>
                    <a:lnTo>
                      <a:pt x="342" y="177"/>
                    </a:lnTo>
                    <a:lnTo>
                      <a:pt x="312" y="180"/>
                    </a:lnTo>
                    <a:lnTo>
                      <a:pt x="279" y="185"/>
                    </a:lnTo>
                    <a:lnTo>
                      <a:pt x="243" y="189"/>
                    </a:lnTo>
                    <a:lnTo>
                      <a:pt x="207" y="194"/>
                    </a:lnTo>
                    <a:lnTo>
                      <a:pt x="170" y="199"/>
                    </a:lnTo>
                    <a:lnTo>
                      <a:pt x="134" y="203"/>
                    </a:lnTo>
                    <a:lnTo>
                      <a:pt x="100" y="208"/>
                    </a:lnTo>
                    <a:lnTo>
                      <a:pt x="70" y="211"/>
                    </a:lnTo>
                    <a:lnTo>
                      <a:pt x="43" y="214"/>
                    </a:lnTo>
                    <a:lnTo>
                      <a:pt x="22" y="216"/>
                    </a:lnTo>
                    <a:lnTo>
                      <a:pt x="7" y="219"/>
                    </a:lnTo>
                    <a:lnTo>
                      <a:pt x="0" y="220"/>
                    </a:lnTo>
                    <a:close/>
                  </a:path>
                </a:pathLst>
              </a:custGeom>
              <a:solidFill>
                <a:srgbClr val="E5E5E5"/>
              </a:solidFill>
              <a:ln w="9525">
                <a:noFill/>
              </a:ln>
            </p:spPr>
            <p:txBody>
              <a:bodyPr/>
              <a:p>
                <a:endParaRPr lang="zh-CN" altLang="en-US"/>
              </a:p>
            </p:txBody>
          </p:sp>
          <p:sp>
            <p:nvSpPr>
              <p:cNvPr id="21717" name="Freeform 214"/>
              <p:cNvSpPr/>
              <p:nvPr/>
            </p:nvSpPr>
            <p:spPr>
              <a:xfrm>
                <a:off x="2817" y="1046"/>
                <a:ext cx="146" cy="148"/>
              </a:xfrm>
              <a:custGeom>
                <a:avLst/>
                <a:gdLst/>
                <a:ahLst/>
                <a:cxnLst>
                  <a:cxn ang="0">
                    <a:pos x="1" y="137"/>
                  </a:cxn>
                  <a:cxn ang="0">
                    <a:pos x="0" y="111"/>
                  </a:cxn>
                  <a:cxn ang="0">
                    <a:pos x="1" y="80"/>
                  </a:cxn>
                  <a:cxn ang="0">
                    <a:pos x="6" y="50"/>
                  </a:cxn>
                  <a:cxn ang="0">
                    <a:pos x="21" y="26"/>
                  </a:cxn>
                  <a:cxn ang="0">
                    <a:pos x="34" y="20"/>
                  </a:cxn>
                  <a:cxn ang="0">
                    <a:pos x="47" y="17"/>
                  </a:cxn>
                  <a:cxn ang="0">
                    <a:pos x="63" y="17"/>
                  </a:cxn>
                  <a:cxn ang="0">
                    <a:pos x="81" y="17"/>
                  </a:cxn>
                  <a:cxn ang="0">
                    <a:pos x="97" y="17"/>
                  </a:cxn>
                  <a:cxn ang="0">
                    <a:pos x="112" y="15"/>
                  </a:cxn>
                  <a:cxn ang="0">
                    <a:pos x="123" y="12"/>
                  </a:cxn>
                  <a:cxn ang="0">
                    <a:pos x="132" y="3"/>
                  </a:cxn>
                  <a:cxn ang="0">
                    <a:pos x="134" y="2"/>
                  </a:cxn>
                  <a:cxn ang="0">
                    <a:pos x="138" y="0"/>
                  </a:cxn>
                  <a:cxn ang="0">
                    <a:pos x="142" y="2"/>
                  </a:cxn>
                  <a:cxn ang="0">
                    <a:pos x="145" y="3"/>
                  </a:cxn>
                  <a:cxn ang="0">
                    <a:pos x="146" y="5"/>
                  </a:cxn>
                  <a:cxn ang="0">
                    <a:pos x="146" y="7"/>
                  </a:cxn>
                  <a:cxn ang="0">
                    <a:pos x="146" y="9"/>
                  </a:cxn>
                  <a:cxn ang="0">
                    <a:pos x="145" y="12"/>
                  </a:cxn>
                  <a:cxn ang="0">
                    <a:pos x="137" y="20"/>
                  </a:cxn>
                  <a:cxn ang="0">
                    <a:pos x="125" y="24"/>
                  </a:cxn>
                  <a:cxn ang="0">
                    <a:pos x="111" y="25"/>
                  </a:cxn>
                  <a:cxn ang="0">
                    <a:pos x="94" y="24"/>
                  </a:cxn>
                  <a:cxn ang="0">
                    <a:pos x="77" y="24"/>
                  </a:cxn>
                  <a:cxn ang="0">
                    <a:pos x="61" y="24"/>
                  </a:cxn>
                  <a:cxn ang="0">
                    <a:pos x="47" y="28"/>
                  </a:cxn>
                  <a:cxn ang="0">
                    <a:pos x="35" y="34"/>
                  </a:cxn>
                  <a:cxn ang="0">
                    <a:pos x="20" y="57"/>
                  </a:cxn>
                  <a:cxn ang="0">
                    <a:pos x="15" y="87"/>
                  </a:cxn>
                  <a:cxn ang="0">
                    <a:pos x="14" y="119"/>
                  </a:cxn>
                  <a:cxn ang="0">
                    <a:pos x="15" y="145"/>
                  </a:cxn>
                  <a:cxn ang="0">
                    <a:pos x="13" y="148"/>
                  </a:cxn>
                  <a:cxn ang="0">
                    <a:pos x="9" y="148"/>
                  </a:cxn>
                  <a:cxn ang="0">
                    <a:pos x="4" y="145"/>
                  </a:cxn>
                  <a:cxn ang="0">
                    <a:pos x="1" y="137"/>
                  </a:cxn>
                </a:cxnLst>
                <a:pathLst>
                  <a:path w="146" h="148">
                    <a:moveTo>
                      <a:pt x="1" y="137"/>
                    </a:moveTo>
                    <a:lnTo>
                      <a:pt x="0" y="111"/>
                    </a:lnTo>
                    <a:lnTo>
                      <a:pt x="1" y="80"/>
                    </a:lnTo>
                    <a:lnTo>
                      <a:pt x="6" y="50"/>
                    </a:lnTo>
                    <a:lnTo>
                      <a:pt x="21" y="26"/>
                    </a:lnTo>
                    <a:lnTo>
                      <a:pt x="34" y="20"/>
                    </a:lnTo>
                    <a:lnTo>
                      <a:pt x="47" y="17"/>
                    </a:lnTo>
                    <a:lnTo>
                      <a:pt x="63" y="17"/>
                    </a:lnTo>
                    <a:lnTo>
                      <a:pt x="81" y="17"/>
                    </a:lnTo>
                    <a:lnTo>
                      <a:pt x="97" y="17"/>
                    </a:lnTo>
                    <a:lnTo>
                      <a:pt x="112" y="15"/>
                    </a:lnTo>
                    <a:lnTo>
                      <a:pt x="123" y="12"/>
                    </a:lnTo>
                    <a:lnTo>
                      <a:pt x="132" y="3"/>
                    </a:lnTo>
                    <a:lnTo>
                      <a:pt x="134" y="2"/>
                    </a:lnTo>
                    <a:lnTo>
                      <a:pt x="138" y="0"/>
                    </a:lnTo>
                    <a:lnTo>
                      <a:pt x="142" y="2"/>
                    </a:lnTo>
                    <a:lnTo>
                      <a:pt x="145" y="3"/>
                    </a:lnTo>
                    <a:lnTo>
                      <a:pt x="146" y="5"/>
                    </a:lnTo>
                    <a:lnTo>
                      <a:pt x="146" y="7"/>
                    </a:lnTo>
                    <a:lnTo>
                      <a:pt x="146" y="9"/>
                    </a:lnTo>
                    <a:lnTo>
                      <a:pt x="145" y="12"/>
                    </a:lnTo>
                    <a:lnTo>
                      <a:pt x="137" y="20"/>
                    </a:lnTo>
                    <a:lnTo>
                      <a:pt x="125" y="24"/>
                    </a:lnTo>
                    <a:lnTo>
                      <a:pt x="111" y="25"/>
                    </a:lnTo>
                    <a:lnTo>
                      <a:pt x="94" y="24"/>
                    </a:lnTo>
                    <a:lnTo>
                      <a:pt x="77" y="24"/>
                    </a:lnTo>
                    <a:lnTo>
                      <a:pt x="61" y="24"/>
                    </a:lnTo>
                    <a:lnTo>
                      <a:pt x="47" y="28"/>
                    </a:lnTo>
                    <a:lnTo>
                      <a:pt x="35" y="34"/>
                    </a:lnTo>
                    <a:lnTo>
                      <a:pt x="20" y="57"/>
                    </a:lnTo>
                    <a:lnTo>
                      <a:pt x="15" y="87"/>
                    </a:lnTo>
                    <a:lnTo>
                      <a:pt x="14" y="119"/>
                    </a:lnTo>
                    <a:lnTo>
                      <a:pt x="15" y="145"/>
                    </a:lnTo>
                    <a:lnTo>
                      <a:pt x="13" y="148"/>
                    </a:lnTo>
                    <a:lnTo>
                      <a:pt x="9" y="148"/>
                    </a:lnTo>
                    <a:lnTo>
                      <a:pt x="4" y="145"/>
                    </a:lnTo>
                    <a:lnTo>
                      <a:pt x="1" y="137"/>
                    </a:lnTo>
                    <a:close/>
                  </a:path>
                </a:pathLst>
              </a:custGeom>
              <a:solidFill>
                <a:srgbClr val="000000"/>
              </a:solidFill>
              <a:ln w="9525">
                <a:noFill/>
              </a:ln>
            </p:spPr>
            <p:txBody>
              <a:bodyPr/>
              <a:p>
                <a:endParaRPr lang="zh-CN" altLang="en-US"/>
              </a:p>
            </p:txBody>
          </p:sp>
          <p:sp>
            <p:nvSpPr>
              <p:cNvPr id="21718" name="Freeform 215"/>
              <p:cNvSpPr/>
              <p:nvPr/>
            </p:nvSpPr>
            <p:spPr>
              <a:xfrm>
                <a:off x="3016" y="1048"/>
                <a:ext cx="141" cy="47"/>
              </a:xfrm>
              <a:custGeom>
                <a:avLst/>
                <a:gdLst/>
                <a:ahLst/>
                <a:cxnLst>
                  <a:cxn ang="0">
                    <a:pos x="9" y="16"/>
                  </a:cxn>
                  <a:cxn ang="0">
                    <a:pos x="16" y="18"/>
                  </a:cxn>
                  <a:cxn ang="0">
                    <a:pos x="22" y="20"/>
                  </a:cxn>
                  <a:cxn ang="0">
                    <a:pos x="28" y="21"/>
                  </a:cxn>
                  <a:cxn ang="0">
                    <a:pos x="34" y="22"/>
                  </a:cxn>
                  <a:cxn ang="0">
                    <a:pos x="40" y="23"/>
                  </a:cxn>
                  <a:cxn ang="0">
                    <a:pos x="47" y="24"/>
                  </a:cxn>
                  <a:cxn ang="0">
                    <a:pos x="54" y="24"/>
                  </a:cxn>
                  <a:cxn ang="0">
                    <a:pos x="60" y="24"/>
                  </a:cxn>
                  <a:cxn ang="0">
                    <a:pos x="71" y="24"/>
                  </a:cxn>
                  <a:cxn ang="0">
                    <a:pos x="83" y="23"/>
                  </a:cxn>
                  <a:cxn ang="0">
                    <a:pos x="94" y="21"/>
                  </a:cxn>
                  <a:cxn ang="0">
                    <a:pos x="104" y="18"/>
                  </a:cxn>
                  <a:cxn ang="0">
                    <a:pos x="114" y="15"/>
                  </a:cxn>
                  <a:cxn ang="0">
                    <a:pos x="124" y="11"/>
                  </a:cxn>
                  <a:cxn ang="0">
                    <a:pos x="132" y="6"/>
                  </a:cxn>
                  <a:cxn ang="0">
                    <a:pos x="141" y="0"/>
                  </a:cxn>
                  <a:cxn ang="0">
                    <a:pos x="141" y="2"/>
                  </a:cxn>
                  <a:cxn ang="0">
                    <a:pos x="140" y="10"/>
                  </a:cxn>
                  <a:cxn ang="0">
                    <a:pos x="135" y="17"/>
                  </a:cxn>
                  <a:cxn ang="0">
                    <a:pos x="124" y="23"/>
                  </a:cxn>
                  <a:cxn ang="0">
                    <a:pos x="115" y="28"/>
                  </a:cxn>
                  <a:cxn ang="0">
                    <a:pos x="112" y="33"/>
                  </a:cxn>
                  <a:cxn ang="0">
                    <a:pos x="114" y="36"/>
                  </a:cxn>
                  <a:cxn ang="0">
                    <a:pos x="115" y="37"/>
                  </a:cxn>
                  <a:cxn ang="0">
                    <a:pos x="109" y="39"/>
                  </a:cxn>
                  <a:cxn ang="0">
                    <a:pos x="102" y="41"/>
                  </a:cxn>
                  <a:cxn ang="0">
                    <a:pos x="96" y="43"/>
                  </a:cxn>
                  <a:cxn ang="0">
                    <a:pos x="89" y="44"/>
                  </a:cxn>
                  <a:cxn ang="0">
                    <a:pos x="83" y="46"/>
                  </a:cxn>
                  <a:cxn ang="0">
                    <a:pos x="75" y="46"/>
                  </a:cxn>
                  <a:cxn ang="0">
                    <a:pos x="68" y="47"/>
                  </a:cxn>
                  <a:cxn ang="0">
                    <a:pos x="60" y="47"/>
                  </a:cxn>
                  <a:cxn ang="0">
                    <a:pos x="53" y="47"/>
                  </a:cxn>
                  <a:cxn ang="0">
                    <a:pos x="45" y="46"/>
                  </a:cxn>
                  <a:cxn ang="0">
                    <a:pos x="38" y="46"/>
                  </a:cxn>
                  <a:cxn ang="0">
                    <a:pos x="32" y="44"/>
                  </a:cxn>
                  <a:cxn ang="0">
                    <a:pos x="24" y="42"/>
                  </a:cxn>
                  <a:cxn ang="0">
                    <a:pos x="18" y="41"/>
                  </a:cxn>
                  <a:cxn ang="0">
                    <a:pos x="11" y="38"/>
                  </a:cxn>
                  <a:cxn ang="0">
                    <a:pos x="5" y="36"/>
                  </a:cxn>
                  <a:cxn ang="0">
                    <a:pos x="3" y="32"/>
                  </a:cxn>
                  <a:cxn ang="0">
                    <a:pos x="0" y="22"/>
                  </a:cxn>
                  <a:cxn ang="0">
                    <a:pos x="1" y="16"/>
                  </a:cxn>
                  <a:cxn ang="0">
                    <a:pos x="9" y="16"/>
                  </a:cxn>
                </a:cxnLst>
                <a:pathLst>
                  <a:path w="141" h="47">
                    <a:moveTo>
                      <a:pt x="9" y="16"/>
                    </a:moveTo>
                    <a:lnTo>
                      <a:pt x="16" y="18"/>
                    </a:lnTo>
                    <a:lnTo>
                      <a:pt x="22" y="20"/>
                    </a:lnTo>
                    <a:lnTo>
                      <a:pt x="28" y="21"/>
                    </a:lnTo>
                    <a:lnTo>
                      <a:pt x="34" y="22"/>
                    </a:lnTo>
                    <a:lnTo>
                      <a:pt x="40" y="23"/>
                    </a:lnTo>
                    <a:lnTo>
                      <a:pt x="47" y="24"/>
                    </a:lnTo>
                    <a:lnTo>
                      <a:pt x="54" y="24"/>
                    </a:lnTo>
                    <a:lnTo>
                      <a:pt x="60" y="24"/>
                    </a:lnTo>
                    <a:lnTo>
                      <a:pt x="71" y="24"/>
                    </a:lnTo>
                    <a:lnTo>
                      <a:pt x="83" y="23"/>
                    </a:lnTo>
                    <a:lnTo>
                      <a:pt x="94" y="21"/>
                    </a:lnTo>
                    <a:lnTo>
                      <a:pt x="104" y="18"/>
                    </a:lnTo>
                    <a:lnTo>
                      <a:pt x="114" y="15"/>
                    </a:lnTo>
                    <a:lnTo>
                      <a:pt x="124" y="11"/>
                    </a:lnTo>
                    <a:lnTo>
                      <a:pt x="132" y="6"/>
                    </a:lnTo>
                    <a:lnTo>
                      <a:pt x="141" y="0"/>
                    </a:lnTo>
                    <a:lnTo>
                      <a:pt x="141" y="2"/>
                    </a:lnTo>
                    <a:lnTo>
                      <a:pt x="140" y="10"/>
                    </a:lnTo>
                    <a:lnTo>
                      <a:pt x="135" y="17"/>
                    </a:lnTo>
                    <a:lnTo>
                      <a:pt x="124" y="23"/>
                    </a:lnTo>
                    <a:lnTo>
                      <a:pt x="115" y="28"/>
                    </a:lnTo>
                    <a:lnTo>
                      <a:pt x="112" y="33"/>
                    </a:lnTo>
                    <a:lnTo>
                      <a:pt x="114" y="36"/>
                    </a:lnTo>
                    <a:lnTo>
                      <a:pt x="115" y="37"/>
                    </a:lnTo>
                    <a:lnTo>
                      <a:pt x="109" y="39"/>
                    </a:lnTo>
                    <a:lnTo>
                      <a:pt x="102" y="41"/>
                    </a:lnTo>
                    <a:lnTo>
                      <a:pt x="96" y="43"/>
                    </a:lnTo>
                    <a:lnTo>
                      <a:pt x="89" y="44"/>
                    </a:lnTo>
                    <a:lnTo>
                      <a:pt x="83" y="46"/>
                    </a:lnTo>
                    <a:lnTo>
                      <a:pt x="75" y="46"/>
                    </a:lnTo>
                    <a:lnTo>
                      <a:pt x="68" y="47"/>
                    </a:lnTo>
                    <a:lnTo>
                      <a:pt x="60" y="47"/>
                    </a:lnTo>
                    <a:lnTo>
                      <a:pt x="53" y="47"/>
                    </a:lnTo>
                    <a:lnTo>
                      <a:pt x="45" y="46"/>
                    </a:lnTo>
                    <a:lnTo>
                      <a:pt x="38" y="46"/>
                    </a:lnTo>
                    <a:lnTo>
                      <a:pt x="32" y="44"/>
                    </a:lnTo>
                    <a:lnTo>
                      <a:pt x="24" y="42"/>
                    </a:lnTo>
                    <a:lnTo>
                      <a:pt x="18" y="41"/>
                    </a:lnTo>
                    <a:lnTo>
                      <a:pt x="11" y="38"/>
                    </a:lnTo>
                    <a:lnTo>
                      <a:pt x="5" y="36"/>
                    </a:lnTo>
                    <a:lnTo>
                      <a:pt x="3" y="32"/>
                    </a:lnTo>
                    <a:lnTo>
                      <a:pt x="0" y="22"/>
                    </a:lnTo>
                    <a:lnTo>
                      <a:pt x="1" y="16"/>
                    </a:lnTo>
                    <a:lnTo>
                      <a:pt x="9" y="16"/>
                    </a:lnTo>
                    <a:close/>
                  </a:path>
                </a:pathLst>
              </a:custGeom>
              <a:solidFill>
                <a:srgbClr val="000000"/>
              </a:solidFill>
              <a:ln w="9525">
                <a:noFill/>
              </a:ln>
            </p:spPr>
            <p:txBody>
              <a:bodyPr/>
              <a:p>
                <a:endParaRPr lang="zh-CN" altLang="en-US"/>
              </a:p>
            </p:txBody>
          </p:sp>
        </p:grpSp>
      </p:grpSp>
      <p:sp>
        <p:nvSpPr>
          <p:cNvPr id="21719" name="Rectangle 216"/>
          <p:cNvSpPr/>
          <p:nvPr/>
        </p:nvSpPr>
        <p:spPr>
          <a:xfrm>
            <a:off x="0" y="260350"/>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1720" name="Rectangle 217"/>
          <p:cNvSpPr/>
          <p:nvPr/>
        </p:nvSpPr>
        <p:spPr>
          <a:xfrm>
            <a:off x="0" y="1844675"/>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1721" name="Rectangle 218"/>
          <p:cNvSpPr/>
          <p:nvPr/>
        </p:nvSpPr>
        <p:spPr>
          <a:xfrm>
            <a:off x="0" y="3429000"/>
            <a:ext cx="9144000"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1722" name="Rectangle 219"/>
          <p:cNvSpPr/>
          <p:nvPr/>
        </p:nvSpPr>
        <p:spPr>
          <a:xfrm>
            <a:off x="0" y="5013325"/>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21723" name="Rectangle 220"/>
          <p:cNvSpPr/>
          <p:nvPr/>
        </p:nvSpPr>
        <p:spPr>
          <a:xfrm>
            <a:off x="0" y="6597650"/>
            <a:ext cx="9144000" cy="0"/>
          </a:xfrm>
          <a:prstGeom prst="rect">
            <a:avLst/>
          </a:prstGeom>
          <a:noFill/>
          <a:ln w="9525">
            <a:noFill/>
          </a:ln>
        </p:spPr>
        <p:txBody>
          <a:bodyPr wrap="none" anchor="ctr" anchorCtr="0">
            <a:spAutoFit/>
          </a:bodyPr>
          <a:p>
            <a:pPr eaLnBrk="0" hangingPunct="0"/>
            <a:endParaRPr lang="zh-CN" altLang="en-US" dirty="0">
              <a:latin typeface="Arial" panose="020B0604020202020204" pitchFamily="34" charset="0"/>
              <a:ea typeface="宋体" panose="02010600030101010101" pitchFamily="2" charset="-122"/>
            </a:endParaRPr>
          </a:p>
        </p:txBody>
      </p:sp>
      <p:sp>
        <p:nvSpPr>
          <p:cNvPr id="21724" name="AutoShape 221"/>
          <p:cNvSpPr/>
          <p:nvPr/>
        </p:nvSpPr>
        <p:spPr>
          <a:xfrm>
            <a:off x="323850" y="1628775"/>
            <a:ext cx="863600" cy="1106488"/>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zh-CN" altLang="en-US" b="1" dirty="0">
                <a:solidFill>
                  <a:schemeClr val="bg1"/>
                </a:solidFill>
                <a:latin typeface="Arial" panose="020B0604020202020204" pitchFamily="34" charset="0"/>
                <a:ea typeface="宋体" panose="02010600030101010101" pitchFamily="2" charset="-122"/>
              </a:rPr>
              <a:t>快递回单服务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2531"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2532"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22533"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2534"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（一）货到付款件的揽收</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在揽件时，寄件人若要求运费到付，则取件员需判断所投递目的地是否能做到付（以公司实际公告开通的区域为准）。若能则正常揽收，若不能做到付则需向寄件人解释原因，并告知寄件人必须改为原付才能寄送。</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揽件公司在揽件是一律使用代收货款或到付专用运单。 </a:t>
            </a:r>
            <a:endParaRPr lang="en-US" altLang="zh-CN" sz="2000" dirty="0">
              <a:latin typeface="宋体" panose="02010600030101010101" pitchFamily="2" charset="-122"/>
              <a:ea typeface="宋体" panose="02010600030101010101" pitchFamily="2" charset="-122"/>
            </a:endParaRPr>
          </a:p>
          <a:p>
            <a:pPr algn="just"/>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22535"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25961" name="AutoShape 9"/>
          <p:cNvSpPr>
            <a:spLocks noChangeArrowheads="1"/>
          </p:cNvSpPr>
          <p:nvPr/>
        </p:nvSpPr>
        <p:spPr bwMode="gray">
          <a:xfrm>
            <a:off x="0" y="3068638"/>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     3</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货到付款件业务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22537"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2538"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355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3555"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3556"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23557"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3558"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（二）货到付款件的进仓理货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各公司应在公司仓库内部划定</a:t>
            </a:r>
            <a:r>
              <a:rPr lang="en-US" altLang="zh-CN" dirty="0">
                <a:latin typeface="Arial" panose="020B0604020202020204" pitchFamily="34" charset="0"/>
                <a:ea typeface="宋体" panose="02010600030101010101" pitchFamily="2" charset="-122"/>
              </a:rPr>
              <a:t>COD(Cash On Delivery</a:t>
            </a:r>
            <a:r>
              <a:rPr lang="zh-CN" altLang="en-US" dirty="0">
                <a:latin typeface="Arial" panose="020B0604020202020204" pitchFamily="34" charset="0"/>
                <a:ea typeface="宋体" panose="02010600030101010101" pitchFamily="2" charset="-122"/>
              </a:rPr>
              <a:t>即货到付款</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专区，</a:t>
            </a:r>
            <a:r>
              <a:rPr lang="en-US" altLang="zh-CN" dirty="0">
                <a:latin typeface="Arial" panose="020B0604020202020204" pitchFamily="34" charset="0"/>
                <a:ea typeface="宋体" panose="02010600030101010101" pitchFamily="2" charset="-122"/>
              </a:rPr>
              <a:t>COD</a:t>
            </a:r>
            <a:r>
              <a:rPr lang="zh-CN" altLang="en-US" dirty="0">
                <a:latin typeface="Arial" panose="020B0604020202020204" pitchFamily="34" charset="0"/>
                <a:ea typeface="宋体" panose="02010600030101010101" pitchFamily="2" charset="-122"/>
              </a:rPr>
              <a:t>到件后直接分拣到</a:t>
            </a:r>
            <a:r>
              <a:rPr lang="en-US" altLang="zh-CN" dirty="0">
                <a:latin typeface="Arial" panose="020B0604020202020204" pitchFamily="34" charset="0"/>
                <a:ea typeface="宋体" panose="02010600030101010101" pitchFamily="2" charset="-122"/>
              </a:rPr>
              <a:t>COD</a:t>
            </a:r>
            <a:r>
              <a:rPr lang="zh-CN" altLang="en-US" dirty="0">
                <a:latin typeface="Arial" panose="020B0604020202020204" pitchFamily="34" charset="0"/>
                <a:ea typeface="宋体" panose="02010600030101010101" pitchFamily="2" charset="-122"/>
              </a:rPr>
              <a:t>专区。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各分公司根据所有货到付款件的运单号、到付金额等进行登记，并交于财务部做收款销账管制。</a:t>
            </a:r>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23559"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35177" name="AutoShape 9"/>
          <p:cNvSpPr>
            <a:spLocks noChangeArrowheads="1"/>
          </p:cNvSpPr>
          <p:nvPr/>
        </p:nvSpPr>
        <p:spPr bwMode="gray">
          <a:xfrm>
            <a:off x="0" y="3068638"/>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     3</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货到付款件业务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23561"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3562"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457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4579"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4580"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24581"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4582"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（三）货到付款件的派送</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．派件员在登记货到付款件到</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派件表</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时应注意对</a:t>
            </a:r>
            <a:r>
              <a:rPr lang="en-US" altLang="zh-CN" dirty="0">
                <a:latin typeface="Arial" panose="020B0604020202020204" pitchFamily="34" charset="0"/>
                <a:ea typeface="宋体" panose="02010600030101010101" pitchFamily="2" charset="-122"/>
              </a:rPr>
              <a:t>COD</a:t>
            </a:r>
            <a:r>
              <a:rPr lang="zh-CN" altLang="en-US" dirty="0">
                <a:latin typeface="Arial" panose="020B0604020202020204" pitchFamily="34" charset="0"/>
                <a:ea typeface="宋体" panose="02010600030101010101" pitchFamily="2" charset="-122"/>
              </a:rPr>
              <a:t>件在备注栏进行标注。</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对于大金额到付款货件，派件员在派送前，应先联系收件人，确认送件时间及是否有备齐货款。</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派送货到付款件时，派件员要坚持先付款，后交货的原则，根据运单所批注的货到付款金额向收件人收取运费。</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遇到收件人拒付、或认为价格过高等情况时，应向收件人简要说明的常态运费批价规则。若收件人不能接受解释，必须立即通知公司，由公司通过邮件或系统发送消息给揽件公司，根据揽件公司的回复意见来决定下一步处理动作。</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对于货到付款件的派送，在收件人未支付到付运费前，不能将货件交付给客户。</a:t>
            </a:r>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24583"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34153" name="AutoShape 9"/>
          <p:cNvSpPr>
            <a:spLocks noChangeArrowheads="1"/>
          </p:cNvSpPr>
          <p:nvPr/>
        </p:nvSpPr>
        <p:spPr bwMode="gray">
          <a:xfrm>
            <a:off x="0" y="3068638"/>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     3</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货到付款件业务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24585"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4586"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560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5603"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5604"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25605"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5606"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（四）费用结算</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到付件手续费</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每家公司规定不一样</a:t>
            </a:r>
            <a:r>
              <a:rPr lang="en-US" altLang="zh-CN" b="1" dirty="0">
                <a:latin typeface="Arial" panose="020B0604020202020204" pitchFamily="34" charset="0"/>
                <a:ea typeface="宋体" panose="02010600030101010101" pitchFamily="2" charset="-122"/>
              </a:rPr>
              <a:t>)</a:t>
            </a:r>
            <a:endParaRPr lang="en-US" altLang="zh-CN" dirty="0">
              <a:latin typeface="Arial" panose="020B0604020202020204" pitchFamily="34" charset="0"/>
              <a:ea typeface="宋体" panose="02010600030101010101" pitchFamily="2" charset="-122"/>
            </a:endParaRPr>
          </a:p>
          <a:p>
            <a:r>
              <a:rPr lang="zh-CN" altLang="en-US" dirty="0">
                <a:latin typeface="Arial" panose="020B0604020202020204" pitchFamily="34" charset="0"/>
                <a:ea typeface="宋体" panose="02010600030101010101" pitchFamily="2" charset="-122"/>
              </a:rPr>
              <a:t>派件网点退总部到付额</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，留存</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，总部返给发件网点到付额</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。代收货款手续费：代收货款单票最高限额</a:t>
            </a:r>
            <a:r>
              <a:rPr lang="en-US" altLang="zh-CN" dirty="0">
                <a:latin typeface="Arial" panose="020B0604020202020204" pitchFamily="34" charset="0"/>
                <a:ea typeface="宋体" panose="02010600030101010101" pitchFamily="2" charset="-122"/>
              </a:rPr>
              <a:t>XXXXX</a:t>
            </a:r>
            <a:r>
              <a:rPr lang="zh-CN" altLang="en-US" dirty="0">
                <a:latin typeface="Arial" panose="020B0604020202020204" pitchFamily="34" charset="0"/>
                <a:ea typeface="宋体" panose="02010600030101010101" pitchFamily="2" charset="-122"/>
              </a:rPr>
              <a:t>元，派件网点留取代收额的</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作为派件手续费（最低</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元</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票），总部留取</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作为结算手续费，最低收取</a:t>
            </a:r>
            <a:r>
              <a:rPr lang="en-US" altLang="zh-CN" dirty="0">
                <a:latin typeface="Arial" panose="020B0604020202020204" pitchFamily="34" charset="0"/>
                <a:ea typeface="宋体" panose="02010600030101010101" pitchFamily="2" charset="-122"/>
              </a:rPr>
              <a:t>XX</a:t>
            </a:r>
            <a:r>
              <a:rPr lang="zh-CN" altLang="en-US" dirty="0">
                <a:latin typeface="Arial" panose="020B0604020202020204" pitchFamily="34" charset="0"/>
                <a:ea typeface="宋体" panose="02010600030101010101" pitchFamily="2" charset="-122"/>
              </a:rPr>
              <a:t>元</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票。 </a:t>
            </a:r>
            <a:endParaRPr lang="en-US" altLang="zh-CN" sz="1200" dirty="0">
              <a:latin typeface="宋体" panose="02010600030101010101" pitchFamily="2" charset="-122"/>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25607"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133129" name="AutoShape 9"/>
          <p:cNvSpPr>
            <a:spLocks noChangeArrowheads="1"/>
          </p:cNvSpPr>
          <p:nvPr/>
        </p:nvSpPr>
        <p:spPr bwMode="gray">
          <a:xfrm>
            <a:off x="0" y="3068638"/>
            <a:ext cx="3779838" cy="546100"/>
          </a:xfrm>
          <a:prstGeom prst="roundRect">
            <a:avLst>
              <a:gd name="adj" fmla="val 50000"/>
            </a:avLst>
          </a:prstGeom>
          <a:gradFill rotWithShape="1">
            <a:gsLst>
              <a:gs pos="0">
                <a:schemeClr val="tx2">
                  <a:gamma/>
                  <a:shade val="46275"/>
                  <a:invGamma/>
                </a:schemeClr>
              </a:gs>
              <a:gs pos="50000">
                <a:schemeClr val="tx2"/>
              </a:gs>
              <a:gs pos="100000">
                <a:schemeClr val="tx2">
                  <a:gamma/>
                  <a:shade val="46275"/>
                  <a:invGamma/>
                </a:schemeClr>
              </a:gs>
            </a:gsLst>
            <a:lin ang="5400000" scaled="1"/>
          </a:gradFill>
          <a:ln>
            <a:noFill/>
          </a:ln>
          <a:effectLst>
            <a:outerShdw dist="17961" dir="2700000" algn="ctr" rotWithShape="0">
              <a:srgbClr val="C0C0C0"/>
            </a:outerShdw>
          </a:effectLst>
          <a:extLst>
            <a:ext uri="{91240B29-F687-4F45-9708-019B960494DF}">
              <a14:hiddenLine xmlns:a14="http://schemas.microsoft.com/office/drawing/2010/main" w="25400">
                <a:solidFill>
                  <a:srgbClr val="FFFFFF"/>
                </a:solidFill>
                <a:round/>
              </a14:hiddenLine>
            </a:ext>
          </a:extLst>
        </p:spPr>
        <p:txBody>
          <a:bodyPr lIns="74066" tIns="37033" rIns="74066" bIns="37033">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     3</a:t>
            </a:r>
            <a:r>
              <a:rPr kumimoji="0" lang="zh-CN" altLang="en-US" sz="2200" b="1" i="0" u="none" strike="noStrike" kern="1200" cap="none" spc="0" normalizeH="0" baseline="0" noProof="0">
                <a:ln>
                  <a:noFill/>
                </a:ln>
                <a:solidFill>
                  <a:srgbClr val="FFFFFF"/>
                </a:solidFill>
                <a:effectLst/>
                <a:uLnTx/>
                <a:uFillTx/>
                <a:latin typeface="Verdana" panose="020B0604030504040204" pitchFamily="34" charset="0"/>
                <a:ea typeface="宋体" panose="02010600030101010101" pitchFamily="2" charset="-122"/>
                <a:cs typeface="+mn-cs"/>
              </a:rPr>
              <a:t>、</a:t>
            </a:r>
            <a:r>
              <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rPr>
              <a:t>货到付款件业务</a:t>
            </a:r>
            <a:endParaRPr kumimoji="0" lang="zh-CN" altLang="en-US" sz="1800" b="1" i="0" u="none" strike="noStrike" kern="1200" cap="none" spc="0" normalizeH="0" baseline="0" noProof="0">
              <a:ln>
                <a:noFill/>
              </a:ln>
              <a:solidFill>
                <a:schemeClr val="bg1"/>
              </a:solidFill>
              <a:effectLst/>
              <a:uLnTx/>
              <a:uFillTx/>
              <a:latin typeface="Arial" panose="020B0604020202020204" pitchFamily="34" charset="0"/>
              <a:ea typeface="宋体" panose="02010600030101010101" pitchFamily="2" charset="-122"/>
              <a:cs typeface="+mn-cs"/>
            </a:endParaRPr>
          </a:p>
        </p:txBody>
      </p:sp>
      <p:sp>
        <p:nvSpPr>
          <p:cNvPr id="25609"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5610"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662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26627" name="Group 4"/>
          <p:cNvGrpSpPr>
            <a:grpSpLocks noChangeAspect="1"/>
          </p:cNvGrpSpPr>
          <p:nvPr/>
        </p:nvGrpSpPr>
        <p:grpSpPr>
          <a:xfrm>
            <a:off x="0" y="1262063"/>
            <a:ext cx="9144000" cy="5595937"/>
            <a:chOff x="2308" y="10579"/>
            <a:chExt cx="7764" cy="6319"/>
          </a:xfrm>
        </p:grpSpPr>
        <p:sp>
          <p:nvSpPr>
            <p:cNvPr id="26628" name="AutoShape 5"/>
            <p:cNvSpPr>
              <a:spLocks noChangeAspect="1"/>
            </p:cNvSpPr>
            <p:nvPr/>
          </p:nvSpPr>
          <p:spPr>
            <a:xfrm>
              <a:off x="2308" y="10579"/>
              <a:ext cx="7764" cy="6319"/>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26629" name="Group 6"/>
            <p:cNvGrpSpPr/>
            <p:nvPr/>
          </p:nvGrpSpPr>
          <p:grpSpPr>
            <a:xfrm>
              <a:off x="2308" y="10579"/>
              <a:ext cx="7764" cy="6195"/>
              <a:chOff x="1475" y="786"/>
              <a:chExt cx="3472" cy="2506"/>
            </a:xfrm>
          </p:grpSpPr>
          <p:grpSp>
            <p:nvGrpSpPr>
              <p:cNvPr id="26630" name="Group 7"/>
              <p:cNvGrpSpPr/>
              <p:nvPr/>
            </p:nvGrpSpPr>
            <p:grpSpPr>
              <a:xfrm>
                <a:off x="1475" y="871"/>
                <a:ext cx="3472" cy="2421"/>
                <a:chOff x="1475" y="871"/>
                <a:chExt cx="3472" cy="2421"/>
              </a:xfrm>
            </p:grpSpPr>
            <p:sp>
              <p:nvSpPr>
                <p:cNvPr id="26631" name="Freeform 8"/>
                <p:cNvSpPr/>
                <p:nvPr/>
              </p:nvSpPr>
              <p:spPr>
                <a:xfrm>
                  <a:off x="1475" y="871"/>
                  <a:ext cx="3468" cy="2396"/>
                </a:xfrm>
                <a:custGeom>
                  <a:avLst/>
                  <a:gdLst/>
                  <a:ahLst/>
                  <a:cxnLst>
                    <a:cxn ang="0">
                      <a:pos x="73" y="0"/>
                    </a:cxn>
                    <a:cxn ang="0">
                      <a:pos x="1734" y="83"/>
                    </a:cxn>
                    <a:cxn ang="0">
                      <a:pos x="1657" y="1198"/>
                    </a:cxn>
                    <a:cxn ang="0">
                      <a:pos x="0" y="1111"/>
                    </a:cxn>
                    <a:cxn ang="0">
                      <a:pos x="73" y="0"/>
                    </a:cxn>
                  </a:cxnLst>
                  <a:pathLst>
                    <a:path w="6936" h="4791">
                      <a:moveTo>
                        <a:pt x="289" y="0"/>
                      </a:moveTo>
                      <a:lnTo>
                        <a:pt x="6936" y="330"/>
                      </a:lnTo>
                      <a:lnTo>
                        <a:pt x="6627" y="4791"/>
                      </a:lnTo>
                      <a:lnTo>
                        <a:pt x="0" y="4441"/>
                      </a:lnTo>
                      <a:lnTo>
                        <a:pt x="289" y="0"/>
                      </a:lnTo>
                      <a:close/>
                    </a:path>
                  </a:pathLst>
                </a:custGeom>
                <a:solidFill>
                  <a:srgbClr val="C0C0C0"/>
                </a:solidFill>
                <a:ln w="22225" cap="flat" cmpd="sng">
                  <a:solidFill>
                    <a:srgbClr val="000000"/>
                  </a:solidFill>
                  <a:prstDash val="solid"/>
                  <a:round/>
                  <a:headEnd type="none" w="med" len="med"/>
                  <a:tailEnd type="none" w="med" len="med"/>
                </a:ln>
              </p:spPr>
              <p:txBody>
                <a:bodyPr/>
                <a:p>
                  <a:endParaRPr lang="zh-CN" altLang="en-US"/>
                </a:p>
              </p:txBody>
            </p:sp>
            <p:grpSp>
              <p:nvGrpSpPr>
                <p:cNvPr id="26632" name="Group 9"/>
                <p:cNvGrpSpPr/>
                <p:nvPr/>
              </p:nvGrpSpPr>
              <p:grpSpPr>
                <a:xfrm>
                  <a:off x="1479" y="896"/>
                  <a:ext cx="3468" cy="2396"/>
                  <a:chOff x="1479" y="896"/>
                  <a:chExt cx="3468" cy="2396"/>
                </a:xfrm>
              </p:grpSpPr>
              <p:sp>
                <p:nvSpPr>
                  <p:cNvPr id="26633" name="Freeform 10"/>
                  <p:cNvSpPr/>
                  <p:nvPr/>
                </p:nvSpPr>
                <p:spPr>
                  <a:xfrm>
                    <a:off x="1479" y="896"/>
                    <a:ext cx="3468" cy="2396"/>
                  </a:xfrm>
                  <a:custGeom>
                    <a:avLst/>
                    <a:gdLst/>
                    <a:ahLst/>
                    <a:cxnLst>
                      <a:cxn ang="0">
                        <a:pos x="1662" y="0"/>
                      </a:cxn>
                      <a:cxn ang="0">
                        <a:pos x="0" y="82"/>
                      </a:cxn>
                      <a:cxn ang="0">
                        <a:pos x="78" y="1198"/>
                      </a:cxn>
                      <a:cxn ang="0">
                        <a:pos x="1734" y="1110"/>
                      </a:cxn>
                      <a:cxn ang="0">
                        <a:pos x="1662" y="0"/>
                      </a:cxn>
                    </a:cxnLst>
                    <a:pathLst>
                      <a:path w="6936" h="4793">
                        <a:moveTo>
                          <a:pt x="6647" y="0"/>
                        </a:moveTo>
                        <a:lnTo>
                          <a:pt x="0" y="331"/>
                        </a:lnTo>
                        <a:lnTo>
                          <a:pt x="309" y="4793"/>
                        </a:lnTo>
                        <a:lnTo>
                          <a:pt x="6936" y="4442"/>
                        </a:lnTo>
                        <a:lnTo>
                          <a:pt x="6647" y="0"/>
                        </a:lnTo>
                        <a:close/>
                      </a:path>
                    </a:pathLst>
                  </a:custGeom>
                  <a:solidFill>
                    <a:srgbClr val="808080"/>
                  </a:solidFill>
                  <a:ln w="22225" cap="flat" cmpd="sng">
                    <a:solidFill>
                      <a:srgbClr val="000000"/>
                    </a:solidFill>
                    <a:prstDash val="solid"/>
                    <a:round/>
                    <a:headEnd type="none" w="med" len="med"/>
                    <a:tailEnd type="none" w="med" len="med"/>
                  </a:ln>
                </p:spPr>
                <p:txBody>
                  <a:bodyPr/>
                  <a:p>
                    <a:endParaRPr lang="zh-CN" altLang="en-US"/>
                  </a:p>
                </p:txBody>
              </p:sp>
              <p:sp>
                <p:nvSpPr>
                  <p:cNvPr id="26634" name="Rectangle 11"/>
                  <p:cNvSpPr/>
                  <p:nvPr/>
                </p:nvSpPr>
                <p:spPr>
                  <a:xfrm>
                    <a:off x="1562" y="978"/>
                    <a:ext cx="3311" cy="2229"/>
                  </a:xfrm>
                  <a:prstGeom prst="rect">
                    <a:avLst/>
                  </a:prstGeom>
                  <a:solidFill>
                    <a:srgbClr val="FFFFFF"/>
                  </a:solidFill>
                  <a:ln w="22225" cap="flat" cmpd="sng">
                    <a:solidFill>
                      <a:srgbClr val="000000"/>
                    </a:solidFill>
                    <a:prstDash val="solid"/>
                    <a:miter/>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grpSp>
          </p:grpSp>
          <p:grpSp>
            <p:nvGrpSpPr>
              <p:cNvPr id="26635" name="Group 12"/>
              <p:cNvGrpSpPr/>
              <p:nvPr/>
            </p:nvGrpSpPr>
            <p:grpSpPr>
              <a:xfrm>
                <a:off x="2887" y="786"/>
                <a:ext cx="321" cy="337"/>
                <a:chOff x="2887" y="786"/>
                <a:chExt cx="321" cy="337"/>
              </a:xfrm>
            </p:grpSpPr>
            <p:sp>
              <p:nvSpPr>
                <p:cNvPr id="26636" name="Freeform 13"/>
                <p:cNvSpPr/>
                <p:nvPr/>
              </p:nvSpPr>
              <p:spPr>
                <a:xfrm>
                  <a:off x="2929" y="813"/>
                  <a:ext cx="279" cy="310"/>
                </a:xfrm>
                <a:custGeom>
                  <a:avLst/>
                  <a:gdLst/>
                  <a:ahLst/>
                  <a:cxnLst>
                    <a:cxn ang="0">
                      <a:pos x="0" y="20"/>
                    </a:cxn>
                    <a:cxn ang="0">
                      <a:pos x="139" y="155"/>
                    </a:cxn>
                    <a:cxn ang="0">
                      <a:pos x="7" y="0"/>
                    </a:cxn>
                    <a:cxn ang="0">
                      <a:pos x="0" y="20"/>
                    </a:cxn>
                  </a:cxnLst>
                  <a:pathLst>
                    <a:path w="559" h="620">
                      <a:moveTo>
                        <a:pt x="0" y="79"/>
                      </a:moveTo>
                      <a:lnTo>
                        <a:pt x="559" y="620"/>
                      </a:lnTo>
                      <a:lnTo>
                        <a:pt x="31" y="0"/>
                      </a:lnTo>
                      <a:lnTo>
                        <a:pt x="0" y="79"/>
                      </a:lnTo>
                      <a:close/>
                    </a:path>
                  </a:pathLst>
                </a:custGeom>
                <a:solidFill>
                  <a:srgbClr val="C0C0C0"/>
                </a:solidFill>
                <a:ln w="22225" cap="flat" cmpd="sng">
                  <a:solidFill>
                    <a:srgbClr val="000000"/>
                  </a:solidFill>
                  <a:prstDash val="solid"/>
                  <a:round/>
                  <a:headEnd type="none" w="med" len="med"/>
                  <a:tailEnd type="none" w="med" len="med"/>
                </a:ln>
              </p:spPr>
              <p:txBody>
                <a:bodyPr/>
                <a:p>
                  <a:endParaRPr lang="zh-CN" altLang="en-US"/>
                </a:p>
              </p:txBody>
            </p:sp>
            <p:sp>
              <p:nvSpPr>
                <p:cNvPr id="26637" name="Oval 14"/>
                <p:cNvSpPr/>
                <p:nvPr/>
              </p:nvSpPr>
              <p:spPr>
                <a:xfrm>
                  <a:off x="2887" y="786"/>
                  <a:ext cx="102" cy="101"/>
                </a:xfrm>
                <a:prstGeom prst="ellipse">
                  <a:avLst/>
                </a:prstGeom>
                <a:solidFill>
                  <a:srgbClr val="FF0000"/>
                </a:solidFill>
                <a:ln w="22225" cap="flat" cmpd="sng">
                  <a:solidFill>
                    <a:srgbClr val="000000"/>
                  </a:solidFill>
                  <a:prstDash val="solid"/>
                  <a:round/>
                  <a:headEnd type="none" w="med" len="med"/>
                  <a:tailEnd type="none" w="med" len="med"/>
                </a:ln>
              </p:spPr>
              <p:txBody>
                <a:bodyPr anchor="t" anchorCtr="0"/>
                <a:p>
                  <a:endParaRPr lang="zh-CN" altLang="en-US" dirty="0">
                    <a:latin typeface="Arial" panose="020B0604020202020204" pitchFamily="34" charset="0"/>
                    <a:ea typeface="宋体" panose="02010600030101010101" pitchFamily="2" charset="-122"/>
                  </a:endParaRPr>
                </a:p>
              </p:txBody>
            </p:sp>
          </p:grpSp>
        </p:grpSp>
        <p:sp>
          <p:nvSpPr>
            <p:cNvPr id="26638" name="Rectangle 15"/>
            <p:cNvSpPr/>
            <p:nvPr/>
          </p:nvSpPr>
          <p:spPr>
            <a:xfrm>
              <a:off x="2731" y="12066"/>
              <a:ext cx="1248" cy="4212"/>
            </a:xfrm>
            <a:prstGeom prst="rect">
              <a:avLst/>
            </a:prstGeom>
            <a:gradFill rotWithShape="0">
              <a:gsLst>
                <a:gs pos="0">
                  <a:srgbClr val="FFFFFF"/>
                </a:gs>
                <a:gs pos="100000">
                  <a:srgbClr val="E7FFD8"/>
                </a:gs>
              </a:gsLst>
              <a:lin ang="5400000" scaled="1"/>
              <a:tileRect/>
            </a:gradFill>
            <a:ln w="12700" cap="flat" cmpd="sng">
              <a:solidFill>
                <a:srgbClr val="000000"/>
              </a:solidFill>
              <a:prstDash val="solid"/>
              <a:miter/>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6639" name="Rectangle 16"/>
            <p:cNvSpPr/>
            <p:nvPr/>
          </p:nvSpPr>
          <p:spPr>
            <a:xfrm>
              <a:off x="2754" y="11617"/>
              <a:ext cx="1211" cy="459"/>
            </a:xfrm>
            <a:prstGeom prst="rect">
              <a:avLst/>
            </a:prstGeom>
            <a:solidFill>
              <a:srgbClr val="04B804"/>
            </a:solidFill>
            <a:ln w="12700">
              <a:noFill/>
            </a:ln>
            <a:effectLst>
              <a:outerShdw dist="107763" dir="2699999" algn="ctr" rotWithShape="0">
                <a:srgbClr val="919191"/>
              </a:outerShdw>
            </a:effectLst>
          </p:spPr>
          <p:txBody>
            <a:bodyPr lIns="0" tIns="0" rIns="0" bIns="0" anchor="ctr" anchorCtr="0"/>
            <a:p>
              <a:pPr algn="ctr"/>
              <a:r>
                <a:rPr lang="ko-KR" altLang="en-US" sz="1400" b="1" dirty="0">
                  <a:solidFill>
                    <a:srgbClr val="000000"/>
                  </a:solidFill>
                  <a:latin typeface="Arial" panose="020B0604020202020204" pitchFamily="34" charset="0"/>
                  <a:ea typeface="宋体" panose="02010600030101010101" pitchFamily="2" charset="-122"/>
                </a:rPr>
                <a:t>服务介绍</a:t>
              </a:r>
              <a:endParaRPr lang="zh-CN" altLang="en-US" dirty="0">
                <a:latin typeface="Arial" panose="020B0604020202020204" pitchFamily="34" charset="0"/>
                <a:ea typeface="宋体" panose="02010600030101010101" pitchFamily="2" charset="-122"/>
              </a:endParaRPr>
            </a:p>
          </p:txBody>
        </p:sp>
        <p:sp>
          <p:nvSpPr>
            <p:cNvPr id="26640" name="Rectangle 17"/>
            <p:cNvSpPr/>
            <p:nvPr/>
          </p:nvSpPr>
          <p:spPr>
            <a:xfrm>
              <a:off x="4150" y="12081"/>
              <a:ext cx="1211" cy="4197"/>
            </a:xfrm>
            <a:prstGeom prst="rect">
              <a:avLst/>
            </a:prstGeom>
            <a:gradFill rotWithShape="0">
              <a:gsLst>
                <a:gs pos="0">
                  <a:srgbClr val="F9FBFF"/>
                </a:gs>
                <a:gs pos="100000">
                  <a:srgbClr val="C1D3FF"/>
                </a:gs>
              </a:gsLst>
              <a:lin ang="5400000" scaled="1"/>
              <a:tileRect/>
            </a:gradFill>
            <a:ln w="12700" cap="flat" cmpd="sng">
              <a:solidFill>
                <a:srgbClr val="000000"/>
              </a:solidFill>
              <a:prstDash val="solid"/>
              <a:miter/>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6641" name="Rectangle 18"/>
            <p:cNvSpPr/>
            <p:nvPr/>
          </p:nvSpPr>
          <p:spPr>
            <a:xfrm>
              <a:off x="4150" y="11617"/>
              <a:ext cx="1211" cy="459"/>
            </a:xfrm>
            <a:prstGeom prst="rect">
              <a:avLst/>
            </a:prstGeom>
            <a:solidFill>
              <a:srgbClr val="0019D1"/>
            </a:solidFill>
            <a:ln w="12700">
              <a:noFill/>
            </a:ln>
            <a:effectLst>
              <a:outerShdw dist="107763" dir="2699999" algn="ctr" rotWithShape="0">
                <a:srgbClr val="919191"/>
              </a:outerShdw>
            </a:effectLst>
          </p:spPr>
          <p:txBody>
            <a:bodyPr lIns="0" tIns="0" rIns="0" bIns="0" anchor="ctr" anchorCtr="0"/>
            <a:p>
              <a:pPr algn="ctr"/>
              <a:r>
                <a:rPr lang="ko-KR" altLang="en-US" sz="1400" b="1" dirty="0">
                  <a:solidFill>
                    <a:srgbClr val="FFFFFF"/>
                  </a:solidFill>
                  <a:latin typeface="Arial" panose="020B0604020202020204" pitchFamily="34" charset="0"/>
                  <a:ea typeface="宋体" panose="02010600030101010101" pitchFamily="2" charset="-122"/>
                </a:rPr>
                <a:t>办理使用</a:t>
              </a:r>
              <a:endParaRPr lang="zh-CN" altLang="en-US" dirty="0">
                <a:latin typeface="Arial" panose="020B0604020202020204" pitchFamily="34" charset="0"/>
                <a:ea typeface="宋体" panose="02010600030101010101" pitchFamily="2" charset="-122"/>
              </a:endParaRPr>
            </a:p>
          </p:txBody>
        </p:sp>
        <p:sp>
          <p:nvSpPr>
            <p:cNvPr id="26642" name="Rectangle 19"/>
            <p:cNvSpPr/>
            <p:nvPr/>
          </p:nvSpPr>
          <p:spPr>
            <a:xfrm>
              <a:off x="5546" y="12081"/>
              <a:ext cx="1212" cy="4197"/>
            </a:xfrm>
            <a:prstGeom prst="rect">
              <a:avLst/>
            </a:prstGeom>
            <a:gradFill rotWithShape="0">
              <a:gsLst>
                <a:gs pos="0">
                  <a:srgbClr val="FFF7F9"/>
                </a:gs>
                <a:gs pos="100000">
                  <a:srgbClr val="FFB4C0"/>
                </a:gs>
              </a:gsLst>
              <a:lin ang="5400000" scaled="1"/>
              <a:tileRect/>
            </a:gradFill>
            <a:ln w="12700" cap="flat" cmpd="sng">
              <a:solidFill>
                <a:srgbClr val="000000"/>
              </a:solidFill>
              <a:prstDash val="solid"/>
              <a:miter/>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6643" name="Rectangle 20"/>
            <p:cNvSpPr/>
            <p:nvPr/>
          </p:nvSpPr>
          <p:spPr>
            <a:xfrm>
              <a:off x="5546" y="11617"/>
              <a:ext cx="1212" cy="459"/>
            </a:xfrm>
            <a:prstGeom prst="rect">
              <a:avLst/>
            </a:prstGeom>
            <a:solidFill>
              <a:srgbClr val="CF0E30"/>
            </a:solidFill>
            <a:ln w="12700">
              <a:noFill/>
            </a:ln>
            <a:effectLst>
              <a:outerShdw dist="107763" dir="2699999" algn="ctr" rotWithShape="0">
                <a:srgbClr val="919191"/>
              </a:outerShdw>
            </a:effectLst>
          </p:spPr>
          <p:txBody>
            <a:bodyPr lIns="0" tIns="0" rIns="0" bIns="0" anchor="ctr" anchorCtr="0"/>
            <a:p>
              <a:pPr algn="ctr"/>
              <a:r>
                <a:rPr lang="ko-KR" altLang="en-US" sz="1400" b="1" dirty="0">
                  <a:solidFill>
                    <a:srgbClr val="FFFFFF"/>
                  </a:solidFill>
                  <a:latin typeface="Arial" panose="020B0604020202020204" pitchFamily="34" charset="0"/>
                  <a:ea typeface="宋体" panose="02010600030101010101" pitchFamily="2" charset="-122"/>
                </a:rPr>
                <a:t>适用范围</a:t>
              </a:r>
              <a:endParaRPr lang="zh-CN" altLang="en-US" dirty="0">
                <a:latin typeface="Arial" panose="020B0604020202020204" pitchFamily="34" charset="0"/>
                <a:ea typeface="宋体" panose="02010600030101010101" pitchFamily="2" charset="-122"/>
              </a:endParaRPr>
            </a:p>
          </p:txBody>
        </p:sp>
        <p:sp>
          <p:nvSpPr>
            <p:cNvPr id="26644" name="Rectangle 21"/>
            <p:cNvSpPr/>
            <p:nvPr/>
          </p:nvSpPr>
          <p:spPr>
            <a:xfrm>
              <a:off x="6941" y="12081"/>
              <a:ext cx="1213" cy="4197"/>
            </a:xfrm>
            <a:prstGeom prst="rect">
              <a:avLst/>
            </a:prstGeom>
            <a:gradFill rotWithShape="0">
              <a:gsLst>
                <a:gs pos="0">
                  <a:srgbClr val="FFFFF4"/>
                </a:gs>
                <a:gs pos="100000">
                  <a:srgbClr val="FEFF96"/>
                </a:gs>
              </a:gsLst>
              <a:lin ang="5400000" scaled="1"/>
              <a:tileRect/>
            </a:gradFill>
            <a:ln w="12700" cap="flat" cmpd="sng">
              <a:solidFill>
                <a:srgbClr val="000000"/>
              </a:solidFill>
              <a:prstDash val="solid"/>
              <a:miter/>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6645" name="Rectangle 22"/>
            <p:cNvSpPr/>
            <p:nvPr/>
          </p:nvSpPr>
          <p:spPr>
            <a:xfrm>
              <a:off x="6941" y="11617"/>
              <a:ext cx="1213" cy="459"/>
            </a:xfrm>
            <a:prstGeom prst="rect">
              <a:avLst/>
            </a:prstGeom>
            <a:solidFill>
              <a:srgbClr val="EAEC5E"/>
            </a:solidFill>
            <a:ln w="12700">
              <a:noFill/>
            </a:ln>
            <a:effectLst>
              <a:outerShdw dist="107763" dir="2699999" algn="ctr" rotWithShape="0">
                <a:srgbClr val="919191"/>
              </a:outerShdw>
            </a:effectLst>
          </p:spPr>
          <p:txBody>
            <a:bodyPr lIns="0" tIns="0" rIns="0" bIns="0" anchor="ctr" anchorCtr="0"/>
            <a:p>
              <a:pPr algn="ctr"/>
              <a:r>
                <a:rPr lang="ko-KR" altLang="en-US" sz="1400" b="1" dirty="0">
                  <a:solidFill>
                    <a:srgbClr val="000000"/>
                  </a:solidFill>
                  <a:latin typeface="Arial" panose="020B0604020202020204" pitchFamily="34" charset="0"/>
                  <a:ea typeface="宋体" panose="02010600030101010101" pitchFamily="2" charset="-122"/>
                </a:rPr>
                <a:t>收费结算</a:t>
              </a:r>
              <a:endParaRPr lang="zh-CN" altLang="en-US" dirty="0">
                <a:latin typeface="Arial" panose="020B0604020202020204" pitchFamily="34" charset="0"/>
                <a:ea typeface="宋体" panose="02010600030101010101" pitchFamily="2" charset="-122"/>
              </a:endParaRPr>
            </a:p>
          </p:txBody>
        </p:sp>
        <p:sp>
          <p:nvSpPr>
            <p:cNvPr id="26646" name="Rectangle 23"/>
            <p:cNvSpPr/>
            <p:nvPr/>
          </p:nvSpPr>
          <p:spPr>
            <a:xfrm>
              <a:off x="8378" y="12066"/>
              <a:ext cx="1214" cy="4212"/>
            </a:xfrm>
            <a:prstGeom prst="rect">
              <a:avLst/>
            </a:prstGeom>
            <a:gradFill rotWithShape="1">
              <a:gsLst>
                <a:gs pos="0">
                  <a:srgbClr val="CCFFFF"/>
                </a:gs>
                <a:gs pos="100000">
                  <a:srgbClr val="5E7676"/>
                </a:gs>
              </a:gsLst>
              <a:lin ang="5400000" scaled="1"/>
              <a:tileRect/>
            </a:gradFill>
            <a:ln w="12700" cap="flat" cmpd="sng">
              <a:solidFill>
                <a:srgbClr val="000000"/>
              </a:solidFill>
              <a:prstDash val="solid"/>
              <a:miter/>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26647" name="Rectangle 24"/>
            <p:cNvSpPr/>
            <p:nvPr/>
          </p:nvSpPr>
          <p:spPr>
            <a:xfrm>
              <a:off x="8378" y="11570"/>
              <a:ext cx="1212" cy="496"/>
            </a:xfrm>
            <a:prstGeom prst="rect">
              <a:avLst/>
            </a:prstGeom>
            <a:solidFill>
              <a:srgbClr val="33CCCC"/>
            </a:solidFill>
            <a:ln w="12700">
              <a:noFill/>
            </a:ln>
            <a:effectLst>
              <a:outerShdw dist="107763" dir="2699999" algn="ctr" rotWithShape="0">
                <a:srgbClr val="919191"/>
              </a:outerShdw>
            </a:effectLst>
          </p:spPr>
          <p:txBody>
            <a:bodyPr lIns="0" tIns="0" rIns="0" bIns="0" anchor="ctr" anchorCtr="0"/>
            <a:p>
              <a:pPr algn="ctr"/>
              <a:r>
                <a:rPr lang="ko-KR" altLang="en-US" sz="1400" b="1" dirty="0">
                  <a:solidFill>
                    <a:srgbClr val="000000"/>
                  </a:solidFill>
                  <a:latin typeface="Arial" panose="020B0604020202020204" pitchFamily="34" charset="0"/>
                  <a:ea typeface="宋体" panose="02010600030101010101" pitchFamily="2" charset="-122"/>
                </a:rPr>
                <a:t>寄件须知</a:t>
              </a:r>
              <a:endParaRPr lang="zh-CN" altLang="en-US" dirty="0">
                <a:latin typeface="Arial" panose="020B0604020202020204" pitchFamily="34" charset="0"/>
                <a:ea typeface="宋体" panose="02010600030101010101" pitchFamily="2" charset="-122"/>
              </a:endParaRPr>
            </a:p>
          </p:txBody>
        </p:sp>
        <p:sp>
          <p:nvSpPr>
            <p:cNvPr id="26648" name="Text Box 25"/>
            <p:cNvSpPr txBox="1"/>
            <p:nvPr/>
          </p:nvSpPr>
          <p:spPr>
            <a:xfrm>
              <a:off x="2731" y="12189"/>
              <a:ext cx="1271" cy="4089"/>
            </a:xfrm>
            <a:prstGeom prst="rect">
              <a:avLst/>
            </a:prstGeom>
            <a:noFill/>
            <a:ln w="9525">
              <a:noFill/>
            </a:ln>
          </p:spPr>
          <p:txBody>
            <a:bodyPr anchor="t" anchorCtr="0"/>
            <a:p>
              <a:pPr algn="just"/>
              <a:r>
                <a:rPr lang="zh-CN" altLang="en-US" sz="1400" dirty="0">
                  <a:latin typeface="Arial" panose="020B0604020202020204" pitchFamily="34" charset="0"/>
                  <a:ea typeface="宋体" panose="02010600030101010101" pitchFamily="2" charset="-122"/>
                </a:rPr>
                <a:t>顺丰可以按照寄件方客户（卖方）与收件方客户（买方）达成交易协议的要求，为寄件方客户提供快捷的货物（商品）专递，并代寄件方客户向收件方客户收取货款；同时，可以提供次周、隔周返还货款的服务</a:t>
              </a:r>
              <a:r>
                <a:rPr lang="zh-CN" altLang="en-US" sz="900"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
          <p:nvSpPr>
            <p:cNvPr id="26649" name="Text Box 26"/>
            <p:cNvSpPr txBox="1"/>
            <p:nvPr/>
          </p:nvSpPr>
          <p:spPr>
            <a:xfrm>
              <a:off x="4143" y="12190"/>
              <a:ext cx="1271" cy="4088"/>
            </a:xfrm>
            <a:prstGeom prst="rect">
              <a:avLst/>
            </a:prstGeom>
            <a:noFill/>
            <a:ln w="9525">
              <a:noFill/>
            </a:ln>
          </p:spPr>
          <p:txBody>
            <a:bodyPr anchor="t" anchorCtr="0"/>
            <a:p>
              <a:pPr algn="just"/>
              <a:r>
                <a:rPr lang="zh-CN" altLang="en-US" sz="1400" dirty="0">
                  <a:latin typeface="Arial" panose="020B0604020202020204" pitchFamily="34" charset="0"/>
                  <a:ea typeface="宋体" panose="02010600030101010101" pitchFamily="2" charset="-122"/>
                </a:rPr>
                <a:t>只要是顺丰月结客户，销售的货物是依法经营、合法生产有质量保证的产品，且有良好售后服务，与顺丰签订</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代收货款服务协议</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生效后，即可享受代收货款服务。</a:t>
              </a:r>
              <a:endParaRPr lang="zh-CN" altLang="en-US" sz="1400" dirty="0">
                <a:latin typeface="Arial" panose="020B0604020202020204" pitchFamily="34" charset="0"/>
                <a:ea typeface="宋体" panose="02010600030101010101" pitchFamily="2" charset="-122"/>
              </a:endParaRPr>
            </a:p>
          </p:txBody>
        </p:sp>
        <p:sp>
          <p:nvSpPr>
            <p:cNvPr id="26650" name="Text Box 27"/>
            <p:cNvSpPr txBox="1"/>
            <p:nvPr/>
          </p:nvSpPr>
          <p:spPr>
            <a:xfrm>
              <a:off x="5555" y="12190"/>
              <a:ext cx="1272" cy="4088"/>
            </a:xfrm>
            <a:prstGeom prst="rect">
              <a:avLst/>
            </a:prstGeom>
            <a:noFill/>
            <a:ln w="9525">
              <a:noFill/>
            </a:ln>
          </p:spPr>
          <p:txBody>
            <a:bodyPr anchor="t" anchorCtr="0"/>
            <a:p>
              <a:pPr algn="just"/>
              <a:r>
                <a:rPr lang="zh-CN" altLang="en-US" sz="1400" dirty="0">
                  <a:latin typeface="Arial" panose="020B0604020202020204" pitchFamily="34" charset="0"/>
                  <a:ea typeface="宋体" panose="02010600030101010101" pitchFamily="2" charset="-122"/>
                </a:rPr>
                <a:t>所有大陆月结客户。</a:t>
              </a:r>
              <a:endParaRPr lang="zh-CN" altLang="en-US" sz="1400" dirty="0">
                <a:latin typeface="Arial" panose="020B0604020202020204" pitchFamily="34" charset="0"/>
                <a:ea typeface="宋体" panose="02010600030101010101" pitchFamily="2" charset="-122"/>
              </a:endParaRPr>
            </a:p>
            <a:p>
              <a:r>
                <a:rPr lang="zh-CN" altLang="en-US" sz="1400" dirty="0">
                  <a:latin typeface="Arial" panose="020B0604020202020204" pitchFamily="34" charset="0"/>
                  <a:ea typeface="宋体" panose="02010600030101010101" pitchFamily="2" charset="-122"/>
                </a:rPr>
                <a:t>物品范围： </a:t>
              </a:r>
              <a:endParaRPr lang="zh-CN" altLang="en-US" sz="1400" dirty="0">
                <a:latin typeface="Arial" panose="020B0604020202020204" pitchFamily="34" charset="0"/>
                <a:ea typeface="宋体" panose="02010600030101010101" pitchFamily="2" charset="-122"/>
              </a:endParaRPr>
            </a:p>
            <a:p>
              <a:pPr algn="just"/>
              <a:r>
                <a:rPr lang="zh-CN" altLang="en-US" sz="1400" dirty="0">
                  <a:latin typeface="Arial" panose="020B0604020202020204" pitchFamily="34" charset="0"/>
                  <a:ea typeface="宋体" panose="02010600030101010101" pitchFamily="2" charset="-122"/>
                </a:rPr>
                <a:t>符合快件承运范围，同时代收货款金额在</a:t>
              </a:r>
              <a:r>
                <a:rPr lang="en-US" altLang="zh-CN" sz="1400" dirty="0">
                  <a:latin typeface="Arial" panose="020B0604020202020204" pitchFamily="34" charset="0"/>
                  <a:ea typeface="宋体" panose="02010600030101010101" pitchFamily="2" charset="-122"/>
                </a:rPr>
                <a:t>10000</a:t>
              </a:r>
              <a:r>
                <a:rPr lang="zh-CN" altLang="en-US" sz="1400" dirty="0">
                  <a:latin typeface="Arial" panose="020B0604020202020204" pitchFamily="34" charset="0"/>
                  <a:ea typeface="宋体" panose="02010600030101010101" pitchFamily="2" charset="-122"/>
                </a:rPr>
                <a:t>元（含）内的货物。</a:t>
              </a:r>
              <a:endParaRPr lang="zh-CN" altLang="en-US" sz="1400" dirty="0">
                <a:latin typeface="Arial" panose="020B0604020202020204" pitchFamily="34" charset="0"/>
                <a:ea typeface="宋体" panose="02010600030101010101" pitchFamily="2" charset="-122"/>
              </a:endParaRPr>
            </a:p>
          </p:txBody>
        </p:sp>
        <p:sp>
          <p:nvSpPr>
            <p:cNvPr id="26651" name="Text Box 28"/>
            <p:cNvSpPr txBox="1"/>
            <p:nvPr/>
          </p:nvSpPr>
          <p:spPr>
            <a:xfrm>
              <a:off x="6966" y="12190"/>
              <a:ext cx="1272" cy="4088"/>
            </a:xfrm>
            <a:prstGeom prst="rect">
              <a:avLst/>
            </a:prstGeom>
            <a:noFill/>
            <a:ln w="9525">
              <a:noFill/>
            </a:ln>
          </p:spPr>
          <p:txBody>
            <a:bodyPr anchor="t" anchorCtr="0"/>
            <a:p>
              <a:pPr algn="just"/>
              <a:r>
                <a:rPr lang="zh-CN" altLang="en-US" sz="1400" dirty="0">
                  <a:latin typeface="Arial" panose="020B0604020202020204" pitchFamily="34" charset="0"/>
                  <a:ea typeface="宋体" panose="02010600030101010101" pitchFamily="2" charset="-122"/>
                </a:rPr>
                <a:t>根据客户性质、返款周期及代收金额情况决定服务费率。</a:t>
              </a:r>
              <a:endParaRPr lang="zh-CN" altLang="en-US" sz="1400" dirty="0">
                <a:latin typeface="Arial" panose="020B0604020202020204" pitchFamily="34" charset="0"/>
                <a:ea typeface="宋体" panose="02010600030101010101" pitchFamily="2" charset="-122"/>
              </a:endParaRPr>
            </a:p>
            <a:p>
              <a:pPr algn="just"/>
              <a:r>
                <a:rPr lang="zh-CN" altLang="en-US" sz="1400" dirty="0">
                  <a:latin typeface="Arial" panose="020B0604020202020204" pitchFamily="34" charset="0"/>
                  <a:ea typeface="宋体" panose="02010600030101010101" pitchFamily="2" charset="-122"/>
                </a:rPr>
                <a:t>代收货款运费可以寄付、到付和转第三方付，代收货款服务费由寄件方付（委托方付），不可转第三方付或到付</a:t>
              </a:r>
              <a:r>
                <a:rPr lang="zh-CN" altLang="en-US" sz="900"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
          <p:nvSpPr>
            <p:cNvPr id="26652" name="Text Box 29"/>
            <p:cNvSpPr txBox="1"/>
            <p:nvPr/>
          </p:nvSpPr>
          <p:spPr>
            <a:xfrm>
              <a:off x="8378" y="12190"/>
              <a:ext cx="1272" cy="4088"/>
            </a:xfrm>
            <a:prstGeom prst="rect">
              <a:avLst/>
            </a:prstGeom>
            <a:noFill/>
            <a:ln w="9525">
              <a:noFill/>
            </a:ln>
          </p:spPr>
          <p:txBody>
            <a:bodyPr anchor="t" anchorCtr="0"/>
            <a:p>
              <a:pPr algn="just"/>
              <a:r>
                <a:rPr lang="zh-CN" altLang="en-US" sz="1400" dirty="0">
                  <a:latin typeface="Arial" panose="020B0604020202020204" pitchFamily="34" charset="0"/>
                  <a:ea typeface="宋体" panose="02010600030101010101" pitchFamily="2" charset="-122"/>
                </a:rPr>
                <a:t>需要提供与此货物相符的收款凭证，如货物发票或收据的原件。如寄方客户与收件人约定无须收款凭证，则以运单为收款依据</a:t>
              </a:r>
              <a:r>
                <a:rPr lang="zh-CN" altLang="en-US" sz="900"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grpSp>
      <p:sp>
        <p:nvSpPr>
          <p:cNvPr id="26653" name="AutoShape 30"/>
          <p:cNvSpPr/>
          <p:nvPr/>
        </p:nvSpPr>
        <p:spPr>
          <a:xfrm>
            <a:off x="1547813" y="836613"/>
            <a:ext cx="1655762"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4.5</a:t>
            </a:r>
            <a:r>
              <a:rPr lang="zh-CN" altLang="en-US" sz="2200" b="1" dirty="0">
                <a:solidFill>
                  <a:srgbClr val="FFFFFF"/>
                </a:solidFill>
                <a:latin typeface="Verdana" panose="020B0604030504040204" pitchFamily="34" charset="0"/>
                <a:ea typeface="宋体" panose="02010600030101010101" pitchFamily="2" charset="-122"/>
              </a:rPr>
              <a:t>、种类</a:t>
            </a:r>
            <a:endParaRPr lang="zh-CN" altLang="en-US" dirty="0">
              <a:latin typeface="Arial" panose="020B0604020202020204" pitchFamily="34" charset="0"/>
              <a:ea typeface="宋体" panose="02010600030101010101" pitchFamily="2" charset="-122"/>
            </a:endParaRPr>
          </a:p>
        </p:txBody>
      </p:sp>
      <p:sp>
        <p:nvSpPr>
          <p:cNvPr id="26654" name="Rectangle 31"/>
          <p:cNvSpPr/>
          <p:nvPr/>
        </p:nvSpPr>
        <p:spPr>
          <a:xfrm>
            <a:off x="4716463" y="836613"/>
            <a:ext cx="3671887" cy="579437"/>
          </a:xfrm>
          <a:prstGeom prst="rect">
            <a:avLst/>
          </a:prstGeom>
          <a:noFill/>
          <a:ln w="9525">
            <a:noFill/>
          </a:ln>
        </p:spPr>
        <p:txBody>
          <a:bodyPr anchor="ctr" anchorCtr="0">
            <a:spAutoFit/>
          </a:bodyPr>
          <a:p>
            <a:pPr eaLnBrk="0" hangingPunct="0"/>
            <a:r>
              <a:rPr lang="zh-CN" altLang="en-US" sz="3200" dirty="0">
                <a:latin typeface="Arial" panose="020B0604020202020204" pitchFamily="34" charset="0"/>
                <a:ea typeface="宋体" panose="02010600030101010101" pitchFamily="2" charset="-122"/>
              </a:rPr>
              <a:t>代收货款服务</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765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pic>
        <p:nvPicPr>
          <p:cNvPr id="27651" name="Picture 4" descr="代收货款单"/>
          <p:cNvPicPr>
            <a:picLocks noChangeAspect="1"/>
          </p:cNvPicPr>
          <p:nvPr/>
        </p:nvPicPr>
        <p:blipFill>
          <a:blip r:embed="rId1"/>
          <a:stretch>
            <a:fillRect/>
          </a:stretch>
        </p:blipFill>
        <p:spPr>
          <a:xfrm>
            <a:off x="1476375" y="1916113"/>
            <a:ext cx="5715000" cy="3105150"/>
          </a:xfrm>
          <a:prstGeom prst="rect">
            <a:avLst/>
          </a:prstGeom>
          <a:noFill/>
          <a:ln w="9525">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867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8675"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8676"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28677"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8678" name="Text Box 7"/>
          <p:cNvSpPr txBox="1"/>
          <p:nvPr/>
        </p:nvSpPr>
        <p:spPr>
          <a:xfrm>
            <a:off x="4643438" y="1484313"/>
            <a:ext cx="4500562" cy="5184775"/>
          </a:xfrm>
          <a:prstGeom prst="rect">
            <a:avLst/>
          </a:prstGeom>
          <a:noFill/>
          <a:ln w="9525">
            <a:noFill/>
          </a:ln>
        </p:spPr>
        <p:txBody>
          <a:bodyPr anchor="t" anchorCtr="0"/>
          <a:p>
            <a:r>
              <a:rPr lang="zh-CN" altLang="en-US" b="1" dirty="0">
                <a:latin typeface="Arial" panose="020B0604020202020204" pitchFamily="34" charset="0"/>
                <a:ea typeface="宋体" panose="02010600030101010101" pitchFamily="2" charset="-122"/>
              </a:rPr>
              <a:t>（一）收件操作</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按正常收件流程收取快件； </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须要求寄件客户在我司运单“备注栏”内注明“同意自取”字样，并签名或盖章确认；</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备注栏”内的签名或盖章须与“寄件人签署或盖章”栏的签名或盖章一致，收派员在运单备注栏注明是自取件；</a:t>
            </a:r>
            <a:endParaRPr lang="zh-CN" altLang="en-US" b="1"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严禁收派员代替或伪造客户签名。</a:t>
            </a:r>
            <a:endParaRPr lang="zh-CN" altLang="en-US" dirty="0">
              <a:latin typeface="Arial" panose="020B0604020202020204" pitchFamily="34" charset="0"/>
              <a:ea typeface="宋体" panose="02010600030101010101" pitchFamily="2" charset="-122"/>
            </a:endParaRPr>
          </a:p>
          <a:p>
            <a:endParaRPr lang="en-US" altLang="zh-CN" dirty="0">
              <a:latin typeface="Arial" panose="020B0604020202020204" pitchFamily="34" charset="0"/>
              <a:ea typeface="宋体" panose="02010600030101010101" pitchFamily="2" charset="-122"/>
            </a:endParaRPr>
          </a:p>
        </p:txBody>
      </p:sp>
      <p:sp>
        <p:nvSpPr>
          <p:cNvPr id="28679"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8680"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8681" name="AutoShape 10"/>
          <p:cNvSpPr/>
          <p:nvPr/>
        </p:nvSpPr>
        <p:spPr>
          <a:xfrm>
            <a:off x="0" y="3789363"/>
            <a:ext cx="3779838" cy="546100"/>
          </a:xfrm>
          <a:prstGeom prst="roundRect">
            <a:avLst>
              <a:gd name="adj" fmla="val 50000"/>
            </a:avLst>
          </a:prstGeom>
          <a:gradFill rotWithShape="1">
            <a:gsLst>
              <a:gs pos="0">
                <a:srgbClr val="000000"/>
              </a:gs>
              <a:gs pos="5000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8682"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969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9699"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29700"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29701"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9702" name="Text Box 7"/>
          <p:cNvSpPr txBox="1"/>
          <p:nvPr/>
        </p:nvSpPr>
        <p:spPr>
          <a:xfrm>
            <a:off x="4067175" y="981075"/>
            <a:ext cx="5076825" cy="5688013"/>
          </a:xfrm>
          <a:prstGeom prst="rect">
            <a:avLst/>
          </a:prstGeom>
          <a:noFill/>
          <a:ln w="9525">
            <a:noFill/>
          </a:ln>
        </p:spPr>
        <p:txBody>
          <a:bodyPr anchor="t" anchorCtr="0"/>
          <a:p>
            <a:pPr marL="342900" indent="-342900"/>
            <a:r>
              <a:rPr lang="zh-CN" altLang="en-US" b="1" dirty="0">
                <a:latin typeface="Arial" panose="020B0604020202020204" pitchFamily="34" charset="0"/>
                <a:ea typeface="宋体" panose="02010600030101010101" pitchFamily="2" charset="-122"/>
              </a:rPr>
              <a:t>（二）派件操作 </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自取快件到达目的地营业部；</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2.</a:t>
            </a:r>
            <a:r>
              <a:rPr lang="zh-CN" altLang="en-US" dirty="0">
                <a:latin typeface="Arial" panose="020B0604020202020204" pitchFamily="34" charset="0"/>
                <a:ea typeface="宋体" panose="02010600030101010101" pitchFamily="2" charset="-122"/>
              </a:rPr>
              <a:t>仓管员通知客户携带有效证件（身份证、暂住证等）前来自取，并告知客户本营业部的详细位置、联系电话和付款方式；</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3.</a:t>
            </a:r>
            <a:r>
              <a:rPr lang="zh-CN" altLang="en-US" dirty="0">
                <a:latin typeface="Arial" panose="020B0604020202020204" pitchFamily="34" charset="0"/>
                <a:ea typeface="宋体" panose="02010600030101010101" pitchFamily="2" charset="-122"/>
              </a:rPr>
              <a:t>如需其他人员代取，除须提供代收人有效证件外，还需要提供收件人的有效证件和委托书；</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客户到达营业部取件时，仓管员须主动要求客户出示有效证件；</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5.</a:t>
            </a:r>
            <a:r>
              <a:rPr lang="zh-CN" altLang="en-US" dirty="0">
                <a:latin typeface="Arial" panose="020B0604020202020204" pitchFamily="34" charset="0"/>
                <a:ea typeface="宋体" panose="02010600030101010101" pitchFamily="2" charset="-122"/>
              </a:rPr>
              <a:t>仓管员核对客户提供的证件。</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核对无误后，将快件交给客户，并在运单备注栏里注明收件人身份证号码，如非本人取件，则同时注明代收人姓名及身份证号码；</a:t>
            </a:r>
            <a:endParaRPr lang="zh-CN" altLang="en-US" dirty="0">
              <a:latin typeface="Arial" panose="020B0604020202020204" pitchFamily="34" charset="0"/>
              <a:ea typeface="宋体" panose="02010600030101010101" pitchFamily="2" charset="-122"/>
            </a:endParaRPr>
          </a:p>
          <a:p>
            <a:pPr marL="342900" indent="-342900"/>
            <a:r>
              <a:rPr lang="zh-CN" altLang="en-US" dirty="0">
                <a:latin typeface="Arial" panose="020B0604020202020204" pitchFamily="34" charset="0"/>
                <a:ea typeface="宋体" panose="02010600030101010101" pitchFamily="2" charset="-122"/>
              </a:rPr>
              <a:t>证件核对异常，仓管员不得将快件交给客户，须提醒客户携带有效证件取件。</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6.</a:t>
            </a:r>
            <a:r>
              <a:rPr lang="zh-CN" altLang="en-US" dirty="0">
                <a:latin typeface="Arial" panose="020B0604020202020204" pitchFamily="34" charset="0"/>
                <a:ea typeface="宋体" panose="02010600030101010101" pitchFamily="2" charset="-122"/>
              </a:rPr>
              <a:t>对客户未在当天自取的快件，由仓管员按滞留件处理流程操作；</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7.</a:t>
            </a:r>
            <a:r>
              <a:rPr lang="zh-CN" altLang="en-US" dirty="0">
                <a:latin typeface="Arial" panose="020B0604020202020204" pitchFamily="34" charset="0"/>
                <a:ea typeface="宋体" panose="02010600030101010101" pitchFamily="2" charset="-122"/>
              </a:rPr>
              <a:t>对于当日未自取的快件，仓管员次日再次与客户联系确认取件日期；</a:t>
            </a:r>
            <a:endParaRPr lang="zh-CN" altLang="en-US" dirty="0">
              <a:latin typeface="Arial" panose="020B0604020202020204" pitchFamily="34" charset="0"/>
              <a:ea typeface="宋体" panose="02010600030101010101" pitchFamily="2" charset="-122"/>
            </a:endParaRPr>
          </a:p>
          <a:p>
            <a:pPr marL="342900" indent="-342900"/>
            <a:r>
              <a:rPr lang="en-US" altLang="zh-CN" dirty="0">
                <a:latin typeface="Arial" panose="020B0604020202020204" pitchFamily="34" charset="0"/>
                <a:ea typeface="宋体" panose="02010600030101010101" pitchFamily="2" charset="-122"/>
              </a:rPr>
              <a:t>8.</a:t>
            </a:r>
            <a:r>
              <a:rPr lang="zh-CN" altLang="en-US" dirty="0">
                <a:latin typeface="Arial" panose="020B0604020202020204" pitchFamily="34" charset="0"/>
                <a:ea typeface="宋体" panose="02010600030101010101" pitchFamily="2" charset="-122"/>
              </a:rPr>
              <a:t>到件三日还未自取的自取件上报客服部跟进处。</a:t>
            </a:r>
            <a:endParaRPr lang="zh-CN" altLang="en-US" dirty="0">
              <a:latin typeface="Arial" panose="020B0604020202020204" pitchFamily="34" charset="0"/>
              <a:ea typeface="宋体" panose="02010600030101010101" pitchFamily="2" charset="-122"/>
            </a:endParaRPr>
          </a:p>
          <a:p>
            <a:pPr marL="342900" indent="-342900"/>
            <a:endParaRPr lang="en-US" altLang="zh-CN" dirty="0">
              <a:latin typeface="Arial" panose="020B0604020202020204" pitchFamily="34" charset="0"/>
              <a:ea typeface="宋体" panose="02010600030101010101" pitchFamily="2" charset="-122"/>
            </a:endParaRPr>
          </a:p>
        </p:txBody>
      </p:sp>
      <p:sp>
        <p:nvSpPr>
          <p:cNvPr id="29703"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9704"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9705" name="AutoShape 10"/>
          <p:cNvSpPr/>
          <p:nvPr/>
        </p:nvSpPr>
        <p:spPr>
          <a:xfrm>
            <a:off x="0" y="3789363"/>
            <a:ext cx="3779838" cy="546100"/>
          </a:xfrm>
          <a:prstGeom prst="roundRect">
            <a:avLst>
              <a:gd name="adj" fmla="val 50000"/>
            </a:avLst>
          </a:prstGeom>
          <a:gradFill rotWithShape="1">
            <a:gsLst>
              <a:gs pos="0">
                <a:srgbClr val="000000"/>
              </a:gs>
              <a:gs pos="5000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29706" name="AutoShape 11"/>
          <p:cNvSpPr/>
          <p:nvPr/>
        </p:nvSpPr>
        <p:spPr>
          <a:xfrm>
            <a:off x="0" y="4581525"/>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072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0723"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0724"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sp>
        <p:nvSpPr>
          <p:cNvPr id="30725" name="AutoShape 6"/>
          <p:cNvSpPr/>
          <p:nvPr/>
        </p:nvSpPr>
        <p:spPr>
          <a:xfrm>
            <a:off x="0" y="15573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1</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保价件业务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30726" name="AutoShape 8"/>
          <p:cNvSpPr/>
          <p:nvPr/>
        </p:nvSpPr>
        <p:spPr>
          <a:xfrm>
            <a:off x="0" y="2349500"/>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2</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回单件业务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30727" name="AutoShape 9"/>
          <p:cNvSpPr/>
          <p:nvPr/>
        </p:nvSpPr>
        <p:spPr>
          <a:xfrm>
            <a:off x="0" y="3068638"/>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     3</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货到付款件业务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30728" name="AutoShape 10"/>
          <p:cNvSpPr/>
          <p:nvPr/>
        </p:nvSpPr>
        <p:spPr>
          <a:xfrm>
            <a:off x="0" y="3789363"/>
            <a:ext cx="3779838" cy="54610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4</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自提件业务</a:t>
            </a:r>
            <a:endParaRPr lang="zh-CN" altLang="en-US" b="1" dirty="0">
              <a:solidFill>
                <a:schemeClr val="bg1"/>
              </a:solidFill>
              <a:latin typeface="Arial" panose="020B0604020202020204" pitchFamily="34" charset="0"/>
              <a:ea typeface="宋体" panose="02010600030101010101" pitchFamily="2" charset="-122"/>
            </a:endParaRPr>
          </a:p>
        </p:txBody>
      </p:sp>
      <p:sp>
        <p:nvSpPr>
          <p:cNvPr id="30729" name="AutoShape 11"/>
          <p:cNvSpPr/>
          <p:nvPr/>
        </p:nvSpPr>
        <p:spPr>
          <a:xfrm>
            <a:off x="0" y="4581525"/>
            <a:ext cx="3779838" cy="546100"/>
          </a:xfrm>
          <a:prstGeom prst="roundRect">
            <a:avLst>
              <a:gd name="adj" fmla="val 50000"/>
            </a:avLst>
          </a:prstGeom>
          <a:gradFill rotWithShape="1">
            <a:gsLst>
              <a:gs pos="0">
                <a:srgbClr val="000000"/>
              </a:gs>
              <a:gs pos="50000">
                <a:srgbClr val="000000"/>
              </a:gs>
              <a:gs pos="100000">
                <a:srgbClr val="0000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en-US" altLang="zh-CN" sz="2200" b="1" dirty="0">
                <a:solidFill>
                  <a:srgbClr val="FFFFFF"/>
                </a:solidFill>
                <a:latin typeface="Verdana" panose="020B0604030504040204" pitchFamily="34" charset="0"/>
                <a:ea typeface="宋体" panose="02010600030101010101" pitchFamily="2" charset="-122"/>
              </a:rPr>
              <a:t>5</a:t>
            </a:r>
            <a:r>
              <a:rPr lang="zh-CN" altLang="en-US" sz="2200" b="1" dirty="0">
                <a:solidFill>
                  <a:srgbClr val="FFFFFF"/>
                </a:solidFill>
                <a:latin typeface="Verdana" panose="020B0604030504040204" pitchFamily="34"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标准件业务</a:t>
            </a:r>
            <a:endParaRPr lang="zh-CN" altLang="en-US" b="1"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17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1747" name="AutoShape 4"/>
          <p:cNvSpPr>
            <a:spLocks noChangeAspect="1"/>
          </p:cNvSpPr>
          <p:nvPr/>
        </p:nvSpPr>
        <p:spPr>
          <a:xfrm>
            <a:off x="468313" y="2205038"/>
            <a:ext cx="8135937" cy="3744912"/>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1748" name="AutoShape 5"/>
          <p:cNvSpPr/>
          <p:nvPr/>
        </p:nvSpPr>
        <p:spPr>
          <a:xfrm>
            <a:off x="0" y="765175"/>
            <a:ext cx="9144000" cy="6092825"/>
          </a:xfrm>
          <a:prstGeom prst="roundRect">
            <a:avLst>
              <a:gd name="adj" fmla="val 16667"/>
            </a:avLst>
          </a:prstGeom>
          <a:gradFill rotWithShape="1">
            <a:gsLst>
              <a:gs pos="0">
                <a:srgbClr val="99CC00"/>
              </a:gs>
              <a:gs pos="100000">
                <a:srgbClr val="000000">
                  <a:alpha val="0"/>
                </a:srgbClr>
              </a:gs>
            </a:gsLst>
            <a:lin ang="0" scaled="1"/>
            <a:tileRect/>
          </a:gradFill>
          <a:ln w="25400" cap="flat" cmpd="sng">
            <a:solidFill>
              <a:srgbClr val="99CC00"/>
            </a:solidFill>
            <a:prstDash val="solid"/>
            <a:round/>
            <a:headEnd type="none" w="med" len="med"/>
            <a:tailEnd type="none" w="med" len="med"/>
          </a:ln>
        </p:spPr>
        <p:txBody>
          <a:bodyPr lIns="74066" tIns="37033" rIns="74066" bIns="37033" anchor="ctr" anchorCtr="0"/>
          <a:p>
            <a:pPr algn="ctr"/>
            <a:endParaRPr lang="zh-CN" altLang="en-US" dirty="0">
              <a:latin typeface="Arial" panose="020B0604020202020204" pitchFamily="34" charset="0"/>
              <a:ea typeface="宋体" panose="02010600030101010101" pitchFamily="2" charset="-122"/>
            </a:endParaRPr>
          </a:p>
        </p:txBody>
      </p:sp>
      <p:pic>
        <p:nvPicPr>
          <p:cNvPr id="31749" name="Picture 84" descr="2J2~]EV10OL86@4]D%1[TB5"/>
          <p:cNvPicPr>
            <a:picLocks noChangeAspect="1"/>
          </p:cNvPicPr>
          <p:nvPr/>
        </p:nvPicPr>
        <p:blipFill>
          <a:blip r:embed="rId1"/>
          <a:stretch>
            <a:fillRect/>
          </a:stretch>
        </p:blipFill>
        <p:spPr>
          <a:xfrm>
            <a:off x="0" y="768350"/>
            <a:ext cx="9144000" cy="6089650"/>
          </a:xfrm>
          <a:prstGeom prst="rect">
            <a:avLst/>
          </a:prstGeom>
          <a:noFill/>
          <a:ln w="9525">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327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学习活动二：服务介绍</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32771" name="AutoShape 5"/>
          <p:cNvSpPr>
            <a:spLocks noChangeAspect="1"/>
          </p:cNvSpPr>
          <p:nvPr/>
        </p:nvSpPr>
        <p:spPr>
          <a:xfrm>
            <a:off x="1611313" y="836613"/>
            <a:ext cx="7532687" cy="5773737"/>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2772" name="Text Box 6"/>
          <p:cNvSpPr txBox="1"/>
          <p:nvPr/>
        </p:nvSpPr>
        <p:spPr>
          <a:xfrm>
            <a:off x="1611313" y="1087438"/>
            <a:ext cx="7532687" cy="1003300"/>
          </a:xfrm>
          <a:prstGeom prst="rect">
            <a:avLst/>
          </a:prstGeom>
          <a:solidFill>
            <a:srgbClr val="CCFFCC"/>
          </a:solidFill>
          <a:ln w="9525">
            <a:noFill/>
          </a:ln>
        </p:spPr>
        <p:txBody>
          <a:bodyPr anchor="t" anchorCtr="0"/>
          <a:p>
            <a:pPr algn="just"/>
            <a:endParaRPr lang="zh-CN" altLang="en-US" sz="1000" dirty="0">
              <a:latin typeface="宋体" panose="02010600030101010101" pitchFamily="2" charset="-122"/>
              <a:ea typeface="宋体" panose="02010600030101010101" pitchFamily="2" charset="-122"/>
            </a:endParaRPr>
          </a:p>
          <a:p>
            <a:pPr algn="just"/>
            <a:endParaRPr lang="zh-CN" altLang="en-US" sz="1000" dirty="0">
              <a:latin typeface="宋体" panose="02010600030101010101" pitchFamily="2" charset="-122"/>
              <a:ea typeface="宋体" panose="02010600030101010101" pitchFamily="2" charset="-122"/>
            </a:endParaRPr>
          </a:p>
          <a:p>
            <a:pPr algn="just">
              <a:lnSpc>
                <a:spcPct val="85000"/>
              </a:lnSpc>
            </a:pPr>
            <a:r>
              <a:rPr lang="zh-CN" altLang="en-US" sz="1600" dirty="0">
                <a:latin typeface="宋体" panose="02010600030101010101" pitchFamily="2" charset="-122"/>
                <a:ea typeface="宋体" panose="02010600030101010101" pitchFamily="2" charset="-122"/>
              </a:rPr>
              <a:t>今发后至，即今天寄件隔日送达目的地客户手中。</a:t>
            </a:r>
            <a:endParaRPr lang="zh-CN" altLang="en-US" sz="1600" dirty="0">
              <a:latin typeface="宋体" panose="02010600030101010101" pitchFamily="2" charset="-122"/>
              <a:ea typeface="宋体" panose="02010600030101010101" pitchFamily="2" charset="-122"/>
            </a:endParaRPr>
          </a:p>
          <a:p>
            <a:pPr algn="just">
              <a:lnSpc>
                <a:spcPct val="85000"/>
              </a:lnSpc>
            </a:pPr>
            <a:endParaRPr lang="zh-CN" altLang="en-US" sz="1600" dirty="0">
              <a:latin typeface="宋体" panose="02010600030101010101" pitchFamily="2" charset="-122"/>
              <a:ea typeface="宋体" panose="02010600030101010101" pitchFamily="2" charset="-122"/>
            </a:endParaRPr>
          </a:p>
          <a:p>
            <a:pPr algn="just">
              <a:lnSpc>
                <a:spcPct val="85000"/>
              </a:lnSpc>
            </a:pPr>
            <a:r>
              <a:rPr lang="zh-CN" altLang="en-US" sz="1600" dirty="0">
                <a:latin typeface="宋体" panose="02010600030101010101" pitchFamily="2" charset="-122"/>
                <a:ea typeface="宋体" panose="02010600030101010101" pitchFamily="2" charset="-122"/>
              </a:rPr>
              <a:t>时效定义：以寄件时间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北京时间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为准，最晚在</a:t>
            </a:r>
            <a:r>
              <a:rPr lang="en-US" altLang="zh-CN" sz="1600" dirty="0">
                <a:latin typeface="宋体" panose="02010600030101010101" pitchFamily="2" charset="-122"/>
                <a:ea typeface="宋体" panose="02010600030101010101" pitchFamily="2" charset="-122"/>
              </a:rPr>
              <a:t>48</a:t>
            </a:r>
            <a:r>
              <a:rPr lang="zh-CN" altLang="en-US" sz="1600" dirty="0">
                <a:latin typeface="宋体" panose="02010600030101010101" pitchFamily="2" charset="-122"/>
                <a:ea typeface="宋体" panose="02010600030101010101" pitchFamily="2" charset="-122"/>
              </a:rPr>
              <a:t>小时内递送到目的地客户手中。</a:t>
            </a:r>
            <a:endParaRPr lang="zh-CN" altLang="en-US" sz="1600" dirty="0">
              <a:latin typeface="Arial" panose="020B0604020202020204" pitchFamily="34" charset="0"/>
              <a:ea typeface="宋体" panose="02010600030101010101" pitchFamily="2" charset="-122"/>
            </a:endParaRPr>
          </a:p>
        </p:txBody>
      </p:sp>
      <p:sp>
        <p:nvSpPr>
          <p:cNvPr id="32773" name="AutoShape 7"/>
          <p:cNvSpPr/>
          <p:nvPr/>
        </p:nvSpPr>
        <p:spPr>
          <a:xfrm>
            <a:off x="1611313" y="836613"/>
            <a:ext cx="1882775" cy="501650"/>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p>
            <a:pPr algn="ctr"/>
            <a:r>
              <a:rPr lang="zh-CN" altLang="en-US" b="1" dirty="0">
                <a:solidFill>
                  <a:srgbClr val="FFFFFF"/>
                </a:solidFill>
                <a:latin typeface="Verdana" panose="020B0604030504040204" pitchFamily="34" charset="0"/>
                <a:ea typeface="宋体" panose="02010600030101010101" pitchFamily="2" charset="-122"/>
              </a:rPr>
              <a:t>隔日达</a:t>
            </a:r>
            <a:endParaRPr lang="zh-CN" altLang="en-US" dirty="0">
              <a:latin typeface="Arial" panose="020B0604020202020204" pitchFamily="34" charset="0"/>
              <a:ea typeface="宋体" panose="02010600030101010101" pitchFamily="2" charset="-122"/>
            </a:endParaRPr>
          </a:p>
        </p:txBody>
      </p:sp>
      <p:sp>
        <p:nvSpPr>
          <p:cNvPr id="32774" name="Text Box 8"/>
          <p:cNvSpPr txBox="1"/>
          <p:nvPr/>
        </p:nvSpPr>
        <p:spPr>
          <a:xfrm>
            <a:off x="1611313" y="2593975"/>
            <a:ext cx="7532687" cy="1003300"/>
          </a:xfrm>
          <a:prstGeom prst="rect">
            <a:avLst/>
          </a:prstGeom>
          <a:solidFill>
            <a:srgbClr val="CCFFFF"/>
          </a:solidFill>
          <a:ln w="9525">
            <a:noFill/>
          </a:ln>
        </p:spPr>
        <p:txBody>
          <a:bodyPr anchor="t" anchorCtr="0"/>
          <a:p>
            <a:pPr algn="just"/>
            <a:endParaRPr lang="zh-CN" altLang="en-US" sz="1000" dirty="0">
              <a:latin typeface="宋体" panose="02010600030101010101" pitchFamily="2" charset="-122"/>
              <a:ea typeface="宋体" panose="02010600030101010101" pitchFamily="2" charset="-122"/>
            </a:endParaRPr>
          </a:p>
          <a:p>
            <a:pPr algn="just"/>
            <a:r>
              <a:rPr lang="zh-CN" altLang="en-US" sz="1600" dirty="0">
                <a:latin typeface="宋体" panose="02010600030101010101" pitchFamily="2" charset="-122"/>
                <a:ea typeface="宋体" panose="02010600030101010101" pitchFamily="2" charset="-122"/>
              </a:rPr>
              <a:t>今发明至，即今天寄件次日送达目的地客户手中，</a:t>
            </a:r>
            <a:endParaRPr lang="zh-CN" altLang="en-US" sz="1600" dirty="0">
              <a:latin typeface="宋体" panose="02010600030101010101" pitchFamily="2" charset="-122"/>
              <a:ea typeface="宋体" panose="02010600030101010101" pitchFamily="2" charset="-122"/>
            </a:endParaRPr>
          </a:p>
          <a:p>
            <a:pPr algn="just"/>
            <a:endParaRPr lang="zh-CN" altLang="en-US" sz="1600" dirty="0">
              <a:latin typeface="宋体" panose="02010600030101010101" pitchFamily="2" charset="-122"/>
              <a:ea typeface="宋体" panose="02010600030101010101" pitchFamily="2" charset="-122"/>
            </a:endParaRPr>
          </a:p>
          <a:p>
            <a:pPr algn="just"/>
            <a:r>
              <a:rPr lang="zh-CN" altLang="en-US" sz="1600" dirty="0">
                <a:latin typeface="宋体" panose="02010600030101010101" pitchFamily="2" charset="-122"/>
                <a:ea typeface="宋体" panose="02010600030101010101" pitchFamily="2" charset="-122"/>
              </a:rPr>
              <a:t>时效定义：以寄件时间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北京时间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为准，最晚在</a:t>
            </a:r>
            <a:r>
              <a:rPr lang="en-US" altLang="zh-CN" sz="1600" dirty="0">
                <a:latin typeface="宋体" panose="02010600030101010101" pitchFamily="2" charset="-122"/>
                <a:ea typeface="宋体" panose="02010600030101010101" pitchFamily="2" charset="-122"/>
              </a:rPr>
              <a:t>24</a:t>
            </a:r>
            <a:r>
              <a:rPr lang="zh-CN" altLang="en-US" sz="1600" dirty="0">
                <a:latin typeface="宋体" panose="02010600030101010101" pitchFamily="2" charset="-122"/>
                <a:ea typeface="宋体" panose="02010600030101010101" pitchFamily="2" charset="-122"/>
              </a:rPr>
              <a:t>小时内递送到目的地客户手中。</a:t>
            </a:r>
            <a:endParaRPr lang="zh-CN" altLang="en-US" sz="1600" dirty="0">
              <a:latin typeface="Arial" panose="020B0604020202020204" pitchFamily="34" charset="0"/>
              <a:ea typeface="宋体" panose="02010600030101010101" pitchFamily="2" charset="-122"/>
            </a:endParaRPr>
          </a:p>
        </p:txBody>
      </p:sp>
      <p:sp>
        <p:nvSpPr>
          <p:cNvPr id="32775" name="AutoShape 9"/>
          <p:cNvSpPr/>
          <p:nvPr/>
        </p:nvSpPr>
        <p:spPr>
          <a:xfrm>
            <a:off x="1614488" y="2344738"/>
            <a:ext cx="1793875" cy="461962"/>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zh-CN" altLang="en-US" b="1" dirty="0">
                <a:solidFill>
                  <a:srgbClr val="FFFFFF"/>
                </a:solidFill>
                <a:latin typeface="Verdana" panose="020B0604030504040204" pitchFamily="34" charset="0"/>
                <a:ea typeface="宋体" panose="02010600030101010101" pitchFamily="2" charset="-122"/>
              </a:rPr>
              <a:t>次日达</a:t>
            </a:r>
            <a:endParaRPr lang="zh-CN" altLang="en-US" dirty="0">
              <a:latin typeface="Arial" panose="020B0604020202020204" pitchFamily="34" charset="0"/>
              <a:ea typeface="宋体" panose="02010600030101010101" pitchFamily="2" charset="-122"/>
            </a:endParaRPr>
          </a:p>
        </p:txBody>
      </p:sp>
      <p:sp>
        <p:nvSpPr>
          <p:cNvPr id="32776" name="Text Box 10"/>
          <p:cNvSpPr txBox="1"/>
          <p:nvPr/>
        </p:nvSpPr>
        <p:spPr>
          <a:xfrm>
            <a:off x="1611313" y="4100513"/>
            <a:ext cx="7532687" cy="1003300"/>
          </a:xfrm>
          <a:prstGeom prst="rect">
            <a:avLst/>
          </a:prstGeom>
          <a:solidFill>
            <a:srgbClr val="FFFF99"/>
          </a:solidFill>
          <a:ln w="9525">
            <a:noFill/>
          </a:ln>
        </p:spPr>
        <p:txBody>
          <a:bodyPr anchor="t" anchorCtr="0"/>
          <a:p>
            <a:pPr algn="just"/>
            <a:endParaRPr lang="zh-CN" altLang="en-US" sz="1600" dirty="0">
              <a:latin typeface="Times New Roman" panose="02020603050405020304" pitchFamily="18" charset="0"/>
              <a:ea typeface="宋体" panose="02010600030101010101" pitchFamily="2" charset="-122"/>
            </a:endParaRPr>
          </a:p>
          <a:p>
            <a:pPr algn="just">
              <a:lnSpc>
                <a:spcPct val="85000"/>
              </a:lnSpc>
            </a:pPr>
            <a:r>
              <a:rPr lang="zh-CN" altLang="en-US" sz="1600" dirty="0">
                <a:latin typeface="Times New Roman" panose="02020603050405020304" pitchFamily="18" charset="0"/>
                <a:ea typeface="宋体" panose="02010600030101010101" pitchFamily="2" charset="-122"/>
              </a:rPr>
              <a:t>今发明晨至，即当天寄件，次日上午前送达目的地客户手中。</a:t>
            </a:r>
            <a:endParaRPr lang="zh-CN" altLang="en-US" sz="1600" dirty="0">
              <a:latin typeface="Times New Roman" panose="02020603050405020304" pitchFamily="18" charset="0"/>
              <a:ea typeface="宋体" panose="02010600030101010101" pitchFamily="2" charset="-122"/>
            </a:endParaRPr>
          </a:p>
          <a:p>
            <a:pPr algn="just">
              <a:lnSpc>
                <a:spcPct val="85000"/>
              </a:lnSpc>
            </a:pPr>
            <a:endParaRPr lang="zh-CN" altLang="en-US" sz="1600" dirty="0">
              <a:latin typeface="宋体" panose="02010600030101010101" pitchFamily="2" charset="-122"/>
              <a:ea typeface="宋体" panose="02010600030101010101" pitchFamily="2" charset="-122"/>
            </a:endParaRPr>
          </a:p>
          <a:p>
            <a:pPr algn="just">
              <a:lnSpc>
                <a:spcPct val="85000"/>
              </a:lnSpc>
            </a:pPr>
            <a:r>
              <a:rPr lang="zh-CN" altLang="en-US" sz="1600" dirty="0">
                <a:latin typeface="宋体" panose="02010600030101010101" pitchFamily="2" charset="-122"/>
                <a:ea typeface="宋体" panose="02010600030101010101" pitchFamily="2" charset="-122"/>
              </a:rPr>
              <a:t>时效定义：以寄件时间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北京时间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为准，最晚在</a:t>
            </a:r>
            <a:r>
              <a:rPr lang="en-US" altLang="zh-CN" sz="1600" dirty="0">
                <a:latin typeface="宋体" panose="02010600030101010101" pitchFamily="2" charset="-122"/>
                <a:ea typeface="宋体" panose="02010600030101010101" pitchFamily="2" charset="-122"/>
              </a:rPr>
              <a:t>12</a:t>
            </a:r>
            <a:r>
              <a:rPr lang="zh-CN" altLang="en-US" sz="1600" dirty="0">
                <a:latin typeface="宋体" panose="02010600030101010101" pitchFamily="2" charset="-122"/>
                <a:ea typeface="宋体" panose="02010600030101010101" pitchFamily="2" charset="-122"/>
              </a:rPr>
              <a:t>小时内递送到目的地客户手中。</a:t>
            </a:r>
            <a:endParaRPr lang="zh-CN" altLang="en-US" sz="1600" dirty="0">
              <a:latin typeface="Times New Roman" panose="02020603050405020304" pitchFamily="18" charset="0"/>
              <a:ea typeface="宋体" panose="02010600030101010101" pitchFamily="2" charset="-122"/>
            </a:endParaRPr>
          </a:p>
          <a:p>
            <a:endParaRPr lang="zh-CN" altLang="en-US" sz="1600" dirty="0">
              <a:latin typeface="Arial" panose="020B0604020202020204" pitchFamily="34" charset="0"/>
              <a:ea typeface="宋体" panose="02010600030101010101" pitchFamily="2" charset="-122"/>
            </a:endParaRPr>
          </a:p>
        </p:txBody>
      </p:sp>
      <p:sp>
        <p:nvSpPr>
          <p:cNvPr id="32777" name="AutoShape 11"/>
          <p:cNvSpPr/>
          <p:nvPr/>
        </p:nvSpPr>
        <p:spPr>
          <a:xfrm>
            <a:off x="1593850" y="3835400"/>
            <a:ext cx="1835150" cy="461963"/>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zh-CN" altLang="en-US" b="1" dirty="0">
                <a:solidFill>
                  <a:srgbClr val="FFFFFF"/>
                </a:solidFill>
                <a:latin typeface="Verdana" panose="020B0604030504040204" pitchFamily="34" charset="0"/>
                <a:ea typeface="宋体" panose="02010600030101010101" pitchFamily="2" charset="-122"/>
              </a:rPr>
              <a:t>次晨达</a:t>
            </a:r>
            <a:endParaRPr lang="zh-CN" altLang="en-US" dirty="0">
              <a:latin typeface="Arial" panose="020B0604020202020204" pitchFamily="34" charset="0"/>
              <a:ea typeface="宋体" panose="02010600030101010101" pitchFamily="2" charset="-122"/>
            </a:endParaRPr>
          </a:p>
        </p:txBody>
      </p:sp>
      <p:sp>
        <p:nvSpPr>
          <p:cNvPr id="32778" name="Text Box 12"/>
          <p:cNvSpPr txBox="1"/>
          <p:nvPr/>
        </p:nvSpPr>
        <p:spPr>
          <a:xfrm>
            <a:off x="1611313" y="5480050"/>
            <a:ext cx="7532687" cy="1004888"/>
          </a:xfrm>
          <a:prstGeom prst="rect">
            <a:avLst/>
          </a:prstGeom>
          <a:solidFill>
            <a:srgbClr val="CCFFCC"/>
          </a:solidFill>
          <a:ln w="9525">
            <a:noFill/>
          </a:ln>
        </p:spPr>
        <p:txBody>
          <a:bodyPr anchor="t" anchorCtr="0"/>
          <a:p>
            <a:pPr algn="just"/>
            <a:endParaRPr lang="zh-CN" altLang="en-US" sz="1000" dirty="0">
              <a:latin typeface="宋体" panose="02010600030101010101" pitchFamily="2" charset="-122"/>
              <a:ea typeface="宋体" panose="02010600030101010101" pitchFamily="2" charset="-122"/>
            </a:endParaRPr>
          </a:p>
          <a:p>
            <a:pPr algn="just"/>
            <a:r>
              <a:rPr lang="zh-CN" altLang="en-US" sz="1600" dirty="0">
                <a:latin typeface="宋体" panose="02010600030101010101" pitchFamily="2" charset="-122"/>
                <a:ea typeface="宋体" panose="02010600030101010101" pitchFamily="2" charset="-122"/>
              </a:rPr>
              <a:t>今发今至，即今天寄件今天送达目的地客户手中。</a:t>
            </a:r>
            <a:endParaRPr lang="zh-CN" altLang="en-US" sz="1600" dirty="0">
              <a:latin typeface="宋体" panose="02010600030101010101" pitchFamily="2" charset="-122"/>
              <a:ea typeface="宋体" panose="02010600030101010101" pitchFamily="2" charset="-122"/>
            </a:endParaRPr>
          </a:p>
          <a:p>
            <a:pPr algn="just"/>
            <a:endParaRPr lang="zh-CN" altLang="en-US" sz="1600" dirty="0">
              <a:latin typeface="宋体" panose="02010600030101010101" pitchFamily="2" charset="-122"/>
              <a:ea typeface="宋体" panose="02010600030101010101" pitchFamily="2" charset="-122"/>
            </a:endParaRPr>
          </a:p>
          <a:p>
            <a:pPr algn="just"/>
            <a:r>
              <a:rPr lang="zh-CN" altLang="en-US" sz="1600" dirty="0">
                <a:latin typeface="宋体" panose="02010600030101010101" pitchFamily="2" charset="-122"/>
                <a:ea typeface="宋体" panose="02010600030101010101" pitchFamily="2" charset="-122"/>
              </a:rPr>
              <a:t>时效定义：以寄件时间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北京时间</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为准、最晚在</a:t>
            </a:r>
            <a:r>
              <a:rPr lang="en-US" altLang="zh-CN" sz="1600" dirty="0">
                <a:latin typeface="宋体" panose="02010600030101010101" pitchFamily="2" charset="-122"/>
                <a:ea typeface="宋体" panose="02010600030101010101" pitchFamily="2" charset="-122"/>
              </a:rPr>
              <a:t>12</a:t>
            </a:r>
            <a:r>
              <a:rPr lang="zh-CN" altLang="en-US" sz="1600" dirty="0">
                <a:latin typeface="宋体" panose="02010600030101010101" pitchFamily="2" charset="-122"/>
                <a:ea typeface="宋体" panose="02010600030101010101" pitchFamily="2" charset="-122"/>
              </a:rPr>
              <a:t>小时内递送到目的地客户手中。</a:t>
            </a:r>
            <a:endParaRPr lang="zh-CN" altLang="en-US" sz="1600" dirty="0">
              <a:latin typeface="Arial" panose="020B0604020202020204" pitchFamily="34" charset="0"/>
              <a:ea typeface="宋体" panose="02010600030101010101" pitchFamily="2" charset="-122"/>
            </a:endParaRPr>
          </a:p>
        </p:txBody>
      </p:sp>
      <p:sp>
        <p:nvSpPr>
          <p:cNvPr id="32779" name="AutoShape 13"/>
          <p:cNvSpPr/>
          <p:nvPr/>
        </p:nvSpPr>
        <p:spPr>
          <a:xfrm>
            <a:off x="1609725" y="5227638"/>
            <a:ext cx="1835150" cy="461962"/>
          </a:xfrm>
          <a:prstGeom prst="roundRect">
            <a:avLst>
              <a:gd name="adj" fmla="val 50000"/>
            </a:avLst>
          </a:prstGeom>
          <a:gradFill rotWithShape="1">
            <a:gsLst>
              <a:gs pos="0">
                <a:srgbClr val="003B00"/>
              </a:gs>
              <a:gs pos="50000">
                <a:srgbClr val="008000"/>
              </a:gs>
              <a:gs pos="100000">
                <a:srgbClr val="003B00"/>
              </a:gs>
            </a:gsLst>
            <a:lin ang="5400000" scaled="1"/>
            <a:tileRect/>
          </a:gradFill>
          <a:ln w="25400">
            <a:noFill/>
          </a:ln>
          <a:effectLst>
            <a:outerShdw dist="17961" dir="2699999" algn="ctr" rotWithShape="0">
              <a:srgbClr val="C0C0C0"/>
            </a:outerShdw>
          </a:effectLst>
        </p:spPr>
        <p:txBody>
          <a:bodyPr lIns="74066" tIns="37033" rIns="74066" bIns="37033" anchor="t" anchorCtr="0">
            <a:spAutoFit/>
          </a:bodyPr>
          <a:p>
            <a:pPr algn="ctr"/>
            <a:r>
              <a:rPr lang="zh-CN" altLang="en-US" b="1" dirty="0">
                <a:solidFill>
                  <a:srgbClr val="FFFFFF"/>
                </a:solidFill>
                <a:latin typeface="Verdana" panose="020B0604030504040204" pitchFamily="34" charset="0"/>
                <a:ea typeface="宋体" panose="02010600030101010101" pitchFamily="2" charset="-122"/>
              </a:rPr>
              <a:t>即日达</a:t>
            </a:r>
            <a:endParaRPr lang="zh-CN" altLang="en-US" dirty="0">
              <a:latin typeface="Arial" panose="020B0604020202020204" pitchFamily="34" charset="0"/>
              <a:ea typeface="宋体" panose="02010600030101010101" pitchFamily="2" charset="-122"/>
            </a:endParaRPr>
          </a:p>
        </p:txBody>
      </p:sp>
      <p:sp>
        <p:nvSpPr>
          <p:cNvPr id="32780" name="Rectangle 14"/>
          <p:cNvSpPr/>
          <p:nvPr/>
        </p:nvSpPr>
        <p:spPr>
          <a:xfrm>
            <a:off x="250825" y="2044700"/>
            <a:ext cx="792163" cy="3937000"/>
          </a:xfrm>
          <a:prstGeom prst="rect">
            <a:avLst/>
          </a:prstGeom>
          <a:noFill/>
          <a:ln w="9525">
            <a:noFill/>
          </a:ln>
        </p:spPr>
        <p:txBody>
          <a:bodyPr anchor="ctr" anchorCtr="0">
            <a:spAutoFit/>
          </a:bodyPr>
          <a:p>
            <a:pPr eaLnBrk="0" hangingPunct="0"/>
            <a:r>
              <a:rPr lang="zh-CN" altLang="en-US" sz="3600" dirty="0">
                <a:latin typeface="Arial" panose="020B0604020202020204" pitchFamily="34" charset="0"/>
                <a:ea typeface="宋体" panose="02010600030101010101" pitchFamily="2" charset="-122"/>
              </a:rPr>
              <a:t>典型的承诺服务</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6677</Words>
  <Application>WPS 演示</Application>
  <PresentationFormat>全屏显示(4:3)</PresentationFormat>
  <Paragraphs>631</Paragraphs>
  <Slides>30</Slides>
  <Notes>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30</vt:i4>
      </vt:variant>
    </vt:vector>
  </HeadingPairs>
  <TitlesOfParts>
    <vt:vector size="44" baseType="lpstr">
      <vt:lpstr>Arial</vt:lpstr>
      <vt:lpstr>宋体</vt:lpstr>
      <vt:lpstr>Wingdings</vt:lpstr>
      <vt:lpstr>楷体</vt:lpstr>
      <vt:lpstr>Verdana</vt:lpstr>
      <vt:lpstr>Times New Roman</vt:lpstr>
      <vt:lpstr>微软雅黑</vt:lpstr>
      <vt:lpstr>Arial Unicode MS</vt:lpstr>
      <vt:lpstr>Calibri</vt:lpstr>
      <vt:lpstr>Arial</vt:lpstr>
      <vt:lpstr>仿宋_GB2312</vt:lpstr>
      <vt:lpstr>仿宋</vt: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MC SYSTEM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92</cp:revision>
  <dcterms:created xsi:type="dcterms:W3CDTF">2011-01-25T06:33:00Z</dcterms:created>
  <dcterms:modified xsi:type="dcterms:W3CDTF">2026-08-26T02:13:45Z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0A42B767206A4865BC5C2BC9A8544AB0_12</vt:lpwstr>
  </property>
  <property fmtid="{D5CDD505-2E9C-101B-9397-08002B2CF9AE}" pid="3" name="KSOProductBuildVer">
    <vt:lpwstr>2052-12.1.0.28043</vt:lpwstr>
  </property>
</Properties>
</file>