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350" r:id="rId4"/>
    <p:sldId id="256" r:id="rId5"/>
    <p:sldId id="259" r:id="rId6"/>
    <p:sldId id="277" r:id="rId7"/>
    <p:sldId id="337" r:id="rId8"/>
    <p:sldId id="338" r:id="rId9"/>
    <p:sldId id="278" r:id="rId10"/>
    <p:sldId id="279" r:id="rId11"/>
    <p:sldId id="333" r:id="rId12"/>
    <p:sldId id="318" r:id="rId13"/>
    <p:sldId id="319" r:id="rId14"/>
    <p:sldId id="336" r:id="rId15"/>
    <p:sldId id="339" r:id="rId16"/>
    <p:sldId id="322" r:id="rId17"/>
    <p:sldId id="325" r:id="rId18"/>
    <p:sldId id="334" r:id="rId19"/>
    <p:sldId id="340" r:id="rId20"/>
    <p:sldId id="324" r:id="rId21"/>
    <p:sldId id="323" r:id="rId22"/>
    <p:sldId id="335" r:id="rId23"/>
    <p:sldId id="321" r:id="rId24"/>
    <p:sldId id="326" r:id="rId25"/>
    <p:sldId id="332" r:id="rId26"/>
    <p:sldId id="331" r:id="rId27"/>
    <p:sldId id="330" r:id="rId28"/>
    <p:sldId id="280" r:id="rId29"/>
    <p:sldId id="329" r:id="rId30"/>
    <p:sldId id="341" r:id="rId31"/>
    <p:sldId id="343" r:id="rId32"/>
    <p:sldId id="344" r:id="rId33"/>
    <p:sldId id="347" r:id="rId34"/>
    <p:sldId id="345" r:id="rId35"/>
    <p:sldId id="346" r:id="rId36"/>
    <p:sldId id="348" r:id="rId37"/>
    <p:sldId id="349" r:id="rId38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C0066"/>
    <a:srgbClr val="000000"/>
    <a:srgbClr val="FF0066"/>
    <a:srgbClr val="FFCC00"/>
    <a:srgbClr val="0000FF"/>
    <a:srgbClr val="0066FF"/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62" d="100"/>
          <a:sy n="62" d="100"/>
        </p:scale>
        <p:origin x="-158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1" Type="http://schemas.openxmlformats.org/officeDocument/2006/relationships/tableStyles" Target="tableStyles.xml"/><Relationship Id="rId40" Type="http://schemas.openxmlformats.org/officeDocument/2006/relationships/viewProps" Target="viewProps.xml"/><Relationship Id="rId4" Type="http://schemas.openxmlformats.org/officeDocument/2006/relationships/slide" Target="slides/slide1.xml"/><Relationship Id="rId39" Type="http://schemas.openxmlformats.org/officeDocument/2006/relationships/presProps" Target="presProps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  <p:transition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  <p:transition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  <p:transition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  <p:transition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  <p:transition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jpe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5" Type="http://schemas.openxmlformats.org/officeDocument/2006/relationships/image" Target="../media/image5.png"/><Relationship Id="rId14" Type="http://schemas.openxmlformats.org/officeDocument/2006/relationships/image" Target="../media/image1.jpeg"/><Relationship Id="rId13" Type="http://schemas.openxmlformats.org/officeDocument/2006/relationships/image" Target="../media/image4.jpeg"/><Relationship Id="rId12" Type="http://schemas.openxmlformats.org/officeDocument/2006/relationships/image" Target="../media/image3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3" name="矩形 42"/>
          <p:cNvSpPr/>
          <p:nvPr/>
        </p:nvSpPr>
        <p:spPr>
          <a:xfrm>
            <a:off x="-17463" y="-7963"/>
            <a:ext cx="9144001" cy="720001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rgbClr val="CCFF33"/>
              </a:gs>
              <a:gs pos="100000">
                <a:srgbClr val="99CC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15240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-17463" y="706419"/>
            <a:ext cx="9144001" cy="36000"/>
          </a:xfrm>
          <a:prstGeom prst="rect">
            <a:avLst/>
          </a:prstGeom>
          <a:gradFill>
            <a:gsLst>
              <a:gs pos="0">
                <a:srgbClr val="CCFF33"/>
              </a:gs>
              <a:gs pos="50000">
                <a:srgbClr val="CCFF33"/>
              </a:gs>
              <a:gs pos="100000">
                <a:srgbClr val="92D05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15240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28"/>
          <p:cNvGrpSpPr/>
          <p:nvPr userDrawn="1"/>
        </p:nvGrpSpPr>
        <p:grpSpPr>
          <a:xfrm>
            <a:off x="-17462" y="-7937"/>
            <a:ext cx="1439862" cy="1439862"/>
            <a:chOff x="0" y="1500174"/>
            <a:chExt cx="1440000" cy="1440000"/>
          </a:xfrm>
        </p:grpSpPr>
        <p:sp>
          <p:nvSpPr>
            <p:cNvPr id="121" name="饼形 120"/>
            <p:cNvSpPr/>
            <p:nvPr/>
          </p:nvSpPr>
          <p:spPr>
            <a:xfrm>
              <a:off x="0" y="1500174"/>
              <a:ext cx="1440000" cy="1440000"/>
            </a:xfrm>
            <a:prstGeom prst="pie">
              <a:avLst>
                <a:gd name="adj1" fmla="val 0"/>
                <a:gd name="adj2" fmla="val 10804693"/>
              </a:avLst>
            </a:prstGeom>
            <a:solidFill>
              <a:srgbClr val="CCFF33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0" name="饼形 126"/>
            <p:cNvSpPr/>
            <p:nvPr/>
          </p:nvSpPr>
          <p:spPr>
            <a:xfrm rot="10800000">
              <a:off x="0" y="1500174"/>
              <a:ext cx="1440000" cy="1440000"/>
            </a:xfrm>
            <a:custGeom>
              <a:avLst/>
              <a:gdLst/>
              <a:ahLst/>
              <a:cxnLst>
                <a:cxn ang="0">
                  <a:pos x="1440000" y="720000"/>
                </a:cxn>
                <a:cxn ang="5898240">
                  <a:pos x="720000" y="1440000"/>
                </a:cxn>
                <a:cxn ang="11796480">
                  <a:pos x="0" y="720000"/>
                </a:cxn>
                <a:cxn ang="17694720">
                  <a:pos x="720000" y="0"/>
                </a:cxn>
              </a:cxnLst>
              <a:pathLst>
                <a:path w="1440000" h="1440000">
                  <a:moveTo>
                    <a:pt x="1440000" y="720000"/>
                  </a:moveTo>
                  <a:lnTo>
                    <a:pt x="1440000" y="720000"/>
                  </a:lnTo>
                  <a:cubicBezTo>
                    <a:pt x="1440000" y="1117645"/>
                    <a:pt x="1117645" y="1440000"/>
                    <a:pt x="720000" y="1440000"/>
                  </a:cubicBezTo>
                  <a:cubicBezTo>
                    <a:pt x="322354" y="1440000"/>
                    <a:pt x="0" y="1117645"/>
                    <a:pt x="0" y="720000"/>
                  </a:cubicBezTo>
                  <a:cubicBezTo>
                    <a:pt x="-1" y="719672"/>
                    <a:pt x="0" y="719344"/>
                    <a:pt x="0" y="719016"/>
                  </a:cubicBezTo>
                  <a:lnTo>
                    <a:pt x="720000" y="720000"/>
                  </a:lnTo>
                  <a:lnTo>
                    <a:pt x="1440000" y="720000"/>
                  </a:lnTo>
                  <a:close/>
                </a:path>
              </a:pathLst>
            </a:custGeom>
            <a:solidFill>
              <a:srgbClr val="00B0F0">
                <a:alpha val="25098"/>
              </a:srgbClr>
            </a:solidFill>
            <a:ln w="2540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031" name="组合 127"/>
          <p:cNvGrpSpPr/>
          <p:nvPr userDrawn="1"/>
        </p:nvGrpSpPr>
        <p:grpSpPr>
          <a:xfrm>
            <a:off x="125413" y="88900"/>
            <a:ext cx="1260475" cy="1260475"/>
            <a:chOff x="1357290" y="1500174"/>
            <a:chExt cx="1260000" cy="1260000"/>
          </a:xfrm>
        </p:grpSpPr>
        <p:sp>
          <p:nvSpPr>
            <p:cNvPr id="125" name="饼形 124"/>
            <p:cNvSpPr/>
            <p:nvPr/>
          </p:nvSpPr>
          <p:spPr>
            <a:xfrm>
              <a:off x="1357290" y="1500174"/>
              <a:ext cx="1260000" cy="1260000"/>
            </a:xfrm>
            <a:prstGeom prst="pie">
              <a:avLst>
                <a:gd name="adj1" fmla="val 0"/>
                <a:gd name="adj2" fmla="val 10754946"/>
              </a:avLst>
            </a:prstGeom>
            <a:solidFill>
              <a:srgbClr val="CCFF33">
                <a:alpha val="4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3" name="饼形 125"/>
            <p:cNvSpPr/>
            <p:nvPr/>
          </p:nvSpPr>
          <p:spPr>
            <a:xfrm rot="10800000">
              <a:off x="1357290" y="1500174"/>
              <a:ext cx="1260000" cy="1260000"/>
            </a:xfrm>
            <a:custGeom>
              <a:avLst/>
              <a:gdLst/>
              <a:ahLst/>
              <a:cxnLst>
                <a:cxn ang="0">
                  <a:pos x="1260000" y="630000"/>
                </a:cxn>
                <a:cxn ang="5898240">
                  <a:pos x="630000" y="1260000"/>
                </a:cxn>
                <a:cxn ang="11796480">
                  <a:pos x="0" y="630000"/>
                </a:cxn>
                <a:cxn ang="17694720">
                  <a:pos x="630000" y="0"/>
                </a:cxn>
              </a:cxnLst>
              <a:pathLst>
                <a:path w="1260000" h="1260000">
                  <a:moveTo>
                    <a:pt x="1260000" y="630000"/>
                  </a:moveTo>
                  <a:lnTo>
                    <a:pt x="1260000" y="630000"/>
                  </a:lnTo>
                  <a:cubicBezTo>
                    <a:pt x="1260000" y="977939"/>
                    <a:pt x="977939" y="1260000"/>
                    <a:pt x="630000" y="1260000"/>
                  </a:cubicBezTo>
                  <a:cubicBezTo>
                    <a:pt x="285280" y="1260000"/>
                    <a:pt x="4571" y="982945"/>
                    <a:pt x="54" y="638255"/>
                  </a:cubicBezTo>
                  <a:lnTo>
                    <a:pt x="630000" y="630000"/>
                  </a:lnTo>
                  <a:lnTo>
                    <a:pt x="1260000" y="630000"/>
                  </a:lnTo>
                  <a:close/>
                </a:path>
              </a:pathLst>
            </a:custGeom>
            <a:solidFill>
              <a:srgbClr val="00B0F0">
                <a:alpha val="45097"/>
              </a:srgbClr>
            </a:solidFill>
            <a:ln w="25400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043" name="Oval 18"/>
          <p:cNvSpPr>
            <a:spLocks noChangeArrowheads="1"/>
          </p:cNvSpPr>
          <p:nvPr/>
        </p:nvSpPr>
        <p:spPr bwMode="gray">
          <a:xfrm>
            <a:off x="331788" y="198438"/>
            <a:ext cx="1079500" cy="1079500"/>
          </a:xfrm>
          <a:prstGeom prst="ellipse">
            <a:avLst/>
          </a:prstGeom>
          <a:blipFill dpi="0" rotWithShape="1">
            <a:blip r:embed="rId12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035" name="Picture 15" descr="3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323850" y="115888"/>
            <a:ext cx="1152525" cy="1152525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amond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" name="矩形 8"/>
          <p:cNvSpPr/>
          <p:nvPr/>
        </p:nvSpPr>
        <p:spPr>
          <a:xfrm>
            <a:off x="34925" y="14287"/>
            <a:ext cx="9144000" cy="6858001"/>
          </a:xfrm>
          <a:prstGeom prst="rect">
            <a:avLst/>
          </a:prstGeom>
          <a:gradFill>
            <a:gsLst>
              <a:gs pos="0">
                <a:srgbClr val="CCFF33"/>
              </a:gs>
              <a:gs pos="50000">
                <a:srgbClr val="009900"/>
              </a:gs>
              <a:gs pos="100000">
                <a:srgbClr val="0066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15240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035175" y="3871913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678488" y="4800600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25400" y="3729038"/>
            <a:ext cx="9153525" cy="3143250"/>
          </a:xfrm>
          <a:custGeom>
            <a:avLst/>
            <a:gdLst>
              <a:gd name="connsiteX0" fmla="*/ 0 w 9152878"/>
              <a:gd name="connsiteY0" fmla="*/ 781235 h 3045041"/>
              <a:gd name="connsiteX1" fmla="*/ 2086253 w 9152878"/>
              <a:gd name="connsiteY1" fmla="*/ 221941 h 3045041"/>
              <a:gd name="connsiteX2" fmla="*/ 5743853 w 9152878"/>
              <a:gd name="connsiteY2" fmla="*/ 1136341 h 3045041"/>
              <a:gd name="connsiteX3" fmla="*/ 9144000 w 9152878"/>
              <a:gd name="connsiteY3" fmla="*/ 0 h 3045041"/>
              <a:gd name="connsiteX4" fmla="*/ 9152878 w 9152878"/>
              <a:gd name="connsiteY4" fmla="*/ 3045041 h 3045041"/>
              <a:gd name="connsiteX5" fmla="*/ 0 w 9152878"/>
              <a:gd name="connsiteY5" fmla="*/ 3018407 h 3045041"/>
              <a:gd name="connsiteX6" fmla="*/ 0 w 9152878"/>
              <a:gd name="connsiteY6" fmla="*/ 781235 h 3045041"/>
              <a:gd name="connsiteX0-1" fmla="*/ 0 w 9152878"/>
              <a:gd name="connsiteY0-2" fmla="*/ 781235 h 3045041"/>
              <a:gd name="connsiteX1-3" fmla="*/ 2086253 w 9152878"/>
              <a:gd name="connsiteY1-4" fmla="*/ 221941 h 3045041"/>
              <a:gd name="connsiteX2-5" fmla="*/ 5743853 w 9152878"/>
              <a:gd name="connsiteY2-6" fmla="*/ 1136341 h 3045041"/>
              <a:gd name="connsiteX3-7" fmla="*/ 9144000 w 9152878"/>
              <a:gd name="connsiteY3-8" fmla="*/ 0 h 3045041"/>
              <a:gd name="connsiteX4-9" fmla="*/ 9152878 w 9152878"/>
              <a:gd name="connsiteY4-10" fmla="*/ 3045041 h 3045041"/>
              <a:gd name="connsiteX5-11" fmla="*/ 0 w 9152878"/>
              <a:gd name="connsiteY5-12" fmla="*/ 3018407 h 3045041"/>
              <a:gd name="connsiteX6-13" fmla="*/ 0 w 9152878"/>
              <a:gd name="connsiteY6-14" fmla="*/ 781235 h 3045041"/>
              <a:gd name="connsiteX0-15" fmla="*/ 0 w 9152878"/>
              <a:gd name="connsiteY0-16" fmla="*/ 1099352 h 3363158"/>
              <a:gd name="connsiteX1-17" fmla="*/ 2086253 w 9152878"/>
              <a:gd name="connsiteY1-18" fmla="*/ 540058 h 3363158"/>
              <a:gd name="connsiteX2-19" fmla="*/ 5743853 w 9152878"/>
              <a:gd name="connsiteY2-20" fmla="*/ 1454458 h 3363158"/>
              <a:gd name="connsiteX3-21" fmla="*/ 9144000 w 9152878"/>
              <a:gd name="connsiteY3-22" fmla="*/ 318117 h 3363158"/>
              <a:gd name="connsiteX4-23" fmla="*/ 9152878 w 9152878"/>
              <a:gd name="connsiteY4-24" fmla="*/ 3363158 h 3363158"/>
              <a:gd name="connsiteX5-25" fmla="*/ 0 w 9152878"/>
              <a:gd name="connsiteY5-26" fmla="*/ 3336524 h 3363158"/>
              <a:gd name="connsiteX6-27" fmla="*/ 0 w 9152878"/>
              <a:gd name="connsiteY6-28" fmla="*/ 1099352 h 3363158"/>
              <a:gd name="connsiteX0-29" fmla="*/ 0 w 9152878"/>
              <a:gd name="connsiteY0-30" fmla="*/ 781235 h 3045041"/>
              <a:gd name="connsiteX1-31" fmla="*/ 2086253 w 9152878"/>
              <a:gd name="connsiteY1-32" fmla="*/ 221941 h 3045041"/>
              <a:gd name="connsiteX2-33" fmla="*/ 5743853 w 9152878"/>
              <a:gd name="connsiteY2-34" fmla="*/ 1136341 h 3045041"/>
              <a:gd name="connsiteX3-35" fmla="*/ 9144000 w 9152878"/>
              <a:gd name="connsiteY3-36" fmla="*/ 0 h 3045041"/>
              <a:gd name="connsiteX4-37" fmla="*/ 9152878 w 9152878"/>
              <a:gd name="connsiteY4-38" fmla="*/ 3045041 h 3045041"/>
              <a:gd name="connsiteX5-39" fmla="*/ 0 w 9152878"/>
              <a:gd name="connsiteY5-40" fmla="*/ 3018407 h 3045041"/>
              <a:gd name="connsiteX6-41" fmla="*/ 0 w 9152878"/>
              <a:gd name="connsiteY6-42" fmla="*/ 781235 h 304504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9152878" h="3045041">
                <a:moveTo>
                  <a:pt x="0" y="781235"/>
                </a:moveTo>
                <a:cubicBezTo>
                  <a:pt x="347709" y="315157"/>
                  <a:pt x="1128944" y="162757"/>
                  <a:pt x="2086253" y="221941"/>
                </a:cubicBezTo>
                <a:cubicBezTo>
                  <a:pt x="3043562" y="281125"/>
                  <a:pt x="4567562" y="1173331"/>
                  <a:pt x="5743853" y="1136341"/>
                </a:cubicBezTo>
                <a:cubicBezTo>
                  <a:pt x="6920144" y="1099351"/>
                  <a:pt x="8392699" y="327317"/>
                  <a:pt x="9144000" y="0"/>
                </a:cubicBezTo>
                <a:cubicBezTo>
                  <a:pt x="9146959" y="1015014"/>
                  <a:pt x="9149919" y="2030027"/>
                  <a:pt x="9152878" y="3045041"/>
                </a:cubicBezTo>
                <a:lnTo>
                  <a:pt x="0" y="3018407"/>
                </a:lnTo>
                <a:lnTo>
                  <a:pt x="0" y="7812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-107983" y="3729039"/>
            <a:ext cx="9313541" cy="1185168"/>
          </a:xfrm>
          <a:custGeom>
            <a:avLst/>
            <a:gdLst>
              <a:gd name="connsiteX0" fmla="*/ 0 w 9161755"/>
              <a:gd name="connsiteY0" fmla="*/ 745724 h 1145219"/>
              <a:gd name="connsiteX1" fmla="*/ 1544714 w 9161755"/>
              <a:gd name="connsiteY1" fmla="*/ 239697 h 1145219"/>
              <a:gd name="connsiteX2" fmla="*/ 2929631 w 9161755"/>
              <a:gd name="connsiteY2" fmla="*/ 275208 h 1145219"/>
              <a:gd name="connsiteX3" fmla="*/ 4181382 w 9161755"/>
              <a:gd name="connsiteY3" fmla="*/ 656948 h 1145219"/>
              <a:gd name="connsiteX4" fmla="*/ 5699464 w 9161755"/>
              <a:gd name="connsiteY4" fmla="*/ 1145219 h 1145219"/>
              <a:gd name="connsiteX5" fmla="*/ 7625918 w 9161755"/>
              <a:gd name="connsiteY5" fmla="*/ 585926 h 1145219"/>
              <a:gd name="connsiteX6" fmla="*/ 9161755 w 9161755"/>
              <a:gd name="connsiteY6" fmla="*/ 0 h 1145219"/>
              <a:gd name="connsiteX0-1" fmla="*/ 0 w 9161755"/>
              <a:gd name="connsiteY0-2" fmla="*/ 745724 h 1145219"/>
              <a:gd name="connsiteX1-3" fmla="*/ 1544714 w 9161755"/>
              <a:gd name="connsiteY1-4" fmla="*/ 239697 h 1145219"/>
              <a:gd name="connsiteX2-5" fmla="*/ 2929631 w 9161755"/>
              <a:gd name="connsiteY2-6" fmla="*/ 275208 h 1145219"/>
              <a:gd name="connsiteX3-7" fmla="*/ 4181382 w 9161755"/>
              <a:gd name="connsiteY3-8" fmla="*/ 656948 h 1145219"/>
              <a:gd name="connsiteX4-9" fmla="*/ 5699464 w 9161755"/>
              <a:gd name="connsiteY4-10" fmla="*/ 1145219 h 1145219"/>
              <a:gd name="connsiteX5-11" fmla="*/ 7625918 w 9161755"/>
              <a:gd name="connsiteY5-12" fmla="*/ 585926 h 1145219"/>
              <a:gd name="connsiteX6-13" fmla="*/ 9161755 w 9161755"/>
              <a:gd name="connsiteY6-14" fmla="*/ 0 h 1145219"/>
              <a:gd name="connsiteX0-15" fmla="*/ 0 w 9161755"/>
              <a:gd name="connsiteY0-16" fmla="*/ 745724 h 1145219"/>
              <a:gd name="connsiteX1-17" fmla="*/ 1544714 w 9161755"/>
              <a:gd name="connsiteY1-18" fmla="*/ 239697 h 1145219"/>
              <a:gd name="connsiteX2-19" fmla="*/ 2929631 w 9161755"/>
              <a:gd name="connsiteY2-20" fmla="*/ 275208 h 1145219"/>
              <a:gd name="connsiteX3-21" fmla="*/ 4181382 w 9161755"/>
              <a:gd name="connsiteY3-22" fmla="*/ 656948 h 1145219"/>
              <a:gd name="connsiteX4-23" fmla="*/ 5699464 w 9161755"/>
              <a:gd name="connsiteY4-24" fmla="*/ 1145219 h 1145219"/>
              <a:gd name="connsiteX5-25" fmla="*/ 7625918 w 9161755"/>
              <a:gd name="connsiteY5-26" fmla="*/ 585926 h 1145219"/>
              <a:gd name="connsiteX6-27" fmla="*/ 9161755 w 9161755"/>
              <a:gd name="connsiteY6-28" fmla="*/ 0 h 1145219"/>
              <a:gd name="connsiteX0-29" fmla="*/ 0 w 9161755"/>
              <a:gd name="connsiteY0-30" fmla="*/ 745724 h 1157056"/>
              <a:gd name="connsiteX1-31" fmla="*/ 1544714 w 9161755"/>
              <a:gd name="connsiteY1-32" fmla="*/ 239697 h 1157056"/>
              <a:gd name="connsiteX2-33" fmla="*/ 2929631 w 9161755"/>
              <a:gd name="connsiteY2-34" fmla="*/ 275208 h 1157056"/>
              <a:gd name="connsiteX3-35" fmla="*/ 4181382 w 9161755"/>
              <a:gd name="connsiteY3-36" fmla="*/ 656948 h 1157056"/>
              <a:gd name="connsiteX4-37" fmla="*/ 5699464 w 9161755"/>
              <a:gd name="connsiteY4-38" fmla="*/ 1145219 h 1157056"/>
              <a:gd name="connsiteX5-39" fmla="*/ 7625918 w 9161755"/>
              <a:gd name="connsiteY5-40" fmla="*/ 585926 h 1157056"/>
              <a:gd name="connsiteX6-41" fmla="*/ 9161755 w 9161755"/>
              <a:gd name="connsiteY6-42" fmla="*/ 0 h 1157056"/>
              <a:gd name="connsiteX0-43" fmla="*/ 0 w 9161755"/>
              <a:gd name="connsiteY0-44" fmla="*/ 745724 h 1157056"/>
              <a:gd name="connsiteX1-45" fmla="*/ 1544714 w 9161755"/>
              <a:gd name="connsiteY1-46" fmla="*/ 239697 h 1157056"/>
              <a:gd name="connsiteX2-47" fmla="*/ 2929631 w 9161755"/>
              <a:gd name="connsiteY2-48" fmla="*/ 275208 h 1157056"/>
              <a:gd name="connsiteX3-49" fmla="*/ 4181382 w 9161755"/>
              <a:gd name="connsiteY3-50" fmla="*/ 656948 h 1157056"/>
              <a:gd name="connsiteX4-51" fmla="*/ 5699464 w 9161755"/>
              <a:gd name="connsiteY4-52" fmla="*/ 1145219 h 1157056"/>
              <a:gd name="connsiteX5-53" fmla="*/ 7625918 w 9161755"/>
              <a:gd name="connsiteY5-54" fmla="*/ 585926 h 1157056"/>
              <a:gd name="connsiteX6-55" fmla="*/ 9161755 w 9161755"/>
              <a:gd name="connsiteY6-56" fmla="*/ 0 h 1157056"/>
              <a:gd name="connsiteX0-57" fmla="*/ 0 w 9161755"/>
              <a:gd name="connsiteY0-58" fmla="*/ 745724 h 1157056"/>
              <a:gd name="connsiteX1-59" fmla="*/ 1544714 w 9161755"/>
              <a:gd name="connsiteY1-60" fmla="*/ 239697 h 1157056"/>
              <a:gd name="connsiteX2-61" fmla="*/ 2929631 w 9161755"/>
              <a:gd name="connsiteY2-62" fmla="*/ 275208 h 1157056"/>
              <a:gd name="connsiteX3-63" fmla="*/ 4181382 w 9161755"/>
              <a:gd name="connsiteY3-64" fmla="*/ 656948 h 1157056"/>
              <a:gd name="connsiteX4-65" fmla="*/ 5699464 w 9161755"/>
              <a:gd name="connsiteY4-66" fmla="*/ 1145219 h 1157056"/>
              <a:gd name="connsiteX5-67" fmla="*/ 7625918 w 9161755"/>
              <a:gd name="connsiteY5-68" fmla="*/ 585926 h 1157056"/>
              <a:gd name="connsiteX6-69" fmla="*/ 9161755 w 9161755"/>
              <a:gd name="connsiteY6-70" fmla="*/ 0 h 1157056"/>
              <a:gd name="connsiteX0-71" fmla="*/ 0 w 9161755"/>
              <a:gd name="connsiteY0-72" fmla="*/ 745724 h 1197005"/>
              <a:gd name="connsiteX1-73" fmla="*/ 1544714 w 9161755"/>
              <a:gd name="connsiteY1-74" fmla="*/ 239697 h 1197005"/>
              <a:gd name="connsiteX2-75" fmla="*/ 2929631 w 9161755"/>
              <a:gd name="connsiteY2-76" fmla="*/ 275208 h 1197005"/>
              <a:gd name="connsiteX3-77" fmla="*/ 5699464 w 9161755"/>
              <a:gd name="connsiteY3-78" fmla="*/ 1145219 h 1197005"/>
              <a:gd name="connsiteX4-79" fmla="*/ 7625918 w 9161755"/>
              <a:gd name="connsiteY4-80" fmla="*/ 585926 h 1197005"/>
              <a:gd name="connsiteX5-81" fmla="*/ 9161755 w 9161755"/>
              <a:gd name="connsiteY5-82" fmla="*/ 0 h 1197005"/>
              <a:gd name="connsiteX0-83" fmla="*/ 0 w 9161755"/>
              <a:gd name="connsiteY0-84" fmla="*/ 745724 h 1197005"/>
              <a:gd name="connsiteX1-85" fmla="*/ 1758996 w 9161755"/>
              <a:gd name="connsiteY1-86" fmla="*/ 239697 h 1197005"/>
              <a:gd name="connsiteX2-87" fmla="*/ 2929631 w 9161755"/>
              <a:gd name="connsiteY2-88" fmla="*/ 275208 h 1197005"/>
              <a:gd name="connsiteX3-89" fmla="*/ 5699464 w 9161755"/>
              <a:gd name="connsiteY3-90" fmla="*/ 1145219 h 1197005"/>
              <a:gd name="connsiteX4-91" fmla="*/ 7625918 w 9161755"/>
              <a:gd name="connsiteY4-92" fmla="*/ 585926 h 1197005"/>
              <a:gd name="connsiteX5-93" fmla="*/ 9161755 w 9161755"/>
              <a:gd name="connsiteY5-94" fmla="*/ 0 h 1197005"/>
              <a:gd name="connsiteX0-95" fmla="*/ 0 w 9161755"/>
              <a:gd name="connsiteY0-96" fmla="*/ 745724 h 1197005"/>
              <a:gd name="connsiteX1-97" fmla="*/ 2116154 w 9161755"/>
              <a:gd name="connsiteY1-98" fmla="*/ 239697 h 1197005"/>
              <a:gd name="connsiteX2-99" fmla="*/ 2929631 w 9161755"/>
              <a:gd name="connsiteY2-100" fmla="*/ 275208 h 1197005"/>
              <a:gd name="connsiteX3-101" fmla="*/ 5699464 w 9161755"/>
              <a:gd name="connsiteY3-102" fmla="*/ 1145219 h 1197005"/>
              <a:gd name="connsiteX4-103" fmla="*/ 7625918 w 9161755"/>
              <a:gd name="connsiteY4-104" fmla="*/ 585926 h 1197005"/>
              <a:gd name="connsiteX5-105" fmla="*/ 9161755 w 9161755"/>
              <a:gd name="connsiteY5-106" fmla="*/ 0 h 1197005"/>
              <a:gd name="connsiteX0-107" fmla="*/ 0 w 9161755"/>
              <a:gd name="connsiteY0-108" fmla="*/ 745724 h 1202924"/>
              <a:gd name="connsiteX1-109" fmla="*/ 2116154 w 9161755"/>
              <a:gd name="connsiteY1-110" fmla="*/ 239697 h 1202924"/>
              <a:gd name="connsiteX2-111" fmla="*/ 5699464 w 9161755"/>
              <a:gd name="connsiteY2-112" fmla="*/ 1145219 h 1202924"/>
              <a:gd name="connsiteX3-113" fmla="*/ 7625918 w 9161755"/>
              <a:gd name="connsiteY3-114" fmla="*/ 585926 h 1202924"/>
              <a:gd name="connsiteX4-115" fmla="*/ 9161755 w 9161755"/>
              <a:gd name="connsiteY4-116" fmla="*/ 0 h 1202924"/>
              <a:gd name="connsiteX0-117" fmla="*/ 0 w 9161755"/>
              <a:gd name="connsiteY0-118" fmla="*/ 745724 h 1185168"/>
              <a:gd name="connsiteX1-119" fmla="*/ 2116154 w 9161755"/>
              <a:gd name="connsiteY1-120" fmla="*/ 239697 h 1185168"/>
              <a:gd name="connsiteX2-121" fmla="*/ 5699464 w 9161755"/>
              <a:gd name="connsiteY2-122" fmla="*/ 1145219 h 1185168"/>
              <a:gd name="connsiteX3-123" fmla="*/ 9161755 w 9161755"/>
              <a:gd name="connsiteY3-124" fmla="*/ 0 h 1185168"/>
              <a:gd name="connsiteX0-125" fmla="*/ 0 w 9304525"/>
              <a:gd name="connsiteY0-126" fmla="*/ 745724 h 1185168"/>
              <a:gd name="connsiteX1-127" fmla="*/ 2258924 w 9304525"/>
              <a:gd name="connsiteY1-128" fmla="*/ 239697 h 1185168"/>
              <a:gd name="connsiteX2-129" fmla="*/ 5842234 w 9304525"/>
              <a:gd name="connsiteY2-130" fmla="*/ 1145219 h 1185168"/>
              <a:gd name="connsiteX3-131" fmla="*/ 9304525 w 9304525"/>
              <a:gd name="connsiteY3-132" fmla="*/ 0 h 118516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9304525" h="1185168">
                <a:moveTo>
                  <a:pt x="0" y="745724"/>
                </a:moveTo>
                <a:cubicBezTo>
                  <a:pt x="514905" y="577048"/>
                  <a:pt x="1285218" y="173115"/>
                  <a:pt x="2258924" y="239697"/>
                </a:cubicBezTo>
                <a:cubicBezTo>
                  <a:pt x="3232630" y="306279"/>
                  <a:pt x="4667967" y="1185168"/>
                  <a:pt x="5842234" y="1145219"/>
                </a:cubicBezTo>
                <a:cubicBezTo>
                  <a:pt x="7016501" y="1105270"/>
                  <a:pt x="8583215" y="238587"/>
                  <a:pt x="9304525" y="0"/>
                </a:cubicBezTo>
              </a:path>
            </a:pathLst>
          </a:custGeom>
          <a:noFill/>
          <a:ln w="1778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flat" dir="t"/>
          </a:scene3d>
          <a:sp3d prstMaterial="powder">
            <a:bevelT w="152400" h="50800" prst="softRound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084638" y="3206750"/>
            <a:ext cx="2879725" cy="2879725"/>
          </a:xfrm>
          <a:prstGeom prst="ellipse">
            <a:avLst/>
          </a:prstGeom>
          <a:solidFill>
            <a:srgbClr val="CCFF33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4392613" y="3403600"/>
            <a:ext cx="2519363" cy="2520950"/>
          </a:xfrm>
          <a:prstGeom prst="ellipse">
            <a:avLst/>
          </a:prstGeom>
          <a:solidFill>
            <a:srgbClr val="CCFF33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4660900" y="3635375"/>
            <a:ext cx="2160588" cy="2159000"/>
          </a:xfrm>
          <a:prstGeom prst="ellipse">
            <a:avLst/>
          </a:prstGeom>
          <a:solidFill>
            <a:srgbClr val="CCFF3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38" name="Oval 18"/>
          <p:cNvSpPr>
            <a:spLocks noChangeArrowheads="1"/>
          </p:cNvSpPr>
          <p:nvPr/>
        </p:nvSpPr>
        <p:spPr bwMode="gray">
          <a:xfrm>
            <a:off x="4892675" y="3871913"/>
            <a:ext cx="1800225" cy="1800225"/>
          </a:xfrm>
          <a:prstGeom prst="ellipse">
            <a:avLst/>
          </a:prstGeom>
          <a:blipFill dpi="0" rotWithShape="1">
            <a:blip r:embed="rId12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3463925" y="4432300"/>
            <a:ext cx="1439863" cy="1439863"/>
          </a:xfrm>
          <a:prstGeom prst="ellipse">
            <a:avLst/>
          </a:prstGeom>
          <a:solidFill>
            <a:srgbClr val="CCFF33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3643313" y="4540250"/>
            <a:ext cx="1260475" cy="1260475"/>
          </a:xfrm>
          <a:prstGeom prst="ellipse">
            <a:avLst/>
          </a:prstGeom>
          <a:solidFill>
            <a:srgbClr val="B0EE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" name="Oval 20" descr="1920MHJS_1020"/>
          <p:cNvSpPr>
            <a:spLocks noChangeArrowheads="1"/>
          </p:cNvSpPr>
          <p:nvPr/>
        </p:nvSpPr>
        <p:spPr bwMode="gray">
          <a:xfrm>
            <a:off x="3813175" y="4649788"/>
            <a:ext cx="1079500" cy="1079500"/>
          </a:xfrm>
          <a:prstGeom prst="ellipse">
            <a:avLst/>
          </a:prstGeom>
          <a:blipFill dpi="0" rotWithShape="1">
            <a:blip r:embed="rId13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6750050" y="3717925"/>
            <a:ext cx="1439863" cy="1439863"/>
          </a:xfrm>
          <a:prstGeom prst="ellipse">
            <a:avLst/>
          </a:prstGeom>
          <a:solidFill>
            <a:srgbClr val="CCFF33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6775450" y="3825875"/>
            <a:ext cx="1260475" cy="1260475"/>
          </a:xfrm>
          <a:prstGeom prst="ellipse">
            <a:avLst/>
          </a:prstGeom>
          <a:solidFill>
            <a:srgbClr val="B0EE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7" name="Oval 17" descr="HCJW_002018"/>
          <p:cNvSpPr>
            <a:spLocks noChangeArrowheads="1"/>
          </p:cNvSpPr>
          <p:nvPr/>
        </p:nvSpPr>
        <p:spPr bwMode="gray">
          <a:xfrm>
            <a:off x="6813550" y="3943350"/>
            <a:ext cx="1079500" cy="1079500"/>
          </a:xfrm>
          <a:prstGeom prst="ellipse">
            <a:avLst/>
          </a:prstGeom>
          <a:blipFill dpi="0" rotWithShape="1">
            <a:blip r:embed="rId14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065" name="Picture 14" descr="E:\廖秋霞\学习\汇总\图片1.png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-180975" y="514350"/>
            <a:ext cx="3359150" cy="3357563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3.wmf"/><Relationship Id="rId3" Type="http://schemas.openxmlformats.org/officeDocument/2006/relationships/oleObject" Target="../embeddings/oleObject1.bin"/><Relationship Id="rId2" Type="http://schemas.openxmlformats.org/officeDocument/2006/relationships/image" Target="../media/image11.jpeg"/><Relationship Id="rId1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2.jpeg"/><Relationship Id="rId1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jpeg"/><Relationship Id="rId1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image" Target="../media/image16.jpe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image" Target="../media/image16.jpeg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image" Target="../media/image16.jpe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image" Target="../media/image16.jpeg"/></Relationships>
</file>

<file path=ppt/slides/_rels/slide2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image" Target="../media/image16.jpeg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image" Target="../media/image16.jpeg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image" Target="../media/image16.jpeg"/></Relationships>
</file>

<file path=ppt/slides/_rels/slide2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5.jpeg"/><Relationship Id="rId7" Type="http://schemas.openxmlformats.org/officeDocument/2006/relationships/image" Target="../media/image24.jpeg"/><Relationship Id="rId6" Type="http://schemas.openxmlformats.org/officeDocument/2006/relationships/image" Target="NULL" TargetMode="External"/><Relationship Id="rId5" Type="http://schemas.openxmlformats.org/officeDocument/2006/relationships/image" Target="../media/image23.jpeg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image" Target="../media/image16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6.jpeg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image" Target="../media/image27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0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1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2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3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10" name="Oval 14" descr="快件装车"/>
          <p:cNvSpPr/>
          <p:nvPr/>
        </p:nvSpPr>
        <p:spPr>
          <a:xfrm>
            <a:off x="3779838" y="4652963"/>
            <a:ext cx="1081087" cy="1081087"/>
          </a:xfrm>
          <a:prstGeom prst="ellipse">
            <a:avLst/>
          </a:prstGeom>
          <a:blipFill rotWithShape="1">
            <a:blip r:embed="rId1"/>
            <a:stretch>
              <a:fillRect/>
            </a:stretch>
          </a:blipFill>
          <a:ln w="9525">
            <a:noFill/>
          </a:ln>
        </p:spPr>
        <p:txBody>
          <a:bodyPr wrap="none" anchor="ctr" anchorCtr="0"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1" name="Oval 15" descr="分拣快件"/>
          <p:cNvSpPr/>
          <p:nvPr/>
        </p:nvSpPr>
        <p:spPr>
          <a:xfrm>
            <a:off x="4859338" y="3860800"/>
            <a:ext cx="1873250" cy="1800225"/>
          </a:xfrm>
          <a:prstGeom prst="ellipse">
            <a:avLst/>
          </a:prstGeom>
          <a:blipFill rotWithShape="1">
            <a:blip r:embed="rId2"/>
            <a:stretch>
              <a:fillRect/>
            </a:stretch>
          </a:blipFill>
          <a:ln w="9525">
            <a:noFill/>
          </a:ln>
        </p:spPr>
        <p:txBody>
          <a:bodyPr wrap="none" anchor="ctr" anchorCtr="0"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3" name="Oval 17" descr="航空快递"/>
          <p:cNvSpPr/>
          <p:nvPr/>
        </p:nvSpPr>
        <p:spPr>
          <a:xfrm>
            <a:off x="6804025" y="3933825"/>
            <a:ext cx="1081088" cy="1079500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 w="9525">
            <a:noFill/>
          </a:ln>
        </p:spPr>
        <p:txBody>
          <a:bodyPr wrap="none" anchor="ctr" anchorCtr="0"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8" name="Text Box 20"/>
          <p:cNvSpPr txBox="1"/>
          <p:nvPr/>
        </p:nvSpPr>
        <p:spPr>
          <a:xfrm>
            <a:off x="2771775" y="333375"/>
            <a:ext cx="5184775" cy="15684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9600" b="1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智慧</a:t>
            </a:r>
            <a:r>
              <a:rPr lang="zh-CN" altLang="en-US" sz="9600" b="1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快递</a:t>
            </a:r>
            <a:endParaRPr lang="zh-CN" altLang="en-US" sz="9600" b="1" dirty="0">
              <a:solidFill>
                <a:srgbClr val="FFFF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0" grpId="0" animBg="1"/>
      <p:bldP spid="4111" grpId="0" animBg="1"/>
      <p:bldP spid="41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24">
            <a:hlinkClick r:id="" action="ppaction://hlinkshowjump?jump=nextslide"/>
          </p:cNvPr>
          <p:cNvGrpSpPr/>
          <p:nvPr/>
        </p:nvGrpSpPr>
        <p:grpSpPr>
          <a:xfrm>
            <a:off x="2716197" y="1650429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3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" name="圆角矩形 1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圆角矩形 1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4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5" name="圆角矩形 1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8" name="圆角矩形 1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圆角矩形 1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21" name="圆角矩形 2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3" name="矩形 22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3" name="圆角矩形 72"/>
          <p:cNvSpPr/>
          <p:nvPr/>
        </p:nvSpPr>
        <p:spPr bwMode="auto">
          <a:xfrm>
            <a:off x="3003534" y="1866328"/>
            <a:ext cx="4953001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09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1484313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" name="组合 24">
            <a:hlinkClick r:id="" action="ppaction://noaction"/>
          </p:cNvPr>
          <p:cNvGrpSpPr/>
          <p:nvPr/>
        </p:nvGrpSpPr>
        <p:grpSpPr>
          <a:xfrm>
            <a:off x="2717829" y="2439425"/>
            <a:ext cx="457199" cy="478970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60" name="圆角矩形 5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1" name="圆角矩形 6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58" name="圆角矩形 5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9" name="圆角矩形 5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56" name="圆角矩形 55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7" name="圆角矩形 56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3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54" name="圆角矩形 5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5" name="圆角矩形 5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52" name="矩形 51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62" name="圆角矩形 61"/>
          <p:cNvSpPr/>
          <p:nvPr/>
        </p:nvSpPr>
        <p:spPr bwMode="auto">
          <a:xfrm>
            <a:off x="3005166" y="2655325"/>
            <a:ext cx="4953000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2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2276475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4" name="组合 24">
            <a:hlinkClick r:id="" action="ppaction://noaction"/>
          </p:cNvPr>
          <p:cNvGrpSpPr/>
          <p:nvPr/>
        </p:nvGrpSpPr>
        <p:grpSpPr>
          <a:xfrm>
            <a:off x="2717829" y="3377646"/>
            <a:ext cx="457199" cy="478970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17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95" name="圆角矩形 9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" name="圆角矩形 9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0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93" name="圆角矩形 92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4" name="圆角矩形 93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91" name="圆角矩形 9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2" name="圆角矩形 9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89" name="圆角矩形 88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0" name="圆角矩形 89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7" name="矩形 86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8" name="矩形 87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97" name="圆角矩形 96"/>
          <p:cNvSpPr/>
          <p:nvPr/>
        </p:nvSpPr>
        <p:spPr bwMode="auto">
          <a:xfrm>
            <a:off x="3005166" y="3595133"/>
            <a:ext cx="4953000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32131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noaction"/>
          </p:cNvPr>
          <p:cNvGrpSpPr/>
          <p:nvPr/>
        </p:nvGrpSpPr>
        <p:grpSpPr>
          <a:xfrm>
            <a:off x="2716197" y="4240682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3003534" y="4455566"/>
            <a:ext cx="4953001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8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40767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264312" y="2643586"/>
            <a:ext cx="2077097" cy="1642831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110" name="Picture 3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11" name="Text Box 39"/>
          <p:cNvSpPr txBox="1"/>
          <p:nvPr/>
        </p:nvSpPr>
        <p:spPr>
          <a:xfrm>
            <a:off x="1403350" y="333375"/>
            <a:ext cx="4537075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快递运营管理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112" name="Text Box 40"/>
          <p:cNvSpPr txBox="1"/>
          <p:nvPr/>
        </p:nvSpPr>
        <p:spPr>
          <a:xfrm>
            <a:off x="3276600" y="2205038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任务二：快件收寄作业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3" name="Text Box 41"/>
          <p:cNvSpPr txBox="1"/>
          <p:nvPr/>
        </p:nvSpPr>
        <p:spPr>
          <a:xfrm>
            <a:off x="3276600" y="148431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任务一：快递运营筹备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4" name="Text Box 42"/>
          <p:cNvSpPr txBox="1"/>
          <p:nvPr/>
        </p:nvSpPr>
        <p:spPr>
          <a:xfrm>
            <a:off x="3276600" y="314166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任务三：快件处理作业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5" name="Text Box 43"/>
          <p:cNvSpPr txBox="1"/>
          <p:nvPr/>
        </p:nvSpPr>
        <p:spPr>
          <a:xfrm>
            <a:off x="3276600" y="393382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任务四：快件派送作业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2" name="组合 24">
            <a:hlinkClick r:id="" action="ppaction://noaction"/>
          </p:cNvPr>
          <p:cNvGrpSpPr/>
          <p:nvPr/>
        </p:nvGrpSpPr>
        <p:grpSpPr>
          <a:xfrm>
            <a:off x="2716197" y="5104282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33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3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6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37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8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9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4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42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43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4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45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6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47" name="圆角矩形 115"/>
          <p:cNvSpPr/>
          <p:nvPr/>
        </p:nvSpPr>
        <p:spPr bwMode="auto">
          <a:xfrm>
            <a:off x="3003534" y="5319166"/>
            <a:ext cx="4953001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18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49403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19" name="Text Box 49"/>
          <p:cNvSpPr txBox="1"/>
          <p:nvPr/>
        </p:nvSpPr>
        <p:spPr>
          <a:xfrm>
            <a:off x="3276600" y="486886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任务五：快递客户服务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4" name="Picture 205" descr="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5" name="AutoShape 235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6" name="Text Box 237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aphicFrame>
        <p:nvGraphicFramePr>
          <p:cNvPr id="5127" name="Object 239"/>
          <p:cNvGraphicFramePr>
            <a:graphicFrameLocks noChangeAspect="1"/>
          </p:cNvGraphicFramePr>
          <p:nvPr/>
        </p:nvGraphicFramePr>
        <p:xfrm>
          <a:off x="0" y="1268413"/>
          <a:ext cx="9144000" cy="5040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8550910" imgH="5730240" progId="">
                  <p:embed/>
                </p:oleObj>
              </mc:Choice>
              <mc:Fallback>
                <p:oleObj name="" r:id="rId3" imgW="8550910" imgH="5730240" progId="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rcRect t="4616"/>
                      <a:stretch>
                        <a:fillRect/>
                      </a:stretch>
                    </p:blipFill>
                    <p:spPr>
                      <a:xfrm>
                        <a:off x="0" y="1268413"/>
                        <a:ext cx="9144000" cy="50403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diamond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5" name="组合 24">
            <a:hlinkClick r:id="" action="ppaction://noaction"/>
          </p:cNvPr>
          <p:cNvPicPr/>
          <p:nvPr/>
        </p:nvPicPr>
        <p:blipFill>
          <a:blip r:embed="rId1"/>
          <a:stretch>
            <a:fillRect/>
          </a:stretch>
        </p:blipFill>
        <p:spPr>
          <a:xfrm>
            <a:off x="3059113" y="4005263"/>
            <a:ext cx="447675" cy="495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6" name="组合 24">
            <a:hlinkClick r:id="" action="ppaction://noaction"/>
          </p:cNvPr>
          <p:cNvPicPr/>
          <p:nvPr/>
        </p:nvPicPr>
        <p:blipFill>
          <a:blip r:embed="rId1"/>
          <a:stretch>
            <a:fillRect/>
          </a:stretch>
        </p:blipFill>
        <p:spPr>
          <a:xfrm>
            <a:off x="3059113" y="3429000"/>
            <a:ext cx="447675" cy="495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7" name="组合 24">
            <a:hlinkClick r:id="" action="ppaction://noaction"/>
          </p:cNvPr>
          <p:cNvPicPr/>
          <p:nvPr/>
        </p:nvPicPr>
        <p:blipFill>
          <a:blip r:embed="rId1"/>
          <a:stretch>
            <a:fillRect/>
          </a:stretch>
        </p:blipFill>
        <p:spPr>
          <a:xfrm>
            <a:off x="3059113" y="2852738"/>
            <a:ext cx="447675" cy="4953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noaction"/>
          </p:cNvPr>
          <p:cNvGrpSpPr/>
          <p:nvPr/>
        </p:nvGrpSpPr>
        <p:grpSpPr>
          <a:xfrm>
            <a:off x="5092684" y="3953343"/>
            <a:ext cx="457201" cy="478972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0" name="组合 24">
            <a:hlinkClick r:id="" action="ppaction://noaction"/>
          </p:cNvPr>
          <p:cNvGrpSpPr/>
          <p:nvPr/>
        </p:nvGrpSpPr>
        <p:grpSpPr>
          <a:xfrm>
            <a:off x="5092684" y="3377082"/>
            <a:ext cx="457201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13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78848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8849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78850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78851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8852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78853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78855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8856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78857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7885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8860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78861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8862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4" name="组合 24">
            <a:hlinkClick r:id="" action="ppaction://noaction"/>
          </p:cNvPr>
          <p:cNvGrpSpPr/>
          <p:nvPr/>
        </p:nvGrpSpPr>
        <p:grpSpPr>
          <a:xfrm>
            <a:off x="5094316" y="2801010"/>
            <a:ext cx="457200" cy="47007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17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95" name="圆角矩形 9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" name="圆角矩形 9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0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93" name="圆角矩形 92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4" name="圆角矩形 93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91" name="圆角矩形 9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2" name="圆角矩形 9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89" name="圆角矩形 88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0" name="圆角矩形 89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7" name="矩形 86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8" name="矩形 87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" name="组合 24">
            <a:hlinkClick r:id="" action="ppaction://hlinkshowjump?jump=nextslide"/>
          </p:cNvPr>
          <p:cNvGrpSpPr/>
          <p:nvPr/>
        </p:nvGrpSpPr>
        <p:grpSpPr>
          <a:xfrm>
            <a:off x="5092684" y="2298129"/>
            <a:ext cx="457201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3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" name="圆角矩形 1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圆角矩形 1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4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5" name="圆角矩形 1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8" name="圆角矩形 1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圆角矩形 1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21" name="圆角矩形 2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3" name="矩形 22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3" name="圆角矩形 72"/>
          <p:cNvSpPr/>
          <p:nvPr/>
        </p:nvSpPr>
        <p:spPr bwMode="auto">
          <a:xfrm>
            <a:off x="5375204" y="2522231"/>
            <a:ext cx="3448312" cy="99273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53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027988" y="21336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54" name="组合 24">
            <a:hlinkClick r:id="" action="ppaction://noaction"/>
          </p:cNvPr>
          <p:cNvPicPr/>
          <p:nvPr/>
        </p:nvPicPr>
        <p:blipFill>
          <a:blip r:embed="rId1"/>
          <a:stretch>
            <a:fillRect/>
          </a:stretch>
        </p:blipFill>
        <p:spPr>
          <a:xfrm>
            <a:off x="3059113" y="2349500"/>
            <a:ext cx="447675" cy="495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2" name="圆角矩形 61"/>
          <p:cNvSpPr/>
          <p:nvPr/>
        </p:nvSpPr>
        <p:spPr bwMode="auto">
          <a:xfrm>
            <a:off x="5376301" y="3022690"/>
            <a:ext cx="3437258" cy="99273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56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013" y="2636838"/>
            <a:ext cx="777875" cy="4333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7" name="圆角矩形 96"/>
          <p:cNvSpPr/>
          <p:nvPr/>
        </p:nvSpPr>
        <p:spPr bwMode="auto">
          <a:xfrm>
            <a:off x="5305114" y="3603013"/>
            <a:ext cx="3508309" cy="98182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58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013" y="32131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6" name="圆角矩形 115"/>
          <p:cNvSpPr/>
          <p:nvPr/>
        </p:nvSpPr>
        <p:spPr bwMode="auto">
          <a:xfrm>
            <a:off x="5375401" y="4174956"/>
            <a:ext cx="3509888" cy="98182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60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72450" y="3789363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929725" y="1491061"/>
            <a:ext cx="2077097" cy="1642831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6162" name="Picture 23" descr="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63" name="Text Box 24"/>
          <p:cNvSpPr txBox="1"/>
          <p:nvPr/>
        </p:nvSpPr>
        <p:spPr>
          <a:xfrm>
            <a:off x="1403350" y="333375"/>
            <a:ext cx="4537075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</a:t>
            </a:r>
            <a:r>
              <a:rPr lang="en-US" altLang="zh-CN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收件收寄作业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164" name="Text Box 25"/>
          <p:cNvSpPr txBox="1"/>
          <p:nvPr/>
        </p:nvSpPr>
        <p:spPr>
          <a:xfrm>
            <a:off x="5508625" y="2708275"/>
            <a:ext cx="2592388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学习活动六：称重计费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65" name="Text Box 26"/>
          <p:cNvSpPr txBox="1"/>
          <p:nvPr/>
        </p:nvSpPr>
        <p:spPr>
          <a:xfrm>
            <a:off x="5508625" y="2205038"/>
            <a:ext cx="2519363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学习活动五：快件包装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66" name="Text Box 27"/>
          <p:cNvSpPr txBox="1"/>
          <p:nvPr/>
        </p:nvSpPr>
        <p:spPr>
          <a:xfrm>
            <a:off x="5508625" y="3284538"/>
            <a:ext cx="2592388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学习活动七：快件交接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8865" name="圆角矩形 61"/>
          <p:cNvSpPr/>
          <p:nvPr/>
        </p:nvSpPr>
        <p:spPr bwMode="auto">
          <a:xfrm>
            <a:off x="11508" y="2517865"/>
            <a:ext cx="3258843" cy="99273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8866" name="圆角矩形 61"/>
          <p:cNvSpPr/>
          <p:nvPr/>
        </p:nvSpPr>
        <p:spPr bwMode="auto">
          <a:xfrm>
            <a:off x="11508" y="3094128"/>
            <a:ext cx="3258843" cy="99272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8867" name="圆角矩形 61"/>
          <p:cNvSpPr/>
          <p:nvPr/>
        </p:nvSpPr>
        <p:spPr bwMode="auto">
          <a:xfrm>
            <a:off x="11508" y="3670390"/>
            <a:ext cx="3258843" cy="99273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8868" name="圆角矩形 61"/>
          <p:cNvSpPr/>
          <p:nvPr/>
        </p:nvSpPr>
        <p:spPr bwMode="auto">
          <a:xfrm>
            <a:off x="11508" y="4246653"/>
            <a:ext cx="3258843" cy="99272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71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21336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72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2708275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73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284538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74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8608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75" name="Text Box 49"/>
          <p:cNvSpPr txBox="1"/>
          <p:nvPr/>
        </p:nvSpPr>
        <p:spPr>
          <a:xfrm>
            <a:off x="684213" y="2205038"/>
            <a:ext cx="2519362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学习活动一：接收订单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76" name="Text Box 50"/>
          <p:cNvSpPr txBox="1"/>
          <p:nvPr/>
        </p:nvSpPr>
        <p:spPr>
          <a:xfrm>
            <a:off x="684213" y="2781300"/>
            <a:ext cx="2519362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学习活动二：上门取件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77" name="Text Box 51"/>
          <p:cNvSpPr txBox="1"/>
          <p:nvPr/>
        </p:nvSpPr>
        <p:spPr>
          <a:xfrm>
            <a:off x="684213" y="3357563"/>
            <a:ext cx="2519362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学习活动三：快件验视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78" name="Text Box 52"/>
          <p:cNvSpPr txBox="1"/>
          <p:nvPr/>
        </p:nvSpPr>
        <p:spPr>
          <a:xfrm>
            <a:off x="684213" y="3933825"/>
            <a:ext cx="2519362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学习活动四：运单填写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78870" name="Picture 4" descr="C:\Documents and Settings\鱼不愚\桌面\00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3938" y="2276475"/>
            <a:ext cx="2101850" cy="33115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69" name="Picture 16" descr="t014896969a1be984c5"/>
          <p:cNvPicPr>
            <a:picLocks noChangeAspect="1"/>
          </p:cNvPicPr>
          <p:nvPr/>
        </p:nvPicPr>
        <p:blipFill>
          <a:blip r:embed="rId1"/>
          <a:srcRect l="6754" t="14407" r="6326" b="10648"/>
          <a:stretch>
            <a:fillRect/>
          </a:stretch>
        </p:blipFill>
        <p:spPr>
          <a:xfrm>
            <a:off x="0" y="1293813"/>
            <a:ext cx="9144000" cy="55641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72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7174" name="Picture 8" descr="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5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6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177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40301" name="Rectangle 13"/>
          <p:cNvSpPr/>
          <p:nvPr/>
        </p:nvSpPr>
        <p:spPr>
          <a:xfrm>
            <a:off x="1476375" y="1989138"/>
            <a:ext cx="6553200" cy="3113087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defTabSz="914400">
              <a:buFont typeface="Wingdings" panose="05000000000000000000" pitchFamily="2" charset="2"/>
              <a:tabLst>
                <a:tab pos="685800" algn="l"/>
              </a:tabLst>
            </a:pP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buFont typeface="Wingdings" panose="05000000000000000000" pitchFamily="2" charset="2"/>
              <a:tabLst>
                <a:tab pos="685800" algn="l"/>
              </a:tabLst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buFont typeface="Wingdings" panose="05000000000000000000" pitchFamily="2" charset="2"/>
              <a:buChar char="Ø"/>
              <a:tabLst>
                <a:tab pos="685800" algn="l"/>
              </a:tabLst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亲和：只有亲和才能消除隔阂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buFont typeface="Wingdings" panose="05000000000000000000" pitchFamily="2" charset="2"/>
              <a:buChar char="Ø"/>
              <a:tabLst>
                <a:tab pos="685800" algn="l"/>
              </a:tabLst>
            </a:pP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buFont typeface="Wingdings" panose="05000000000000000000" pitchFamily="2" charset="2"/>
              <a:buChar char="Ø"/>
              <a:tabLst>
                <a:tab pos="685800" algn="l"/>
              </a:tabLst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专业：专业的才是可信赖的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buFont typeface="Wingdings" panose="05000000000000000000" pitchFamily="2" charset="2"/>
              <a:buChar char="Ø"/>
              <a:tabLst>
                <a:tab pos="685800" algn="l"/>
              </a:tabLst>
            </a:pP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buFont typeface="Wingdings" panose="05000000000000000000" pitchFamily="2" charset="2"/>
              <a:buChar char="Ø"/>
              <a:tabLst>
                <a:tab pos="685800" algn="l"/>
              </a:tabLst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主动：不去主动解决问题，只能被动接受“糟糕”的现实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buFont typeface="Wingdings" panose="05000000000000000000" pitchFamily="2" charset="2"/>
              <a:buChar char="Ø"/>
              <a:tabLst>
                <a:tab pos="685800" algn="l"/>
              </a:tabLst>
            </a:pP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buFont typeface="Wingdings" panose="05000000000000000000" pitchFamily="2" charset="2"/>
              <a:buChar char="Ø"/>
              <a:tabLst>
                <a:tab pos="685800" algn="l"/>
              </a:tabLst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认真：态度决定一切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buFont typeface="Wingdings" panose="05000000000000000000" pitchFamily="2" charset="2"/>
              <a:buChar char="Ø"/>
              <a:tabLst>
                <a:tab pos="685800" algn="l"/>
              </a:tabLst>
            </a:pP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buFont typeface="Wingdings" panose="05000000000000000000" pitchFamily="2" charset="2"/>
              <a:buChar char="Ø"/>
              <a:tabLst>
                <a:tab pos="685800" algn="l"/>
              </a:tabLst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负责：“员工不负责，公司必将倒闭”，每个客户都这么认为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7179" name="Picture 15" descr="U_3313~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7400" y="1989138"/>
            <a:ext cx="1905000" cy="1428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80" name="Rectangle 17"/>
          <p:cNvSpPr/>
          <p:nvPr/>
        </p:nvSpPr>
        <p:spPr>
          <a:xfrm>
            <a:off x="1476375" y="2060575"/>
            <a:ext cx="3232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客户服务人员必须具备的素质</a:t>
            </a:r>
            <a:r>
              <a:rPr lang="en-US" altLang="zh-CN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:</a:t>
            </a:r>
            <a:endParaRPr lang="zh-CN" altLang="en-US" b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0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30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3" name="Picture 17" descr="t014896969a1be984c5"/>
          <p:cNvPicPr>
            <a:picLocks noChangeAspect="1"/>
          </p:cNvPicPr>
          <p:nvPr/>
        </p:nvPicPr>
        <p:blipFill>
          <a:blip r:embed="rId1"/>
          <a:srcRect l="6754" t="14407" r="6326" b="10648"/>
          <a:stretch>
            <a:fillRect/>
          </a:stretch>
        </p:blipFill>
        <p:spPr>
          <a:xfrm>
            <a:off x="0" y="1293813"/>
            <a:ext cx="9144000" cy="55641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196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8198" name="Picture 8" descr="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9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0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201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41325" name="Rectangle 13"/>
          <p:cNvSpPr/>
          <p:nvPr/>
        </p:nvSpPr>
        <p:spPr>
          <a:xfrm>
            <a:off x="1116013" y="1628775"/>
            <a:ext cx="6553200" cy="43561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defTabSz="914400">
              <a:buFont typeface="Wingdings" panose="05000000000000000000" pitchFamily="2" charset="2"/>
              <a:tabLst>
                <a:tab pos="685800" algn="l"/>
              </a:tabLst>
            </a:pPr>
            <a:endParaRPr lang="en-US" altLang="zh-CN" b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defTabSz="914400">
              <a:buFont typeface="Wingdings" panose="05000000000000000000" pitchFamily="2" charset="2"/>
              <a:tabLst>
                <a:tab pos="685800" algn="l"/>
              </a:tabLst>
            </a:pP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685800" algn="l"/>
              </a:tabLst>
            </a:pP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公司及网络概况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685800" algn="l"/>
              </a:tabLst>
            </a:pP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公司服务及产品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685800" algn="l"/>
              </a:tabLst>
            </a:pP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转运路径与时效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685800" algn="l"/>
              </a:tabLst>
            </a:pP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公司业务流程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685800" algn="l"/>
              </a:tabLst>
            </a:pP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公司</a:t>
            </a:r>
            <a:r>
              <a:rPr lang="en-US" altLang="zh-CN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IT</a:t>
            </a: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系统使用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685800" algn="l"/>
              </a:tabLst>
            </a:pP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事故责任限定及处理规则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685800" algn="l"/>
              </a:tabLst>
            </a:pP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电话礼仪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685800" algn="l"/>
              </a:tabLst>
            </a:pP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沟通技巧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buFont typeface="Wingdings" panose="05000000000000000000" pitchFamily="2" charset="2"/>
              <a:buChar char="Ø"/>
              <a:tabLst>
                <a:tab pos="685800" algn="l"/>
              </a:tabLst>
            </a:pPr>
            <a:r>
              <a:rPr lang="en-US" altLang="zh-CN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…………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8203" name="Picture 16" descr="U_3398~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4888" y="1916113"/>
            <a:ext cx="2209800" cy="3333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04" name="Rectangle 18"/>
          <p:cNvSpPr/>
          <p:nvPr/>
        </p:nvSpPr>
        <p:spPr>
          <a:xfrm>
            <a:off x="1258888" y="1773238"/>
            <a:ext cx="4375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客户服务人员必须具备的</a:t>
            </a:r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专业知识、技能</a:t>
            </a:r>
            <a:r>
              <a:rPr lang="en-US" altLang="zh-CN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:</a:t>
            </a:r>
            <a:endParaRPr lang="zh-CN" altLang="en-US" b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1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7" name="Picture 37" descr="t014896969a1be984c5"/>
          <p:cNvPicPr>
            <a:picLocks noChangeAspect="1"/>
          </p:cNvPicPr>
          <p:nvPr/>
        </p:nvPicPr>
        <p:blipFill>
          <a:blip r:embed="rId1"/>
          <a:srcRect l="6754" t="14407" r="6326" b="10648"/>
          <a:stretch>
            <a:fillRect/>
          </a:stretch>
        </p:blipFill>
        <p:spPr>
          <a:xfrm>
            <a:off x="0" y="1293813"/>
            <a:ext cx="9144000" cy="55641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220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22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grpSp>
        <p:nvGrpSpPr>
          <p:cNvPr id="79884" name="Group 12"/>
          <p:cNvGrpSpPr>
            <a:grpSpLocks noChangeAspect="1"/>
          </p:cNvGrpSpPr>
          <p:nvPr/>
        </p:nvGrpSpPr>
        <p:grpSpPr>
          <a:xfrm>
            <a:off x="900113" y="1773238"/>
            <a:ext cx="7993062" cy="4103687"/>
            <a:chOff x="2236" y="1222"/>
            <a:chExt cx="7257" cy="5640"/>
          </a:xfrm>
        </p:grpSpPr>
        <p:sp>
          <p:nvSpPr>
            <p:cNvPr id="9226" name="AutoShape 13"/>
            <p:cNvSpPr>
              <a:spLocks noChangeAspect="1"/>
            </p:cNvSpPr>
            <p:nvPr/>
          </p:nvSpPr>
          <p:spPr>
            <a:xfrm>
              <a:off x="2236" y="1222"/>
              <a:ext cx="7257" cy="564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27" name="AutoShape 5"/>
            <p:cNvSpPr/>
            <p:nvPr/>
          </p:nvSpPr>
          <p:spPr>
            <a:xfrm>
              <a:off x="2857" y="1346"/>
              <a:ext cx="987" cy="2046"/>
            </a:xfrm>
            <a:prstGeom prst="roundRect">
              <a:avLst>
                <a:gd name="adj" fmla="val 3894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5400000" scaled="1"/>
              <a:tileRect/>
            </a:gradFill>
            <a:ln w="57150" cap="flat" cmpd="sng">
              <a:solidFill>
                <a:srgbClr val="96969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2974" tIns="46486" rIns="92974" bIns="46486" anchor="ctr" anchorCtr="0"/>
            <a:p>
              <a:pPr algn="just"/>
              <a:r>
                <a:rPr lang="zh-CN" altLang="en-US" sz="90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响铃</a:t>
              </a:r>
              <a:r>
                <a:rPr lang="en-US" altLang="zh-CN" sz="90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3</a:t>
              </a:r>
              <a:r>
                <a:rPr lang="zh-CN" altLang="en-US" sz="90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声内客服专员务必接听客户电话。</a:t>
              </a:r>
              <a:endParaRPr lang="zh-CN" altLang="en-US" sz="9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28" name="AutoShape 5"/>
            <p:cNvSpPr/>
            <p:nvPr/>
          </p:nvSpPr>
          <p:spPr>
            <a:xfrm>
              <a:off x="2292" y="4815"/>
              <a:ext cx="989" cy="2046"/>
            </a:xfrm>
            <a:prstGeom prst="roundRect">
              <a:avLst>
                <a:gd name="adj" fmla="val 3894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5400000" scaled="1"/>
              <a:tileRect/>
            </a:gradFill>
            <a:ln w="57150" cap="flat" cmpd="sng">
              <a:solidFill>
                <a:srgbClr val="96969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2974" tIns="46486" rIns="92974" bIns="46486" anchor="ctr" anchorCtr="0"/>
            <a:p>
              <a:pPr algn="just"/>
              <a:endParaRPr lang="zh-CN" altLang="en-US" sz="9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just"/>
              <a:endParaRPr lang="zh-CN" altLang="en-US" sz="9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just"/>
              <a:r>
                <a:rPr lang="zh-CN" altLang="en-US" sz="900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客服专员须在上班时做好接单准备。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29" name="AutoShape 10"/>
            <p:cNvSpPr/>
            <p:nvPr/>
          </p:nvSpPr>
          <p:spPr>
            <a:xfrm>
              <a:off x="2292" y="3452"/>
              <a:ext cx="7059" cy="1154"/>
            </a:xfrm>
            <a:prstGeom prst="rightArrow">
              <a:avLst>
                <a:gd name="adj1" fmla="val 78462"/>
                <a:gd name="adj2" fmla="val 47576"/>
              </a:avLst>
            </a:prstGeom>
            <a:solidFill>
              <a:srgbClr val="64B900"/>
            </a:solidFill>
            <a:ln w="9525">
              <a:noFill/>
            </a:ln>
            <a:effectLst>
              <a:prstShdw prst="shdw17" dist="17961" dir="2699999">
                <a:srgbClr val="3C6F00"/>
              </a:prstShdw>
            </a:effectLst>
          </p:spPr>
          <p:txBody>
            <a:bodyPr lIns="61363" tIns="30680" rIns="61363" bIns="30680" anchor="ctr" anchorCtr="0"/>
            <a:p>
              <a:pPr algn="just"/>
              <a:endPara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30" name="AutoShape 52"/>
            <p:cNvSpPr/>
            <p:nvPr/>
          </p:nvSpPr>
          <p:spPr>
            <a:xfrm>
              <a:off x="2292" y="4195"/>
              <a:ext cx="989" cy="1115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9CDB2C"/>
            </a:solidFill>
            <a:ln w="9525">
              <a:noFill/>
            </a:ln>
            <a:effectLst>
              <a:prstShdw prst="shdw17" dist="17961" dir="2699999">
                <a:srgbClr val="5E831A"/>
              </a:prstShdw>
            </a:effectLst>
          </p:spPr>
          <p:txBody>
            <a:bodyPr lIns="61363" tIns="30680" rIns="61363" bIns="30680" anchor="ctr" anchorCtr="0"/>
            <a:p>
              <a:pPr algn="just"/>
              <a:r>
                <a:rPr lang="zh-CN" altLang="en-US" sz="1200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zh-CN" altLang="en-US" sz="1200" b="1" dirty="0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en-US" altLang="zh-CN" sz="1200" b="1" dirty="0">
                  <a:latin typeface="Arial" panose="020B0604020202020204" pitchFamily="34" charset="0"/>
                  <a:ea typeface="宋体" panose="02010600030101010101" pitchFamily="2" charset="-122"/>
                </a:rPr>
                <a:t>1 </a:t>
              </a:r>
              <a:endParaRPr lang="en-US" altLang="zh-CN" sz="1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just"/>
              <a:r>
                <a:rPr lang="zh-CN" altLang="en-US" sz="1000" b="1" dirty="0">
                  <a:latin typeface="Arial" panose="020B0604020202020204" pitchFamily="34" charset="0"/>
                  <a:ea typeface="宋体" panose="02010600030101010101" pitchFamily="2" charset="-122"/>
                </a:rPr>
                <a:t>准备</a:t>
              </a:r>
              <a:endParaRPr lang="zh-CN" altLang="en-US" sz="10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just"/>
              <a:r>
                <a:rPr lang="zh-CN" altLang="en-US" sz="1000" b="1" dirty="0">
                  <a:latin typeface="Arial" panose="020B0604020202020204" pitchFamily="34" charset="0"/>
                  <a:ea typeface="宋体" panose="02010600030101010101" pitchFamily="2" charset="-122"/>
                </a:rPr>
                <a:t>接单</a:t>
              </a:r>
              <a:endParaRPr lang="zh-CN" altLang="en-US" sz="10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31" name="AutoShape 52"/>
            <p:cNvSpPr/>
            <p:nvPr/>
          </p:nvSpPr>
          <p:spPr>
            <a:xfrm>
              <a:off x="2857" y="2956"/>
              <a:ext cx="990" cy="1115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9CDB2C"/>
            </a:solidFill>
            <a:ln w="9525">
              <a:noFill/>
            </a:ln>
            <a:effectLst>
              <a:prstShdw prst="shdw17" dist="17961" dir="2699999">
                <a:srgbClr val="5E831A"/>
              </a:prstShdw>
            </a:effectLst>
          </p:spPr>
          <p:txBody>
            <a:bodyPr lIns="61363" tIns="30680" rIns="61363" bIns="30680" anchor="ctr" anchorCtr="0"/>
            <a:p>
              <a:pPr algn="just"/>
              <a:r>
                <a:rPr lang="zh-CN" altLang="en-US" sz="1200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zh-CN" altLang="en-US" sz="1200" b="1" dirty="0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en-US" altLang="zh-CN" sz="1200" b="1" dirty="0">
                  <a:latin typeface="Arial" panose="020B0604020202020204" pitchFamily="34" charset="0"/>
                  <a:ea typeface="宋体" panose="02010600030101010101" pitchFamily="2" charset="-122"/>
                </a:rPr>
                <a:t>2 </a:t>
              </a:r>
              <a:endParaRPr lang="en-US" altLang="zh-CN" sz="1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just"/>
              <a:r>
                <a:rPr lang="zh-CN" altLang="en-US" sz="1000" b="1" dirty="0">
                  <a:latin typeface="Arial" panose="020B0604020202020204" pitchFamily="34" charset="0"/>
                  <a:ea typeface="宋体" panose="02010600030101010101" pitchFamily="2" charset="-122"/>
                </a:rPr>
                <a:t>接听</a:t>
              </a:r>
              <a:endParaRPr lang="zh-CN" altLang="en-US" sz="10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just"/>
              <a:r>
                <a:rPr lang="zh-CN" altLang="en-US" sz="1000" b="1" dirty="0">
                  <a:latin typeface="Arial" panose="020B0604020202020204" pitchFamily="34" charset="0"/>
                  <a:ea typeface="宋体" panose="02010600030101010101" pitchFamily="2" charset="-122"/>
                </a:rPr>
                <a:t>来电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32" name="AutoShape 5"/>
            <p:cNvSpPr/>
            <p:nvPr/>
          </p:nvSpPr>
          <p:spPr>
            <a:xfrm>
              <a:off x="3563" y="4815"/>
              <a:ext cx="988" cy="2046"/>
            </a:xfrm>
            <a:prstGeom prst="roundRect">
              <a:avLst>
                <a:gd name="adj" fmla="val 3894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5400000" scaled="1"/>
              <a:tileRect/>
            </a:gradFill>
            <a:ln w="57150" cap="flat" cmpd="sng">
              <a:solidFill>
                <a:srgbClr val="96969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2974" tIns="46486" rIns="92974" bIns="46486" anchor="ctr" anchorCtr="0"/>
            <a:p>
              <a:pPr algn="just"/>
              <a:endParaRPr lang="zh-CN" altLang="en-US" sz="9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just"/>
              <a:endParaRPr lang="zh-CN" altLang="en-US" sz="9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just"/>
              <a:r>
                <a:rPr lang="zh-CN" altLang="en-US" sz="9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判定快件的到达地是否属于公司服务范围。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33" name="AutoShape 5"/>
            <p:cNvSpPr/>
            <p:nvPr/>
          </p:nvSpPr>
          <p:spPr>
            <a:xfrm>
              <a:off x="4975" y="4815"/>
              <a:ext cx="988" cy="2046"/>
            </a:xfrm>
            <a:prstGeom prst="roundRect">
              <a:avLst>
                <a:gd name="adj" fmla="val 3894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5400000" scaled="1"/>
              <a:tileRect/>
            </a:gradFill>
            <a:ln w="57150" cap="flat" cmpd="sng">
              <a:solidFill>
                <a:srgbClr val="96969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2974" tIns="46486" rIns="92974" bIns="46486" anchor="ctr" anchorCtr="0"/>
            <a:p>
              <a:pPr algn="just"/>
              <a:endParaRPr lang="zh-CN" altLang="en-US" sz="9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endParaRPr lang="zh-CN" altLang="en-US" sz="9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r>
                <a:rPr lang="zh-CN" altLang="en-US" sz="9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宣传公司服务产品，为客户提供更多服务选择</a:t>
              </a:r>
              <a:r>
                <a:rPr lang="zh-CN" altLang="en-US" sz="10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。</a:t>
              </a:r>
              <a:endParaRPr lang="zh-CN" altLang="en-US" sz="10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34" name="AutoShape 5"/>
            <p:cNvSpPr/>
            <p:nvPr/>
          </p:nvSpPr>
          <p:spPr>
            <a:xfrm>
              <a:off x="6387" y="4815"/>
              <a:ext cx="988" cy="2047"/>
            </a:xfrm>
            <a:prstGeom prst="roundRect">
              <a:avLst>
                <a:gd name="adj" fmla="val 3894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5400000" scaled="1"/>
              <a:tileRect/>
            </a:gradFill>
            <a:ln w="57150" cap="flat" cmpd="sng">
              <a:solidFill>
                <a:srgbClr val="96969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2974" tIns="46486" rIns="92974" bIns="46486" anchor="ctr" anchorCtr="0"/>
            <a:p>
              <a:pPr algn="just"/>
              <a:endParaRPr lang="zh-CN" altLang="en-US" sz="9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just"/>
              <a:endParaRPr lang="zh-CN" altLang="en-US" sz="9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just"/>
              <a:r>
                <a:rPr lang="zh-CN" altLang="en-US" sz="9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告知客户的取件时间，以便客户做出安排。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35" name="AutoShape 5"/>
            <p:cNvSpPr/>
            <p:nvPr/>
          </p:nvSpPr>
          <p:spPr>
            <a:xfrm>
              <a:off x="7798" y="4815"/>
              <a:ext cx="989" cy="2047"/>
            </a:xfrm>
            <a:prstGeom prst="roundRect">
              <a:avLst>
                <a:gd name="adj" fmla="val 3894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5400000" scaled="1"/>
              <a:tileRect/>
            </a:gradFill>
            <a:ln w="57150" cap="flat" cmpd="sng">
              <a:solidFill>
                <a:srgbClr val="96969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2974" tIns="46486" rIns="92974" bIns="46486" anchor="ctr" anchorCtr="0"/>
            <a:p>
              <a:pPr algn="just"/>
              <a:endParaRPr lang="zh-CN" altLang="en-US" sz="9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just"/>
              <a:endParaRPr lang="zh-CN" altLang="en-US" sz="9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just"/>
              <a:r>
                <a:rPr lang="zh-CN" altLang="en-US" sz="900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客服专员将订单下给正确的收件员。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36" name="AutoShape 5"/>
            <p:cNvSpPr/>
            <p:nvPr/>
          </p:nvSpPr>
          <p:spPr>
            <a:xfrm>
              <a:off x="5681" y="1346"/>
              <a:ext cx="987" cy="2046"/>
            </a:xfrm>
            <a:prstGeom prst="roundRect">
              <a:avLst>
                <a:gd name="adj" fmla="val 3894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5400000" scaled="1"/>
              <a:tileRect/>
            </a:gradFill>
            <a:ln w="57150" cap="flat" cmpd="sng">
              <a:solidFill>
                <a:srgbClr val="96969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2974" tIns="46486" rIns="92974" bIns="46486" anchor="ctr" anchorCtr="0"/>
            <a:p>
              <a:pPr algn="just"/>
              <a:r>
                <a:rPr lang="zh-CN" altLang="en-US" sz="90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详细记录客户的姓名、取件地址、联系方式。</a:t>
              </a:r>
              <a:endParaRPr lang="zh-CN" altLang="en-US" sz="9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37" name="AutoShape 5"/>
            <p:cNvSpPr/>
            <p:nvPr/>
          </p:nvSpPr>
          <p:spPr>
            <a:xfrm>
              <a:off x="7092" y="1346"/>
              <a:ext cx="988" cy="2045"/>
            </a:xfrm>
            <a:prstGeom prst="roundRect">
              <a:avLst>
                <a:gd name="adj" fmla="val 3894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5400000" scaled="1"/>
              <a:tileRect/>
            </a:gradFill>
            <a:ln w="57150" cap="flat" cmpd="sng">
              <a:solidFill>
                <a:srgbClr val="96969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2974" tIns="46486" rIns="92974" bIns="46486" anchor="ctr" anchorCtr="0"/>
            <a:p>
              <a:pPr algn="just"/>
              <a:r>
                <a:rPr lang="zh-CN" altLang="en-US" sz="90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确认下单后，客服专员将取件信息上传订单系统。</a:t>
              </a:r>
              <a:endParaRPr lang="zh-CN" altLang="en-US" sz="9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38" name="AutoShape 5"/>
            <p:cNvSpPr/>
            <p:nvPr/>
          </p:nvSpPr>
          <p:spPr>
            <a:xfrm>
              <a:off x="4269" y="1346"/>
              <a:ext cx="987" cy="2045"/>
            </a:xfrm>
            <a:prstGeom prst="roundRect">
              <a:avLst>
                <a:gd name="adj" fmla="val 3894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5400000" scaled="1"/>
              <a:tileRect/>
            </a:gradFill>
            <a:ln w="57150" cap="flat" cmpd="sng">
              <a:solidFill>
                <a:srgbClr val="969696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2974" tIns="46486" rIns="92974" bIns="46486" anchor="ctr" anchorCtr="0"/>
            <a:p>
              <a:pPr algn="just"/>
              <a:r>
                <a:rPr lang="zh-CN" altLang="en-US" sz="9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判定投递物是否属禁寄品。如是大货重货可安排车辆取件。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39" name="AutoShape 52"/>
            <p:cNvSpPr/>
            <p:nvPr/>
          </p:nvSpPr>
          <p:spPr>
            <a:xfrm>
              <a:off x="7798" y="4195"/>
              <a:ext cx="989" cy="1115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9CDB2C"/>
            </a:solidFill>
            <a:ln w="9525">
              <a:noFill/>
            </a:ln>
            <a:effectLst>
              <a:prstShdw prst="shdw17" dist="17961" dir="2699999">
                <a:srgbClr val="5E831A"/>
              </a:prstShdw>
            </a:effectLst>
          </p:spPr>
          <p:txBody>
            <a:bodyPr lIns="61363" tIns="30680" rIns="61363" bIns="30680" anchor="ctr" anchorCtr="0"/>
            <a:p>
              <a:pPr algn="just"/>
              <a:r>
                <a:rPr lang="zh-CN" altLang="en-US" sz="1200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zh-CN" altLang="en-US" sz="1200" b="1" dirty="0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en-US" altLang="zh-CN" sz="1200" b="1" dirty="0">
                  <a:latin typeface="Arial" panose="020B0604020202020204" pitchFamily="34" charset="0"/>
                  <a:ea typeface="宋体" panose="02010600030101010101" pitchFamily="2" charset="-122"/>
                </a:rPr>
                <a:t>9 </a:t>
              </a:r>
              <a:endParaRPr lang="en-US" altLang="zh-CN" sz="1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just"/>
              <a:r>
                <a:rPr lang="zh-CN" altLang="en-US" sz="1000" b="1" dirty="0">
                  <a:latin typeface="Arial" panose="020B0604020202020204" pitchFamily="34" charset="0"/>
                  <a:ea typeface="宋体" panose="02010600030101010101" pitchFamily="2" charset="-122"/>
                </a:rPr>
                <a:t>通知</a:t>
              </a:r>
              <a:endParaRPr lang="zh-CN" altLang="en-US" sz="10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just"/>
              <a:r>
                <a:rPr lang="zh-CN" altLang="en-US" sz="1000" b="1" dirty="0">
                  <a:latin typeface="Arial" panose="020B0604020202020204" pitchFamily="34" charset="0"/>
                  <a:ea typeface="宋体" panose="02010600030101010101" pitchFamily="2" charset="-122"/>
                </a:rPr>
                <a:t>收件员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40" name="AutoShape 52"/>
            <p:cNvSpPr/>
            <p:nvPr/>
          </p:nvSpPr>
          <p:spPr>
            <a:xfrm>
              <a:off x="3563" y="4195"/>
              <a:ext cx="988" cy="1115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9CDB2C"/>
            </a:solidFill>
            <a:ln w="9525">
              <a:noFill/>
            </a:ln>
            <a:effectLst>
              <a:prstShdw prst="shdw17" dist="17961" dir="2699999">
                <a:srgbClr val="5E831A"/>
              </a:prstShdw>
            </a:effectLst>
          </p:spPr>
          <p:txBody>
            <a:bodyPr lIns="61363" tIns="30680" rIns="61363" bIns="30680" anchor="ctr" anchorCtr="0"/>
            <a:p>
              <a:pPr algn="just"/>
              <a:r>
                <a:rPr lang="zh-CN" altLang="en-US" sz="1200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zh-CN" altLang="en-US" sz="1200" b="1" dirty="0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en-US" altLang="zh-CN" sz="1200" b="1" dirty="0">
                  <a:latin typeface="Arial" panose="020B0604020202020204" pitchFamily="34" charset="0"/>
                  <a:ea typeface="宋体" panose="02010600030101010101" pitchFamily="2" charset="-122"/>
                </a:rPr>
                <a:t>3 </a:t>
              </a:r>
              <a:endParaRPr lang="en-US" altLang="zh-CN" sz="1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just"/>
              <a:r>
                <a:rPr lang="zh-CN" altLang="en-US" sz="1000" b="1" dirty="0">
                  <a:latin typeface="Arial" panose="020B0604020202020204" pitchFamily="34" charset="0"/>
                  <a:ea typeface="宋体" panose="02010600030101010101" pitchFamily="2" charset="-122"/>
                </a:rPr>
                <a:t>询问</a:t>
              </a:r>
              <a:endParaRPr lang="zh-CN" altLang="en-US" sz="10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just"/>
              <a:r>
                <a:rPr lang="zh-CN" altLang="en-US" sz="1000" b="1" dirty="0">
                  <a:latin typeface="Arial" panose="020B0604020202020204" pitchFamily="34" charset="0"/>
                  <a:ea typeface="宋体" panose="02010600030101010101" pitchFamily="2" charset="-122"/>
                </a:rPr>
                <a:t>目的地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41" name="AutoShape 52"/>
            <p:cNvSpPr/>
            <p:nvPr/>
          </p:nvSpPr>
          <p:spPr>
            <a:xfrm>
              <a:off x="4975" y="4195"/>
              <a:ext cx="988" cy="1115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9CDB2C"/>
            </a:solidFill>
            <a:ln w="9525">
              <a:noFill/>
            </a:ln>
            <a:effectLst>
              <a:prstShdw prst="shdw17" dist="17961" dir="2699999">
                <a:srgbClr val="5E831A"/>
              </a:prstShdw>
            </a:effectLst>
          </p:spPr>
          <p:txBody>
            <a:bodyPr lIns="61363" tIns="30680" rIns="61363" bIns="30680" anchor="ctr" anchorCtr="0"/>
            <a:p>
              <a:pPr algn="just"/>
              <a:r>
                <a:rPr lang="zh-CN" altLang="en-US" sz="1200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zh-CN" altLang="en-US" sz="1200" b="1" dirty="0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en-US" altLang="zh-CN" sz="1200" b="1" dirty="0">
                  <a:latin typeface="Arial" panose="020B0604020202020204" pitchFamily="34" charset="0"/>
                  <a:ea typeface="宋体" panose="02010600030101010101" pitchFamily="2" charset="-122"/>
                </a:rPr>
                <a:t>5 </a:t>
              </a:r>
              <a:endParaRPr lang="en-US" altLang="zh-CN" sz="1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just"/>
              <a:r>
                <a:rPr lang="zh-CN" altLang="en-US" sz="1000" b="1" dirty="0">
                  <a:latin typeface="Arial" panose="020B0604020202020204" pitchFamily="34" charset="0"/>
                  <a:ea typeface="宋体" panose="02010600030101010101" pitchFamily="2" charset="-122"/>
                </a:rPr>
                <a:t>报价</a:t>
              </a:r>
              <a:endParaRPr lang="zh-CN" altLang="en-US" sz="10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just"/>
              <a:r>
                <a:rPr lang="zh-CN" altLang="en-US" sz="1000" b="1" dirty="0">
                  <a:latin typeface="Arial" panose="020B0604020202020204" pitchFamily="34" charset="0"/>
                  <a:ea typeface="宋体" panose="02010600030101010101" pitchFamily="2" charset="-122"/>
                </a:rPr>
                <a:t>付费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42" name="AutoShape 52"/>
            <p:cNvSpPr/>
            <p:nvPr/>
          </p:nvSpPr>
          <p:spPr>
            <a:xfrm>
              <a:off x="6387" y="4195"/>
              <a:ext cx="988" cy="1115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9CDB2C"/>
            </a:solidFill>
            <a:ln w="9525">
              <a:noFill/>
            </a:ln>
            <a:effectLst>
              <a:prstShdw prst="shdw17" dist="17961" dir="2699999">
                <a:srgbClr val="5E831A"/>
              </a:prstShdw>
            </a:effectLst>
          </p:spPr>
          <p:txBody>
            <a:bodyPr lIns="61363" tIns="30680" rIns="61363" bIns="30680" anchor="ctr" anchorCtr="0"/>
            <a:p>
              <a:pPr algn="just"/>
              <a:r>
                <a:rPr lang="zh-CN" altLang="en-US" sz="1200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zh-CN" altLang="en-US" sz="1200" b="1" dirty="0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en-US" altLang="zh-CN" sz="1200" b="1" dirty="0">
                  <a:latin typeface="Arial" panose="020B0604020202020204" pitchFamily="34" charset="0"/>
                  <a:ea typeface="宋体" panose="02010600030101010101" pitchFamily="2" charset="-122"/>
                </a:rPr>
                <a:t>7 </a:t>
              </a:r>
              <a:endParaRPr lang="en-US" altLang="zh-CN" sz="1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just"/>
              <a:r>
                <a:rPr lang="zh-CN" altLang="en-US" sz="1000" b="1" dirty="0">
                  <a:latin typeface="Arial" panose="020B0604020202020204" pitchFamily="34" charset="0"/>
                  <a:ea typeface="宋体" panose="02010600030101010101" pitchFamily="2" charset="-122"/>
                </a:rPr>
                <a:t>告知取件时间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43" name="AutoShape 52"/>
            <p:cNvSpPr/>
            <p:nvPr/>
          </p:nvSpPr>
          <p:spPr>
            <a:xfrm>
              <a:off x="4269" y="2956"/>
              <a:ext cx="991" cy="1115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9CDB2C"/>
            </a:solidFill>
            <a:ln w="9525">
              <a:noFill/>
            </a:ln>
            <a:effectLst>
              <a:prstShdw prst="shdw17" dist="17961" dir="2699999">
                <a:srgbClr val="5E831A"/>
              </a:prstShdw>
            </a:effectLst>
          </p:spPr>
          <p:txBody>
            <a:bodyPr lIns="61363" tIns="30680" rIns="61363" bIns="30680" anchor="ctr" anchorCtr="0"/>
            <a:p>
              <a:pPr algn="just"/>
              <a:r>
                <a:rPr lang="zh-CN" altLang="en-US" sz="1200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zh-CN" altLang="en-US" sz="1200" b="1" dirty="0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en-US" altLang="zh-CN" sz="1200" b="1" dirty="0">
                  <a:latin typeface="Arial" panose="020B0604020202020204" pitchFamily="34" charset="0"/>
                  <a:ea typeface="宋体" panose="02010600030101010101" pitchFamily="2" charset="-122"/>
                </a:rPr>
                <a:t>4 </a:t>
              </a:r>
              <a:endParaRPr lang="en-US" altLang="zh-CN" sz="1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just"/>
              <a:r>
                <a:rPr lang="zh-CN" altLang="en-US" sz="1000" b="1" dirty="0">
                  <a:latin typeface="Arial" panose="020B0604020202020204" pitchFamily="34" charset="0"/>
                  <a:ea typeface="宋体" panose="02010600030101010101" pitchFamily="2" charset="-122"/>
                </a:rPr>
                <a:t>询问</a:t>
              </a:r>
              <a:endParaRPr lang="zh-CN" altLang="en-US" sz="10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just"/>
              <a:r>
                <a:rPr lang="zh-CN" altLang="en-US" sz="1000" b="1" dirty="0">
                  <a:latin typeface="Arial" panose="020B0604020202020204" pitchFamily="34" charset="0"/>
                  <a:ea typeface="宋体" panose="02010600030101010101" pitchFamily="2" charset="-122"/>
                </a:rPr>
                <a:t>投递物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44" name="AutoShape 52"/>
            <p:cNvSpPr/>
            <p:nvPr/>
          </p:nvSpPr>
          <p:spPr>
            <a:xfrm>
              <a:off x="5681" y="2956"/>
              <a:ext cx="990" cy="1115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9CDB2C"/>
            </a:solidFill>
            <a:ln w="9525">
              <a:noFill/>
            </a:ln>
            <a:effectLst>
              <a:prstShdw prst="shdw17" dist="17961" dir="2699999">
                <a:srgbClr val="5E831A"/>
              </a:prstShdw>
            </a:effectLst>
          </p:spPr>
          <p:txBody>
            <a:bodyPr lIns="61363" tIns="30680" rIns="61363" bIns="30680" anchor="ctr" anchorCtr="0"/>
            <a:p>
              <a:pPr algn="just"/>
              <a:r>
                <a:rPr lang="zh-CN" altLang="en-US" sz="1200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zh-CN" altLang="en-US" sz="1200" b="1" dirty="0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en-US" altLang="zh-CN" sz="1200" b="1" dirty="0">
                  <a:latin typeface="Arial" panose="020B0604020202020204" pitchFamily="34" charset="0"/>
                  <a:ea typeface="宋体" panose="02010600030101010101" pitchFamily="2" charset="-122"/>
                </a:rPr>
                <a:t>6 </a:t>
              </a:r>
              <a:endParaRPr lang="en-US" altLang="zh-CN" sz="1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just"/>
              <a:r>
                <a:rPr lang="zh-CN" altLang="en-US" sz="1000" b="1" dirty="0">
                  <a:latin typeface="Arial" panose="020B0604020202020204" pitchFamily="34" charset="0"/>
                  <a:ea typeface="宋体" panose="02010600030101010101" pitchFamily="2" charset="-122"/>
                </a:rPr>
                <a:t>记录联系方式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45" name="AutoShape 52"/>
            <p:cNvSpPr/>
            <p:nvPr/>
          </p:nvSpPr>
          <p:spPr>
            <a:xfrm>
              <a:off x="7092" y="2956"/>
              <a:ext cx="989" cy="1115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9CDB2C"/>
            </a:solidFill>
            <a:ln w="9525">
              <a:noFill/>
            </a:ln>
            <a:effectLst>
              <a:prstShdw prst="shdw17" dist="17961" dir="2699999">
                <a:srgbClr val="5E831A"/>
              </a:prstShdw>
            </a:effectLst>
          </p:spPr>
          <p:txBody>
            <a:bodyPr lIns="61363" tIns="30680" rIns="61363" bIns="30680" anchor="ctr" anchorCtr="0"/>
            <a:p>
              <a:pPr algn="just"/>
              <a:r>
                <a:rPr lang="zh-CN" altLang="en-US" sz="1200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zh-CN" altLang="en-US" sz="1200" b="1" dirty="0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en-US" altLang="zh-CN" sz="1200" b="1" dirty="0">
                  <a:latin typeface="Arial" panose="020B0604020202020204" pitchFamily="34" charset="0"/>
                  <a:ea typeface="宋体" panose="02010600030101010101" pitchFamily="2" charset="-122"/>
                </a:rPr>
                <a:t>8 </a:t>
              </a:r>
              <a:endParaRPr lang="en-US" altLang="zh-CN" sz="1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just"/>
              <a:r>
                <a:rPr lang="zh-CN" altLang="en-US" sz="1000" b="1" dirty="0">
                  <a:latin typeface="Arial" panose="020B0604020202020204" pitchFamily="34" charset="0"/>
                  <a:ea typeface="宋体" panose="02010600030101010101" pitchFamily="2" charset="-122"/>
                </a:rPr>
                <a:t>订单</a:t>
              </a:r>
              <a:endParaRPr lang="zh-CN" altLang="en-US" sz="10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algn="just"/>
              <a:r>
                <a:rPr lang="zh-CN" altLang="en-US" sz="1000" b="1" dirty="0">
                  <a:latin typeface="Arial" panose="020B0604020202020204" pitchFamily="34" charset="0"/>
                  <a:ea typeface="宋体" panose="02010600030101010101" pitchFamily="2" charset="-122"/>
                </a:rPr>
                <a:t>提交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9246" name="Rectangle 34"/>
          <p:cNvSpPr/>
          <p:nvPr/>
        </p:nvSpPr>
        <p:spPr>
          <a:xfrm>
            <a:off x="0" y="32131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47" name="Rectangle 35"/>
          <p:cNvSpPr/>
          <p:nvPr/>
        </p:nvSpPr>
        <p:spPr>
          <a:xfrm>
            <a:off x="323850" y="2971800"/>
            <a:ext cx="504825" cy="15525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eaLnBrk="0" hangingPunct="0"/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工作步骤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9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1" name="Picture 17" descr="t014896969a1be984c5"/>
          <p:cNvPicPr>
            <a:picLocks noChangeAspect="1"/>
          </p:cNvPicPr>
          <p:nvPr/>
        </p:nvPicPr>
        <p:blipFill>
          <a:blip r:embed="rId1"/>
          <a:srcRect l="6754" t="14407" r="6326" b="10648"/>
          <a:stretch>
            <a:fillRect/>
          </a:stretch>
        </p:blipFill>
        <p:spPr>
          <a:xfrm>
            <a:off x="0" y="1293813"/>
            <a:ext cx="9144000" cy="55641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44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57548" y="4512001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0246" name="Picture 8" descr="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7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8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249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0250" name="Rectangle 13"/>
          <p:cNvSpPr/>
          <p:nvPr/>
        </p:nvSpPr>
        <p:spPr>
          <a:xfrm>
            <a:off x="1403350" y="1770063"/>
            <a:ext cx="6985000" cy="33940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defTabSz="914400">
              <a:lnSpc>
                <a:spcPct val="150000"/>
              </a:lnSpc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活动编号：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001 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活动名称：准备接单 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角    色：客服专员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操作指导：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客服工作规范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defTabSz="914400">
              <a:lnSpc>
                <a:spcPct val="150000"/>
              </a:lnSpc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流程活动说明：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 defTabSz="914400">
              <a:lnSpc>
                <a:spcPct val="150000"/>
              </a:lnSpc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整理个人形象，保持清脆声音；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 defTabSz="914400">
              <a:lnSpc>
                <a:spcPct val="150000"/>
              </a:lnSpc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台面准备些笔和纸，用于记录；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 defTabSz="914400">
              <a:lnSpc>
                <a:spcPct val="150000"/>
              </a:lnSpc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打开客服系统，带上接听耳机；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diamond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5" name="Picture 20" descr="t014896969a1be984c5"/>
          <p:cNvPicPr>
            <a:picLocks noChangeAspect="1"/>
          </p:cNvPicPr>
          <p:nvPr/>
        </p:nvPicPr>
        <p:blipFill>
          <a:blip r:embed="rId1"/>
          <a:srcRect l="6754" t="14407" r="6326" b="10648"/>
          <a:stretch>
            <a:fillRect/>
          </a:stretch>
        </p:blipFill>
        <p:spPr>
          <a:xfrm>
            <a:off x="0" y="1293813"/>
            <a:ext cx="9144000" cy="55641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6" name="AutoShape 5" descr="get?name=T1BYJ8B7d71RCvBVdK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67" name="AutoShape 7" descr="get?name=T1BYJ8B7d71RCvBVdK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68" name="AutoShape 9" descr="get?name=T1BYJ8B7d71RCvBVdK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69" name="AutoShape 11" descr="get?name=T1BYJ8B7d71RCvBVdK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1270" name="Picture 15" descr="200912~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1557338"/>
            <a:ext cx="8569325" cy="4483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6208" name="AutoShape 16"/>
          <p:cNvSpPr/>
          <p:nvPr/>
        </p:nvSpPr>
        <p:spPr>
          <a:xfrm>
            <a:off x="0" y="1916113"/>
            <a:ext cx="2700338" cy="2376487"/>
          </a:xfrm>
          <a:prstGeom prst="cloudCallout">
            <a:avLst>
              <a:gd name="adj1" fmla="val 79630"/>
              <a:gd name="adj2" fmla="val 44389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话筒的位置：不要直接对着嘴部，要放在嘴的左下角。这样会使你的声音听上去更自然，更亲切</a:t>
            </a:r>
            <a:endParaRPr lang="en-US" altLang="zh-CN" sz="1400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6209" name="AutoShape 17"/>
          <p:cNvSpPr/>
          <p:nvPr/>
        </p:nvSpPr>
        <p:spPr>
          <a:xfrm>
            <a:off x="5435600" y="2060575"/>
            <a:ext cx="2987675" cy="2520950"/>
          </a:xfrm>
          <a:prstGeom prst="cloudCallout">
            <a:avLst>
              <a:gd name="adj1" fmla="val -79491"/>
              <a:gd name="adj2" fmla="val -4830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r>
              <a:rPr lang="zh-CN" altLang="en-US" sz="14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微笑：让你的声音带些</a:t>
            </a:r>
            <a:r>
              <a:rPr lang="zh-CN" altLang="en-US" sz="14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“</a:t>
            </a:r>
            <a:r>
              <a:rPr lang="zh-CN" altLang="en-US" sz="14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微笑</a:t>
            </a:r>
            <a:r>
              <a:rPr lang="zh-CN" altLang="en-US" sz="14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”</a:t>
            </a:r>
            <a:r>
              <a:rPr lang="zh-CN" altLang="en-US" sz="14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，表明你愿意帮助来电者。微笑可以改变一个人的声音，去感染电话的另一端。你的微笑不仅可以体现出你的自信，而且能使气氛更轻松、自然</a:t>
            </a:r>
            <a:endParaRPr lang="zh-CN" altLang="en-US" sz="1400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11273" name="Text Box 18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74" name="Text Box 19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208" grpId="0" animBg="1"/>
      <p:bldP spid="13620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89" name="Picture 14" descr="t014896969a1be984c5"/>
          <p:cNvPicPr>
            <a:picLocks noChangeAspect="1"/>
          </p:cNvPicPr>
          <p:nvPr/>
        </p:nvPicPr>
        <p:blipFill>
          <a:blip r:embed="rId1"/>
          <a:srcRect l="6754" t="14407" r="6326" b="10648"/>
          <a:stretch>
            <a:fillRect/>
          </a:stretch>
        </p:blipFill>
        <p:spPr>
          <a:xfrm>
            <a:off x="0" y="1293813"/>
            <a:ext cx="9144000" cy="55641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292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2294" name="Picture 8" descr="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5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6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297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2298" name="Rectangle 13"/>
          <p:cNvSpPr/>
          <p:nvPr/>
        </p:nvSpPr>
        <p:spPr>
          <a:xfrm>
            <a:off x="1403350" y="1700213"/>
            <a:ext cx="7272338" cy="42195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活动编号：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002 </a:t>
            </a:r>
            <a:endParaRPr lang="en-US" altLang="zh-CN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活动名称：接听客户来电 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角    色：客服专员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操作指导：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电话礼仪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endParaRPr lang="en-US" altLang="zh-CN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流程活动说明：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来电铃声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声内必须接听；接听来电务必使用标准流利的普通话；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解答客户业务咨询时，要紧扣主体，简洁，不要浪费自己的工作时间，也不要占用对方太多的时间；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接听来电的开头语：“您好！欢迎致电路路通快递公司，很高兴为您服务！请问我能帮到你什么吗？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diamond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3" name="Picture 20" descr="t014896969a1be984c5"/>
          <p:cNvPicPr>
            <a:picLocks noChangeAspect="1"/>
          </p:cNvPicPr>
          <p:nvPr/>
        </p:nvPicPr>
        <p:blipFill>
          <a:blip r:embed="rId1"/>
          <a:srcRect l="6754" t="14407" r="6326" b="10648"/>
          <a:stretch>
            <a:fillRect/>
          </a:stretch>
        </p:blipFill>
        <p:spPr>
          <a:xfrm>
            <a:off x="0" y="1293813"/>
            <a:ext cx="9144000" cy="55641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316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3318" name="Picture 8" descr="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9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0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21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3322" name="AutoShape 15"/>
          <p:cNvSpPr>
            <a:spLocks noChangeAspect="1"/>
          </p:cNvSpPr>
          <p:nvPr/>
        </p:nvSpPr>
        <p:spPr>
          <a:xfrm>
            <a:off x="1763713" y="2205038"/>
            <a:ext cx="7200900" cy="2635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1872" name="Rectangle 16"/>
          <p:cNvSpPr>
            <a:spLocks noChangeArrowheads="1"/>
          </p:cNvSpPr>
          <p:nvPr/>
        </p:nvSpPr>
        <p:spPr bwMode="auto">
          <a:xfrm>
            <a:off x="1547813" y="1557338"/>
            <a:ext cx="2201863" cy="34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7938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65837" tIns="32918" rIns="65837" bIns="32918" anchor="ctr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接通来电时的用语：</a:t>
            </a: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1873" name="Text Box 17"/>
          <p:cNvSpPr txBox="1"/>
          <p:nvPr/>
        </p:nvSpPr>
        <p:spPr>
          <a:xfrm>
            <a:off x="3995738" y="2276475"/>
            <a:ext cx="4491037" cy="2160588"/>
          </a:xfrm>
          <a:prstGeom prst="rect">
            <a:avLst/>
          </a:prstGeom>
          <a:noFill/>
          <a:ln w="9525">
            <a:noFill/>
          </a:ln>
        </p:spPr>
        <p:txBody>
          <a:bodyPr lIns="65837" tIns="32918" rIns="65837" bIns="32918" anchor="t" anchorCtr="0"/>
          <a:p>
            <a:pPr algn="just"/>
            <a:r>
              <a:rPr lang="zh-CN" altLang="en-US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◇ 您好，</a:t>
            </a:r>
            <a:r>
              <a:rPr lang="en-US" altLang="zh-CN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XX</a:t>
            </a:r>
            <a:r>
              <a:rPr lang="zh-CN" altLang="en-US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速运”</a:t>
            </a:r>
            <a:endParaRPr lang="zh-CN" altLang="en-US" b="1" dirty="0">
              <a:solidFill>
                <a:srgbClr val="33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endParaRPr lang="zh-CN" altLang="en-US" b="1" dirty="0">
              <a:solidFill>
                <a:srgbClr val="33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US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◇ “早上好</a:t>
            </a:r>
            <a:r>
              <a:rPr lang="en-US" altLang="zh-CN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/</a:t>
            </a:r>
            <a:r>
              <a:rPr lang="zh-CN" altLang="en-US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下午好、您好、对不起，打扰您了等，我是</a:t>
            </a:r>
            <a:r>
              <a:rPr lang="en-US" altLang="zh-CN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XX</a:t>
            </a:r>
            <a:r>
              <a:rPr lang="zh-CN" altLang="en-US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速运的取件员，前来收件”</a:t>
            </a:r>
            <a:endParaRPr lang="zh-CN" altLang="en-US" b="1" dirty="0">
              <a:solidFill>
                <a:srgbClr val="33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endParaRPr lang="zh-CN" altLang="en-US" b="1" dirty="0">
              <a:solidFill>
                <a:srgbClr val="33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US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◇ “贵公司黄先生</a:t>
            </a:r>
            <a:r>
              <a:rPr lang="en-US" altLang="zh-CN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/</a:t>
            </a:r>
            <a:r>
              <a:rPr lang="zh-CN" altLang="en-US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小姐让我来收件”（切勿直接说出寄件人的姓名）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3325" name="Picture 19" descr="84A85ADF0A2D41488028E396FD164F7A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8175" y="2205038"/>
            <a:ext cx="1598613" cy="19446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1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7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7" name="Picture 20" descr="t014896969a1be984c5"/>
          <p:cNvPicPr>
            <a:picLocks noChangeAspect="1"/>
          </p:cNvPicPr>
          <p:nvPr/>
        </p:nvPicPr>
        <p:blipFill>
          <a:blip r:embed="rId1"/>
          <a:srcRect l="6754" t="14407" r="6326" b="10648"/>
          <a:stretch>
            <a:fillRect/>
          </a:stretch>
        </p:blipFill>
        <p:spPr>
          <a:xfrm>
            <a:off x="0" y="1293813"/>
            <a:ext cx="9144000" cy="55641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340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4342" name="Picture 8" descr="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3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4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345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4346" name="Rectangle 17"/>
          <p:cNvSpPr/>
          <p:nvPr/>
        </p:nvSpPr>
        <p:spPr>
          <a:xfrm>
            <a:off x="395288" y="1700213"/>
            <a:ext cx="8424862" cy="5302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20000"/>
              </a:lnSpc>
              <a:spcAft>
                <a:spcPct val="50000"/>
              </a:spcAft>
              <a:buClrTx/>
              <a:buFont typeface="Wingdings" panose="05000000000000000000" pitchFamily="2" charset="2"/>
            </a:pPr>
            <a:r>
              <a:rPr lang="zh-CN" altLang="en-US" sz="24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开一个好头，从拿起电话的那一刻起，就让自己显得很专业</a:t>
            </a:r>
            <a:r>
              <a:rPr lang="en-US" altLang="zh-CN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:</a:t>
            </a:r>
            <a:endParaRPr lang="en-US" altLang="zh-CN" b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9282" name="Rectangle 18"/>
          <p:cNvSpPr/>
          <p:nvPr/>
        </p:nvSpPr>
        <p:spPr>
          <a:xfrm>
            <a:off x="1692275" y="2781300"/>
            <a:ext cx="3240088" cy="14652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Font typeface="Wingdings" panose="05000000000000000000" pitchFamily="2" charset="2"/>
              <a:buChar char="Ø"/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问候客户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报出公司名字和自己工号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主动提供帮助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9283" name="Rectangle 19"/>
          <p:cNvSpPr/>
          <p:nvPr/>
        </p:nvSpPr>
        <p:spPr>
          <a:xfrm>
            <a:off x="5508625" y="2708275"/>
            <a:ext cx="3240088" cy="14652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Font typeface="Wingdings" panose="05000000000000000000" pitchFamily="2" charset="2"/>
              <a:buChar char="Ø"/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您好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早上好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下午好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晚上好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您好，全一，**工号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很高兴为您服务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9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39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82" grpId="0"/>
      <p:bldP spid="13928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1" name="Picture 14" descr="t014896969a1be984c5"/>
          <p:cNvPicPr>
            <a:picLocks noChangeAspect="1"/>
          </p:cNvPicPr>
          <p:nvPr/>
        </p:nvPicPr>
        <p:blipFill>
          <a:blip r:embed="rId1"/>
          <a:srcRect l="6754" t="14407" r="6326" b="10648"/>
          <a:stretch>
            <a:fillRect/>
          </a:stretch>
        </p:blipFill>
        <p:spPr>
          <a:xfrm>
            <a:off x="0" y="1293813"/>
            <a:ext cx="9144000" cy="55641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364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5366" name="Picture 8" descr="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7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8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69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43373" name="Rectangle 13"/>
          <p:cNvSpPr/>
          <p:nvPr/>
        </p:nvSpPr>
        <p:spPr>
          <a:xfrm>
            <a:off x="971550" y="1460500"/>
            <a:ext cx="7848600" cy="4378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一接起电话我们就对来电者发出邀请</a:t>
            </a:r>
            <a:endParaRPr lang="en-US" altLang="zh-CN" b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1" indent="0" eaLnBrk="1" hangingPunct="1">
              <a:lnSpc>
                <a:spcPct val="130000"/>
              </a:lnSpc>
            </a:pPr>
            <a:r>
              <a:rPr lang="zh-CN" altLang="en-US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当你说：“很高兴为您服务”或是“请问有什么可以帮您的吗？”你就在邀请来电者和你讲话，开门见山地引导来电者直奔主题</a:t>
            </a:r>
            <a:endParaRPr lang="en-US" altLang="zh-CN" b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1" indent="0" eaLnBrk="1" hangingPunct="1">
              <a:lnSpc>
                <a:spcPct val="130000"/>
              </a:lnSpc>
            </a:pPr>
            <a:r>
              <a:rPr lang="zh-CN" altLang="en-US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这个邀请应该是个开放式的问句</a:t>
            </a:r>
            <a:endParaRPr lang="en-US" altLang="zh-CN" b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endParaRPr lang="en-US" altLang="zh-CN" b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可以是</a:t>
            </a:r>
            <a:r>
              <a:rPr lang="en-US" altLang="zh-CN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  <a:endParaRPr lang="en-US" altLang="zh-CN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1" indent="0" eaLnBrk="1" hangingPunct="1">
              <a:lnSpc>
                <a:spcPct val="130000"/>
              </a:lnSpc>
            </a:pPr>
            <a:r>
              <a:rPr lang="zh-CN" altLang="en-US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请问有什么可以帮您的吗？</a:t>
            </a:r>
            <a:endParaRPr lang="en-US" altLang="zh-CN" b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endParaRPr lang="en-US" altLang="zh-CN" b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不可以是</a:t>
            </a:r>
            <a:r>
              <a:rPr lang="en-US" altLang="zh-CN" b="1" dirty="0">
                <a:solidFill>
                  <a:schemeClr val="accent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  <a:endParaRPr lang="en-US" altLang="zh-CN" b="1" dirty="0">
              <a:solidFill>
                <a:schemeClr val="accent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1" indent="0" eaLnBrk="1" hangingPunct="1">
              <a:lnSpc>
                <a:spcPct val="130000"/>
              </a:lnSpc>
            </a:pPr>
            <a:r>
              <a:rPr lang="zh-CN" altLang="en-US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请问找谁 ？</a:t>
            </a:r>
            <a:endParaRPr lang="en-US" altLang="zh-CN" b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1" indent="0" eaLnBrk="1" hangingPunct="1">
              <a:lnSpc>
                <a:spcPct val="130000"/>
              </a:lnSpc>
            </a:pPr>
            <a:r>
              <a:rPr lang="zh-CN" altLang="en-US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请问要投诉吗 </a:t>
            </a:r>
            <a:r>
              <a:rPr lang="en-US" altLang="zh-CN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?</a:t>
            </a:r>
            <a:endParaRPr lang="en-US" altLang="zh-CN" b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1" indent="0" eaLnBrk="1" hangingPunct="1">
              <a:lnSpc>
                <a:spcPct val="130000"/>
              </a:lnSpc>
            </a:pPr>
            <a:r>
              <a:rPr lang="zh-CN" altLang="en-US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您是要寄快件吧？</a:t>
            </a:r>
            <a:endParaRPr lang="en-US" altLang="zh-CN" b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3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3373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3">
                                            <p:txEl>
                                              <p:charRg st="24" end="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43373">
                                            <p:txEl>
                                              <p:charRg st="24" end="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3">
                                            <p:txEl>
                                              <p:charRg st="81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43373">
                                            <p:txEl>
                                              <p:charRg st="81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3">
                                            <p:txEl>
                                              <p:charRg st="97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43373">
                                            <p:txEl>
                                              <p:charRg st="97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3">
                                            <p:txEl>
                                              <p:charRg st="102" end="1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3373">
                                            <p:txEl>
                                              <p:charRg st="102" end="1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3">
                                            <p:txEl>
                                              <p:charRg st="116" end="1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43373">
                                            <p:txEl>
                                              <p:charRg st="116" end="1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3">
                                            <p:txEl>
                                              <p:charRg st="122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143373">
                                            <p:txEl>
                                              <p:charRg st="122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3">
                                            <p:txEl>
                                              <p:charRg st="129" end="1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43373">
                                            <p:txEl>
                                              <p:charRg st="129" end="1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3">
                                            <p:txEl>
                                              <p:charRg st="138" end="1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3373">
                                            <p:txEl>
                                              <p:charRg st="138" end="1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5" name="Picture 15" descr="t014896969a1be984c5"/>
          <p:cNvPicPr>
            <a:picLocks noChangeAspect="1"/>
          </p:cNvPicPr>
          <p:nvPr/>
        </p:nvPicPr>
        <p:blipFill>
          <a:blip r:embed="rId1"/>
          <a:srcRect l="6754" t="14407" r="6326" b="10648"/>
          <a:stretch>
            <a:fillRect/>
          </a:stretch>
        </p:blipFill>
        <p:spPr>
          <a:xfrm>
            <a:off x="0" y="1293813"/>
            <a:ext cx="9144000" cy="55641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388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6390" name="Picture 8" descr="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1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2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393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24941" name="Rectangle 13"/>
          <p:cNvSpPr/>
          <p:nvPr/>
        </p:nvSpPr>
        <p:spPr>
          <a:xfrm>
            <a:off x="1403350" y="1690688"/>
            <a:ext cx="7200900" cy="33940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活动编号：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003 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活动名称：询问快件的寄达地 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角    色：客服专员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操作指导：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公司经营服务范围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流程活动说明：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礼貌地询问客户：“请问，您快件寄往哪里？”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判定快件的到达地是否属公司开通网点；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对于超出公司服务范围，建议客户转寄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EMS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，费用同邮局邮资；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5" name="Text Box 14"/>
          <p:cNvSpPr txBox="1"/>
          <p:nvPr/>
        </p:nvSpPr>
        <p:spPr>
          <a:xfrm>
            <a:off x="1476375" y="5373688"/>
            <a:ext cx="3959225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附录：宅急送的服务区域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1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4941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1">
                                            <p:txEl>
                                              <p:charRg st="1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24941">
                                            <p:txEl>
                                              <p:charRg st="1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1">
                                            <p:txEl>
                                              <p:charRg st="25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24941">
                                            <p:txEl>
                                              <p:charRg st="25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1">
                                            <p:txEl>
                                              <p:charRg st="37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24941">
                                            <p:txEl>
                                              <p:charRg st="37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1">
                                            <p:txEl>
                                              <p:charRg st="53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24941">
                                            <p:txEl>
                                              <p:charRg st="53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1">
                                            <p:txEl>
                                              <p:charRg st="61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24941">
                                            <p:txEl>
                                              <p:charRg st="61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1">
                                            <p:txEl>
                                              <p:charRg st="83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124941">
                                            <p:txEl>
                                              <p:charRg st="83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1">
                                            <p:txEl>
                                              <p:charRg st="102" end="1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24941">
                                            <p:txEl>
                                              <p:charRg st="102" end="1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7409" name="Picture 15" descr="t014896969a1be984c5"/>
          <p:cNvPicPr>
            <a:picLocks noChangeAspect="1"/>
          </p:cNvPicPr>
          <p:nvPr/>
        </p:nvPicPr>
        <p:blipFill>
          <a:blip r:embed="rId1"/>
          <a:srcRect l="6754" t="14407" r="6326" b="10648"/>
          <a:stretch>
            <a:fillRect/>
          </a:stretch>
        </p:blipFill>
        <p:spPr>
          <a:xfrm>
            <a:off x="0" y="1293813"/>
            <a:ext cx="9144000" cy="55641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7412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7414" name="Picture 8" descr="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5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6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417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28013" name="Rectangle 13"/>
          <p:cNvSpPr/>
          <p:nvPr/>
        </p:nvSpPr>
        <p:spPr>
          <a:xfrm>
            <a:off x="1331913" y="1557338"/>
            <a:ext cx="7272337" cy="46323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活动编号：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004 </a:t>
            </a:r>
            <a:endParaRPr lang="en-US" altLang="zh-CN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活动名称：询问快件的种类 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角    色：客服专员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操作指导：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禁限寄物品名录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endParaRPr lang="en-US" altLang="zh-CN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流程活动说明：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礼貌地询问客户：“请问，您寄的是文件还是物品？是什么物品？有多重？”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通过询问快件种类，可判定是否是禁寄品，并告知客户，非禁寄品可安排相应取件人员；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如小件类，由取件员取，如是大货或重货可安排车辆取件。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8014" name="AutoShape 14"/>
          <p:cNvSpPr/>
          <p:nvPr/>
        </p:nvSpPr>
        <p:spPr>
          <a:xfrm>
            <a:off x="6011863" y="1844675"/>
            <a:ext cx="2519362" cy="1944688"/>
          </a:xfrm>
          <a:prstGeom prst="cloudCallout">
            <a:avLst>
              <a:gd name="adj1" fmla="val -60458"/>
              <a:gd name="adj2" fmla="val 132449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r>
              <a:rPr lang="zh-CN" altLang="en-US" sz="1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凡货物理论各载因数小于</a:t>
            </a:r>
            <a:r>
              <a:rPr lang="en-US" altLang="zh-CN" sz="1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1.1328</a:t>
            </a:r>
            <a:r>
              <a:rPr lang="zh-CN" altLang="en-US" sz="1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立方米</a:t>
            </a:r>
            <a:r>
              <a:rPr lang="en-US" altLang="zh-CN" sz="1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1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吨或</a:t>
            </a:r>
            <a:r>
              <a:rPr lang="en-US" altLang="zh-CN" sz="1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40</a:t>
            </a:r>
            <a:r>
              <a:rPr lang="zh-CN" altLang="en-US" sz="1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立方英尺</a:t>
            </a:r>
            <a:r>
              <a:rPr lang="en-US" altLang="zh-CN" sz="1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r>
              <a:rPr lang="zh-CN" altLang="en-US" sz="1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吨的货物，称为重货（</a:t>
            </a:r>
            <a:r>
              <a:rPr lang="en-US" altLang="zh-CN" sz="1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HEAVY GOODS</a:t>
            </a:r>
            <a:r>
              <a:rPr lang="zh-CN" altLang="en-US" sz="1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）。</a:t>
            </a:r>
            <a:endParaRPr lang="zh-CN" altLang="en-US" sz="1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8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28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13" grpId="0"/>
      <p:bldP spid="1280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3" name="Picture 7" descr="t014896969a1be984c5"/>
          <p:cNvPicPr>
            <a:picLocks noChangeAspect="1"/>
          </p:cNvPicPr>
          <p:nvPr/>
        </p:nvPicPr>
        <p:blipFill>
          <a:blip r:embed="rId1"/>
          <a:srcRect l="6754" t="14407" r="6326" b="10648"/>
          <a:stretch>
            <a:fillRect/>
          </a:stretch>
        </p:blipFill>
        <p:spPr>
          <a:xfrm>
            <a:off x="0" y="1293813"/>
            <a:ext cx="9144000" cy="55641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7220" name="Rectangle 4"/>
          <p:cNvSpPr/>
          <p:nvPr/>
        </p:nvSpPr>
        <p:spPr>
          <a:xfrm>
            <a:off x="395288" y="1484313"/>
            <a:ext cx="8424862" cy="44529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一、禁寄物品是指国家法律、法规禁止寄递的物品，主要包括：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         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5000"/>
              </a:lnSpc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（一）各类武器、弹药。如枪支、子弹、炮弹、手榴弹、地雷、炸弹等。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          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5000"/>
              </a:lnSpc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（二）各类易爆炸性物品。如雷管、炸药、火药、鞭炮等。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          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5000"/>
              </a:lnSpc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（三）各类易燃烧性物品，包括液体、气体和固体。如汽油、煤油、桐油、酒精、生漆、柴油、气雾剂、气体打火机、瓦斯气瓶、磷、硫磺、火柴等。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          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5000"/>
              </a:lnSpc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（四）各类易腐蚀性物品。如火硫酸、盐酸、硝酸、有机溶剂、农药、双氧水、危险化学品等。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          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5000"/>
              </a:lnSpc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（五）各类放射性元素及容器。如铀、钴、镭、钚等。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          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5000"/>
              </a:lnSpc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（六）各类烈性毒药。如铊、氰化物、砒霜等。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          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5000"/>
              </a:lnSpc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（七）各类麻醉药物。如鸦片（包括罂粟壳、花、苞、叶）、吗啡、可卡因、海洛因、大麻、冰毒、麻黄素及其它制品等。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         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35" name="Text Box 5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436" name="Text Box 6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7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57" name="Picture 2" descr="t014896969a1be984c5"/>
          <p:cNvPicPr>
            <a:picLocks noChangeAspect="1"/>
          </p:cNvPicPr>
          <p:nvPr/>
        </p:nvPicPr>
        <p:blipFill>
          <a:blip r:embed="rId1"/>
          <a:srcRect l="6754" t="14407" r="6326" b="10648"/>
          <a:stretch>
            <a:fillRect/>
          </a:stretch>
        </p:blipFill>
        <p:spPr>
          <a:xfrm>
            <a:off x="0" y="1293813"/>
            <a:ext cx="9144000" cy="55641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8" name="Rectangle 3"/>
          <p:cNvSpPr/>
          <p:nvPr/>
        </p:nvSpPr>
        <p:spPr>
          <a:xfrm>
            <a:off x="323850" y="1484313"/>
            <a:ext cx="8424863" cy="46037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一、禁寄物品是指国家法律、法规禁止寄递的物品，主要包括：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                  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5000"/>
              </a:lnSpc>
            </a:pPr>
            <a:r>
              <a:rPr lang="zh-CN" altLang="en-US" sz="1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（八）各类生化制品和传染性物品。如炭疽、危险性病菌、医药用废弃物等。</a:t>
            </a:r>
            <a:r>
              <a:rPr lang="zh-CN" altLang="en-US" sz="1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          </a:t>
            </a:r>
            <a:endParaRPr lang="zh-CN" altLang="en-US" sz="1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5000"/>
              </a:lnSpc>
            </a:pPr>
            <a:r>
              <a:rPr lang="zh-CN" altLang="en-US" sz="1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（九）各种危害国家安全和社会政治稳定以及淫秽的出版物、宣传品、印刷品等。</a:t>
            </a:r>
            <a:r>
              <a:rPr lang="zh-CN" altLang="en-US" sz="1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          </a:t>
            </a:r>
            <a:endParaRPr lang="zh-CN" altLang="en-US" sz="1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5000"/>
              </a:lnSpc>
            </a:pPr>
            <a:r>
              <a:rPr lang="zh-CN" altLang="en-US" sz="1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（十）各种妨害公共卫生的物品。如尸骨、动物器官、肢体、未经硝制的兽皮、未经药制的兽骨等。</a:t>
            </a:r>
            <a:r>
              <a:rPr lang="zh-CN" altLang="en-US" sz="1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          </a:t>
            </a:r>
            <a:endParaRPr lang="zh-CN" altLang="en-US" sz="1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5000"/>
              </a:lnSpc>
            </a:pPr>
            <a:r>
              <a:rPr lang="zh-CN" altLang="en-US" sz="1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（十一）国家法律、法规、行政规章明令禁止流通、寄递或进出境的物品，如国家秘密文件和资料、国家货币及伪造的货币和有价证券、仿真武器、管制刀具、珍贵文物、濒危野生动物及其制品等。</a:t>
            </a:r>
            <a:r>
              <a:rPr lang="zh-CN" altLang="en-US" sz="1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          </a:t>
            </a:r>
            <a:endParaRPr lang="zh-CN" altLang="en-US" sz="1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5000"/>
              </a:lnSpc>
            </a:pPr>
            <a:r>
              <a:rPr lang="zh-CN" altLang="en-US" sz="1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（十二）包装不妥，可能危害人身安全、污染或者损毁其他寄递件、设备的物品等。</a:t>
            </a:r>
            <a:r>
              <a:rPr lang="zh-CN" altLang="en-US" sz="1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          </a:t>
            </a:r>
            <a:endParaRPr lang="zh-CN" altLang="en-US" sz="1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5000"/>
              </a:lnSpc>
            </a:pPr>
            <a:r>
              <a:rPr lang="zh-CN" altLang="en-US" sz="1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（十三）各寄达国（地区）禁止寄递进口的物品等。</a:t>
            </a:r>
            <a:r>
              <a:rPr lang="zh-CN" altLang="en-US" sz="1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         </a:t>
            </a:r>
            <a:endParaRPr lang="zh-CN" altLang="en-US" sz="1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5000"/>
              </a:lnSpc>
            </a:pPr>
            <a:r>
              <a:rPr lang="zh-CN" altLang="en-US" sz="1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（十四）其他禁止寄递的物品。</a:t>
            </a: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 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59" name="Text Box 4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460" name="Text Box 5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diamond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1" name="Picture 15" descr="t014896969a1be984c5"/>
          <p:cNvPicPr>
            <a:picLocks noChangeAspect="1"/>
          </p:cNvPicPr>
          <p:nvPr/>
        </p:nvPicPr>
        <p:blipFill>
          <a:blip r:embed="rId1"/>
          <a:srcRect l="6754" t="14407" r="6326" b="10648"/>
          <a:stretch>
            <a:fillRect/>
          </a:stretch>
        </p:blipFill>
        <p:spPr>
          <a:xfrm>
            <a:off x="0" y="1293813"/>
            <a:ext cx="9144000" cy="55641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484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0486" name="Picture 8" descr="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7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8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89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26989" name="Rectangle 13"/>
          <p:cNvSpPr/>
          <p:nvPr/>
        </p:nvSpPr>
        <p:spPr>
          <a:xfrm>
            <a:off x="1116013" y="1484313"/>
            <a:ext cx="7488237" cy="42195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活动编号：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005 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活动名称：报价付费 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角    色：客服专员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操作指导：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收费标准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附录：宅急送快递运费价格查询表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流程活动说明：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客户询价时，应按照公司收费标准如实报价，决不乱报价格；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客户对价格提出疑议（例如太贵了），应耐心地解答说明；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预备付费方式的相关知识，应对客户对现付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  <a:hlinkClick r:id="" action="ppaction://noaction"/>
              </a:rPr>
              <a:t>[1]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、到付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  <a:hlinkClick r:id="" action="ppaction://noaction"/>
              </a:rPr>
              <a:t>[2]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、月结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  <a:hlinkClick r:id="" action="ppaction://noaction"/>
              </a:rPr>
              <a:t>[3]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等付费方式的疑问；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常用语：“根据公司收费标准，价格为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X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元”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6990" name="Rectangle 14"/>
          <p:cNvSpPr/>
          <p:nvPr/>
        </p:nvSpPr>
        <p:spPr>
          <a:xfrm>
            <a:off x="3779838" y="1628775"/>
            <a:ext cx="5111750" cy="1155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hlinkClick r:id="" action="ppaction://noaction"/>
              </a:rPr>
              <a:t>[1]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现付：是指寄件人在寄递快件的同时自行支付快递资费。</a:t>
            </a:r>
            <a:endParaRPr lang="zh-CN" altLang="en-US" sz="14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hlinkClick r:id="" action="ppaction://noaction"/>
            </a:endParaRPr>
          </a:p>
          <a:p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hlinkClick r:id="" action="ppaction://noaction"/>
              </a:rPr>
              <a:t>[2]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到付：是指寄件人和收件人商定，由收件人在签收快件时支付快递资费。</a:t>
            </a:r>
            <a:endParaRPr lang="zh-CN" altLang="en-US" sz="14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hlinkClick r:id="" action="ppaction://noaction"/>
            </a:endParaRPr>
          </a:p>
          <a:p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hlinkClick r:id="" action="ppaction://noaction"/>
              </a:rPr>
              <a:t>[3]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月结：是指快递公司同客户达成协议，由客户在约定的付款时间按月向快递公司拨付资费。</a:t>
            </a:r>
            <a:endParaRPr lang="zh-CN" altLang="en-US" sz="14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6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26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89" grpId="0"/>
      <p:bldP spid="12699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5" name="Picture 14" descr="t014896969a1be984c5"/>
          <p:cNvPicPr>
            <a:picLocks noChangeAspect="1"/>
          </p:cNvPicPr>
          <p:nvPr/>
        </p:nvPicPr>
        <p:blipFill>
          <a:blip r:embed="rId1"/>
          <a:srcRect l="6754" t="14407" r="6326" b="10648"/>
          <a:stretch>
            <a:fillRect/>
          </a:stretch>
        </p:blipFill>
        <p:spPr>
          <a:xfrm>
            <a:off x="0" y="1293813"/>
            <a:ext cx="9144000" cy="55641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1508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1510" name="Picture 8" descr="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11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2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513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25965" name="Rectangle 13"/>
          <p:cNvSpPr/>
          <p:nvPr/>
        </p:nvSpPr>
        <p:spPr>
          <a:xfrm>
            <a:off x="971550" y="1557338"/>
            <a:ext cx="7775575" cy="38068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活动编号：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006 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活动名称：记录联系方式 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角    色：客服专员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操作指导：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下单流程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流程活动说明：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准确快速地记录客户的联系方式（姓名，取件地址、联系电话）；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记录取件信息后应向客户重复一遍，核对信息是否遗漏或错误；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685800" algn="l"/>
              </a:tabLst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咨询时常有语：“请问您贵姓？”“请问你的取件地址是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…”“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方便留下您的联系电话吗？ 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5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5965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5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25965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5">
                                            <p:txEl>
                                              <p:charRg st="23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25965">
                                            <p:txEl>
                                              <p:charRg st="23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5">
                                            <p:txEl>
                                              <p:charRg st="35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25965">
                                            <p:txEl>
                                              <p:charRg st="35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5">
                                            <p:txEl>
                                              <p:charRg st="47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25965">
                                            <p:txEl>
                                              <p:charRg st="47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5">
                                            <p:txEl>
                                              <p:charRg st="55" end="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25965">
                                            <p:txEl>
                                              <p:charRg st="55" end="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5">
                                            <p:txEl>
                                              <p:charRg st="85" end="1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125965">
                                            <p:txEl>
                                              <p:charRg st="85" end="1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5">
                                            <p:txEl>
                                              <p:charRg st="114" end="1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25965">
                                            <p:txEl>
                                              <p:charRg st="114" end="1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529" name="Picture 16" descr="t014896969a1be984c5"/>
          <p:cNvPicPr>
            <a:picLocks noChangeAspect="1"/>
          </p:cNvPicPr>
          <p:nvPr/>
        </p:nvPicPr>
        <p:blipFill>
          <a:blip r:embed="rId1"/>
          <a:srcRect l="6754" t="14407" r="6326" b="10648"/>
          <a:stretch>
            <a:fillRect/>
          </a:stretch>
        </p:blipFill>
        <p:spPr>
          <a:xfrm>
            <a:off x="0" y="1293813"/>
            <a:ext cx="9144000" cy="55641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2532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2534" name="Picture 8" descr="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5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6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2537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38255" name="Rectangle 15"/>
          <p:cNvSpPr/>
          <p:nvPr/>
        </p:nvSpPr>
        <p:spPr>
          <a:xfrm>
            <a:off x="323850" y="1557338"/>
            <a:ext cx="8426450" cy="42116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lvl="1" indent="0" eaLnBrk="1" hangingPunct="1"/>
            <a:r>
              <a:rPr lang="zh-CN" altLang="en-US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无论是接听还是呼出电话，都要让对方畅所欲言。如果对方的表述过于拖沓或跑题，可以适当引导。</a:t>
            </a:r>
            <a:endParaRPr lang="en-US" altLang="zh-CN" b="1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1" indent="0" eaLnBrk="1" hangingPunct="1"/>
            <a:r>
              <a:rPr lang="zh-CN" altLang="en-US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好记性不如烂笔头，记下对方的要点，不要频繁打断对方或者要求对方重复</a:t>
            </a:r>
            <a:endParaRPr lang="en-US" altLang="zh-CN" b="1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1" indent="0" eaLnBrk="1" hangingPunct="1"/>
            <a:r>
              <a:rPr lang="zh-CN" altLang="en-US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适当地发出一些语气词，如：好的，可以，让对方知道你在很投入地倾听</a:t>
            </a:r>
            <a:endParaRPr lang="en-US" altLang="zh-CN" b="1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b="1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可以</a:t>
            </a:r>
            <a:r>
              <a:rPr lang="en-US" altLang="zh-CN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endParaRPr lang="en-US" altLang="zh-CN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1" indent="0" eaLnBrk="1" hangingPunct="1"/>
            <a:r>
              <a:rPr lang="zh-CN" altLang="en-US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电话边上备有纸和笔，方便记下来电者讲的要点</a:t>
            </a:r>
            <a:endParaRPr lang="en-US" altLang="zh-CN" b="1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1" indent="0" eaLnBrk="1" hangingPunct="1"/>
            <a:r>
              <a:rPr lang="zh-CN" altLang="en-US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与来电者核对关键细节                          </a:t>
            </a:r>
            <a:endParaRPr lang="zh-CN" altLang="en-US" b="1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1" indent="0" eaLnBrk="1" hangingPunct="1"/>
            <a:r>
              <a:rPr lang="zh-CN" altLang="en-US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比如：“您的电话是 </a:t>
            </a:r>
            <a:r>
              <a:rPr lang="en-US" altLang="zh-CN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133XXXXXXXX</a:t>
            </a:r>
            <a:r>
              <a:rPr lang="zh-CN" altLang="en-US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吗</a:t>
            </a:r>
            <a:r>
              <a:rPr lang="en-US" altLang="zh-CN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?”</a:t>
            </a:r>
            <a:endParaRPr lang="en-US" altLang="zh-CN" b="1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1" indent="0" eaLnBrk="1" hangingPunct="1"/>
            <a:r>
              <a:rPr lang="zh-CN" altLang="en-US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归纳、概括来电者要点从而“策略”地“打断”饶舌的来电者                                       比如：“好的，我明白，这票件是严重延误了”</a:t>
            </a:r>
            <a:endParaRPr lang="en-US" altLang="zh-CN" b="1" i="1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不可以</a:t>
            </a:r>
            <a:r>
              <a:rPr lang="en-US" altLang="zh-CN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endParaRPr lang="en-US" altLang="zh-CN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1" indent="0" eaLnBrk="1" hangingPunct="1"/>
            <a:r>
              <a:rPr lang="zh-CN" altLang="en-US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频繁打断对方         “不好意思，您刚才是讲</a:t>
            </a:r>
            <a:r>
              <a:rPr lang="en-US" altLang="zh-CN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…… ”</a:t>
            </a:r>
            <a:endParaRPr lang="en-US" altLang="zh-CN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1" indent="0" eaLnBrk="1" hangingPunct="1"/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频繁请求对方重复     </a:t>
            </a:r>
            <a:r>
              <a:rPr lang="en-US" altLang="zh-CN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您可以再报一遍贵公司的地址吗</a:t>
            </a:r>
            <a:r>
              <a:rPr lang="en-US" altLang="zh-CN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?”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endParaRPr lang="zh-CN" altLang="en-US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1" indent="0" eaLnBrk="1" hangingPunct="1"/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听任来电者“重复</a:t>
            </a:r>
            <a:r>
              <a:rPr lang="en-US" altLang="zh-CN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endParaRPr lang="zh-CN" altLang="en-US" b="1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5">
                                            <p:txEl>
                                              <p:charRg st="113" end="1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8255">
                                            <p:txEl>
                                              <p:charRg st="113" end="1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5">
                                            <p:txEl>
                                              <p:charRg st="117" end="1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38255">
                                            <p:txEl>
                                              <p:charRg st="117" end="1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5">
                                            <p:txEl>
                                              <p:charRg st="139" end="1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38255">
                                            <p:txEl>
                                              <p:charRg st="139" end="1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5">
                                            <p:txEl>
                                              <p:charRg st="176" end="20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38255">
                                            <p:txEl>
                                              <p:charRg st="176" end="20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5">
                                            <p:txEl>
                                              <p:charRg st="201" end="2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38255">
                                            <p:txEl>
                                              <p:charRg st="201" end="2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5">
                                            <p:txEl>
                                              <p:charRg st="289" end="3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138255">
                                            <p:txEl>
                                              <p:charRg st="289" end="3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5">
                                            <p:txEl>
                                              <p:charRg st="302" end="3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38255">
                                            <p:txEl>
                                              <p:charRg st="302" end="3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5">
                                            <p:txEl>
                                              <p:charRg st="343" end="38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38255">
                                            <p:txEl>
                                              <p:charRg st="343" end="38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5">
                                            <p:txEl>
                                              <p:charRg st="387" end="40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138255">
                                            <p:txEl>
                                              <p:charRg st="387" end="40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3" name="Picture 14" descr="t014896969a1be984c5"/>
          <p:cNvPicPr>
            <a:picLocks noChangeAspect="1"/>
          </p:cNvPicPr>
          <p:nvPr/>
        </p:nvPicPr>
        <p:blipFill>
          <a:blip r:embed="rId1"/>
          <a:srcRect l="6754" t="14407" r="6326" b="10648"/>
          <a:stretch>
            <a:fillRect/>
          </a:stretch>
        </p:blipFill>
        <p:spPr>
          <a:xfrm>
            <a:off x="0" y="1293813"/>
            <a:ext cx="9144000" cy="55641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680227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3556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3558" name="Picture 8" descr="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9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60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61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23917" name="Rectangle 13"/>
          <p:cNvSpPr/>
          <p:nvPr/>
        </p:nvSpPr>
        <p:spPr>
          <a:xfrm>
            <a:off x="1331913" y="1484313"/>
            <a:ext cx="7488237" cy="38068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活动编号：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007 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活动名称：告知取件时间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角    色：客服专员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操作指导：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取件流程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endParaRPr lang="en-US" altLang="zh-CN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流程活动说明：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应提前告知客户取件时间，以便客户做出安排；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遇到客户想调整取件时间，客服人员不可马上承诺，应说“我们公司会尽快安排人员上门取件的”；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告知时常有语：“我们的取件人员会第一时间上门取件的，请您等候”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7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3917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7">
                                            <p:txEl>
                                              <p:charRg st="1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23917">
                                            <p:txEl>
                                              <p:charRg st="1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7">
                                            <p:txEl>
                                              <p:charRg st="22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23917">
                                            <p:txEl>
                                              <p:charRg st="22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7">
                                            <p:txEl>
                                              <p:charRg st="34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23917">
                                            <p:txEl>
                                              <p:charRg st="34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7">
                                            <p:txEl>
                                              <p:charRg st="46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23917">
                                            <p:txEl>
                                              <p:charRg st="46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7">
                                            <p:txEl>
                                              <p:charRg st="54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23917">
                                            <p:txEl>
                                              <p:charRg st="54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7">
                                            <p:txEl>
                                              <p:charRg st="76" end="1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123917">
                                            <p:txEl>
                                              <p:charRg st="76" end="1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7">
                                            <p:txEl>
                                              <p:charRg st="121" end="1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23917">
                                            <p:txEl>
                                              <p:charRg st="121" end="1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577" name="Picture 20" descr="t014896969a1be984c5"/>
          <p:cNvPicPr>
            <a:picLocks noChangeAspect="1"/>
          </p:cNvPicPr>
          <p:nvPr/>
        </p:nvPicPr>
        <p:blipFill>
          <a:blip r:embed="rId1"/>
          <a:srcRect l="6754" t="14407" r="6326" b="10648"/>
          <a:stretch>
            <a:fillRect/>
          </a:stretch>
        </p:blipFill>
        <p:spPr>
          <a:xfrm>
            <a:off x="0" y="1293813"/>
            <a:ext cx="9144000" cy="55641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680227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4580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4582" name="Picture 8" descr="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3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4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585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4586" name="AutoShape 15"/>
          <p:cNvSpPr>
            <a:spLocks noChangeAspect="1"/>
          </p:cNvSpPr>
          <p:nvPr/>
        </p:nvSpPr>
        <p:spPr>
          <a:xfrm>
            <a:off x="1403350" y="1557338"/>
            <a:ext cx="7416800" cy="29845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9040" name="Rectangle 16"/>
          <p:cNvSpPr>
            <a:spLocks noChangeArrowheads="1"/>
          </p:cNvSpPr>
          <p:nvPr/>
        </p:nvSpPr>
        <p:spPr bwMode="auto">
          <a:xfrm>
            <a:off x="1403350" y="1677988"/>
            <a:ext cx="2665413" cy="34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7938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66751" tIns="33376" rIns="66751" bIns="33376" anchor="ctr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回答客户咨询时的用语：</a:t>
            </a: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9041" name="Text Box 17"/>
          <p:cNvSpPr txBox="1"/>
          <p:nvPr/>
        </p:nvSpPr>
        <p:spPr>
          <a:xfrm>
            <a:off x="3843338" y="2552700"/>
            <a:ext cx="4832350" cy="1617663"/>
          </a:xfrm>
          <a:prstGeom prst="rect">
            <a:avLst/>
          </a:prstGeom>
          <a:noFill/>
          <a:ln w="9525">
            <a:noFill/>
          </a:ln>
        </p:spPr>
        <p:txBody>
          <a:bodyPr lIns="66751" tIns="33376" rIns="66751" bIns="33376" anchor="t" anchorCtr="0"/>
          <a:p>
            <a:pPr algn="just"/>
            <a:r>
              <a:rPr lang="zh-CN" altLang="en-US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◆ 客户：“为什么还不来收件？”</a:t>
            </a:r>
            <a:endParaRPr lang="zh-CN" altLang="en-US" b="1" dirty="0">
              <a:solidFill>
                <a:srgbClr val="33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US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◇ 回答：“不好意思，我会尽快赶过来”，或者“对不起，给您添麻烦了，我</a:t>
            </a:r>
            <a:r>
              <a:rPr lang="en-US" altLang="zh-CN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分钟过来收件”</a:t>
            </a:r>
            <a:endParaRPr lang="zh-CN" altLang="en-US" b="1" dirty="0">
              <a:solidFill>
                <a:srgbClr val="33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endParaRPr lang="zh-CN" altLang="en-US" b="1" dirty="0">
              <a:solidFill>
                <a:srgbClr val="33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US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◆ 客户：“我要寄的件暂时取消”</a:t>
            </a:r>
            <a:endParaRPr lang="zh-CN" altLang="en-US" b="1" dirty="0">
              <a:solidFill>
                <a:srgbClr val="33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US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◇ 回答：“没关系，希望下次能为您服务”</a:t>
            </a:r>
            <a:endParaRPr lang="zh-CN" altLang="en-US" b="1" dirty="0">
              <a:solidFill>
                <a:srgbClr val="33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9" name="Picture 19" descr="0911CD5A665E46AD99717BA54A678A8E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9250" y="2276475"/>
            <a:ext cx="1944688" cy="22320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9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4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5601" name="Picture 14" descr="t014896969a1be984c5"/>
          <p:cNvPicPr>
            <a:picLocks noChangeAspect="1"/>
          </p:cNvPicPr>
          <p:nvPr/>
        </p:nvPicPr>
        <p:blipFill>
          <a:blip r:embed="rId1"/>
          <a:srcRect l="6754" t="14407" r="6326" b="10648"/>
          <a:stretch>
            <a:fillRect/>
          </a:stretch>
        </p:blipFill>
        <p:spPr>
          <a:xfrm>
            <a:off x="0" y="1293813"/>
            <a:ext cx="9144000" cy="55641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680227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5604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5606" name="Picture 8" descr="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7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08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5609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35181" name="Rectangle 13"/>
          <p:cNvSpPr/>
          <p:nvPr/>
        </p:nvSpPr>
        <p:spPr>
          <a:xfrm>
            <a:off x="1403350" y="1587500"/>
            <a:ext cx="7416800" cy="33940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活动编号：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008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en-US" altLang="zh-CN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活动名称：订单提交 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角    色：客服专员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操作指导：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订单管理流程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endParaRPr lang="en-US" altLang="zh-CN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流程活动说明：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将订单信息录入系统，核对录入信息并提交审核；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结束时常用语：“请问，还有什么可以帮到你的吗？欢迎您再次来电，谢谢您，祝你工作生活愉快！再见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6" dur="1"/>
                                        <p:tgtEl>
                                          <p:spTgt spid="135181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1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9" dur="1"/>
                                        <p:tgtEl>
                                          <p:spTgt spid="135181">
                                            <p:txEl>
                                              <p:charRg st="1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1">
                                            <p:txEl>
                                              <p:charRg st="1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2" dur="1"/>
                                        <p:tgtEl>
                                          <p:spTgt spid="135181">
                                            <p:txEl>
                                              <p:charRg st="21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1">
                                            <p:txEl>
                                              <p:charRg st="21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5" dur="1"/>
                                        <p:tgtEl>
                                          <p:spTgt spid="135181">
                                            <p:txEl>
                                              <p:charRg st="33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1">
                                            <p:txEl>
                                              <p:charRg st="33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8" dur="1"/>
                                        <p:tgtEl>
                                          <p:spTgt spid="135181">
                                            <p:txEl>
                                              <p:charRg st="47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1">
                                            <p:txEl>
                                              <p:charRg st="47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1" dur="1"/>
                                        <p:tgtEl>
                                          <p:spTgt spid="135181">
                                            <p:txEl>
                                              <p:charRg st="55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1">
                                            <p:txEl>
                                              <p:charRg st="55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4" dur="1"/>
                                        <p:tgtEl>
                                          <p:spTgt spid="135181">
                                            <p:txEl>
                                              <p:charRg st="78" end="1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1">
                                            <p:txEl>
                                              <p:charRg st="78" end="1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6625" name="Picture 21" descr="t014896969a1be984c5"/>
          <p:cNvPicPr>
            <a:picLocks noChangeAspect="1"/>
          </p:cNvPicPr>
          <p:nvPr/>
        </p:nvPicPr>
        <p:blipFill>
          <a:blip r:embed="rId1"/>
          <a:srcRect l="6754" t="14407" r="6326" b="10648"/>
          <a:stretch>
            <a:fillRect/>
          </a:stretch>
        </p:blipFill>
        <p:spPr>
          <a:xfrm>
            <a:off x="0" y="1293813"/>
            <a:ext cx="9144000" cy="55641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680227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6628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6630" name="Picture 8" descr="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31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2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6633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6634" name="AutoShape 15"/>
          <p:cNvSpPr>
            <a:spLocks noChangeAspect="1"/>
          </p:cNvSpPr>
          <p:nvPr/>
        </p:nvSpPr>
        <p:spPr>
          <a:xfrm>
            <a:off x="1547813" y="1773238"/>
            <a:ext cx="5907087" cy="1804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4160" name="Rectangle 16"/>
          <p:cNvSpPr/>
          <p:nvPr/>
        </p:nvSpPr>
        <p:spPr>
          <a:xfrm>
            <a:off x="4211638" y="2478088"/>
            <a:ext cx="4398962" cy="1439862"/>
          </a:xfrm>
          <a:prstGeom prst="rect">
            <a:avLst/>
          </a:prstGeom>
          <a:noFill/>
          <a:ln w="7938">
            <a:noFill/>
          </a:ln>
        </p:spPr>
        <p:txBody>
          <a:bodyPr lIns="67666" tIns="33833" rIns="67666" bIns="33833" anchor="ctr" anchorCtr="0">
            <a:spAutoFit/>
          </a:bodyPr>
          <a:p>
            <a:pPr algn="just"/>
            <a:r>
              <a:rPr lang="zh-CN" altLang="en-US" b="1" dirty="0">
                <a:solidFill>
                  <a:srgbClr val="33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◇</a:t>
            </a:r>
            <a:r>
              <a:rPr lang="zh-CN" altLang="en-US" b="1" dirty="0">
                <a:solidFill>
                  <a:srgbClr val="3333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“‘</a:t>
            </a:r>
            <a:r>
              <a:rPr lang="zh-CN" altLang="en-US" b="1" dirty="0">
                <a:solidFill>
                  <a:srgbClr val="33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很高兴与您通话，</a:t>
            </a:r>
            <a:r>
              <a:rPr lang="en-US" altLang="zh-CN" b="1" dirty="0">
                <a:solidFill>
                  <a:srgbClr val="33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</a:t>
            </a:r>
            <a:r>
              <a:rPr lang="zh-CN" altLang="en-US" b="1" dirty="0">
                <a:solidFill>
                  <a:srgbClr val="33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先生</a:t>
            </a:r>
            <a:r>
              <a:rPr lang="en-US" altLang="zh-CN" b="1" dirty="0">
                <a:solidFill>
                  <a:srgbClr val="33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en-US" b="1" dirty="0">
                <a:solidFill>
                  <a:srgbClr val="33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小姐</a:t>
            </a:r>
            <a:r>
              <a:rPr lang="zh-CN" altLang="en-US" b="1" dirty="0">
                <a:solidFill>
                  <a:srgbClr val="3333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endParaRPr lang="zh-CN" altLang="en-US" b="1" dirty="0">
              <a:solidFill>
                <a:srgbClr val="33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endParaRPr lang="zh-CN" altLang="en-US" b="1" dirty="0">
              <a:solidFill>
                <a:srgbClr val="33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US" b="1" dirty="0">
                <a:solidFill>
                  <a:srgbClr val="33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◇</a:t>
            </a:r>
            <a:r>
              <a:rPr lang="zh-CN" altLang="en-US" b="1" dirty="0">
                <a:solidFill>
                  <a:srgbClr val="3333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b="1" dirty="0">
                <a:solidFill>
                  <a:srgbClr val="33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谢谢您的提醒，我们会尽快改正（善）</a:t>
            </a:r>
            <a:r>
              <a:rPr lang="zh-CN" altLang="en-US" b="1" dirty="0">
                <a:solidFill>
                  <a:srgbClr val="3333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endParaRPr lang="zh-CN" altLang="en-US" b="1" dirty="0">
              <a:solidFill>
                <a:srgbClr val="33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endParaRPr lang="zh-CN" altLang="en-US" b="1" dirty="0">
              <a:solidFill>
                <a:srgbClr val="33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zh-CN" altLang="en-US" b="1" dirty="0">
                <a:solidFill>
                  <a:srgbClr val="33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◇</a:t>
            </a:r>
            <a:r>
              <a:rPr lang="zh-CN" altLang="en-US" b="1" dirty="0">
                <a:solidFill>
                  <a:srgbClr val="3333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b="1" dirty="0">
                <a:solidFill>
                  <a:srgbClr val="33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对于给您造成的不便，非常抱歉</a:t>
            </a:r>
            <a:r>
              <a:rPr lang="zh-CN" altLang="en-US" b="1" dirty="0">
                <a:solidFill>
                  <a:srgbClr val="3333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4161" name="Rectangle 17"/>
          <p:cNvSpPr>
            <a:spLocks noChangeArrowheads="1"/>
          </p:cNvSpPr>
          <p:nvPr/>
        </p:nvSpPr>
        <p:spPr bwMode="auto">
          <a:xfrm>
            <a:off x="1547813" y="1835150"/>
            <a:ext cx="1747838" cy="34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7938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67666" tIns="33833" rIns="67666" bIns="33833" anchor="ctr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结束电话用语：</a:t>
            </a: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6637" name="Picture 19" descr="B58A5A008D024B4CBF0016F0E774975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03350" y="2565400"/>
            <a:ext cx="2592388" cy="18716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4164" name="AutoShape 20"/>
          <p:cNvSpPr>
            <a:spLocks noChangeAspect="1"/>
          </p:cNvSpPr>
          <p:nvPr/>
        </p:nvSpPr>
        <p:spPr>
          <a:xfrm>
            <a:off x="1619250" y="4724400"/>
            <a:ext cx="6480175" cy="503238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挂断电话：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永远</a:t>
            </a: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让对方先挂断电话，然后自己再轻轻放下话筒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4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4">
                                            <p:txEl>
                                              <p:charRg st="0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34164">
                                            <p:txEl>
                                              <p:charRg st="0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34164">
                                            <p:txEl>
                                              <p:charRg st="0" end="28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60" grpId="0"/>
      <p:bldP spid="134164" grpId="0" build="allAtOnce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7649" name="Picture 14" descr="t014896969a1be984c5"/>
          <p:cNvPicPr>
            <a:picLocks noChangeAspect="1"/>
          </p:cNvPicPr>
          <p:nvPr/>
        </p:nvPicPr>
        <p:blipFill>
          <a:blip r:embed="rId1"/>
          <a:srcRect l="6754" t="14407" r="6326" b="10648"/>
          <a:stretch>
            <a:fillRect/>
          </a:stretch>
        </p:blipFill>
        <p:spPr>
          <a:xfrm>
            <a:off x="0" y="1293813"/>
            <a:ext cx="9144000" cy="55641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680227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7652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7654" name="Picture 8" descr="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5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6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7657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33133" name="Rectangle 13"/>
          <p:cNvSpPr/>
          <p:nvPr/>
        </p:nvSpPr>
        <p:spPr>
          <a:xfrm>
            <a:off x="1116013" y="1690688"/>
            <a:ext cx="7848600" cy="33940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活动编号：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009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活动名称：通知收件员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角    色：客服专员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操作指导：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下单流程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endParaRPr lang="en-US" altLang="zh-CN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None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流程活动说明：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客服人员根据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客户下单受理流程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接收到客户的下单，并将订单下给正确的收件员；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50000"/>
              </a:lnSpc>
              <a:buAutoNum type="arabicPeriod"/>
              <a:tabLst>
                <a:tab pos="685800" algn="l"/>
              </a:tabLst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如遇到收件员人手不够，忙不过来时，应及时通知客户，协商取件时间；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3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3133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3">
                                            <p:txEl>
                                              <p:charRg st="9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33133">
                                            <p:txEl>
                                              <p:charRg st="9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3">
                                            <p:txEl>
                                              <p:charRg st="20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33133">
                                            <p:txEl>
                                              <p:charRg st="20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3">
                                            <p:txEl>
                                              <p:charRg st="32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33133">
                                            <p:txEl>
                                              <p:charRg st="32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3">
                                            <p:txEl>
                                              <p:charRg st="44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33133">
                                            <p:txEl>
                                              <p:charRg st="44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3">
                                            <p:txEl>
                                              <p:charRg st="52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33133">
                                            <p:txEl>
                                              <p:charRg st="52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3">
                                            <p:txEl>
                                              <p:charRg st="91" end="1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133133">
                                            <p:txEl>
                                              <p:charRg st="91" end="1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8673" name="Picture 15" descr="t014896969a1be984c5"/>
          <p:cNvPicPr>
            <a:picLocks noChangeAspect="1"/>
          </p:cNvPicPr>
          <p:nvPr/>
        </p:nvPicPr>
        <p:blipFill>
          <a:blip r:embed="rId1"/>
          <a:srcRect l="6754" t="14407" r="6326" b="10648"/>
          <a:stretch>
            <a:fillRect/>
          </a:stretch>
        </p:blipFill>
        <p:spPr>
          <a:xfrm>
            <a:off x="0" y="1293813"/>
            <a:ext cx="9144000" cy="55641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8676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8678" name="Picture 8" descr="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9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680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8681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81932" name="Rectangle 12"/>
          <p:cNvSpPr/>
          <p:nvPr/>
        </p:nvSpPr>
        <p:spPr>
          <a:xfrm>
            <a:off x="4643438" y="2276475"/>
            <a:ext cx="4500562" cy="39989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喂喂</a:t>
            </a:r>
            <a:r>
              <a:rPr lang="en-US" altLang="zh-CN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……</a:t>
            </a: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快讲话呀                       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你们怎么老这样啊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en-US" altLang="zh-CN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 </a:t>
            </a: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谁给你退回来的</a:t>
            </a:r>
            <a:r>
              <a:rPr lang="en-US" altLang="zh-CN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,</a:t>
            </a: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你找谁去理论啊      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不可能，你有啥证据啊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你不相信，我也没办法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都讲好几遍了，记不住就拿笔记一下       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你们那么点货量，不现实，办不到的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en-US" altLang="zh-CN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 </a:t>
            </a: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电脑（系统）不会错的                   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你不信，我也没办法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系统显示就是这样，我有啥办法           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公司</a:t>
            </a:r>
            <a:r>
              <a:rPr lang="en-US" altLang="zh-CN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(</a:t>
            </a: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网络</a:t>
            </a:r>
            <a:r>
              <a:rPr lang="en-US" altLang="zh-CN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)</a:t>
            </a: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就是这么规定的</a:t>
            </a:r>
            <a:r>
              <a:rPr lang="en-US" altLang="zh-CN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,</a:t>
            </a: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你叫我咋办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>
              <a:buFont typeface="Wingdings" panose="05000000000000000000" pitchFamily="2" charset="2"/>
              <a:buChar char="u"/>
            </a:pP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28683" name="Rectangle 14"/>
          <p:cNvSpPr/>
          <p:nvPr/>
        </p:nvSpPr>
        <p:spPr>
          <a:xfrm>
            <a:off x="5724525" y="1747838"/>
            <a:ext cx="2733675" cy="4064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p>
            <a:r>
              <a:rPr lang="zh-CN" altLang="en-US" sz="20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永远不要讲这些“忌语”</a:t>
            </a:r>
            <a:endParaRPr lang="zh-CN" altLang="en-US" sz="2000" b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1936" name="Rectangle 16"/>
          <p:cNvSpPr/>
          <p:nvPr/>
        </p:nvSpPr>
        <p:spPr>
          <a:xfrm>
            <a:off x="450850" y="1700213"/>
            <a:ext cx="28257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 </a:t>
            </a: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圆通好，那你走圆通好了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1937" name="Rectangle 17"/>
          <p:cNvSpPr/>
          <p:nvPr/>
        </p:nvSpPr>
        <p:spPr>
          <a:xfrm>
            <a:off x="323850" y="2006600"/>
            <a:ext cx="3117850" cy="4222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lnSpc>
                <a:spcPct val="120000"/>
              </a:lnSpc>
              <a:buFont typeface="Wingdings" panose="05000000000000000000" pitchFamily="2" charset="2"/>
            </a:pP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   不行就是不行，再讲也没用</a:t>
            </a:r>
            <a:endParaRPr lang="en-US" altLang="zh-CN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1938" name="Rectangle 18"/>
          <p:cNvSpPr/>
          <p:nvPr/>
        </p:nvSpPr>
        <p:spPr>
          <a:xfrm>
            <a:off x="539750" y="2349500"/>
            <a:ext cx="17843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你问我，我问谁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1939" name="Rectangle 19"/>
          <p:cNvSpPr/>
          <p:nvPr/>
        </p:nvSpPr>
        <p:spPr>
          <a:xfrm>
            <a:off x="539750" y="2636838"/>
            <a:ext cx="29273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怎么这么费劲（啰嗦）呢？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1940" name="Rectangle 20"/>
          <p:cNvSpPr/>
          <p:nvPr/>
        </p:nvSpPr>
        <p:spPr>
          <a:xfrm>
            <a:off x="468313" y="2997200"/>
            <a:ext cx="19113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 </a:t>
            </a: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你自己态度好点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1941" name="Rectangle 21"/>
          <p:cNvSpPr/>
          <p:nvPr/>
        </p:nvSpPr>
        <p:spPr>
          <a:xfrm>
            <a:off x="250825" y="3284538"/>
            <a:ext cx="3181350" cy="4222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lnSpc>
                <a:spcPct val="120000"/>
              </a:lnSpc>
              <a:buFont typeface="Wingdings" panose="05000000000000000000" pitchFamily="2" charset="2"/>
            </a:pP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    麻烦你配合点，讲快些好吗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1942" name="Rectangle 22"/>
          <p:cNvSpPr/>
          <p:nvPr/>
        </p:nvSpPr>
        <p:spPr>
          <a:xfrm>
            <a:off x="468313" y="3644900"/>
            <a:ext cx="2470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你自己有没有搞错啊？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1943" name="Rectangle 23"/>
          <p:cNvSpPr/>
          <p:nvPr/>
        </p:nvSpPr>
        <p:spPr>
          <a:xfrm>
            <a:off x="468313" y="4005263"/>
            <a:ext cx="1784350" cy="4222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lnSpc>
                <a:spcPct val="120000"/>
              </a:lnSpc>
              <a:buFont typeface="Wingdings" panose="05000000000000000000" pitchFamily="2" charset="2"/>
            </a:pPr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听不见，大声点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1944" name="Rectangle 24"/>
          <p:cNvSpPr/>
          <p:nvPr/>
        </p:nvSpPr>
        <p:spPr>
          <a:xfrm>
            <a:off x="539750" y="4365625"/>
            <a:ext cx="26987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你自己先搞清楚再来电话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1945" name="Rectangle 25"/>
          <p:cNvSpPr/>
          <p:nvPr/>
        </p:nvSpPr>
        <p:spPr>
          <a:xfrm>
            <a:off x="1187450" y="4652963"/>
            <a:ext cx="3455988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我已经讲得很明白了，难道你还不明白啊？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1946" name="Rectangle 26"/>
          <p:cNvSpPr/>
          <p:nvPr/>
        </p:nvSpPr>
        <p:spPr>
          <a:xfrm>
            <a:off x="1187450" y="530066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我就是这个态度，找领导也没用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1947" name="Rectangle 27"/>
          <p:cNvSpPr/>
          <p:nvPr/>
        </p:nvSpPr>
        <p:spPr>
          <a:xfrm>
            <a:off x="1331913" y="5661025"/>
            <a:ext cx="22415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你到底是啥意思呢？</a:t>
            </a:r>
            <a:endParaRPr lang="zh-CN" altLang="en-US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1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81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8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81938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1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0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81940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81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1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81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81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81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6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81946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81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7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81947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32" grpId="0"/>
      <p:bldP spid="81936" grpId="0"/>
      <p:bldP spid="81937" grpId="0"/>
      <p:bldP spid="81939" grpId="0"/>
      <p:bldP spid="81941" grpId="0"/>
      <p:bldP spid="81942" grpId="0"/>
      <p:bldP spid="81943" grpId="0"/>
      <p:bldP spid="81944" grpId="0"/>
      <p:bldP spid="8194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9697" name="Picture 21" descr="t014896969a1be984c5"/>
          <p:cNvPicPr>
            <a:picLocks noChangeAspect="1"/>
          </p:cNvPicPr>
          <p:nvPr/>
        </p:nvPicPr>
        <p:blipFill>
          <a:blip r:embed="rId1"/>
          <a:srcRect l="6754" t="14407" r="6326" b="10648"/>
          <a:stretch>
            <a:fillRect/>
          </a:stretch>
        </p:blipFill>
        <p:spPr>
          <a:xfrm>
            <a:off x="0" y="1293813"/>
            <a:ext cx="9144000" cy="55641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680227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9700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9702" name="Picture 8" descr="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03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04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9705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9706" name="Rectangle 15"/>
          <p:cNvSpPr/>
          <p:nvPr/>
        </p:nvSpPr>
        <p:spPr>
          <a:xfrm>
            <a:off x="684213" y="1557338"/>
            <a:ext cx="7920037" cy="17430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50000"/>
              </a:lnSpc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一位家住中山市三乡镇三乡市场对面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35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号的张先生需要快递一份礼品到北京海淀区。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            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                                     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9707" name="Picture 16" descr="C:\Users\Administrator\AppData\Roaming\Tencent\Users\870327074\QQ\WinTemp\RichOle\`U%(@_%R4A]UURQB}0OXER3.jpg"/>
          <p:cNvPicPr>
            <a:picLocks noChangeAspect="1"/>
          </p:cNvPicPr>
          <p:nvPr/>
        </p:nvPicPr>
        <p:blipFill>
          <a:blip r:embed="rId5" r:link="rId6"/>
          <a:stretch>
            <a:fillRect/>
          </a:stretch>
        </p:blipFill>
        <p:spPr>
          <a:xfrm>
            <a:off x="1331913" y="3860800"/>
            <a:ext cx="2663825" cy="1965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708" name="Picture 17" descr="C:\Users\Administrator\AppData\Roaming\Tencent\Users\870327074\QQ\WinTemp\RichOle\3NP4I)T)(){BH]}X(_NG49V.jpg"/>
          <p:cNvPicPr>
            <a:picLocks noChangeAspect="1"/>
          </p:cNvPicPr>
          <p:nvPr/>
        </p:nvPicPr>
        <p:blipFill>
          <a:blip r:embed="rId7" r:link="rId6"/>
          <a:stretch>
            <a:fillRect/>
          </a:stretch>
        </p:blipFill>
        <p:spPr>
          <a:xfrm flipH="1">
            <a:off x="2411413" y="2492375"/>
            <a:ext cx="685800" cy="1089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709" name="Picture 18" descr="C:\Users\Administrator\AppData\Roaming\Tencent\Users\870327074\QQ\WinTemp\RichOle\N~FN8)7KRIUJA0O2Z$9A1G9.jpg"/>
          <p:cNvPicPr>
            <a:picLocks noChangeAspect="1"/>
          </p:cNvPicPr>
          <p:nvPr/>
        </p:nvPicPr>
        <p:blipFill>
          <a:blip r:embed="rId8" r:link="rId6"/>
          <a:stretch>
            <a:fillRect/>
          </a:stretch>
        </p:blipFill>
        <p:spPr>
          <a:xfrm>
            <a:off x="6516688" y="2133600"/>
            <a:ext cx="709612" cy="1177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2115" name="AutoShape 19"/>
          <p:cNvSpPr/>
          <p:nvPr/>
        </p:nvSpPr>
        <p:spPr>
          <a:xfrm>
            <a:off x="4643438" y="2781300"/>
            <a:ext cx="1485900" cy="990600"/>
          </a:xfrm>
          <a:prstGeom prst="cloudCallout">
            <a:avLst>
              <a:gd name="adj1" fmla="val 82907"/>
              <a:gd name="adj2" fmla="val -48236"/>
            </a:avLst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900" dirty="0">
                <a:latin typeface="Times New Roman" panose="02020603050405020304" pitchFamily="18" charset="0"/>
                <a:ea typeface="宋体" panose="02010600030101010101" pitchFamily="2" charset="-122"/>
              </a:rPr>
              <a:t>您好。欢迎致电中山路路通快递公司。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2116" name="AutoShape 20"/>
          <p:cNvSpPr/>
          <p:nvPr/>
        </p:nvSpPr>
        <p:spPr>
          <a:xfrm>
            <a:off x="3635375" y="2781300"/>
            <a:ext cx="800100" cy="990600"/>
          </a:xfrm>
          <a:prstGeom prst="cloudCallout">
            <a:avLst>
              <a:gd name="adj1" fmla="val -138690"/>
              <a:gd name="adj2" fmla="val -21954"/>
            </a:avLst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just"/>
            <a:r>
              <a:rPr lang="zh-CN" altLang="en-US" sz="900" dirty="0">
                <a:latin typeface="宋体" panose="02010600030101010101" pitchFamily="2" charset="-122"/>
                <a:ea typeface="宋体" panose="02010600030101010101" pitchFamily="2" charset="-122"/>
              </a:rPr>
              <a:t>您好。我想</a:t>
            </a:r>
            <a:r>
              <a:rPr lang="zh-CN" altLang="en-US" sz="900" dirty="0">
                <a:latin typeface="Times New Roman" panose="02020603050405020304" pitchFamily="18" charset="0"/>
                <a:ea typeface="宋体" panose="02010600030101010101" pitchFamily="2" charset="-122"/>
              </a:rPr>
              <a:t>寄件。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2118" name="Rectangle 22"/>
          <p:cNvSpPr/>
          <p:nvPr/>
        </p:nvSpPr>
        <p:spPr>
          <a:xfrm>
            <a:off x="4581525" y="4292600"/>
            <a:ext cx="3662363" cy="11906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lvl="1" indent="0" eaLnBrk="1" hangingPunct="1"/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任务分配：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人一组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1" indent="0" eaLnBrk="1" hangingPunct="1"/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任务角色：客户、客服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1" indent="0" eaLnBrk="1" hangingPunct="1"/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对话内容：自定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1" indent="0" eaLnBrk="1" hangingPunct="1"/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模拟形式：录音形式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2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15" grpId="0" animBg="1"/>
      <p:bldP spid="132116" grpId="0" animBg="1"/>
      <p:bldP spid="13211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Rectangle 2"/>
          <p:cNvSpPr/>
          <p:nvPr/>
        </p:nvSpPr>
        <p:spPr>
          <a:xfrm>
            <a:off x="1042988" y="1268413"/>
            <a:ext cx="4752975" cy="120015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ctr" anchorCtr="0">
            <a:spAutoFit/>
          </a:bodyPr>
          <a:p>
            <a:pPr eaLnBrk="0" hangingPunct="0"/>
            <a:r>
              <a:rPr lang="zh-CN" altLang="zh-CN" sz="2400" dirty="0">
                <a:latin typeface="Calibri" panose="020F0502020204030204" charset="0"/>
                <a:ea typeface="宋体" panose="02010600030101010101" pitchFamily="2" charset="-122"/>
              </a:rPr>
              <a:t>线上下单操作流程（以顺丰速运为例）（增加于情境模拟下方）</a:t>
            </a:r>
            <a:endParaRPr lang="zh-CN" altLang="zh-CN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0722" name="图片 6" descr="d456c26e7f43847253ee67e947a408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95963" y="765175"/>
            <a:ext cx="3348037" cy="5959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3" name="Rectangle 3"/>
          <p:cNvSpPr/>
          <p:nvPr/>
        </p:nvSpPr>
        <p:spPr>
          <a:xfrm>
            <a:off x="0" y="2695575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24" name="矩形 3"/>
          <p:cNvSpPr/>
          <p:nvPr/>
        </p:nvSpPr>
        <p:spPr>
          <a:xfrm>
            <a:off x="739775" y="2695575"/>
            <a:ext cx="4624388" cy="2678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zh-CN" sz="2400" dirty="0">
                <a:solidFill>
                  <a:srgbClr val="333333"/>
                </a:solidFill>
                <a:latin typeface="Calibri" panose="020F0502020204030204" charset="0"/>
                <a:ea typeface="宋体" panose="02010600030101010101" pitchFamily="2" charset="-122"/>
              </a:rPr>
              <a:t>第一步，打开微信里顺丰速运小程序或</a:t>
            </a:r>
            <a:r>
              <a:rPr lang="en-US" altLang="zh-CN" sz="2400" dirty="0">
                <a:solidFill>
                  <a:srgbClr val="333333"/>
                </a:solidFill>
                <a:latin typeface="Calibri" panose="020F0502020204030204" charset="0"/>
                <a:ea typeface="宋体" panose="02010600030101010101" pitchFamily="2" charset="-122"/>
              </a:rPr>
              <a:t>app</a:t>
            </a:r>
            <a:r>
              <a:rPr lang="zh-CN" altLang="en-US" sz="2400" dirty="0">
                <a:solidFill>
                  <a:srgbClr val="333333"/>
                </a:solidFill>
                <a:latin typeface="Calibri" panose="020F0502020204030204" charset="0"/>
                <a:ea typeface="宋体" panose="02010600030101010101" pitchFamily="2" charset="-122"/>
              </a:rPr>
              <a:t>，界面会出现“寄内地”、“寄港澳台”、“寄国际”三个选项，客户可根据实际情况来选择。我们以国内件为例，点击“寄快递”按钮，要求</a:t>
            </a:r>
            <a:r>
              <a:rPr lang="en-US" altLang="zh-CN" sz="2400" dirty="0">
                <a:solidFill>
                  <a:srgbClr val="333333"/>
                </a:solidFill>
                <a:latin typeface="Calibri" panose="020F0502020204030204" charset="0"/>
                <a:ea typeface="宋体" panose="02010600030101010101" pitchFamily="2" charset="-122"/>
              </a:rPr>
              <a:t>1</a:t>
            </a:r>
            <a:r>
              <a:rPr lang="zh-CN" altLang="en-US" sz="2400" dirty="0">
                <a:solidFill>
                  <a:srgbClr val="333333"/>
                </a:solidFill>
                <a:latin typeface="Calibri" panose="020F0502020204030204" charset="0"/>
                <a:ea typeface="宋体" panose="02010600030101010101" pitchFamily="2" charset="-122"/>
              </a:rPr>
              <a:t>小时取件。</a:t>
            </a:r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2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072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diamond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174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pic>
        <p:nvPicPr>
          <p:cNvPr id="31747" name="图片 7" descr="40d2b5b360bd31395500f1edfd6b54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050" y="1858963"/>
            <a:ext cx="2768600" cy="4937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48" name="图片 8" descr="5498eefbe36023d4baf850cb13a61d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2938" y="1857375"/>
            <a:ext cx="2778125" cy="49387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49" name="图片 9" descr="72acd6c66492aae7c6ba391d57c07b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0788" y="1893888"/>
            <a:ext cx="2706687" cy="4803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50" name="Rectangle 4"/>
          <p:cNvSpPr/>
          <p:nvPr/>
        </p:nvSpPr>
        <p:spPr>
          <a:xfrm>
            <a:off x="1427163" y="836613"/>
            <a:ext cx="7602537" cy="923925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ctr" anchorCtr="0">
            <a:spAutoFit/>
          </a:bodyPr>
          <a:p>
            <a:pPr eaLnBrk="0" hangingPunct="0"/>
            <a:r>
              <a:rPr lang="zh-CN" altLang="zh-CN" dirty="0">
                <a:solidFill>
                  <a:srgbClr val="333333"/>
                </a:solidFill>
                <a:latin typeface="Calibri" panose="020F0502020204030204" charset="0"/>
                <a:ea typeface="宋体" panose="02010600030101010101" pitchFamily="2" charset="-122"/>
              </a:rPr>
              <a:t>第二步，填写寄件人信息和收件人信息，具体包括：姓名、电话、详细地址及单位。特别强调，首次寄件必须提供身份证等相关有效证件，确保实名制工作有效落实。</a:t>
            </a: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51" name="Rectangle 5"/>
          <p:cNvSpPr/>
          <p:nvPr/>
        </p:nvSpPr>
        <p:spPr>
          <a:xfrm>
            <a:off x="0" y="7096125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diamond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6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277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2771" name="Rectangle 2"/>
          <p:cNvSpPr/>
          <p:nvPr/>
        </p:nvSpPr>
        <p:spPr>
          <a:xfrm>
            <a:off x="323850" y="1887538"/>
            <a:ext cx="4392613" cy="1939925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lIns="-66654" anchor="ctr" anchorCtr="0">
            <a:spAutoFit/>
          </a:bodyPr>
          <a:p>
            <a:pPr eaLnBrk="0" hangingPunct="0"/>
            <a:r>
              <a:rPr lang="zh-CN" altLang="zh-CN" sz="2400" dirty="0">
                <a:solidFill>
                  <a:srgbClr val="333333"/>
                </a:solidFill>
                <a:latin typeface="Calibri" panose="020F0502020204030204" charset="0"/>
                <a:ea typeface="宋体" panose="02010600030101010101" pitchFamily="2" charset="-122"/>
              </a:rPr>
              <a:t>第三步，期待上门时间。客户可根据需求选择合适时间段，减少等待时间，提高双方的工作效率。</a:t>
            </a:r>
            <a:endParaRPr lang="zh-CN" altLang="zh-CN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zh-CN" altLang="zh-CN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2772" name="图片 10" descr="73c661d5982a11f114605765ec553e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51500" y="700088"/>
            <a:ext cx="3449638" cy="61420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3" name="Rectangle 3"/>
          <p:cNvSpPr/>
          <p:nvPr/>
        </p:nvSpPr>
        <p:spPr>
          <a:xfrm>
            <a:off x="0" y="2628900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diamond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379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3795" name="Rectangle 2"/>
          <p:cNvSpPr/>
          <p:nvPr/>
        </p:nvSpPr>
        <p:spPr>
          <a:xfrm>
            <a:off x="1042988" y="2538413"/>
            <a:ext cx="3808412" cy="120015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lIns="-66654" anchor="ctr" anchorCtr="0">
            <a:spAutoFit/>
          </a:bodyPr>
          <a:p>
            <a:pPr eaLnBrk="0" hangingPunct="0"/>
            <a:r>
              <a:rPr lang="zh-CN" altLang="zh-CN" sz="2400" dirty="0">
                <a:solidFill>
                  <a:srgbClr val="333333"/>
                </a:solidFill>
                <a:latin typeface="Calibri" panose="020F0502020204030204" charset="0"/>
                <a:ea typeface="宋体" panose="02010600030101010101" pitchFamily="2" charset="-122"/>
              </a:rPr>
              <a:t>第四步，填写物品信息，并拍照。</a:t>
            </a:r>
            <a:endParaRPr lang="zh-CN" altLang="zh-CN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zh-CN" altLang="zh-CN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3796" name="图片 11" descr="e9690cda417c1426b3654617343b95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95963" y="836613"/>
            <a:ext cx="3346450" cy="59610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7" name="Rectangle 3"/>
          <p:cNvSpPr/>
          <p:nvPr/>
        </p:nvSpPr>
        <p:spPr>
          <a:xfrm>
            <a:off x="0" y="2628900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diamond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481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4819" name="Rectangle 2"/>
          <p:cNvSpPr/>
          <p:nvPr/>
        </p:nvSpPr>
        <p:spPr>
          <a:xfrm>
            <a:off x="550863" y="1933575"/>
            <a:ext cx="3995737" cy="1939925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lIns="-66654" anchor="ctr" anchorCtr="0">
            <a:spAutoFit/>
          </a:bodyPr>
          <a:p>
            <a:pPr eaLnBrk="0" hangingPunct="0"/>
            <a:r>
              <a:rPr lang="zh-CN" altLang="zh-CN" sz="2400" dirty="0">
                <a:solidFill>
                  <a:srgbClr val="333333"/>
                </a:solidFill>
                <a:latin typeface="Calibri" panose="020F0502020204030204" charset="0"/>
                <a:ea typeface="宋体" panose="02010600030101010101" pitchFamily="2" charset="-122"/>
              </a:rPr>
              <a:t>第五步，选择付款方式。主要有“寄付现结”、“到付”、“寄付月结”三种。客户可自主选择。</a:t>
            </a:r>
            <a:endParaRPr lang="zh-CN" altLang="zh-CN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zh-CN" altLang="zh-CN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4820" name="图片 12" descr="4b9583ad59d41560274e886e3f727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51500" y="700088"/>
            <a:ext cx="3408363" cy="6061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1" name="Rectangle 3"/>
          <p:cNvSpPr/>
          <p:nvPr/>
        </p:nvSpPr>
        <p:spPr>
          <a:xfrm>
            <a:off x="0" y="2676525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diamond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584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35843" name="Rectangle 2"/>
          <p:cNvSpPr/>
          <p:nvPr/>
        </p:nvSpPr>
        <p:spPr>
          <a:xfrm>
            <a:off x="576263" y="1773238"/>
            <a:ext cx="3995737" cy="1939925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lIns="-66654" anchor="ctr" anchorCtr="0">
            <a:spAutoFit/>
          </a:bodyPr>
          <a:p>
            <a:pPr eaLnBrk="0" hangingPunct="0"/>
            <a:r>
              <a:rPr lang="zh-CN" altLang="zh-CN" sz="2400" dirty="0">
                <a:solidFill>
                  <a:srgbClr val="333333"/>
                </a:solidFill>
                <a:latin typeface="Calibri" panose="020F0502020204030204" charset="0"/>
                <a:ea typeface="宋体" panose="02010600030101010101" pitchFamily="2" charset="-122"/>
              </a:rPr>
              <a:t>第六步，确定收费金额，如没问题的话，点击“下单”按钮。完成以上事项后，静静等待快递员上门。</a:t>
            </a:r>
            <a:endParaRPr lang="zh-CN" altLang="zh-CN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endParaRPr lang="zh-CN" altLang="zh-CN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5844" name="图片 13" descr="2c1edf266948a451421cef9e4d47e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24525" y="700088"/>
            <a:ext cx="3390900" cy="6029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5" name="Rectangle 3"/>
          <p:cNvSpPr/>
          <p:nvPr/>
        </p:nvSpPr>
        <p:spPr>
          <a:xfrm>
            <a:off x="0" y="27432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diamond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686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diamond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8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789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学习活动一：接收订单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diamond/>
  </p:transition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5319</Words>
  <Application>WPS 演示</Application>
  <PresentationFormat>全屏显示(4:3)</PresentationFormat>
  <Paragraphs>498</Paragraphs>
  <Slides>35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35</vt:i4>
      </vt:variant>
    </vt:vector>
  </HeadingPairs>
  <TitlesOfParts>
    <vt:vector size="46" baseType="lpstr">
      <vt:lpstr>Arial</vt:lpstr>
      <vt:lpstr>宋体</vt:lpstr>
      <vt:lpstr>Wingdings</vt:lpstr>
      <vt:lpstr>楷体</vt:lpstr>
      <vt:lpstr>Times New Roman</vt:lpstr>
      <vt:lpstr>微软雅黑</vt:lpstr>
      <vt:lpstr>Arial Unicode MS</vt:lpstr>
      <vt:lpstr>Calibri</vt:lpstr>
      <vt:lpstr>黑体</vt:lpstr>
      <vt:lpstr>默认设计模板</vt:lpstr>
      <vt:lpstr>2_默认设计模板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MC SYSTEM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liaoqiuxia</dc:creator>
  <cp:lastModifiedBy>微信用户</cp:lastModifiedBy>
  <cp:revision>95</cp:revision>
  <dcterms:created xsi:type="dcterms:W3CDTF">2011-01-25T06:33:00Z</dcterms:created>
  <dcterms:modified xsi:type="dcterms:W3CDTF">2026-08-26T02:14:30Z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4DD7F1A0B54347B4A01E11CE0E2F7C8E_12</vt:lpwstr>
  </property>
  <property fmtid="{D5CDD505-2E9C-101B-9397-08002B2CF9AE}" pid="3" name="KSOProductBuildVer">
    <vt:lpwstr>2052-12.1.0.28043</vt:lpwstr>
  </property>
</Properties>
</file>