
<file path=[Content_Types].xml><?xml version="1.0" encoding="utf-8"?>
<Types xmlns="http://schemas.openxmlformats.org/package/2006/content-types">
  <Default Extension="jpeg" ContentType="image/jpeg"/>
  <Default Extension="JPG" ContentType="image/.jpg"/>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Lst>
  <p:sldIdLst>
    <p:sldId id="258" r:id="rId4"/>
    <p:sldId id="256" r:id="rId5"/>
    <p:sldId id="277" r:id="rId6"/>
    <p:sldId id="278" r:id="rId7"/>
    <p:sldId id="259" r:id="rId8"/>
    <p:sldId id="264" r:id="rId9"/>
    <p:sldId id="270" r:id="rId10"/>
    <p:sldId id="269" r:id="rId11"/>
    <p:sldId id="268" r:id="rId12"/>
    <p:sldId id="280" r:id="rId13"/>
    <p:sldId id="267" r:id="rId14"/>
    <p:sldId id="272" r:id="rId15"/>
    <p:sldId id="279" r:id="rId16"/>
    <p:sldId id="265" r:id="rId17"/>
    <p:sldId id="266" r:id="rId18"/>
    <p:sldId id="275" r:id="rId19"/>
    <p:sldId id="276" r:id="rId20"/>
    <p:sldId id="273" r:id="rId21"/>
    <p:sldId id="274" r:id="rId22"/>
    <p:sldId id="271" r:id="rId23"/>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34" name="Oval 18"/>
          <p:cNvSpPr>
            <a:spLocks noChangeArrowheads="1"/>
          </p:cNvSpPr>
          <p:nvPr/>
        </p:nvSpPr>
        <p:spPr bwMode="gray">
          <a:xfrm>
            <a:off x="331788" y="198438"/>
            <a:ext cx="1079500" cy="1079500"/>
          </a:xfrm>
          <a:prstGeom prst="ellipse">
            <a:avLst/>
          </a:prstGeom>
          <a:blipFill dpi="0" rotWithShape="1">
            <a:blip r:embed="rId12"/>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3"/>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62" name="Oval 18"/>
          <p:cNvSpPr>
            <a:spLocks noChangeArrowheads="1"/>
          </p:cNvSpPr>
          <p:nvPr/>
        </p:nvSpPr>
        <p:spPr bwMode="gray">
          <a:xfrm>
            <a:off x="4892675" y="3871913"/>
            <a:ext cx="1800225" cy="1800225"/>
          </a:xfrm>
          <a:prstGeom prst="ellipse">
            <a:avLst/>
          </a:prstGeom>
          <a:blipFill dpi="0" rotWithShape="1">
            <a:blip r:embed="rId12"/>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65" name="Oval 20" descr="1920MHJS_1020"/>
          <p:cNvSpPr>
            <a:spLocks noChangeArrowheads="1"/>
          </p:cNvSpPr>
          <p:nvPr/>
        </p:nvSpPr>
        <p:spPr bwMode="gray">
          <a:xfrm>
            <a:off x="3813175" y="4649788"/>
            <a:ext cx="1079500" cy="1079500"/>
          </a:xfrm>
          <a:prstGeom prst="ellipse">
            <a:avLst/>
          </a:prstGeom>
          <a:blipFill dpi="0" rotWithShape="1">
            <a:blip r:embed="rId13"/>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068" name="Oval 17" descr="HCJW_002018"/>
          <p:cNvSpPr>
            <a:spLocks noChangeArrowheads="1"/>
          </p:cNvSpPr>
          <p:nvPr/>
        </p:nvSpPr>
        <p:spPr bwMode="gray">
          <a:xfrm>
            <a:off x="6813550" y="3943350"/>
            <a:ext cx="1079500" cy="1079500"/>
          </a:xfrm>
          <a:prstGeom prst="ellipse">
            <a:avLst/>
          </a:prstGeom>
          <a:blipFill dpi="0" rotWithShape="1">
            <a:blip r:embed="rId14"/>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2"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8.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3078" name="Text Box 20"/>
          <p:cNvSpPr txBox="1"/>
          <p:nvPr/>
        </p:nvSpPr>
        <p:spPr>
          <a:xfrm>
            <a:off x="385763" y="42863"/>
            <a:ext cx="8799512" cy="1568450"/>
          </a:xfrm>
          <a:prstGeom prst="rect">
            <a:avLst/>
          </a:prstGeom>
          <a:noFill/>
          <a:ln w="9525">
            <a:noFill/>
          </a:ln>
        </p:spPr>
        <p:txBody>
          <a:bodyPr anchor="t" anchorCtr="0">
            <a:spAutoFit/>
          </a:bodyPr>
          <a:p>
            <a:pPr algn="ctr"/>
            <a:r>
              <a:rPr lang="zh-CN" altLang="en-US" sz="9600" b="1" dirty="0">
                <a:solidFill>
                  <a:schemeClr val="bg1"/>
                </a:solidFill>
                <a:latin typeface="楷体" panose="02010609060101010101" pitchFamily="49" charset="-122"/>
                <a:ea typeface="楷体" panose="02010609060101010101" pitchFamily="49" charset="-122"/>
              </a:rPr>
              <a:t>智慧</a:t>
            </a:r>
            <a:r>
              <a:rPr lang="zh-CN" altLang="en-US" sz="9600" b="1" dirty="0">
                <a:solidFill>
                  <a:schemeClr val="bg1"/>
                </a:solidFill>
                <a:latin typeface="楷体" panose="02010609060101010101" pitchFamily="49" charset="-122"/>
                <a:ea typeface="楷体" panose="02010609060101010101" pitchFamily="49" charset="-122"/>
              </a:rPr>
              <a:t>快递</a:t>
            </a:r>
            <a:endParaRPr lang="zh-CN" altLang="en-US" sz="9600" b="1" dirty="0">
              <a:solidFill>
                <a:schemeClr val="bg1"/>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09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0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4110"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4111"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快递运营管理</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4112"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任务二：快件收寄作业</a:t>
            </a:r>
            <a:endParaRPr lang="zh-CN" altLang="en-US" b="1" dirty="0">
              <a:latin typeface="Arial" panose="020B0604020202020204" pitchFamily="34" charset="0"/>
              <a:ea typeface="宋体" panose="02010600030101010101" pitchFamily="2" charset="-122"/>
            </a:endParaRPr>
          </a:p>
        </p:txBody>
      </p:sp>
      <p:sp>
        <p:nvSpPr>
          <p:cNvPr id="4113"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任务一：快递运营筹备</a:t>
            </a:r>
            <a:endParaRPr lang="zh-CN" altLang="en-US" b="1" dirty="0">
              <a:latin typeface="Arial" panose="020B0604020202020204" pitchFamily="34" charset="0"/>
              <a:ea typeface="宋体" panose="02010600030101010101" pitchFamily="2" charset="-122"/>
            </a:endParaRPr>
          </a:p>
        </p:txBody>
      </p:sp>
      <p:sp>
        <p:nvSpPr>
          <p:cNvPr id="4114"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任务三：快件处理作业</a:t>
            </a:r>
            <a:endParaRPr lang="zh-CN" altLang="en-US" b="1" dirty="0">
              <a:latin typeface="Arial" panose="020B0604020202020204" pitchFamily="34" charset="0"/>
              <a:ea typeface="宋体" panose="02010600030101010101" pitchFamily="2" charset="-122"/>
            </a:endParaRPr>
          </a:p>
        </p:txBody>
      </p:sp>
      <p:sp>
        <p:nvSpPr>
          <p:cNvPr id="4115"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任务四：快件派送作业</a:t>
            </a:r>
            <a:endParaRPr lang="zh-CN" altLang="en-US" b="1" dirty="0">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4118"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4119"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任务五：快递客户服务</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357422" y="1685354"/>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2967022" y="2142554"/>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158038" y="1754188"/>
            <a:ext cx="777875" cy="428625"/>
          </a:xfrm>
          <a:prstGeom prst="rect">
            <a:avLst/>
          </a:prstGeom>
          <a:noFill/>
          <a:ln w="9525">
            <a:noFill/>
          </a:ln>
        </p:spPr>
      </p:pic>
      <p:grpSp>
        <p:nvGrpSpPr>
          <p:cNvPr id="7" name="组合 24">
            <a:hlinkClick r:id="" action="ppaction://noaction"/>
          </p:cNvPr>
          <p:cNvGrpSpPr/>
          <p:nvPr/>
        </p:nvGrpSpPr>
        <p:grpSpPr>
          <a:xfrm>
            <a:off x="3065491" y="2828362"/>
            <a:ext cx="457200" cy="478971"/>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675091" y="3285562"/>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6"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866063" y="2897188"/>
            <a:ext cx="777875" cy="428625"/>
          </a:xfrm>
          <a:prstGeom prst="rect">
            <a:avLst/>
          </a:prstGeom>
          <a:noFill/>
          <a:ln w="9525">
            <a:noFill/>
          </a:ln>
        </p:spPr>
      </p:pic>
      <p:grpSp>
        <p:nvGrpSpPr>
          <p:cNvPr id="14" name="组合 24">
            <a:hlinkClick r:id="" action="ppaction://noaction"/>
          </p:cNvPr>
          <p:cNvGrpSpPr/>
          <p:nvPr/>
        </p:nvGrpSpPr>
        <p:grpSpPr>
          <a:xfrm>
            <a:off x="3065491" y="4042808"/>
            <a:ext cx="457200" cy="478971"/>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675091" y="4428570"/>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866063" y="4111625"/>
            <a:ext cx="777875" cy="428625"/>
          </a:xfrm>
          <a:prstGeom prst="rect">
            <a:avLst/>
          </a:prstGeom>
          <a:noFill/>
          <a:ln w="9525">
            <a:noFill/>
          </a:ln>
        </p:spPr>
      </p:pic>
      <p:grpSp>
        <p:nvGrpSpPr>
          <p:cNvPr id="27" name="组合 24">
            <a:hlinkClick r:id="" action="ppaction://noaction"/>
          </p:cNvPr>
          <p:cNvGrpSpPr/>
          <p:nvPr/>
        </p:nvGrpSpPr>
        <p:grpSpPr>
          <a:xfrm>
            <a:off x="2357422" y="5164607"/>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67022" y="5571578"/>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3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158038" y="5183188"/>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5134" name="Picture 23"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135"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5136" name="Text Box 25"/>
          <p:cNvSpPr txBox="1"/>
          <p:nvPr/>
        </p:nvSpPr>
        <p:spPr>
          <a:xfrm>
            <a:off x="3779838" y="2781300"/>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学习活动二：服务介绍</a:t>
            </a:r>
            <a:endParaRPr lang="zh-CN" altLang="en-US" b="1" dirty="0">
              <a:latin typeface="Arial" panose="020B0604020202020204" pitchFamily="34" charset="0"/>
              <a:ea typeface="宋体" panose="02010600030101010101" pitchFamily="2" charset="-122"/>
            </a:endParaRPr>
          </a:p>
        </p:txBody>
      </p:sp>
      <p:sp>
        <p:nvSpPr>
          <p:cNvPr id="5137" name="Text Box 26"/>
          <p:cNvSpPr txBox="1"/>
          <p:nvPr/>
        </p:nvSpPr>
        <p:spPr>
          <a:xfrm>
            <a:off x="3276600" y="170021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学习活动一：行业调研</a:t>
            </a:r>
            <a:endParaRPr lang="zh-CN" altLang="en-US" b="1" dirty="0">
              <a:latin typeface="Arial" panose="020B0604020202020204" pitchFamily="34" charset="0"/>
              <a:ea typeface="宋体" panose="02010600030101010101" pitchFamily="2" charset="-122"/>
            </a:endParaRPr>
          </a:p>
        </p:txBody>
      </p:sp>
      <p:sp>
        <p:nvSpPr>
          <p:cNvPr id="5138" name="Text Box 27"/>
          <p:cNvSpPr txBox="1"/>
          <p:nvPr/>
        </p:nvSpPr>
        <p:spPr>
          <a:xfrm>
            <a:off x="3779838" y="3860800"/>
            <a:ext cx="3384550" cy="366713"/>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学习活动三：业务申请</a:t>
            </a:r>
            <a:endParaRPr lang="zh-CN" altLang="en-US" b="1" dirty="0">
              <a:latin typeface="Arial" panose="020B0604020202020204" pitchFamily="34" charset="0"/>
              <a:ea typeface="宋体" panose="02010600030101010101" pitchFamily="2" charset="-122"/>
            </a:endParaRPr>
          </a:p>
        </p:txBody>
      </p:sp>
      <p:sp>
        <p:nvSpPr>
          <p:cNvPr id="5139" name="Text Box 28"/>
          <p:cNvSpPr txBox="1"/>
          <p:nvPr/>
        </p:nvSpPr>
        <p:spPr>
          <a:xfrm>
            <a:off x="3059113" y="5084763"/>
            <a:ext cx="3384550" cy="366712"/>
          </a:xfrm>
          <a:prstGeom prst="rect">
            <a:avLst/>
          </a:prstGeom>
          <a:noFill/>
          <a:ln w="9525">
            <a:noFill/>
          </a:ln>
        </p:spPr>
        <p:txBody>
          <a:bodyPr anchor="t" anchorCtr="0">
            <a:spAutoFit/>
          </a:bodyPr>
          <a:p>
            <a:pPr>
              <a:spcBef>
                <a:spcPct val="50000"/>
              </a:spcBef>
            </a:pPr>
            <a:r>
              <a:rPr lang="zh-CN" altLang="en-US" b="1" dirty="0">
                <a:latin typeface="Arial" panose="020B0604020202020204" pitchFamily="34" charset="0"/>
                <a:ea typeface="宋体" panose="02010600030101010101" pitchFamily="2" charset="-122"/>
              </a:rPr>
              <a:t>学习活动四：网点管理</a:t>
            </a:r>
            <a:endParaRPr lang="zh-CN" altLang="en-US"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145" name="Group 18"/>
          <p:cNvGrpSpPr/>
          <p:nvPr/>
        </p:nvGrpSpPr>
        <p:grpSpPr>
          <a:xfrm>
            <a:off x="611188" y="2133600"/>
            <a:ext cx="7345362" cy="3282950"/>
            <a:chOff x="385" y="1344"/>
            <a:chExt cx="4627" cy="2068"/>
          </a:xfrm>
        </p:grpSpPr>
        <p:sp>
          <p:nvSpPr>
            <p:cNvPr id="6146" name="Freeform 13"/>
            <p:cNvSpPr/>
            <p:nvPr/>
          </p:nvSpPr>
          <p:spPr>
            <a:xfrm>
              <a:off x="1779" y="1344"/>
              <a:ext cx="1004" cy="1133"/>
            </a:xfrm>
            <a:custGeom>
              <a:avLst/>
              <a:gdLst>
                <a:gd name="txL" fmla="*/ 0 w 1698"/>
                <a:gd name="txT" fmla="*/ 0 h 2268"/>
                <a:gd name="txR" fmla="*/ 1698 w 1698"/>
                <a:gd name="txB" fmla="*/ 2268 h 2268"/>
              </a:gdLst>
              <a:ahLst/>
              <a:cxnLst>
                <a:cxn ang="0">
                  <a:pos x="594" y="0"/>
                </a:cxn>
                <a:cxn ang="0">
                  <a:pos x="594" y="566"/>
                </a:cxn>
                <a:cxn ang="0">
                  <a:pos x="0" y="497"/>
                </a:cxn>
                <a:cxn ang="0">
                  <a:pos x="251" y="323"/>
                </a:cxn>
                <a:cxn ang="0">
                  <a:pos x="364" y="138"/>
                </a:cxn>
                <a:cxn ang="0">
                  <a:pos x="186" y="138"/>
                </a:cxn>
                <a:cxn ang="0">
                  <a:pos x="594" y="0"/>
                </a:cxn>
              </a:cxnLst>
              <a:rect l="txL" t="txT" r="txR" b="txB"/>
              <a:pathLst>
                <a:path w="1698" h="2268">
                  <a:moveTo>
                    <a:pt x="1698" y="0"/>
                  </a:moveTo>
                  <a:lnTo>
                    <a:pt x="1698" y="2268"/>
                  </a:lnTo>
                  <a:cubicBezTo>
                    <a:pt x="1698" y="2268"/>
                    <a:pt x="179" y="2200"/>
                    <a:pt x="0" y="1991"/>
                  </a:cubicBezTo>
                  <a:cubicBezTo>
                    <a:pt x="217" y="1767"/>
                    <a:pt x="509" y="1520"/>
                    <a:pt x="718" y="1295"/>
                  </a:cubicBezTo>
                  <a:cubicBezTo>
                    <a:pt x="927" y="1070"/>
                    <a:pt x="1071" y="678"/>
                    <a:pt x="1040" y="555"/>
                  </a:cubicBezTo>
                  <a:lnTo>
                    <a:pt x="531" y="555"/>
                  </a:lnTo>
                  <a:lnTo>
                    <a:pt x="1698" y="0"/>
                  </a:lnTo>
                  <a:close/>
                </a:path>
              </a:pathLst>
            </a:custGeom>
            <a:gradFill rotWithShape="0">
              <a:gsLst>
                <a:gs pos="0">
                  <a:srgbClr val="99CC00"/>
                </a:gs>
                <a:gs pos="100000">
                  <a:srgbClr val="FFFFFF"/>
                </a:gs>
              </a:gsLst>
              <a:lin ang="5400000" scaled="1"/>
              <a:tileRect/>
            </a:gradFill>
            <a:ln w="9525">
              <a:noFill/>
            </a:ln>
            <a:effectLst>
              <a:outerShdw dist="52363" dir="6242174" algn="ctr" rotWithShape="0">
                <a:srgbClr val="669900"/>
              </a:outerShdw>
            </a:effectLst>
          </p:spPr>
          <p:txBody>
            <a:bodyPr lIns="57607" tIns="28804" rIns="57607" bIns="28804" anchor="ctr" anchorCtr="0"/>
            <a:p>
              <a:pPr algn="r"/>
              <a:r>
                <a:rPr lang="zh-CN" altLang="en-US" sz="1600" b="1" dirty="0">
                  <a:solidFill>
                    <a:srgbClr val="000000"/>
                  </a:solidFill>
                  <a:latin typeface="Arial" panose="020B0604020202020204" pitchFamily="34" charset="0"/>
                  <a:ea typeface="宋体" panose="02010600030101010101" pitchFamily="2" charset="-122"/>
                </a:rPr>
                <a:t> </a:t>
              </a:r>
              <a:endParaRPr lang="zh-CN" altLang="en-US" sz="1600" b="1" dirty="0">
                <a:solidFill>
                  <a:srgbClr val="000000"/>
                </a:solidFill>
                <a:latin typeface="Arial" panose="020B0604020202020204" pitchFamily="34" charset="0"/>
                <a:ea typeface="宋体" panose="02010600030101010101" pitchFamily="2" charset="-122"/>
              </a:endParaRPr>
            </a:p>
            <a:p>
              <a:pPr algn="r"/>
              <a:r>
                <a:rPr lang="zh-CN" altLang="en-US" sz="1600" b="1" dirty="0">
                  <a:solidFill>
                    <a:srgbClr val="000000"/>
                  </a:solidFill>
                  <a:latin typeface="Arial" panose="020B0604020202020204" pitchFamily="34" charset="0"/>
                  <a:ea typeface="宋体" panose="02010600030101010101" pitchFamily="2" charset="-122"/>
                </a:rPr>
                <a:t> </a:t>
              </a:r>
              <a:endParaRPr lang="zh-CN" altLang="en-US" sz="1600" b="1" dirty="0">
                <a:solidFill>
                  <a:srgbClr val="000000"/>
                </a:solidFill>
                <a:latin typeface="Arial" panose="020B0604020202020204" pitchFamily="34" charset="0"/>
                <a:ea typeface="宋体" panose="02010600030101010101" pitchFamily="2" charset="-122"/>
              </a:endParaRPr>
            </a:p>
            <a:p>
              <a:pPr algn="r"/>
              <a:r>
                <a:rPr lang="zh-CN" altLang="en-US" sz="1600" b="1" dirty="0">
                  <a:solidFill>
                    <a:srgbClr val="000000"/>
                  </a:solidFill>
                  <a:latin typeface="Arial" panose="020B0604020202020204" pitchFamily="34" charset="0"/>
                  <a:ea typeface="宋体" panose="02010600030101010101" pitchFamily="2" charset="-122"/>
                </a:rPr>
                <a:t>认知</a:t>
              </a:r>
              <a:endParaRPr lang="zh-CN" altLang="en-US" dirty="0">
                <a:latin typeface="Arial" panose="020B0604020202020204" pitchFamily="34" charset="0"/>
                <a:ea typeface="宋体" panose="02010600030101010101" pitchFamily="2" charset="-122"/>
              </a:endParaRPr>
            </a:p>
          </p:txBody>
        </p:sp>
        <p:sp>
          <p:nvSpPr>
            <p:cNvPr id="6147" name="Freeform 19"/>
            <p:cNvSpPr/>
            <p:nvPr/>
          </p:nvSpPr>
          <p:spPr>
            <a:xfrm flipH="1">
              <a:off x="2765" y="1344"/>
              <a:ext cx="1002" cy="1133"/>
            </a:xfrm>
            <a:custGeom>
              <a:avLst/>
              <a:gdLst>
                <a:gd name="txL" fmla="*/ 0 w 1698"/>
                <a:gd name="txT" fmla="*/ 0 h 2268"/>
                <a:gd name="txR" fmla="*/ 1698 w 1698"/>
                <a:gd name="txB" fmla="*/ 2268 h 2268"/>
              </a:gdLst>
              <a:ahLst/>
              <a:cxnLst>
                <a:cxn ang="0">
                  <a:pos x="591" y="0"/>
                </a:cxn>
                <a:cxn ang="0">
                  <a:pos x="591" y="566"/>
                </a:cxn>
                <a:cxn ang="0">
                  <a:pos x="0" y="497"/>
                </a:cxn>
                <a:cxn ang="0">
                  <a:pos x="250" y="323"/>
                </a:cxn>
                <a:cxn ang="0">
                  <a:pos x="362" y="138"/>
                </a:cxn>
                <a:cxn ang="0">
                  <a:pos x="185" y="138"/>
                </a:cxn>
                <a:cxn ang="0">
                  <a:pos x="591" y="0"/>
                </a:cxn>
              </a:cxnLst>
              <a:rect l="txL" t="txT" r="txR" b="txB"/>
              <a:pathLst>
                <a:path w="1698" h="2268">
                  <a:moveTo>
                    <a:pt x="1698" y="0"/>
                  </a:moveTo>
                  <a:lnTo>
                    <a:pt x="1698" y="2268"/>
                  </a:lnTo>
                  <a:cubicBezTo>
                    <a:pt x="1698" y="2268"/>
                    <a:pt x="179" y="2200"/>
                    <a:pt x="0" y="1991"/>
                  </a:cubicBezTo>
                  <a:cubicBezTo>
                    <a:pt x="217" y="1767"/>
                    <a:pt x="509" y="1520"/>
                    <a:pt x="718" y="1295"/>
                  </a:cubicBezTo>
                  <a:cubicBezTo>
                    <a:pt x="927" y="1070"/>
                    <a:pt x="1071" y="678"/>
                    <a:pt x="1040" y="555"/>
                  </a:cubicBezTo>
                  <a:lnTo>
                    <a:pt x="531" y="555"/>
                  </a:lnTo>
                  <a:lnTo>
                    <a:pt x="1698" y="0"/>
                  </a:lnTo>
                  <a:close/>
                </a:path>
              </a:pathLst>
            </a:custGeom>
            <a:gradFill rotWithShape="0">
              <a:gsLst>
                <a:gs pos="0">
                  <a:srgbClr val="99CC00"/>
                </a:gs>
                <a:gs pos="100000">
                  <a:srgbClr val="FFFFFF"/>
                </a:gs>
              </a:gsLst>
              <a:lin ang="5400000" scaled="1"/>
              <a:tileRect/>
            </a:gradFill>
            <a:ln w="9525">
              <a:noFill/>
            </a:ln>
            <a:effectLst>
              <a:outerShdw dist="50800" dir="5400000" algn="ctr" rotWithShape="0">
                <a:srgbClr val="669900"/>
              </a:outerShdw>
            </a:effectLst>
          </p:spPr>
          <p:txBody>
            <a:bodyPr lIns="57607" tIns="28804" rIns="57607" bIns="28804" anchor="ctr" anchorCtr="0"/>
            <a:p>
              <a:pPr algn="just"/>
              <a:endParaRPr lang="zh-CN" altLang="en-US" sz="1600" b="1" dirty="0">
                <a:solidFill>
                  <a:srgbClr val="000000"/>
                </a:solidFill>
                <a:latin typeface="Arial" panose="020B0604020202020204" pitchFamily="34" charset="0"/>
                <a:ea typeface="宋体" panose="02010600030101010101" pitchFamily="2" charset="-122"/>
              </a:endParaRPr>
            </a:p>
            <a:p>
              <a:pPr algn="just"/>
              <a:endParaRPr lang="zh-CN" altLang="en-US" sz="1600" b="1" dirty="0">
                <a:solidFill>
                  <a:srgbClr val="000000"/>
                </a:solidFill>
                <a:latin typeface="Arial" panose="020B0604020202020204" pitchFamily="34" charset="0"/>
                <a:ea typeface="宋体" panose="02010600030101010101" pitchFamily="2" charset="-122"/>
              </a:endParaRPr>
            </a:p>
            <a:p>
              <a:pPr algn="just"/>
              <a:r>
                <a:rPr lang="zh-CN" altLang="en-US" sz="1600" b="1" dirty="0">
                  <a:solidFill>
                    <a:srgbClr val="000000"/>
                  </a:solidFill>
                  <a:latin typeface="Arial" panose="020B0604020202020204" pitchFamily="34" charset="0"/>
                  <a:ea typeface="宋体" panose="02010600030101010101" pitchFamily="2" charset="-122"/>
                </a:rPr>
                <a:t>行业</a:t>
              </a:r>
              <a:endParaRPr lang="zh-CN" altLang="en-US" dirty="0">
                <a:latin typeface="Arial" panose="020B0604020202020204" pitchFamily="34" charset="0"/>
                <a:ea typeface="宋体" panose="02010600030101010101" pitchFamily="2" charset="-122"/>
              </a:endParaRPr>
            </a:p>
          </p:txBody>
        </p:sp>
        <p:sp>
          <p:nvSpPr>
            <p:cNvPr id="6148" name="AutoShape 32"/>
            <p:cNvSpPr/>
            <p:nvPr/>
          </p:nvSpPr>
          <p:spPr>
            <a:xfrm flipV="1">
              <a:off x="778" y="1706"/>
              <a:ext cx="3957" cy="1535"/>
            </a:xfrm>
            <a:custGeom>
              <a:avLst/>
              <a:gdLst/>
              <a:ahLst/>
              <a:cxnLst>
                <a:cxn ang="0">
                  <a:pos x="72069990" y="0"/>
                </a:cxn>
                <a:cxn ang="0">
                  <a:pos x="72069990" y="10845239"/>
                </a:cxn>
                <a:cxn ang="0">
                  <a:pos x="72069990" y="7812681"/>
                </a:cxn>
                <a:cxn ang="0">
                  <a:pos x="72069990" y="10845239"/>
                </a:cxn>
              </a:cxnLst>
              <a:pathLst>
                <a:path w="21600" h="21600">
                  <a:moveTo>
                    <a:pt x="1552" y="11910"/>
                  </a:moveTo>
                  <a:cubicBezTo>
                    <a:pt x="1508" y="11542"/>
                    <a:pt x="1486" y="11171"/>
                    <a:pt x="1486" y="10800"/>
                  </a:cubicBezTo>
                  <a:cubicBezTo>
                    <a:pt x="1486" y="5656"/>
                    <a:pt x="5656" y="1486"/>
                    <a:pt x="10800" y="1486"/>
                  </a:cubicBezTo>
                  <a:cubicBezTo>
                    <a:pt x="15943" y="1486"/>
                    <a:pt x="20114" y="5656"/>
                    <a:pt x="20114" y="10800"/>
                  </a:cubicBezTo>
                  <a:cubicBezTo>
                    <a:pt x="20114" y="11171"/>
                    <a:pt x="20091" y="11542"/>
                    <a:pt x="20047" y="11910"/>
                  </a:cubicBezTo>
                  <a:lnTo>
                    <a:pt x="21522" y="12088"/>
                  </a:lnTo>
                  <a:cubicBezTo>
                    <a:pt x="21574" y="11660"/>
                    <a:pt x="21600" y="11230"/>
                    <a:pt x="21600" y="10800"/>
                  </a:cubicBezTo>
                  <a:cubicBezTo>
                    <a:pt x="21600" y="4835"/>
                    <a:pt x="16764" y="0"/>
                    <a:pt x="10800" y="0"/>
                  </a:cubicBezTo>
                  <a:cubicBezTo>
                    <a:pt x="4835" y="0"/>
                    <a:pt x="0" y="4835"/>
                    <a:pt x="0" y="10800"/>
                  </a:cubicBezTo>
                  <a:cubicBezTo>
                    <a:pt x="-1" y="11230"/>
                    <a:pt x="25" y="11660"/>
                    <a:pt x="77" y="12088"/>
                  </a:cubicBezTo>
                  <a:lnTo>
                    <a:pt x="1552" y="11910"/>
                  </a:lnTo>
                  <a:close/>
                </a:path>
              </a:pathLst>
            </a:custGeom>
            <a:gradFill rotWithShape="0">
              <a:gsLst>
                <a:gs pos="0">
                  <a:srgbClr val="CCECFF"/>
                </a:gs>
                <a:gs pos="100000">
                  <a:srgbClr val="0099CC"/>
                </a:gs>
              </a:gsLst>
              <a:lin ang="5400000" scaled="1"/>
              <a:tileRect/>
            </a:gradFill>
            <a:ln w="9525">
              <a:noFill/>
            </a:ln>
          </p:spPr>
          <p:txBody>
            <a:bodyPr/>
            <a:p>
              <a:endParaRPr lang="zh-CN" altLang="en-US"/>
            </a:p>
          </p:txBody>
        </p:sp>
        <p:sp>
          <p:nvSpPr>
            <p:cNvPr id="6149" name="Oval 70"/>
            <p:cNvSpPr/>
            <p:nvPr/>
          </p:nvSpPr>
          <p:spPr>
            <a:xfrm flipV="1">
              <a:off x="2200" y="2614"/>
              <a:ext cx="1319" cy="798"/>
            </a:xfrm>
            <a:prstGeom prst="ellipse">
              <a:avLst/>
            </a:prstGeom>
            <a:solidFill>
              <a:srgbClr val="FFFFFF"/>
            </a:solidFill>
            <a:ln w="19050" cap="flat" cmpd="sng">
              <a:solidFill>
                <a:srgbClr val="4694DA"/>
              </a:solidFill>
              <a:prstDash val="solid"/>
              <a:round/>
              <a:headEnd type="none" w="med" len="med"/>
              <a:tailEnd type="none" w="med" len="med"/>
            </a:ln>
          </p:spPr>
          <p:txBody>
            <a:bodyPr rot="10800000" lIns="57607" tIns="28804" rIns="57607" bIns="28804" anchor="ctr" anchorCtr="0"/>
            <a:p>
              <a:pPr algn="ctr"/>
              <a:r>
                <a:rPr lang="ko-KR" altLang="en-US" sz="2000" b="1" dirty="0">
                  <a:latin typeface="Batang" pitchFamily="18" charset="-127"/>
                  <a:ea typeface="宋体" panose="02010600030101010101" pitchFamily="2" charset="-122"/>
                </a:rPr>
                <a:t>快递行业的</a:t>
              </a:r>
              <a:endParaRPr lang="ko-KR" altLang="en-US" sz="2000" b="1" dirty="0">
                <a:latin typeface="Batang" pitchFamily="18" charset="-127"/>
                <a:ea typeface="Batang" pitchFamily="18" charset="-127"/>
              </a:endParaRPr>
            </a:p>
            <a:p>
              <a:pPr algn="ctr"/>
              <a:r>
                <a:rPr lang="ko-KR" altLang="en-US" sz="2000" b="1" dirty="0">
                  <a:latin typeface="Batang" pitchFamily="18" charset="-127"/>
                  <a:ea typeface="宋体" panose="02010600030101010101" pitchFamily="2" charset="-122"/>
                </a:rPr>
                <a:t>现状分析</a:t>
              </a:r>
              <a:endParaRPr lang="zh-CN" altLang="en-US" sz="2000" dirty="0">
                <a:latin typeface="Arial" panose="020B0604020202020204" pitchFamily="34" charset="0"/>
                <a:ea typeface="宋体" panose="02010600030101010101" pitchFamily="2" charset="-122"/>
              </a:endParaRPr>
            </a:p>
          </p:txBody>
        </p:sp>
        <p:sp>
          <p:nvSpPr>
            <p:cNvPr id="6150" name="Oval 71"/>
            <p:cNvSpPr/>
            <p:nvPr/>
          </p:nvSpPr>
          <p:spPr>
            <a:xfrm flipV="1">
              <a:off x="3904" y="1959"/>
              <a:ext cx="1108" cy="670"/>
            </a:xfrm>
            <a:prstGeom prst="ellipse">
              <a:avLst/>
            </a:prstGeom>
            <a:solidFill>
              <a:srgbClr val="FFFFFF"/>
            </a:solidFill>
            <a:ln w="12700" cap="flat" cmpd="sng">
              <a:solidFill>
                <a:srgbClr val="9999FF"/>
              </a:solidFill>
              <a:prstDash val="solid"/>
              <a:round/>
              <a:headEnd type="none" w="med" len="med"/>
              <a:tailEnd type="none" w="med" len="med"/>
            </a:ln>
          </p:spPr>
          <p:txBody>
            <a:bodyPr rot="10800000" lIns="57607" tIns="28804" rIns="57607" bIns="28804" anchor="ctr" anchorCtr="0"/>
            <a:p>
              <a:pPr algn="ctr"/>
              <a:r>
                <a:rPr lang="ko-KR" altLang="en-US" b="1" dirty="0">
                  <a:latin typeface="Batang" pitchFamily="18" charset="-127"/>
                  <a:ea typeface="宋体" panose="02010600030101010101" pitchFamily="2" charset="-122"/>
                </a:rPr>
                <a:t>快递行业的未来预测</a:t>
              </a:r>
              <a:endParaRPr lang="zh-CN" altLang="en-US" dirty="0">
                <a:latin typeface="Arial" panose="020B0604020202020204" pitchFamily="34" charset="0"/>
                <a:ea typeface="宋体" panose="02010600030101010101" pitchFamily="2" charset="-122"/>
              </a:endParaRPr>
            </a:p>
          </p:txBody>
        </p:sp>
        <p:sp>
          <p:nvSpPr>
            <p:cNvPr id="6151" name="Oval 72"/>
            <p:cNvSpPr/>
            <p:nvPr/>
          </p:nvSpPr>
          <p:spPr>
            <a:xfrm flipV="1">
              <a:off x="385" y="1979"/>
              <a:ext cx="1154" cy="670"/>
            </a:xfrm>
            <a:prstGeom prst="ellipse">
              <a:avLst/>
            </a:prstGeom>
            <a:solidFill>
              <a:srgbClr val="FFFFFF"/>
            </a:solidFill>
            <a:ln w="19050" cap="flat" cmpd="sng">
              <a:solidFill>
                <a:srgbClr val="28D8E6"/>
              </a:solidFill>
              <a:prstDash val="solid"/>
              <a:round/>
              <a:headEnd type="none" w="med" len="med"/>
              <a:tailEnd type="none" w="med" len="med"/>
            </a:ln>
          </p:spPr>
          <p:txBody>
            <a:bodyPr rot="10800000" lIns="57607" tIns="28804" rIns="57607" bIns="28804" anchor="ctr" anchorCtr="0"/>
            <a:p>
              <a:pPr algn="ctr"/>
              <a:r>
                <a:rPr lang="zh-CN" altLang="en-US" b="1" dirty="0">
                  <a:latin typeface="Arial" panose="020B0604020202020204" pitchFamily="34" charset="0"/>
                  <a:ea typeface="宋体" panose="02010600030101010101" pitchFamily="2" charset="-122"/>
                </a:rPr>
                <a:t>快递行业的</a:t>
              </a:r>
              <a:endParaRPr lang="zh-CN" altLang="en-US" b="1" dirty="0">
                <a:latin typeface="Arial" panose="020B0604020202020204" pitchFamily="34" charset="0"/>
                <a:ea typeface="宋体" panose="02010600030101010101" pitchFamily="2" charset="-122"/>
              </a:endParaRPr>
            </a:p>
            <a:p>
              <a:pPr algn="ctr"/>
              <a:r>
                <a:rPr lang="zh-CN" altLang="en-US" b="1" dirty="0">
                  <a:latin typeface="Arial" panose="020B0604020202020204" pitchFamily="34" charset="0"/>
                  <a:ea typeface="宋体" panose="02010600030101010101" pitchFamily="2" charset="-122"/>
                </a:rPr>
                <a:t>过去探究</a:t>
              </a:r>
              <a:endParaRPr lang="zh-CN" altLang="en-US" b="1" dirty="0">
                <a:latin typeface="Arial" panose="020B0604020202020204" pitchFamily="34" charset="0"/>
                <a:ea typeface="宋体" panose="02010600030101010101" pitchFamily="2" charset="-122"/>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sp>
        <p:nvSpPr>
          <p:cNvPr id="40985" name="Text Box 25"/>
          <p:cNvSpPr txBox="1"/>
          <p:nvPr/>
        </p:nvSpPr>
        <p:spPr>
          <a:xfrm>
            <a:off x="5651500" y="2781300"/>
            <a:ext cx="2376488" cy="366713"/>
          </a:xfrm>
          <a:prstGeom prst="rect">
            <a:avLst/>
          </a:prstGeom>
          <a:noFill/>
          <a:ln w="9525">
            <a:noFill/>
          </a:ln>
        </p:spPr>
        <p:txBody>
          <a:bodyPr anchor="t" anchorCtr="0">
            <a:spAutoFit/>
          </a:bodyPr>
          <a:p>
            <a:pPr>
              <a:spcBef>
                <a:spcPct val="50000"/>
              </a:spcBef>
            </a:pPr>
            <a:endParaRPr lang="zh-CN" altLang="en-US" dirty="0">
              <a:latin typeface="Arial" panose="020B0604020202020204" pitchFamily="34" charset="0"/>
              <a:ea typeface="宋体" panose="02010600030101010101" pitchFamily="2" charset="-122"/>
            </a:endParaRPr>
          </a:p>
        </p:txBody>
      </p:sp>
      <p:pic>
        <p:nvPicPr>
          <p:cNvPr id="7174" name="Picture 205"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7175" name="Text Box 206"/>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76" name="Text Box 207"/>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grpSp>
        <p:nvGrpSpPr>
          <p:cNvPr id="41170" name="Group 210"/>
          <p:cNvGrpSpPr/>
          <p:nvPr/>
        </p:nvGrpSpPr>
        <p:grpSpPr>
          <a:xfrm>
            <a:off x="1979613" y="4564063"/>
            <a:ext cx="3449637" cy="627062"/>
            <a:chOff x="1161" y="1572"/>
            <a:chExt cx="3206" cy="338"/>
          </a:xfrm>
        </p:grpSpPr>
        <p:sp>
          <p:nvSpPr>
            <p:cNvPr id="7178" name="AutoShape 211"/>
            <p:cNvSpPr/>
            <p:nvPr/>
          </p:nvSpPr>
          <p:spPr>
            <a:xfrm>
              <a:off x="1161" y="1572"/>
              <a:ext cx="3206" cy="338"/>
            </a:xfrm>
            <a:prstGeom prst="roundRect">
              <a:avLst>
                <a:gd name="adj" fmla="val 16667"/>
              </a:avLst>
            </a:prstGeom>
            <a:solidFill>
              <a:schemeClr val="accent1"/>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7179" name="AutoShape 212"/>
            <p:cNvSpPr/>
            <p:nvPr/>
          </p:nvSpPr>
          <p:spPr>
            <a:xfrm>
              <a:off x="1171" y="1578"/>
              <a:ext cx="3187" cy="152"/>
            </a:xfrm>
            <a:prstGeom prst="roundRect">
              <a:avLst>
                <a:gd name="adj" fmla="val 28356"/>
              </a:avLst>
            </a:prstGeom>
            <a:gradFill rotWithShape="1">
              <a:gsLst>
                <a:gs pos="0">
                  <a:srgbClr val="FFFFFF">
                    <a:alpha val="70000"/>
                  </a:srgbClr>
                </a:gs>
                <a:gs pos="100000">
                  <a:schemeClr val="accent1">
                    <a:alpha val="70000"/>
                  </a:scheme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grpSp>
        <p:nvGrpSpPr>
          <p:cNvPr id="41173" name="Group 213"/>
          <p:cNvGrpSpPr/>
          <p:nvPr/>
        </p:nvGrpSpPr>
        <p:grpSpPr>
          <a:xfrm>
            <a:off x="1979613" y="3860800"/>
            <a:ext cx="3449637" cy="627063"/>
            <a:chOff x="1161" y="1572"/>
            <a:chExt cx="3206" cy="338"/>
          </a:xfrm>
        </p:grpSpPr>
        <p:sp>
          <p:nvSpPr>
            <p:cNvPr id="7181" name="AutoShape 214"/>
            <p:cNvSpPr/>
            <p:nvPr/>
          </p:nvSpPr>
          <p:spPr>
            <a:xfrm>
              <a:off x="1161" y="1572"/>
              <a:ext cx="3206" cy="338"/>
            </a:xfrm>
            <a:prstGeom prst="roundRect">
              <a:avLst>
                <a:gd name="adj" fmla="val 16667"/>
              </a:avLst>
            </a:prstGeom>
            <a:solidFill>
              <a:srgbClr val="88B42B"/>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7182" name="AutoShape 215"/>
            <p:cNvSpPr/>
            <p:nvPr/>
          </p:nvSpPr>
          <p:spPr>
            <a:xfrm>
              <a:off x="1171" y="1578"/>
              <a:ext cx="3187" cy="152"/>
            </a:xfrm>
            <a:prstGeom prst="roundRect">
              <a:avLst>
                <a:gd name="adj" fmla="val 28356"/>
              </a:avLst>
            </a:prstGeom>
            <a:gradFill rotWithShape="1">
              <a:gsLst>
                <a:gs pos="0">
                  <a:srgbClr val="FFFFFF">
                    <a:alpha val="70000"/>
                  </a:srgbClr>
                </a:gs>
                <a:gs pos="100000">
                  <a:srgbClr val="88B42B">
                    <a:alpha val="7000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grpSp>
        <p:nvGrpSpPr>
          <p:cNvPr id="41179" name="Group 219"/>
          <p:cNvGrpSpPr/>
          <p:nvPr/>
        </p:nvGrpSpPr>
        <p:grpSpPr>
          <a:xfrm>
            <a:off x="1979613" y="3213100"/>
            <a:ext cx="3449637" cy="627063"/>
            <a:chOff x="1161" y="1572"/>
            <a:chExt cx="3206" cy="338"/>
          </a:xfrm>
        </p:grpSpPr>
        <p:sp>
          <p:nvSpPr>
            <p:cNvPr id="7184" name="AutoShape 220"/>
            <p:cNvSpPr/>
            <p:nvPr/>
          </p:nvSpPr>
          <p:spPr>
            <a:xfrm>
              <a:off x="1161" y="1572"/>
              <a:ext cx="3206" cy="338"/>
            </a:xfrm>
            <a:prstGeom prst="roundRect">
              <a:avLst>
                <a:gd name="adj" fmla="val 16667"/>
              </a:avLst>
            </a:prstGeom>
            <a:solidFill>
              <a:schemeClr val="accent1"/>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7185" name="AutoShape 221"/>
            <p:cNvSpPr/>
            <p:nvPr/>
          </p:nvSpPr>
          <p:spPr>
            <a:xfrm>
              <a:off x="1171" y="1578"/>
              <a:ext cx="3187" cy="152"/>
            </a:xfrm>
            <a:prstGeom prst="roundRect">
              <a:avLst>
                <a:gd name="adj" fmla="val 28356"/>
              </a:avLst>
            </a:prstGeom>
            <a:gradFill rotWithShape="1">
              <a:gsLst>
                <a:gs pos="0">
                  <a:srgbClr val="FFFFFF">
                    <a:alpha val="70000"/>
                  </a:srgbClr>
                </a:gs>
                <a:gs pos="100000">
                  <a:schemeClr val="accent1">
                    <a:alpha val="70000"/>
                  </a:scheme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grpSp>
        <p:nvGrpSpPr>
          <p:cNvPr id="41182" name="Group 222"/>
          <p:cNvGrpSpPr/>
          <p:nvPr/>
        </p:nvGrpSpPr>
        <p:grpSpPr>
          <a:xfrm>
            <a:off x="1979613" y="2524125"/>
            <a:ext cx="3449637" cy="627063"/>
            <a:chOff x="1161" y="1572"/>
            <a:chExt cx="3206" cy="338"/>
          </a:xfrm>
        </p:grpSpPr>
        <p:sp>
          <p:nvSpPr>
            <p:cNvPr id="7187" name="AutoShape 223"/>
            <p:cNvSpPr/>
            <p:nvPr/>
          </p:nvSpPr>
          <p:spPr>
            <a:xfrm>
              <a:off x="1161" y="1572"/>
              <a:ext cx="3206" cy="338"/>
            </a:xfrm>
            <a:prstGeom prst="roundRect">
              <a:avLst>
                <a:gd name="adj" fmla="val 16667"/>
              </a:avLst>
            </a:prstGeom>
            <a:solidFill>
              <a:srgbClr val="88B42B"/>
            </a:solidFill>
            <a:ln w="12700">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7188" name="AutoShape 224"/>
            <p:cNvSpPr/>
            <p:nvPr/>
          </p:nvSpPr>
          <p:spPr>
            <a:xfrm>
              <a:off x="1171" y="1578"/>
              <a:ext cx="3187" cy="152"/>
            </a:xfrm>
            <a:prstGeom prst="roundRect">
              <a:avLst>
                <a:gd name="adj" fmla="val 28356"/>
              </a:avLst>
            </a:prstGeom>
            <a:gradFill rotWithShape="1">
              <a:gsLst>
                <a:gs pos="0">
                  <a:srgbClr val="FFFFFF">
                    <a:alpha val="70000"/>
                  </a:srgbClr>
                </a:gs>
                <a:gs pos="100000">
                  <a:srgbClr val="88B42B">
                    <a:alpha val="70000"/>
                  </a:srgbClr>
                </a:gs>
              </a:gsLst>
              <a:lin ang="5400000" scaled="1"/>
              <a:tileRect/>
            </a:grad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sp>
        <p:nvSpPr>
          <p:cNvPr id="7189" name="AutoShape 225"/>
          <p:cNvSpPr/>
          <p:nvPr/>
        </p:nvSpPr>
        <p:spPr>
          <a:xfrm>
            <a:off x="1331913" y="1989138"/>
            <a:ext cx="7239000" cy="3600450"/>
          </a:xfrm>
          <a:prstGeom prst="roundRect">
            <a:avLst>
              <a:gd name="adj" fmla="val 7315"/>
            </a:avLst>
          </a:prstGeom>
          <a:noFill/>
          <a:ln w="19050" cap="rnd" cmpd="sng">
            <a:solidFill>
              <a:srgbClr val="1C1C1C"/>
            </a:solidFill>
            <a:prstDash val="sysDot"/>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41186" name="AutoShape 226"/>
          <p:cNvSpPr/>
          <p:nvPr/>
        </p:nvSpPr>
        <p:spPr>
          <a:xfrm>
            <a:off x="2051050" y="3321050"/>
            <a:ext cx="3095625" cy="444500"/>
          </a:xfrm>
          <a:prstGeom prst="roundRect">
            <a:avLst>
              <a:gd name="adj" fmla="val 7574"/>
            </a:avLst>
          </a:prstGeom>
          <a:noFill/>
          <a:ln w="28575">
            <a:noFill/>
          </a:ln>
        </p:spPr>
        <p:txBody>
          <a:bodyPr wrap="none" anchor="ctr" anchorCtr="0"/>
          <a:p>
            <a:pPr eaLnBrk="0" hangingPunct="0">
              <a:buFont typeface="Wingdings" panose="05000000000000000000" pitchFamily="2" charset="2"/>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．运输工具和设施</a:t>
            </a:r>
            <a:endParaRPr lang="en-US" altLang="zh-CN" b="1" dirty="0">
              <a:latin typeface="Arial" panose="020B0604020202020204" pitchFamily="34" charset="0"/>
              <a:ea typeface="宋体" panose="02010600030101010101" pitchFamily="2" charset="-122"/>
            </a:endParaRPr>
          </a:p>
        </p:txBody>
      </p:sp>
      <p:sp>
        <p:nvSpPr>
          <p:cNvPr id="41187" name="AutoShape 227"/>
          <p:cNvSpPr/>
          <p:nvPr/>
        </p:nvSpPr>
        <p:spPr>
          <a:xfrm>
            <a:off x="1979613" y="4021138"/>
            <a:ext cx="3167062" cy="444500"/>
          </a:xfrm>
          <a:prstGeom prst="roundRect">
            <a:avLst>
              <a:gd name="adj" fmla="val 7574"/>
            </a:avLst>
          </a:prstGeom>
          <a:noFill/>
          <a:ln w="28575">
            <a:noFill/>
          </a:ln>
        </p:spPr>
        <p:txBody>
          <a:bodyPr wrap="none" anchor="ctr" anchorCtr="0"/>
          <a:p>
            <a:pPr eaLnBrk="0" hangingPunct="0">
              <a:buFont typeface="Wingdings" panose="05000000000000000000" pitchFamily="2" charset="2"/>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 先进的管理手段</a:t>
            </a:r>
            <a:endParaRPr lang="en-US" altLang="zh-CN" b="1" dirty="0">
              <a:latin typeface="Arial" panose="020B0604020202020204" pitchFamily="34" charset="0"/>
              <a:ea typeface="宋体" panose="02010600030101010101" pitchFamily="2" charset="-122"/>
            </a:endParaRPr>
          </a:p>
        </p:txBody>
      </p:sp>
      <p:sp>
        <p:nvSpPr>
          <p:cNvPr id="41188" name="AutoShape 228"/>
          <p:cNvSpPr/>
          <p:nvPr/>
        </p:nvSpPr>
        <p:spPr>
          <a:xfrm>
            <a:off x="2051050" y="4652963"/>
            <a:ext cx="2374900" cy="444500"/>
          </a:xfrm>
          <a:prstGeom prst="roundRect">
            <a:avLst>
              <a:gd name="adj" fmla="val 7574"/>
            </a:avLst>
          </a:prstGeom>
          <a:noFill/>
          <a:ln w="28575">
            <a:noFill/>
          </a:ln>
        </p:spPr>
        <p:txBody>
          <a:bodyPr wrap="none" anchor="ctr" anchorCtr="0"/>
          <a:p>
            <a:pPr eaLnBrk="0" hangingPunct="0">
              <a:buFont typeface="Wingdings" panose="05000000000000000000" pitchFamily="2" charset="2"/>
            </a:pPr>
            <a:r>
              <a:rPr lang="en-US" altLang="zh-CN" b="1" dirty="0">
                <a:latin typeface="Arial" panose="020B0604020202020204" pitchFamily="34" charset="0"/>
                <a:ea typeface="宋体" panose="02010600030101010101" pitchFamily="2" charset="-122"/>
              </a:rPr>
              <a:t>4</a:t>
            </a:r>
            <a:r>
              <a:rPr lang="zh-CN" altLang="en-US" b="1" dirty="0">
                <a:latin typeface="Arial" panose="020B0604020202020204" pitchFamily="34" charset="0"/>
                <a:ea typeface="宋体" panose="02010600030101010101" pitchFamily="2" charset="-122"/>
              </a:rPr>
              <a:t>． 优良的服务功能</a:t>
            </a:r>
            <a:endParaRPr lang="en-US" altLang="zh-CN" b="1" dirty="0">
              <a:latin typeface="Arial" panose="020B0604020202020204" pitchFamily="34" charset="0"/>
              <a:ea typeface="宋体" panose="02010600030101010101" pitchFamily="2" charset="-122"/>
            </a:endParaRPr>
          </a:p>
        </p:txBody>
      </p:sp>
      <p:sp>
        <p:nvSpPr>
          <p:cNvPr id="7193" name="AutoShape 230"/>
          <p:cNvSpPr/>
          <p:nvPr/>
        </p:nvSpPr>
        <p:spPr>
          <a:xfrm>
            <a:off x="1663700" y="1739900"/>
            <a:ext cx="6553200" cy="568325"/>
          </a:xfrm>
          <a:prstGeom prst="roundRect">
            <a:avLst>
              <a:gd name="adj" fmla="val 42181"/>
            </a:avLst>
          </a:prstGeom>
          <a:solidFill>
            <a:srgbClr val="FFFFFF"/>
          </a:solidFill>
          <a:ln w="19050" cap="rnd" cmpd="sng">
            <a:solidFill>
              <a:srgbClr val="1C1C1C"/>
            </a:solidFill>
            <a:prstDash val="sysDot"/>
            <a:round/>
            <a:headEnd type="none" w="med" len="med"/>
            <a:tailEnd type="none" w="med" len="med"/>
          </a:ln>
        </p:spPr>
        <p:txBody>
          <a:bodyPr wrap="none" anchor="ctr" anchorCtr="0"/>
          <a:p>
            <a:pPr algn="ctr"/>
            <a:r>
              <a:rPr lang="zh-CN" altLang="en-US" sz="3200" b="1" dirty="0">
                <a:solidFill>
                  <a:srgbClr val="000000"/>
                </a:solidFill>
                <a:latin typeface="Arial" panose="020B0604020202020204" pitchFamily="34" charset="0"/>
                <a:ea typeface="宋体" panose="02010600030101010101" pitchFamily="2" charset="-122"/>
              </a:rPr>
              <a:t>早期我国快递业发展基本特征</a:t>
            </a:r>
            <a:endParaRPr lang="zh-CN" altLang="en-US" sz="3200" b="1" dirty="0">
              <a:solidFill>
                <a:srgbClr val="000000"/>
              </a:solidFill>
              <a:latin typeface="Arial" panose="020B0604020202020204" pitchFamily="34" charset="0"/>
              <a:ea typeface="Arial" panose="020B0604020202020204" pitchFamily="34" charset="0"/>
            </a:endParaRPr>
          </a:p>
        </p:txBody>
      </p:sp>
      <p:sp>
        <p:nvSpPr>
          <p:cNvPr id="41191" name="AutoShape 231"/>
          <p:cNvSpPr/>
          <p:nvPr/>
        </p:nvSpPr>
        <p:spPr>
          <a:xfrm>
            <a:off x="2124075" y="2636838"/>
            <a:ext cx="2374900" cy="444500"/>
          </a:xfrm>
          <a:prstGeom prst="roundRect">
            <a:avLst>
              <a:gd name="adj" fmla="val 7574"/>
            </a:avLst>
          </a:prstGeom>
          <a:noFill/>
          <a:ln w="28575">
            <a:noFill/>
          </a:ln>
        </p:spPr>
        <p:txBody>
          <a:bodyPr wrap="none" anchor="ctr" anchorCtr="0"/>
          <a:p>
            <a:pPr eaLnBrk="0" hangingPunct="0">
              <a:buFont typeface="Wingdings" panose="05000000000000000000" pitchFamily="2" charset="2"/>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．社会经济因素</a:t>
            </a:r>
            <a:r>
              <a:rPr lang="zh-CN" altLang="en-US" dirty="0">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
        <p:nvSpPr>
          <p:cNvPr id="41193" name="Text Box 233"/>
          <p:cNvSpPr txBox="1"/>
          <p:nvPr/>
        </p:nvSpPr>
        <p:spPr>
          <a:xfrm>
            <a:off x="5795963" y="2708275"/>
            <a:ext cx="2520950" cy="366713"/>
          </a:xfrm>
          <a:prstGeom prst="rect">
            <a:avLst/>
          </a:prstGeom>
          <a:noFill/>
          <a:ln w="9525">
            <a:noFill/>
          </a:ln>
        </p:spPr>
        <p:txBody>
          <a:bodyPr anchor="t" anchorCtr="0">
            <a:spAutoFit/>
          </a:bodyPr>
          <a:p>
            <a:pPr>
              <a:spcBef>
                <a:spcPct val="50000"/>
              </a:spcBef>
            </a:pPr>
            <a:endParaRPr lang="zh-CN" altLang="en-US" dirty="0">
              <a:latin typeface="Arial" panose="020B0604020202020204" pitchFamily="34" charset="0"/>
              <a:ea typeface="宋体" panose="02010600030101010101" pitchFamily="2" charset="-122"/>
            </a:endParaRPr>
          </a:p>
        </p:txBody>
      </p:sp>
      <p:sp>
        <p:nvSpPr>
          <p:cNvPr id="7196"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7197"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7198" name="Text Box 238"/>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pic>
        <p:nvPicPr>
          <p:cNvPr id="41202" name="Picture 242" descr="U_3093~1"/>
          <p:cNvPicPr>
            <a:picLocks noChangeAspect="1"/>
          </p:cNvPicPr>
          <p:nvPr/>
        </p:nvPicPr>
        <p:blipFill>
          <a:blip r:embed="rId4"/>
          <a:srcRect l="3334" r="22742"/>
          <a:stretch>
            <a:fillRect/>
          </a:stretch>
        </p:blipFill>
        <p:spPr>
          <a:xfrm>
            <a:off x="5580063" y="2674938"/>
            <a:ext cx="2808287" cy="2532062"/>
          </a:xfrm>
          <a:prstGeom prst="rect">
            <a:avLst/>
          </a:prstGeom>
          <a:noFill/>
          <a:ln w="9525">
            <a:noFill/>
          </a:ln>
        </p:spPr>
      </p:pic>
    </p:spTree>
  </p:cSld>
  <p:clrMapOvr>
    <a:masterClrMapping/>
  </p:clrMapOvr>
  <p:transition spd="med">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nodePh="1">
                                  <p:stCondLst>
                                    <p:cond delay="0"/>
                                  </p:stCondLst>
                                  <p:endCondLst>
                                    <p:cond evt="begin" delay="0">
                                      <p:tn val="5"/>
                                    </p:cond>
                                  </p:endCondLst>
                                  <p:childTnLst>
                                    <p:set>
                                      <p:cBhvr>
                                        <p:cTn id="6" dur="1" fill="hold">
                                          <p:stCondLst>
                                            <p:cond delay="0"/>
                                          </p:stCondLst>
                                        </p:cTn>
                                        <p:tgtEl>
                                          <p:spTgt spid="40985"/>
                                        </p:tgtEl>
                                        <p:attrNameLst>
                                          <p:attrName>style.visibility</p:attrName>
                                        </p:attrNameLst>
                                      </p:cBhvr>
                                      <p:to>
                                        <p:strVal val="visible"/>
                                      </p:to>
                                    </p:set>
                                    <p:anim to="" calcmode="lin" valueType="num">
                                      <p:cBhvr>
                                        <p:cTn id="7" dur="1" fill="hold"/>
                                        <p:tgtEl>
                                          <p:spTgt spid="40985"/>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41170"/>
                                        </p:tgtEl>
                                        <p:attrNameLst>
                                          <p:attrName>style.visibility</p:attrName>
                                        </p:attrNameLst>
                                      </p:cBhvr>
                                      <p:to>
                                        <p:strVal val="visible"/>
                                      </p:to>
                                    </p:set>
                                    <p:anim to="" calcmode="lin" valueType="num">
                                      <p:cBhvr>
                                        <p:cTn id="10" dur="1" fill="hold"/>
                                        <p:tgtEl>
                                          <p:spTgt spid="41170"/>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41173"/>
                                        </p:tgtEl>
                                        <p:attrNameLst>
                                          <p:attrName>style.visibility</p:attrName>
                                        </p:attrNameLst>
                                      </p:cBhvr>
                                      <p:to>
                                        <p:strVal val="visible"/>
                                      </p:to>
                                    </p:set>
                                    <p:anim to="" calcmode="lin" valueType="num">
                                      <p:cBhvr>
                                        <p:cTn id="13" dur="1" fill="hold"/>
                                        <p:tgtEl>
                                          <p:spTgt spid="41173"/>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41179"/>
                                        </p:tgtEl>
                                        <p:attrNameLst>
                                          <p:attrName>style.visibility</p:attrName>
                                        </p:attrNameLst>
                                      </p:cBhvr>
                                      <p:to>
                                        <p:strVal val="visible"/>
                                      </p:to>
                                    </p:set>
                                    <p:anim to="" calcmode="lin" valueType="num">
                                      <p:cBhvr>
                                        <p:cTn id="16" dur="1" fill="hold"/>
                                        <p:tgtEl>
                                          <p:spTgt spid="41179"/>
                                        </p:tgtEl>
                                        <p:attrNameLst>
                                          <p:attrName>style.visibility</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41182"/>
                                        </p:tgtEl>
                                        <p:attrNameLst>
                                          <p:attrName>style.visibility</p:attrName>
                                        </p:attrNameLst>
                                      </p:cBhvr>
                                      <p:to>
                                        <p:strVal val="visible"/>
                                      </p:to>
                                    </p:set>
                                    <p:anim to="" calcmode="lin" valueType="num">
                                      <p:cBhvr>
                                        <p:cTn id="19" dur="1" fill="hold"/>
                                        <p:tgtEl>
                                          <p:spTgt spid="41182"/>
                                        </p:tgtEl>
                                        <p:attrNameLst>
                                          <p:attrName>style.visibility</p:attrName>
                                        </p:attrNameLst>
                                      </p:cBhvr>
                                    </p:anim>
                                  </p:childTnLst>
                                </p:cTn>
                              </p:par>
                              <p:par>
                                <p:cTn id="20" presetID="24" presetClass="entr" presetSubtype="0" fill="hold" grpId="0" nodeType="withEffect">
                                  <p:stCondLst>
                                    <p:cond delay="0"/>
                                  </p:stCondLst>
                                  <p:childTnLst>
                                    <p:set>
                                      <p:cBhvr>
                                        <p:cTn id="21" dur="1" fill="hold">
                                          <p:stCondLst>
                                            <p:cond delay="0"/>
                                          </p:stCondLst>
                                        </p:cTn>
                                        <p:tgtEl>
                                          <p:spTgt spid="41186"/>
                                        </p:tgtEl>
                                        <p:attrNameLst>
                                          <p:attrName>style.visibility</p:attrName>
                                        </p:attrNameLst>
                                      </p:cBhvr>
                                      <p:to>
                                        <p:strVal val="visible"/>
                                      </p:to>
                                    </p:set>
                                    <p:anim to="" calcmode="lin" valueType="num">
                                      <p:cBhvr>
                                        <p:cTn id="22" dur="1" fill="hold"/>
                                        <p:tgtEl>
                                          <p:spTgt spid="41186"/>
                                        </p:tgtEl>
                                        <p:attrNameLst>
                                          <p:attrName>style.visibility</p:attrName>
                                        </p:attrNameLst>
                                      </p:cBhvr>
                                    </p:anim>
                                  </p:childTnLst>
                                </p:cTn>
                              </p:par>
                              <p:par>
                                <p:cTn id="23" presetID="24" presetClass="entr" presetSubtype="0" fill="hold" grpId="0" nodeType="withEffect">
                                  <p:stCondLst>
                                    <p:cond delay="0"/>
                                  </p:stCondLst>
                                  <p:childTnLst>
                                    <p:set>
                                      <p:cBhvr>
                                        <p:cTn id="24" dur="1" fill="hold">
                                          <p:stCondLst>
                                            <p:cond delay="0"/>
                                          </p:stCondLst>
                                        </p:cTn>
                                        <p:tgtEl>
                                          <p:spTgt spid="41187"/>
                                        </p:tgtEl>
                                        <p:attrNameLst>
                                          <p:attrName>style.visibility</p:attrName>
                                        </p:attrNameLst>
                                      </p:cBhvr>
                                      <p:to>
                                        <p:strVal val="visible"/>
                                      </p:to>
                                    </p:set>
                                    <p:anim to="" calcmode="lin" valueType="num">
                                      <p:cBhvr>
                                        <p:cTn id="25" dur="1" fill="hold"/>
                                        <p:tgtEl>
                                          <p:spTgt spid="41187"/>
                                        </p:tgtEl>
                                        <p:attrNameLst>
                                          <p:attrName>style.visibility</p:attrName>
                                        </p:attrNameLst>
                                      </p:cBhvr>
                                    </p:anim>
                                  </p:childTnLst>
                                </p:cTn>
                              </p:par>
                              <p:par>
                                <p:cTn id="26" presetID="24" presetClass="entr" presetSubtype="0" fill="hold" grpId="0" nodeType="withEffect">
                                  <p:stCondLst>
                                    <p:cond delay="0"/>
                                  </p:stCondLst>
                                  <p:childTnLst>
                                    <p:set>
                                      <p:cBhvr>
                                        <p:cTn id="27" dur="1" fill="hold">
                                          <p:stCondLst>
                                            <p:cond delay="0"/>
                                          </p:stCondLst>
                                        </p:cTn>
                                        <p:tgtEl>
                                          <p:spTgt spid="41188"/>
                                        </p:tgtEl>
                                        <p:attrNameLst>
                                          <p:attrName>style.visibility</p:attrName>
                                        </p:attrNameLst>
                                      </p:cBhvr>
                                      <p:to>
                                        <p:strVal val="visible"/>
                                      </p:to>
                                    </p:set>
                                    <p:anim to="" calcmode="lin" valueType="num">
                                      <p:cBhvr>
                                        <p:cTn id="28" dur="1" fill="hold"/>
                                        <p:tgtEl>
                                          <p:spTgt spid="41188"/>
                                        </p:tgtEl>
                                        <p:attrNameLst>
                                          <p:attrName>style.visibility</p:attrName>
                                        </p:attrNameLst>
                                      </p:cBhvr>
                                    </p:anim>
                                  </p:childTnLst>
                                </p:cTn>
                              </p:par>
                              <p:par>
                                <p:cTn id="29" presetID="24" presetClass="entr" presetSubtype="0" fill="hold" grpId="0" nodeType="withEffect">
                                  <p:stCondLst>
                                    <p:cond delay="0"/>
                                  </p:stCondLst>
                                  <p:childTnLst>
                                    <p:set>
                                      <p:cBhvr>
                                        <p:cTn id="30" dur="1" fill="hold">
                                          <p:stCondLst>
                                            <p:cond delay="0"/>
                                          </p:stCondLst>
                                        </p:cTn>
                                        <p:tgtEl>
                                          <p:spTgt spid="41191"/>
                                        </p:tgtEl>
                                        <p:attrNameLst>
                                          <p:attrName>style.visibility</p:attrName>
                                        </p:attrNameLst>
                                      </p:cBhvr>
                                      <p:to>
                                        <p:strVal val="visible"/>
                                      </p:to>
                                    </p:set>
                                    <p:anim to="" calcmode="lin" valueType="num">
                                      <p:cBhvr>
                                        <p:cTn id="31" dur="1" fill="hold"/>
                                        <p:tgtEl>
                                          <p:spTgt spid="41191"/>
                                        </p:tgtEl>
                                        <p:attrNameLst>
                                          <p:attrName>style.visibility</p:attrName>
                                        </p:attrNameLst>
                                      </p:cBhvr>
                                    </p:anim>
                                  </p:childTnLst>
                                </p:cTn>
                              </p:par>
                              <p:par>
                                <p:cTn id="32" presetID="24" presetClass="entr" presetSubtype="0" fill="hold" grpId="0" nodeType="withEffect" nodePh="1">
                                  <p:stCondLst>
                                    <p:cond delay="0"/>
                                  </p:stCondLst>
                                  <p:endCondLst>
                                    <p:cond evt="begin" delay="0">
                                      <p:tn val="32"/>
                                    </p:cond>
                                  </p:endCondLst>
                                  <p:childTnLst>
                                    <p:set>
                                      <p:cBhvr>
                                        <p:cTn id="33" dur="1" fill="hold">
                                          <p:stCondLst>
                                            <p:cond delay="0"/>
                                          </p:stCondLst>
                                        </p:cTn>
                                        <p:tgtEl>
                                          <p:spTgt spid="41193"/>
                                        </p:tgtEl>
                                        <p:attrNameLst>
                                          <p:attrName>style.visibility</p:attrName>
                                        </p:attrNameLst>
                                      </p:cBhvr>
                                      <p:to>
                                        <p:strVal val="visible"/>
                                      </p:to>
                                    </p:set>
                                    <p:anim to="" calcmode="lin" valueType="num">
                                      <p:cBhvr>
                                        <p:cTn id="34" dur="1" fill="hold"/>
                                        <p:tgtEl>
                                          <p:spTgt spid="41193"/>
                                        </p:tgtEl>
                                        <p:attrNameLst>
                                          <p:attrName>style.visibility</p:attrName>
                                        </p:attrNameLst>
                                      </p:cBhvr>
                                    </p:anim>
                                  </p:childTnLst>
                                </p:cTn>
                              </p:par>
                              <p:par>
                                <p:cTn id="35" presetID="24" presetClass="entr" presetSubtype="0" fill="hold" nodeType="withEffect">
                                  <p:stCondLst>
                                    <p:cond delay="0"/>
                                  </p:stCondLst>
                                  <p:childTnLst>
                                    <p:set>
                                      <p:cBhvr>
                                        <p:cTn id="36" dur="1" fill="hold">
                                          <p:stCondLst>
                                            <p:cond delay="0"/>
                                          </p:stCondLst>
                                        </p:cTn>
                                        <p:tgtEl>
                                          <p:spTgt spid="41202"/>
                                        </p:tgtEl>
                                        <p:attrNameLst>
                                          <p:attrName>style.visibility</p:attrName>
                                        </p:attrNameLst>
                                      </p:cBhvr>
                                      <p:to>
                                        <p:strVal val="visible"/>
                                      </p:to>
                                    </p:set>
                                    <p:anim to="" calcmode="lin" valueType="num">
                                      <p:cBhvr>
                                        <p:cTn id="37" dur="1" fill="hold"/>
                                        <p:tgtEl>
                                          <p:spTgt spid="41202"/>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5" grpId="0"/>
      <p:bldP spid="41186" grpId="0"/>
      <p:bldP spid="41187" grpId="0"/>
      <p:bldP spid="41188" grpId="0"/>
      <p:bldP spid="41191" grpId="0"/>
      <p:bldP spid="4119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8194"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grpSp>
        <p:nvGrpSpPr>
          <p:cNvPr id="65557" name="Group 21"/>
          <p:cNvGrpSpPr/>
          <p:nvPr/>
        </p:nvGrpSpPr>
        <p:grpSpPr>
          <a:xfrm>
            <a:off x="368300" y="3111500"/>
            <a:ext cx="7696200" cy="2971800"/>
            <a:chOff x="912" y="1536"/>
            <a:chExt cx="4272" cy="1728"/>
          </a:xfrm>
        </p:grpSpPr>
        <p:sp>
          <p:nvSpPr>
            <p:cNvPr id="8196" name="Rectangle 22"/>
            <p:cNvSpPr/>
            <p:nvPr/>
          </p:nvSpPr>
          <p:spPr>
            <a:xfrm>
              <a:off x="912" y="2688"/>
              <a:ext cx="1488" cy="576"/>
            </a:xfrm>
            <a:prstGeom prst="rect">
              <a:avLst/>
            </a:prstGeom>
            <a:solidFill>
              <a:srgbClr val="009900">
                <a:alpha val="89018"/>
              </a:srgbClr>
            </a:solidFill>
            <a:ln w="9525"/>
            <a:scene3d>
              <a:camera prst="legacyObliqueTopLeft">
                <a:rot lat="0" lon="0" rev="0"/>
              </a:camera>
              <a:lightRig rig="legacyFlat3" dir="t"/>
            </a:scene3d>
            <a:sp3d extrusionH="430200" prstMaterial="legacyMatte">
              <a:bevelT w="13500" h="13500" prst="angle"/>
              <a:bevelB w="13500" h="13500" prst="angle"/>
              <a:extrusionClr>
                <a:srgbClr val="009900"/>
              </a:extrusionClr>
            </a:sp3d>
          </p:spPr>
          <p:txBody>
            <a:bodyPr wrap="none" anchor="ctr" anchorCtr="0">
              <a:flatTx/>
            </a:bodyPr>
            <a:p>
              <a:pPr algn="ctr"/>
              <a:r>
                <a:rPr lang="zh-CN" altLang="en-US" b="1" dirty="0">
                  <a:solidFill>
                    <a:schemeClr val="bg1"/>
                  </a:solidFill>
                  <a:latin typeface="宋体" panose="02010600030101010101" pitchFamily="2" charset="-122"/>
                  <a:ea typeface="宋体" panose="02010600030101010101" pitchFamily="2" charset="-122"/>
                </a:rPr>
                <a:t>起步阶段</a:t>
              </a:r>
              <a:endParaRPr lang="zh-CN" altLang="en-US" b="1" dirty="0">
                <a:solidFill>
                  <a:schemeClr val="bg1"/>
                </a:solidFill>
                <a:latin typeface="宋体" panose="02010600030101010101" pitchFamily="2" charset="-122"/>
                <a:ea typeface="宋体" panose="02010600030101010101" pitchFamily="2" charset="-122"/>
              </a:endParaRPr>
            </a:p>
            <a:p>
              <a:pPr algn="ctr"/>
              <a:r>
                <a:rPr lang="en-US" altLang="zh-CN" b="1" dirty="0">
                  <a:solidFill>
                    <a:schemeClr val="bg1"/>
                  </a:solidFill>
                  <a:latin typeface="宋体" panose="02010600030101010101" pitchFamily="2" charset="-122"/>
                  <a:ea typeface="宋体" panose="02010600030101010101" pitchFamily="2" charset="-122"/>
                </a:rPr>
                <a:t>20</a:t>
              </a:r>
              <a:r>
                <a:rPr lang="zh-CN" altLang="en-US" b="1" dirty="0">
                  <a:solidFill>
                    <a:schemeClr val="bg1"/>
                  </a:solidFill>
                  <a:latin typeface="宋体" panose="02010600030101010101" pitchFamily="2" charset="-122"/>
                  <a:ea typeface="宋体" panose="02010600030101010101" pitchFamily="2" charset="-122"/>
                </a:rPr>
                <a:t>世纪</a:t>
              </a:r>
              <a:r>
                <a:rPr lang="en-US" altLang="zh-CN" b="1" dirty="0">
                  <a:solidFill>
                    <a:schemeClr val="bg1"/>
                  </a:solidFill>
                  <a:latin typeface="宋体" panose="02010600030101010101" pitchFamily="2" charset="-122"/>
                  <a:ea typeface="宋体" panose="02010600030101010101" pitchFamily="2" charset="-122"/>
                </a:rPr>
                <a:t>70</a:t>
              </a:r>
              <a:r>
                <a:rPr lang="zh-CN" altLang="en-US" b="1" dirty="0">
                  <a:solidFill>
                    <a:schemeClr val="bg1"/>
                  </a:solidFill>
                  <a:latin typeface="宋体" panose="02010600030101010101" pitchFamily="2" charset="-122"/>
                  <a:ea typeface="宋体" panose="02010600030101010101" pitchFamily="2" charset="-122"/>
                </a:rPr>
                <a:t>年代末</a:t>
              </a:r>
              <a:endParaRPr lang="zh-CN" altLang="en-US" b="1" dirty="0">
                <a:solidFill>
                  <a:schemeClr val="bg1"/>
                </a:solidFill>
                <a:latin typeface="宋体" panose="02010600030101010101" pitchFamily="2" charset="-122"/>
                <a:ea typeface="宋体" panose="02010600030101010101" pitchFamily="2" charset="-122"/>
              </a:endParaRPr>
            </a:p>
            <a:p>
              <a:pPr algn="ctr"/>
              <a:r>
                <a:rPr lang="zh-CN" altLang="en-US" b="1" dirty="0">
                  <a:solidFill>
                    <a:schemeClr val="bg1"/>
                  </a:solidFill>
                  <a:latin typeface="宋体" panose="02010600030101010101" pitchFamily="2" charset="-122"/>
                  <a:ea typeface="宋体" panose="02010600030101010101" pitchFamily="2" charset="-122"/>
                </a:rPr>
                <a:t>至</a:t>
              </a:r>
              <a:r>
                <a:rPr lang="en-US" altLang="zh-CN" b="1" dirty="0">
                  <a:solidFill>
                    <a:schemeClr val="bg1"/>
                  </a:solidFill>
                  <a:latin typeface="宋体" panose="02010600030101010101" pitchFamily="2" charset="-122"/>
                  <a:ea typeface="宋体" panose="02010600030101010101" pitchFamily="2" charset="-122"/>
                </a:rPr>
                <a:t>90</a:t>
              </a:r>
              <a:r>
                <a:rPr lang="zh-CN" altLang="en-US" b="1" dirty="0">
                  <a:solidFill>
                    <a:schemeClr val="bg1"/>
                  </a:solidFill>
                  <a:latin typeface="宋体" panose="02010600030101010101" pitchFamily="2" charset="-122"/>
                  <a:ea typeface="宋体" panose="02010600030101010101" pitchFamily="2" charset="-122"/>
                </a:rPr>
                <a:t>年代初</a:t>
              </a:r>
              <a:endParaRPr lang="zh-CN" altLang="en-US" b="1" dirty="0">
                <a:solidFill>
                  <a:schemeClr val="bg1"/>
                </a:solidFill>
                <a:latin typeface="宋体" panose="02010600030101010101" pitchFamily="2" charset="-122"/>
                <a:ea typeface="Arial" panose="020B0604020202020204" pitchFamily="34" charset="0"/>
              </a:endParaRPr>
            </a:p>
          </p:txBody>
        </p:sp>
        <p:sp>
          <p:nvSpPr>
            <p:cNvPr id="8197" name="Rectangle 23"/>
            <p:cNvSpPr/>
            <p:nvPr/>
          </p:nvSpPr>
          <p:spPr>
            <a:xfrm>
              <a:off x="2400" y="2112"/>
              <a:ext cx="1344" cy="576"/>
            </a:xfrm>
            <a:prstGeom prst="rect">
              <a:avLst/>
            </a:prstGeom>
            <a:solidFill>
              <a:srgbClr val="009900"/>
            </a:solidFill>
            <a:ln w="9525"/>
            <a:scene3d>
              <a:camera prst="legacyObliqueTopLeft">
                <a:rot lat="0" lon="0" rev="0"/>
              </a:camera>
              <a:lightRig rig="legacyFlat3" dir="t"/>
            </a:scene3d>
            <a:sp3d extrusionH="430200" prstMaterial="legacyMatte">
              <a:bevelT w="13500" h="13500" prst="angle"/>
              <a:bevelB w="13500" h="13500" prst="angle"/>
              <a:extrusionClr>
                <a:srgbClr val="009900"/>
              </a:extrusionClr>
            </a:sp3d>
          </p:spPr>
          <p:txBody>
            <a:bodyPr wrap="none" anchor="ctr" anchorCtr="0">
              <a:flatTx/>
            </a:bodyPr>
            <a:p>
              <a:pPr algn="ctr"/>
              <a:r>
                <a:rPr lang="zh-CN" altLang="en-US" b="1" dirty="0">
                  <a:solidFill>
                    <a:schemeClr val="bg1"/>
                  </a:solidFill>
                  <a:latin typeface="宋体" panose="02010600030101010101" pitchFamily="2" charset="-122"/>
                  <a:ea typeface="宋体" panose="02010600030101010101" pitchFamily="2" charset="-122"/>
                </a:rPr>
                <a:t>成长阶段</a:t>
              </a:r>
              <a:endParaRPr lang="zh-CN" altLang="en-US" b="1" dirty="0">
                <a:solidFill>
                  <a:schemeClr val="bg1"/>
                </a:solidFill>
                <a:latin typeface="宋体" panose="02010600030101010101" pitchFamily="2" charset="-122"/>
                <a:ea typeface="宋体" panose="02010600030101010101" pitchFamily="2" charset="-122"/>
              </a:endParaRPr>
            </a:p>
            <a:p>
              <a:pPr algn="ctr"/>
              <a:r>
                <a:rPr lang="en-US" altLang="zh-CN" b="1" dirty="0">
                  <a:solidFill>
                    <a:schemeClr val="bg1"/>
                  </a:solidFill>
                  <a:latin typeface="宋体" panose="02010600030101010101" pitchFamily="2" charset="-122"/>
                  <a:ea typeface="宋体" panose="02010600030101010101" pitchFamily="2" charset="-122"/>
                </a:rPr>
                <a:t>20</a:t>
              </a:r>
              <a:r>
                <a:rPr lang="zh-CN" altLang="en-US" b="1" dirty="0">
                  <a:solidFill>
                    <a:schemeClr val="bg1"/>
                  </a:solidFill>
                  <a:latin typeface="宋体" panose="02010600030101010101" pitchFamily="2" charset="-122"/>
                  <a:ea typeface="宋体" panose="02010600030101010101" pitchFamily="2" charset="-122"/>
                </a:rPr>
                <a:t>世纪</a:t>
              </a:r>
              <a:r>
                <a:rPr lang="en-US" altLang="zh-CN" b="1" dirty="0">
                  <a:solidFill>
                    <a:schemeClr val="bg1"/>
                  </a:solidFill>
                  <a:latin typeface="宋体" panose="02010600030101010101" pitchFamily="2" charset="-122"/>
                  <a:ea typeface="宋体" panose="02010600030101010101" pitchFamily="2" charset="-122"/>
                </a:rPr>
                <a:t>90</a:t>
              </a:r>
              <a:r>
                <a:rPr lang="zh-CN" altLang="en-US" b="1" dirty="0">
                  <a:solidFill>
                    <a:schemeClr val="bg1"/>
                  </a:solidFill>
                  <a:latin typeface="宋体" panose="02010600030101010101" pitchFamily="2" charset="-122"/>
                  <a:ea typeface="宋体" panose="02010600030101010101" pitchFamily="2" charset="-122"/>
                </a:rPr>
                <a:t>年代初</a:t>
              </a:r>
              <a:endParaRPr lang="zh-CN" altLang="en-US" b="1" dirty="0">
                <a:solidFill>
                  <a:schemeClr val="bg1"/>
                </a:solidFill>
                <a:latin typeface="宋体" panose="02010600030101010101" pitchFamily="2" charset="-122"/>
                <a:ea typeface="宋体" panose="02010600030101010101" pitchFamily="2" charset="-122"/>
              </a:endParaRPr>
            </a:p>
            <a:p>
              <a:pPr algn="ctr"/>
              <a:r>
                <a:rPr lang="zh-CN" altLang="en-US" b="1" dirty="0">
                  <a:solidFill>
                    <a:schemeClr val="bg1"/>
                  </a:solidFill>
                  <a:latin typeface="宋体" panose="02010600030101010101" pitchFamily="2" charset="-122"/>
                  <a:ea typeface="宋体" panose="02010600030101010101" pitchFamily="2" charset="-122"/>
                </a:rPr>
                <a:t>至</a:t>
              </a:r>
              <a:r>
                <a:rPr lang="en-US" altLang="zh-CN" b="1" dirty="0">
                  <a:solidFill>
                    <a:schemeClr val="bg1"/>
                  </a:solidFill>
                  <a:latin typeface="宋体" panose="02010600030101010101" pitchFamily="2" charset="-122"/>
                  <a:ea typeface="宋体" panose="02010600030101010101" pitchFamily="2" charset="-122"/>
                </a:rPr>
                <a:t>21</a:t>
              </a:r>
              <a:r>
                <a:rPr lang="zh-CN" altLang="en-US" b="1" dirty="0">
                  <a:solidFill>
                    <a:schemeClr val="bg1"/>
                  </a:solidFill>
                  <a:latin typeface="宋体" panose="02010600030101010101" pitchFamily="2" charset="-122"/>
                  <a:ea typeface="宋体" panose="02010600030101010101" pitchFamily="2" charset="-122"/>
                </a:rPr>
                <a:t>世纪初</a:t>
              </a:r>
              <a:endParaRPr lang="zh-CN" altLang="en-US" b="1" dirty="0">
                <a:solidFill>
                  <a:schemeClr val="bg1"/>
                </a:solidFill>
                <a:latin typeface="宋体" panose="02010600030101010101" pitchFamily="2" charset="-122"/>
                <a:ea typeface="Arial" panose="020B0604020202020204" pitchFamily="34" charset="0"/>
              </a:endParaRPr>
            </a:p>
          </p:txBody>
        </p:sp>
        <p:sp>
          <p:nvSpPr>
            <p:cNvPr id="8198" name="Rectangle 24"/>
            <p:cNvSpPr/>
            <p:nvPr/>
          </p:nvSpPr>
          <p:spPr>
            <a:xfrm>
              <a:off x="3744" y="1536"/>
              <a:ext cx="1440" cy="576"/>
            </a:xfrm>
            <a:prstGeom prst="rect">
              <a:avLst/>
            </a:prstGeom>
            <a:solidFill>
              <a:srgbClr val="009900"/>
            </a:solidFill>
            <a:ln w="9525"/>
            <a:scene3d>
              <a:camera prst="legacyObliqueTopLeft">
                <a:rot lat="0" lon="0" rev="0"/>
              </a:camera>
              <a:lightRig rig="legacyFlat3" dir="t"/>
            </a:scene3d>
            <a:sp3d extrusionH="430200" prstMaterial="legacyMatte">
              <a:bevelT w="13500" h="13500" prst="angle"/>
              <a:bevelB w="13500" h="13500" prst="angle"/>
              <a:extrusionClr>
                <a:srgbClr val="009900"/>
              </a:extrusionClr>
            </a:sp3d>
          </p:spPr>
          <p:txBody>
            <a:bodyPr wrap="none" anchor="ctr" anchorCtr="0">
              <a:flatTx/>
            </a:bodyPr>
            <a:p>
              <a:pPr algn="ctr">
                <a:lnSpc>
                  <a:spcPct val="50000"/>
                </a:lnSpc>
              </a:pPr>
              <a:r>
                <a:rPr lang="zh-CN" altLang="en-US" b="1" dirty="0">
                  <a:solidFill>
                    <a:schemeClr val="bg1"/>
                  </a:solidFill>
                  <a:latin typeface="宋体" panose="02010600030101010101" pitchFamily="2" charset="-122"/>
                  <a:ea typeface="宋体" panose="02010600030101010101" pitchFamily="2" charset="-122"/>
                </a:rPr>
                <a:t>快速发展阶段</a:t>
              </a:r>
              <a:endParaRPr lang="zh-CN" altLang="en-US" b="1" dirty="0">
                <a:solidFill>
                  <a:schemeClr val="bg1"/>
                </a:solidFill>
                <a:latin typeface="宋体" panose="02010600030101010101" pitchFamily="2" charset="-122"/>
                <a:ea typeface="宋体" panose="02010600030101010101" pitchFamily="2" charset="-122"/>
              </a:endParaRPr>
            </a:p>
            <a:p>
              <a:pPr algn="ctr">
                <a:lnSpc>
                  <a:spcPct val="50000"/>
                </a:lnSpc>
              </a:pPr>
              <a:endParaRPr lang="zh-CN" altLang="en-US" b="1" dirty="0">
                <a:solidFill>
                  <a:schemeClr val="accent2"/>
                </a:solidFill>
                <a:latin typeface="宋体" panose="02010600030101010101" pitchFamily="2" charset="-122"/>
                <a:ea typeface="宋体" panose="02010600030101010101" pitchFamily="2" charset="-122"/>
              </a:endParaRPr>
            </a:p>
            <a:p>
              <a:pPr algn="ctr">
                <a:lnSpc>
                  <a:spcPct val="50000"/>
                </a:lnSpc>
              </a:pPr>
              <a:r>
                <a:rPr lang="en-US" altLang="zh-CN" b="1" dirty="0">
                  <a:solidFill>
                    <a:schemeClr val="bg1"/>
                  </a:solidFill>
                  <a:latin typeface="宋体" panose="02010600030101010101" pitchFamily="2" charset="-122"/>
                  <a:ea typeface="宋体" panose="02010600030101010101" pitchFamily="2" charset="-122"/>
                </a:rPr>
                <a:t>21</a:t>
              </a:r>
              <a:r>
                <a:rPr lang="zh-CN" altLang="en-US" b="1" dirty="0">
                  <a:solidFill>
                    <a:schemeClr val="bg1"/>
                  </a:solidFill>
                  <a:latin typeface="宋体" panose="02010600030101010101" pitchFamily="2" charset="-122"/>
                  <a:ea typeface="宋体" panose="02010600030101010101" pitchFamily="2" charset="-122"/>
                </a:rPr>
                <a:t>世纪初至今</a:t>
              </a:r>
              <a:endParaRPr lang="zh-CN" altLang="en-US" b="1" dirty="0">
                <a:solidFill>
                  <a:schemeClr val="bg1"/>
                </a:solidFill>
                <a:latin typeface="宋体" panose="02010600030101010101" pitchFamily="2" charset="-122"/>
                <a:ea typeface="Arial" panose="020B0604020202020204" pitchFamily="34" charset="0"/>
              </a:endParaRPr>
            </a:p>
          </p:txBody>
        </p:sp>
      </p:grpSp>
      <p:sp>
        <p:nvSpPr>
          <p:cNvPr id="65561" name="Text Box 25"/>
          <p:cNvSpPr txBox="1"/>
          <p:nvPr/>
        </p:nvSpPr>
        <p:spPr>
          <a:xfrm>
            <a:off x="368300" y="6083300"/>
            <a:ext cx="2708275" cy="581025"/>
          </a:xfrm>
          <a:prstGeom prst="rect">
            <a:avLst/>
          </a:prstGeom>
          <a:solidFill>
            <a:srgbClr val="99FF33"/>
          </a:solidFill>
          <a:ln w="9525">
            <a:noFill/>
          </a:ln>
        </p:spPr>
        <p:txBody>
          <a:bodyPr anchor="t" anchorCtr="0">
            <a:spAutoFit/>
          </a:bodyPr>
          <a:p>
            <a:pPr>
              <a:spcBef>
                <a:spcPct val="50000"/>
              </a:spcBef>
            </a:pPr>
            <a:r>
              <a:rPr lang="zh-CN" altLang="en-US" sz="1600" dirty="0">
                <a:latin typeface="宋体" panose="02010600030101010101" pitchFamily="2" charset="-122"/>
                <a:ea typeface="宋体" panose="02010600030101010101" pitchFamily="2" charset="-122"/>
              </a:rPr>
              <a:t>中国邮政迅速发展，外资快递企业进入中国市场</a:t>
            </a:r>
            <a:endParaRPr lang="zh-CN" altLang="en-US" sz="1600" dirty="0">
              <a:latin typeface="宋体" panose="02010600030101010101" pitchFamily="2" charset="-122"/>
              <a:ea typeface="Arial" panose="020B0604020202020204" pitchFamily="34" charset="0"/>
            </a:endParaRPr>
          </a:p>
        </p:txBody>
      </p:sp>
      <p:grpSp>
        <p:nvGrpSpPr>
          <p:cNvPr id="65562" name="Group 26"/>
          <p:cNvGrpSpPr/>
          <p:nvPr/>
        </p:nvGrpSpPr>
        <p:grpSpPr>
          <a:xfrm>
            <a:off x="2854325" y="4892675"/>
            <a:ext cx="2619375" cy="1495425"/>
            <a:chOff x="2400" y="2832"/>
            <a:chExt cx="1392" cy="672"/>
          </a:xfrm>
        </p:grpSpPr>
        <p:grpSp>
          <p:nvGrpSpPr>
            <p:cNvPr id="8201" name="Group 27"/>
            <p:cNvGrpSpPr/>
            <p:nvPr/>
          </p:nvGrpSpPr>
          <p:grpSpPr>
            <a:xfrm>
              <a:off x="2400" y="2832"/>
              <a:ext cx="1344" cy="672"/>
              <a:chOff x="2214" y="306"/>
              <a:chExt cx="1488" cy="372"/>
            </a:xfrm>
          </p:grpSpPr>
          <p:sp>
            <p:nvSpPr>
              <p:cNvPr id="8202" name="Oval 28"/>
              <p:cNvSpPr/>
              <p:nvPr/>
            </p:nvSpPr>
            <p:spPr>
              <a:xfrm>
                <a:off x="2214" y="342"/>
                <a:ext cx="1488" cy="336"/>
              </a:xfrm>
              <a:prstGeom prst="ellipse">
                <a:avLst/>
              </a:prstGeom>
              <a:no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8203" name="Oval 29"/>
              <p:cNvSpPr/>
              <p:nvPr/>
            </p:nvSpPr>
            <p:spPr>
              <a:xfrm>
                <a:off x="2214" y="306"/>
                <a:ext cx="1488" cy="336"/>
              </a:xfrm>
              <a:prstGeom prst="ellipse">
                <a:avLst/>
              </a:prstGeom>
              <a:no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sp>
          <p:nvSpPr>
            <p:cNvPr id="8204" name="Text Box 30"/>
            <p:cNvSpPr txBox="1"/>
            <p:nvPr/>
          </p:nvSpPr>
          <p:spPr>
            <a:xfrm>
              <a:off x="2496" y="2928"/>
              <a:ext cx="1296" cy="261"/>
            </a:xfrm>
            <a:prstGeom prst="rect">
              <a:avLst/>
            </a:prstGeom>
            <a:solidFill>
              <a:srgbClr val="99FF33"/>
            </a:solidFill>
            <a:ln w="9525">
              <a:noFill/>
            </a:ln>
          </p:spPr>
          <p:txBody>
            <a:bodyPr anchor="t" anchorCtr="0">
              <a:spAutoFit/>
            </a:bodyPr>
            <a:p>
              <a:pPr>
                <a:spcBef>
                  <a:spcPct val="50000"/>
                </a:spcBef>
              </a:pPr>
              <a:r>
                <a:rPr lang="zh-CN" altLang="en-US" sz="1600" dirty="0">
                  <a:latin typeface="宋体" panose="02010600030101010101" pitchFamily="2" charset="-122"/>
                  <a:ea typeface="宋体" panose="02010600030101010101" pitchFamily="2" charset="-122"/>
                </a:rPr>
                <a:t>大量的文件在珠三角和香港间传递，顺丰应运而生</a:t>
              </a:r>
              <a:endParaRPr lang="zh-CN" altLang="en-US" sz="1600" dirty="0">
                <a:latin typeface="宋体" panose="02010600030101010101" pitchFamily="2" charset="-122"/>
                <a:ea typeface="Arial" panose="020B0604020202020204" pitchFamily="34" charset="0"/>
              </a:endParaRPr>
            </a:p>
          </p:txBody>
        </p:sp>
      </p:grpSp>
      <p:grpSp>
        <p:nvGrpSpPr>
          <p:cNvPr id="65567" name="Group 31"/>
          <p:cNvGrpSpPr/>
          <p:nvPr/>
        </p:nvGrpSpPr>
        <p:grpSpPr>
          <a:xfrm>
            <a:off x="5321300" y="3949700"/>
            <a:ext cx="2743200" cy="1828800"/>
            <a:chOff x="3648" y="2315"/>
            <a:chExt cx="1968" cy="1030"/>
          </a:xfrm>
        </p:grpSpPr>
        <p:grpSp>
          <p:nvGrpSpPr>
            <p:cNvPr id="8206" name="Group 32"/>
            <p:cNvGrpSpPr/>
            <p:nvPr/>
          </p:nvGrpSpPr>
          <p:grpSpPr>
            <a:xfrm>
              <a:off x="3648" y="2315"/>
              <a:ext cx="1968" cy="1030"/>
              <a:chOff x="2214" y="306"/>
              <a:chExt cx="1488" cy="372"/>
            </a:xfrm>
          </p:grpSpPr>
          <p:sp>
            <p:nvSpPr>
              <p:cNvPr id="8207" name="Oval 33"/>
              <p:cNvSpPr/>
              <p:nvPr/>
            </p:nvSpPr>
            <p:spPr>
              <a:xfrm>
                <a:off x="2214" y="342"/>
                <a:ext cx="1488" cy="336"/>
              </a:xfrm>
              <a:prstGeom prst="ellipse">
                <a:avLst/>
              </a:prstGeom>
              <a:no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8208" name="Oval 34"/>
              <p:cNvSpPr/>
              <p:nvPr/>
            </p:nvSpPr>
            <p:spPr>
              <a:xfrm>
                <a:off x="2214" y="306"/>
                <a:ext cx="1488" cy="336"/>
              </a:xfrm>
              <a:prstGeom prst="ellipse">
                <a:avLst/>
              </a:prstGeom>
              <a:noFill/>
              <a:ln w="9525">
                <a:noFill/>
              </a:ln>
            </p:spPr>
            <p:txBody>
              <a:bodyPr wrap="none" anchor="ctr" anchorCtr="0"/>
              <a:p>
                <a:endParaRPr lang="zh-CN" altLang="en-US" dirty="0">
                  <a:latin typeface="Arial" panose="020B0604020202020204" pitchFamily="34" charset="0"/>
                  <a:ea typeface="宋体" panose="02010600030101010101" pitchFamily="2" charset="-122"/>
                </a:endParaRPr>
              </a:p>
            </p:txBody>
          </p:sp>
        </p:grpSp>
        <p:sp>
          <p:nvSpPr>
            <p:cNvPr id="8209" name="Rectangle 35"/>
            <p:cNvSpPr/>
            <p:nvPr/>
          </p:nvSpPr>
          <p:spPr>
            <a:xfrm>
              <a:off x="3744" y="2414"/>
              <a:ext cx="1852" cy="741"/>
            </a:xfrm>
            <a:prstGeom prst="rect">
              <a:avLst/>
            </a:prstGeom>
            <a:solidFill>
              <a:srgbClr val="99FF33"/>
            </a:solidFill>
            <a:ln w="9525">
              <a:noFill/>
            </a:ln>
          </p:spPr>
          <p:txBody>
            <a:bodyPr anchor="ctr" anchorCtr="0">
              <a:spAutoFit/>
            </a:bodyPr>
            <a:p>
              <a:r>
                <a:rPr lang="en-US" altLang="zh-CN" sz="1600" dirty="0">
                  <a:latin typeface="宋体" panose="02010600030101010101" pitchFamily="2" charset="-122"/>
                  <a:ea typeface="宋体" panose="02010600030101010101" pitchFamily="2" charset="-122"/>
                </a:rPr>
                <a:t>2009</a:t>
              </a:r>
              <a:r>
                <a:rPr lang="zh-CN" altLang="en-US" sz="1600" dirty="0">
                  <a:latin typeface="宋体" panose="02010600030101010101" pitchFamily="2" charset="-122"/>
                  <a:ea typeface="宋体" panose="02010600030101010101" pitchFamily="2" charset="-122"/>
                </a:rPr>
                <a:t>年</a:t>
              </a:r>
              <a:r>
                <a:rPr lang="en-US" altLang="zh-CN" sz="1600" dirty="0">
                  <a:latin typeface="宋体" panose="02010600030101010101" pitchFamily="2" charset="-122"/>
                  <a:ea typeface="宋体" panose="02010600030101010101" pitchFamily="2" charset="-122"/>
                </a:rPr>
                <a:t>10</a:t>
              </a:r>
              <a:r>
                <a:rPr lang="zh-CN" altLang="en-US" sz="1600" dirty="0">
                  <a:latin typeface="宋体" panose="02010600030101010101" pitchFamily="2" charset="-122"/>
                  <a:ea typeface="宋体" panose="02010600030101010101" pitchFamily="2" charset="-122"/>
                </a:rPr>
                <a:t>月</a:t>
              </a:r>
              <a:r>
                <a:rPr lang="en-US" altLang="zh-CN" sz="1600" dirty="0">
                  <a:latin typeface="宋体" panose="02010600030101010101" pitchFamily="2" charset="-122"/>
                  <a:ea typeface="宋体" panose="02010600030101010101" pitchFamily="2" charset="-122"/>
                </a:rPr>
                <a:t>1</a:t>
              </a:r>
              <a:r>
                <a:rPr lang="zh-CN" altLang="en-US" sz="1600" dirty="0">
                  <a:latin typeface="宋体" panose="02010600030101010101" pitchFamily="2" charset="-122"/>
                  <a:ea typeface="宋体" panose="02010600030101010101" pitchFamily="2" charset="-122"/>
                </a:rPr>
                <a:t>日，</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快递业务经营许可管理办法</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和新版</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邮政法</a:t>
              </a:r>
              <a:r>
                <a:rPr lang="en-US" altLang="zh-CN" sz="1600" dirty="0">
                  <a:latin typeface="宋体" panose="02010600030101010101" pitchFamily="2" charset="-122"/>
                  <a:ea typeface="宋体" panose="02010600030101010101" pitchFamily="2" charset="-122"/>
                </a:rPr>
                <a:t>》</a:t>
              </a:r>
              <a:r>
                <a:rPr lang="zh-CN" altLang="en-US" sz="1600" dirty="0">
                  <a:latin typeface="宋体" panose="02010600030101010101" pitchFamily="2" charset="-122"/>
                  <a:ea typeface="宋体" panose="02010600030101010101" pitchFamily="2" charset="-122"/>
                </a:rPr>
                <a:t>同步实施，首次在法律上明确了快递企业的地位</a:t>
              </a:r>
              <a:endParaRPr lang="zh-CN" altLang="en-US" sz="1600" dirty="0">
                <a:latin typeface="宋体" panose="02010600030101010101" pitchFamily="2" charset="-122"/>
                <a:ea typeface="Arial" panose="020B0604020202020204" pitchFamily="34" charset="0"/>
              </a:endParaRPr>
            </a:p>
          </p:txBody>
        </p:sp>
      </p:grpSp>
      <p:sp>
        <p:nvSpPr>
          <p:cNvPr id="9224" name="AutoShape 36"/>
          <p:cNvSpPr/>
          <p:nvPr/>
        </p:nvSpPr>
        <p:spPr>
          <a:xfrm rot="5400000">
            <a:off x="939800" y="3073400"/>
            <a:ext cx="1295400" cy="2286000"/>
          </a:xfrm>
          <a:prstGeom prst="roundRect">
            <a:avLst>
              <a:gd name="adj" fmla="val 16667"/>
            </a:avLst>
          </a:prstGeom>
          <a:noFill/>
          <a:ln w="38100" cap="flat" cmpd="dbl">
            <a:solidFill>
              <a:srgbClr val="009900"/>
            </a:solidFill>
            <a:prstDash val="solid"/>
            <a:round/>
            <a:headEnd type="none" w="med" len="med"/>
            <a:tailEnd type="none" w="med" len="med"/>
          </a:ln>
        </p:spPr>
        <p:txBody>
          <a:bodyPr rot="10800000" vert="eaVert" lIns="96838" tIns="49213" rIns="96838" bIns="49213" anchor="ctr" anchorCtr="0"/>
          <a:p>
            <a:pPr defTabSz="1036955"/>
            <a:r>
              <a:rPr lang="zh-CN" altLang="en-US" sz="1600" dirty="0">
                <a:latin typeface="宋体" panose="02010600030101010101" pitchFamily="2" charset="-122"/>
                <a:ea typeface="宋体" panose="02010600030101010101" pitchFamily="2" charset="-122"/>
              </a:rPr>
              <a:t>中国第一家快递企业成立于</a:t>
            </a:r>
            <a:r>
              <a:rPr lang="en-US" altLang="zh-CN" sz="1600" dirty="0">
                <a:latin typeface="宋体" panose="02010600030101010101" pitchFamily="2" charset="-122"/>
                <a:ea typeface="宋体" panose="02010600030101010101" pitchFamily="2" charset="-122"/>
              </a:rPr>
              <a:t>1979</a:t>
            </a:r>
            <a:r>
              <a:rPr lang="zh-CN" altLang="en-US" sz="1600" dirty="0">
                <a:latin typeface="宋体" panose="02010600030101010101" pitchFamily="2" charset="-122"/>
                <a:ea typeface="宋体" panose="02010600030101010101" pitchFamily="2" charset="-122"/>
              </a:rPr>
              <a:t>年，</a:t>
            </a:r>
            <a:r>
              <a:rPr lang="en-US" altLang="zh-CN" sz="1600" dirty="0">
                <a:latin typeface="宋体" panose="02010600030101010101" pitchFamily="2" charset="-122"/>
                <a:ea typeface="宋体" panose="02010600030101010101" pitchFamily="2" charset="-122"/>
              </a:rPr>
              <a:t>1980</a:t>
            </a:r>
            <a:r>
              <a:rPr lang="zh-CN" altLang="en-US" sz="1600" dirty="0">
                <a:latin typeface="宋体" panose="02010600030101010101" pitchFamily="2" charset="-122"/>
                <a:ea typeface="宋体" panose="02010600030101010101" pitchFamily="2" charset="-122"/>
              </a:rPr>
              <a:t>年中国邮政开办全球邮政特快专递业务（</a:t>
            </a:r>
            <a:r>
              <a:rPr lang="en-US" altLang="zh-CN" sz="1600" dirty="0">
                <a:latin typeface="宋体" panose="02010600030101010101" pitchFamily="2" charset="-122"/>
                <a:ea typeface="宋体" panose="02010600030101010101" pitchFamily="2" charset="-122"/>
              </a:rPr>
              <a:t>EMS)</a:t>
            </a:r>
            <a:endParaRPr lang="en-US" altLang="zh-CN" sz="1600" dirty="0">
              <a:latin typeface="宋体" panose="02010600030101010101" pitchFamily="2" charset="-122"/>
              <a:ea typeface="Arial" panose="020B0604020202020204" pitchFamily="34" charset="0"/>
            </a:endParaRPr>
          </a:p>
        </p:txBody>
      </p:sp>
      <p:sp>
        <p:nvSpPr>
          <p:cNvPr id="9225" name="AutoShape 37"/>
          <p:cNvSpPr/>
          <p:nvPr/>
        </p:nvSpPr>
        <p:spPr>
          <a:xfrm rot="5400000">
            <a:off x="3416300" y="2044700"/>
            <a:ext cx="1447800" cy="2209800"/>
          </a:xfrm>
          <a:prstGeom prst="roundRect">
            <a:avLst>
              <a:gd name="adj" fmla="val 16667"/>
            </a:avLst>
          </a:prstGeom>
          <a:noFill/>
          <a:ln w="38100" cap="flat" cmpd="dbl">
            <a:solidFill>
              <a:srgbClr val="009900"/>
            </a:solidFill>
            <a:prstDash val="solid"/>
            <a:round/>
            <a:headEnd type="none" w="med" len="med"/>
            <a:tailEnd type="none" w="med" len="med"/>
          </a:ln>
        </p:spPr>
        <p:txBody>
          <a:bodyPr rot="10800000" vert="eaVert" lIns="96838" tIns="49213" rIns="96838" bIns="49213" anchor="ctr" anchorCtr="0"/>
          <a:p>
            <a:pPr defTabSz="1036955"/>
            <a:r>
              <a:rPr lang="en-US" altLang="zh-CN" sz="1600" dirty="0">
                <a:latin typeface="宋体" panose="02010600030101010101" pitchFamily="2" charset="-122"/>
                <a:ea typeface="宋体" panose="02010600030101010101" pitchFamily="2" charset="-122"/>
              </a:rPr>
              <a:t>1993</a:t>
            </a:r>
            <a:r>
              <a:rPr lang="zh-CN" altLang="en-US" sz="1600" dirty="0">
                <a:latin typeface="宋体" panose="02010600030101010101" pitchFamily="2" charset="-122"/>
                <a:ea typeface="宋体" panose="02010600030101010101" pitchFamily="2" charset="-122"/>
              </a:rPr>
              <a:t>年，顺丰速运和申通快递分别在珠三角、长三角成立，</a:t>
            </a:r>
            <a:r>
              <a:rPr lang="en-US" altLang="zh-CN" sz="1600" dirty="0">
                <a:latin typeface="宋体" panose="02010600030101010101" pitchFamily="2" charset="-122"/>
                <a:ea typeface="宋体" panose="02010600030101010101" pitchFamily="2" charset="-122"/>
              </a:rPr>
              <a:t>1994</a:t>
            </a:r>
            <a:r>
              <a:rPr lang="zh-CN" altLang="en-US" sz="1600" dirty="0">
                <a:latin typeface="宋体" panose="02010600030101010101" pitchFamily="2" charset="-122"/>
                <a:ea typeface="宋体" panose="02010600030101010101" pitchFamily="2" charset="-122"/>
              </a:rPr>
              <a:t>年初，宅急送在北京成立</a:t>
            </a:r>
            <a:endParaRPr lang="zh-CN" altLang="en-US" sz="1600" dirty="0">
              <a:latin typeface="宋体" panose="02010600030101010101" pitchFamily="2" charset="-122"/>
              <a:ea typeface="Arial" panose="020B0604020202020204" pitchFamily="34" charset="0"/>
            </a:endParaRPr>
          </a:p>
        </p:txBody>
      </p:sp>
      <p:sp>
        <p:nvSpPr>
          <p:cNvPr id="9226" name="AutoShape 38"/>
          <p:cNvSpPr/>
          <p:nvPr/>
        </p:nvSpPr>
        <p:spPr>
          <a:xfrm rot="5400000">
            <a:off x="6235700" y="1358900"/>
            <a:ext cx="838200" cy="2209800"/>
          </a:xfrm>
          <a:prstGeom prst="roundRect">
            <a:avLst>
              <a:gd name="adj" fmla="val 16667"/>
            </a:avLst>
          </a:prstGeom>
          <a:noFill/>
          <a:ln w="38100" cap="flat" cmpd="dbl">
            <a:solidFill>
              <a:srgbClr val="009900"/>
            </a:solidFill>
            <a:prstDash val="solid"/>
            <a:round/>
            <a:headEnd type="none" w="med" len="med"/>
            <a:tailEnd type="none" w="med" len="med"/>
          </a:ln>
        </p:spPr>
        <p:txBody>
          <a:bodyPr rot="10800000" vert="eaVert" lIns="96838" tIns="49213" rIns="96838" bIns="49213" anchor="ctr" anchorCtr="0"/>
          <a:p>
            <a:pPr defTabSz="1036955"/>
            <a:r>
              <a:rPr lang="zh-CN" altLang="en-US" sz="1600" dirty="0">
                <a:latin typeface="宋体" panose="02010600030101010101" pitchFamily="2" charset="-122"/>
                <a:ea typeface="宋体" panose="02010600030101010101" pitchFamily="2" charset="-122"/>
              </a:rPr>
              <a:t>民营快递迅速发展，</a:t>
            </a:r>
            <a:endParaRPr lang="zh-CN" altLang="en-US" sz="1600" dirty="0">
              <a:latin typeface="宋体" panose="02010600030101010101" pitchFamily="2" charset="-122"/>
              <a:ea typeface="宋体" panose="02010600030101010101" pitchFamily="2" charset="-122"/>
            </a:endParaRPr>
          </a:p>
          <a:p>
            <a:pPr defTabSz="1036955"/>
            <a:r>
              <a:rPr lang="zh-CN" altLang="en-US" sz="1600" dirty="0">
                <a:latin typeface="宋体" panose="02010600030101010101" pitchFamily="2" charset="-122"/>
                <a:ea typeface="宋体" panose="02010600030101010101" pitchFamily="2" charset="-122"/>
              </a:rPr>
              <a:t>多元化格局逐步形成</a:t>
            </a:r>
            <a:endParaRPr lang="zh-CN" altLang="en-US" sz="1600" dirty="0">
              <a:latin typeface="宋体" panose="02010600030101010101" pitchFamily="2" charset="-122"/>
              <a:ea typeface="Arial" panose="020B0604020202020204" pitchFamily="34" charset="0"/>
            </a:endParaRPr>
          </a:p>
        </p:txBody>
      </p:sp>
      <p:sp>
        <p:nvSpPr>
          <p:cNvPr id="65575" name="Rectangle 39"/>
          <p:cNvSpPr>
            <a:spLocks noChangeArrowheads="1"/>
          </p:cNvSpPr>
          <p:nvPr/>
        </p:nvSpPr>
        <p:spPr bwMode="auto">
          <a:xfrm>
            <a:off x="1619250" y="1052513"/>
            <a:ext cx="4608513" cy="576263"/>
          </a:xfrm>
          <a:prstGeom prst="rect">
            <a:avLst/>
          </a:prstGeom>
          <a:solidFill>
            <a:srgbClr val="0099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r>
              <a:rPr kumimoji="0" lang="zh-CN" altLang="en-US" sz="2800" b="1" i="0" u="none" strike="noStrike" kern="1200" cap="none" spc="0" normalizeH="0" baseline="0" noProof="0">
                <a:ln>
                  <a:noFill/>
                </a:ln>
                <a:solidFill>
                  <a:schemeClr val="bg1"/>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Arial" panose="020B0604020202020204" pitchFamily="34" charset="0"/>
              </a:rPr>
              <a:t>现代</a:t>
            </a:r>
            <a:r>
              <a:rPr kumimoji="0" lang="zh-CN" altLang="zh-CN" sz="2800" b="1" i="0" u="none" strike="noStrike" kern="1200" cap="none" spc="0" normalizeH="0" baseline="0" noProof="0">
                <a:ln>
                  <a:noFill/>
                </a:ln>
                <a:solidFill>
                  <a:schemeClr val="bg1"/>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rPr>
              <a:t>快递服务</a:t>
            </a:r>
            <a:r>
              <a:rPr kumimoji="0" lang="zh-CN" altLang="en-US" sz="2800" b="1" i="0" u="none" strike="noStrike" kern="1200" cap="none" spc="0" normalizeH="0" baseline="0" noProof="0">
                <a:ln>
                  <a:noFill/>
                </a:ln>
                <a:solidFill>
                  <a:schemeClr val="bg1"/>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rPr>
              <a:t>发展历程</a:t>
            </a:r>
            <a:endParaRPr kumimoji="0" lang="zh-CN" altLang="en-US" sz="2800" b="1" i="0" u="none" strike="noStrike" kern="1200" cap="none" spc="0" normalizeH="0" baseline="0" noProof="0">
              <a:ln>
                <a:noFill/>
              </a:ln>
              <a:solidFill>
                <a:schemeClr val="bg1"/>
              </a:solidFill>
              <a:effectLst>
                <a:outerShdw blurRad="38100" dist="38100" dir="2700000" algn="tl">
                  <a:srgbClr val="000000"/>
                </a:outerShdw>
              </a:effectLst>
              <a:uLnTx/>
              <a:uFillTx/>
              <a:latin typeface="宋体" panose="02010600030101010101" pitchFamily="2" charset="-122"/>
              <a:ea typeface="宋体" panose="02010600030101010101" pitchFamily="2"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5575"/>
                                        </p:tgtEl>
                                        <p:attrNameLst>
                                          <p:attrName>style.visibility</p:attrName>
                                        </p:attrNameLst>
                                      </p:cBhvr>
                                      <p:to>
                                        <p:strVal val="visible"/>
                                      </p:to>
                                    </p:set>
                                    <p:animEffect transition="in" filter="blinds(horizontal)">
                                      <p:cBhvr>
                                        <p:cTn id="7" dur="500"/>
                                        <p:tgtEl>
                                          <p:spTgt spid="6557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5557"/>
                                        </p:tgtEl>
                                        <p:attrNameLst>
                                          <p:attrName>style.visibility</p:attrName>
                                        </p:attrNameLst>
                                      </p:cBhvr>
                                      <p:to>
                                        <p:strVal val="visible"/>
                                      </p:to>
                                    </p:set>
                                    <p:animEffect transition="in" filter="blinds(horizontal)">
                                      <p:cBhvr>
                                        <p:cTn id="12" dur="500"/>
                                        <p:tgtEl>
                                          <p:spTgt spid="6555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24"/>
                                        </p:tgtEl>
                                        <p:attrNameLst>
                                          <p:attrName>style.visibility</p:attrName>
                                        </p:attrNameLst>
                                      </p:cBhvr>
                                      <p:to>
                                        <p:strVal val="visible"/>
                                      </p:to>
                                    </p:set>
                                    <p:animEffect transition="in" filter="blinds(horizontal)">
                                      <p:cBhvr>
                                        <p:cTn id="17" dur="500"/>
                                        <p:tgtEl>
                                          <p:spTgt spid="922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5561"/>
                                        </p:tgtEl>
                                        <p:attrNameLst>
                                          <p:attrName>style.visibility</p:attrName>
                                        </p:attrNameLst>
                                      </p:cBhvr>
                                      <p:to>
                                        <p:strVal val="visible"/>
                                      </p:to>
                                    </p:set>
                                    <p:animEffect transition="in" filter="blinds(horizontal)">
                                      <p:cBhvr>
                                        <p:cTn id="22" dur="500"/>
                                        <p:tgtEl>
                                          <p:spTgt spid="6556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225"/>
                                        </p:tgtEl>
                                        <p:attrNameLst>
                                          <p:attrName>style.visibility</p:attrName>
                                        </p:attrNameLst>
                                      </p:cBhvr>
                                      <p:to>
                                        <p:strVal val="visible"/>
                                      </p:to>
                                    </p:set>
                                    <p:animEffect transition="in" filter="blinds(horizontal)">
                                      <p:cBhvr>
                                        <p:cTn id="27" dur="500"/>
                                        <p:tgtEl>
                                          <p:spTgt spid="922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65562"/>
                                        </p:tgtEl>
                                        <p:attrNameLst>
                                          <p:attrName>style.visibility</p:attrName>
                                        </p:attrNameLst>
                                      </p:cBhvr>
                                      <p:to>
                                        <p:strVal val="visible"/>
                                      </p:to>
                                    </p:set>
                                    <p:animEffect transition="in" filter="blinds(horizontal)">
                                      <p:cBhvr>
                                        <p:cTn id="32" dur="500"/>
                                        <p:tgtEl>
                                          <p:spTgt spid="65562"/>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226"/>
                                        </p:tgtEl>
                                        <p:attrNameLst>
                                          <p:attrName>style.visibility</p:attrName>
                                        </p:attrNameLst>
                                      </p:cBhvr>
                                      <p:to>
                                        <p:strVal val="visible"/>
                                      </p:to>
                                    </p:set>
                                    <p:animEffect transition="in" filter="blinds(horizontal)">
                                      <p:cBhvr>
                                        <p:cTn id="37" dur="500"/>
                                        <p:tgtEl>
                                          <p:spTgt spid="9226"/>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65567"/>
                                        </p:tgtEl>
                                        <p:attrNameLst>
                                          <p:attrName>style.visibility</p:attrName>
                                        </p:attrNameLst>
                                      </p:cBhvr>
                                      <p:to>
                                        <p:strVal val="visible"/>
                                      </p:to>
                                    </p:set>
                                    <p:animEffect transition="in" filter="blinds(horizontal)">
                                      <p:cBhvr>
                                        <p:cTn id="42" dur="500"/>
                                        <p:tgtEl>
                                          <p:spTgt spid="655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61" grpId="0" animBg="1"/>
      <p:bldP spid="9224" grpId="0" animBg="1"/>
      <p:bldP spid="9225" grpId="0" animBg="1"/>
      <p:bldP spid="9226" grpId="0" animBg="1"/>
      <p:bldP spid="6557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921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grpSp>
        <p:nvGrpSpPr>
          <p:cNvPr id="71684" name="Group 4"/>
          <p:cNvGrpSpPr>
            <a:grpSpLocks noChangeAspect="1"/>
          </p:cNvGrpSpPr>
          <p:nvPr/>
        </p:nvGrpSpPr>
        <p:grpSpPr>
          <a:xfrm>
            <a:off x="1979613" y="1268413"/>
            <a:ext cx="5046662" cy="4362450"/>
            <a:chOff x="2290" y="8165"/>
            <a:chExt cx="6114" cy="5300"/>
          </a:xfrm>
        </p:grpSpPr>
        <p:sp>
          <p:nvSpPr>
            <p:cNvPr id="9220" name="AutoShape 5"/>
            <p:cNvSpPr>
              <a:spLocks noChangeAspect="1"/>
            </p:cNvSpPr>
            <p:nvPr/>
          </p:nvSpPr>
          <p:spPr>
            <a:xfrm>
              <a:off x="2290" y="8165"/>
              <a:ext cx="6114" cy="53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9221" name="Rectangle 6"/>
            <p:cNvSpPr/>
            <p:nvPr/>
          </p:nvSpPr>
          <p:spPr>
            <a:xfrm rot="2700000">
              <a:off x="3669" y="9156"/>
              <a:ext cx="3333" cy="3323"/>
            </a:xfrm>
            <a:prstGeom prst="rect">
              <a:avLst/>
            </a:prstGeom>
            <a:solidFill>
              <a:srgbClr val="C0C0C0"/>
            </a:solidFill>
            <a:ln w="25400" cap="flat" cmpd="sng">
              <a:solidFill>
                <a:srgbClr val="808080"/>
              </a:solidFill>
              <a:prstDash val="solid"/>
              <a:miter/>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grpSp>
          <p:nvGrpSpPr>
            <p:cNvPr id="9222" name="Group 34"/>
            <p:cNvGrpSpPr/>
            <p:nvPr/>
          </p:nvGrpSpPr>
          <p:grpSpPr>
            <a:xfrm>
              <a:off x="4621" y="8165"/>
              <a:ext cx="1619" cy="1636"/>
              <a:chOff x="2390" y="1358"/>
              <a:chExt cx="842" cy="848"/>
            </a:xfrm>
          </p:grpSpPr>
          <p:sp>
            <p:nvSpPr>
              <p:cNvPr id="71688" name="AutoShape 4"/>
              <p:cNvSpPr>
                <a:spLocks noChangeArrowheads="1"/>
              </p:cNvSpPr>
              <p:nvPr/>
            </p:nvSpPr>
            <p:spPr bwMode="gray">
              <a:xfrm>
                <a:off x="2390" y="1358"/>
                <a:ext cx="842" cy="848"/>
              </a:xfrm>
              <a:prstGeom prst="roundRect">
                <a:avLst>
                  <a:gd name="adj" fmla="val 13537"/>
                </a:avLst>
              </a:prstGeom>
              <a:gradFill rotWithShape="0">
                <a:gsLst>
                  <a:gs pos="0">
                    <a:srgbClr val="BBE0E3">
                      <a:gamma/>
                      <a:shade val="46275"/>
                      <a:invGamma/>
                    </a:srgbClr>
                  </a:gs>
                  <a:gs pos="50000">
                    <a:srgbClr val="BBE0E3"/>
                  </a:gs>
                  <a:gs pos="100000">
                    <a:srgbClr val="BBE0E3">
                      <a:gamma/>
                      <a:shade val="46275"/>
                      <a:invGamma/>
                    </a:srgbClr>
                  </a:gs>
                </a:gsLst>
                <a:lin ang="2700000" scaled="1"/>
              </a:gradFill>
              <a:ln w="38100">
                <a:solidFill>
                  <a:srgbClr val="EAEAEA"/>
                </a:solidFill>
                <a:round/>
              </a:ln>
            </p:spPr>
            <p:txBody>
              <a:bodyPr anchor="ct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zh-CN" altLang="en-US" sz="1800" b="1" i="0" u="none" strike="noStrike" kern="1200" cap="none" spc="0" normalizeH="0" baseline="0" noProof="0">
                    <a:ln>
                      <a:noFill/>
                    </a:ln>
                    <a:solidFill>
                      <a:srgbClr val="0000FF"/>
                    </a:solidFill>
                    <a:effectLst/>
                    <a:uLnTx/>
                    <a:uFillTx/>
                    <a:latin typeface="Times New Roman" panose="02020603050405020304" pitchFamily="18" charset="0"/>
                    <a:ea typeface="宋体" panose="02010600030101010101" pitchFamily="2" charset="-122"/>
                    <a:cs typeface="+mn-cs"/>
                  </a:rPr>
                  <a:t>全球第一家速递企业：</a:t>
                </a:r>
                <a:endParaRPr kumimoji="0" lang="zh-CN" altLang="en-US" sz="1800" b="1" i="0" u="none" strike="noStrike" kern="1200" cap="none" spc="0" normalizeH="0" baseline="0" noProof="0">
                  <a:ln>
                    <a:noFill/>
                  </a:ln>
                  <a:solidFill>
                    <a:srgbClr val="0000FF"/>
                  </a:solidFill>
                  <a:effectLst>
                    <a:outerShdw blurRad="38100" dist="38100" dir="2700000" algn="tl">
                      <a:srgbClr val="000000"/>
                    </a:outerShdw>
                  </a:effectLst>
                  <a:uLnTx/>
                  <a:uFillTx/>
                  <a:latin typeface="Arial" panose="020B0604020202020204" pitchFamily="34" charset="0"/>
                  <a:ea typeface="宋体" panose="02010600030101010101" pitchFamily="2" charset="-122"/>
                  <a:cs typeface="+mn-cs"/>
                </a:endParaRPr>
              </a:p>
            </p:txBody>
          </p:sp>
          <p:pic>
            <p:nvPicPr>
              <p:cNvPr id="9224" name="Picture 26" descr="Picture3"/>
              <p:cNvPicPr>
                <a:picLocks noChangeAspect="1"/>
              </p:cNvPicPr>
              <p:nvPr/>
            </p:nvPicPr>
            <p:blipFill>
              <a:blip r:embed="rId1"/>
              <a:stretch>
                <a:fillRect/>
              </a:stretch>
            </p:blipFill>
            <p:spPr>
              <a:xfrm>
                <a:off x="2430" y="1927"/>
                <a:ext cx="309" cy="246"/>
              </a:xfrm>
              <a:prstGeom prst="rect">
                <a:avLst/>
              </a:prstGeom>
              <a:noFill/>
              <a:ln w="9525">
                <a:noFill/>
              </a:ln>
            </p:spPr>
          </p:pic>
          <p:pic>
            <p:nvPicPr>
              <p:cNvPr id="9225" name="Picture 27" descr="Picture3"/>
              <p:cNvPicPr>
                <a:picLocks noChangeAspect="1"/>
              </p:cNvPicPr>
              <p:nvPr/>
            </p:nvPicPr>
            <p:blipFill>
              <a:blip r:embed="rId1"/>
              <a:stretch>
                <a:fillRect/>
              </a:stretch>
            </p:blipFill>
            <p:spPr>
              <a:xfrm rot="10800000">
                <a:off x="2881" y="1380"/>
                <a:ext cx="309" cy="246"/>
              </a:xfrm>
              <a:prstGeom prst="rect">
                <a:avLst/>
              </a:prstGeom>
              <a:noFill/>
              <a:ln w="9525">
                <a:noFill/>
              </a:ln>
            </p:spPr>
          </p:pic>
        </p:grpSp>
        <p:grpSp>
          <p:nvGrpSpPr>
            <p:cNvPr id="9226" name="Group 35"/>
            <p:cNvGrpSpPr/>
            <p:nvPr/>
          </p:nvGrpSpPr>
          <p:grpSpPr>
            <a:xfrm>
              <a:off x="6763" y="9924"/>
              <a:ext cx="1623" cy="1635"/>
              <a:chOff x="3515" y="2256"/>
              <a:chExt cx="844" cy="848"/>
            </a:xfrm>
          </p:grpSpPr>
          <p:sp>
            <p:nvSpPr>
              <p:cNvPr id="71692" name="AutoShape 5"/>
              <p:cNvSpPr>
                <a:spLocks noChangeArrowheads="1"/>
              </p:cNvSpPr>
              <p:nvPr/>
            </p:nvSpPr>
            <p:spPr bwMode="gray">
              <a:xfrm>
                <a:off x="3515" y="2256"/>
                <a:ext cx="844" cy="848"/>
              </a:xfrm>
              <a:prstGeom prst="roundRect">
                <a:avLst>
                  <a:gd name="adj" fmla="val 12440"/>
                </a:avLst>
              </a:prstGeom>
              <a:gradFill rotWithShape="0">
                <a:gsLst>
                  <a:gs pos="0">
                    <a:srgbClr val="333399">
                      <a:gamma/>
                      <a:shade val="46275"/>
                      <a:invGamma/>
                    </a:srgbClr>
                  </a:gs>
                  <a:gs pos="50000">
                    <a:srgbClr val="333399"/>
                  </a:gs>
                  <a:gs pos="100000">
                    <a:srgbClr val="333399">
                      <a:gamma/>
                      <a:shade val="46275"/>
                      <a:invGamma/>
                    </a:srgbClr>
                  </a:gs>
                </a:gsLst>
                <a:lin ang="2700000" scaled="1"/>
              </a:gradFill>
              <a:ln w="38100">
                <a:solidFill>
                  <a:srgbClr val="EAEAEA"/>
                </a:solidFill>
                <a:round/>
              </a:ln>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00" b="1" i="0" u="none" strike="noStrike" kern="1200" cap="none" spc="0" normalizeH="0" baseline="0" noProof="0">
                  <a:ln>
                    <a:noFill/>
                  </a:ln>
                  <a:solidFill>
                    <a:schemeClr val="tx1"/>
                  </a:solidFill>
                  <a:effectLst>
                    <a:outerShdw blurRad="38100" dist="38100" dir="2700000" algn="tl">
                      <a:srgbClr val="FFFFFF"/>
                    </a:outerShdw>
                  </a:effectLst>
                  <a:uLnTx/>
                  <a:uFillTx/>
                  <a:latin typeface="Arial" panose="020B0604020202020204" pitchFamily="34" charset="0"/>
                  <a:ea typeface="宋体" panose="02010600030101010101" pitchFamily="2" charset="-122"/>
                  <a:cs typeface="+mn-cs"/>
                </a:endParaRPr>
              </a:p>
            </p:txBody>
          </p:sp>
          <p:pic>
            <p:nvPicPr>
              <p:cNvPr id="9228" name="Picture 28" descr="Picture3"/>
              <p:cNvPicPr>
                <a:picLocks noChangeAspect="1"/>
              </p:cNvPicPr>
              <p:nvPr/>
            </p:nvPicPr>
            <p:blipFill>
              <a:blip r:embed="rId1"/>
              <a:stretch>
                <a:fillRect/>
              </a:stretch>
            </p:blipFill>
            <p:spPr>
              <a:xfrm>
                <a:off x="3544" y="2826"/>
                <a:ext cx="309" cy="246"/>
              </a:xfrm>
              <a:prstGeom prst="rect">
                <a:avLst/>
              </a:prstGeom>
              <a:noFill/>
              <a:ln w="9525">
                <a:noFill/>
              </a:ln>
            </p:spPr>
          </p:pic>
          <p:pic>
            <p:nvPicPr>
              <p:cNvPr id="9229" name="Picture 29" descr="Picture3"/>
              <p:cNvPicPr>
                <a:picLocks noChangeAspect="1"/>
              </p:cNvPicPr>
              <p:nvPr/>
            </p:nvPicPr>
            <p:blipFill>
              <a:blip r:embed="rId1"/>
              <a:stretch>
                <a:fillRect/>
              </a:stretch>
            </p:blipFill>
            <p:spPr>
              <a:xfrm rot="10800000">
                <a:off x="4013" y="2273"/>
                <a:ext cx="309" cy="246"/>
              </a:xfrm>
              <a:prstGeom prst="rect">
                <a:avLst/>
              </a:prstGeom>
              <a:noFill/>
              <a:ln w="9525">
                <a:noFill/>
              </a:ln>
            </p:spPr>
          </p:pic>
        </p:grpSp>
        <p:sp>
          <p:nvSpPr>
            <p:cNvPr id="28" name="Rectangle 10"/>
            <p:cNvSpPr>
              <a:spLocks noChangeArrowheads="1"/>
            </p:cNvSpPr>
            <p:nvPr/>
          </p:nvSpPr>
          <p:spPr bwMode="white">
            <a:xfrm>
              <a:off x="6777" y="9970"/>
              <a:ext cx="1569" cy="1225"/>
            </a:xfrm>
            <a:prstGeom prst="rect">
              <a:avLst/>
            </a:prstGeom>
            <a:noFill/>
            <a:ln w="9525">
              <a:noFill/>
              <a:miter lim="800000"/>
            </a:ln>
            <a:effectLst>
              <a:outerShdw dist="17961" dir="2700000" algn="ctr" rotWithShape="0">
                <a:srgbClr val="080808">
                  <a:alpha val="50000"/>
                </a:srgbClr>
              </a:outerShdw>
            </a:effec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endParaRPr>
            </a:p>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6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全球第一家国际速递企业：</a:t>
              </a:r>
              <a:endParaRPr kumimoji="0" lang="zh-CN" altLang="en-US" sz="16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grpSp>
          <p:nvGrpSpPr>
            <p:cNvPr id="9231" name="Group 36"/>
            <p:cNvGrpSpPr/>
            <p:nvPr/>
          </p:nvGrpSpPr>
          <p:grpSpPr>
            <a:xfrm>
              <a:off x="4523" y="11829"/>
              <a:ext cx="1619" cy="1636"/>
              <a:chOff x="2370" y="3211"/>
              <a:chExt cx="842" cy="848"/>
            </a:xfrm>
          </p:grpSpPr>
          <p:sp>
            <p:nvSpPr>
              <p:cNvPr id="71697" name="AutoShape 7"/>
              <p:cNvSpPr>
                <a:spLocks noChangeArrowheads="1"/>
              </p:cNvSpPr>
              <p:nvPr/>
            </p:nvSpPr>
            <p:spPr bwMode="gray">
              <a:xfrm>
                <a:off x="2370" y="3211"/>
                <a:ext cx="842" cy="848"/>
              </a:xfrm>
              <a:prstGeom prst="roundRect">
                <a:avLst>
                  <a:gd name="adj" fmla="val 13537"/>
                </a:avLst>
              </a:prstGeom>
              <a:gradFill rotWithShape="1">
                <a:gsLst>
                  <a:gs pos="0">
                    <a:srgbClr val="009999">
                      <a:gamma/>
                      <a:shade val="46275"/>
                      <a:invGamma/>
                    </a:srgbClr>
                  </a:gs>
                  <a:gs pos="50000">
                    <a:srgbClr val="009999"/>
                  </a:gs>
                  <a:gs pos="100000">
                    <a:srgbClr val="009999">
                      <a:gamma/>
                      <a:shade val="46275"/>
                      <a:invGamma/>
                    </a:srgbClr>
                  </a:gs>
                </a:gsLst>
                <a:lin ang="2700000" scaled="1"/>
              </a:gradFill>
              <a:ln w="38100">
                <a:solidFill>
                  <a:srgbClr val="EAEAEA"/>
                </a:solidFill>
                <a:round/>
              </a:ln>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000" b="1" i="0" u="none" strike="noStrike" kern="1200" cap="none" spc="0" normalizeH="0" baseline="0" noProof="0">
                  <a:ln>
                    <a:noFill/>
                  </a:ln>
                  <a:solidFill>
                    <a:schemeClr val="tx1"/>
                  </a:solidFill>
                  <a:effectLst>
                    <a:outerShdw blurRad="38100" dist="38100" dir="2700000" algn="tl">
                      <a:srgbClr val="FFFFFF"/>
                    </a:outerShdw>
                  </a:effectLst>
                  <a:uLnTx/>
                  <a:uFillTx/>
                  <a:latin typeface="Arial" panose="020B0604020202020204" pitchFamily="34" charset="0"/>
                  <a:ea typeface="宋体" panose="02010600030101010101" pitchFamily="2" charset="-122"/>
                  <a:cs typeface="+mn-cs"/>
                </a:endParaRPr>
              </a:p>
            </p:txBody>
          </p:sp>
          <p:pic>
            <p:nvPicPr>
              <p:cNvPr id="9233" name="Picture 30" descr="Picture3"/>
              <p:cNvPicPr>
                <a:picLocks noChangeAspect="1"/>
              </p:cNvPicPr>
              <p:nvPr/>
            </p:nvPicPr>
            <p:blipFill>
              <a:blip r:embed="rId1"/>
              <a:stretch>
                <a:fillRect/>
              </a:stretch>
            </p:blipFill>
            <p:spPr>
              <a:xfrm>
                <a:off x="2406" y="3781"/>
                <a:ext cx="309" cy="246"/>
              </a:xfrm>
              <a:prstGeom prst="rect">
                <a:avLst/>
              </a:prstGeom>
              <a:noFill/>
              <a:ln w="9525">
                <a:noFill/>
              </a:ln>
            </p:spPr>
          </p:pic>
          <p:pic>
            <p:nvPicPr>
              <p:cNvPr id="9234" name="Picture 31" descr="Picture3"/>
              <p:cNvPicPr>
                <a:picLocks noChangeAspect="1"/>
              </p:cNvPicPr>
              <p:nvPr/>
            </p:nvPicPr>
            <p:blipFill>
              <a:blip r:embed="rId1"/>
              <a:stretch>
                <a:fillRect/>
              </a:stretch>
            </p:blipFill>
            <p:spPr>
              <a:xfrm rot="10800000">
                <a:off x="2863" y="3228"/>
                <a:ext cx="309" cy="246"/>
              </a:xfrm>
              <a:prstGeom prst="rect">
                <a:avLst/>
              </a:prstGeom>
              <a:noFill/>
              <a:ln w="9525">
                <a:noFill/>
              </a:ln>
            </p:spPr>
          </p:pic>
        </p:grpSp>
        <p:sp>
          <p:nvSpPr>
            <p:cNvPr id="30" name="Rectangle 11"/>
            <p:cNvSpPr>
              <a:spLocks noChangeArrowheads="1"/>
            </p:cNvSpPr>
            <p:nvPr/>
          </p:nvSpPr>
          <p:spPr bwMode="white">
            <a:xfrm>
              <a:off x="4561" y="11895"/>
              <a:ext cx="1569" cy="1225"/>
            </a:xfrm>
            <a:prstGeom prst="rect">
              <a:avLst/>
            </a:prstGeom>
            <a:noFill/>
            <a:ln w="9525">
              <a:noFill/>
              <a:miter lim="800000"/>
            </a:ln>
            <a:effectLst>
              <a:outerShdw dist="17961" dir="2700000" algn="ctr" rotWithShape="0">
                <a:srgbClr val="080808">
                  <a:alpha val="50000"/>
                </a:srgbClr>
              </a:outerShdw>
            </a:effectLst>
          </p:spPr>
          <p:txBody>
            <a:bodyPr>
              <a:spAutoFit/>
            </a:bodyPr>
            <a:lstStyle/>
            <a:p>
              <a:pPr marL="0" marR="0" lvl="0" indent="0" algn="just" defTabSz="914400" rtl="0" eaLnBrk="1" fontAlgn="base" latinLnBrk="0" hangingPunct="1">
                <a:lnSpc>
                  <a:spcPct val="100000"/>
                </a:lnSpc>
                <a:spcBef>
                  <a:spcPct val="0"/>
                </a:spcBef>
                <a:spcAft>
                  <a:spcPct val="0"/>
                </a:spcAft>
                <a:buClrTx/>
                <a:buSzTx/>
                <a:buFontTx/>
                <a:buNone/>
                <a:defRPr/>
              </a:pPr>
              <a:endParaRPr kumimoji="0" lang="zh-CN" altLang="en-US" sz="12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endParaRPr>
            </a:p>
            <a:p>
              <a:pPr marL="0" marR="0" lvl="0" indent="0" algn="just" defTabSz="914400" rtl="0" eaLnBrk="1" fontAlgn="base" latinLnBrk="0" hangingPunct="1">
                <a:lnSpc>
                  <a:spcPct val="100000"/>
                </a:lnSpc>
                <a:spcBef>
                  <a:spcPct val="0"/>
                </a:spcBef>
                <a:spcAft>
                  <a:spcPct val="0"/>
                </a:spcAft>
                <a:buClrTx/>
                <a:buSzTx/>
                <a:buFontTx/>
                <a:buNone/>
                <a:defRPr/>
              </a:pPr>
              <a:r>
                <a:rPr kumimoji="0" lang="zh-CN" altLang="en-US" sz="16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中国第一家民营快递企业：</a:t>
              </a:r>
              <a:endParaRPr kumimoji="0" lang="zh-CN" altLang="en-US" sz="16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
          <p:nvSpPr>
            <p:cNvPr id="10" name="Rectangle 17"/>
            <p:cNvSpPr>
              <a:spLocks noChangeArrowheads="1"/>
            </p:cNvSpPr>
            <p:nvPr/>
          </p:nvSpPr>
          <p:spPr bwMode="black">
            <a:xfrm>
              <a:off x="4044" y="10383"/>
              <a:ext cx="2585" cy="999"/>
            </a:xfrm>
            <a:prstGeom prst="rect">
              <a:avLst/>
            </a:prstGeom>
            <a:noFill/>
            <a:ln w="9525" algn="ctr">
              <a:noFill/>
              <a:miter lim="800000"/>
            </a:ln>
            <a:effectLst/>
          </p:spPr>
          <p:txBody>
            <a:bodyPr>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rgbClr val="000000"/>
                  </a:solidFill>
                  <a:effectLst>
                    <a:outerShdw blurRad="38100" dist="38100" dir="2700000" algn="tl">
                      <a:srgbClr val="C0C0C0"/>
                    </a:outerShdw>
                  </a:effectLst>
                  <a:uLnTx/>
                  <a:uFillTx/>
                  <a:latin typeface="Cooper Black" panose="0208090404030B020404" pitchFamily="18" charset="0"/>
                  <a:ea typeface="宋体" panose="02010600030101010101" pitchFamily="2" charset="-122"/>
                  <a:cs typeface="+mn-cs"/>
                </a:rPr>
                <a:t>现代快递业的诞生</a:t>
              </a:r>
              <a:endParaRPr kumimoji="0" lang="zh-CN" altLang="en-US" sz="1000" b="1" i="0" u="none" strike="noStrike" kern="1200" cap="none" spc="0" normalizeH="0" baseline="0" noProof="0">
                <a:ln>
                  <a:noFill/>
                </a:ln>
                <a:solidFill>
                  <a:schemeClr val="tx1"/>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grpSp>
          <p:nvGrpSpPr>
            <p:cNvPr id="9237" name="Group 37"/>
            <p:cNvGrpSpPr/>
            <p:nvPr/>
          </p:nvGrpSpPr>
          <p:grpSpPr>
            <a:xfrm>
              <a:off x="2290" y="10040"/>
              <a:ext cx="1619" cy="1635"/>
              <a:chOff x="1197" y="2249"/>
              <a:chExt cx="842" cy="848"/>
            </a:xfrm>
          </p:grpSpPr>
          <p:sp>
            <p:nvSpPr>
              <p:cNvPr id="71703" name="AutoShape 6"/>
              <p:cNvSpPr>
                <a:spLocks noChangeArrowheads="1"/>
              </p:cNvSpPr>
              <p:nvPr/>
            </p:nvSpPr>
            <p:spPr bwMode="gray">
              <a:xfrm>
                <a:off x="1197" y="2249"/>
                <a:ext cx="842" cy="848"/>
              </a:xfrm>
              <a:prstGeom prst="roundRect">
                <a:avLst>
                  <a:gd name="adj" fmla="val 11875"/>
                </a:avLst>
              </a:prstGeom>
              <a:gradFill rotWithShape="1">
                <a:gsLst>
                  <a:gs pos="0">
                    <a:srgbClr val="006BD6">
                      <a:gamma/>
                      <a:shade val="46275"/>
                      <a:invGamma/>
                    </a:srgbClr>
                  </a:gs>
                  <a:gs pos="50000">
                    <a:srgbClr val="006BD6"/>
                  </a:gs>
                  <a:gs pos="100000">
                    <a:srgbClr val="006BD6">
                      <a:gamma/>
                      <a:shade val="46275"/>
                      <a:invGamma/>
                    </a:srgbClr>
                  </a:gs>
                </a:gsLst>
                <a:lin ang="2700000" scaled="1"/>
              </a:gradFill>
              <a:ln w="38100">
                <a:solidFill>
                  <a:srgbClr val="EAEAEA"/>
                </a:solidFill>
                <a:round/>
              </a:ln>
            </p:spPr>
            <p:txBody>
              <a:bodyPr anchor="ctr"/>
              <a:lstStyle/>
              <a:p>
                <a:pPr marL="0" marR="0" lvl="0" indent="0" algn="just" defTabSz="914400" rtl="0" eaLnBrk="1" fontAlgn="base" latinLnBrk="0" hangingPunct="1">
                  <a:lnSpc>
                    <a:spcPct val="100000"/>
                  </a:lnSpc>
                  <a:spcBef>
                    <a:spcPct val="0"/>
                  </a:spcBef>
                  <a:spcAft>
                    <a:spcPct val="0"/>
                  </a:spcAft>
                  <a:buClrTx/>
                  <a:buSzTx/>
                  <a:buFontTx/>
                  <a:buNone/>
                  <a:defRPr/>
                </a:pPr>
                <a:r>
                  <a:rPr kumimoji="0" lang="zh-CN" altLang="en-US" sz="1600" b="1" i="0" u="none" strike="noStrike" kern="1200" cap="none" spc="0" normalizeH="0" baseline="0" noProof="0">
                    <a:ln>
                      <a:noFill/>
                    </a:ln>
                    <a:solidFill>
                      <a:srgbClr val="FFFFFF"/>
                    </a:solidFill>
                    <a:effectLst/>
                    <a:uLnTx/>
                    <a:uFillTx/>
                    <a:latin typeface="Times New Roman" panose="02020603050405020304" pitchFamily="18" charset="0"/>
                    <a:ea typeface="宋体" panose="02010600030101010101" pitchFamily="2" charset="-122"/>
                    <a:cs typeface="+mn-cs"/>
                  </a:rPr>
                  <a:t>中国第一家外资快递企业：</a:t>
                </a:r>
                <a:endParaRPr kumimoji="0" lang="zh-CN" altLang="en-US" sz="1600" b="1" i="0" u="none" strike="noStrike" kern="1200" cap="none" spc="0" normalizeH="0" baseline="0" noProof="0">
                  <a:ln>
                    <a:noFill/>
                  </a:ln>
                  <a:solidFill>
                    <a:schemeClr val="tx1"/>
                  </a:solidFill>
                  <a:effectLst>
                    <a:outerShdw blurRad="38100" dist="38100" dir="2700000" algn="tl">
                      <a:srgbClr val="FFFFFF"/>
                    </a:outerShdw>
                  </a:effectLst>
                  <a:uLnTx/>
                  <a:uFillTx/>
                  <a:latin typeface="Arial" panose="020B0604020202020204" pitchFamily="34" charset="0"/>
                  <a:ea typeface="宋体" panose="02010600030101010101" pitchFamily="2" charset="-122"/>
                  <a:cs typeface="+mn-cs"/>
                </a:endParaRPr>
              </a:p>
            </p:txBody>
          </p:sp>
          <p:pic>
            <p:nvPicPr>
              <p:cNvPr id="9239" name="Picture 32" descr="Picture3"/>
              <p:cNvPicPr>
                <a:picLocks noChangeAspect="1"/>
              </p:cNvPicPr>
              <p:nvPr/>
            </p:nvPicPr>
            <p:blipFill>
              <a:blip r:embed="rId1"/>
              <a:stretch>
                <a:fillRect/>
              </a:stretch>
            </p:blipFill>
            <p:spPr>
              <a:xfrm>
                <a:off x="1224" y="2832"/>
                <a:ext cx="309" cy="246"/>
              </a:xfrm>
              <a:prstGeom prst="rect">
                <a:avLst/>
              </a:prstGeom>
              <a:noFill/>
              <a:ln w="9525">
                <a:noFill/>
              </a:ln>
            </p:spPr>
          </p:pic>
          <p:pic>
            <p:nvPicPr>
              <p:cNvPr id="9240" name="Picture 33" descr="Picture3"/>
              <p:cNvPicPr>
                <a:picLocks noChangeAspect="1"/>
              </p:cNvPicPr>
              <p:nvPr/>
            </p:nvPicPr>
            <p:blipFill>
              <a:blip r:embed="rId1"/>
              <a:stretch>
                <a:fillRect/>
              </a:stretch>
            </p:blipFill>
            <p:spPr>
              <a:xfrm rot="10800000">
                <a:off x="1687" y="2267"/>
                <a:ext cx="309" cy="246"/>
              </a:xfrm>
              <a:prstGeom prst="rect">
                <a:avLst/>
              </a:prstGeom>
              <a:noFill/>
              <a:ln w="9525">
                <a:noFill/>
              </a:ln>
            </p:spPr>
          </p:pic>
        </p:grpSp>
      </p:grpSp>
      <p:sp>
        <p:nvSpPr>
          <p:cNvPr id="71706" name="Rectangle 26"/>
          <p:cNvSpPr/>
          <p:nvPr/>
        </p:nvSpPr>
        <p:spPr>
          <a:xfrm>
            <a:off x="4932363" y="1484313"/>
            <a:ext cx="3168650" cy="641350"/>
          </a:xfrm>
          <a:prstGeom prst="rect">
            <a:avLst/>
          </a:prstGeom>
          <a:noFill/>
          <a:ln w="9525">
            <a:noFill/>
          </a:ln>
        </p:spPr>
        <p:txBody>
          <a:bodyPr anchor="ctr" anchorCtr="0">
            <a:spAutoFit/>
          </a:bodyPr>
          <a:p>
            <a:pPr indent="201930" eaLnBrk="0" hangingPunct="0"/>
            <a:r>
              <a:rPr lang="en-US" altLang="zh-CN" dirty="0">
                <a:latin typeface="Arial" panose="020B0604020202020204" pitchFamily="34" charset="0"/>
                <a:ea typeface="宋体" panose="02010600030101010101" pitchFamily="2" charset="-122"/>
              </a:rPr>
              <a:t>               UPS</a:t>
            </a:r>
            <a:endParaRPr lang="en-US" altLang="zh-CN" dirty="0">
              <a:latin typeface="Arial" panose="020B0604020202020204" pitchFamily="34" charset="0"/>
              <a:ea typeface="宋体" panose="02010600030101010101" pitchFamily="2" charset="-122"/>
            </a:endParaRPr>
          </a:p>
          <a:p>
            <a:pPr indent="201930" eaLnBrk="0" hangingPunct="0"/>
            <a:r>
              <a:rPr lang="zh-CN" altLang="en-US" dirty="0">
                <a:latin typeface="Arial" panose="020B0604020202020204" pitchFamily="34" charset="0"/>
                <a:ea typeface="宋体" panose="02010600030101010101" pitchFamily="2" charset="-122"/>
              </a:rPr>
              <a:t>（联合包裹速递服务公司） </a:t>
            </a:r>
            <a:endParaRPr lang="zh-CN" altLang="en-US" dirty="0">
              <a:latin typeface="Arial" panose="020B0604020202020204" pitchFamily="34" charset="0"/>
              <a:ea typeface="宋体" panose="02010600030101010101" pitchFamily="2" charset="-122"/>
            </a:endParaRPr>
          </a:p>
        </p:txBody>
      </p:sp>
      <p:sp>
        <p:nvSpPr>
          <p:cNvPr id="71707" name="Rectangle 27"/>
          <p:cNvSpPr/>
          <p:nvPr/>
        </p:nvSpPr>
        <p:spPr>
          <a:xfrm>
            <a:off x="3419475" y="5772150"/>
            <a:ext cx="2447925" cy="641350"/>
          </a:xfrm>
          <a:prstGeom prst="rect">
            <a:avLst/>
          </a:prstGeom>
          <a:noFill/>
          <a:ln w="9525">
            <a:noFill/>
          </a:ln>
        </p:spPr>
        <p:txBody>
          <a:bodyPr anchor="ctr" anchorCtr="0">
            <a:spAutoFit/>
          </a:bodyPr>
          <a:p>
            <a:pPr indent="201930" eaLnBrk="0" hangingPunct="0"/>
            <a:r>
              <a:rPr lang="zh-CN" altLang="en-US" dirty="0">
                <a:latin typeface="Arial" panose="020B0604020202020204" pitchFamily="34" charset="0"/>
                <a:ea typeface="宋体" panose="02010600030101010101" pitchFamily="2" charset="-122"/>
              </a:rPr>
              <a:t>        快客达</a:t>
            </a:r>
            <a:endParaRPr lang="zh-CN" altLang="en-US" dirty="0">
              <a:latin typeface="Arial" panose="020B0604020202020204" pitchFamily="34" charset="0"/>
              <a:ea typeface="宋体" panose="02010600030101010101" pitchFamily="2" charset="-122"/>
            </a:endParaRPr>
          </a:p>
          <a:p>
            <a:pPr indent="201930" eaLnBrk="0" hangingPunct="0"/>
            <a:r>
              <a:rPr lang="zh-CN" altLang="en-US" dirty="0">
                <a:latin typeface="Arial" panose="020B0604020202020204" pitchFamily="34" charset="0"/>
                <a:ea typeface="宋体" panose="02010600030101010101" pitchFamily="2" charset="-122"/>
              </a:rPr>
              <a:t>（现已不复存在 ）</a:t>
            </a:r>
            <a:endParaRPr lang="zh-CN" altLang="en-US" dirty="0">
              <a:latin typeface="Arial" panose="020B0604020202020204" pitchFamily="34" charset="0"/>
              <a:ea typeface="宋体" panose="02010600030101010101" pitchFamily="2" charset="-122"/>
            </a:endParaRPr>
          </a:p>
        </p:txBody>
      </p:sp>
      <p:sp>
        <p:nvSpPr>
          <p:cNvPr id="71708" name="Rectangle 28"/>
          <p:cNvSpPr/>
          <p:nvPr/>
        </p:nvSpPr>
        <p:spPr>
          <a:xfrm>
            <a:off x="6372225" y="4013200"/>
            <a:ext cx="1592263" cy="641350"/>
          </a:xfrm>
          <a:prstGeom prst="rect">
            <a:avLst/>
          </a:prstGeom>
          <a:noFill/>
          <a:ln w="9525">
            <a:noFill/>
          </a:ln>
        </p:spPr>
        <p:txBody>
          <a:bodyPr wrap="none" anchor="ctr" anchorCtr="0">
            <a:spAutoFit/>
          </a:bodyPr>
          <a:p>
            <a:pPr indent="201930" algn="ctr" eaLnBrk="0" hangingPunct="0"/>
            <a:r>
              <a:rPr lang="en-US" altLang="zh-CN" dirty="0">
                <a:latin typeface="Arial" panose="020B0604020202020204" pitchFamily="34" charset="0"/>
                <a:ea typeface="宋体" panose="02010600030101010101" pitchFamily="2" charset="-122"/>
              </a:rPr>
              <a:t>DHL</a:t>
            </a:r>
            <a:endParaRPr lang="en-US" altLang="zh-CN" dirty="0">
              <a:latin typeface="Arial" panose="020B0604020202020204" pitchFamily="34" charset="0"/>
              <a:ea typeface="宋体" panose="02010600030101010101" pitchFamily="2" charset="-122"/>
            </a:endParaRPr>
          </a:p>
          <a:p>
            <a:pPr indent="201930" algn="ctr" eaLnBrk="0" hangingPunct="0"/>
            <a:r>
              <a:rPr lang="zh-CN" altLang="en-US" dirty="0">
                <a:latin typeface="Arial" panose="020B0604020202020204" pitchFamily="34" charset="0"/>
                <a:ea typeface="宋体" panose="02010600030101010101" pitchFamily="2" charset="-122"/>
              </a:rPr>
              <a:t>中外运敦豪 </a:t>
            </a:r>
            <a:endParaRPr lang="zh-CN" altLang="en-US" dirty="0">
              <a:latin typeface="Arial" panose="020B0604020202020204" pitchFamily="34" charset="0"/>
              <a:ea typeface="宋体" panose="02010600030101010101" pitchFamily="2" charset="-122"/>
            </a:endParaRPr>
          </a:p>
        </p:txBody>
      </p:sp>
      <p:sp>
        <p:nvSpPr>
          <p:cNvPr id="71709" name="Rectangle 29"/>
          <p:cNvSpPr/>
          <p:nvPr/>
        </p:nvSpPr>
        <p:spPr>
          <a:xfrm>
            <a:off x="323850" y="4292600"/>
            <a:ext cx="2990850" cy="366713"/>
          </a:xfrm>
          <a:prstGeom prst="rect">
            <a:avLst/>
          </a:prstGeom>
          <a:noFill/>
          <a:ln w="9525">
            <a:noFill/>
          </a:ln>
        </p:spPr>
        <p:txBody>
          <a:bodyPr wrap="none" anchor="ctr" anchorCtr="0">
            <a:spAutoFit/>
          </a:bodyPr>
          <a:p>
            <a:pPr eaLnBrk="0" hangingPunct="0"/>
            <a:r>
              <a:rPr lang="zh-CN" altLang="en-US" dirty="0">
                <a:latin typeface="Arial" panose="020B0604020202020204" pitchFamily="34" charset="0"/>
                <a:ea typeface="宋体" panose="02010600030101010101" pitchFamily="2" charset="-122"/>
              </a:rPr>
              <a:t>日本海外新闻普及株式会社 </a:t>
            </a:r>
            <a:endParaRPr lang="zh-CN" altLang="en-US"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684"/>
                                        </p:tgtEl>
                                        <p:attrNameLst>
                                          <p:attrName>style.visibility</p:attrName>
                                        </p:attrNameLst>
                                      </p:cBhvr>
                                      <p:to>
                                        <p:strVal val="visible"/>
                                      </p:to>
                                    </p:set>
                                    <p:anim to="" calcmode="lin" valueType="num">
                                      <p:cBhvr>
                                        <p:cTn id="7" dur="1" fill="hold"/>
                                        <p:tgtEl>
                                          <p:spTgt spid="71684"/>
                                        </p:tgtEl>
                                        <p:attrNameLst>
                                          <p:attrName>style.visibility</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71706"/>
                                        </p:tgtEl>
                                        <p:attrNameLst>
                                          <p:attrName>style.visibility</p:attrName>
                                        </p:attrNameLst>
                                      </p:cBhvr>
                                      <p:to>
                                        <p:strVal val="visible"/>
                                      </p:to>
                                    </p:set>
                                    <p:anim to="" calcmode="lin" valueType="num">
                                      <p:cBhvr>
                                        <p:cTn id="10" dur="1" fill="hold"/>
                                        <p:tgtEl>
                                          <p:spTgt spid="71706"/>
                                        </p:tgtEl>
                                        <p:attrNameLst>
                                          <p:attrName>style.visibility</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71707"/>
                                        </p:tgtEl>
                                        <p:attrNameLst>
                                          <p:attrName>style.visibility</p:attrName>
                                        </p:attrNameLst>
                                      </p:cBhvr>
                                      <p:to>
                                        <p:strVal val="visible"/>
                                      </p:to>
                                    </p:set>
                                    <p:anim to="" calcmode="lin" valueType="num">
                                      <p:cBhvr>
                                        <p:cTn id="13" dur="1" fill="hold"/>
                                        <p:tgtEl>
                                          <p:spTgt spid="71707"/>
                                        </p:tgtEl>
                                        <p:attrNameLst>
                                          <p:attrName>style.visibility</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71708"/>
                                        </p:tgtEl>
                                        <p:attrNameLst>
                                          <p:attrName>style.visibility</p:attrName>
                                        </p:attrNameLst>
                                      </p:cBhvr>
                                      <p:to>
                                        <p:strVal val="visible"/>
                                      </p:to>
                                    </p:set>
                                    <p:anim to="" calcmode="lin" valueType="num">
                                      <p:cBhvr>
                                        <p:cTn id="16" dur="1" fill="hold"/>
                                        <p:tgtEl>
                                          <p:spTgt spid="71708"/>
                                        </p:tgtEl>
                                        <p:attrNameLst>
                                          <p:attrName>style.visibility</p:attrName>
                                        </p:attrNameLst>
                                      </p:cBhvr>
                                    </p:anim>
                                  </p:childTnLst>
                                </p:cTn>
                              </p:par>
                              <p:par>
                                <p:cTn id="17" presetID="24" presetClass="entr" presetSubtype="0" fill="hold" grpId="0" nodeType="withEffect">
                                  <p:stCondLst>
                                    <p:cond delay="0"/>
                                  </p:stCondLst>
                                  <p:childTnLst>
                                    <p:set>
                                      <p:cBhvr>
                                        <p:cTn id="18" dur="1" fill="hold">
                                          <p:stCondLst>
                                            <p:cond delay="0"/>
                                          </p:stCondLst>
                                        </p:cTn>
                                        <p:tgtEl>
                                          <p:spTgt spid="71709"/>
                                        </p:tgtEl>
                                        <p:attrNameLst>
                                          <p:attrName>style.visibility</p:attrName>
                                        </p:attrNameLst>
                                      </p:cBhvr>
                                      <p:to>
                                        <p:strVal val="visible"/>
                                      </p:to>
                                    </p:set>
                                    <p:anim to="" calcmode="lin" valueType="num">
                                      <p:cBhvr>
                                        <p:cTn id="19" dur="1" fill="hold"/>
                                        <p:tgtEl>
                                          <p:spTgt spid="71709"/>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6" grpId="0"/>
      <p:bldP spid="71707" grpId="0"/>
      <p:bldP spid="71708" grpId="0"/>
      <p:bldP spid="7170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24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024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0243" name="AutoShape 5"/>
          <p:cNvSpPr>
            <a:spLocks noChangeAspect="1"/>
          </p:cNvSpPr>
          <p:nvPr/>
        </p:nvSpPr>
        <p:spPr>
          <a:xfrm>
            <a:off x="250825" y="1557338"/>
            <a:ext cx="8713788" cy="511175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0244" name="AutoShape 6"/>
          <p:cNvSpPr/>
          <p:nvPr/>
        </p:nvSpPr>
        <p:spPr>
          <a:xfrm>
            <a:off x="6516688" y="1844675"/>
            <a:ext cx="2401887" cy="4468813"/>
          </a:xfrm>
          <a:prstGeom prst="bevel">
            <a:avLst>
              <a:gd name="adj" fmla="val 3588"/>
            </a:avLst>
          </a:prstGeom>
          <a:gradFill rotWithShape="1">
            <a:gsLst>
              <a:gs pos="0">
                <a:srgbClr val="A0D35D"/>
              </a:gs>
              <a:gs pos="100000">
                <a:srgbClr val="D5ECB8"/>
              </a:gs>
            </a:gsLst>
            <a:lin ang="5400000" scaled="1"/>
            <a:tileRect/>
          </a:gradFill>
          <a:ln w="19050">
            <a:noFill/>
          </a:ln>
          <a:effectLst>
            <a:prstShdw prst="shdw13" dist="45791" dir="3378595">
              <a:srgbClr val="1C1C1C">
                <a:alpha val="50000"/>
              </a:srgbClr>
            </a:prstShdw>
          </a:effectLst>
        </p:spPr>
        <p:txBody>
          <a:bodyPr wrap="none" anchor="ctr" anchorCtr="0"/>
          <a:p>
            <a:pPr algn="ctr"/>
            <a:endParaRPr lang="zh-CN" altLang="en-US" dirty="0">
              <a:latin typeface="Arial" panose="020B0604020202020204" pitchFamily="34" charset="0"/>
              <a:ea typeface="宋体" panose="02010600030101010101" pitchFamily="2" charset="-122"/>
            </a:endParaRPr>
          </a:p>
        </p:txBody>
      </p:sp>
      <p:sp>
        <p:nvSpPr>
          <p:cNvPr id="70663" name="Rectangle 7"/>
          <p:cNvSpPr/>
          <p:nvPr/>
        </p:nvSpPr>
        <p:spPr>
          <a:xfrm>
            <a:off x="6656388" y="2516188"/>
            <a:ext cx="2135187" cy="3513137"/>
          </a:xfrm>
          <a:prstGeom prst="rect">
            <a:avLst/>
          </a:prstGeom>
          <a:noFill/>
          <a:ln w="9525">
            <a:noFill/>
          </a:ln>
        </p:spPr>
        <p:txBody>
          <a:bodyPr lIns="76810" tIns="38405" rIns="76810" bIns="38405" anchor="t" anchorCtr="0"/>
          <a:p>
            <a:pPr algn="just"/>
            <a:r>
              <a:rPr lang="zh-CN" altLang="en-US" b="1" dirty="0">
                <a:solidFill>
                  <a:srgbClr val="1C1C1C"/>
                </a:solidFill>
                <a:latin typeface="Arial" panose="020B0604020202020204" pitchFamily="34" charset="0"/>
                <a:ea typeface="宋体" panose="02010600030101010101" pitchFamily="2" charset="-122"/>
              </a:rPr>
              <a:t>定义：</a:t>
            </a:r>
            <a:endParaRPr lang="zh-CN" altLang="en-US" b="1" dirty="0">
              <a:solidFill>
                <a:srgbClr val="1C1C1C"/>
              </a:solidFill>
              <a:latin typeface="Arial" panose="020B0604020202020204" pitchFamily="34" charset="0"/>
              <a:ea typeface="宋体" panose="02010600030101010101" pitchFamily="2" charset="-122"/>
            </a:endParaRPr>
          </a:p>
          <a:p>
            <a:pPr algn="just"/>
            <a:r>
              <a:rPr lang="zh-CN" altLang="en-US" sz="1400" dirty="0">
                <a:latin typeface="Arial" panose="020B0604020202020204" pitchFamily="34" charset="0"/>
                <a:ea typeface="宋体" panose="02010600030101010101" pitchFamily="2" charset="-122"/>
              </a:rPr>
              <a:t>指民间私人投资、经营并在享受投资收益的同时也承担经营风险的快递服务组织</a:t>
            </a:r>
            <a:r>
              <a:rPr lang="zh-CN" altLang="en-US" sz="1400" b="1"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algn="just"/>
            <a:endParaRPr lang="zh-CN" altLang="en-US" sz="1000" b="1" dirty="0">
              <a:solidFill>
                <a:srgbClr val="1C1C1C"/>
              </a:solidFill>
              <a:latin typeface="Arial" panose="020B0604020202020204" pitchFamily="34" charset="0"/>
              <a:ea typeface="宋体" panose="02010600030101010101" pitchFamily="2" charset="-122"/>
            </a:endParaRPr>
          </a:p>
          <a:p>
            <a:pPr algn="just"/>
            <a:r>
              <a:rPr lang="zh-CN" altLang="en-US" b="1" dirty="0">
                <a:solidFill>
                  <a:srgbClr val="1C1C1C"/>
                </a:solidFill>
                <a:latin typeface="Arial" panose="020B0604020202020204" pitchFamily="34" charset="0"/>
                <a:ea typeface="宋体" panose="02010600030101010101" pitchFamily="2" charset="-122"/>
              </a:rPr>
              <a:t>举例：</a:t>
            </a:r>
            <a:endParaRPr lang="zh-CN" altLang="en-US" b="1" dirty="0">
              <a:solidFill>
                <a:srgbClr val="1C1C1C"/>
              </a:solidFill>
              <a:latin typeface="Arial" panose="020B0604020202020204" pitchFamily="34" charset="0"/>
              <a:ea typeface="宋体" panose="02010600030101010101" pitchFamily="2" charset="-122"/>
            </a:endParaRPr>
          </a:p>
          <a:p>
            <a:pPr algn="just">
              <a:buFont typeface="Wingdings" panose="05000000000000000000" pitchFamily="2" charset="2"/>
              <a:buChar char="Ø"/>
            </a:pPr>
            <a:r>
              <a:rPr lang="zh-CN" altLang="en-US" sz="1400" dirty="0">
                <a:latin typeface="Arial" panose="020B0604020202020204" pitchFamily="34" charset="0"/>
                <a:ea typeface="宋体" panose="02010600030101010101" pitchFamily="2" charset="-122"/>
              </a:rPr>
              <a:t>顺丰速运</a:t>
            </a:r>
            <a:endParaRPr lang="zh-CN" altLang="en-US" sz="1400" dirty="0">
              <a:latin typeface="Arial" panose="020B0604020202020204" pitchFamily="34" charset="0"/>
              <a:ea typeface="宋体" panose="02010600030101010101" pitchFamily="2" charset="-122"/>
            </a:endParaRPr>
          </a:p>
          <a:p>
            <a:pPr>
              <a:buFont typeface="Wingdings" panose="05000000000000000000" pitchFamily="2" charset="2"/>
              <a:buChar char="Ø"/>
            </a:pPr>
            <a:r>
              <a:rPr lang="zh-CN" altLang="en-US" sz="1400" dirty="0">
                <a:latin typeface="Arial" panose="020B0604020202020204" pitchFamily="34" charset="0"/>
                <a:ea typeface="宋体" panose="02010600030101010101" pitchFamily="2" charset="-122"/>
              </a:rPr>
              <a:t>宅急送</a:t>
            </a:r>
            <a:endParaRPr lang="zh-CN" altLang="en-US" sz="1400" dirty="0">
              <a:latin typeface="Arial" panose="020B0604020202020204" pitchFamily="34" charset="0"/>
              <a:ea typeface="宋体" panose="02010600030101010101" pitchFamily="2" charset="-122"/>
            </a:endParaRPr>
          </a:p>
          <a:p>
            <a:pPr>
              <a:buFont typeface="Wingdings" panose="05000000000000000000" pitchFamily="2" charset="2"/>
              <a:buChar char="Ø"/>
            </a:pPr>
            <a:r>
              <a:rPr lang="zh-CN" altLang="en-US" sz="1400" dirty="0">
                <a:latin typeface="Arial" panose="020B0604020202020204" pitchFamily="34" charset="0"/>
                <a:ea typeface="宋体" panose="02010600030101010101" pitchFamily="2" charset="-122"/>
              </a:rPr>
              <a:t>申通快递</a:t>
            </a:r>
            <a:endParaRPr lang="zh-CN" altLang="en-US" sz="1400" dirty="0">
              <a:latin typeface="Arial" panose="020B0604020202020204" pitchFamily="34" charset="0"/>
              <a:ea typeface="宋体" panose="02010600030101010101" pitchFamily="2" charset="-122"/>
            </a:endParaRPr>
          </a:p>
          <a:p>
            <a:pPr>
              <a:buFont typeface="Wingdings" panose="05000000000000000000" pitchFamily="2" charset="2"/>
              <a:buChar char="Ø"/>
            </a:pPr>
            <a:r>
              <a:rPr lang="zh-CN" altLang="en-US" sz="1400" dirty="0">
                <a:latin typeface="Arial" panose="020B0604020202020204" pitchFamily="34" charset="0"/>
                <a:ea typeface="宋体" panose="02010600030101010101" pitchFamily="2" charset="-122"/>
              </a:rPr>
              <a:t>韵达快递</a:t>
            </a:r>
            <a:endParaRPr lang="zh-CN" altLang="en-US" sz="1400" dirty="0">
              <a:latin typeface="Arial" panose="020B0604020202020204" pitchFamily="34" charset="0"/>
              <a:ea typeface="宋体" panose="02010600030101010101" pitchFamily="2" charset="-122"/>
            </a:endParaRPr>
          </a:p>
          <a:p>
            <a:pPr>
              <a:buFont typeface="Wingdings" panose="05000000000000000000" pitchFamily="2" charset="2"/>
              <a:buChar char="Ø"/>
            </a:pPr>
            <a:r>
              <a:rPr lang="zh-CN" altLang="en-US" sz="1400" dirty="0">
                <a:latin typeface="Arial" panose="020B0604020202020204" pitchFamily="34" charset="0"/>
                <a:ea typeface="宋体" panose="02010600030101010101" pitchFamily="2" charset="-122"/>
              </a:rPr>
              <a:t>圆通快递</a:t>
            </a:r>
            <a:endParaRPr lang="zh-CN" altLang="en-US" sz="1400" dirty="0">
              <a:latin typeface="Arial" panose="020B0604020202020204" pitchFamily="34" charset="0"/>
              <a:ea typeface="宋体" panose="02010600030101010101" pitchFamily="2" charset="-122"/>
            </a:endParaRPr>
          </a:p>
        </p:txBody>
      </p:sp>
      <p:sp>
        <p:nvSpPr>
          <p:cNvPr id="10246" name="AutoShape 8"/>
          <p:cNvSpPr/>
          <p:nvPr/>
        </p:nvSpPr>
        <p:spPr>
          <a:xfrm>
            <a:off x="250825" y="1844675"/>
            <a:ext cx="2401888" cy="4468813"/>
          </a:xfrm>
          <a:prstGeom prst="bevel">
            <a:avLst>
              <a:gd name="adj" fmla="val 2551"/>
            </a:avLst>
          </a:prstGeom>
          <a:gradFill rotWithShape="1">
            <a:gsLst>
              <a:gs pos="0">
                <a:srgbClr val="20A0BA"/>
              </a:gs>
              <a:gs pos="100000">
                <a:srgbClr val="9DD5E1"/>
              </a:gs>
            </a:gsLst>
            <a:lin ang="5400000" scaled="1"/>
            <a:tileRect/>
          </a:gradFill>
          <a:ln w="19050">
            <a:noFill/>
          </a:ln>
          <a:effectLst>
            <a:prstShdw prst="shdw13" dist="45791" dir="3378595">
              <a:srgbClr val="1C1C1C">
                <a:alpha val="50000"/>
              </a:srgbClr>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0247" name="AutoShape 9"/>
          <p:cNvSpPr/>
          <p:nvPr/>
        </p:nvSpPr>
        <p:spPr>
          <a:xfrm>
            <a:off x="3348038" y="1844675"/>
            <a:ext cx="2400300" cy="4468813"/>
          </a:xfrm>
          <a:prstGeom prst="bevel">
            <a:avLst>
              <a:gd name="adj" fmla="val 3032"/>
            </a:avLst>
          </a:prstGeom>
          <a:gradFill rotWithShape="1">
            <a:gsLst>
              <a:gs pos="0">
                <a:srgbClr val="DFC75F"/>
              </a:gs>
              <a:gs pos="100000">
                <a:srgbClr val="F1E6B9"/>
              </a:gs>
            </a:gsLst>
            <a:lin ang="5400000" scaled="1"/>
            <a:tileRect/>
          </a:gradFill>
          <a:ln w="19050">
            <a:noFill/>
          </a:ln>
          <a:effectLst>
            <a:prstShdw prst="shdw13" dist="45791" dir="3378595">
              <a:srgbClr val="1C1C1C">
                <a:alpha val="50000"/>
              </a:srgbClr>
            </a:prstShdw>
          </a:effectLst>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70666" name="AutoShape 10"/>
          <p:cNvSpPr/>
          <p:nvPr/>
        </p:nvSpPr>
        <p:spPr>
          <a:xfrm>
            <a:off x="395288" y="1557338"/>
            <a:ext cx="2160587" cy="815975"/>
          </a:xfrm>
          <a:prstGeom prst="roundRect">
            <a:avLst>
              <a:gd name="adj" fmla="val 36051"/>
            </a:avLst>
          </a:prstGeom>
          <a:gradFill rotWithShape="1">
            <a:gsLst>
              <a:gs pos="0">
                <a:srgbClr val="DFDFDF"/>
              </a:gs>
              <a:gs pos="50000">
                <a:srgbClr val="F7F7F7"/>
              </a:gs>
              <a:gs pos="100000">
                <a:srgbClr val="DFDFDF"/>
              </a:gs>
            </a:gsLst>
            <a:lin ang="5400000" scaled="1"/>
            <a:tileRect/>
          </a:gradFill>
          <a:ln w="19050" cap="flat" cmpd="sng">
            <a:solidFill>
              <a:srgbClr val="C0C0C0"/>
            </a:solidFill>
            <a:prstDash val="solid"/>
            <a:round/>
            <a:headEnd type="none" w="med" len="med"/>
            <a:tailEnd type="none" w="med" len="med"/>
          </a:ln>
          <a:effectLst>
            <a:outerShdw dist="53882" dir="2699999" algn="ctr" rotWithShape="0">
              <a:srgbClr val="292929">
                <a:alpha val="50000"/>
              </a:srgbClr>
            </a:outerShdw>
          </a:effectLst>
        </p:spPr>
        <p:txBody>
          <a:bodyPr wrap="none" anchor="ctr" anchorCtr="0"/>
          <a:p>
            <a:r>
              <a:rPr lang="zh-CN" altLang="en-US" b="1" dirty="0">
                <a:latin typeface="Arial" panose="020B0604020202020204" pitchFamily="34" charset="0"/>
                <a:ea typeface="宋体" panose="02010600030101010101" pitchFamily="2" charset="-122"/>
              </a:rPr>
              <a:t>外资快递企业</a:t>
            </a:r>
            <a:endParaRPr lang="zh-CN" altLang="en-US" b="1" dirty="0">
              <a:latin typeface="Arial" panose="020B0604020202020204" pitchFamily="34" charset="0"/>
              <a:ea typeface="宋体" panose="02010600030101010101" pitchFamily="2" charset="-122"/>
            </a:endParaRPr>
          </a:p>
        </p:txBody>
      </p:sp>
      <p:sp>
        <p:nvSpPr>
          <p:cNvPr id="70667" name="AutoShape 11"/>
          <p:cNvSpPr/>
          <p:nvPr/>
        </p:nvSpPr>
        <p:spPr>
          <a:xfrm>
            <a:off x="3563938" y="1557338"/>
            <a:ext cx="2160587" cy="815975"/>
          </a:xfrm>
          <a:prstGeom prst="roundRect">
            <a:avLst>
              <a:gd name="adj" fmla="val 36051"/>
            </a:avLst>
          </a:prstGeom>
          <a:gradFill rotWithShape="1">
            <a:gsLst>
              <a:gs pos="0">
                <a:srgbClr val="DFDFDF"/>
              </a:gs>
              <a:gs pos="50000">
                <a:srgbClr val="F7F7F7"/>
              </a:gs>
              <a:gs pos="100000">
                <a:srgbClr val="DFDFDF"/>
              </a:gs>
            </a:gsLst>
            <a:lin ang="5400000" scaled="1"/>
            <a:tileRect/>
          </a:gradFill>
          <a:ln w="19050" cap="flat" cmpd="sng">
            <a:solidFill>
              <a:srgbClr val="C0C0C0"/>
            </a:solidFill>
            <a:prstDash val="solid"/>
            <a:round/>
            <a:headEnd type="none" w="med" len="med"/>
            <a:tailEnd type="none" w="med" len="med"/>
          </a:ln>
          <a:effectLst>
            <a:outerShdw dist="53882" dir="2699999" algn="ctr" rotWithShape="0">
              <a:srgbClr val="292929">
                <a:alpha val="50000"/>
              </a:srgbClr>
            </a:outerShdw>
          </a:effectLst>
        </p:spPr>
        <p:txBody>
          <a:bodyPr wrap="none" anchor="ctr" anchorCtr="0"/>
          <a:p>
            <a:r>
              <a:rPr lang="zh-CN" altLang="en-US" b="1" dirty="0">
                <a:solidFill>
                  <a:srgbClr val="1C1C1C"/>
                </a:solidFill>
                <a:latin typeface="Arial" panose="020B0604020202020204" pitchFamily="34" charset="0"/>
                <a:ea typeface="宋体" panose="02010600030101010101" pitchFamily="2" charset="-122"/>
              </a:rPr>
              <a:t>国有快递企业</a:t>
            </a:r>
            <a:endParaRPr lang="zh-CN" altLang="en-US" dirty="0">
              <a:latin typeface="Arial" panose="020B0604020202020204" pitchFamily="34" charset="0"/>
              <a:ea typeface="宋体" panose="02010600030101010101" pitchFamily="2" charset="-122"/>
            </a:endParaRPr>
          </a:p>
        </p:txBody>
      </p:sp>
      <p:sp>
        <p:nvSpPr>
          <p:cNvPr id="70668" name="AutoShape 12"/>
          <p:cNvSpPr/>
          <p:nvPr/>
        </p:nvSpPr>
        <p:spPr>
          <a:xfrm>
            <a:off x="6659563" y="1557338"/>
            <a:ext cx="2089150" cy="815975"/>
          </a:xfrm>
          <a:prstGeom prst="roundRect">
            <a:avLst>
              <a:gd name="adj" fmla="val 36051"/>
            </a:avLst>
          </a:prstGeom>
          <a:gradFill rotWithShape="1">
            <a:gsLst>
              <a:gs pos="0">
                <a:srgbClr val="DFDFDF"/>
              </a:gs>
              <a:gs pos="50000">
                <a:srgbClr val="F7F7F7"/>
              </a:gs>
              <a:gs pos="100000">
                <a:srgbClr val="DFDFDF"/>
              </a:gs>
            </a:gsLst>
            <a:lin ang="5400000" scaled="1"/>
            <a:tileRect/>
          </a:gradFill>
          <a:ln w="19050" cap="flat" cmpd="sng">
            <a:solidFill>
              <a:srgbClr val="C0C0C0"/>
            </a:solidFill>
            <a:prstDash val="solid"/>
            <a:round/>
            <a:headEnd type="none" w="med" len="med"/>
            <a:tailEnd type="none" w="med" len="med"/>
          </a:ln>
          <a:effectLst>
            <a:outerShdw dist="53882" dir="2699999" algn="ctr" rotWithShape="0">
              <a:srgbClr val="292929">
                <a:alpha val="50000"/>
              </a:srgbClr>
            </a:outerShdw>
          </a:effectLst>
        </p:spPr>
        <p:txBody>
          <a:bodyPr wrap="none" anchor="ctr" anchorCtr="0"/>
          <a:p>
            <a:r>
              <a:rPr lang="zh-CN" altLang="en-US" b="1" dirty="0">
                <a:solidFill>
                  <a:srgbClr val="1C1C1C"/>
                </a:solidFill>
                <a:latin typeface="Arial" panose="020B0604020202020204" pitchFamily="34" charset="0"/>
                <a:ea typeface="宋体" panose="02010600030101010101" pitchFamily="2" charset="-122"/>
              </a:rPr>
              <a:t>民营快递企业</a:t>
            </a:r>
            <a:endParaRPr lang="zh-CN" altLang="en-US" b="1" dirty="0">
              <a:solidFill>
                <a:srgbClr val="1C1C1C"/>
              </a:solidFill>
              <a:latin typeface="Arial" panose="020B0604020202020204" pitchFamily="34" charset="0"/>
              <a:ea typeface="宋体" panose="02010600030101010101" pitchFamily="2" charset="-122"/>
            </a:endParaRPr>
          </a:p>
        </p:txBody>
      </p:sp>
      <p:sp>
        <p:nvSpPr>
          <p:cNvPr id="70671" name="Rectangle 15"/>
          <p:cNvSpPr/>
          <p:nvPr/>
        </p:nvSpPr>
        <p:spPr>
          <a:xfrm>
            <a:off x="3468688" y="2516188"/>
            <a:ext cx="2135187" cy="3513137"/>
          </a:xfrm>
          <a:prstGeom prst="rect">
            <a:avLst/>
          </a:prstGeom>
          <a:noFill/>
          <a:ln w="9525">
            <a:noFill/>
          </a:ln>
        </p:spPr>
        <p:txBody>
          <a:bodyPr lIns="76810" tIns="38405" rIns="76810" bIns="38405" anchor="t" anchorCtr="0"/>
          <a:p>
            <a:pPr algn="just"/>
            <a:r>
              <a:rPr lang="zh-CN" altLang="en-US" b="1" dirty="0">
                <a:solidFill>
                  <a:srgbClr val="1C1C1C"/>
                </a:solidFill>
                <a:latin typeface="Arial" panose="020B0604020202020204" pitchFamily="34" charset="0"/>
                <a:ea typeface="宋体" panose="02010600030101010101" pitchFamily="2" charset="-122"/>
              </a:rPr>
              <a:t>定义：</a:t>
            </a:r>
            <a:endParaRPr lang="zh-CN" altLang="en-US" b="1" dirty="0">
              <a:solidFill>
                <a:srgbClr val="1C1C1C"/>
              </a:solidFill>
              <a:latin typeface="Arial" panose="020B0604020202020204" pitchFamily="34" charset="0"/>
              <a:ea typeface="宋体" panose="02010600030101010101" pitchFamily="2" charset="-122"/>
            </a:endParaRPr>
          </a:p>
          <a:p>
            <a:pPr algn="just"/>
            <a:r>
              <a:rPr lang="zh-CN" altLang="en-US" sz="1400" dirty="0">
                <a:latin typeface="Arial" panose="020B0604020202020204" pitchFamily="34" charset="0"/>
                <a:ea typeface="宋体" panose="02010600030101010101" pitchFamily="2" charset="-122"/>
              </a:rPr>
              <a:t>指国家投资或控股投资的快递服务组织。</a:t>
            </a:r>
            <a:endParaRPr lang="zh-CN" altLang="en-US" sz="1400" b="1" dirty="0">
              <a:solidFill>
                <a:srgbClr val="1C1C1C"/>
              </a:solidFill>
              <a:latin typeface="Arial" panose="020B0604020202020204" pitchFamily="34" charset="0"/>
              <a:ea typeface="宋体" panose="02010600030101010101" pitchFamily="2" charset="-122"/>
            </a:endParaRPr>
          </a:p>
          <a:p>
            <a:pPr algn="just"/>
            <a:endParaRPr lang="zh-CN" altLang="en-US" sz="1400" b="1" dirty="0">
              <a:solidFill>
                <a:srgbClr val="1C1C1C"/>
              </a:solidFill>
              <a:latin typeface="Arial" panose="020B0604020202020204" pitchFamily="34" charset="0"/>
              <a:ea typeface="宋体" panose="02010600030101010101" pitchFamily="2" charset="-122"/>
            </a:endParaRPr>
          </a:p>
          <a:p>
            <a:pPr algn="just"/>
            <a:r>
              <a:rPr lang="zh-CN" altLang="en-US" b="1" dirty="0">
                <a:solidFill>
                  <a:srgbClr val="1C1C1C"/>
                </a:solidFill>
                <a:latin typeface="Arial" panose="020B0604020202020204" pitchFamily="34" charset="0"/>
                <a:ea typeface="宋体" panose="02010600030101010101" pitchFamily="2" charset="-122"/>
              </a:rPr>
              <a:t>举例：</a:t>
            </a:r>
            <a:endParaRPr lang="zh-CN" altLang="en-US" b="1" dirty="0">
              <a:solidFill>
                <a:srgbClr val="1C1C1C"/>
              </a:solidFill>
              <a:latin typeface="Arial" panose="020B0604020202020204" pitchFamily="34" charset="0"/>
              <a:ea typeface="宋体" panose="02010600030101010101" pitchFamily="2" charset="-122"/>
            </a:endParaRPr>
          </a:p>
          <a:p>
            <a:pPr algn="just">
              <a:buFont typeface="Wingdings" panose="05000000000000000000" pitchFamily="2" charset="2"/>
              <a:buChar char="Ø"/>
            </a:pPr>
            <a:r>
              <a:rPr lang="zh-CN" altLang="en-US" sz="1400" dirty="0">
                <a:latin typeface="宋体" panose="02010600030101010101" pitchFamily="2" charset="-122"/>
                <a:ea typeface="宋体" panose="02010600030101010101" pitchFamily="2" charset="-122"/>
              </a:rPr>
              <a:t>中国邮政（</a:t>
            </a:r>
            <a:r>
              <a:rPr lang="en-US" altLang="zh-CN" sz="1400" dirty="0">
                <a:latin typeface="宋体" panose="02010600030101010101" pitchFamily="2" charset="-122"/>
                <a:ea typeface="宋体" panose="02010600030101010101" pitchFamily="2" charset="-122"/>
              </a:rPr>
              <a:t>EMS</a:t>
            </a:r>
            <a:r>
              <a:rPr lang="zh-CN" altLang="en-US" sz="1400" dirty="0">
                <a:latin typeface="宋体" panose="02010600030101010101" pitchFamily="2" charset="-122"/>
                <a:ea typeface="宋体" panose="02010600030101010101" pitchFamily="2" charset="-122"/>
              </a:rPr>
              <a:t>）</a:t>
            </a:r>
            <a:endParaRPr lang="zh-CN" altLang="en-US" sz="1400" dirty="0">
              <a:latin typeface="宋体" panose="02010600030101010101" pitchFamily="2" charset="-122"/>
              <a:ea typeface="宋体" panose="02010600030101010101" pitchFamily="2" charset="-122"/>
            </a:endParaRPr>
          </a:p>
          <a:p>
            <a:pPr algn="just">
              <a:buFont typeface="Wingdings" panose="05000000000000000000" pitchFamily="2" charset="2"/>
              <a:buChar char="Ø"/>
            </a:pPr>
            <a:r>
              <a:rPr lang="zh-CN" altLang="en-US" sz="1400" dirty="0">
                <a:latin typeface="宋体" panose="02010600030101010101" pitchFamily="2" charset="-122"/>
                <a:ea typeface="宋体" panose="02010600030101010101" pitchFamily="2" charset="-122"/>
              </a:rPr>
              <a:t>民航快递（</a:t>
            </a:r>
            <a:r>
              <a:rPr lang="en-US" altLang="zh-CN" sz="1400" dirty="0">
                <a:latin typeface="宋体" panose="02010600030101010101" pitchFamily="2" charset="-122"/>
                <a:ea typeface="宋体" panose="02010600030101010101" pitchFamily="2" charset="-122"/>
              </a:rPr>
              <a:t>CAE</a:t>
            </a:r>
            <a:r>
              <a:rPr lang="zh-CN" altLang="en-US" sz="1400" dirty="0">
                <a:latin typeface="宋体" panose="02010600030101010101" pitchFamily="2" charset="-122"/>
                <a:ea typeface="宋体" panose="02010600030101010101" pitchFamily="2" charset="-122"/>
              </a:rPr>
              <a:t>）</a:t>
            </a:r>
            <a:endParaRPr lang="zh-CN" altLang="en-US" sz="1400" dirty="0">
              <a:latin typeface="宋体" panose="02010600030101010101" pitchFamily="2" charset="-122"/>
              <a:ea typeface="宋体" panose="02010600030101010101" pitchFamily="2" charset="-122"/>
            </a:endParaRPr>
          </a:p>
          <a:p>
            <a:pPr algn="just">
              <a:buFont typeface="Wingdings" panose="05000000000000000000" pitchFamily="2" charset="2"/>
              <a:buChar char="Ø"/>
            </a:pPr>
            <a:r>
              <a:rPr lang="zh-CN" altLang="en-US" sz="1400" dirty="0">
                <a:latin typeface="宋体" panose="02010600030101010101" pitchFamily="2" charset="-122"/>
                <a:ea typeface="宋体" panose="02010600030101010101" pitchFamily="2" charset="-122"/>
              </a:rPr>
              <a:t>中铁快运（</a:t>
            </a:r>
            <a:r>
              <a:rPr lang="en-US" altLang="zh-CN" sz="1400" dirty="0">
                <a:latin typeface="宋体" panose="02010600030101010101" pitchFamily="2" charset="-122"/>
                <a:ea typeface="宋体" panose="02010600030101010101" pitchFamily="2" charset="-122"/>
              </a:rPr>
              <a:t>CRE</a:t>
            </a:r>
            <a:r>
              <a:rPr lang="zh-CN" altLang="en-US" sz="1400" dirty="0">
                <a:latin typeface="宋体" panose="02010600030101010101" pitchFamily="2" charset="-122"/>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70672" name="Rectangle 16"/>
          <p:cNvSpPr/>
          <p:nvPr/>
        </p:nvSpPr>
        <p:spPr>
          <a:xfrm>
            <a:off x="395288" y="2492375"/>
            <a:ext cx="2135187" cy="3513138"/>
          </a:xfrm>
          <a:prstGeom prst="rect">
            <a:avLst/>
          </a:prstGeom>
          <a:noFill/>
          <a:ln w="9525">
            <a:noFill/>
          </a:ln>
        </p:spPr>
        <p:txBody>
          <a:bodyPr lIns="76810" tIns="38405" rIns="76810" bIns="38405" anchor="t" anchorCtr="0"/>
          <a:p>
            <a:pPr algn="just"/>
            <a:r>
              <a:rPr lang="zh-CN" altLang="en-US" b="1" dirty="0">
                <a:solidFill>
                  <a:srgbClr val="1C1C1C"/>
                </a:solidFill>
                <a:latin typeface="宋体" panose="02010600030101010101" pitchFamily="2" charset="-122"/>
                <a:ea typeface="宋体" panose="02010600030101010101" pitchFamily="2" charset="-122"/>
              </a:rPr>
              <a:t>定义：</a:t>
            </a:r>
            <a:endParaRPr lang="zh-CN" altLang="en-US" b="1" dirty="0">
              <a:solidFill>
                <a:srgbClr val="1C1C1C"/>
              </a:solidFill>
              <a:latin typeface="宋体" panose="02010600030101010101" pitchFamily="2" charset="-122"/>
              <a:ea typeface="宋体" panose="02010600030101010101" pitchFamily="2" charset="-122"/>
            </a:endParaRPr>
          </a:p>
          <a:p>
            <a:pPr algn="just"/>
            <a:r>
              <a:rPr lang="zh-CN" altLang="en-US" sz="1400" dirty="0">
                <a:latin typeface="Arial" panose="020B0604020202020204" pitchFamily="34" charset="0"/>
                <a:ea typeface="宋体" panose="02010600030101010101" pitchFamily="2" charset="-122"/>
              </a:rPr>
              <a:t>指依照中华人民共和国法律的规定，在中国境内设立的，由中国投资者和外国投资者共同投资或者仅由外国投资者投资的</a:t>
            </a:r>
            <a:r>
              <a:rPr lang="zh-CN" altLang="en-US" sz="1400" dirty="0">
                <a:latin typeface="宋体" panose="02010600030101010101" pitchFamily="2" charset="-122"/>
                <a:ea typeface="宋体" panose="02010600030101010101" pitchFamily="2" charset="-122"/>
              </a:rPr>
              <a:t>快递服务组织。</a:t>
            </a:r>
            <a:endParaRPr lang="zh-CN" altLang="en-US" sz="1400" dirty="0">
              <a:latin typeface="宋体" panose="02010600030101010101" pitchFamily="2" charset="-122"/>
              <a:ea typeface="宋体" panose="02010600030101010101" pitchFamily="2" charset="-122"/>
            </a:endParaRPr>
          </a:p>
          <a:p>
            <a:pPr algn="just"/>
            <a:endParaRPr lang="zh-CN" altLang="en-US" sz="1400" dirty="0">
              <a:latin typeface="宋体" panose="02010600030101010101" pitchFamily="2" charset="-122"/>
              <a:ea typeface="宋体" panose="02010600030101010101" pitchFamily="2" charset="-122"/>
            </a:endParaRPr>
          </a:p>
          <a:p>
            <a:pPr algn="just"/>
            <a:r>
              <a:rPr lang="zh-CN" altLang="en-US" b="1" dirty="0">
                <a:solidFill>
                  <a:srgbClr val="1C1C1C"/>
                </a:solidFill>
                <a:latin typeface="宋体" panose="02010600030101010101" pitchFamily="2" charset="-122"/>
                <a:ea typeface="宋体" panose="02010600030101010101" pitchFamily="2" charset="-122"/>
              </a:rPr>
              <a:t>举例：</a:t>
            </a:r>
            <a:endParaRPr lang="zh-CN" altLang="en-US" b="1" dirty="0">
              <a:solidFill>
                <a:srgbClr val="1C1C1C"/>
              </a:solidFill>
              <a:latin typeface="宋体" panose="02010600030101010101" pitchFamily="2" charset="-122"/>
              <a:ea typeface="宋体" panose="02010600030101010101" pitchFamily="2" charset="-122"/>
            </a:endParaRPr>
          </a:p>
          <a:p>
            <a:pPr algn="just">
              <a:buFont typeface="Wingdings" panose="05000000000000000000" pitchFamily="2" charset="2"/>
              <a:buChar char="Ø"/>
            </a:pPr>
            <a:r>
              <a:rPr lang="zh-CN" altLang="en-US" sz="1400" dirty="0">
                <a:latin typeface="宋体" panose="02010600030101010101" pitchFamily="2" charset="-122"/>
                <a:ea typeface="宋体" panose="02010600030101010101" pitchFamily="2" charset="-122"/>
              </a:rPr>
              <a:t>联邦快递（</a:t>
            </a:r>
            <a:r>
              <a:rPr lang="en-US" altLang="zh-CN" sz="1400" dirty="0">
                <a:latin typeface="宋体" panose="02010600030101010101" pitchFamily="2" charset="-122"/>
                <a:ea typeface="宋体" panose="02010600030101010101" pitchFamily="2" charset="-122"/>
              </a:rPr>
              <a:t>FEDEX</a:t>
            </a:r>
            <a:r>
              <a:rPr lang="zh-CN" altLang="en-US" sz="1400" dirty="0">
                <a:latin typeface="宋体" panose="02010600030101010101" pitchFamily="2" charset="-122"/>
                <a:ea typeface="宋体" panose="02010600030101010101" pitchFamily="2" charset="-122"/>
              </a:rPr>
              <a:t>）</a:t>
            </a:r>
            <a:endParaRPr lang="zh-CN" altLang="en-US" sz="1400" dirty="0">
              <a:latin typeface="宋体" panose="02010600030101010101" pitchFamily="2" charset="-122"/>
              <a:ea typeface="宋体" panose="02010600030101010101" pitchFamily="2" charset="-122"/>
            </a:endParaRPr>
          </a:p>
          <a:p>
            <a:pPr algn="just">
              <a:buFont typeface="Wingdings" panose="05000000000000000000" pitchFamily="2" charset="2"/>
              <a:buChar char="Ø"/>
            </a:pPr>
            <a:r>
              <a:rPr lang="zh-CN" altLang="en-US" sz="1400" dirty="0">
                <a:latin typeface="宋体" panose="02010600030101010101" pitchFamily="2" charset="-122"/>
                <a:ea typeface="宋体" panose="02010600030101010101" pitchFamily="2" charset="-122"/>
              </a:rPr>
              <a:t>敦豪（</a:t>
            </a:r>
            <a:r>
              <a:rPr lang="en-US" altLang="zh-CN" sz="1400" dirty="0">
                <a:latin typeface="宋体" panose="02010600030101010101" pitchFamily="2" charset="-122"/>
                <a:ea typeface="宋体" panose="02010600030101010101" pitchFamily="2" charset="-122"/>
              </a:rPr>
              <a:t>DHL</a:t>
            </a:r>
            <a:r>
              <a:rPr lang="zh-CN" altLang="en-US" sz="1400" dirty="0">
                <a:latin typeface="宋体" panose="02010600030101010101" pitchFamily="2" charset="-122"/>
                <a:ea typeface="宋体" panose="02010600030101010101" pitchFamily="2" charset="-122"/>
              </a:rPr>
              <a:t>）</a:t>
            </a:r>
            <a:endParaRPr lang="zh-CN" altLang="en-US" sz="1400" dirty="0">
              <a:latin typeface="宋体" panose="02010600030101010101" pitchFamily="2" charset="-122"/>
              <a:ea typeface="宋体" panose="02010600030101010101" pitchFamily="2" charset="-122"/>
            </a:endParaRPr>
          </a:p>
          <a:p>
            <a:pPr algn="just">
              <a:buFont typeface="Wingdings" panose="05000000000000000000" pitchFamily="2" charset="2"/>
              <a:buChar char="Ø"/>
            </a:pPr>
            <a:r>
              <a:rPr lang="zh-CN" altLang="en-US" sz="1400" dirty="0">
                <a:latin typeface="宋体" panose="02010600030101010101" pitchFamily="2" charset="-122"/>
                <a:ea typeface="宋体" panose="02010600030101010101" pitchFamily="2" charset="-122"/>
              </a:rPr>
              <a:t>天地快运（</a:t>
            </a:r>
            <a:r>
              <a:rPr lang="en-US" altLang="zh-CN" sz="1400" dirty="0">
                <a:latin typeface="宋体" panose="02010600030101010101" pitchFamily="2" charset="-122"/>
                <a:ea typeface="宋体" panose="02010600030101010101" pitchFamily="2" charset="-122"/>
              </a:rPr>
              <a:t>TNT</a:t>
            </a:r>
            <a:r>
              <a:rPr lang="zh-CN" altLang="en-US" sz="1400" dirty="0">
                <a:latin typeface="宋体" panose="02010600030101010101" pitchFamily="2" charset="-122"/>
                <a:ea typeface="宋体" panose="02010600030101010101" pitchFamily="2" charset="-122"/>
              </a:rPr>
              <a:t>）</a:t>
            </a:r>
            <a:endParaRPr lang="zh-CN" altLang="en-US" sz="1400" dirty="0">
              <a:latin typeface="宋体" panose="02010600030101010101" pitchFamily="2" charset="-122"/>
              <a:ea typeface="宋体" panose="02010600030101010101" pitchFamily="2" charset="-122"/>
            </a:endParaRPr>
          </a:p>
          <a:p>
            <a:pPr algn="just">
              <a:buFont typeface="Wingdings" panose="05000000000000000000" pitchFamily="2" charset="2"/>
              <a:buChar char="Ø"/>
            </a:pPr>
            <a:r>
              <a:rPr lang="zh-CN" altLang="en-US" sz="1400" dirty="0">
                <a:latin typeface="宋体" panose="02010600030101010101" pitchFamily="2" charset="-122"/>
                <a:ea typeface="宋体" panose="02010600030101010101" pitchFamily="2" charset="-122"/>
              </a:rPr>
              <a:t>联合包裹（</a:t>
            </a:r>
            <a:r>
              <a:rPr lang="en-US" altLang="zh-CN" sz="1400" dirty="0">
                <a:latin typeface="宋体" panose="02010600030101010101" pitchFamily="2" charset="-122"/>
                <a:ea typeface="宋体" panose="02010600030101010101" pitchFamily="2" charset="-122"/>
              </a:rPr>
              <a:t>UPS</a:t>
            </a:r>
            <a:r>
              <a:rPr lang="zh-CN" altLang="en-US" dirty="0">
                <a:latin typeface="宋体" panose="02010600030101010101" pitchFamily="2" charset="-122"/>
                <a:ea typeface="宋体" panose="02010600030101010101" pitchFamily="2" charset="-122"/>
              </a:rPr>
              <a:t>）</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666">
                                            <p:txEl>
                                              <p:charRg st="0" end="7"/>
                                            </p:txEl>
                                          </p:spTgt>
                                        </p:tgtEl>
                                        <p:attrNameLst>
                                          <p:attrName>style.visibility</p:attrName>
                                        </p:attrNameLst>
                                      </p:cBhvr>
                                      <p:to>
                                        <p:strVal val="visible"/>
                                      </p:to>
                                    </p:set>
                                    <p:anim to="" calcmode="lin" valueType="num">
                                      <p:cBhvr>
                                        <p:cTn id="7" dur="1" fill="hold"/>
                                        <p:tgtEl>
                                          <p:spTgt spid="70666">
                                            <p:txEl>
                                              <p:charRg st="0" end="7"/>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0667">
                                            <p:txEl>
                                              <p:charRg st="0" end="7"/>
                                            </p:txEl>
                                          </p:spTgt>
                                        </p:tgtEl>
                                        <p:attrNameLst>
                                          <p:attrName>style.visibility</p:attrName>
                                        </p:attrNameLst>
                                      </p:cBhvr>
                                      <p:to>
                                        <p:strVal val="visible"/>
                                      </p:to>
                                    </p:set>
                                    <p:anim to="" calcmode="lin" valueType="num">
                                      <p:cBhvr>
                                        <p:cTn id="12" dur="1" fill="hold"/>
                                        <p:tgtEl>
                                          <p:spTgt spid="70667">
                                            <p:txEl>
                                              <p:charRg st="0" end="7"/>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0668">
                                            <p:txEl>
                                              <p:charRg st="0" end="7"/>
                                            </p:txEl>
                                          </p:spTgt>
                                        </p:tgtEl>
                                        <p:attrNameLst>
                                          <p:attrName>style.visibility</p:attrName>
                                        </p:attrNameLst>
                                      </p:cBhvr>
                                      <p:to>
                                        <p:strVal val="visible"/>
                                      </p:to>
                                    </p:set>
                                    <p:anim to="" calcmode="lin" valueType="num">
                                      <p:cBhvr>
                                        <p:cTn id="17" dur="1" fill="hold"/>
                                        <p:tgtEl>
                                          <p:spTgt spid="70668">
                                            <p:txEl>
                                              <p:charRg st="0" end="7"/>
                                            </p:txEl>
                                          </p:spTgt>
                                        </p:tgtEl>
                                        <p:attrNameLst>
                                          <p:attrName>style.visibility</p:attrName>
                                        </p:attrNameLst>
                                      </p:cBhvr>
                                    </p:anim>
                                  </p:childTnLst>
                                </p:cTn>
                              </p:par>
                              <p:par>
                                <p:cTn id="18" presetID="24" presetClass="entr" presetSubtype="0" fill="hold" nodeType="withEffect">
                                  <p:stCondLst>
                                    <p:cond delay="0"/>
                                  </p:stCondLst>
                                  <p:childTnLst>
                                    <p:set>
                                      <p:cBhvr>
                                        <p:cTn id="19" dur="1" fill="hold">
                                          <p:stCondLst>
                                            <p:cond delay="0"/>
                                          </p:stCondLst>
                                        </p:cTn>
                                        <p:tgtEl>
                                          <p:spTgt spid="70672">
                                            <p:txEl>
                                              <p:charRg st="4" end="65"/>
                                            </p:txEl>
                                          </p:spTgt>
                                        </p:tgtEl>
                                        <p:attrNameLst>
                                          <p:attrName>style.visibility</p:attrName>
                                        </p:attrNameLst>
                                      </p:cBhvr>
                                      <p:to>
                                        <p:strVal val="visible"/>
                                      </p:to>
                                    </p:set>
                                    <p:anim to="" calcmode="lin" valueType="num">
                                      <p:cBhvr>
                                        <p:cTn id="20" dur="1" fill="hold"/>
                                        <p:tgtEl>
                                          <p:spTgt spid="70672">
                                            <p:txEl>
                                              <p:charRg st="4" end="65"/>
                                            </p:txEl>
                                          </p:spTgt>
                                        </p:tgtEl>
                                        <p:attrNameLst>
                                          <p:attrName>style.visibility</p:attrName>
                                        </p:attrNameLst>
                                      </p:cBhvr>
                                    </p:anim>
                                  </p:childTnLst>
                                </p:cTn>
                              </p:par>
                              <p:par>
                                <p:cTn id="21" presetID="24" presetClass="entr" presetSubtype="0" fill="hold" nodeType="withEffect">
                                  <p:stCondLst>
                                    <p:cond delay="0"/>
                                  </p:stCondLst>
                                  <p:childTnLst>
                                    <p:set>
                                      <p:cBhvr>
                                        <p:cTn id="22" dur="1" fill="hold">
                                          <p:stCondLst>
                                            <p:cond delay="0"/>
                                          </p:stCondLst>
                                        </p:cTn>
                                        <p:tgtEl>
                                          <p:spTgt spid="70672">
                                            <p:txEl>
                                              <p:charRg st="70" end="82"/>
                                            </p:txEl>
                                          </p:spTgt>
                                        </p:tgtEl>
                                        <p:attrNameLst>
                                          <p:attrName>style.visibility</p:attrName>
                                        </p:attrNameLst>
                                      </p:cBhvr>
                                      <p:to>
                                        <p:strVal val="visible"/>
                                      </p:to>
                                    </p:set>
                                    <p:anim to="" calcmode="lin" valueType="num">
                                      <p:cBhvr>
                                        <p:cTn id="23" dur="1" fill="hold"/>
                                        <p:tgtEl>
                                          <p:spTgt spid="70672">
                                            <p:txEl>
                                              <p:charRg st="70" end="82"/>
                                            </p:txEl>
                                          </p:spTgt>
                                        </p:tgtEl>
                                        <p:attrNameLst>
                                          <p:attrName>style.visibility</p:attrName>
                                        </p:attrNameLst>
                                      </p:cBhvr>
                                    </p:anim>
                                  </p:childTnLst>
                                </p:cTn>
                              </p:par>
                              <p:par>
                                <p:cTn id="24" presetID="24" presetClass="entr" presetSubtype="0" fill="hold" nodeType="withEffect">
                                  <p:stCondLst>
                                    <p:cond delay="0"/>
                                  </p:stCondLst>
                                  <p:childTnLst>
                                    <p:set>
                                      <p:cBhvr>
                                        <p:cTn id="25" dur="1" fill="hold">
                                          <p:stCondLst>
                                            <p:cond delay="0"/>
                                          </p:stCondLst>
                                        </p:cTn>
                                        <p:tgtEl>
                                          <p:spTgt spid="70672">
                                            <p:txEl>
                                              <p:charRg st="82" end="90"/>
                                            </p:txEl>
                                          </p:spTgt>
                                        </p:tgtEl>
                                        <p:attrNameLst>
                                          <p:attrName>style.visibility</p:attrName>
                                        </p:attrNameLst>
                                      </p:cBhvr>
                                      <p:to>
                                        <p:strVal val="visible"/>
                                      </p:to>
                                    </p:set>
                                    <p:anim to="" calcmode="lin" valueType="num">
                                      <p:cBhvr>
                                        <p:cTn id="26" dur="1" fill="hold"/>
                                        <p:tgtEl>
                                          <p:spTgt spid="70672">
                                            <p:txEl>
                                              <p:charRg st="82" end="90"/>
                                            </p:txEl>
                                          </p:spTgt>
                                        </p:tgtEl>
                                        <p:attrNameLst>
                                          <p:attrName>style.visibility</p:attrName>
                                        </p:attrNameLst>
                                      </p:cBhvr>
                                    </p:anim>
                                  </p:childTnLst>
                                </p:cTn>
                              </p:par>
                              <p:par>
                                <p:cTn id="27" presetID="24" presetClass="entr" presetSubtype="0" fill="hold" nodeType="withEffect">
                                  <p:stCondLst>
                                    <p:cond delay="0"/>
                                  </p:stCondLst>
                                  <p:childTnLst>
                                    <p:set>
                                      <p:cBhvr>
                                        <p:cTn id="28" dur="1" fill="hold">
                                          <p:stCondLst>
                                            <p:cond delay="0"/>
                                          </p:stCondLst>
                                        </p:cTn>
                                        <p:tgtEl>
                                          <p:spTgt spid="70672">
                                            <p:txEl>
                                              <p:charRg st="90" end="100"/>
                                            </p:txEl>
                                          </p:spTgt>
                                        </p:tgtEl>
                                        <p:attrNameLst>
                                          <p:attrName>style.visibility</p:attrName>
                                        </p:attrNameLst>
                                      </p:cBhvr>
                                      <p:to>
                                        <p:strVal val="visible"/>
                                      </p:to>
                                    </p:set>
                                    <p:anim to="" calcmode="lin" valueType="num">
                                      <p:cBhvr>
                                        <p:cTn id="29" dur="1" fill="hold"/>
                                        <p:tgtEl>
                                          <p:spTgt spid="70672">
                                            <p:txEl>
                                              <p:charRg st="90" end="100"/>
                                            </p:txEl>
                                          </p:spTgt>
                                        </p:tgtEl>
                                        <p:attrNameLst>
                                          <p:attrName>style.visibility</p:attrName>
                                        </p:attrNameLst>
                                      </p:cBhvr>
                                    </p:anim>
                                  </p:childTnLst>
                                </p:cTn>
                              </p:par>
                              <p:par>
                                <p:cTn id="30" presetID="24" presetClass="entr" presetSubtype="0" fill="hold" nodeType="withEffect">
                                  <p:stCondLst>
                                    <p:cond delay="0"/>
                                  </p:stCondLst>
                                  <p:childTnLst>
                                    <p:set>
                                      <p:cBhvr>
                                        <p:cTn id="31" dur="1" fill="hold">
                                          <p:stCondLst>
                                            <p:cond delay="0"/>
                                          </p:stCondLst>
                                        </p:cTn>
                                        <p:tgtEl>
                                          <p:spTgt spid="70672">
                                            <p:txEl>
                                              <p:charRg st="100" end="111"/>
                                            </p:txEl>
                                          </p:spTgt>
                                        </p:tgtEl>
                                        <p:attrNameLst>
                                          <p:attrName>style.visibility</p:attrName>
                                        </p:attrNameLst>
                                      </p:cBhvr>
                                      <p:to>
                                        <p:strVal val="visible"/>
                                      </p:to>
                                    </p:set>
                                    <p:anim to="" calcmode="lin" valueType="num">
                                      <p:cBhvr>
                                        <p:cTn id="32" dur="1" fill="hold"/>
                                        <p:tgtEl>
                                          <p:spTgt spid="70672">
                                            <p:txEl>
                                              <p:charRg st="100" end="111"/>
                                            </p:txEl>
                                          </p:spTgt>
                                        </p:tgtEl>
                                        <p:attrNameLst>
                                          <p:attrName>style.visibility</p:attrName>
                                        </p:attrNameLst>
                                      </p:cBhvr>
                                    </p:anim>
                                  </p:childTnLst>
                                </p:cTn>
                              </p:par>
                              <p:par>
                                <p:cTn id="33" presetID="24" presetClass="entr" presetSubtype="0" fill="hold" nodeType="withEffect">
                                  <p:stCondLst>
                                    <p:cond delay="0"/>
                                  </p:stCondLst>
                                  <p:childTnLst>
                                    <p:set>
                                      <p:cBhvr>
                                        <p:cTn id="34" dur="1" fill="hold">
                                          <p:stCondLst>
                                            <p:cond delay="0"/>
                                          </p:stCondLst>
                                        </p:cTn>
                                        <p:tgtEl>
                                          <p:spTgt spid="70671">
                                            <p:txEl>
                                              <p:charRg st="4" end="23"/>
                                            </p:txEl>
                                          </p:spTgt>
                                        </p:tgtEl>
                                        <p:attrNameLst>
                                          <p:attrName>style.visibility</p:attrName>
                                        </p:attrNameLst>
                                      </p:cBhvr>
                                      <p:to>
                                        <p:strVal val="visible"/>
                                      </p:to>
                                    </p:set>
                                    <p:anim to="" calcmode="lin" valueType="num">
                                      <p:cBhvr>
                                        <p:cTn id="35" dur="1" fill="hold"/>
                                        <p:tgtEl>
                                          <p:spTgt spid="70671">
                                            <p:txEl>
                                              <p:charRg st="4" end="23"/>
                                            </p:txEl>
                                          </p:spTgt>
                                        </p:tgtEl>
                                        <p:attrNameLst>
                                          <p:attrName>style.visibility</p:attrName>
                                        </p:attrNameLst>
                                      </p:cBhvr>
                                    </p:anim>
                                  </p:childTnLst>
                                </p:cTn>
                              </p:par>
                              <p:par>
                                <p:cTn id="36" presetID="24" presetClass="entr" presetSubtype="0" fill="hold" nodeType="withEffect">
                                  <p:stCondLst>
                                    <p:cond delay="0"/>
                                  </p:stCondLst>
                                  <p:childTnLst>
                                    <p:set>
                                      <p:cBhvr>
                                        <p:cTn id="37" dur="1" fill="hold">
                                          <p:stCondLst>
                                            <p:cond delay="0"/>
                                          </p:stCondLst>
                                        </p:cTn>
                                        <p:tgtEl>
                                          <p:spTgt spid="70671">
                                            <p:txEl>
                                              <p:charRg st="28" end="38"/>
                                            </p:txEl>
                                          </p:spTgt>
                                        </p:tgtEl>
                                        <p:attrNameLst>
                                          <p:attrName>style.visibility</p:attrName>
                                        </p:attrNameLst>
                                      </p:cBhvr>
                                      <p:to>
                                        <p:strVal val="visible"/>
                                      </p:to>
                                    </p:set>
                                    <p:anim to="" calcmode="lin" valueType="num">
                                      <p:cBhvr>
                                        <p:cTn id="38" dur="1" fill="hold"/>
                                        <p:tgtEl>
                                          <p:spTgt spid="70671">
                                            <p:txEl>
                                              <p:charRg st="28" end="38"/>
                                            </p:txEl>
                                          </p:spTgt>
                                        </p:tgtEl>
                                        <p:attrNameLst>
                                          <p:attrName>style.visibility</p:attrName>
                                        </p:attrNameLst>
                                      </p:cBhvr>
                                    </p:anim>
                                  </p:childTnLst>
                                </p:cTn>
                              </p:par>
                              <p:par>
                                <p:cTn id="39" presetID="24" presetClass="entr" presetSubtype="0" fill="hold" nodeType="withEffect">
                                  <p:stCondLst>
                                    <p:cond delay="0"/>
                                  </p:stCondLst>
                                  <p:childTnLst>
                                    <p:set>
                                      <p:cBhvr>
                                        <p:cTn id="40" dur="1" fill="hold">
                                          <p:stCondLst>
                                            <p:cond delay="0"/>
                                          </p:stCondLst>
                                        </p:cTn>
                                        <p:tgtEl>
                                          <p:spTgt spid="70671">
                                            <p:txEl>
                                              <p:charRg st="38" end="48"/>
                                            </p:txEl>
                                          </p:spTgt>
                                        </p:tgtEl>
                                        <p:attrNameLst>
                                          <p:attrName>style.visibility</p:attrName>
                                        </p:attrNameLst>
                                      </p:cBhvr>
                                      <p:to>
                                        <p:strVal val="visible"/>
                                      </p:to>
                                    </p:set>
                                    <p:anim to="" calcmode="lin" valueType="num">
                                      <p:cBhvr>
                                        <p:cTn id="41" dur="1" fill="hold"/>
                                        <p:tgtEl>
                                          <p:spTgt spid="70671">
                                            <p:txEl>
                                              <p:charRg st="38" end="48"/>
                                            </p:txEl>
                                          </p:spTgt>
                                        </p:tgtEl>
                                        <p:attrNameLst>
                                          <p:attrName>style.visibility</p:attrName>
                                        </p:attrNameLst>
                                      </p:cBhvr>
                                    </p:anim>
                                  </p:childTnLst>
                                </p:cTn>
                              </p:par>
                              <p:par>
                                <p:cTn id="42" presetID="24" presetClass="entr" presetSubtype="0" fill="hold" nodeType="withEffect">
                                  <p:stCondLst>
                                    <p:cond delay="0"/>
                                  </p:stCondLst>
                                  <p:childTnLst>
                                    <p:set>
                                      <p:cBhvr>
                                        <p:cTn id="43" dur="1" fill="hold">
                                          <p:stCondLst>
                                            <p:cond delay="0"/>
                                          </p:stCondLst>
                                        </p:cTn>
                                        <p:tgtEl>
                                          <p:spTgt spid="70671">
                                            <p:txEl>
                                              <p:charRg st="48" end="59"/>
                                            </p:txEl>
                                          </p:spTgt>
                                        </p:tgtEl>
                                        <p:attrNameLst>
                                          <p:attrName>style.visibility</p:attrName>
                                        </p:attrNameLst>
                                      </p:cBhvr>
                                      <p:to>
                                        <p:strVal val="visible"/>
                                      </p:to>
                                    </p:set>
                                    <p:anim to="" calcmode="lin" valueType="num">
                                      <p:cBhvr>
                                        <p:cTn id="44" dur="1" fill="hold"/>
                                        <p:tgtEl>
                                          <p:spTgt spid="70671">
                                            <p:txEl>
                                              <p:charRg st="48" end="59"/>
                                            </p:txEl>
                                          </p:spTgt>
                                        </p:tgtEl>
                                        <p:attrNameLst>
                                          <p:attrName>style.visibility</p:attrName>
                                        </p:attrNameLst>
                                      </p:cBhvr>
                                    </p:anim>
                                  </p:childTnLst>
                                </p:cTn>
                              </p:par>
                            </p:childTnLst>
                          </p:cTn>
                        </p:par>
                      </p:childTnLst>
                    </p:cTn>
                  </p:par>
                  <p:par>
                    <p:cTn id="45" fill="hold">
                      <p:stCondLst>
                        <p:cond delay="indefinite"/>
                      </p:stCondLst>
                      <p:childTnLst>
                        <p:par>
                          <p:cTn id="46" fill="hold">
                            <p:stCondLst>
                              <p:cond delay="0"/>
                            </p:stCondLst>
                            <p:childTnLst>
                              <p:par>
                                <p:cTn id="47" presetID="24" presetClass="entr" presetSubtype="0" fill="hold" nodeType="clickEffect">
                                  <p:stCondLst>
                                    <p:cond delay="0"/>
                                  </p:stCondLst>
                                  <p:childTnLst>
                                    <p:set>
                                      <p:cBhvr>
                                        <p:cTn id="48" dur="1" fill="hold">
                                          <p:stCondLst>
                                            <p:cond delay="0"/>
                                          </p:stCondLst>
                                        </p:cTn>
                                        <p:tgtEl>
                                          <p:spTgt spid="70663">
                                            <p:txEl>
                                              <p:charRg st="4" end="42"/>
                                            </p:txEl>
                                          </p:spTgt>
                                        </p:tgtEl>
                                        <p:attrNameLst>
                                          <p:attrName>style.visibility</p:attrName>
                                        </p:attrNameLst>
                                      </p:cBhvr>
                                      <p:to>
                                        <p:strVal val="visible"/>
                                      </p:to>
                                    </p:set>
                                    <p:anim to="" calcmode="lin" valueType="num">
                                      <p:cBhvr>
                                        <p:cTn id="49" dur="1" fill="hold"/>
                                        <p:tgtEl>
                                          <p:spTgt spid="70663">
                                            <p:txEl>
                                              <p:charRg st="4" end="42"/>
                                            </p:txEl>
                                          </p:spTgt>
                                        </p:tgtEl>
                                        <p:attrNameLst>
                                          <p:attrName>style.visibility</p:attrName>
                                        </p:attrNameLst>
                                      </p:cBhvr>
                                    </p:anim>
                                  </p:childTnLst>
                                </p:cTn>
                              </p:par>
                            </p:childTnLst>
                          </p:cTn>
                        </p:par>
                      </p:childTnLst>
                    </p:cTn>
                  </p:par>
                  <p:par>
                    <p:cTn id="50" fill="hold">
                      <p:stCondLst>
                        <p:cond delay="indefinite"/>
                      </p:stCondLst>
                      <p:childTnLst>
                        <p:par>
                          <p:cTn id="51" fill="hold">
                            <p:stCondLst>
                              <p:cond delay="0"/>
                            </p:stCondLst>
                            <p:childTnLst>
                              <p:par>
                                <p:cTn id="52" presetID="24" presetClass="entr" presetSubtype="0" fill="hold" nodeType="clickEffect">
                                  <p:stCondLst>
                                    <p:cond delay="0"/>
                                  </p:stCondLst>
                                  <p:childTnLst>
                                    <p:set>
                                      <p:cBhvr>
                                        <p:cTn id="53" dur="1" fill="hold">
                                          <p:stCondLst>
                                            <p:cond delay="0"/>
                                          </p:stCondLst>
                                        </p:cTn>
                                        <p:tgtEl>
                                          <p:spTgt spid="70663">
                                            <p:txEl>
                                              <p:charRg st="47" end="52"/>
                                            </p:txEl>
                                          </p:spTgt>
                                        </p:tgtEl>
                                        <p:attrNameLst>
                                          <p:attrName>style.visibility</p:attrName>
                                        </p:attrNameLst>
                                      </p:cBhvr>
                                      <p:to>
                                        <p:strVal val="visible"/>
                                      </p:to>
                                    </p:set>
                                    <p:anim to="" calcmode="lin" valueType="num">
                                      <p:cBhvr>
                                        <p:cTn id="54" dur="1" fill="hold"/>
                                        <p:tgtEl>
                                          <p:spTgt spid="70663">
                                            <p:txEl>
                                              <p:charRg st="47" end="52"/>
                                            </p:txEl>
                                          </p:spTgt>
                                        </p:tgtEl>
                                        <p:attrNameLst>
                                          <p:attrName>style.visibility</p:attrName>
                                        </p:attrNameLst>
                                      </p:cBhvr>
                                    </p:anim>
                                  </p:childTnLst>
                                </p:cTn>
                              </p:par>
                              <p:par>
                                <p:cTn id="55" presetID="24" presetClass="entr" presetSubtype="0" fill="hold" nodeType="withEffect">
                                  <p:stCondLst>
                                    <p:cond delay="0"/>
                                  </p:stCondLst>
                                  <p:childTnLst>
                                    <p:set>
                                      <p:cBhvr>
                                        <p:cTn id="56" dur="1" fill="hold">
                                          <p:stCondLst>
                                            <p:cond delay="0"/>
                                          </p:stCondLst>
                                        </p:cTn>
                                        <p:tgtEl>
                                          <p:spTgt spid="70663">
                                            <p:txEl>
                                              <p:charRg st="52" end="56"/>
                                            </p:txEl>
                                          </p:spTgt>
                                        </p:tgtEl>
                                        <p:attrNameLst>
                                          <p:attrName>style.visibility</p:attrName>
                                        </p:attrNameLst>
                                      </p:cBhvr>
                                      <p:to>
                                        <p:strVal val="visible"/>
                                      </p:to>
                                    </p:set>
                                    <p:anim to="" calcmode="lin" valueType="num">
                                      <p:cBhvr>
                                        <p:cTn id="57" dur="1" fill="hold"/>
                                        <p:tgtEl>
                                          <p:spTgt spid="70663">
                                            <p:txEl>
                                              <p:charRg st="52" end="56"/>
                                            </p:txEl>
                                          </p:spTgt>
                                        </p:tgtEl>
                                        <p:attrNameLst>
                                          <p:attrName>style.visibility</p:attrName>
                                        </p:attrNameLst>
                                      </p:cBhvr>
                                    </p:anim>
                                  </p:childTnLst>
                                </p:cTn>
                              </p:par>
                              <p:par>
                                <p:cTn id="58" presetID="24" presetClass="entr" presetSubtype="0" fill="hold" nodeType="withEffect">
                                  <p:stCondLst>
                                    <p:cond delay="0"/>
                                  </p:stCondLst>
                                  <p:childTnLst>
                                    <p:set>
                                      <p:cBhvr>
                                        <p:cTn id="59" dur="1" fill="hold">
                                          <p:stCondLst>
                                            <p:cond delay="0"/>
                                          </p:stCondLst>
                                        </p:cTn>
                                        <p:tgtEl>
                                          <p:spTgt spid="70663">
                                            <p:txEl>
                                              <p:charRg st="56" end="61"/>
                                            </p:txEl>
                                          </p:spTgt>
                                        </p:tgtEl>
                                        <p:attrNameLst>
                                          <p:attrName>style.visibility</p:attrName>
                                        </p:attrNameLst>
                                      </p:cBhvr>
                                      <p:to>
                                        <p:strVal val="visible"/>
                                      </p:to>
                                    </p:set>
                                    <p:anim to="" calcmode="lin" valueType="num">
                                      <p:cBhvr>
                                        <p:cTn id="60" dur="1" fill="hold"/>
                                        <p:tgtEl>
                                          <p:spTgt spid="70663">
                                            <p:txEl>
                                              <p:charRg st="56" end="61"/>
                                            </p:txEl>
                                          </p:spTgt>
                                        </p:tgtEl>
                                        <p:attrNameLst>
                                          <p:attrName>style.visibility</p:attrName>
                                        </p:attrNameLst>
                                      </p:cBhvr>
                                    </p:anim>
                                  </p:childTnLst>
                                </p:cTn>
                              </p:par>
                              <p:par>
                                <p:cTn id="61" presetID="24" presetClass="entr" presetSubtype="0" fill="hold" nodeType="withEffect">
                                  <p:stCondLst>
                                    <p:cond delay="0"/>
                                  </p:stCondLst>
                                  <p:childTnLst>
                                    <p:set>
                                      <p:cBhvr>
                                        <p:cTn id="62" dur="1" fill="hold">
                                          <p:stCondLst>
                                            <p:cond delay="0"/>
                                          </p:stCondLst>
                                        </p:cTn>
                                        <p:tgtEl>
                                          <p:spTgt spid="70663">
                                            <p:txEl>
                                              <p:charRg st="61" end="66"/>
                                            </p:txEl>
                                          </p:spTgt>
                                        </p:tgtEl>
                                        <p:attrNameLst>
                                          <p:attrName>style.visibility</p:attrName>
                                        </p:attrNameLst>
                                      </p:cBhvr>
                                      <p:to>
                                        <p:strVal val="visible"/>
                                      </p:to>
                                    </p:set>
                                    <p:anim to="" calcmode="lin" valueType="num">
                                      <p:cBhvr>
                                        <p:cTn id="63" dur="1" fill="hold"/>
                                        <p:tgtEl>
                                          <p:spTgt spid="70663">
                                            <p:txEl>
                                              <p:charRg st="61" end="66"/>
                                            </p:txEl>
                                          </p:spTgt>
                                        </p:tgtEl>
                                        <p:attrNameLst>
                                          <p:attrName>style.visibility</p:attrName>
                                        </p:attrNameLst>
                                      </p:cBhvr>
                                    </p:anim>
                                  </p:childTnLst>
                                </p:cTn>
                              </p:par>
                              <p:par>
                                <p:cTn id="64" presetID="24" presetClass="entr" presetSubtype="0" fill="hold" nodeType="withEffect">
                                  <p:stCondLst>
                                    <p:cond delay="0"/>
                                  </p:stCondLst>
                                  <p:childTnLst>
                                    <p:set>
                                      <p:cBhvr>
                                        <p:cTn id="65" dur="1" fill="hold">
                                          <p:stCondLst>
                                            <p:cond delay="0"/>
                                          </p:stCondLst>
                                        </p:cTn>
                                        <p:tgtEl>
                                          <p:spTgt spid="70663">
                                            <p:txEl>
                                              <p:charRg st="66" end="71"/>
                                            </p:txEl>
                                          </p:spTgt>
                                        </p:tgtEl>
                                        <p:attrNameLst>
                                          <p:attrName>style.visibility</p:attrName>
                                        </p:attrNameLst>
                                      </p:cBhvr>
                                      <p:to>
                                        <p:strVal val="visible"/>
                                      </p:to>
                                    </p:set>
                                    <p:anim to="" calcmode="lin" valueType="num">
                                      <p:cBhvr>
                                        <p:cTn id="66" dur="1" fill="hold"/>
                                        <p:tgtEl>
                                          <p:spTgt spid="70663">
                                            <p:txEl>
                                              <p:charRg st="66" end="71"/>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126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1267" name="AutoShape 5"/>
          <p:cNvSpPr>
            <a:spLocks noChangeAspect="1"/>
          </p:cNvSpPr>
          <p:nvPr/>
        </p:nvSpPr>
        <p:spPr>
          <a:xfrm>
            <a:off x="395288" y="1557338"/>
            <a:ext cx="8353425" cy="512445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9638" name="Rectangle 6"/>
          <p:cNvSpPr/>
          <p:nvPr/>
        </p:nvSpPr>
        <p:spPr>
          <a:xfrm>
            <a:off x="2339975" y="4941888"/>
            <a:ext cx="6481763" cy="1438275"/>
          </a:xfrm>
          <a:prstGeom prst="rect">
            <a:avLst/>
          </a:prstGeom>
          <a:noFill/>
          <a:ln w="9525" cap="flat" cmpd="sng">
            <a:solidFill>
              <a:srgbClr val="000000"/>
            </a:solidFill>
            <a:prstDash val="solid"/>
            <a:miter/>
            <a:headEnd type="none" w="med" len="med"/>
            <a:tailEnd type="none" w="med" len="med"/>
          </a:ln>
        </p:spPr>
        <p:txBody>
          <a:bodyPr lIns="74981" tIns="37490" rIns="74981" bIns="37490" anchor="t" anchorCtr="0">
            <a:spAutoFit/>
          </a:bodyPr>
          <a:p>
            <a:pPr algn="just">
              <a:lnSpc>
                <a:spcPct val="120000"/>
              </a:lnSpc>
            </a:pPr>
            <a:r>
              <a:rPr lang="zh-CN" altLang="en-US" sz="1400" b="1" dirty="0">
                <a:solidFill>
                  <a:srgbClr val="1C1C1C"/>
                </a:solidFill>
                <a:latin typeface="宋体" panose="02010600030101010101" pitchFamily="2" charset="-122"/>
                <a:ea typeface="宋体" panose="02010600030101010101" pitchFamily="2" charset="-122"/>
              </a:rPr>
              <a:t>特点：</a:t>
            </a:r>
            <a:r>
              <a:rPr lang="en-US" altLang="zh-CN" sz="1400" dirty="0">
                <a:solidFill>
                  <a:srgbClr val="1C1C1C"/>
                </a:solidFill>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业务规模发展迅速。</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2.</a:t>
            </a:r>
            <a:r>
              <a:rPr lang="zh-CN" altLang="en-US" sz="1400" dirty="0">
                <a:latin typeface="宋体" panose="02010600030101010101" pitchFamily="2" charset="-122"/>
                <a:ea typeface="宋体" panose="02010600030101010101" pitchFamily="2" charset="-122"/>
              </a:rPr>
              <a:t>市场格局基本形成。</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3.</a:t>
            </a:r>
            <a:r>
              <a:rPr lang="zh-CN" altLang="en-US" sz="1400" dirty="0">
                <a:latin typeface="宋体" panose="02010600030101010101" pitchFamily="2" charset="-122"/>
                <a:ea typeface="宋体" panose="02010600030101010101" pitchFamily="2" charset="-122"/>
              </a:rPr>
              <a:t>服务领域不断扩展。</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4.</a:t>
            </a:r>
            <a:r>
              <a:rPr lang="zh-CN" altLang="en-US" sz="1400" dirty="0">
                <a:latin typeface="宋体" panose="02010600030101010101" pitchFamily="2" charset="-122"/>
                <a:ea typeface="宋体" panose="02010600030101010101" pitchFamily="2" charset="-122"/>
              </a:rPr>
              <a:t>技术装备水平显著提高。</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5.</a:t>
            </a:r>
            <a:r>
              <a:rPr lang="zh-CN" altLang="en-US" sz="1400" dirty="0">
                <a:latin typeface="宋体" panose="02010600030101010101" pitchFamily="2" charset="-122"/>
                <a:ea typeface="宋体" panose="02010600030101010101" pitchFamily="2" charset="-122"/>
              </a:rPr>
              <a:t>行业管理机制初步建立。</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69639" name="Rectangle 7"/>
          <p:cNvSpPr/>
          <p:nvPr/>
        </p:nvSpPr>
        <p:spPr>
          <a:xfrm>
            <a:off x="2339975" y="3357563"/>
            <a:ext cx="6491288" cy="1368425"/>
          </a:xfrm>
          <a:prstGeom prst="rect">
            <a:avLst/>
          </a:prstGeom>
          <a:noFill/>
          <a:ln w="9525" cap="flat" cmpd="sng">
            <a:solidFill>
              <a:srgbClr val="000000"/>
            </a:solidFill>
            <a:prstDash val="solid"/>
            <a:miter/>
            <a:headEnd type="none" w="med" len="med"/>
            <a:tailEnd type="none" w="med" len="med"/>
          </a:ln>
        </p:spPr>
        <p:txBody>
          <a:bodyPr lIns="74981" tIns="37490" rIns="74981" bIns="37490" anchor="t" anchorCtr="0"/>
          <a:p>
            <a:pPr algn="just">
              <a:lnSpc>
                <a:spcPct val="120000"/>
              </a:lnSpc>
            </a:pPr>
            <a:r>
              <a:rPr lang="zh-CN" altLang="en-US" sz="1400" b="1" dirty="0">
                <a:latin typeface="Arial" panose="020B0604020202020204" pitchFamily="34" charset="0"/>
                <a:ea typeface="宋体" panose="02010600030101010101" pitchFamily="2" charset="-122"/>
              </a:rPr>
              <a:t>特点：</a:t>
            </a:r>
            <a:r>
              <a:rPr lang="en-US" altLang="zh-CN" sz="1400" dirty="0">
                <a:solidFill>
                  <a:srgbClr val="1C1C1C"/>
                </a:solidFill>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地区快递服务规模化发展。</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2.</a:t>
            </a:r>
            <a:r>
              <a:rPr lang="zh-CN" altLang="en-US" sz="1400" dirty="0">
                <a:latin typeface="宋体" panose="02010600030101010101" pitchFamily="2" charset="-122"/>
                <a:ea typeface="宋体" panose="02010600030101010101" pitchFamily="2" charset="-122"/>
              </a:rPr>
              <a:t>区域快递服务吸引力不断增强</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3.</a:t>
            </a:r>
            <a:r>
              <a:rPr lang="zh-CN" altLang="en-US" sz="1400" dirty="0">
                <a:latin typeface="宋体" panose="02010600030101010101" pitchFamily="2" charset="-122"/>
                <a:ea typeface="宋体" panose="02010600030101010101" pitchFamily="2" charset="-122"/>
              </a:rPr>
              <a:t>快递企业软硬件水平显著提升。</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4.</a:t>
            </a:r>
            <a:r>
              <a:rPr lang="zh-CN" altLang="en-US" sz="1400" dirty="0">
                <a:latin typeface="宋体" panose="02010600030101010101" pitchFamily="2" charset="-122"/>
                <a:ea typeface="宋体" panose="02010600030101010101" pitchFamily="2" charset="-122"/>
              </a:rPr>
              <a:t>快递服务产品呈多元化趋势。  </a:t>
            </a:r>
            <a:endParaRPr lang="zh-CN" altLang="en-US" sz="1400" dirty="0">
              <a:solidFill>
                <a:srgbClr val="1C1C1C"/>
              </a:solidFill>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5.</a:t>
            </a:r>
            <a:r>
              <a:rPr lang="zh-CN" altLang="en-US" sz="1400" dirty="0">
                <a:latin typeface="宋体" panose="02010600030101010101" pitchFamily="2" charset="-122"/>
                <a:ea typeface="宋体" panose="02010600030101010101" pitchFamily="2" charset="-122"/>
              </a:rPr>
              <a:t>行业管理逐步规范。</a:t>
            </a:r>
            <a:r>
              <a:rPr lang="zh-CN" altLang="en-US" sz="1400" dirty="0">
                <a:latin typeface="Arial" panose="020B0604020202020204" pitchFamily="34" charset="0"/>
                <a:ea typeface="宋体" panose="02010600030101010101" pitchFamily="2" charset="-122"/>
              </a:rPr>
              <a:t> </a:t>
            </a:r>
            <a:endParaRPr lang="zh-CN" altLang="en-US" sz="1400" b="1" dirty="0">
              <a:solidFill>
                <a:srgbClr val="1C1C1C"/>
              </a:solidFill>
              <a:latin typeface="Arial" panose="020B0604020202020204" pitchFamily="34" charset="0"/>
              <a:ea typeface="宋体" panose="02010600030101010101" pitchFamily="2" charset="-122"/>
            </a:endParaRPr>
          </a:p>
          <a:p>
            <a:pPr algn="just"/>
            <a:endParaRPr lang="zh-CN" altLang="en-US" sz="1400" b="1" dirty="0">
              <a:solidFill>
                <a:srgbClr val="1C1C1C"/>
              </a:solidFill>
              <a:latin typeface="Arial" panose="020B0604020202020204" pitchFamily="34" charset="0"/>
              <a:ea typeface="宋体" panose="02010600030101010101" pitchFamily="2" charset="-122"/>
            </a:endParaRPr>
          </a:p>
          <a:p>
            <a:endParaRPr lang="zh-CN" altLang="en-US" sz="1400" dirty="0">
              <a:latin typeface="Arial" panose="020B0604020202020204" pitchFamily="34" charset="0"/>
              <a:ea typeface="宋体" panose="02010600030101010101" pitchFamily="2" charset="-122"/>
            </a:endParaRPr>
          </a:p>
        </p:txBody>
      </p:sp>
      <p:sp>
        <p:nvSpPr>
          <p:cNvPr id="69640" name="Rectangle 8"/>
          <p:cNvSpPr/>
          <p:nvPr/>
        </p:nvSpPr>
        <p:spPr>
          <a:xfrm>
            <a:off x="2339975" y="1412875"/>
            <a:ext cx="6481763" cy="1639888"/>
          </a:xfrm>
          <a:prstGeom prst="rect">
            <a:avLst/>
          </a:prstGeom>
          <a:noFill/>
          <a:ln w="9525" cap="flat" cmpd="sng">
            <a:solidFill>
              <a:srgbClr val="000000"/>
            </a:solidFill>
            <a:prstDash val="solid"/>
            <a:miter/>
            <a:headEnd type="none" w="med" len="med"/>
            <a:tailEnd type="none" w="med" len="med"/>
          </a:ln>
        </p:spPr>
        <p:txBody>
          <a:bodyPr lIns="74981" tIns="37490" rIns="74981" bIns="37490" anchor="t" anchorCtr="0"/>
          <a:p>
            <a:pPr algn="just">
              <a:lnSpc>
                <a:spcPct val="120000"/>
              </a:lnSpc>
            </a:pPr>
            <a:r>
              <a:rPr lang="zh-CN" altLang="en-US" sz="1400" b="1" dirty="0">
                <a:solidFill>
                  <a:srgbClr val="1C1C1C"/>
                </a:solidFill>
                <a:latin typeface="Arial" panose="020B0604020202020204" pitchFamily="34" charset="0"/>
                <a:ea typeface="宋体" panose="02010600030101010101" pitchFamily="2" charset="-122"/>
              </a:rPr>
              <a:t>特点：</a:t>
            </a:r>
            <a:r>
              <a:rPr lang="zh-CN" altLang="en-US" sz="1400" dirty="0">
                <a:latin typeface="Arial" panose="020B0604020202020204" pitchFamily="34" charset="0"/>
                <a:ea typeface="宋体" panose="02010600030101010101" pitchFamily="2" charset="-122"/>
              </a:rPr>
              <a:t>  </a:t>
            </a:r>
            <a:r>
              <a:rPr lang="en-US" altLang="zh-CN" sz="1400" dirty="0">
                <a:latin typeface="宋体" panose="02010600030101010101" pitchFamily="2" charset="-122"/>
                <a:ea typeface="宋体" panose="02010600030101010101" pitchFamily="2" charset="-122"/>
              </a:rPr>
              <a:t>1</a:t>
            </a:r>
            <a:r>
              <a:rPr lang="zh-CN" altLang="en-US" sz="1400" dirty="0">
                <a:latin typeface="宋体" panose="02010600030101010101" pitchFamily="2" charset="-122"/>
                <a:ea typeface="宋体" panose="02010600030101010101" pitchFamily="2" charset="-122"/>
              </a:rPr>
              <a:t>．快递服务快速增长，市场规模逐年扩大 ；</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2</a:t>
            </a:r>
            <a:r>
              <a:rPr lang="zh-CN" altLang="en-US" sz="1400" dirty="0">
                <a:latin typeface="宋体" panose="02010600030101010101" pitchFamily="2" charset="-122"/>
                <a:ea typeface="宋体" panose="02010600030101010101" pitchFamily="2" charset="-122"/>
              </a:rPr>
              <a:t>．总部经济效应显现，区域战略地位凸显 ；</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3</a:t>
            </a:r>
            <a:r>
              <a:rPr lang="zh-CN" altLang="en-US" sz="1400" dirty="0">
                <a:latin typeface="宋体" panose="02010600030101010101" pitchFamily="2" charset="-122"/>
                <a:ea typeface="宋体" panose="02010600030101010101" pitchFamily="2" charset="-122"/>
              </a:rPr>
              <a:t>．市场主体多元化，经营模式多样化 ；</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4</a:t>
            </a:r>
            <a:r>
              <a:rPr lang="zh-CN" altLang="en-US" sz="1400" dirty="0">
                <a:latin typeface="宋体" panose="02010600030101010101" pitchFamily="2" charset="-122"/>
                <a:ea typeface="宋体" panose="02010600030101010101" pitchFamily="2" charset="-122"/>
              </a:rPr>
              <a:t>．基础设施较为健全，企业综合实力较强 ；</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5</a:t>
            </a:r>
            <a:r>
              <a:rPr lang="zh-CN" altLang="en-US" sz="1400" dirty="0">
                <a:latin typeface="宋体" panose="02010600030101010101" pitchFamily="2" charset="-122"/>
                <a:ea typeface="宋体" panose="02010600030101010101" pitchFamily="2" charset="-122"/>
              </a:rPr>
              <a:t>．服务覆盖范围广，服务产品多样化 ；</a:t>
            </a:r>
            <a:endParaRPr lang="zh-CN" altLang="en-US" sz="1400" dirty="0">
              <a:latin typeface="宋体" panose="02010600030101010101" pitchFamily="2" charset="-122"/>
              <a:ea typeface="宋体" panose="02010600030101010101" pitchFamily="2" charset="-122"/>
            </a:endParaRPr>
          </a:p>
          <a:p>
            <a:pPr algn="just">
              <a:lnSpc>
                <a:spcPct val="120000"/>
              </a:lnSpc>
            </a:pPr>
            <a:r>
              <a:rPr lang="en-US" altLang="zh-CN" sz="1400" dirty="0">
                <a:latin typeface="宋体" panose="02010600030101010101" pitchFamily="2" charset="-122"/>
                <a:ea typeface="宋体" panose="02010600030101010101" pitchFamily="2" charset="-122"/>
              </a:rPr>
              <a:t>       6</a:t>
            </a:r>
            <a:r>
              <a:rPr lang="zh-CN" altLang="en-US" sz="1400" dirty="0">
                <a:latin typeface="宋体" panose="02010600030101010101" pitchFamily="2" charset="-122"/>
                <a:ea typeface="宋体" panose="02010600030101010101" pitchFamily="2" charset="-122"/>
              </a:rPr>
              <a:t>．市场竞争较为充分，区域联动效应显著 。</a:t>
            </a:r>
            <a:endParaRPr lang="zh-CN" altLang="en-US" sz="1400" b="1" dirty="0">
              <a:solidFill>
                <a:srgbClr val="1C1C1C"/>
              </a:solidFill>
              <a:latin typeface="宋体" panose="02010600030101010101" pitchFamily="2" charset="-122"/>
              <a:ea typeface="宋体" panose="02010600030101010101" pitchFamily="2" charset="-122"/>
            </a:endParaRPr>
          </a:p>
          <a:p>
            <a:pPr algn="just"/>
            <a:endParaRPr lang="zh-CN" altLang="en-US" sz="1400" b="1" dirty="0">
              <a:solidFill>
                <a:srgbClr val="1C1C1C"/>
              </a:solidFill>
              <a:latin typeface="宋体" panose="02010600030101010101" pitchFamily="2" charset="-122"/>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p:txBody>
      </p:sp>
      <p:sp>
        <p:nvSpPr>
          <p:cNvPr id="11271" name="AutoShape 9"/>
          <p:cNvSpPr/>
          <p:nvPr/>
        </p:nvSpPr>
        <p:spPr>
          <a:xfrm>
            <a:off x="539750" y="1484313"/>
            <a:ext cx="1543050" cy="1466850"/>
          </a:xfrm>
          <a:prstGeom prst="flowChartConnector">
            <a:avLst/>
          </a:prstGeom>
          <a:gradFill rotWithShape="1">
            <a:gsLst>
              <a:gs pos="0">
                <a:srgbClr val="A0D35D"/>
              </a:gs>
              <a:gs pos="100000">
                <a:srgbClr val="6A8C3E"/>
              </a:gs>
            </a:gsLst>
            <a:lin ang="2700000" scaled="1"/>
            <a:tileRect/>
          </a:gradFill>
          <a:ln w="88900" cap="flat" cmpd="thinThick">
            <a:solidFill>
              <a:srgbClr val="C0C0C0"/>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1272" name="AutoShape 10"/>
          <p:cNvSpPr/>
          <p:nvPr/>
        </p:nvSpPr>
        <p:spPr>
          <a:xfrm>
            <a:off x="539750" y="3213100"/>
            <a:ext cx="1543050" cy="1466850"/>
          </a:xfrm>
          <a:prstGeom prst="flowChartConnector">
            <a:avLst/>
          </a:prstGeom>
          <a:gradFill rotWithShape="1">
            <a:gsLst>
              <a:gs pos="0">
                <a:srgbClr val="DFC75F"/>
              </a:gs>
              <a:gs pos="100000">
                <a:srgbClr val="94843F"/>
              </a:gs>
            </a:gsLst>
            <a:lin ang="2700000" scaled="1"/>
            <a:tileRect/>
          </a:gradFill>
          <a:ln w="88900" cap="flat" cmpd="thinThick">
            <a:solidFill>
              <a:srgbClr val="C0C0C0"/>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1273" name="AutoShape 11"/>
          <p:cNvSpPr/>
          <p:nvPr/>
        </p:nvSpPr>
        <p:spPr>
          <a:xfrm>
            <a:off x="569913" y="4997450"/>
            <a:ext cx="1543050" cy="1466850"/>
          </a:xfrm>
          <a:prstGeom prst="flowChartConnector">
            <a:avLst/>
          </a:prstGeom>
          <a:gradFill rotWithShape="1">
            <a:gsLst>
              <a:gs pos="0">
                <a:srgbClr val="20A0BA"/>
              </a:gs>
              <a:gs pos="100000">
                <a:srgbClr val="156A7B"/>
              </a:gs>
            </a:gsLst>
            <a:lin ang="2700000" scaled="1"/>
            <a:tileRect/>
          </a:gradFill>
          <a:ln w="88900" cap="flat" cmpd="thinThick">
            <a:solidFill>
              <a:srgbClr val="C0C0C0"/>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1274" name="Text Box 12"/>
          <p:cNvSpPr txBox="1"/>
          <p:nvPr/>
        </p:nvSpPr>
        <p:spPr>
          <a:xfrm>
            <a:off x="857250" y="1919288"/>
            <a:ext cx="1050925" cy="661987"/>
          </a:xfrm>
          <a:prstGeom prst="rect">
            <a:avLst/>
          </a:prstGeom>
          <a:noFill/>
          <a:ln w="9525">
            <a:noFill/>
          </a:ln>
        </p:spPr>
        <p:txBody>
          <a:bodyPr anchor="t" anchorCtr="0"/>
          <a:p>
            <a:pPr algn="just"/>
            <a:r>
              <a:rPr lang="zh-CN" altLang="en-US" sz="2000" b="1" dirty="0">
                <a:latin typeface="Times New Roman" panose="02020603050405020304" pitchFamily="18" charset="0"/>
                <a:ea typeface="宋体" panose="02010600030101010101" pitchFamily="2" charset="-122"/>
              </a:rPr>
              <a:t>长三角</a:t>
            </a:r>
            <a:endParaRPr lang="zh-CN" altLang="en-US" sz="2000" b="1" dirty="0">
              <a:latin typeface="Times New Roman" panose="02020603050405020304" pitchFamily="18" charset="0"/>
              <a:ea typeface="宋体" panose="02010600030101010101" pitchFamily="2" charset="-122"/>
            </a:endParaRPr>
          </a:p>
          <a:p>
            <a:pPr algn="just"/>
            <a:r>
              <a:rPr lang="zh-CN" altLang="en-US" sz="2000" b="1" dirty="0">
                <a:latin typeface="Times New Roman" panose="02020603050405020304" pitchFamily="18" charset="0"/>
                <a:ea typeface="宋体" panose="02010600030101010101" pitchFamily="2" charset="-122"/>
              </a:rPr>
              <a:t>经济区</a:t>
            </a:r>
            <a:endParaRPr lang="zh-CN" altLang="en-US" sz="2000" dirty="0">
              <a:latin typeface="Arial" panose="020B0604020202020204" pitchFamily="34" charset="0"/>
              <a:ea typeface="宋体" panose="02010600030101010101" pitchFamily="2" charset="-122"/>
            </a:endParaRPr>
          </a:p>
        </p:txBody>
      </p:sp>
      <p:sp>
        <p:nvSpPr>
          <p:cNvPr id="11275" name="Text Box 13"/>
          <p:cNvSpPr txBox="1"/>
          <p:nvPr/>
        </p:nvSpPr>
        <p:spPr>
          <a:xfrm>
            <a:off x="919163" y="3608388"/>
            <a:ext cx="947737" cy="661987"/>
          </a:xfrm>
          <a:prstGeom prst="rect">
            <a:avLst/>
          </a:prstGeom>
          <a:noFill/>
          <a:ln w="9525">
            <a:noFill/>
          </a:ln>
        </p:spPr>
        <p:txBody>
          <a:bodyPr anchor="t" anchorCtr="0"/>
          <a:p>
            <a:pPr algn="just"/>
            <a:r>
              <a:rPr lang="zh-CN" altLang="en-US" b="1" dirty="0">
                <a:latin typeface="Times New Roman" panose="02020603050405020304" pitchFamily="18" charset="0"/>
                <a:ea typeface="宋体" panose="02010600030101010101" pitchFamily="2" charset="-122"/>
              </a:rPr>
              <a:t>珠三角</a:t>
            </a:r>
            <a:endParaRPr lang="zh-CN" altLang="en-US" b="1" dirty="0">
              <a:latin typeface="Times New Roman" panose="02020603050405020304" pitchFamily="18" charset="0"/>
              <a:ea typeface="宋体" panose="02010600030101010101" pitchFamily="2" charset="-122"/>
            </a:endParaRPr>
          </a:p>
          <a:p>
            <a:pPr algn="just"/>
            <a:r>
              <a:rPr lang="zh-CN" altLang="en-US" b="1" dirty="0">
                <a:latin typeface="Times New Roman" panose="02020603050405020304" pitchFamily="18" charset="0"/>
                <a:ea typeface="宋体" panose="02010600030101010101" pitchFamily="2" charset="-122"/>
              </a:rPr>
              <a:t>经济区</a:t>
            </a:r>
            <a:endParaRPr lang="zh-CN" altLang="en-US" dirty="0">
              <a:latin typeface="Arial" panose="020B0604020202020204" pitchFamily="34" charset="0"/>
              <a:ea typeface="宋体" panose="02010600030101010101" pitchFamily="2" charset="-122"/>
            </a:endParaRPr>
          </a:p>
        </p:txBody>
      </p:sp>
      <p:sp>
        <p:nvSpPr>
          <p:cNvPr id="11276" name="Text Box 14"/>
          <p:cNvSpPr txBox="1"/>
          <p:nvPr/>
        </p:nvSpPr>
        <p:spPr>
          <a:xfrm>
            <a:off x="919163" y="5465763"/>
            <a:ext cx="947737" cy="661987"/>
          </a:xfrm>
          <a:prstGeom prst="rect">
            <a:avLst/>
          </a:prstGeom>
          <a:noFill/>
          <a:ln w="9525">
            <a:noFill/>
          </a:ln>
        </p:spPr>
        <p:txBody>
          <a:bodyPr anchor="t" anchorCtr="0"/>
          <a:p>
            <a:pPr algn="just"/>
            <a:r>
              <a:rPr lang="zh-CN" altLang="en-US" b="1" dirty="0">
                <a:latin typeface="Times New Roman" panose="02020603050405020304" pitchFamily="18" charset="0"/>
                <a:ea typeface="宋体" panose="02010600030101010101" pitchFamily="2" charset="-122"/>
              </a:rPr>
              <a:t>环渤海 </a:t>
            </a:r>
            <a:endParaRPr lang="zh-CN" altLang="en-US" b="1" dirty="0">
              <a:latin typeface="Times New Roman" panose="02020603050405020304" pitchFamily="18" charset="0"/>
              <a:ea typeface="宋体" panose="02010600030101010101" pitchFamily="2" charset="-122"/>
            </a:endParaRPr>
          </a:p>
          <a:p>
            <a:pPr algn="just"/>
            <a:r>
              <a:rPr lang="zh-CN" altLang="en-US" b="1" dirty="0">
                <a:latin typeface="Times New Roman" panose="02020603050405020304" pitchFamily="18" charset="0"/>
                <a:ea typeface="宋体" panose="02010600030101010101" pitchFamily="2" charset="-122"/>
              </a:rPr>
              <a:t>经济区</a:t>
            </a:r>
            <a:endParaRPr lang="zh-CN" altLang="en-US"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9640">
                                            <p:txEl>
                                              <p:charRg st="0" end="27"/>
                                            </p:txEl>
                                          </p:spTgt>
                                        </p:tgtEl>
                                        <p:attrNameLst>
                                          <p:attrName>style.visibility</p:attrName>
                                        </p:attrNameLst>
                                      </p:cBhvr>
                                      <p:to>
                                        <p:strVal val="visible"/>
                                      </p:to>
                                    </p:set>
                                    <p:anim to="" calcmode="lin" valueType="num">
                                      <p:cBhvr>
                                        <p:cTn id="7" dur="1" fill="hold"/>
                                        <p:tgtEl>
                                          <p:spTgt spid="69640">
                                            <p:txEl>
                                              <p:charRg st="0" end="27"/>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69640">
                                            <p:txEl>
                                              <p:charRg st="27" end="56"/>
                                            </p:txEl>
                                          </p:spTgt>
                                        </p:tgtEl>
                                        <p:attrNameLst>
                                          <p:attrName>style.visibility</p:attrName>
                                        </p:attrNameLst>
                                      </p:cBhvr>
                                      <p:to>
                                        <p:strVal val="visible"/>
                                      </p:to>
                                    </p:set>
                                    <p:anim to="" calcmode="lin" valueType="num">
                                      <p:cBhvr>
                                        <p:cTn id="10" dur="1" fill="hold"/>
                                        <p:tgtEl>
                                          <p:spTgt spid="69640">
                                            <p:txEl>
                                              <p:charRg st="27" end="56"/>
                                            </p:txEl>
                                          </p:spTgt>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69640">
                                            <p:txEl>
                                              <p:charRg st="56" end="83"/>
                                            </p:txEl>
                                          </p:spTgt>
                                        </p:tgtEl>
                                        <p:attrNameLst>
                                          <p:attrName>style.visibility</p:attrName>
                                        </p:attrNameLst>
                                      </p:cBhvr>
                                      <p:to>
                                        <p:strVal val="visible"/>
                                      </p:to>
                                    </p:set>
                                    <p:anim to="" calcmode="lin" valueType="num">
                                      <p:cBhvr>
                                        <p:cTn id="13" dur="1" fill="hold"/>
                                        <p:tgtEl>
                                          <p:spTgt spid="69640">
                                            <p:txEl>
                                              <p:charRg st="56" end="83"/>
                                            </p:txEl>
                                          </p:spTgt>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69640">
                                            <p:txEl>
                                              <p:charRg st="83" end="112"/>
                                            </p:txEl>
                                          </p:spTgt>
                                        </p:tgtEl>
                                        <p:attrNameLst>
                                          <p:attrName>style.visibility</p:attrName>
                                        </p:attrNameLst>
                                      </p:cBhvr>
                                      <p:to>
                                        <p:strVal val="visible"/>
                                      </p:to>
                                    </p:set>
                                    <p:anim to="" calcmode="lin" valueType="num">
                                      <p:cBhvr>
                                        <p:cTn id="16" dur="1" fill="hold"/>
                                        <p:tgtEl>
                                          <p:spTgt spid="69640">
                                            <p:txEl>
                                              <p:charRg st="83" end="112"/>
                                            </p:txEl>
                                          </p:spTgt>
                                        </p:tgtEl>
                                        <p:attrNameLst>
                                          <p:attrName>style.visibility</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69640">
                                            <p:txEl>
                                              <p:charRg st="112" end="139"/>
                                            </p:txEl>
                                          </p:spTgt>
                                        </p:tgtEl>
                                        <p:attrNameLst>
                                          <p:attrName>style.visibility</p:attrName>
                                        </p:attrNameLst>
                                      </p:cBhvr>
                                      <p:to>
                                        <p:strVal val="visible"/>
                                      </p:to>
                                    </p:set>
                                    <p:anim to="" calcmode="lin" valueType="num">
                                      <p:cBhvr>
                                        <p:cTn id="19" dur="1" fill="hold"/>
                                        <p:tgtEl>
                                          <p:spTgt spid="69640">
                                            <p:txEl>
                                              <p:charRg st="112" end="139"/>
                                            </p:txEl>
                                          </p:spTgt>
                                        </p:tgtEl>
                                        <p:attrNameLst>
                                          <p:attrName>style.visibility</p:attrName>
                                        </p:attrNameLst>
                                      </p:cBhvr>
                                    </p:anim>
                                  </p:childTnLst>
                                </p:cTn>
                              </p:par>
                              <p:par>
                                <p:cTn id="20" presetID="24" presetClass="entr" presetSubtype="0" fill="hold" nodeType="withEffect">
                                  <p:stCondLst>
                                    <p:cond delay="0"/>
                                  </p:stCondLst>
                                  <p:childTnLst>
                                    <p:set>
                                      <p:cBhvr>
                                        <p:cTn id="21" dur="1" fill="hold">
                                          <p:stCondLst>
                                            <p:cond delay="0"/>
                                          </p:stCondLst>
                                        </p:cTn>
                                        <p:tgtEl>
                                          <p:spTgt spid="69640">
                                            <p:txEl>
                                              <p:charRg st="139" end="168"/>
                                            </p:txEl>
                                          </p:spTgt>
                                        </p:tgtEl>
                                        <p:attrNameLst>
                                          <p:attrName>style.visibility</p:attrName>
                                        </p:attrNameLst>
                                      </p:cBhvr>
                                      <p:to>
                                        <p:strVal val="visible"/>
                                      </p:to>
                                    </p:set>
                                    <p:anim to="" calcmode="lin" valueType="num">
                                      <p:cBhvr>
                                        <p:cTn id="22" dur="1" fill="hold"/>
                                        <p:tgtEl>
                                          <p:spTgt spid="69640">
                                            <p:txEl>
                                              <p:charRg st="139" end="168"/>
                                            </p:txEl>
                                          </p:spTgt>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69639">
                                            <p:txEl>
                                              <p:charRg st="0" end="18"/>
                                            </p:txEl>
                                          </p:spTgt>
                                        </p:tgtEl>
                                        <p:attrNameLst>
                                          <p:attrName>style.visibility</p:attrName>
                                        </p:attrNameLst>
                                      </p:cBhvr>
                                      <p:to>
                                        <p:strVal val="visible"/>
                                      </p:to>
                                    </p:set>
                                    <p:anim to="" calcmode="lin" valueType="num">
                                      <p:cBhvr>
                                        <p:cTn id="27" dur="1" fill="hold"/>
                                        <p:tgtEl>
                                          <p:spTgt spid="69639">
                                            <p:txEl>
                                              <p:charRg st="0" end="18"/>
                                            </p:txEl>
                                          </p:spTgt>
                                        </p:tgtEl>
                                        <p:attrNameLst>
                                          <p:attrName>style.visibility</p:attrName>
                                        </p:attrNameLst>
                                      </p:cBhvr>
                                    </p:anim>
                                  </p:childTnLst>
                                </p:cTn>
                              </p:par>
                              <p:par>
                                <p:cTn id="28" presetID="24" presetClass="entr" presetSubtype="0" fill="hold" nodeType="withEffect">
                                  <p:stCondLst>
                                    <p:cond delay="0"/>
                                  </p:stCondLst>
                                  <p:childTnLst>
                                    <p:set>
                                      <p:cBhvr>
                                        <p:cTn id="29" dur="1" fill="hold">
                                          <p:stCondLst>
                                            <p:cond delay="0"/>
                                          </p:stCondLst>
                                        </p:cTn>
                                        <p:tgtEl>
                                          <p:spTgt spid="69639">
                                            <p:txEl>
                                              <p:charRg st="18" end="40"/>
                                            </p:txEl>
                                          </p:spTgt>
                                        </p:tgtEl>
                                        <p:attrNameLst>
                                          <p:attrName>style.visibility</p:attrName>
                                        </p:attrNameLst>
                                      </p:cBhvr>
                                      <p:to>
                                        <p:strVal val="visible"/>
                                      </p:to>
                                    </p:set>
                                    <p:anim to="" calcmode="lin" valueType="num">
                                      <p:cBhvr>
                                        <p:cTn id="30" dur="1" fill="hold"/>
                                        <p:tgtEl>
                                          <p:spTgt spid="69639">
                                            <p:txEl>
                                              <p:charRg st="18" end="40"/>
                                            </p:txEl>
                                          </p:spTgt>
                                        </p:tgtEl>
                                        <p:attrNameLst>
                                          <p:attrName>style.visibility</p:attrName>
                                        </p:attrNameLst>
                                      </p:cBhvr>
                                    </p:anim>
                                  </p:childTnLst>
                                </p:cTn>
                              </p:par>
                              <p:par>
                                <p:cTn id="31" presetID="24" presetClass="entr" presetSubtype="0" fill="hold" nodeType="withEffect">
                                  <p:stCondLst>
                                    <p:cond delay="0"/>
                                  </p:stCondLst>
                                  <p:childTnLst>
                                    <p:set>
                                      <p:cBhvr>
                                        <p:cTn id="32" dur="1" fill="hold">
                                          <p:stCondLst>
                                            <p:cond delay="0"/>
                                          </p:stCondLst>
                                        </p:cTn>
                                        <p:tgtEl>
                                          <p:spTgt spid="69639">
                                            <p:txEl>
                                              <p:charRg st="40" end="63"/>
                                            </p:txEl>
                                          </p:spTgt>
                                        </p:tgtEl>
                                        <p:attrNameLst>
                                          <p:attrName>style.visibility</p:attrName>
                                        </p:attrNameLst>
                                      </p:cBhvr>
                                      <p:to>
                                        <p:strVal val="visible"/>
                                      </p:to>
                                    </p:set>
                                    <p:anim to="" calcmode="lin" valueType="num">
                                      <p:cBhvr>
                                        <p:cTn id="33" dur="1" fill="hold"/>
                                        <p:tgtEl>
                                          <p:spTgt spid="69639">
                                            <p:txEl>
                                              <p:charRg st="40" end="63"/>
                                            </p:txEl>
                                          </p:spTgt>
                                        </p:tgtEl>
                                        <p:attrNameLst>
                                          <p:attrName>style.visibility</p:attrName>
                                        </p:attrNameLst>
                                      </p:cBhvr>
                                    </p:anim>
                                  </p:childTnLst>
                                </p:cTn>
                              </p:par>
                              <p:par>
                                <p:cTn id="34" presetID="24" presetClass="entr" presetSubtype="0" fill="hold" nodeType="withEffect">
                                  <p:stCondLst>
                                    <p:cond delay="0"/>
                                  </p:stCondLst>
                                  <p:childTnLst>
                                    <p:set>
                                      <p:cBhvr>
                                        <p:cTn id="35" dur="1" fill="hold">
                                          <p:stCondLst>
                                            <p:cond delay="0"/>
                                          </p:stCondLst>
                                        </p:cTn>
                                        <p:tgtEl>
                                          <p:spTgt spid="69639">
                                            <p:txEl>
                                              <p:charRg st="63" end="87"/>
                                            </p:txEl>
                                          </p:spTgt>
                                        </p:tgtEl>
                                        <p:attrNameLst>
                                          <p:attrName>style.visibility</p:attrName>
                                        </p:attrNameLst>
                                      </p:cBhvr>
                                      <p:to>
                                        <p:strVal val="visible"/>
                                      </p:to>
                                    </p:set>
                                    <p:anim to="" calcmode="lin" valueType="num">
                                      <p:cBhvr>
                                        <p:cTn id="36" dur="1" fill="hold"/>
                                        <p:tgtEl>
                                          <p:spTgt spid="69639">
                                            <p:txEl>
                                              <p:charRg st="63" end="87"/>
                                            </p:txEl>
                                          </p:spTgt>
                                        </p:tgtEl>
                                        <p:attrNameLst>
                                          <p:attrName>style.visibility</p:attrName>
                                        </p:attrNameLst>
                                      </p:cBhvr>
                                    </p:anim>
                                  </p:childTnLst>
                                </p:cTn>
                              </p:par>
                              <p:par>
                                <p:cTn id="37" presetID="24" presetClass="entr" presetSubtype="0" fill="hold" nodeType="withEffect">
                                  <p:stCondLst>
                                    <p:cond delay="0"/>
                                  </p:stCondLst>
                                  <p:childTnLst>
                                    <p:set>
                                      <p:cBhvr>
                                        <p:cTn id="38" dur="1" fill="hold">
                                          <p:stCondLst>
                                            <p:cond delay="0"/>
                                          </p:stCondLst>
                                        </p:cTn>
                                        <p:tgtEl>
                                          <p:spTgt spid="69639">
                                            <p:txEl>
                                              <p:charRg st="87" end="106"/>
                                            </p:txEl>
                                          </p:spTgt>
                                        </p:tgtEl>
                                        <p:attrNameLst>
                                          <p:attrName>style.visibility</p:attrName>
                                        </p:attrNameLst>
                                      </p:cBhvr>
                                      <p:to>
                                        <p:strVal val="visible"/>
                                      </p:to>
                                    </p:set>
                                    <p:anim to="" calcmode="lin" valueType="num">
                                      <p:cBhvr>
                                        <p:cTn id="39" dur="1" fill="hold"/>
                                        <p:tgtEl>
                                          <p:spTgt spid="69639">
                                            <p:txEl>
                                              <p:charRg st="87" end="106"/>
                                            </p:txEl>
                                          </p:spTgt>
                                        </p:tgtEl>
                                        <p:attrNameLst>
                                          <p:attrName>style.visibility</p:attrName>
                                        </p:attrNameLst>
                                      </p:cBhvr>
                                    </p:anim>
                                  </p:childTnLst>
                                </p:cTn>
                              </p:par>
                            </p:childTnLst>
                          </p:cTn>
                        </p:par>
                      </p:childTnLst>
                    </p:cTn>
                  </p:par>
                  <p:par>
                    <p:cTn id="40" fill="hold">
                      <p:stCondLst>
                        <p:cond delay="indefinite"/>
                      </p:stCondLst>
                      <p:childTnLst>
                        <p:par>
                          <p:cTn id="41" fill="hold">
                            <p:stCondLst>
                              <p:cond delay="0"/>
                            </p:stCondLst>
                            <p:childTnLst>
                              <p:par>
                                <p:cTn id="42" presetID="24" presetClass="entr" presetSubtype="0" fill="hold" nodeType="clickEffect">
                                  <p:stCondLst>
                                    <p:cond delay="0"/>
                                  </p:stCondLst>
                                  <p:childTnLst>
                                    <p:set>
                                      <p:cBhvr>
                                        <p:cTn id="43" dur="1" fill="hold">
                                          <p:stCondLst>
                                            <p:cond delay="0"/>
                                          </p:stCondLst>
                                        </p:cTn>
                                        <p:tgtEl>
                                          <p:spTgt spid="69638">
                                            <p:txEl>
                                              <p:charRg st="0" end="15"/>
                                            </p:txEl>
                                          </p:spTgt>
                                        </p:tgtEl>
                                        <p:attrNameLst>
                                          <p:attrName>style.visibility</p:attrName>
                                        </p:attrNameLst>
                                      </p:cBhvr>
                                      <p:to>
                                        <p:strVal val="visible"/>
                                      </p:to>
                                    </p:set>
                                    <p:anim to="" calcmode="lin" valueType="num">
                                      <p:cBhvr>
                                        <p:cTn id="44" dur="1" fill="hold"/>
                                        <p:tgtEl>
                                          <p:spTgt spid="69638">
                                            <p:txEl>
                                              <p:charRg st="0" end="15"/>
                                            </p:txEl>
                                          </p:spTgt>
                                        </p:tgtEl>
                                        <p:attrNameLst>
                                          <p:attrName>style.visibility</p:attrName>
                                        </p:attrNameLst>
                                      </p:cBhvr>
                                    </p:anim>
                                  </p:childTnLst>
                                </p:cTn>
                              </p:par>
                              <p:par>
                                <p:cTn id="45" presetID="24" presetClass="entr" presetSubtype="0" fill="hold" nodeType="withEffect">
                                  <p:stCondLst>
                                    <p:cond delay="0"/>
                                  </p:stCondLst>
                                  <p:childTnLst>
                                    <p:set>
                                      <p:cBhvr>
                                        <p:cTn id="46" dur="1" fill="hold">
                                          <p:stCondLst>
                                            <p:cond delay="0"/>
                                          </p:stCondLst>
                                        </p:cTn>
                                        <p:tgtEl>
                                          <p:spTgt spid="69638">
                                            <p:txEl>
                                              <p:charRg st="15" end="33"/>
                                            </p:txEl>
                                          </p:spTgt>
                                        </p:tgtEl>
                                        <p:attrNameLst>
                                          <p:attrName>style.visibility</p:attrName>
                                        </p:attrNameLst>
                                      </p:cBhvr>
                                      <p:to>
                                        <p:strVal val="visible"/>
                                      </p:to>
                                    </p:set>
                                    <p:anim to="" calcmode="lin" valueType="num">
                                      <p:cBhvr>
                                        <p:cTn id="47" dur="1" fill="hold"/>
                                        <p:tgtEl>
                                          <p:spTgt spid="69638">
                                            <p:txEl>
                                              <p:charRg st="15" end="33"/>
                                            </p:txEl>
                                          </p:spTgt>
                                        </p:tgtEl>
                                        <p:attrNameLst>
                                          <p:attrName>style.visibility</p:attrName>
                                        </p:attrNameLst>
                                      </p:cBhvr>
                                    </p:anim>
                                  </p:childTnLst>
                                </p:cTn>
                              </p:par>
                              <p:par>
                                <p:cTn id="48" presetID="24" presetClass="entr" presetSubtype="0" fill="hold" nodeType="withEffect">
                                  <p:stCondLst>
                                    <p:cond delay="0"/>
                                  </p:stCondLst>
                                  <p:childTnLst>
                                    <p:set>
                                      <p:cBhvr>
                                        <p:cTn id="49" dur="1" fill="hold">
                                          <p:stCondLst>
                                            <p:cond delay="0"/>
                                          </p:stCondLst>
                                        </p:cTn>
                                        <p:tgtEl>
                                          <p:spTgt spid="69638">
                                            <p:txEl>
                                              <p:charRg st="33" end="51"/>
                                            </p:txEl>
                                          </p:spTgt>
                                        </p:tgtEl>
                                        <p:attrNameLst>
                                          <p:attrName>style.visibility</p:attrName>
                                        </p:attrNameLst>
                                      </p:cBhvr>
                                      <p:to>
                                        <p:strVal val="visible"/>
                                      </p:to>
                                    </p:set>
                                    <p:anim to="" calcmode="lin" valueType="num">
                                      <p:cBhvr>
                                        <p:cTn id="50" dur="1" fill="hold"/>
                                        <p:tgtEl>
                                          <p:spTgt spid="69638">
                                            <p:txEl>
                                              <p:charRg st="33" end="51"/>
                                            </p:txEl>
                                          </p:spTgt>
                                        </p:tgtEl>
                                        <p:attrNameLst>
                                          <p:attrName>style.visibility</p:attrName>
                                        </p:attrNameLst>
                                      </p:cBhvr>
                                    </p:anim>
                                  </p:childTnLst>
                                </p:cTn>
                              </p:par>
                              <p:par>
                                <p:cTn id="51" presetID="24" presetClass="entr" presetSubtype="0" fill="hold" nodeType="withEffect">
                                  <p:stCondLst>
                                    <p:cond delay="0"/>
                                  </p:stCondLst>
                                  <p:childTnLst>
                                    <p:set>
                                      <p:cBhvr>
                                        <p:cTn id="52" dur="1" fill="hold">
                                          <p:stCondLst>
                                            <p:cond delay="0"/>
                                          </p:stCondLst>
                                        </p:cTn>
                                        <p:tgtEl>
                                          <p:spTgt spid="69638">
                                            <p:txEl>
                                              <p:charRg st="51" end="71"/>
                                            </p:txEl>
                                          </p:spTgt>
                                        </p:tgtEl>
                                        <p:attrNameLst>
                                          <p:attrName>style.visibility</p:attrName>
                                        </p:attrNameLst>
                                      </p:cBhvr>
                                      <p:to>
                                        <p:strVal val="visible"/>
                                      </p:to>
                                    </p:set>
                                    <p:anim to="" calcmode="lin" valueType="num">
                                      <p:cBhvr>
                                        <p:cTn id="53" dur="1" fill="hold"/>
                                        <p:tgtEl>
                                          <p:spTgt spid="69638">
                                            <p:txEl>
                                              <p:charRg st="51" end="71"/>
                                            </p:txEl>
                                          </p:spTgt>
                                        </p:tgtEl>
                                        <p:attrNameLst>
                                          <p:attrName>style.visibility</p:attrName>
                                        </p:attrNameLst>
                                      </p:cBhvr>
                                    </p:anim>
                                  </p:childTnLst>
                                </p:cTn>
                              </p:par>
                              <p:par>
                                <p:cTn id="54" presetID="24" presetClass="entr" presetSubtype="0" fill="hold" nodeType="withEffect">
                                  <p:stCondLst>
                                    <p:cond delay="0"/>
                                  </p:stCondLst>
                                  <p:childTnLst>
                                    <p:set>
                                      <p:cBhvr>
                                        <p:cTn id="55" dur="1" fill="hold">
                                          <p:stCondLst>
                                            <p:cond delay="0"/>
                                          </p:stCondLst>
                                        </p:cTn>
                                        <p:tgtEl>
                                          <p:spTgt spid="69638">
                                            <p:txEl>
                                              <p:charRg st="71" end="92"/>
                                            </p:txEl>
                                          </p:spTgt>
                                        </p:tgtEl>
                                        <p:attrNameLst>
                                          <p:attrName>style.visibility</p:attrName>
                                        </p:attrNameLst>
                                      </p:cBhvr>
                                      <p:to>
                                        <p:strVal val="visible"/>
                                      </p:to>
                                    </p:set>
                                    <p:anim to="" calcmode="lin" valueType="num">
                                      <p:cBhvr>
                                        <p:cTn id="56" dur="1" fill="hold"/>
                                        <p:tgtEl>
                                          <p:spTgt spid="69638">
                                            <p:txEl>
                                              <p:charRg st="71" end="92"/>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229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2291" name="AutoShape 4"/>
          <p:cNvSpPr>
            <a:spLocks noChangeAspect="1"/>
          </p:cNvSpPr>
          <p:nvPr/>
        </p:nvSpPr>
        <p:spPr>
          <a:xfrm>
            <a:off x="395288" y="1733550"/>
            <a:ext cx="8353425" cy="512445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81925" name="Rectangle 5"/>
          <p:cNvSpPr/>
          <p:nvPr/>
        </p:nvSpPr>
        <p:spPr>
          <a:xfrm>
            <a:off x="2339975" y="3357563"/>
            <a:ext cx="6491288" cy="1368425"/>
          </a:xfrm>
          <a:prstGeom prst="rect">
            <a:avLst/>
          </a:prstGeom>
          <a:noFill/>
          <a:ln w="9525" cap="flat" cmpd="sng">
            <a:solidFill>
              <a:srgbClr val="000000"/>
            </a:solidFill>
            <a:prstDash val="solid"/>
            <a:miter/>
            <a:headEnd type="none" w="med" len="med"/>
            <a:tailEnd type="none" w="med" len="med"/>
          </a:ln>
        </p:spPr>
        <p:txBody>
          <a:bodyPr lIns="74981" tIns="37490" rIns="74981" bIns="37490" anchor="t" anchorCtr="0"/>
          <a:p>
            <a:pPr algn="just">
              <a:lnSpc>
                <a:spcPct val="120000"/>
              </a:lnSpc>
            </a:pPr>
            <a:r>
              <a:rPr lang="zh-CN" altLang="en-US" sz="1400" b="1" dirty="0">
                <a:latin typeface="Arial" panose="020B0604020202020204" pitchFamily="34" charset="0"/>
                <a:ea typeface="宋体" panose="02010600030101010101" pitchFamily="2" charset="-122"/>
              </a:rPr>
              <a:t>特点：</a:t>
            </a:r>
            <a:endParaRPr lang="en-US" altLang="zh-CN" sz="1400" dirty="0">
              <a:solidFill>
                <a:srgbClr val="1C1C1C"/>
              </a:solidFill>
              <a:latin typeface="宋体" panose="02010600030101010101" pitchFamily="2" charset="-122"/>
              <a:ea typeface="宋体" panose="02010600030101010101" pitchFamily="2" charset="-122"/>
            </a:endParaRPr>
          </a:p>
          <a:p>
            <a:pPr algn="just">
              <a:lnSpc>
                <a:spcPct val="120000"/>
              </a:lnSpc>
            </a:pPr>
            <a:r>
              <a:rPr lang="zh-CN" altLang="en-US" sz="1400" dirty="0">
                <a:latin typeface="Arial" panose="020B0604020202020204" pitchFamily="34" charset="0"/>
                <a:ea typeface="宋体" panose="02010600030101010101" pitchFamily="2" charset="-122"/>
              </a:rPr>
              <a:t> </a:t>
            </a:r>
            <a:endParaRPr lang="zh-CN" altLang="en-US" sz="1400" b="1" dirty="0">
              <a:solidFill>
                <a:srgbClr val="1C1C1C"/>
              </a:solidFill>
              <a:latin typeface="Arial" panose="020B0604020202020204" pitchFamily="34" charset="0"/>
              <a:ea typeface="宋体" panose="02010600030101010101" pitchFamily="2" charset="-122"/>
            </a:endParaRPr>
          </a:p>
          <a:p>
            <a:pPr algn="just"/>
            <a:endParaRPr lang="zh-CN" altLang="en-US" sz="1400" b="1" dirty="0">
              <a:solidFill>
                <a:srgbClr val="1C1C1C"/>
              </a:solidFill>
              <a:latin typeface="Arial" panose="020B0604020202020204" pitchFamily="34" charset="0"/>
              <a:ea typeface="宋体" panose="02010600030101010101" pitchFamily="2" charset="-122"/>
            </a:endParaRPr>
          </a:p>
          <a:p>
            <a:endParaRPr lang="zh-CN" altLang="en-US" sz="1400" dirty="0">
              <a:latin typeface="Arial" panose="020B0604020202020204" pitchFamily="34" charset="0"/>
              <a:ea typeface="宋体" panose="02010600030101010101" pitchFamily="2" charset="-122"/>
            </a:endParaRPr>
          </a:p>
        </p:txBody>
      </p:sp>
      <p:sp>
        <p:nvSpPr>
          <p:cNvPr id="81926" name="Rectangle 6"/>
          <p:cNvSpPr/>
          <p:nvPr/>
        </p:nvSpPr>
        <p:spPr>
          <a:xfrm>
            <a:off x="2339975" y="1412875"/>
            <a:ext cx="6481763" cy="1639888"/>
          </a:xfrm>
          <a:prstGeom prst="rect">
            <a:avLst/>
          </a:prstGeom>
          <a:noFill/>
          <a:ln w="9525" cap="flat" cmpd="sng">
            <a:solidFill>
              <a:srgbClr val="000000"/>
            </a:solidFill>
            <a:prstDash val="solid"/>
            <a:miter/>
            <a:headEnd type="none" w="med" len="med"/>
            <a:tailEnd type="none" w="med" len="med"/>
          </a:ln>
        </p:spPr>
        <p:txBody>
          <a:bodyPr lIns="74981" tIns="37490" rIns="74981" bIns="37490" anchor="t" anchorCtr="0"/>
          <a:p>
            <a:r>
              <a:rPr lang="zh-CN" altLang="en-US" b="1" dirty="0">
                <a:latin typeface="Arial" panose="020B0604020202020204" pitchFamily="34" charset="0"/>
                <a:ea typeface="宋体" panose="02010600030101010101" pitchFamily="2" charset="-122"/>
              </a:rPr>
              <a:t>特点：</a:t>
            </a:r>
            <a:r>
              <a:rPr lang="en-US" altLang="zh-CN" dirty="0">
                <a:solidFill>
                  <a:srgbClr val="1C1C1C"/>
                </a:solidFill>
                <a:latin typeface="Arial" panose="020B0604020202020204" pitchFamily="34" charset="0"/>
                <a:ea typeface="宋体" panose="02010600030101010101" pitchFamily="2" charset="-122"/>
              </a:rPr>
              <a:t>1.</a:t>
            </a:r>
            <a:r>
              <a:rPr lang="zh-CN" altLang="en-US" dirty="0">
                <a:latin typeface="Arial" panose="020B0604020202020204" pitchFamily="34" charset="0"/>
                <a:ea typeface="宋体" panose="02010600030101010101" pitchFamily="2" charset="-122"/>
              </a:rPr>
              <a:t>海西快递发展环境逐步完善。</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      2.</a:t>
            </a:r>
            <a:r>
              <a:rPr lang="zh-CN" altLang="en-US" dirty="0">
                <a:latin typeface="Arial" panose="020B0604020202020204" pitchFamily="34" charset="0"/>
                <a:ea typeface="宋体" panose="02010600030101010101" pitchFamily="2" charset="-122"/>
              </a:rPr>
              <a:t>服务网络空间布局同步优化</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      3.</a:t>
            </a:r>
            <a:r>
              <a:rPr lang="zh-CN" altLang="en-US" dirty="0">
                <a:latin typeface="Arial" panose="020B0604020202020204" pitchFamily="34" charset="0"/>
                <a:ea typeface="宋体" panose="02010600030101010101" pitchFamily="2" charset="-122"/>
              </a:rPr>
              <a:t>两岸快递服务资源加快整合。</a:t>
            </a:r>
            <a:endParaRPr lang="zh-CN" altLang="en-US" dirty="0">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      4.</a:t>
            </a:r>
            <a:r>
              <a:rPr lang="zh-CN" altLang="en-US" dirty="0">
                <a:latin typeface="Arial" panose="020B0604020202020204" pitchFamily="34" charset="0"/>
                <a:ea typeface="宋体" panose="02010600030101010101" pitchFamily="2" charset="-122"/>
              </a:rPr>
              <a:t>快递服务体系建设已成雏形。  </a:t>
            </a:r>
            <a:endParaRPr lang="zh-CN" altLang="en-US" dirty="0">
              <a:solidFill>
                <a:srgbClr val="1C1C1C"/>
              </a:solidFill>
              <a:latin typeface="Arial" panose="020B0604020202020204" pitchFamily="34" charset="0"/>
              <a:ea typeface="宋体" panose="02010600030101010101" pitchFamily="2" charset="-122"/>
            </a:endParaRPr>
          </a:p>
          <a:p>
            <a:r>
              <a:rPr lang="en-US" altLang="zh-CN" dirty="0">
                <a:latin typeface="Arial" panose="020B0604020202020204" pitchFamily="34" charset="0"/>
                <a:ea typeface="宋体" panose="02010600030101010101" pitchFamily="2" charset="-122"/>
              </a:rPr>
              <a:t>      5.</a:t>
            </a:r>
            <a:r>
              <a:rPr lang="zh-CN" altLang="en-US" dirty="0">
                <a:latin typeface="Arial" panose="020B0604020202020204" pitchFamily="34" charset="0"/>
                <a:ea typeface="宋体" panose="02010600030101010101" pitchFamily="2" charset="-122"/>
              </a:rPr>
              <a:t>大型现代快递企业得到壮大。 </a:t>
            </a:r>
            <a:endParaRPr lang="zh-CN" altLang="en-US" sz="1400" dirty="0">
              <a:latin typeface="Arial" panose="020B0604020202020204" pitchFamily="34" charset="0"/>
              <a:ea typeface="宋体" panose="02010600030101010101" pitchFamily="2" charset="-122"/>
            </a:endParaRPr>
          </a:p>
          <a:p>
            <a:pPr algn="just">
              <a:lnSpc>
                <a:spcPct val="120000"/>
              </a:lnSpc>
            </a:pPr>
            <a:endParaRPr lang="zh-CN" altLang="en-US" sz="1400" b="1" dirty="0">
              <a:solidFill>
                <a:srgbClr val="1C1C1C"/>
              </a:solidFill>
              <a:latin typeface="宋体" panose="02010600030101010101" pitchFamily="2" charset="-122"/>
              <a:ea typeface="宋体" panose="02010600030101010101" pitchFamily="2" charset="-122"/>
            </a:endParaRPr>
          </a:p>
          <a:p>
            <a:pPr algn="just"/>
            <a:endParaRPr lang="zh-CN" altLang="en-US" sz="1400" b="1" dirty="0">
              <a:solidFill>
                <a:srgbClr val="1C1C1C"/>
              </a:solidFill>
              <a:latin typeface="宋体" panose="02010600030101010101" pitchFamily="2" charset="-122"/>
              <a:ea typeface="宋体" panose="02010600030101010101" pitchFamily="2" charset="-122"/>
            </a:endParaRPr>
          </a:p>
          <a:p>
            <a:endParaRPr lang="zh-CN" altLang="en-US" dirty="0">
              <a:latin typeface="Arial" panose="020B0604020202020204" pitchFamily="34" charset="0"/>
              <a:ea typeface="宋体" panose="02010600030101010101" pitchFamily="2" charset="-122"/>
            </a:endParaRPr>
          </a:p>
        </p:txBody>
      </p:sp>
      <p:sp>
        <p:nvSpPr>
          <p:cNvPr id="12294" name="AutoShape 7"/>
          <p:cNvSpPr/>
          <p:nvPr/>
        </p:nvSpPr>
        <p:spPr>
          <a:xfrm>
            <a:off x="539750" y="1484313"/>
            <a:ext cx="1543050" cy="1466850"/>
          </a:xfrm>
          <a:prstGeom prst="flowChartConnector">
            <a:avLst/>
          </a:prstGeom>
          <a:gradFill rotWithShape="1">
            <a:gsLst>
              <a:gs pos="0">
                <a:srgbClr val="A0D35D"/>
              </a:gs>
              <a:gs pos="100000">
                <a:srgbClr val="6A8C3E"/>
              </a:gs>
            </a:gsLst>
            <a:lin ang="2700000" scaled="1"/>
            <a:tileRect/>
          </a:gradFill>
          <a:ln w="88900" cap="flat" cmpd="thinThick">
            <a:solidFill>
              <a:srgbClr val="C0C0C0"/>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2295" name="AutoShape 8"/>
          <p:cNvSpPr/>
          <p:nvPr/>
        </p:nvSpPr>
        <p:spPr>
          <a:xfrm>
            <a:off x="539750" y="3213100"/>
            <a:ext cx="1543050" cy="1466850"/>
          </a:xfrm>
          <a:prstGeom prst="flowChartConnector">
            <a:avLst/>
          </a:prstGeom>
          <a:gradFill rotWithShape="1">
            <a:gsLst>
              <a:gs pos="0">
                <a:srgbClr val="DFC75F"/>
              </a:gs>
              <a:gs pos="100000">
                <a:srgbClr val="94843F"/>
              </a:gs>
            </a:gsLst>
            <a:lin ang="2700000" scaled="1"/>
            <a:tileRect/>
          </a:gradFill>
          <a:ln w="88900" cap="flat" cmpd="thinThick">
            <a:solidFill>
              <a:srgbClr val="C0C0C0"/>
            </a:solidFill>
            <a:prstDash val="solid"/>
            <a:round/>
            <a:headEnd type="none" w="med" len="med"/>
            <a:tailEnd type="none" w="med" len="med"/>
          </a:ln>
        </p:spPr>
        <p:txBody>
          <a:bodyPr wrap="none" anchor="ctr" anchorCtr="0"/>
          <a:p>
            <a:endParaRPr lang="zh-CN" altLang="en-US" dirty="0">
              <a:latin typeface="Arial" panose="020B0604020202020204" pitchFamily="34" charset="0"/>
              <a:ea typeface="宋体" panose="02010600030101010101" pitchFamily="2" charset="-122"/>
            </a:endParaRPr>
          </a:p>
        </p:txBody>
      </p:sp>
      <p:sp>
        <p:nvSpPr>
          <p:cNvPr id="12296" name="Text Box 9"/>
          <p:cNvSpPr txBox="1"/>
          <p:nvPr/>
        </p:nvSpPr>
        <p:spPr>
          <a:xfrm>
            <a:off x="857250" y="1919288"/>
            <a:ext cx="1050925" cy="661987"/>
          </a:xfrm>
          <a:prstGeom prst="rect">
            <a:avLst/>
          </a:prstGeom>
          <a:noFill/>
          <a:ln w="9525">
            <a:noFill/>
          </a:ln>
        </p:spPr>
        <p:txBody>
          <a:bodyPr anchor="t" anchorCtr="0"/>
          <a:p>
            <a:pPr algn="just"/>
            <a:r>
              <a:rPr lang="zh-CN" altLang="en-US" b="1" dirty="0">
                <a:latin typeface="Arial" panose="020B0604020202020204" pitchFamily="34" charset="0"/>
                <a:ea typeface="宋体" panose="02010600030101010101" pitchFamily="2" charset="-122"/>
              </a:rPr>
              <a:t>海峡西岸经济区</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2297" name="Text Box 10"/>
          <p:cNvSpPr txBox="1"/>
          <p:nvPr/>
        </p:nvSpPr>
        <p:spPr>
          <a:xfrm>
            <a:off x="755650" y="3608388"/>
            <a:ext cx="1223963" cy="661987"/>
          </a:xfrm>
          <a:prstGeom prst="rect">
            <a:avLst/>
          </a:prstGeom>
          <a:noFill/>
          <a:ln w="9525">
            <a:noFill/>
          </a:ln>
        </p:spPr>
        <p:txBody>
          <a:bodyPr anchor="t" anchorCtr="0"/>
          <a:p>
            <a:pPr marL="342900" indent="-342900" algn="just"/>
            <a:r>
              <a:rPr lang="zh-CN" altLang="en-US" b="1" dirty="0">
                <a:latin typeface="Arial" panose="020B0604020202020204" pitchFamily="34" charset="0"/>
                <a:ea typeface="宋体" panose="02010600030101010101" pitchFamily="2" charset="-122"/>
              </a:rPr>
              <a:t>京津冀</a:t>
            </a:r>
            <a:endParaRPr lang="zh-CN" altLang="en-US" b="1" dirty="0">
              <a:latin typeface="Arial" panose="020B0604020202020204" pitchFamily="34" charset="0"/>
              <a:ea typeface="宋体" panose="02010600030101010101" pitchFamily="2" charset="-122"/>
            </a:endParaRPr>
          </a:p>
          <a:p>
            <a:pPr marL="342900" indent="-342900" algn="just"/>
            <a:r>
              <a:rPr lang="zh-CN" altLang="en-US" b="1" dirty="0">
                <a:latin typeface="Arial" panose="020B0604020202020204" pitchFamily="34" charset="0"/>
                <a:ea typeface="宋体" panose="02010600030101010101" pitchFamily="2" charset="-122"/>
              </a:rPr>
              <a:t>经济区</a:t>
            </a:r>
            <a:endParaRPr lang="zh-CN" altLang="en-US"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1926">
                                            <p:txEl>
                                              <p:charRg st="0" end="19"/>
                                            </p:txEl>
                                          </p:spTgt>
                                        </p:tgtEl>
                                        <p:attrNameLst>
                                          <p:attrName>style.visibility</p:attrName>
                                        </p:attrNameLst>
                                      </p:cBhvr>
                                      <p:to>
                                        <p:strVal val="visible"/>
                                      </p:to>
                                    </p:set>
                                    <p:anim to="" calcmode="lin" valueType="num">
                                      <p:cBhvr>
                                        <p:cTn id="7" dur="1" fill="hold"/>
                                        <p:tgtEl>
                                          <p:spTgt spid="81926">
                                            <p:txEl>
                                              <p:charRg st="0" end="19"/>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81926">
                                            <p:txEl>
                                              <p:charRg st="19" end="40"/>
                                            </p:txEl>
                                          </p:spTgt>
                                        </p:tgtEl>
                                        <p:attrNameLst>
                                          <p:attrName>style.visibility</p:attrName>
                                        </p:attrNameLst>
                                      </p:cBhvr>
                                      <p:to>
                                        <p:strVal val="visible"/>
                                      </p:to>
                                    </p:set>
                                    <p:anim to="" calcmode="lin" valueType="num">
                                      <p:cBhvr>
                                        <p:cTn id="12" dur="1" fill="hold"/>
                                        <p:tgtEl>
                                          <p:spTgt spid="81926">
                                            <p:txEl>
                                              <p:charRg st="19" end="40"/>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81926">
                                            <p:txEl>
                                              <p:charRg st="40" end="62"/>
                                            </p:txEl>
                                          </p:spTgt>
                                        </p:tgtEl>
                                        <p:attrNameLst>
                                          <p:attrName>style.visibility</p:attrName>
                                        </p:attrNameLst>
                                      </p:cBhvr>
                                      <p:to>
                                        <p:strVal val="visible"/>
                                      </p:to>
                                    </p:set>
                                    <p:anim to="" calcmode="lin" valueType="num">
                                      <p:cBhvr>
                                        <p:cTn id="17" dur="1" fill="hold"/>
                                        <p:tgtEl>
                                          <p:spTgt spid="81926">
                                            <p:txEl>
                                              <p:charRg st="40" end="62"/>
                                            </p:txEl>
                                          </p:spTgt>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81926">
                                            <p:txEl>
                                              <p:charRg st="62" end="86"/>
                                            </p:txEl>
                                          </p:spTgt>
                                        </p:tgtEl>
                                        <p:attrNameLst>
                                          <p:attrName>style.visibility</p:attrName>
                                        </p:attrNameLst>
                                      </p:cBhvr>
                                      <p:to>
                                        <p:strVal val="visible"/>
                                      </p:to>
                                    </p:set>
                                    <p:anim to="" calcmode="lin" valueType="num">
                                      <p:cBhvr>
                                        <p:cTn id="22" dur="1" fill="hold"/>
                                        <p:tgtEl>
                                          <p:spTgt spid="81926">
                                            <p:txEl>
                                              <p:charRg st="62" end="86"/>
                                            </p:txEl>
                                          </p:spTgt>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81926">
                                            <p:txEl>
                                              <p:charRg st="86" end="109"/>
                                            </p:txEl>
                                          </p:spTgt>
                                        </p:tgtEl>
                                        <p:attrNameLst>
                                          <p:attrName>style.visibility</p:attrName>
                                        </p:attrNameLst>
                                      </p:cBhvr>
                                      <p:to>
                                        <p:strVal val="visible"/>
                                      </p:to>
                                    </p:set>
                                    <p:anim to="" calcmode="lin" valueType="num">
                                      <p:cBhvr>
                                        <p:cTn id="27" dur="1" fill="hold"/>
                                        <p:tgtEl>
                                          <p:spTgt spid="81926">
                                            <p:txEl>
                                              <p:charRg st="86" end="109"/>
                                            </p:txEl>
                                          </p:spTgt>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81925">
                                            <p:txEl>
                                              <p:charRg st="0" end="4"/>
                                            </p:txEl>
                                          </p:spTgt>
                                        </p:tgtEl>
                                        <p:attrNameLst>
                                          <p:attrName>style.visibility</p:attrName>
                                        </p:attrNameLst>
                                      </p:cBhvr>
                                      <p:to>
                                        <p:strVal val="visible"/>
                                      </p:to>
                                    </p:set>
                                    <p:anim to="" calcmode="lin" valueType="num">
                                      <p:cBhvr>
                                        <p:cTn id="32" dur="1" fill="hold"/>
                                        <p:tgtEl>
                                          <p:spTgt spid="81925">
                                            <p:txEl>
                                              <p:charRg st="0" end="4"/>
                                            </p:txEl>
                                          </p:spTgt>
                                        </p:tgtEl>
                                        <p:attrNameLst>
                                          <p:attrName>style.visibility</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81925">
                                            <p:txEl>
                                              <p:charRg st="4" end="6"/>
                                            </p:txEl>
                                          </p:spTgt>
                                        </p:tgtEl>
                                        <p:attrNameLst>
                                          <p:attrName>style.visibility</p:attrName>
                                        </p:attrNameLst>
                                      </p:cBhvr>
                                      <p:to>
                                        <p:strVal val="visible"/>
                                      </p:to>
                                    </p:set>
                                    <p:anim to="" calcmode="lin" valueType="num">
                                      <p:cBhvr>
                                        <p:cTn id="37" dur="1" fill="hold"/>
                                        <p:tgtEl>
                                          <p:spTgt spid="81925">
                                            <p:txEl>
                                              <p:charRg st="4" end="6"/>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331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3315" name="AutoShape 5"/>
          <p:cNvSpPr>
            <a:spLocks noChangeAspect="1"/>
          </p:cNvSpPr>
          <p:nvPr/>
        </p:nvSpPr>
        <p:spPr>
          <a:xfrm>
            <a:off x="0" y="1557338"/>
            <a:ext cx="8748713" cy="4967287"/>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13316" name="Group 6"/>
          <p:cNvGrpSpPr/>
          <p:nvPr/>
        </p:nvGrpSpPr>
        <p:grpSpPr>
          <a:xfrm>
            <a:off x="2632075" y="5708650"/>
            <a:ext cx="496888" cy="487363"/>
            <a:chOff x="2928" y="2208"/>
            <a:chExt cx="262" cy="262"/>
          </a:xfrm>
        </p:grpSpPr>
        <p:sp>
          <p:nvSpPr>
            <p:cNvPr id="13317" name="Oval 7"/>
            <p:cNvSpPr/>
            <p:nvPr/>
          </p:nvSpPr>
          <p:spPr>
            <a:xfrm>
              <a:off x="2928" y="2208"/>
              <a:ext cx="262" cy="262"/>
            </a:xfrm>
            <a:prstGeom prst="ellipse">
              <a:avLst/>
            </a:prstGeom>
            <a:gradFill rotWithShape="1">
              <a:gsLst>
                <a:gs pos="0">
                  <a:srgbClr val="ECF6F7"/>
                </a:gs>
                <a:gs pos="100000">
                  <a:srgbClr val="BBE0E3"/>
                </a:gs>
              </a:gsLst>
              <a:lin ang="2700000" scaled="1"/>
              <a:tileRect/>
            </a:gradFill>
            <a:ln w="12700" cap="flat" cmpd="sng">
              <a:solidFill>
                <a:srgbClr val="F8F8F8"/>
              </a:solidFill>
              <a:prstDash val="solid"/>
              <a:round/>
              <a:headEnd type="none" w="med" len="med"/>
              <a:tailEnd type="none" w="med" len="med"/>
            </a:ln>
            <a:effectLst>
              <a:outerShdw dist="35921" dir="2699999" algn="ctr" rotWithShape="0">
                <a:srgbClr val="1C1C1C">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13318" name="Oval 8"/>
            <p:cNvSpPr/>
            <p:nvPr/>
          </p:nvSpPr>
          <p:spPr>
            <a:xfrm>
              <a:off x="2949" y="2230"/>
              <a:ext cx="218" cy="218"/>
            </a:xfrm>
            <a:prstGeom prst="ellipse">
              <a:avLst/>
            </a:prstGeom>
            <a:gradFill rotWithShape="1">
              <a:gsLst>
                <a:gs pos="0">
                  <a:srgbClr val="BBE0E3">
                    <a:alpha val="89998"/>
                  </a:srgbClr>
                </a:gs>
                <a:gs pos="100000">
                  <a:srgbClr val="EEF7F8"/>
                </a:gs>
              </a:gsLst>
              <a:lin ang="2700000" scaled="1"/>
              <a:tileRect/>
            </a:gradFill>
            <a:ln w="12700">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13319" name="Group 9"/>
          <p:cNvGrpSpPr/>
          <p:nvPr/>
        </p:nvGrpSpPr>
        <p:grpSpPr>
          <a:xfrm>
            <a:off x="3779838" y="4076700"/>
            <a:ext cx="496887" cy="487363"/>
            <a:chOff x="2928" y="2208"/>
            <a:chExt cx="262" cy="262"/>
          </a:xfrm>
        </p:grpSpPr>
        <p:sp>
          <p:nvSpPr>
            <p:cNvPr id="13320" name="Oval 10"/>
            <p:cNvSpPr/>
            <p:nvPr/>
          </p:nvSpPr>
          <p:spPr>
            <a:xfrm>
              <a:off x="2928" y="2208"/>
              <a:ext cx="262" cy="262"/>
            </a:xfrm>
            <a:prstGeom prst="ellipse">
              <a:avLst/>
            </a:prstGeom>
            <a:gradFill rotWithShape="1">
              <a:gsLst>
                <a:gs pos="0">
                  <a:srgbClr val="ECF6F7"/>
                </a:gs>
                <a:gs pos="100000">
                  <a:srgbClr val="BBE0E3"/>
                </a:gs>
              </a:gsLst>
              <a:lin ang="2700000" scaled="1"/>
              <a:tileRect/>
            </a:gradFill>
            <a:ln w="12700" cap="flat" cmpd="sng">
              <a:solidFill>
                <a:srgbClr val="F8F8F8"/>
              </a:solidFill>
              <a:prstDash val="solid"/>
              <a:round/>
              <a:headEnd type="none" w="med" len="med"/>
              <a:tailEnd type="none" w="med" len="med"/>
            </a:ln>
            <a:effectLst>
              <a:outerShdw dist="35921" dir="2699999" algn="ctr" rotWithShape="0">
                <a:srgbClr val="1C1C1C">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13321" name="Oval 11"/>
            <p:cNvSpPr/>
            <p:nvPr/>
          </p:nvSpPr>
          <p:spPr>
            <a:xfrm>
              <a:off x="2949" y="2230"/>
              <a:ext cx="218" cy="218"/>
            </a:xfrm>
            <a:prstGeom prst="ellipse">
              <a:avLst/>
            </a:prstGeom>
            <a:gradFill rotWithShape="1">
              <a:gsLst>
                <a:gs pos="0">
                  <a:srgbClr val="BBE0E3">
                    <a:alpha val="89998"/>
                  </a:srgbClr>
                </a:gs>
                <a:gs pos="100000">
                  <a:srgbClr val="EEF7F8"/>
                </a:gs>
              </a:gsLst>
              <a:lin ang="2700000" scaled="1"/>
              <a:tileRect/>
            </a:gradFill>
            <a:ln w="12700">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13322" name="Group 12"/>
          <p:cNvGrpSpPr/>
          <p:nvPr/>
        </p:nvGrpSpPr>
        <p:grpSpPr>
          <a:xfrm>
            <a:off x="3708400" y="3213100"/>
            <a:ext cx="496888" cy="487363"/>
            <a:chOff x="2928" y="2208"/>
            <a:chExt cx="262" cy="262"/>
          </a:xfrm>
        </p:grpSpPr>
        <p:sp>
          <p:nvSpPr>
            <p:cNvPr id="13323" name="Oval 13"/>
            <p:cNvSpPr/>
            <p:nvPr/>
          </p:nvSpPr>
          <p:spPr>
            <a:xfrm>
              <a:off x="2928" y="2208"/>
              <a:ext cx="262" cy="262"/>
            </a:xfrm>
            <a:prstGeom prst="ellipse">
              <a:avLst/>
            </a:prstGeom>
            <a:gradFill rotWithShape="1">
              <a:gsLst>
                <a:gs pos="0">
                  <a:srgbClr val="ECF6F7"/>
                </a:gs>
                <a:gs pos="100000">
                  <a:srgbClr val="BBE0E3"/>
                </a:gs>
              </a:gsLst>
              <a:lin ang="2700000" scaled="1"/>
              <a:tileRect/>
            </a:gradFill>
            <a:ln w="12700" cap="flat" cmpd="sng">
              <a:solidFill>
                <a:srgbClr val="F8F8F8"/>
              </a:solidFill>
              <a:prstDash val="solid"/>
              <a:round/>
              <a:headEnd type="none" w="med" len="med"/>
              <a:tailEnd type="none" w="med" len="med"/>
            </a:ln>
            <a:effectLst>
              <a:outerShdw dist="35921" dir="2699999" algn="ctr" rotWithShape="0">
                <a:srgbClr val="1C1C1C">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13324" name="Oval 14"/>
            <p:cNvSpPr/>
            <p:nvPr/>
          </p:nvSpPr>
          <p:spPr>
            <a:xfrm>
              <a:off x="2949" y="2230"/>
              <a:ext cx="218" cy="218"/>
            </a:xfrm>
            <a:prstGeom prst="ellipse">
              <a:avLst/>
            </a:prstGeom>
            <a:gradFill rotWithShape="1">
              <a:gsLst>
                <a:gs pos="0">
                  <a:srgbClr val="BBE0E3">
                    <a:alpha val="89998"/>
                  </a:srgbClr>
                </a:gs>
                <a:gs pos="100000">
                  <a:srgbClr val="EEF7F8"/>
                </a:gs>
              </a:gsLst>
              <a:lin ang="2700000" scaled="1"/>
              <a:tileRect/>
            </a:gradFill>
            <a:ln w="12700">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13325" name="Group 15"/>
          <p:cNvGrpSpPr/>
          <p:nvPr/>
        </p:nvGrpSpPr>
        <p:grpSpPr>
          <a:xfrm>
            <a:off x="3276600" y="2420938"/>
            <a:ext cx="496888" cy="487362"/>
            <a:chOff x="2928" y="2208"/>
            <a:chExt cx="262" cy="262"/>
          </a:xfrm>
        </p:grpSpPr>
        <p:sp>
          <p:nvSpPr>
            <p:cNvPr id="13326" name="Oval 16"/>
            <p:cNvSpPr/>
            <p:nvPr/>
          </p:nvSpPr>
          <p:spPr>
            <a:xfrm>
              <a:off x="2928" y="2208"/>
              <a:ext cx="262" cy="262"/>
            </a:xfrm>
            <a:prstGeom prst="ellipse">
              <a:avLst/>
            </a:prstGeom>
            <a:gradFill rotWithShape="1">
              <a:gsLst>
                <a:gs pos="0">
                  <a:srgbClr val="ECF6F7"/>
                </a:gs>
                <a:gs pos="100000">
                  <a:srgbClr val="BBE0E3"/>
                </a:gs>
              </a:gsLst>
              <a:lin ang="2700000" scaled="1"/>
              <a:tileRect/>
            </a:gradFill>
            <a:ln w="12700" cap="flat" cmpd="sng">
              <a:solidFill>
                <a:srgbClr val="F8F8F8"/>
              </a:solidFill>
              <a:prstDash val="solid"/>
              <a:round/>
              <a:headEnd type="none" w="med" len="med"/>
              <a:tailEnd type="none" w="med" len="med"/>
            </a:ln>
            <a:effectLst>
              <a:outerShdw dist="35921" dir="2699999" algn="ctr" rotWithShape="0">
                <a:srgbClr val="1C1C1C">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13327" name="Oval 17"/>
            <p:cNvSpPr/>
            <p:nvPr/>
          </p:nvSpPr>
          <p:spPr>
            <a:xfrm>
              <a:off x="2949" y="2230"/>
              <a:ext cx="218" cy="218"/>
            </a:xfrm>
            <a:prstGeom prst="ellipse">
              <a:avLst/>
            </a:prstGeom>
            <a:gradFill rotWithShape="1">
              <a:gsLst>
                <a:gs pos="0">
                  <a:srgbClr val="BBE0E3">
                    <a:alpha val="89998"/>
                  </a:srgbClr>
                </a:gs>
                <a:gs pos="100000">
                  <a:srgbClr val="EEF7F8"/>
                </a:gs>
              </a:gsLst>
              <a:lin ang="2700000" scaled="1"/>
              <a:tileRect/>
            </a:gradFill>
            <a:ln w="12700">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13328" name="Group 18"/>
          <p:cNvGrpSpPr/>
          <p:nvPr/>
        </p:nvGrpSpPr>
        <p:grpSpPr>
          <a:xfrm>
            <a:off x="0" y="2222500"/>
            <a:ext cx="3475038" cy="3475038"/>
            <a:chOff x="579" y="1589"/>
            <a:chExt cx="1358" cy="1358"/>
          </a:xfrm>
        </p:grpSpPr>
        <p:sp>
          <p:nvSpPr>
            <p:cNvPr id="13329" name="Oval 19"/>
            <p:cNvSpPr/>
            <p:nvPr/>
          </p:nvSpPr>
          <p:spPr>
            <a:xfrm>
              <a:off x="579" y="1589"/>
              <a:ext cx="1358" cy="1358"/>
            </a:xfrm>
            <a:prstGeom prst="ellipse">
              <a:avLst/>
            </a:prstGeom>
            <a:gradFill rotWithShape="1">
              <a:gsLst>
                <a:gs pos="0">
                  <a:srgbClr val="E9E9F4"/>
                </a:gs>
                <a:gs pos="100000">
                  <a:srgbClr val="333399"/>
                </a:gs>
              </a:gsLst>
              <a:lin ang="2700000" scaled="1"/>
              <a:tileRect/>
            </a:gradFill>
            <a:ln w="38100" cap="flat" cmpd="sng">
              <a:solidFill>
                <a:srgbClr val="F8F8F8"/>
              </a:solidFill>
              <a:prstDash val="solid"/>
              <a:round/>
              <a:headEnd type="none" w="med" len="med"/>
              <a:tailEnd type="none" w="med" len="med"/>
            </a:ln>
            <a:effectLst>
              <a:outerShdw dist="81319" dir="3080385" algn="ctr" rotWithShape="0">
                <a:srgbClr val="5F5F5F">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13330" name="Oval 20"/>
            <p:cNvSpPr/>
            <p:nvPr/>
          </p:nvSpPr>
          <p:spPr>
            <a:xfrm>
              <a:off x="635" y="1642"/>
              <a:ext cx="1245" cy="1246"/>
            </a:xfrm>
            <a:prstGeom prst="ellipse">
              <a:avLst/>
            </a:prstGeom>
            <a:gradFill rotWithShape="1">
              <a:gsLst>
                <a:gs pos="0">
                  <a:srgbClr val="262671"/>
                </a:gs>
                <a:gs pos="100000">
                  <a:srgbClr val="333399"/>
                </a:gs>
              </a:gsLst>
              <a:lin ang="27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13331" name="Oval 21"/>
            <p:cNvSpPr/>
            <p:nvPr/>
          </p:nvSpPr>
          <p:spPr>
            <a:xfrm>
              <a:off x="865" y="1880"/>
              <a:ext cx="797" cy="798"/>
            </a:xfrm>
            <a:prstGeom prst="ellipse">
              <a:avLst/>
            </a:prstGeom>
            <a:gradFill rotWithShape="1">
              <a:gsLst>
                <a:gs pos="0">
                  <a:srgbClr val="CBCBE5"/>
                </a:gs>
                <a:gs pos="100000">
                  <a:srgbClr val="333399"/>
                </a:gs>
              </a:gsLst>
              <a:lin ang="5400000" scaled="1"/>
              <a:tileRect/>
            </a:gradFill>
            <a:ln w="9525">
              <a:noFill/>
            </a:ln>
          </p:spPr>
          <p:txBody>
            <a:bodyPr anchor="ctr" anchorCtr="0"/>
            <a:p>
              <a:endParaRPr lang="zh-CN" altLang="en-US" dirty="0">
                <a:latin typeface="Arial" panose="020B0604020202020204" pitchFamily="34" charset="0"/>
                <a:ea typeface="宋体" panose="02010600030101010101" pitchFamily="2" charset="-122"/>
              </a:endParaRPr>
            </a:p>
          </p:txBody>
        </p:sp>
      </p:grpSp>
      <p:grpSp>
        <p:nvGrpSpPr>
          <p:cNvPr id="13332" name="Group 22"/>
          <p:cNvGrpSpPr/>
          <p:nvPr/>
        </p:nvGrpSpPr>
        <p:grpSpPr>
          <a:xfrm>
            <a:off x="2700338" y="1700213"/>
            <a:ext cx="496887" cy="487362"/>
            <a:chOff x="2928" y="2208"/>
            <a:chExt cx="262" cy="262"/>
          </a:xfrm>
        </p:grpSpPr>
        <p:sp>
          <p:nvSpPr>
            <p:cNvPr id="13333" name="Oval 23"/>
            <p:cNvSpPr/>
            <p:nvPr/>
          </p:nvSpPr>
          <p:spPr>
            <a:xfrm>
              <a:off x="2928" y="2208"/>
              <a:ext cx="262" cy="262"/>
            </a:xfrm>
            <a:prstGeom prst="ellipse">
              <a:avLst/>
            </a:prstGeom>
            <a:gradFill rotWithShape="1">
              <a:gsLst>
                <a:gs pos="0">
                  <a:srgbClr val="ECF6F7"/>
                </a:gs>
                <a:gs pos="100000">
                  <a:srgbClr val="BBE0E3"/>
                </a:gs>
              </a:gsLst>
              <a:lin ang="2700000" scaled="1"/>
              <a:tileRect/>
            </a:gradFill>
            <a:ln w="12700" cap="flat" cmpd="sng">
              <a:solidFill>
                <a:srgbClr val="F8F8F8"/>
              </a:solidFill>
              <a:prstDash val="solid"/>
              <a:round/>
              <a:headEnd type="none" w="med" len="med"/>
              <a:tailEnd type="none" w="med" len="med"/>
            </a:ln>
            <a:effectLst>
              <a:outerShdw dist="35921" dir="2699999" algn="ctr" rotWithShape="0">
                <a:srgbClr val="1C1C1C">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13334" name="Oval 24"/>
            <p:cNvSpPr/>
            <p:nvPr/>
          </p:nvSpPr>
          <p:spPr>
            <a:xfrm>
              <a:off x="2949" y="2230"/>
              <a:ext cx="218" cy="218"/>
            </a:xfrm>
            <a:prstGeom prst="ellipse">
              <a:avLst/>
            </a:prstGeom>
            <a:gradFill rotWithShape="1">
              <a:gsLst>
                <a:gs pos="0">
                  <a:srgbClr val="BBE0E3">
                    <a:alpha val="89998"/>
                  </a:srgbClr>
                </a:gs>
                <a:gs pos="100000">
                  <a:srgbClr val="EEF7F8"/>
                </a:gs>
              </a:gsLst>
              <a:lin ang="2700000" scaled="1"/>
              <a:tileRect/>
            </a:gradFill>
            <a:ln w="12700">
              <a:noFill/>
            </a:ln>
          </p:spPr>
          <p:txBody>
            <a:bodyPr anchor="ctr" anchorCtr="0"/>
            <a:p>
              <a:endParaRPr lang="zh-CN" altLang="en-US" dirty="0">
                <a:latin typeface="Arial" panose="020B0604020202020204" pitchFamily="34" charset="0"/>
                <a:ea typeface="宋体" panose="02010600030101010101" pitchFamily="2" charset="-122"/>
              </a:endParaRPr>
            </a:p>
          </p:txBody>
        </p:sp>
      </p:grpSp>
      <p:sp>
        <p:nvSpPr>
          <p:cNvPr id="13335" name="Text Box 30"/>
          <p:cNvSpPr txBox="1"/>
          <p:nvPr/>
        </p:nvSpPr>
        <p:spPr>
          <a:xfrm>
            <a:off x="900113" y="3429000"/>
            <a:ext cx="1800225" cy="1135063"/>
          </a:xfrm>
          <a:prstGeom prst="rect">
            <a:avLst/>
          </a:prstGeom>
          <a:noFill/>
          <a:ln w="9525">
            <a:noFill/>
          </a:ln>
        </p:spPr>
        <p:txBody>
          <a:bodyPr anchor="t" anchorCtr="0"/>
          <a:p>
            <a:pPr algn="just"/>
            <a:r>
              <a:rPr lang="zh-CN" altLang="en-US" sz="2400" b="1" dirty="0">
                <a:solidFill>
                  <a:schemeClr val="bg1"/>
                </a:solidFill>
                <a:latin typeface="宋体" panose="02010600030101010101" pitchFamily="2" charset="-122"/>
                <a:ea typeface="宋体" panose="02010600030101010101" pitchFamily="2" charset="-122"/>
              </a:rPr>
              <a:t>我国快递行业的未来发展趋势</a:t>
            </a:r>
            <a:endParaRPr lang="zh-CN" altLang="en-US" sz="2400" dirty="0">
              <a:solidFill>
                <a:schemeClr val="bg1"/>
              </a:solidFill>
              <a:latin typeface="Arial" panose="020B0604020202020204" pitchFamily="34" charset="0"/>
              <a:ea typeface="宋体" panose="02010600030101010101" pitchFamily="2" charset="-122"/>
            </a:endParaRPr>
          </a:p>
        </p:txBody>
      </p:sp>
      <p:grpSp>
        <p:nvGrpSpPr>
          <p:cNvPr id="13336" name="Group 31"/>
          <p:cNvGrpSpPr/>
          <p:nvPr/>
        </p:nvGrpSpPr>
        <p:grpSpPr>
          <a:xfrm>
            <a:off x="3419475" y="4941888"/>
            <a:ext cx="496888" cy="487362"/>
            <a:chOff x="2928" y="2208"/>
            <a:chExt cx="262" cy="262"/>
          </a:xfrm>
        </p:grpSpPr>
        <p:sp>
          <p:nvSpPr>
            <p:cNvPr id="13337" name="Oval 32"/>
            <p:cNvSpPr/>
            <p:nvPr/>
          </p:nvSpPr>
          <p:spPr>
            <a:xfrm>
              <a:off x="2928" y="2208"/>
              <a:ext cx="262" cy="262"/>
            </a:xfrm>
            <a:prstGeom prst="ellipse">
              <a:avLst/>
            </a:prstGeom>
            <a:gradFill rotWithShape="1">
              <a:gsLst>
                <a:gs pos="0">
                  <a:srgbClr val="ECF6F7"/>
                </a:gs>
                <a:gs pos="100000">
                  <a:srgbClr val="BBE0E3"/>
                </a:gs>
              </a:gsLst>
              <a:lin ang="2700000" scaled="1"/>
              <a:tileRect/>
            </a:gradFill>
            <a:ln w="12700" cap="flat" cmpd="sng">
              <a:solidFill>
                <a:srgbClr val="F8F8F8"/>
              </a:solidFill>
              <a:prstDash val="solid"/>
              <a:round/>
              <a:headEnd type="none" w="med" len="med"/>
              <a:tailEnd type="none" w="med" len="med"/>
            </a:ln>
            <a:effectLst>
              <a:outerShdw dist="35921" dir="2699999" algn="ctr" rotWithShape="0">
                <a:srgbClr val="1C1C1C">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13338" name="Oval 33"/>
            <p:cNvSpPr/>
            <p:nvPr/>
          </p:nvSpPr>
          <p:spPr>
            <a:xfrm>
              <a:off x="2949" y="2230"/>
              <a:ext cx="218" cy="218"/>
            </a:xfrm>
            <a:prstGeom prst="ellipse">
              <a:avLst/>
            </a:prstGeom>
            <a:gradFill rotWithShape="1">
              <a:gsLst>
                <a:gs pos="0">
                  <a:srgbClr val="BBE0E3">
                    <a:alpha val="89998"/>
                  </a:srgbClr>
                </a:gs>
                <a:gs pos="100000">
                  <a:srgbClr val="EEF7F8"/>
                </a:gs>
              </a:gsLst>
              <a:lin ang="2700000" scaled="1"/>
              <a:tileRect/>
            </a:gradFill>
            <a:ln w="12700">
              <a:noFill/>
            </a:ln>
          </p:spPr>
          <p:txBody>
            <a:bodyPr anchor="ctr" anchorCtr="0"/>
            <a:p>
              <a:endParaRPr lang="zh-CN" altLang="en-US" dirty="0">
                <a:latin typeface="Arial" panose="020B0604020202020204" pitchFamily="34" charset="0"/>
                <a:ea typeface="宋体" panose="02010600030101010101" pitchFamily="2" charset="-122"/>
              </a:endParaRPr>
            </a:p>
          </p:txBody>
        </p:sp>
      </p:grpSp>
      <p:sp>
        <p:nvSpPr>
          <p:cNvPr id="13339" name="Text Box 35"/>
          <p:cNvSpPr txBox="1"/>
          <p:nvPr/>
        </p:nvSpPr>
        <p:spPr>
          <a:xfrm>
            <a:off x="3563938" y="1773238"/>
            <a:ext cx="3527425"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系统集成化</a:t>
            </a:r>
            <a:endParaRPr lang="zh-CN" altLang="en-US" dirty="0">
              <a:latin typeface="Arial" panose="020B0604020202020204" pitchFamily="34" charset="0"/>
              <a:ea typeface="宋体" panose="02010600030101010101" pitchFamily="2" charset="-122"/>
            </a:endParaRPr>
          </a:p>
        </p:txBody>
      </p:sp>
      <p:sp>
        <p:nvSpPr>
          <p:cNvPr id="13340" name="Text Box 36"/>
          <p:cNvSpPr txBox="1"/>
          <p:nvPr/>
        </p:nvSpPr>
        <p:spPr>
          <a:xfrm>
            <a:off x="3851275" y="2492375"/>
            <a:ext cx="3527425" cy="366713"/>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网络信息化</a:t>
            </a:r>
            <a:endParaRPr lang="zh-CN" altLang="en-US" dirty="0">
              <a:latin typeface="Arial" panose="020B0604020202020204" pitchFamily="34" charset="0"/>
              <a:ea typeface="宋体" panose="02010600030101010101" pitchFamily="2" charset="-122"/>
            </a:endParaRPr>
          </a:p>
        </p:txBody>
      </p:sp>
      <p:sp>
        <p:nvSpPr>
          <p:cNvPr id="13341" name="Text Box 37"/>
          <p:cNvSpPr txBox="1"/>
          <p:nvPr/>
        </p:nvSpPr>
        <p:spPr>
          <a:xfrm>
            <a:off x="4284663" y="3284538"/>
            <a:ext cx="3527425"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标准统一化</a:t>
            </a:r>
            <a:endParaRPr lang="zh-CN" altLang="en-US" dirty="0">
              <a:latin typeface="Arial" panose="020B0604020202020204" pitchFamily="34" charset="0"/>
              <a:ea typeface="宋体" panose="02010600030101010101" pitchFamily="2" charset="-122"/>
            </a:endParaRPr>
          </a:p>
        </p:txBody>
      </p:sp>
      <p:sp>
        <p:nvSpPr>
          <p:cNvPr id="13342" name="Text Box 38"/>
          <p:cNvSpPr txBox="1"/>
          <p:nvPr/>
        </p:nvSpPr>
        <p:spPr>
          <a:xfrm>
            <a:off x="4427538" y="4149725"/>
            <a:ext cx="3527425" cy="366713"/>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配送精细化</a:t>
            </a:r>
            <a:endParaRPr lang="zh-CN" altLang="en-US" dirty="0">
              <a:latin typeface="Arial" panose="020B0604020202020204" pitchFamily="34" charset="0"/>
              <a:ea typeface="宋体" panose="02010600030101010101" pitchFamily="2" charset="-122"/>
            </a:endParaRPr>
          </a:p>
        </p:txBody>
      </p:sp>
      <p:sp>
        <p:nvSpPr>
          <p:cNvPr id="13343" name="Text Box 39"/>
          <p:cNvSpPr txBox="1"/>
          <p:nvPr/>
        </p:nvSpPr>
        <p:spPr>
          <a:xfrm>
            <a:off x="4140200" y="4941888"/>
            <a:ext cx="3527425"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园区便利化</a:t>
            </a:r>
            <a:endParaRPr lang="zh-CN" altLang="en-US" dirty="0">
              <a:latin typeface="Arial" panose="020B0604020202020204" pitchFamily="34" charset="0"/>
              <a:ea typeface="宋体" panose="02010600030101010101" pitchFamily="2" charset="-122"/>
            </a:endParaRPr>
          </a:p>
        </p:txBody>
      </p:sp>
      <p:sp>
        <p:nvSpPr>
          <p:cNvPr id="13344" name="Text Box 40"/>
          <p:cNvSpPr txBox="1"/>
          <p:nvPr/>
        </p:nvSpPr>
        <p:spPr>
          <a:xfrm>
            <a:off x="3348038" y="5805488"/>
            <a:ext cx="3527425" cy="366712"/>
          </a:xfrm>
          <a:prstGeom prst="rect">
            <a:avLst/>
          </a:prstGeom>
          <a:noFill/>
          <a:ln w="9525">
            <a:noFill/>
          </a:ln>
        </p:spPr>
        <p:txBody>
          <a:bodyPr anchor="t" anchorCtr="0">
            <a:spAutoFit/>
          </a:bodyPr>
          <a:p>
            <a:pPr>
              <a:spcBef>
                <a:spcPct val="50000"/>
              </a:spcBef>
            </a:pPr>
            <a:r>
              <a:rPr lang="zh-CN" altLang="en-US" dirty="0">
                <a:latin typeface="Arial" panose="020B0604020202020204" pitchFamily="34" charset="0"/>
                <a:ea typeface="宋体" panose="02010600030101010101" pitchFamily="2" charset="-122"/>
              </a:rPr>
              <a:t>运输现代化</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433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4339" name="AutoShape 5"/>
          <p:cNvSpPr>
            <a:spLocks noChangeAspect="1"/>
          </p:cNvSpPr>
          <p:nvPr/>
        </p:nvSpPr>
        <p:spPr>
          <a:xfrm>
            <a:off x="0" y="1477963"/>
            <a:ext cx="8964613" cy="5380037"/>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grpSp>
        <p:nvGrpSpPr>
          <p:cNvPr id="14340" name="Group 6"/>
          <p:cNvGrpSpPr/>
          <p:nvPr/>
        </p:nvGrpSpPr>
        <p:grpSpPr>
          <a:xfrm>
            <a:off x="4919663" y="1617663"/>
            <a:ext cx="1739900" cy="1604962"/>
            <a:chOff x="4320" y="1152"/>
            <a:chExt cx="414" cy="402"/>
          </a:xfrm>
        </p:grpSpPr>
        <p:sp>
          <p:nvSpPr>
            <p:cNvPr id="14341" name="AutoShape 7"/>
            <p:cNvSpPr/>
            <p:nvPr/>
          </p:nvSpPr>
          <p:spPr>
            <a:xfrm>
              <a:off x="4320" y="1152"/>
              <a:ext cx="414" cy="402"/>
            </a:xfrm>
            <a:prstGeom prst="roundRect">
              <a:avLst>
                <a:gd name="adj" fmla="val 11921"/>
              </a:avLst>
            </a:prstGeom>
            <a:solidFill>
              <a:srgbClr val="00FFFF"/>
            </a:solidFill>
            <a:ln w="25400" cap="flat" cmpd="sng">
              <a:solidFill>
                <a:srgbClr val="FFFFFF"/>
              </a:solidFill>
              <a:prstDash val="solid"/>
              <a:round/>
              <a:headEnd type="none" w="med" len="med"/>
              <a:tailEnd type="none" w="med" len="med"/>
            </a:ln>
            <a:effectLst>
              <a:outerShdw dist="53882" dir="2699999" algn="ctr" rotWithShape="0">
                <a:srgbClr val="000000">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73736" name="Freeform 8"/>
            <p:cNvSpPr/>
            <p:nvPr/>
          </p:nvSpPr>
          <p:spPr bwMode="gray">
            <a:xfrm>
              <a:off x="4346" y="1178"/>
              <a:ext cx="206" cy="201"/>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333399">
                    <a:gamma/>
                    <a:tint val="48627"/>
                    <a:invGamma/>
                  </a:srgbClr>
                </a:gs>
                <a:gs pos="50000">
                  <a:srgbClr val="333399">
                    <a:alpha val="0"/>
                  </a:srgbClr>
                </a:gs>
                <a:gs pos="100000">
                  <a:srgbClr val="333399">
                    <a:gamma/>
                    <a:tint val="48627"/>
                    <a:invGamma/>
                  </a:srgbClr>
                </a:gs>
              </a:gsLst>
              <a:lin ang="2700000" scaled="1"/>
            </a:gradFill>
            <a:ln>
              <a:noFill/>
            </a:ln>
            <a:extLst>
              <a:ext uri="{91240B29-F687-4F45-9708-019B960494DF}">
                <a14:hiddenLine xmlns:a14="http://schemas.microsoft.com/office/drawing/2010/main" w="0">
                  <a:solidFill>
                    <a:srgbClr val="000000"/>
                  </a:solidFill>
                  <a:prstDash val="solid"/>
                  <a:rou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343" name="Group 9"/>
          <p:cNvGrpSpPr/>
          <p:nvPr/>
        </p:nvGrpSpPr>
        <p:grpSpPr>
          <a:xfrm>
            <a:off x="179388" y="1628775"/>
            <a:ext cx="1738312" cy="1604963"/>
            <a:chOff x="4320" y="1152"/>
            <a:chExt cx="414" cy="402"/>
          </a:xfrm>
        </p:grpSpPr>
        <p:sp>
          <p:nvSpPr>
            <p:cNvPr id="14344" name="AutoShape 10"/>
            <p:cNvSpPr/>
            <p:nvPr/>
          </p:nvSpPr>
          <p:spPr>
            <a:xfrm>
              <a:off x="4320" y="1152"/>
              <a:ext cx="414" cy="402"/>
            </a:xfrm>
            <a:prstGeom prst="roundRect">
              <a:avLst>
                <a:gd name="adj" fmla="val 11921"/>
              </a:avLst>
            </a:prstGeom>
            <a:gradFill rotWithShape="1">
              <a:gsLst>
                <a:gs pos="0">
                  <a:srgbClr val="BBE0E3"/>
                </a:gs>
                <a:gs pos="100000">
                  <a:srgbClr val="839C9E"/>
                </a:gs>
              </a:gsLst>
              <a:lin ang="5400000" scaled="1"/>
              <a:tileRect/>
            </a:gradFill>
            <a:ln w="25400" cap="flat" cmpd="sng">
              <a:solidFill>
                <a:srgbClr val="FFFFFF"/>
              </a:solidFill>
              <a:prstDash val="solid"/>
              <a:round/>
              <a:headEnd type="none" w="med" len="med"/>
              <a:tailEnd type="none" w="med" len="med"/>
            </a:ln>
            <a:effectLst>
              <a:outerShdw dist="53882" dir="2699999" algn="ctr" rotWithShape="0">
                <a:srgbClr val="000000">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73739" name="Freeform 11"/>
            <p:cNvSpPr/>
            <p:nvPr/>
          </p:nvSpPr>
          <p:spPr bwMode="gray">
            <a:xfrm>
              <a:off x="4346" y="1178"/>
              <a:ext cx="206" cy="201"/>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BBE0E3">
                    <a:gamma/>
                    <a:tint val="48627"/>
                    <a:invGamma/>
                  </a:srgbClr>
                </a:gs>
                <a:gs pos="50000">
                  <a:srgbClr val="BBE0E3">
                    <a:alpha val="0"/>
                  </a:srgbClr>
                </a:gs>
                <a:gs pos="100000">
                  <a:srgbClr val="BBE0E3">
                    <a:gamma/>
                    <a:tint val="48627"/>
                    <a:invGamma/>
                  </a:srgbClr>
                </a:gs>
              </a:gsLst>
              <a:lin ang="2700000" scaled="1"/>
            </a:gradFill>
            <a:ln>
              <a:noFill/>
            </a:ln>
            <a:extLst>
              <a:ext uri="{91240B29-F687-4F45-9708-019B960494DF}">
                <a14:hiddenLine xmlns:a14="http://schemas.microsoft.com/office/drawing/2010/main" w="0">
                  <a:solidFill>
                    <a:srgbClr val="000000"/>
                  </a:solidFill>
                  <a:prstDash val="solid"/>
                  <a:rou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346" name="Group 12"/>
          <p:cNvGrpSpPr/>
          <p:nvPr/>
        </p:nvGrpSpPr>
        <p:grpSpPr>
          <a:xfrm>
            <a:off x="2627313" y="1628775"/>
            <a:ext cx="1739900" cy="1604963"/>
            <a:chOff x="4320" y="1152"/>
            <a:chExt cx="414" cy="402"/>
          </a:xfrm>
        </p:grpSpPr>
        <p:sp>
          <p:nvSpPr>
            <p:cNvPr id="14347" name="AutoShape 13"/>
            <p:cNvSpPr/>
            <p:nvPr/>
          </p:nvSpPr>
          <p:spPr>
            <a:xfrm>
              <a:off x="4320" y="1152"/>
              <a:ext cx="414" cy="402"/>
            </a:xfrm>
            <a:prstGeom prst="roundRect">
              <a:avLst>
                <a:gd name="adj" fmla="val 11921"/>
              </a:avLst>
            </a:prstGeom>
            <a:gradFill rotWithShape="1">
              <a:gsLst>
                <a:gs pos="0">
                  <a:srgbClr val="333399"/>
                </a:gs>
                <a:gs pos="100000">
                  <a:srgbClr val="24246B"/>
                </a:gs>
              </a:gsLst>
              <a:lin ang="5400000" scaled="1"/>
              <a:tileRect/>
            </a:gradFill>
            <a:ln w="25400" cap="flat" cmpd="sng">
              <a:solidFill>
                <a:srgbClr val="FFFFFF"/>
              </a:solidFill>
              <a:prstDash val="solid"/>
              <a:round/>
              <a:headEnd type="none" w="med" len="med"/>
              <a:tailEnd type="none" w="med" len="med"/>
            </a:ln>
            <a:effectLst>
              <a:outerShdw dist="53882" dir="2699999" algn="ctr" rotWithShape="0">
                <a:srgbClr val="000000">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73742" name="Freeform 14"/>
            <p:cNvSpPr/>
            <p:nvPr/>
          </p:nvSpPr>
          <p:spPr bwMode="gray">
            <a:xfrm>
              <a:off x="4346" y="1178"/>
              <a:ext cx="206" cy="201"/>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333399">
                    <a:gamma/>
                    <a:tint val="48627"/>
                    <a:invGamma/>
                  </a:srgbClr>
                </a:gs>
                <a:gs pos="50000">
                  <a:srgbClr val="333399">
                    <a:alpha val="0"/>
                  </a:srgbClr>
                </a:gs>
                <a:gs pos="100000">
                  <a:srgbClr val="333399">
                    <a:gamma/>
                    <a:tint val="48627"/>
                    <a:invGamma/>
                  </a:srgbClr>
                </a:gs>
              </a:gsLst>
              <a:lin ang="2700000" scaled="1"/>
            </a:gradFill>
            <a:ln>
              <a:noFill/>
            </a:ln>
            <a:extLst>
              <a:ext uri="{91240B29-F687-4F45-9708-019B960494DF}">
                <a14:hiddenLine xmlns:a14="http://schemas.microsoft.com/office/drawing/2010/main" w="0">
                  <a:solidFill>
                    <a:srgbClr val="000000"/>
                  </a:solidFill>
                  <a:prstDash val="solid"/>
                  <a:rou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349" name="Group 15"/>
          <p:cNvGrpSpPr/>
          <p:nvPr/>
        </p:nvGrpSpPr>
        <p:grpSpPr>
          <a:xfrm>
            <a:off x="7124700" y="1617663"/>
            <a:ext cx="1738313" cy="1604962"/>
            <a:chOff x="4320" y="1152"/>
            <a:chExt cx="414" cy="402"/>
          </a:xfrm>
        </p:grpSpPr>
        <p:sp>
          <p:nvSpPr>
            <p:cNvPr id="14350" name="AutoShape 16"/>
            <p:cNvSpPr/>
            <p:nvPr/>
          </p:nvSpPr>
          <p:spPr>
            <a:xfrm>
              <a:off x="4320" y="1152"/>
              <a:ext cx="414" cy="402"/>
            </a:xfrm>
            <a:prstGeom prst="roundRect">
              <a:avLst>
                <a:gd name="adj" fmla="val 11921"/>
              </a:avLst>
            </a:prstGeom>
            <a:gradFill rotWithShape="1">
              <a:gsLst>
                <a:gs pos="0">
                  <a:srgbClr val="009999"/>
                </a:gs>
                <a:gs pos="100000">
                  <a:srgbClr val="006B6B"/>
                </a:gs>
              </a:gsLst>
              <a:lin ang="5400000" scaled="1"/>
              <a:tileRect/>
            </a:gradFill>
            <a:ln w="25400" cap="flat" cmpd="sng">
              <a:solidFill>
                <a:srgbClr val="FFFFFF"/>
              </a:solidFill>
              <a:prstDash val="solid"/>
              <a:round/>
              <a:headEnd type="none" w="med" len="med"/>
              <a:tailEnd type="none" w="med" len="med"/>
            </a:ln>
            <a:effectLst>
              <a:outerShdw dist="53882" dir="2699999" algn="ctr" rotWithShape="0">
                <a:srgbClr val="000000">
                  <a:alpha val="50000"/>
                </a:srgbClr>
              </a:outerShdw>
            </a:effectLst>
          </p:spPr>
          <p:txBody>
            <a:bodyPr anchor="ctr" anchorCtr="0"/>
            <a:p>
              <a:endParaRPr lang="zh-CN" altLang="en-US" dirty="0">
                <a:latin typeface="Arial" panose="020B0604020202020204" pitchFamily="34" charset="0"/>
                <a:ea typeface="宋体" panose="02010600030101010101" pitchFamily="2" charset="-122"/>
              </a:endParaRPr>
            </a:p>
          </p:txBody>
        </p:sp>
        <p:sp>
          <p:nvSpPr>
            <p:cNvPr id="73745" name="Freeform 17"/>
            <p:cNvSpPr/>
            <p:nvPr/>
          </p:nvSpPr>
          <p:spPr bwMode="gray">
            <a:xfrm>
              <a:off x="4346" y="1178"/>
              <a:ext cx="206" cy="201"/>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009999">
                    <a:gamma/>
                    <a:tint val="48627"/>
                    <a:invGamma/>
                  </a:srgbClr>
                </a:gs>
                <a:gs pos="50000">
                  <a:srgbClr val="009999">
                    <a:alpha val="0"/>
                  </a:srgbClr>
                </a:gs>
                <a:gs pos="100000">
                  <a:srgbClr val="009999">
                    <a:gamma/>
                    <a:tint val="48627"/>
                    <a:invGamma/>
                  </a:srgbClr>
                </a:gs>
              </a:gsLst>
              <a:lin ang="2700000" scaled="1"/>
            </a:gradFill>
            <a:ln>
              <a:noFill/>
            </a:ln>
            <a:extLst>
              <a:ext uri="{91240B29-F687-4F45-9708-019B960494DF}">
                <a14:hiddenLine xmlns:a14="http://schemas.microsoft.com/office/drawing/2010/main" w="0">
                  <a:solidFill>
                    <a:srgbClr val="000000"/>
                  </a:solidFill>
                  <a:prstDash val="solid"/>
                  <a:rou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4352" name="Freeform 18"/>
          <p:cNvSpPr/>
          <p:nvPr/>
        </p:nvSpPr>
        <p:spPr>
          <a:xfrm flipH="1">
            <a:off x="5940425" y="3284538"/>
            <a:ext cx="2427288" cy="1671637"/>
          </a:xfrm>
          <a:custGeom>
            <a:avLst/>
            <a:gdLst/>
            <a:ahLst/>
            <a:cxnLst>
              <a:cxn ang="0">
                <a:pos x="0" y="0"/>
              </a:cxn>
              <a:cxn ang="0">
                <a:pos x="2147483647" y="1994398055"/>
              </a:cxn>
              <a:cxn ang="0">
                <a:pos x="2147483647" y="1994398055"/>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1480988685"/>
              </a:cxn>
              <a:cxn ang="0">
                <a:pos x="2147483647" y="1471115972"/>
              </a:cxn>
              <a:cxn ang="0">
                <a:pos x="752518724" y="0"/>
              </a:cxn>
              <a:cxn ang="0">
                <a:pos x="0" y="0"/>
              </a:cxn>
            </a:cxnLst>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adFill rotWithShape="1">
            <a:gsLst>
              <a:gs pos="0">
                <a:srgbClr val="FFFFFF">
                  <a:alpha val="0"/>
                </a:srgbClr>
              </a:gs>
              <a:gs pos="100000">
                <a:srgbClr val="808080"/>
              </a:gs>
            </a:gsLst>
            <a:lin ang="5400000" scaled="1"/>
            <a:tileRect/>
          </a:gradFill>
          <a:ln w="9525">
            <a:noFill/>
          </a:ln>
        </p:spPr>
        <p:txBody>
          <a:bodyPr/>
          <a:p>
            <a:endParaRPr lang="zh-CN" altLang="en-US"/>
          </a:p>
        </p:txBody>
      </p:sp>
      <p:sp>
        <p:nvSpPr>
          <p:cNvPr id="14353" name="Freeform 19"/>
          <p:cNvSpPr/>
          <p:nvPr/>
        </p:nvSpPr>
        <p:spPr>
          <a:xfrm>
            <a:off x="3562350" y="3016250"/>
            <a:ext cx="466725" cy="1893888"/>
          </a:xfrm>
          <a:custGeom>
            <a:avLst/>
            <a:gdLst/>
            <a:ahLst/>
            <a:cxnLst>
              <a:cxn ang="0">
                <a:pos x="399710521" y="9833167"/>
              </a:cxn>
              <a:cxn ang="0">
                <a:pos x="486136816" y="2147483647"/>
              </a:cxn>
              <a:cxn ang="0">
                <a:pos x="0" y="2147483647"/>
              </a:cxn>
              <a:cxn ang="0">
                <a:pos x="777816933" y="2147483647"/>
              </a:cxn>
              <a:cxn ang="0">
                <a:pos x="1534029758" y="2147483647"/>
              </a:cxn>
              <a:cxn ang="0">
                <a:pos x="1080304035" y="2147483647"/>
              </a:cxn>
              <a:cxn ang="0">
                <a:pos x="1069500338" y="0"/>
              </a:cxn>
              <a:cxn ang="0">
                <a:pos x="399710521" y="9833167"/>
              </a:cxn>
            </a:cxnLst>
            <a:pathLst>
              <a:path w="142" h="604">
                <a:moveTo>
                  <a:pt x="37" y="1"/>
                </a:moveTo>
                <a:lnTo>
                  <a:pt x="45" y="472"/>
                </a:lnTo>
                <a:lnTo>
                  <a:pt x="0" y="474"/>
                </a:lnTo>
                <a:lnTo>
                  <a:pt x="72" y="604"/>
                </a:lnTo>
                <a:lnTo>
                  <a:pt x="142" y="474"/>
                </a:lnTo>
                <a:lnTo>
                  <a:pt x="100" y="474"/>
                </a:lnTo>
                <a:lnTo>
                  <a:pt x="99" y="0"/>
                </a:lnTo>
                <a:lnTo>
                  <a:pt x="37" y="1"/>
                </a:lnTo>
                <a:close/>
              </a:path>
            </a:pathLst>
          </a:custGeom>
          <a:gradFill rotWithShape="1">
            <a:gsLst>
              <a:gs pos="0">
                <a:srgbClr val="FFFFFF">
                  <a:alpha val="0"/>
                </a:srgbClr>
              </a:gs>
              <a:gs pos="100000">
                <a:srgbClr val="808080"/>
              </a:gs>
            </a:gsLst>
            <a:lin ang="5400000" scaled="1"/>
            <a:tileRect/>
          </a:gradFill>
          <a:ln w="9525">
            <a:noFill/>
          </a:ln>
        </p:spPr>
        <p:txBody>
          <a:bodyPr/>
          <a:p>
            <a:endParaRPr lang="zh-CN" altLang="en-US"/>
          </a:p>
        </p:txBody>
      </p:sp>
      <p:sp>
        <p:nvSpPr>
          <p:cNvPr id="14354" name="Freeform 20"/>
          <p:cNvSpPr/>
          <p:nvPr/>
        </p:nvSpPr>
        <p:spPr>
          <a:xfrm>
            <a:off x="847725" y="3295650"/>
            <a:ext cx="2425700" cy="1670050"/>
          </a:xfrm>
          <a:custGeom>
            <a:avLst/>
            <a:gdLst/>
            <a:ahLst/>
            <a:cxnLst>
              <a:cxn ang="0">
                <a:pos x="0" y="0"/>
              </a:cxn>
              <a:cxn ang="0">
                <a:pos x="2147483647" y="1990614842"/>
              </a:cxn>
              <a:cxn ang="0">
                <a:pos x="2147483647" y="1990614842"/>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1478179462"/>
              </a:cxn>
              <a:cxn ang="0">
                <a:pos x="2147483647" y="1468325539"/>
              </a:cxn>
              <a:cxn ang="0">
                <a:pos x="751534664" y="0"/>
              </a:cxn>
              <a:cxn ang="0">
                <a:pos x="0" y="0"/>
              </a:cxn>
            </a:cxnLst>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adFill rotWithShape="1">
            <a:gsLst>
              <a:gs pos="0">
                <a:srgbClr val="FFFFFF">
                  <a:alpha val="0"/>
                </a:srgbClr>
              </a:gs>
              <a:gs pos="100000">
                <a:srgbClr val="808080"/>
              </a:gs>
            </a:gsLst>
            <a:lin ang="5400000" scaled="1"/>
            <a:tileRect/>
          </a:gradFill>
          <a:ln w="9525">
            <a:noFill/>
          </a:ln>
        </p:spPr>
        <p:txBody>
          <a:bodyPr/>
          <a:p>
            <a:endParaRPr lang="zh-CN" altLang="en-US"/>
          </a:p>
        </p:txBody>
      </p:sp>
      <p:sp>
        <p:nvSpPr>
          <p:cNvPr id="14355" name="AutoShape 22"/>
          <p:cNvSpPr/>
          <p:nvPr/>
        </p:nvSpPr>
        <p:spPr>
          <a:xfrm>
            <a:off x="2060575" y="4868863"/>
            <a:ext cx="7083425" cy="1800225"/>
          </a:xfrm>
          <a:prstGeom prst="roundRect">
            <a:avLst>
              <a:gd name="adj" fmla="val 16667"/>
            </a:avLst>
          </a:prstGeom>
          <a:gradFill rotWithShape="1">
            <a:gsLst>
              <a:gs pos="0">
                <a:srgbClr val="99CC00"/>
              </a:gs>
              <a:gs pos="50000">
                <a:srgbClr val="D4E993"/>
              </a:gs>
              <a:gs pos="100000">
                <a:srgbClr val="99CC00"/>
              </a:gs>
            </a:gsLst>
            <a:lin ang="5400000" scaled="1"/>
            <a:tileRect/>
          </a:gradFill>
          <a:ln w="57150" cap="flat" cmpd="sng">
            <a:solidFill>
              <a:srgbClr val="808080"/>
            </a:solidFill>
            <a:prstDash val="solid"/>
            <a:round/>
            <a:headEnd type="none" w="med" len="med"/>
            <a:tailEnd type="none" w="med" len="med"/>
          </a:ln>
        </p:spPr>
        <p:txBody>
          <a:bodyPr anchor="ctr" anchorCtr="0"/>
          <a:p>
            <a:endParaRPr lang="zh-CN" altLang="en-US" dirty="0">
              <a:latin typeface="Arial" panose="020B0604020202020204" pitchFamily="34" charset="0"/>
              <a:ea typeface="宋体" panose="02010600030101010101" pitchFamily="2" charset="-122"/>
            </a:endParaRPr>
          </a:p>
        </p:txBody>
      </p:sp>
      <p:sp>
        <p:nvSpPr>
          <p:cNvPr id="14356" name="Rectangle 23"/>
          <p:cNvSpPr/>
          <p:nvPr/>
        </p:nvSpPr>
        <p:spPr>
          <a:xfrm>
            <a:off x="2543175" y="5013325"/>
            <a:ext cx="6600825" cy="1158875"/>
          </a:xfrm>
          <a:prstGeom prst="rect">
            <a:avLst/>
          </a:prstGeom>
          <a:noFill/>
          <a:ln w="9525">
            <a:noFill/>
          </a:ln>
        </p:spPr>
        <p:txBody>
          <a:bodyPr lIns="78638" tIns="39319" rIns="78638" bIns="39319" anchor="t" anchorCtr="0"/>
          <a:p>
            <a:pPr algn="just"/>
            <a:r>
              <a:rPr lang="zh-CN" altLang="en-US" sz="1400" b="1" dirty="0">
                <a:solidFill>
                  <a:srgbClr val="000000"/>
                </a:solidFill>
                <a:latin typeface="Arial" panose="020B0604020202020204" pitchFamily="34" charset="0"/>
                <a:ea typeface="宋体" panose="02010600030101010101" pitchFamily="2" charset="-122"/>
              </a:rPr>
              <a:t>总结：</a:t>
            </a:r>
            <a:endParaRPr lang="zh-CN" altLang="en-US" sz="1400" b="1" dirty="0">
              <a:solidFill>
                <a:srgbClr val="000000"/>
              </a:solidFill>
              <a:latin typeface="Arial" panose="020B0604020202020204" pitchFamily="34" charset="0"/>
              <a:ea typeface="宋体" panose="02010600030101010101" pitchFamily="2" charset="-122"/>
            </a:endParaRPr>
          </a:p>
          <a:p>
            <a:pPr algn="just"/>
            <a:r>
              <a:rPr lang="en-US" altLang="zh-CN" sz="1400" dirty="0">
                <a:latin typeface="Arial" panose="020B0604020202020204" pitchFamily="34" charset="0"/>
                <a:ea typeface="宋体" panose="02010600030101010101" pitchFamily="2" charset="-122"/>
              </a:rPr>
              <a:t>1</a:t>
            </a:r>
            <a:r>
              <a:rPr lang="zh-CN" altLang="en-US" sz="1400" dirty="0">
                <a:latin typeface="Arial" panose="020B0604020202020204" pitchFamily="34" charset="0"/>
                <a:ea typeface="宋体" panose="02010600030101010101" pitchFamily="2" charset="-122"/>
              </a:rPr>
              <a:t>、国内快递业必须通过资源整合、兼并重组来进行网络优化，努力做大做强。</a:t>
            </a:r>
            <a:endParaRPr lang="zh-CN" altLang="en-US" sz="1400" dirty="0">
              <a:latin typeface="Arial" panose="020B0604020202020204" pitchFamily="34" charset="0"/>
              <a:ea typeface="宋体" panose="02010600030101010101" pitchFamily="2" charset="-122"/>
            </a:endParaRPr>
          </a:p>
          <a:p>
            <a:pPr algn="just"/>
            <a:r>
              <a:rPr lang="en-US" altLang="zh-CN" sz="1400" dirty="0">
                <a:latin typeface="Arial" panose="020B0604020202020204" pitchFamily="34" charset="0"/>
                <a:ea typeface="宋体" panose="02010600030101010101" pitchFamily="2" charset="-122"/>
              </a:rPr>
              <a:t>2</a:t>
            </a:r>
            <a:r>
              <a:rPr lang="zh-CN" altLang="en-US" sz="1400" dirty="0">
                <a:latin typeface="Arial" panose="020B0604020202020204" pitchFamily="34" charset="0"/>
                <a:ea typeface="宋体" panose="02010600030101010101" pitchFamily="2" charset="-122"/>
              </a:rPr>
              <a:t>、必须利用本土优势，通过技术和服务质量，建立快递企业品牌。</a:t>
            </a:r>
            <a:endParaRPr lang="zh-CN" altLang="en-US" sz="1400" dirty="0">
              <a:latin typeface="Arial" panose="020B0604020202020204" pitchFamily="34" charset="0"/>
              <a:ea typeface="宋体" panose="02010600030101010101" pitchFamily="2" charset="-122"/>
            </a:endParaRPr>
          </a:p>
          <a:p>
            <a:pPr algn="just"/>
            <a:r>
              <a:rPr lang="en-US" altLang="zh-CN" sz="1400" dirty="0">
                <a:latin typeface="Arial" panose="020B0604020202020204" pitchFamily="34" charset="0"/>
                <a:ea typeface="宋体" panose="02010600030101010101" pitchFamily="2" charset="-122"/>
              </a:rPr>
              <a:t>3</a:t>
            </a:r>
            <a:r>
              <a:rPr lang="zh-CN" altLang="en-US" sz="1400" dirty="0">
                <a:latin typeface="Arial" panose="020B0604020202020204" pitchFamily="34" charset="0"/>
                <a:ea typeface="宋体" panose="02010600030101010101" pitchFamily="2" charset="-122"/>
              </a:rPr>
              <a:t>、快递功能由单一朝多元化发展；快递客体从一般信函、包裹等朝电子、医药、汽车零部件、高档日化品等高端商品发展。</a:t>
            </a:r>
            <a:endParaRPr lang="zh-CN" altLang="en-US" sz="1400" dirty="0">
              <a:latin typeface="Arial" panose="020B0604020202020204" pitchFamily="34" charset="0"/>
              <a:ea typeface="宋体" panose="02010600030101010101" pitchFamily="2" charset="-122"/>
            </a:endParaRPr>
          </a:p>
          <a:p>
            <a:pPr algn="just"/>
            <a:r>
              <a:rPr lang="en-US" altLang="zh-CN" sz="1400" dirty="0">
                <a:latin typeface="Arial" panose="020B0604020202020204" pitchFamily="34" charset="0"/>
                <a:ea typeface="宋体" panose="02010600030101010101" pitchFamily="2" charset="-122"/>
              </a:rPr>
              <a:t>4</a:t>
            </a:r>
            <a:r>
              <a:rPr lang="zh-CN" altLang="en-US" sz="1400" dirty="0">
                <a:latin typeface="Arial" panose="020B0604020202020204" pitchFamily="34" charset="0"/>
                <a:ea typeface="宋体" panose="02010600030101010101" pitchFamily="2" charset="-122"/>
              </a:rPr>
              <a:t>、采取差异化经营方式，做好市场细分，错开竞争领域，避免服务层次、对象和产品的同质化倾向。</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pic>
        <p:nvPicPr>
          <p:cNvPr id="14357" name="Picture 24" descr="YG_circle001"/>
          <p:cNvPicPr>
            <a:picLocks noChangeAspect="1"/>
          </p:cNvPicPr>
          <p:nvPr/>
        </p:nvPicPr>
        <p:blipFill>
          <a:blip r:embed="rId1"/>
          <a:stretch>
            <a:fillRect/>
          </a:stretch>
        </p:blipFill>
        <p:spPr>
          <a:xfrm>
            <a:off x="0" y="4506913"/>
            <a:ext cx="2473325" cy="2351087"/>
          </a:xfrm>
          <a:prstGeom prst="rect">
            <a:avLst/>
          </a:prstGeom>
          <a:noFill/>
          <a:ln w="9525">
            <a:noFill/>
          </a:ln>
        </p:spPr>
      </p:pic>
      <p:sp>
        <p:nvSpPr>
          <p:cNvPr id="14358" name="Text Box 25"/>
          <p:cNvSpPr txBox="1"/>
          <p:nvPr/>
        </p:nvSpPr>
        <p:spPr>
          <a:xfrm>
            <a:off x="395288" y="5084763"/>
            <a:ext cx="1644650" cy="852487"/>
          </a:xfrm>
          <a:prstGeom prst="rect">
            <a:avLst/>
          </a:prstGeom>
          <a:noFill/>
          <a:ln w="9525">
            <a:noFill/>
          </a:ln>
        </p:spPr>
        <p:txBody>
          <a:bodyPr lIns="78638" tIns="39319" rIns="78638" bIns="39319" anchor="t" anchorCtr="0"/>
          <a:p>
            <a:pPr algn="ctr"/>
            <a:r>
              <a:rPr lang="zh-CN" altLang="en-US" sz="2800" b="1" dirty="0">
                <a:solidFill>
                  <a:srgbClr val="000000"/>
                </a:solidFill>
                <a:latin typeface="Arial" panose="020B0604020202020204" pitchFamily="34" charset="0"/>
                <a:ea typeface="宋体" panose="02010600030101010101" pitchFamily="2" charset="-122"/>
              </a:rPr>
              <a:t>我国快递行业的发展瓶颈</a:t>
            </a:r>
            <a:endParaRPr lang="zh-CN" altLang="en-US" sz="2800" dirty="0">
              <a:latin typeface="Arial" panose="020B0604020202020204" pitchFamily="34" charset="0"/>
              <a:ea typeface="宋体" panose="02010600030101010101" pitchFamily="2" charset="-122"/>
            </a:endParaRPr>
          </a:p>
        </p:txBody>
      </p:sp>
      <p:sp>
        <p:nvSpPr>
          <p:cNvPr id="14359" name="Text Box 26"/>
          <p:cNvSpPr txBox="1"/>
          <p:nvPr/>
        </p:nvSpPr>
        <p:spPr>
          <a:xfrm>
            <a:off x="339725" y="1757363"/>
            <a:ext cx="1279525" cy="1095375"/>
          </a:xfrm>
          <a:prstGeom prst="rect">
            <a:avLst/>
          </a:prstGeom>
          <a:noFill/>
          <a:ln w="9525">
            <a:noFill/>
          </a:ln>
        </p:spPr>
        <p:txBody>
          <a:bodyPr anchor="t" anchorCtr="0"/>
          <a:p>
            <a:pPr algn="just"/>
            <a:r>
              <a:rPr lang="en-US" altLang="zh-CN" b="1" dirty="0">
                <a:solidFill>
                  <a:schemeClr val="bg1"/>
                </a:solidFill>
                <a:latin typeface="Times New Roman" panose="02020603050405020304" pitchFamily="18" charset="0"/>
                <a:ea typeface="宋体" panose="02010600030101010101" pitchFamily="2" charset="-122"/>
              </a:rPr>
              <a:t>1</a:t>
            </a:r>
            <a:r>
              <a:rPr lang="zh-CN" altLang="en-US" b="1" dirty="0">
                <a:solidFill>
                  <a:schemeClr val="bg1"/>
                </a:solidFill>
                <a:latin typeface="Times New Roman" panose="02020603050405020304" pitchFamily="18"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融资难</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4360" name="Text Box 27"/>
          <p:cNvSpPr txBox="1"/>
          <p:nvPr/>
        </p:nvSpPr>
        <p:spPr>
          <a:xfrm>
            <a:off x="2781300" y="1757363"/>
            <a:ext cx="1358900" cy="519112"/>
          </a:xfrm>
          <a:prstGeom prst="rect">
            <a:avLst/>
          </a:prstGeom>
          <a:noFill/>
          <a:ln w="9525">
            <a:noFill/>
          </a:ln>
        </p:spPr>
        <p:txBody>
          <a:bodyPr anchor="t" anchorCtr="0"/>
          <a:p>
            <a:pPr algn="just"/>
            <a:r>
              <a:rPr lang="en-US" altLang="zh-CN" b="1" dirty="0">
                <a:solidFill>
                  <a:schemeClr val="bg1"/>
                </a:solidFill>
                <a:latin typeface="Times New Roman" panose="02020603050405020304" pitchFamily="18" charset="0"/>
                <a:ea typeface="宋体" panose="02010600030101010101" pitchFamily="2" charset="-122"/>
              </a:rPr>
              <a:t>2</a:t>
            </a:r>
            <a:r>
              <a:rPr lang="zh-CN" altLang="en-US" b="1" dirty="0">
                <a:solidFill>
                  <a:schemeClr val="bg1"/>
                </a:solidFill>
                <a:latin typeface="Times New Roman" panose="02020603050405020304" pitchFamily="18" charset="0"/>
                <a:ea typeface="宋体" panose="02010600030101010101" pitchFamily="2" charset="-122"/>
              </a:rPr>
              <a:t>、</a:t>
            </a:r>
            <a:r>
              <a:rPr lang="zh-CN" altLang="en-US" b="1" dirty="0">
                <a:solidFill>
                  <a:schemeClr val="bg1"/>
                </a:solidFill>
                <a:latin typeface="Arial" panose="020B0604020202020204" pitchFamily="34" charset="0"/>
                <a:ea typeface="宋体" panose="02010600030101010101" pitchFamily="2" charset="-122"/>
              </a:rPr>
              <a:t>经营风险</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4361" name="Text Box 28"/>
          <p:cNvSpPr txBox="1"/>
          <p:nvPr/>
        </p:nvSpPr>
        <p:spPr>
          <a:xfrm>
            <a:off x="5089525" y="1757363"/>
            <a:ext cx="1138238" cy="879475"/>
          </a:xfrm>
          <a:prstGeom prst="rect">
            <a:avLst/>
          </a:prstGeom>
          <a:noFill/>
          <a:ln w="9525">
            <a:noFill/>
          </a:ln>
        </p:spPr>
        <p:txBody>
          <a:bodyPr anchor="t" anchorCtr="0"/>
          <a:p>
            <a:pPr algn="just"/>
            <a:r>
              <a:rPr lang="en-US" altLang="zh-CN" b="1" dirty="0">
                <a:solidFill>
                  <a:schemeClr val="bg1"/>
                </a:solidFill>
                <a:latin typeface="宋体" panose="02010600030101010101" pitchFamily="2" charset="-122"/>
                <a:ea typeface="宋体" panose="02010600030101010101" pitchFamily="2" charset="-122"/>
              </a:rPr>
              <a:t>3</a:t>
            </a:r>
            <a:r>
              <a:rPr lang="zh-CN" altLang="en-US" b="1" dirty="0">
                <a:solidFill>
                  <a:schemeClr val="bg1"/>
                </a:solidFill>
                <a:latin typeface="宋体" panose="02010600030101010101" pitchFamily="2" charset="-122"/>
                <a:ea typeface="宋体" panose="02010600030101010101" pitchFamily="2" charset="-122"/>
              </a:rPr>
              <a:t>、技术和设备跟不上</a:t>
            </a:r>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p:txBody>
      </p:sp>
      <p:sp>
        <p:nvSpPr>
          <p:cNvPr id="14362" name="Freeform 29"/>
          <p:cNvSpPr/>
          <p:nvPr/>
        </p:nvSpPr>
        <p:spPr>
          <a:xfrm>
            <a:off x="5259388" y="3016250"/>
            <a:ext cx="466725" cy="1893888"/>
          </a:xfrm>
          <a:custGeom>
            <a:avLst/>
            <a:gdLst/>
            <a:ahLst/>
            <a:cxnLst>
              <a:cxn ang="0">
                <a:pos x="399710521" y="9833167"/>
              </a:cxn>
              <a:cxn ang="0">
                <a:pos x="486136816" y="2147483647"/>
              </a:cxn>
              <a:cxn ang="0">
                <a:pos x="0" y="2147483647"/>
              </a:cxn>
              <a:cxn ang="0">
                <a:pos x="777816933" y="2147483647"/>
              </a:cxn>
              <a:cxn ang="0">
                <a:pos x="1534029758" y="2147483647"/>
              </a:cxn>
              <a:cxn ang="0">
                <a:pos x="1080304035" y="2147483647"/>
              </a:cxn>
              <a:cxn ang="0">
                <a:pos x="1069500338" y="0"/>
              </a:cxn>
              <a:cxn ang="0">
                <a:pos x="399710521" y="9833167"/>
              </a:cxn>
            </a:cxnLst>
            <a:pathLst>
              <a:path w="142" h="604">
                <a:moveTo>
                  <a:pt x="37" y="1"/>
                </a:moveTo>
                <a:lnTo>
                  <a:pt x="45" y="472"/>
                </a:lnTo>
                <a:lnTo>
                  <a:pt x="0" y="474"/>
                </a:lnTo>
                <a:lnTo>
                  <a:pt x="72" y="604"/>
                </a:lnTo>
                <a:lnTo>
                  <a:pt x="142" y="474"/>
                </a:lnTo>
                <a:lnTo>
                  <a:pt x="100" y="474"/>
                </a:lnTo>
                <a:lnTo>
                  <a:pt x="99" y="0"/>
                </a:lnTo>
                <a:lnTo>
                  <a:pt x="37" y="1"/>
                </a:lnTo>
                <a:close/>
              </a:path>
            </a:pathLst>
          </a:custGeom>
          <a:gradFill rotWithShape="1">
            <a:gsLst>
              <a:gs pos="0">
                <a:srgbClr val="FFFFFF">
                  <a:alpha val="0"/>
                </a:srgbClr>
              </a:gs>
              <a:gs pos="100000">
                <a:srgbClr val="808080"/>
              </a:gs>
            </a:gsLst>
            <a:lin ang="5400000" scaled="1"/>
            <a:tileRect/>
          </a:gradFill>
          <a:ln w="9525">
            <a:noFill/>
          </a:ln>
        </p:spPr>
        <p:txBody>
          <a:bodyPr/>
          <a:p>
            <a:endParaRPr lang="zh-CN" altLang="en-US"/>
          </a:p>
        </p:txBody>
      </p:sp>
      <p:sp>
        <p:nvSpPr>
          <p:cNvPr id="14363" name="Text Box 30"/>
          <p:cNvSpPr txBox="1"/>
          <p:nvPr/>
        </p:nvSpPr>
        <p:spPr>
          <a:xfrm>
            <a:off x="7294563" y="1757363"/>
            <a:ext cx="1022350" cy="808037"/>
          </a:xfrm>
          <a:prstGeom prst="rect">
            <a:avLst/>
          </a:prstGeom>
          <a:noFill/>
          <a:ln w="9525">
            <a:noFill/>
          </a:ln>
        </p:spPr>
        <p:txBody>
          <a:bodyPr anchor="t" anchorCtr="0"/>
          <a:p>
            <a:pPr algn="just"/>
            <a:r>
              <a:rPr lang="en-US" altLang="zh-CN" b="1" dirty="0">
                <a:solidFill>
                  <a:schemeClr val="bg1"/>
                </a:solidFill>
                <a:latin typeface="宋体" panose="02010600030101010101" pitchFamily="2" charset="-122"/>
                <a:ea typeface="宋体" panose="02010600030101010101" pitchFamily="2" charset="-122"/>
              </a:rPr>
              <a:t>4</a:t>
            </a:r>
            <a:r>
              <a:rPr lang="zh-CN" altLang="en-US" b="1" dirty="0">
                <a:solidFill>
                  <a:schemeClr val="bg1"/>
                </a:solidFill>
                <a:latin typeface="宋体" panose="02010600030101010101" pitchFamily="2" charset="-122"/>
                <a:ea typeface="宋体" panose="02010600030101010101" pitchFamily="2" charset="-122"/>
              </a:rPr>
              <a:t>、市场不规范</a:t>
            </a:r>
            <a:endParaRPr lang="zh-CN" altLang="en-US" b="1" dirty="0">
              <a:solidFill>
                <a:schemeClr val="bg1"/>
              </a:solidFill>
              <a:latin typeface="宋体" panose="02010600030101010101" pitchFamily="2" charset="-122"/>
              <a:ea typeface="宋体" panose="02010600030101010101" pitchFamily="2"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536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grpSp>
        <p:nvGrpSpPr>
          <p:cNvPr id="15363" name="Group 4"/>
          <p:cNvGrpSpPr>
            <a:grpSpLocks noChangeAspect="1"/>
          </p:cNvGrpSpPr>
          <p:nvPr/>
        </p:nvGrpSpPr>
        <p:grpSpPr>
          <a:xfrm>
            <a:off x="0" y="1025525"/>
            <a:ext cx="8893175" cy="5832475"/>
            <a:chOff x="2204" y="11905"/>
            <a:chExt cx="9473" cy="3220"/>
          </a:xfrm>
        </p:grpSpPr>
        <p:sp>
          <p:nvSpPr>
            <p:cNvPr id="15364" name="AutoShape 5"/>
            <p:cNvSpPr>
              <a:spLocks noChangeAspect="1"/>
            </p:cNvSpPr>
            <p:nvPr/>
          </p:nvSpPr>
          <p:spPr>
            <a:xfrm>
              <a:off x="2204" y="11905"/>
              <a:ext cx="9473" cy="322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15365" name="AutoShape 3"/>
            <p:cNvSpPr/>
            <p:nvPr/>
          </p:nvSpPr>
          <p:spPr>
            <a:xfrm>
              <a:off x="5376" y="12186"/>
              <a:ext cx="6289" cy="702"/>
            </a:xfrm>
            <a:prstGeom prst="roundRect">
              <a:avLst>
                <a:gd name="adj" fmla="val 9144"/>
              </a:avLst>
            </a:prstGeom>
            <a:solidFill>
              <a:srgbClr val="F8F8F8"/>
            </a:solidFill>
            <a:ln w="28575" cap="flat" cmpd="sng">
              <a:solidFill>
                <a:srgbClr val="C40505"/>
              </a:solidFill>
              <a:prstDash val="solid"/>
              <a:round/>
              <a:headEnd type="none" w="med" len="med"/>
              <a:tailEnd type="none" w="med" len="med"/>
            </a:ln>
          </p:spPr>
          <p:txBody>
            <a:bodyPr lIns="70409" tIns="35204" rIns="70409" bIns="35204" anchor="ctr" anchorCtr="0"/>
            <a:p>
              <a:pPr algn="ctr"/>
              <a:endParaRPr lang="zh-CN" altLang="en-US" dirty="0">
                <a:latin typeface="Arial" panose="020B0604020202020204" pitchFamily="34" charset="0"/>
                <a:ea typeface="宋体" panose="02010600030101010101" pitchFamily="2" charset="-122"/>
              </a:endParaRPr>
            </a:p>
          </p:txBody>
        </p:sp>
        <p:sp>
          <p:nvSpPr>
            <p:cNvPr id="15366" name="AutoShape 4"/>
            <p:cNvSpPr/>
            <p:nvPr/>
          </p:nvSpPr>
          <p:spPr>
            <a:xfrm>
              <a:off x="5388" y="12926"/>
              <a:ext cx="6289" cy="716"/>
            </a:xfrm>
            <a:prstGeom prst="roundRect">
              <a:avLst>
                <a:gd name="adj" fmla="val 9144"/>
              </a:avLst>
            </a:prstGeom>
            <a:solidFill>
              <a:srgbClr val="F8F8F8"/>
            </a:solidFill>
            <a:ln w="28575" cap="flat" cmpd="sng">
              <a:solidFill>
                <a:srgbClr val="919191"/>
              </a:solidFill>
              <a:prstDash val="solid"/>
              <a:round/>
              <a:headEnd type="none" w="med" len="med"/>
              <a:tailEnd type="none" w="med" len="med"/>
            </a:ln>
          </p:spPr>
          <p:txBody>
            <a:bodyPr lIns="70409" tIns="35204" rIns="70409" bIns="35204" anchor="ctr" anchorCtr="0"/>
            <a:p>
              <a:pPr algn="ctr"/>
              <a:endParaRPr lang="zh-CN" altLang="en-US" dirty="0">
                <a:latin typeface="Arial" panose="020B0604020202020204" pitchFamily="34" charset="0"/>
                <a:ea typeface="宋体" panose="02010600030101010101" pitchFamily="2" charset="-122"/>
              </a:endParaRPr>
            </a:p>
          </p:txBody>
        </p:sp>
        <p:sp>
          <p:nvSpPr>
            <p:cNvPr id="15367" name="AutoShape 5"/>
            <p:cNvSpPr/>
            <p:nvPr/>
          </p:nvSpPr>
          <p:spPr>
            <a:xfrm>
              <a:off x="4416" y="11905"/>
              <a:ext cx="3073" cy="963"/>
            </a:xfrm>
            <a:prstGeom prst="upArrow">
              <a:avLst>
                <a:gd name="adj1" fmla="val 50000"/>
                <a:gd name="adj2" fmla="val 18662"/>
              </a:avLst>
            </a:prstGeom>
            <a:gradFill rotWithShape="1">
              <a:gsLst>
                <a:gs pos="0">
                  <a:srgbClr val="820303"/>
                </a:gs>
                <a:gs pos="100000">
                  <a:srgbClr val="C40505"/>
                </a:gs>
              </a:gsLst>
              <a:lin ang="18900000" scaled="1"/>
              <a:tileRect/>
            </a:gradFill>
            <a:ln w="9525"/>
            <a:scene3d>
              <a:camera prst="legacyPerspectiveBottomRight">
                <a:rot lat="0" lon="0" rev="0"/>
              </a:camera>
              <a:lightRig rig="legacyFlat1" dir="t"/>
            </a:scene3d>
            <a:sp3d extrusionH="430200" prstMaterial="legacyMatte">
              <a:bevelT w="13500" h="13500" prst="angle"/>
              <a:bevelB w="13500" h="13500" prst="angle"/>
              <a:extrusionClr>
                <a:srgbClr val="C40505"/>
              </a:extrusionClr>
            </a:sp3d>
          </p:spPr>
          <p:txBody>
            <a:bodyPr lIns="70409" tIns="35204" rIns="70409" bIns="35204" anchor="ctr" anchorCtr="0">
              <a:flatTx/>
            </a:bodyPr>
            <a:p>
              <a:pPr algn="ctr"/>
              <a:endParaRPr lang="zh-CN" altLang="en-US" dirty="0">
                <a:latin typeface="Arial" panose="020B0604020202020204" pitchFamily="34" charset="0"/>
                <a:ea typeface="宋体" panose="02010600030101010101" pitchFamily="2" charset="-122"/>
              </a:endParaRPr>
            </a:p>
          </p:txBody>
        </p:sp>
        <p:sp>
          <p:nvSpPr>
            <p:cNvPr id="15368" name="AutoShape 6"/>
            <p:cNvSpPr/>
            <p:nvPr/>
          </p:nvSpPr>
          <p:spPr>
            <a:xfrm>
              <a:off x="3654" y="12625"/>
              <a:ext cx="3072" cy="963"/>
            </a:xfrm>
            <a:prstGeom prst="upArrow">
              <a:avLst>
                <a:gd name="adj1" fmla="val 50000"/>
                <a:gd name="adj2" fmla="val 18662"/>
              </a:avLst>
            </a:prstGeom>
            <a:gradFill rotWithShape="1">
              <a:gsLst>
                <a:gs pos="0">
                  <a:srgbClr val="515151"/>
                </a:gs>
                <a:gs pos="100000">
                  <a:srgbClr val="919191"/>
                </a:gs>
              </a:gsLst>
              <a:lin ang="18900000" scaled="1"/>
              <a:tileRect/>
            </a:gradFill>
            <a:ln w="9525"/>
            <a:scene3d>
              <a:camera prst="legacyPerspectiveBottomRight">
                <a:rot lat="0" lon="0" rev="0"/>
              </a:camera>
              <a:lightRig rig="legacyFlat1" dir="t"/>
            </a:scene3d>
            <a:sp3d extrusionH="430200" prstMaterial="legacyMatte">
              <a:bevelT w="13500" h="13500" prst="angle"/>
              <a:bevelB w="13500" h="13500" prst="angle"/>
              <a:extrusionClr>
                <a:srgbClr val="919191"/>
              </a:extrusionClr>
            </a:sp3d>
          </p:spPr>
          <p:txBody>
            <a:bodyPr lIns="70409" tIns="35204" rIns="70409" bIns="35204" anchor="ctr" anchorCtr="0">
              <a:flatTx/>
            </a:bodyPr>
            <a:p>
              <a:pPr algn="ctr"/>
              <a:endParaRPr lang="zh-CN" altLang="en-US" dirty="0">
                <a:latin typeface="Arial" panose="020B0604020202020204" pitchFamily="34" charset="0"/>
                <a:ea typeface="宋体" panose="02010600030101010101" pitchFamily="2" charset="-122"/>
              </a:endParaRPr>
            </a:p>
          </p:txBody>
        </p:sp>
        <p:sp>
          <p:nvSpPr>
            <p:cNvPr id="15369" name="Text Box 12"/>
            <p:cNvSpPr txBox="1"/>
            <p:nvPr/>
          </p:nvSpPr>
          <p:spPr>
            <a:xfrm>
              <a:off x="5468" y="12208"/>
              <a:ext cx="960" cy="436"/>
            </a:xfrm>
            <a:prstGeom prst="rect">
              <a:avLst/>
            </a:prstGeom>
            <a:noFill/>
            <a:ln w="9525">
              <a:noFill/>
            </a:ln>
          </p:spPr>
          <p:txBody>
            <a:bodyPr lIns="70409" tIns="35204" rIns="70409" bIns="35204" anchor="t" anchorCtr="0"/>
            <a:p>
              <a:pPr algn="r"/>
              <a:r>
                <a:rPr lang="zh-CN" altLang="en-US" sz="1100" b="1" dirty="0">
                  <a:solidFill>
                    <a:srgbClr val="FFFFFF"/>
                  </a:solidFill>
                  <a:latin typeface="Arial" panose="020B0604020202020204" pitchFamily="34" charset="0"/>
                  <a:ea typeface="宋体" panose="02010600030101010101" pitchFamily="2" charset="-122"/>
                </a:rPr>
                <a:t>影响</a:t>
              </a:r>
              <a:r>
                <a:rPr lang="en-US" altLang="zh-CN" sz="1100" b="1" dirty="0">
                  <a:solidFill>
                    <a:srgbClr val="FFFFFF"/>
                  </a:solidFill>
                  <a:latin typeface="Arial" panose="020B0604020202020204" pitchFamily="34" charset="0"/>
                  <a:ea typeface="宋体" panose="02010600030101010101" pitchFamily="2" charset="-122"/>
                </a:rPr>
                <a:t>4       </a:t>
              </a:r>
              <a:endParaRPr lang="en-US" altLang="zh-CN" dirty="0">
                <a:latin typeface="Arial" panose="020B0604020202020204" pitchFamily="34" charset="0"/>
                <a:ea typeface="宋体" panose="02010600030101010101" pitchFamily="2" charset="-122"/>
              </a:endParaRPr>
            </a:p>
          </p:txBody>
        </p:sp>
        <p:sp>
          <p:nvSpPr>
            <p:cNvPr id="15370" name="Text Box 13"/>
            <p:cNvSpPr txBox="1"/>
            <p:nvPr/>
          </p:nvSpPr>
          <p:spPr>
            <a:xfrm>
              <a:off x="4652" y="12904"/>
              <a:ext cx="960" cy="435"/>
            </a:xfrm>
            <a:prstGeom prst="rect">
              <a:avLst/>
            </a:prstGeom>
            <a:noFill/>
            <a:ln w="9525">
              <a:noFill/>
            </a:ln>
          </p:spPr>
          <p:txBody>
            <a:bodyPr lIns="70409" tIns="35204" rIns="70409" bIns="35204" anchor="t" anchorCtr="0"/>
            <a:p>
              <a:pPr algn="r"/>
              <a:r>
                <a:rPr lang="zh-CN" altLang="en-US" sz="1100" b="1" dirty="0">
                  <a:solidFill>
                    <a:srgbClr val="FFFFFF"/>
                  </a:solidFill>
                  <a:latin typeface="Arial" panose="020B0604020202020204" pitchFamily="34" charset="0"/>
                  <a:ea typeface="宋体" panose="02010600030101010101" pitchFamily="2" charset="-122"/>
                </a:rPr>
                <a:t>影响</a:t>
              </a:r>
              <a:r>
                <a:rPr lang="en-US" altLang="zh-CN" sz="1100" b="1" dirty="0">
                  <a:solidFill>
                    <a:srgbClr val="FFFFFF"/>
                  </a:solidFill>
                  <a:latin typeface="Arial" panose="020B0604020202020204" pitchFamily="34" charset="0"/>
                  <a:ea typeface="宋体" panose="02010600030101010101" pitchFamily="2" charset="-122"/>
                </a:rPr>
                <a:t>3       </a:t>
              </a:r>
              <a:endParaRPr lang="en-US" altLang="zh-CN" dirty="0">
                <a:latin typeface="Arial" panose="020B0604020202020204" pitchFamily="34" charset="0"/>
                <a:ea typeface="宋体" panose="02010600030101010101" pitchFamily="2" charset="-122"/>
              </a:endParaRPr>
            </a:p>
          </p:txBody>
        </p:sp>
        <p:sp>
          <p:nvSpPr>
            <p:cNvPr id="15371" name="AutoShape 7"/>
            <p:cNvSpPr/>
            <p:nvPr/>
          </p:nvSpPr>
          <p:spPr>
            <a:xfrm>
              <a:off x="4530" y="13697"/>
              <a:ext cx="7135" cy="709"/>
            </a:xfrm>
            <a:prstGeom prst="roundRect">
              <a:avLst>
                <a:gd name="adj" fmla="val 9144"/>
              </a:avLst>
            </a:prstGeom>
            <a:solidFill>
              <a:srgbClr val="F8F8F8"/>
            </a:solidFill>
            <a:ln w="28575" cap="flat" cmpd="sng">
              <a:solidFill>
                <a:srgbClr val="FEA501"/>
              </a:solidFill>
              <a:prstDash val="solid"/>
              <a:round/>
              <a:headEnd type="none" w="med" len="med"/>
              <a:tailEnd type="none" w="med" len="med"/>
            </a:ln>
          </p:spPr>
          <p:txBody>
            <a:bodyPr lIns="70409" tIns="35204" rIns="70409" bIns="35204" anchor="ctr" anchorCtr="0"/>
            <a:p>
              <a:pPr algn="ctr"/>
              <a:endParaRPr lang="zh-CN" altLang="en-US" dirty="0">
                <a:latin typeface="Arial" panose="020B0604020202020204" pitchFamily="34" charset="0"/>
                <a:ea typeface="宋体" panose="02010600030101010101" pitchFamily="2" charset="-122"/>
              </a:endParaRPr>
            </a:p>
          </p:txBody>
        </p:sp>
        <p:sp>
          <p:nvSpPr>
            <p:cNvPr id="15372" name="AutoShape 8"/>
            <p:cNvSpPr/>
            <p:nvPr/>
          </p:nvSpPr>
          <p:spPr>
            <a:xfrm>
              <a:off x="2928" y="13417"/>
              <a:ext cx="3072" cy="962"/>
            </a:xfrm>
            <a:prstGeom prst="upArrow">
              <a:avLst>
                <a:gd name="adj1" fmla="val 50000"/>
                <a:gd name="adj2" fmla="val 18662"/>
              </a:avLst>
            </a:prstGeom>
            <a:gradFill rotWithShape="1">
              <a:gsLst>
                <a:gs pos="0">
                  <a:srgbClr val="915E01"/>
                </a:gs>
                <a:gs pos="100000">
                  <a:srgbClr val="FEA501"/>
                </a:gs>
              </a:gsLst>
              <a:lin ang="18900000" scaled="1"/>
              <a:tileRect/>
            </a:gradFill>
            <a:ln w="9525"/>
            <a:scene3d>
              <a:camera prst="legacyPerspectiveBottomRight">
                <a:rot lat="0" lon="0" rev="0"/>
              </a:camera>
              <a:lightRig rig="legacyFlat1" dir="t"/>
            </a:scene3d>
            <a:sp3d extrusionH="430200" prstMaterial="legacyMatte">
              <a:bevelT w="13500" h="13500" prst="angle"/>
              <a:bevelB w="13500" h="13500" prst="angle"/>
              <a:extrusionClr>
                <a:srgbClr val="FEA501"/>
              </a:extrusionClr>
            </a:sp3d>
          </p:spPr>
          <p:txBody>
            <a:bodyPr lIns="70409" tIns="35204" rIns="70409" bIns="35204" anchor="ctr" anchorCtr="0">
              <a:flatTx/>
            </a:bodyPr>
            <a:p>
              <a:pPr algn="ctr"/>
              <a:endParaRPr lang="zh-CN" altLang="en-US" dirty="0">
                <a:latin typeface="Arial" panose="020B0604020202020204" pitchFamily="34" charset="0"/>
                <a:ea typeface="宋体" panose="02010600030101010101" pitchFamily="2" charset="-122"/>
              </a:endParaRPr>
            </a:p>
          </p:txBody>
        </p:sp>
        <p:sp>
          <p:nvSpPr>
            <p:cNvPr id="15373" name="Text Box 14"/>
            <p:cNvSpPr txBox="1"/>
            <p:nvPr/>
          </p:nvSpPr>
          <p:spPr>
            <a:xfrm>
              <a:off x="3926" y="13719"/>
              <a:ext cx="960" cy="436"/>
            </a:xfrm>
            <a:prstGeom prst="rect">
              <a:avLst/>
            </a:prstGeom>
            <a:noFill/>
            <a:ln w="9525">
              <a:noFill/>
            </a:ln>
          </p:spPr>
          <p:txBody>
            <a:bodyPr lIns="70409" tIns="35204" rIns="70409" bIns="35204" anchor="t" anchorCtr="0"/>
            <a:p>
              <a:pPr algn="r"/>
              <a:r>
                <a:rPr lang="zh-CN" altLang="en-US" sz="1100" b="1" dirty="0">
                  <a:solidFill>
                    <a:srgbClr val="FFFFFF"/>
                  </a:solidFill>
                  <a:latin typeface="Arial" panose="020B0604020202020204" pitchFamily="34" charset="0"/>
                  <a:ea typeface="宋体" panose="02010600030101010101" pitchFamily="2" charset="-122"/>
                </a:rPr>
                <a:t>影响</a:t>
              </a:r>
              <a:r>
                <a:rPr lang="en-US" altLang="zh-CN" sz="1100" b="1" dirty="0">
                  <a:solidFill>
                    <a:srgbClr val="FFFFFF"/>
                  </a:solidFill>
                  <a:latin typeface="Arial" panose="020B0604020202020204" pitchFamily="34" charset="0"/>
                  <a:ea typeface="宋体" panose="02010600030101010101" pitchFamily="2" charset="-122"/>
                </a:rPr>
                <a:t>2       </a:t>
              </a:r>
              <a:endParaRPr lang="en-US" altLang="zh-CN" dirty="0">
                <a:latin typeface="Arial" panose="020B0604020202020204" pitchFamily="34" charset="0"/>
                <a:ea typeface="宋体" panose="02010600030101010101" pitchFamily="2" charset="-122"/>
              </a:endParaRPr>
            </a:p>
          </p:txBody>
        </p:sp>
        <p:sp>
          <p:nvSpPr>
            <p:cNvPr id="15374" name="Text Box 15"/>
            <p:cNvSpPr txBox="1"/>
            <p:nvPr/>
          </p:nvSpPr>
          <p:spPr>
            <a:xfrm>
              <a:off x="5832" y="13770"/>
              <a:ext cx="4743" cy="452"/>
            </a:xfrm>
            <a:prstGeom prst="rect">
              <a:avLst/>
            </a:prstGeom>
            <a:noFill/>
            <a:ln w="9525">
              <a:noFill/>
            </a:ln>
          </p:spPr>
          <p:txBody>
            <a:bodyPr lIns="70409" tIns="35204" rIns="70409" bIns="35204" anchor="t" anchorCtr="0"/>
            <a:p>
              <a:endParaRPr lang="zh-CN" altLang="en-US" dirty="0">
                <a:latin typeface="Arial" panose="020B0604020202020204" pitchFamily="34" charset="0"/>
                <a:ea typeface="宋体" panose="02010600030101010101" pitchFamily="2" charset="-122"/>
              </a:endParaRPr>
            </a:p>
          </p:txBody>
        </p:sp>
        <p:sp>
          <p:nvSpPr>
            <p:cNvPr id="15375" name="Text Box 16"/>
            <p:cNvSpPr txBox="1"/>
            <p:nvPr/>
          </p:nvSpPr>
          <p:spPr>
            <a:xfrm>
              <a:off x="7191" y="12236"/>
              <a:ext cx="4282" cy="451"/>
            </a:xfrm>
            <a:prstGeom prst="rect">
              <a:avLst/>
            </a:prstGeom>
            <a:noFill/>
            <a:ln w="9525">
              <a:noFill/>
            </a:ln>
          </p:spPr>
          <p:txBody>
            <a:bodyPr lIns="70409" tIns="35204" rIns="70409" bIns="35204" anchor="t" anchorCtr="0"/>
            <a:p>
              <a:endParaRPr lang="zh-CN" altLang="en-US" dirty="0">
                <a:latin typeface="Arial" panose="020B0604020202020204" pitchFamily="34" charset="0"/>
                <a:ea typeface="宋体" panose="02010600030101010101" pitchFamily="2" charset="-122"/>
              </a:endParaRPr>
            </a:p>
          </p:txBody>
        </p:sp>
        <p:sp>
          <p:nvSpPr>
            <p:cNvPr id="15376" name="Text Box 17"/>
            <p:cNvSpPr txBox="1"/>
            <p:nvPr/>
          </p:nvSpPr>
          <p:spPr>
            <a:xfrm>
              <a:off x="6412" y="12972"/>
              <a:ext cx="4737" cy="451"/>
            </a:xfrm>
            <a:prstGeom prst="rect">
              <a:avLst/>
            </a:prstGeom>
            <a:noFill/>
            <a:ln w="9525">
              <a:noFill/>
            </a:ln>
          </p:spPr>
          <p:txBody>
            <a:bodyPr lIns="70409" tIns="35204" rIns="70409" bIns="35204" anchor="t" anchorCtr="0"/>
            <a:p>
              <a:endParaRPr lang="zh-CN" altLang="en-US" dirty="0">
                <a:latin typeface="Arial" panose="020B0604020202020204" pitchFamily="34" charset="0"/>
                <a:ea typeface="宋体" panose="02010600030101010101" pitchFamily="2" charset="-122"/>
              </a:endParaRPr>
            </a:p>
          </p:txBody>
        </p:sp>
        <p:sp>
          <p:nvSpPr>
            <p:cNvPr id="15377" name="AutoShape 7"/>
            <p:cNvSpPr/>
            <p:nvPr/>
          </p:nvSpPr>
          <p:spPr>
            <a:xfrm>
              <a:off x="3800" y="14416"/>
              <a:ext cx="7839" cy="709"/>
            </a:xfrm>
            <a:prstGeom prst="roundRect">
              <a:avLst>
                <a:gd name="adj" fmla="val 9144"/>
              </a:avLst>
            </a:prstGeom>
            <a:solidFill>
              <a:srgbClr val="F8F8F8"/>
            </a:solidFill>
            <a:ln w="28575" cap="flat" cmpd="sng">
              <a:solidFill>
                <a:srgbClr val="00FF00"/>
              </a:solidFill>
              <a:prstDash val="solid"/>
              <a:round/>
              <a:headEnd type="none" w="med" len="med"/>
              <a:tailEnd type="none" w="med" len="med"/>
            </a:ln>
          </p:spPr>
          <p:txBody>
            <a:bodyPr lIns="70409" tIns="35204" rIns="70409" bIns="35204" anchor="ctr" anchorCtr="0"/>
            <a:p>
              <a:pPr algn="ctr"/>
              <a:endParaRPr lang="zh-CN" altLang="en-US" dirty="0">
                <a:latin typeface="Arial" panose="020B0604020202020204" pitchFamily="34" charset="0"/>
                <a:ea typeface="宋体" panose="02010600030101010101" pitchFamily="2" charset="-122"/>
              </a:endParaRPr>
            </a:p>
          </p:txBody>
        </p:sp>
        <p:sp>
          <p:nvSpPr>
            <p:cNvPr id="15378" name="AutoShape 8"/>
            <p:cNvSpPr/>
            <p:nvPr/>
          </p:nvSpPr>
          <p:spPr>
            <a:xfrm>
              <a:off x="2204" y="14136"/>
              <a:ext cx="3062" cy="962"/>
            </a:xfrm>
            <a:prstGeom prst="upArrow">
              <a:avLst>
                <a:gd name="adj1" fmla="val 50000"/>
                <a:gd name="adj2" fmla="val 18662"/>
              </a:avLst>
            </a:prstGeom>
            <a:gradFill rotWithShape="1">
              <a:gsLst>
                <a:gs pos="0">
                  <a:srgbClr val="007600"/>
                </a:gs>
                <a:gs pos="50000">
                  <a:srgbClr val="00FF00"/>
                </a:gs>
                <a:gs pos="100000">
                  <a:srgbClr val="007600"/>
                </a:gs>
              </a:gsLst>
              <a:lin ang="5400000" scaled="1"/>
              <a:tileRect/>
            </a:gradFill>
            <a:ln w="9525"/>
            <a:scene3d>
              <a:camera prst="legacyPerspectiveBottomRight">
                <a:rot lat="0" lon="0" rev="0"/>
              </a:camera>
              <a:lightRig rig="legacyFlat1" dir="t"/>
            </a:scene3d>
            <a:sp3d extrusionH="430200" prstMaterial="legacyMatte">
              <a:bevelT w="13500" h="13500" prst="angle"/>
              <a:bevelB w="13500" h="13500" prst="angle"/>
              <a:extrusionClr>
                <a:srgbClr val="FEA501"/>
              </a:extrusionClr>
            </a:sp3d>
          </p:spPr>
          <p:txBody>
            <a:bodyPr lIns="70409" tIns="35204" rIns="70409" bIns="35204" anchor="ctr" anchorCtr="0">
              <a:flatTx/>
            </a:bodyPr>
            <a:p>
              <a:pPr algn="ctr"/>
              <a:endParaRPr lang="zh-CN" altLang="en-US" dirty="0">
                <a:latin typeface="Arial" panose="020B0604020202020204" pitchFamily="34" charset="0"/>
                <a:ea typeface="宋体" panose="02010600030101010101" pitchFamily="2" charset="-122"/>
              </a:endParaRPr>
            </a:p>
          </p:txBody>
        </p:sp>
        <p:sp>
          <p:nvSpPr>
            <p:cNvPr id="15379" name="Text Box 14"/>
            <p:cNvSpPr txBox="1"/>
            <p:nvPr/>
          </p:nvSpPr>
          <p:spPr>
            <a:xfrm>
              <a:off x="3200" y="14424"/>
              <a:ext cx="956" cy="434"/>
            </a:xfrm>
            <a:prstGeom prst="rect">
              <a:avLst/>
            </a:prstGeom>
            <a:noFill/>
            <a:ln w="9525">
              <a:noFill/>
            </a:ln>
          </p:spPr>
          <p:txBody>
            <a:bodyPr lIns="70409" tIns="35204" rIns="70409" bIns="35204" anchor="t" anchorCtr="0"/>
            <a:p>
              <a:pPr algn="r"/>
              <a:r>
                <a:rPr lang="zh-CN" altLang="en-US" sz="1100" b="1" dirty="0">
                  <a:solidFill>
                    <a:srgbClr val="FFFFFF"/>
                  </a:solidFill>
                  <a:latin typeface="Arial" panose="020B0604020202020204" pitchFamily="34" charset="0"/>
                  <a:ea typeface="宋体" panose="02010600030101010101" pitchFamily="2" charset="-122"/>
                </a:rPr>
                <a:t>影响</a:t>
              </a:r>
              <a:r>
                <a:rPr lang="en-US" altLang="zh-CN" sz="1100" b="1" dirty="0">
                  <a:solidFill>
                    <a:srgbClr val="FFFFFF"/>
                  </a:solidFill>
                  <a:latin typeface="Arial" panose="020B0604020202020204" pitchFamily="34" charset="0"/>
                  <a:ea typeface="宋体" panose="02010600030101010101" pitchFamily="2" charset="-122"/>
                </a:rPr>
                <a:t>1       </a:t>
              </a:r>
              <a:endParaRPr lang="en-US" altLang="zh-CN" dirty="0">
                <a:latin typeface="Arial" panose="020B0604020202020204" pitchFamily="34" charset="0"/>
                <a:ea typeface="宋体" panose="02010600030101010101" pitchFamily="2" charset="-122"/>
              </a:endParaRPr>
            </a:p>
          </p:txBody>
        </p:sp>
        <p:sp>
          <p:nvSpPr>
            <p:cNvPr id="15380" name="Text Box 15"/>
            <p:cNvSpPr txBox="1"/>
            <p:nvPr/>
          </p:nvSpPr>
          <p:spPr>
            <a:xfrm>
              <a:off x="5098" y="14491"/>
              <a:ext cx="4729" cy="450"/>
            </a:xfrm>
            <a:prstGeom prst="rect">
              <a:avLst/>
            </a:prstGeom>
            <a:noFill/>
            <a:ln w="9525">
              <a:noFill/>
            </a:ln>
          </p:spPr>
          <p:txBody>
            <a:bodyPr lIns="70409" tIns="35204" rIns="70409" bIns="35204" anchor="t" anchorCtr="0"/>
            <a:p>
              <a:endParaRPr lang="zh-CN" altLang="en-US" dirty="0">
                <a:latin typeface="Arial" panose="020B0604020202020204" pitchFamily="34" charset="0"/>
                <a:ea typeface="宋体" panose="02010600030101010101" pitchFamily="2" charset="-122"/>
              </a:endParaRPr>
            </a:p>
          </p:txBody>
        </p:sp>
      </p:grpSp>
      <p:sp>
        <p:nvSpPr>
          <p:cNvPr id="15381" name="Rectangle 22"/>
          <p:cNvSpPr/>
          <p:nvPr/>
        </p:nvSpPr>
        <p:spPr>
          <a:xfrm>
            <a:off x="250825" y="1463675"/>
            <a:ext cx="1081088" cy="2227263"/>
          </a:xfrm>
          <a:prstGeom prst="rect">
            <a:avLst/>
          </a:prstGeom>
          <a:noFill/>
          <a:ln w="9525">
            <a:noFill/>
          </a:ln>
        </p:spPr>
        <p:txBody>
          <a:bodyPr anchor="ctr" anchorCtr="0">
            <a:spAutoFit/>
          </a:bodyPr>
          <a:p>
            <a:pPr eaLnBrk="0" hangingPunct="0"/>
            <a:r>
              <a:rPr lang="zh-CN" altLang="en-US" sz="2800" b="1" dirty="0">
                <a:latin typeface="Arial" panose="020B0604020202020204" pitchFamily="34" charset="0"/>
                <a:ea typeface="宋体" panose="02010600030101010101" pitchFamily="2" charset="-122"/>
              </a:rPr>
              <a:t>电子商务对快递的影响</a:t>
            </a:r>
            <a:r>
              <a:rPr lang="zh-CN" altLang="en-US" sz="2800" dirty="0">
                <a:latin typeface="Arial" panose="020B0604020202020204" pitchFamily="34" charset="0"/>
                <a:ea typeface="宋体" panose="02010600030101010101" pitchFamily="2" charset="-122"/>
              </a:rPr>
              <a:t> </a:t>
            </a:r>
            <a:endParaRPr lang="zh-CN" altLang="en-US" sz="2800" dirty="0">
              <a:latin typeface="Arial" panose="020B0604020202020204" pitchFamily="34" charset="0"/>
              <a:ea typeface="宋体" panose="02010600030101010101" pitchFamily="2" charset="-122"/>
            </a:endParaRPr>
          </a:p>
        </p:txBody>
      </p:sp>
      <p:sp>
        <p:nvSpPr>
          <p:cNvPr id="15382" name="Rectangle 23"/>
          <p:cNvSpPr/>
          <p:nvPr/>
        </p:nvSpPr>
        <p:spPr>
          <a:xfrm>
            <a:off x="2987675" y="6021388"/>
            <a:ext cx="3676650" cy="366712"/>
          </a:xfrm>
          <a:prstGeom prst="rect">
            <a:avLst/>
          </a:prstGeom>
          <a:noFill/>
          <a:ln w="9525">
            <a:noFill/>
          </a:ln>
        </p:spPr>
        <p:txBody>
          <a:bodyPr wrap="none" anchor="ctr" anchorCtr="0">
            <a:spAutoFit/>
          </a:bodyPr>
          <a:p>
            <a:pPr eaLnBrk="0" hangingPunct="0"/>
            <a:r>
              <a:rPr lang="zh-CN" altLang="en-US" dirty="0">
                <a:latin typeface="Arial" panose="020B0604020202020204" pitchFamily="34" charset="0"/>
                <a:ea typeface="宋体" panose="02010600030101010101" pitchFamily="2" charset="-122"/>
              </a:rPr>
              <a:t>快递业务量暴涨 ，企业管理不到位</a:t>
            </a:r>
            <a:endParaRPr lang="zh-CN" altLang="en-US" dirty="0">
              <a:latin typeface="Arial" panose="020B0604020202020204" pitchFamily="34" charset="0"/>
              <a:ea typeface="宋体" panose="02010600030101010101" pitchFamily="2" charset="-122"/>
            </a:endParaRPr>
          </a:p>
        </p:txBody>
      </p:sp>
      <p:sp>
        <p:nvSpPr>
          <p:cNvPr id="15383" name="Rectangle 24"/>
          <p:cNvSpPr/>
          <p:nvPr/>
        </p:nvSpPr>
        <p:spPr>
          <a:xfrm>
            <a:off x="3419475" y="4652963"/>
            <a:ext cx="3448050" cy="366712"/>
          </a:xfrm>
          <a:prstGeom prst="rect">
            <a:avLst/>
          </a:prstGeom>
          <a:noFill/>
          <a:ln w="9525">
            <a:noFill/>
          </a:ln>
        </p:spPr>
        <p:txBody>
          <a:bodyPr wrap="none" anchor="ctr" anchorCtr="0">
            <a:spAutoFit/>
          </a:bodyPr>
          <a:p>
            <a:pPr eaLnBrk="0" hangingPunct="0"/>
            <a:r>
              <a:rPr lang="zh-CN" altLang="en-US" dirty="0">
                <a:latin typeface="Arial" panose="020B0604020202020204" pitchFamily="34" charset="0"/>
                <a:ea typeface="宋体" panose="02010600030101010101" pitchFamily="2" charset="-122"/>
              </a:rPr>
              <a:t>行业无序竞争，市场定位不明确 </a:t>
            </a:r>
            <a:endParaRPr lang="zh-CN" altLang="en-US" dirty="0">
              <a:latin typeface="Arial" panose="020B0604020202020204" pitchFamily="34" charset="0"/>
              <a:ea typeface="宋体" panose="02010600030101010101" pitchFamily="2" charset="-122"/>
            </a:endParaRPr>
          </a:p>
        </p:txBody>
      </p:sp>
      <p:sp>
        <p:nvSpPr>
          <p:cNvPr id="15384" name="Rectangle 25"/>
          <p:cNvSpPr/>
          <p:nvPr/>
        </p:nvSpPr>
        <p:spPr>
          <a:xfrm>
            <a:off x="3924300" y="3284538"/>
            <a:ext cx="3219450" cy="366712"/>
          </a:xfrm>
          <a:prstGeom prst="rect">
            <a:avLst/>
          </a:prstGeom>
          <a:noFill/>
          <a:ln w="9525">
            <a:noFill/>
          </a:ln>
        </p:spPr>
        <p:txBody>
          <a:bodyPr wrap="none" anchor="ctr" anchorCtr="0">
            <a:spAutoFit/>
          </a:bodyPr>
          <a:p>
            <a:pPr eaLnBrk="0" hangingPunct="0"/>
            <a:r>
              <a:rPr lang="zh-CN" altLang="en-US" dirty="0">
                <a:latin typeface="Arial" panose="020B0604020202020204" pitchFamily="34" charset="0"/>
                <a:ea typeface="宋体" panose="02010600030101010101" pitchFamily="2" charset="-122"/>
              </a:rPr>
              <a:t>运作成本提升，加剧技术创新 </a:t>
            </a:r>
            <a:endParaRPr lang="zh-CN" altLang="en-US" dirty="0">
              <a:latin typeface="Arial" panose="020B0604020202020204" pitchFamily="34" charset="0"/>
              <a:ea typeface="宋体" panose="02010600030101010101" pitchFamily="2" charset="-122"/>
            </a:endParaRPr>
          </a:p>
        </p:txBody>
      </p:sp>
      <p:sp>
        <p:nvSpPr>
          <p:cNvPr id="15385" name="Rectangle 26"/>
          <p:cNvSpPr/>
          <p:nvPr/>
        </p:nvSpPr>
        <p:spPr>
          <a:xfrm>
            <a:off x="4356100" y="1844675"/>
            <a:ext cx="4527550" cy="366713"/>
          </a:xfrm>
          <a:prstGeom prst="rect">
            <a:avLst/>
          </a:prstGeom>
          <a:noFill/>
          <a:ln w="9525">
            <a:noFill/>
          </a:ln>
        </p:spPr>
        <p:txBody>
          <a:bodyPr wrap="none" anchor="ctr" anchorCtr="0">
            <a:spAutoFit/>
          </a:bodyPr>
          <a:p>
            <a:pPr eaLnBrk="0" hangingPunct="0"/>
            <a:r>
              <a:rPr lang="zh-CN" altLang="en-US" dirty="0">
                <a:latin typeface="Arial" panose="020B0604020202020204" pitchFamily="34" charset="0"/>
                <a:ea typeface="宋体" panose="02010600030101010101" pitchFamily="2" charset="-122"/>
              </a:rPr>
              <a:t>各地经济发展程度各异，业务量分布不均，</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638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pic>
        <p:nvPicPr>
          <p:cNvPr id="16387" name="Picture 5" descr="U_2198~1"/>
          <p:cNvPicPr>
            <a:picLocks noChangeAspect="1"/>
          </p:cNvPicPr>
          <p:nvPr/>
        </p:nvPicPr>
        <p:blipFill>
          <a:blip r:embed="rId1"/>
          <a:stretch>
            <a:fillRect/>
          </a:stretch>
        </p:blipFill>
        <p:spPr>
          <a:xfrm>
            <a:off x="1763713" y="765175"/>
            <a:ext cx="1952625" cy="1466850"/>
          </a:xfrm>
          <a:prstGeom prst="rect">
            <a:avLst/>
          </a:prstGeom>
          <a:noFill/>
          <a:ln w="9525">
            <a:noFill/>
          </a:ln>
        </p:spPr>
      </p:pic>
      <p:pic>
        <p:nvPicPr>
          <p:cNvPr id="16388" name="Picture 6" descr="U_2198~1"/>
          <p:cNvPicPr>
            <a:picLocks noChangeAspect="1"/>
          </p:cNvPicPr>
          <p:nvPr/>
        </p:nvPicPr>
        <p:blipFill>
          <a:blip r:embed="rId1"/>
          <a:stretch>
            <a:fillRect/>
          </a:stretch>
        </p:blipFill>
        <p:spPr>
          <a:xfrm rot="-71442" flipH="1">
            <a:off x="5364163" y="692150"/>
            <a:ext cx="1655762" cy="1655763"/>
          </a:xfrm>
          <a:prstGeom prst="rect">
            <a:avLst/>
          </a:prstGeom>
          <a:noFill/>
          <a:ln w="9525">
            <a:noFill/>
          </a:ln>
        </p:spPr>
      </p:pic>
      <p:sp>
        <p:nvSpPr>
          <p:cNvPr id="16389" name="AutoShape 7"/>
          <p:cNvSpPr/>
          <p:nvPr/>
        </p:nvSpPr>
        <p:spPr>
          <a:xfrm>
            <a:off x="3132138" y="1771650"/>
            <a:ext cx="2592387" cy="719138"/>
          </a:xfrm>
          <a:prstGeom prst="bevel">
            <a:avLst>
              <a:gd name="adj" fmla="val 12500"/>
            </a:avLst>
          </a:prstGeom>
          <a:solidFill>
            <a:srgbClr val="CDC800"/>
          </a:solidFill>
          <a:ln w="12700">
            <a:noFill/>
          </a:ln>
        </p:spPr>
        <p:txBody>
          <a:bodyPr lIns="180000" anchor="ctr" anchorCtr="0"/>
          <a:p>
            <a:r>
              <a:rPr lang="en-US" altLang="zh-CN" sz="2800" b="1" dirty="0">
                <a:solidFill>
                  <a:srgbClr val="000000"/>
                </a:solidFill>
                <a:latin typeface="Arial" panose="020B0604020202020204" pitchFamily="34" charset="0"/>
                <a:ea typeface="宋体" panose="02010600030101010101" pitchFamily="2" charset="-122"/>
              </a:rPr>
              <a:t>1</a:t>
            </a:r>
            <a:r>
              <a:rPr lang="zh-CN" altLang="en-US" sz="2800" b="1" dirty="0">
                <a:solidFill>
                  <a:srgbClr val="000000"/>
                </a:solidFill>
                <a:latin typeface="Arial" panose="020B0604020202020204" pitchFamily="34" charset="0"/>
                <a:ea typeface="宋体" panose="02010600030101010101" pitchFamily="2" charset="-122"/>
              </a:rPr>
              <a:t>、服务对象</a:t>
            </a:r>
            <a:endParaRPr lang="zh-CN" altLang="en-US" sz="2800" dirty="0">
              <a:latin typeface="Arial" panose="020B0604020202020204" pitchFamily="34" charset="0"/>
              <a:ea typeface="宋体" panose="02010600030101010101" pitchFamily="2" charset="-122"/>
            </a:endParaRPr>
          </a:p>
        </p:txBody>
      </p:sp>
      <p:sp>
        <p:nvSpPr>
          <p:cNvPr id="16390" name="AutoShape 8"/>
          <p:cNvSpPr/>
          <p:nvPr/>
        </p:nvSpPr>
        <p:spPr>
          <a:xfrm>
            <a:off x="3132138" y="2563813"/>
            <a:ext cx="2592387" cy="720725"/>
          </a:xfrm>
          <a:prstGeom prst="bevel">
            <a:avLst>
              <a:gd name="adj" fmla="val 12500"/>
            </a:avLst>
          </a:prstGeom>
          <a:solidFill>
            <a:srgbClr val="CDC800"/>
          </a:solidFill>
          <a:ln w="12700">
            <a:noFill/>
          </a:ln>
        </p:spPr>
        <p:txBody>
          <a:bodyPr lIns="180000" anchor="ctr" anchorCtr="0"/>
          <a:p>
            <a:r>
              <a:rPr lang="en-US" altLang="zh-CN" sz="2800" b="1" dirty="0">
                <a:solidFill>
                  <a:srgbClr val="000000"/>
                </a:solidFill>
                <a:latin typeface="宋体" panose="02010600030101010101" pitchFamily="2" charset="-122"/>
                <a:ea typeface="宋体" panose="02010600030101010101" pitchFamily="2" charset="-122"/>
              </a:rPr>
              <a:t>2</a:t>
            </a:r>
            <a:r>
              <a:rPr lang="zh-CN" altLang="en-US" sz="2800" b="1" dirty="0">
                <a:solidFill>
                  <a:srgbClr val="000000"/>
                </a:solidFill>
                <a:latin typeface="宋体" panose="02010600030101010101" pitchFamily="2" charset="-122"/>
                <a:ea typeface="宋体" panose="02010600030101010101" pitchFamily="2" charset="-122"/>
              </a:rPr>
              <a:t>、运输对象</a:t>
            </a:r>
            <a:endParaRPr lang="zh-CN" altLang="en-US" sz="2800" dirty="0">
              <a:latin typeface="宋体" panose="02010600030101010101" pitchFamily="2" charset="-122"/>
              <a:ea typeface="宋体" panose="02010600030101010101" pitchFamily="2" charset="-122"/>
            </a:endParaRPr>
          </a:p>
        </p:txBody>
      </p:sp>
      <p:sp>
        <p:nvSpPr>
          <p:cNvPr id="16391" name="AutoShape 9"/>
          <p:cNvSpPr/>
          <p:nvPr/>
        </p:nvSpPr>
        <p:spPr>
          <a:xfrm>
            <a:off x="3132138" y="3355975"/>
            <a:ext cx="2592387" cy="649288"/>
          </a:xfrm>
          <a:prstGeom prst="bevel">
            <a:avLst>
              <a:gd name="adj" fmla="val 12500"/>
            </a:avLst>
          </a:prstGeom>
          <a:solidFill>
            <a:srgbClr val="CDC800"/>
          </a:solidFill>
          <a:ln w="12700">
            <a:noFill/>
          </a:ln>
        </p:spPr>
        <p:txBody>
          <a:bodyPr lIns="180000" anchor="ctr" anchorCtr="0"/>
          <a:p>
            <a:r>
              <a:rPr lang="en-US" altLang="zh-CN" sz="2800" b="1" dirty="0">
                <a:solidFill>
                  <a:srgbClr val="000000"/>
                </a:solidFill>
                <a:latin typeface="Arial" panose="020B0604020202020204" pitchFamily="34" charset="0"/>
                <a:ea typeface="宋体" panose="02010600030101010101" pitchFamily="2" charset="-122"/>
              </a:rPr>
              <a:t>3</a:t>
            </a:r>
            <a:r>
              <a:rPr lang="zh-CN" altLang="en-US" sz="2800" b="1" dirty="0">
                <a:solidFill>
                  <a:srgbClr val="000000"/>
                </a:solidFill>
                <a:latin typeface="Arial" panose="020B0604020202020204" pitchFamily="34" charset="0"/>
                <a:ea typeface="宋体" panose="02010600030101010101" pitchFamily="2" charset="-122"/>
              </a:rPr>
              <a:t>、运量</a:t>
            </a:r>
            <a:endParaRPr lang="zh-CN" altLang="en-US" sz="2800" dirty="0">
              <a:latin typeface="Arial" panose="020B0604020202020204" pitchFamily="34" charset="0"/>
              <a:ea typeface="宋体" panose="02010600030101010101" pitchFamily="2" charset="-122"/>
            </a:endParaRPr>
          </a:p>
        </p:txBody>
      </p:sp>
      <p:sp>
        <p:nvSpPr>
          <p:cNvPr id="16392" name="AutoShape 10"/>
          <p:cNvSpPr/>
          <p:nvPr/>
        </p:nvSpPr>
        <p:spPr>
          <a:xfrm>
            <a:off x="3132138" y="4076700"/>
            <a:ext cx="2592387" cy="720725"/>
          </a:xfrm>
          <a:prstGeom prst="bevel">
            <a:avLst>
              <a:gd name="adj" fmla="val 12500"/>
            </a:avLst>
          </a:prstGeom>
          <a:solidFill>
            <a:srgbClr val="CDC800"/>
          </a:solidFill>
          <a:ln w="12700">
            <a:noFill/>
          </a:ln>
        </p:spPr>
        <p:txBody>
          <a:bodyPr lIns="180000" anchor="ctr" anchorCtr="0"/>
          <a:p>
            <a:r>
              <a:rPr lang="en-US" altLang="zh-CN" sz="2800" b="1" dirty="0">
                <a:solidFill>
                  <a:srgbClr val="000000"/>
                </a:solidFill>
                <a:latin typeface="Arial" panose="020B0604020202020204" pitchFamily="34" charset="0"/>
                <a:ea typeface="宋体" panose="02010600030101010101" pitchFamily="2" charset="-122"/>
              </a:rPr>
              <a:t>4</a:t>
            </a:r>
            <a:r>
              <a:rPr lang="zh-CN" altLang="en-US" sz="2800" b="1" dirty="0">
                <a:solidFill>
                  <a:srgbClr val="000000"/>
                </a:solidFill>
                <a:latin typeface="Arial" panose="020B0604020202020204" pitchFamily="34" charset="0"/>
                <a:ea typeface="宋体" panose="02010600030101010101" pitchFamily="2" charset="-122"/>
              </a:rPr>
              <a:t>、运输方式</a:t>
            </a:r>
            <a:endParaRPr lang="zh-CN" altLang="en-US" sz="2800" dirty="0">
              <a:latin typeface="Arial" panose="020B0604020202020204" pitchFamily="34" charset="0"/>
              <a:ea typeface="宋体" panose="02010600030101010101" pitchFamily="2" charset="-122"/>
            </a:endParaRPr>
          </a:p>
        </p:txBody>
      </p:sp>
      <p:sp>
        <p:nvSpPr>
          <p:cNvPr id="16393" name="AutoShape 11"/>
          <p:cNvSpPr/>
          <p:nvPr/>
        </p:nvSpPr>
        <p:spPr>
          <a:xfrm>
            <a:off x="3132138" y="4868863"/>
            <a:ext cx="2592387" cy="647700"/>
          </a:xfrm>
          <a:prstGeom prst="bevel">
            <a:avLst>
              <a:gd name="adj" fmla="val 12500"/>
            </a:avLst>
          </a:prstGeom>
          <a:solidFill>
            <a:srgbClr val="CDC800"/>
          </a:solidFill>
          <a:ln w="12700">
            <a:noFill/>
          </a:ln>
        </p:spPr>
        <p:txBody>
          <a:bodyPr lIns="180000" anchor="ctr" anchorCtr="0"/>
          <a:p>
            <a:pPr algn="ctr"/>
            <a:r>
              <a:rPr lang="en-US" altLang="zh-CN" sz="2800" b="1" dirty="0">
                <a:solidFill>
                  <a:srgbClr val="000000"/>
                </a:solidFill>
                <a:latin typeface="Arial" panose="020B0604020202020204" pitchFamily="34" charset="0"/>
                <a:ea typeface="宋体" panose="02010600030101010101" pitchFamily="2" charset="-122"/>
              </a:rPr>
              <a:t>5</a:t>
            </a:r>
            <a:r>
              <a:rPr lang="zh-CN" altLang="en-US" sz="2800" b="1" dirty="0">
                <a:solidFill>
                  <a:srgbClr val="000000"/>
                </a:solidFill>
                <a:latin typeface="Arial" panose="020B0604020202020204" pitchFamily="34" charset="0"/>
                <a:ea typeface="宋体" panose="02010600030101010101" pitchFamily="2" charset="-122"/>
              </a:rPr>
              <a:t>、收费标准</a:t>
            </a:r>
            <a:endParaRPr lang="zh-CN" altLang="en-US" sz="2800" dirty="0">
              <a:latin typeface="Arial" panose="020B0604020202020204" pitchFamily="34" charset="0"/>
              <a:ea typeface="宋体" panose="02010600030101010101" pitchFamily="2" charset="-122"/>
            </a:endParaRPr>
          </a:p>
        </p:txBody>
      </p:sp>
      <p:sp>
        <p:nvSpPr>
          <p:cNvPr id="16394" name="AutoShape 12"/>
          <p:cNvSpPr/>
          <p:nvPr/>
        </p:nvSpPr>
        <p:spPr>
          <a:xfrm>
            <a:off x="3132138" y="5589588"/>
            <a:ext cx="2592387" cy="719137"/>
          </a:xfrm>
          <a:prstGeom prst="bevel">
            <a:avLst>
              <a:gd name="adj" fmla="val 12500"/>
            </a:avLst>
          </a:prstGeom>
          <a:solidFill>
            <a:srgbClr val="CDC800"/>
          </a:solidFill>
          <a:ln w="12700">
            <a:noFill/>
          </a:ln>
        </p:spPr>
        <p:txBody>
          <a:bodyPr lIns="180000" anchor="ctr" anchorCtr="0"/>
          <a:p>
            <a:pPr algn="ctr"/>
            <a:r>
              <a:rPr lang="en-US" altLang="zh-CN" sz="2800" b="1" dirty="0">
                <a:solidFill>
                  <a:srgbClr val="000000"/>
                </a:solidFill>
                <a:latin typeface="Arial" panose="020B0604020202020204" pitchFamily="34" charset="0"/>
                <a:ea typeface="宋体" panose="02010600030101010101" pitchFamily="2" charset="-122"/>
              </a:rPr>
              <a:t>6</a:t>
            </a:r>
            <a:r>
              <a:rPr lang="zh-CN" altLang="en-US" sz="2800" b="1" dirty="0">
                <a:solidFill>
                  <a:srgbClr val="000000"/>
                </a:solidFill>
                <a:latin typeface="Arial" panose="020B0604020202020204" pitchFamily="34" charset="0"/>
                <a:ea typeface="宋体" panose="02010600030101010101" pitchFamily="2" charset="-122"/>
              </a:rPr>
              <a:t>、送货速度</a:t>
            </a:r>
            <a:endParaRPr lang="zh-CN" altLang="en-US" sz="2800" dirty="0">
              <a:latin typeface="Arial" panose="020B0604020202020204" pitchFamily="34" charset="0"/>
              <a:ea typeface="宋体" panose="02010600030101010101" pitchFamily="2" charset="-122"/>
            </a:endParaRPr>
          </a:p>
        </p:txBody>
      </p:sp>
      <p:sp>
        <p:nvSpPr>
          <p:cNvPr id="16395" name="Rectangle 13"/>
          <p:cNvSpPr/>
          <p:nvPr/>
        </p:nvSpPr>
        <p:spPr>
          <a:xfrm>
            <a:off x="539750" y="2205038"/>
            <a:ext cx="2012950" cy="641350"/>
          </a:xfrm>
          <a:prstGeom prst="rect">
            <a:avLst/>
          </a:prstGeom>
          <a:noFill/>
          <a:ln w="9525">
            <a:noFill/>
          </a:ln>
        </p:spPr>
        <p:txBody>
          <a:bodyPr wrap="none" anchor="ctr" anchorCtr="0">
            <a:spAutoFit/>
          </a:bodyPr>
          <a:p>
            <a:pPr eaLnBrk="0" hangingPunct="0"/>
            <a:r>
              <a:rPr lang="zh-CN" altLang="en-US" sz="3600" dirty="0">
                <a:latin typeface="Arial" panose="020B0604020202020204" pitchFamily="34" charset="0"/>
                <a:ea typeface="宋体" panose="02010600030101010101" pitchFamily="2" charset="-122"/>
              </a:rPr>
              <a:t>快递企业</a:t>
            </a:r>
            <a:endParaRPr lang="en-US" altLang="zh-CN" dirty="0">
              <a:latin typeface="Arial" panose="020B0604020202020204" pitchFamily="34" charset="0"/>
              <a:ea typeface="宋体" panose="02010600030101010101" pitchFamily="2" charset="-122"/>
            </a:endParaRPr>
          </a:p>
        </p:txBody>
      </p:sp>
      <p:sp>
        <p:nvSpPr>
          <p:cNvPr id="16396" name="Rectangle 14"/>
          <p:cNvSpPr/>
          <p:nvPr/>
        </p:nvSpPr>
        <p:spPr>
          <a:xfrm>
            <a:off x="6300788" y="2205038"/>
            <a:ext cx="2012950" cy="641350"/>
          </a:xfrm>
          <a:prstGeom prst="rect">
            <a:avLst/>
          </a:prstGeom>
          <a:noFill/>
          <a:ln w="9525">
            <a:noFill/>
          </a:ln>
        </p:spPr>
        <p:txBody>
          <a:bodyPr wrap="none" anchor="t" anchorCtr="0">
            <a:spAutoFit/>
          </a:bodyPr>
          <a:p>
            <a:pPr eaLnBrk="0" hangingPunct="0"/>
            <a:r>
              <a:rPr lang="zh-CN" altLang="en-US" sz="3600" dirty="0">
                <a:latin typeface="Arial" panose="020B0604020202020204" pitchFamily="34" charset="0"/>
                <a:ea typeface="宋体" panose="02010600030101010101" pitchFamily="2" charset="-122"/>
              </a:rPr>
              <a:t>物流企业</a:t>
            </a:r>
            <a:endParaRPr lang="en-US" altLang="zh-CN" sz="3600" dirty="0">
              <a:latin typeface="Arial" panose="020B0604020202020204" pitchFamily="34" charset="0"/>
              <a:ea typeface="宋体" panose="02010600030101010101" pitchFamily="2" charset="-122"/>
            </a:endParaRPr>
          </a:p>
        </p:txBody>
      </p:sp>
      <p:sp>
        <p:nvSpPr>
          <p:cNvPr id="16397" name="Rectangle 15"/>
          <p:cNvSpPr/>
          <p:nvPr/>
        </p:nvSpPr>
        <p:spPr>
          <a:xfrm>
            <a:off x="3851275" y="908050"/>
            <a:ext cx="1098550" cy="641350"/>
          </a:xfrm>
          <a:prstGeom prst="rect">
            <a:avLst/>
          </a:prstGeom>
          <a:noFill/>
          <a:ln w="9525">
            <a:noFill/>
          </a:ln>
        </p:spPr>
        <p:txBody>
          <a:bodyPr wrap="none" anchor="t" anchorCtr="0">
            <a:spAutoFit/>
          </a:bodyPr>
          <a:p>
            <a:pPr eaLnBrk="0" hangingPunct="0"/>
            <a:r>
              <a:rPr lang="zh-CN" altLang="en-US" sz="3600" dirty="0">
                <a:latin typeface="Arial" panose="020B0604020202020204" pitchFamily="34" charset="0"/>
                <a:ea typeface="宋体" panose="02010600030101010101" pitchFamily="2" charset="-122"/>
              </a:rPr>
              <a:t>区别</a:t>
            </a:r>
            <a:endParaRPr lang="zh-CN" altLang="en-US" sz="3600" dirty="0">
              <a:latin typeface="Arial" panose="020B0604020202020204" pitchFamily="34" charset="0"/>
              <a:ea typeface="宋体" panose="02010600030101010101" pitchFamily="2" charset="-122"/>
            </a:endParaRPr>
          </a:p>
        </p:txBody>
      </p:sp>
      <p:pic>
        <p:nvPicPr>
          <p:cNvPr id="16398" name="Picture 17" descr="U_1767~1"/>
          <p:cNvPicPr>
            <a:picLocks noChangeAspect="1"/>
          </p:cNvPicPr>
          <p:nvPr/>
        </p:nvPicPr>
        <p:blipFill>
          <a:blip r:embed="rId2"/>
          <a:stretch>
            <a:fillRect/>
          </a:stretch>
        </p:blipFill>
        <p:spPr>
          <a:xfrm>
            <a:off x="250825" y="3141663"/>
            <a:ext cx="2736850" cy="2447925"/>
          </a:xfrm>
          <a:prstGeom prst="rect">
            <a:avLst/>
          </a:prstGeom>
          <a:noFill/>
          <a:ln w="9525">
            <a:noFill/>
          </a:ln>
        </p:spPr>
      </p:pic>
      <p:pic>
        <p:nvPicPr>
          <p:cNvPr id="16399" name="Picture 19" descr="U_2873~1"/>
          <p:cNvPicPr>
            <a:picLocks noChangeAspect="1"/>
          </p:cNvPicPr>
          <p:nvPr/>
        </p:nvPicPr>
        <p:blipFill>
          <a:blip r:embed="rId3"/>
          <a:stretch>
            <a:fillRect/>
          </a:stretch>
        </p:blipFill>
        <p:spPr>
          <a:xfrm>
            <a:off x="5867400" y="3141663"/>
            <a:ext cx="2987675" cy="2543175"/>
          </a:xfrm>
          <a:prstGeom prst="rect">
            <a:avLst/>
          </a:prstGeom>
          <a:noFill/>
          <a:ln w="9525">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741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7411" name="Rectangle 4"/>
          <p:cNvSpPr/>
          <p:nvPr/>
        </p:nvSpPr>
        <p:spPr>
          <a:xfrm>
            <a:off x="1476375" y="765175"/>
            <a:ext cx="7359650" cy="641350"/>
          </a:xfrm>
          <a:prstGeom prst="rect">
            <a:avLst/>
          </a:prstGeom>
          <a:noFill/>
          <a:ln w="9525">
            <a:noFill/>
          </a:ln>
        </p:spPr>
        <p:txBody>
          <a:bodyPr wrap="none" anchor="ctr" anchorCtr="0">
            <a:spAutoFit/>
          </a:bodyPr>
          <a:p>
            <a:pPr eaLnBrk="0" hangingPunct="0"/>
            <a:r>
              <a:rPr lang="zh-CN" altLang="en-US" sz="3600" dirty="0">
                <a:latin typeface="Arial" panose="020B0604020202020204" pitchFamily="34" charset="0"/>
                <a:ea typeface="宋体" panose="02010600030101010101" pitchFamily="2" charset="-122"/>
              </a:rPr>
              <a:t>快递企业与物流企业有什么区别呢</a:t>
            </a:r>
            <a:r>
              <a:rPr lang="en-US" altLang="zh-CN" sz="3600"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
        <p:nvSpPr>
          <p:cNvPr id="17412" name="Rectangle 5"/>
          <p:cNvSpPr/>
          <p:nvPr/>
        </p:nvSpPr>
        <p:spPr>
          <a:xfrm>
            <a:off x="250825" y="2060575"/>
            <a:ext cx="8569325" cy="4392613"/>
          </a:xfrm>
          <a:prstGeom prst="rect">
            <a:avLst/>
          </a:prstGeom>
          <a:solidFill>
            <a:srgbClr val="FFFFFF"/>
          </a:solidFill>
          <a:ln w="12700" cap="flat" cmpd="sng">
            <a:solidFill>
              <a:srgbClr val="000000"/>
            </a:solidFill>
            <a:prstDash val="solid"/>
            <a:miter/>
            <a:headEnd type="none" w="med" len="med"/>
            <a:tailEnd type="none" w="med" len="med"/>
          </a:ln>
          <a:effectLst>
            <a:outerShdw dist="35921" dir="2699999" algn="ctr" rotWithShape="0">
              <a:srgbClr val="919191"/>
            </a:outerShdw>
          </a:effectLst>
        </p:spPr>
        <p:txBody>
          <a:bodyPr wrap="none" anchor="ctr" anchorCtr="0"/>
          <a:p>
            <a:pPr algn="just"/>
            <a:r>
              <a:rPr lang="zh-CN" altLang="en-US" sz="1200" dirty="0">
                <a:latin typeface="宋体" panose="02010600030101010101" pitchFamily="2" charset="-122"/>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sp>
        <p:nvSpPr>
          <p:cNvPr id="17413" name="AutoShape 6"/>
          <p:cNvSpPr/>
          <p:nvPr/>
        </p:nvSpPr>
        <p:spPr>
          <a:xfrm>
            <a:off x="2916238" y="1773238"/>
            <a:ext cx="3313112" cy="719137"/>
          </a:xfrm>
          <a:prstGeom prst="bevel">
            <a:avLst>
              <a:gd name="adj" fmla="val 12500"/>
            </a:avLst>
          </a:prstGeom>
          <a:solidFill>
            <a:srgbClr val="CDC800"/>
          </a:solidFill>
          <a:ln w="12700">
            <a:noFill/>
          </a:ln>
        </p:spPr>
        <p:txBody>
          <a:bodyPr lIns="180000" anchor="ctr" anchorCtr="0"/>
          <a:p>
            <a:pPr algn="ctr"/>
            <a:r>
              <a:rPr lang="en-US" altLang="zh-CN" sz="2800" b="1" dirty="0">
                <a:solidFill>
                  <a:srgbClr val="000000"/>
                </a:solidFill>
                <a:latin typeface="Arial" panose="020B0604020202020204" pitchFamily="34" charset="0"/>
                <a:ea typeface="宋体" panose="02010600030101010101" pitchFamily="2" charset="-122"/>
              </a:rPr>
              <a:t>1</a:t>
            </a:r>
            <a:r>
              <a:rPr lang="zh-CN" altLang="en-US" sz="2800" b="1" dirty="0">
                <a:solidFill>
                  <a:srgbClr val="000000"/>
                </a:solidFill>
                <a:latin typeface="Arial" panose="020B0604020202020204" pitchFamily="34" charset="0"/>
                <a:ea typeface="宋体" panose="02010600030101010101" pitchFamily="2" charset="-122"/>
              </a:rPr>
              <a:t>、服务对象</a:t>
            </a:r>
            <a:endParaRPr lang="zh-CN" altLang="en-US" sz="2800" dirty="0">
              <a:latin typeface="Arial" panose="020B0604020202020204" pitchFamily="34" charset="0"/>
              <a:ea typeface="宋体" panose="02010600030101010101" pitchFamily="2" charset="-122"/>
            </a:endParaRPr>
          </a:p>
        </p:txBody>
      </p:sp>
      <p:sp>
        <p:nvSpPr>
          <p:cNvPr id="17414" name="Text Box 7"/>
          <p:cNvSpPr txBox="1"/>
          <p:nvPr/>
        </p:nvSpPr>
        <p:spPr>
          <a:xfrm>
            <a:off x="468313" y="2852738"/>
            <a:ext cx="7991475" cy="3255962"/>
          </a:xfrm>
          <a:prstGeom prst="rect">
            <a:avLst/>
          </a:prstGeom>
          <a:noFill/>
          <a:ln w="9525">
            <a:noFill/>
          </a:ln>
        </p:spPr>
        <p:txBody>
          <a:bodyPr anchor="t" anchorCtr="0">
            <a:spAutoFit/>
          </a:bodyPr>
          <a:p>
            <a:endParaRPr lang="zh-CN" altLang="en-US" dirty="0">
              <a:latin typeface="Arial" panose="020B0604020202020204" pitchFamily="34" charset="0"/>
              <a:ea typeface="宋体" panose="02010600030101010101" pitchFamily="2" charset="-122"/>
            </a:endParaRPr>
          </a:p>
          <a:p>
            <a:pPr>
              <a:lnSpc>
                <a:spcPct val="150000"/>
              </a:lnSpc>
            </a:pPr>
            <a:r>
              <a:rPr lang="zh-CN" altLang="en-US" dirty="0">
                <a:latin typeface="Arial" panose="020B0604020202020204" pitchFamily="34" charset="0"/>
                <a:ea typeface="宋体" panose="02010600030101010101" pitchFamily="2" charset="-122"/>
              </a:rPr>
              <a:t>       快递企业主要为个人服务，而物流企业主要为企业服务。快递企业主要是给个人服务的，比如你有一份文件要从广州寄到武汉，你要找的是快递企业，而不是物流企业，像顺丰、“四通一达”等快递企业，而不是找一家物流企业，问寄一份文件从北京到上海要多少钱。物流企业主要是给企业服务的，比如你们公司有一车货物要从深圳运到中山，那么你要找的是走珠三角路线这种物流企业，而不是一般的快递企业，首先不说快递企业的价格高昂，快递企业也不会接收这种货物。</a:t>
            </a:r>
            <a:endParaRPr lang="zh-CN" altLang="en-US" dirty="0">
              <a:latin typeface="Arial" panose="020B0604020202020204" pitchFamily="34" charset="0"/>
              <a:ea typeface="宋体" panose="02010600030101010101" pitchFamily="2" charset="-122"/>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8434"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8435" name="Rectangle 4"/>
          <p:cNvSpPr/>
          <p:nvPr/>
        </p:nvSpPr>
        <p:spPr>
          <a:xfrm>
            <a:off x="684213" y="2781300"/>
            <a:ext cx="7632700" cy="2932113"/>
          </a:xfrm>
          <a:prstGeom prst="rect">
            <a:avLst/>
          </a:prstGeom>
          <a:solidFill>
            <a:srgbClr val="FFFFFF"/>
          </a:solidFill>
          <a:ln w="12700" cap="flat" cmpd="sng">
            <a:solidFill>
              <a:srgbClr val="000000"/>
            </a:solidFill>
            <a:prstDash val="solid"/>
            <a:miter/>
            <a:headEnd type="none" w="med" len="med"/>
            <a:tailEnd type="none" w="med" len="med"/>
          </a:ln>
          <a:effectLst>
            <a:outerShdw dist="35921" dir="2699999" algn="ctr" rotWithShape="0">
              <a:srgbClr val="919191"/>
            </a:outerShdw>
          </a:effectLst>
        </p:spPr>
        <p:txBody>
          <a:bodyPr wrap="none" anchor="ctr" anchorCtr="0"/>
          <a:p>
            <a:pPr algn="just"/>
            <a:endParaRPr lang="zh-CN" altLang="en-US" sz="1200" dirty="0">
              <a:latin typeface="宋体" panose="02010600030101010101" pitchFamily="2" charset="-122"/>
              <a:ea typeface="宋体" panose="02010600030101010101" pitchFamily="2" charset="-122"/>
            </a:endParaRPr>
          </a:p>
        </p:txBody>
      </p:sp>
      <p:sp>
        <p:nvSpPr>
          <p:cNvPr id="18436" name="AutoShape 5"/>
          <p:cNvSpPr/>
          <p:nvPr/>
        </p:nvSpPr>
        <p:spPr>
          <a:xfrm>
            <a:off x="2843213" y="2420938"/>
            <a:ext cx="3241675" cy="720725"/>
          </a:xfrm>
          <a:prstGeom prst="bevel">
            <a:avLst>
              <a:gd name="adj" fmla="val 12500"/>
            </a:avLst>
          </a:prstGeom>
          <a:solidFill>
            <a:srgbClr val="CDC800"/>
          </a:solidFill>
          <a:ln w="12700">
            <a:noFill/>
          </a:ln>
        </p:spPr>
        <p:txBody>
          <a:bodyPr lIns="180000" anchor="ctr" anchorCtr="0"/>
          <a:p>
            <a:pPr algn="ctr"/>
            <a:r>
              <a:rPr lang="en-US" altLang="zh-CN" sz="2800" b="1" dirty="0">
                <a:solidFill>
                  <a:srgbClr val="000000"/>
                </a:solidFill>
                <a:latin typeface="宋体" panose="02010600030101010101" pitchFamily="2" charset="-122"/>
                <a:ea typeface="宋体" panose="02010600030101010101" pitchFamily="2" charset="-122"/>
              </a:rPr>
              <a:t>2</a:t>
            </a:r>
            <a:r>
              <a:rPr lang="zh-CN" altLang="en-US" sz="2800" b="1" dirty="0">
                <a:solidFill>
                  <a:srgbClr val="000000"/>
                </a:solidFill>
                <a:latin typeface="宋体" panose="02010600030101010101" pitchFamily="2" charset="-122"/>
                <a:ea typeface="宋体" panose="02010600030101010101" pitchFamily="2" charset="-122"/>
              </a:rPr>
              <a:t>、运输对象</a:t>
            </a:r>
            <a:endParaRPr lang="zh-CN" altLang="en-US" sz="2800" dirty="0">
              <a:latin typeface="宋体" panose="02010600030101010101" pitchFamily="2" charset="-122"/>
              <a:ea typeface="宋体" panose="02010600030101010101" pitchFamily="2" charset="-122"/>
            </a:endParaRPr>
          </a:p>
        </p:txBody>
      </p:sp>
      <p:sp>
        <p:nvSpPr>
          <p:cNvPr id="18437" name="Rectangle 6"/>
          <p:cNvSpPr/>
          <p:nvPr/>
        </p:nvSpPr>
        <p:spPr>
          <a:xfrm>
            <a:off x="1187450" y="3573463"/>
            <a:ext cx="6624638" cy="1743075"/>
          </a:xfrm>
          <a:prstGeom prst="rect">
            <a:avLst/>
          </a:prstGeom>
          <a:noFill/>
          <a:ln w="9525">
            <a:noFill/>
          </a:ln>
        </p:spPr>
        <p:txBody>
          <a:bodyPr anchor="t" anchorCtr="0">
            <a:spAutoFit/>
          </a:bodyPr>
          <a:p>
            <a:pPr>
              <a:lnSpc>
                <a:spcPct val="150000"/>
              </a:lnSpc>
            </a:pPr>
            <a:r>
              <a:rPr lang="zh-CN" altLang="en-US" dirty="0">
                <a:latin typeface="Arial" panose="020B0604020202020204" pitchFamily="34" charset="0"/>
                <a:ea typeface="宋体" panose="02010600030101010101" pitchFamily="2" charset="-122"/>
              </a:rPr>
              <a:t>       快递企业主要运送的是</a:t>
            </a:r>
            <a:r>
              <a:rPr lang="en-US" altLang="zh-CN" dirty="0">
                <a:latin typeface="Arial" panose="020B0604020202020204" pitchFamily="34" charset="0"/>
                <a:ea typeface="宋体" panose="02010600030101010101" pitchFamily="2" charset="-122"/>
              </a:rPr>
              <a:t>50kg</a:t>
            </a:r>
            <a:r>
              <a:rPr lang="zh-CN" altLang="en-US" dirty="0">
                <a:latin typeface="Arial" panose="020B0604020202020204" pitchFamily="34" charset="0"/>
                <a:ea typeface="宋体" panose="02010600030101010101" pitchFamily="2" charset="-122"/>
              </a:rPr>
              <a:t>以下的货物，比如衣服、文件、水果、生活用品、少批量的电子产品等等，主要是小物件。物流企业主要运送的大型货物，比如大型机械、大件设备、数目多的产品。</a:t>
            </a:r>
            <a:endParaRPr lang="zh-CN" altLang="en-US" dirty="0">
              <a:latin typeface="Arial" panose="020B0604020202020204" pitchFamily="34" charset="0"/>
              <a:ea typeface="宋体" panose="02010600030101010101" pitchFamily="2" charset="-122"/>
            </a:endParaRPr>
          </a:p>
        </p:txBody>
      </p:sp>
      <p:sp>
        <p:nvSpPr>
          <p:cNvPr id="18438" name="Rectangle 7"/>
          <p:cNvSpPr/>
          <p:nvPr/>
        </p:nvSpPr>
        <p:spPr>
          <a:xfrm>
            <a:off x="1476375" y="765175"/>
            <a:ext cx="7359650" cy="641350"/>
          </a:xfrm>
          <a:prstGeom prst="rect">
            <a:avLst/>
          </a:prstGeom>
          <a:noFill/>
          <a:ln w="9525">
            <a:noFill/>
          </a:ln>
        </p:spPr>
        <p:txBody>
          <a:bodyPr wrap="none" anchor="ctr" anchorCtr="0">
            <a:spAutoFit/>
          </a:bodyPr>
          <a:p>
            <a:pPr eaLnBrk="0" hangingPunct="0"/>
            <a:r>
              <a:rPr lang="zh-CN" altLang="en-US" sz="3600" dirty="0">
                <a:latin typeface="Arial" panose="020B0604020202020204" pitchFamily="34" charset="0"/>
                <a:ea typeface="宋体" panose="02010600030101010101" pitchFamily="2" charset="-122"/>
              </a:rPr>
              <a:t>快递企业与物流企业有什么区别呢</a:t>
            </a:r>
            <a:r>
              <a:rPr lang="en-US" altLang="zh-CN" sz="3600"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19458"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19459" name="Rectangle 4"/>
          <p:cNvSpPr/>
          <p:nvPr/>
        </p:nvSpPr>
        <p:spPr>
          <a:xfrm>
            <a:off x="827088" y="2997200"/>
            <a:ext cx="7561262" cy="2952750"/>
          </a:xfrm>
          <a:prstGeom prst="rect">
            <a:avLst/>
          </a:prstGeom>
          <a:solidFill>
            <a:srgbClr val="FFFFFF"/>
          </a:solidFill>
          <a:ln w="12700" cap="flat" cmpd="sng">
            <a:solidFill>
              <a:srgbClr val="000000"/>
            </a:solidFill>
            <a:prstDash val="solid"/>
            <a:miter/>
            <a:headEnd type="none" w="med" len="med"/>
            <a:tailEnd type="none" w="med" len="med"/>
          </a:ln>
          <a:effectLst>
            <a:outerShdw dist="35921" dir="2699999" algn="ctr" rotWithShape="0">
              <a:srgbClr val="919191"/>
            </a:outerShdw>
          </a:effectLst>
        </p:spPr>
        <p:txBody>
          <a:bodyPr wrap="none" anchor="ctr" anchorCtr="0"/>
          <a:p>
            <a:pPr algn="just"/>
            <a:endParaRPr lang="zh-CN" altLang="en-US" sz="1200" dirty="0">
              <a:latin typeface="宋体" panose="02010600030101010101" pitchFamily="2" charset="-122"/>
              <a:ea typeface="宋体" panose="02010600030101010101" pitchFamily="2" charset="-122"/>
            </a:endParaRPr>
          </a:p>
        </p:txBody>
      </p:sp>
      <p:sp>
        <p:nvSpPr>
          <p:cNvPr id="19460" name="AutoShape 5"/>
          <p:cNvSpPr/>
          <p:nvPr/>
        </p:nvSpPr>
        <p:spPr>
          <a:xfrm>
            <a:off x="3635375" y="2636838"/>
            <a:ext cx="1944688" cy="792162"/>
          </a:xfrm>
          <a:prstGeom prst="bevel">
            <a:avLst>
              <a:gd name="adj" fmla="val 12500"/>
            </a:avLst>
          </a:prstGeom>
          <a:solidFill>
            <a:srgbClr val="CDC800"/>
          </a:solidFill>
          <a:ln w="12700">
            <a:noFill/>
          </a:ln>
        </p:spPr>
        <p:txBody>
          <a:bodyPr lIns="180000" anchor="ctr" anchorCtr="0"/>
          <a:p>
            <a:pPr algn="ctr"/>
            <a:r>
              <a:rPr lang="en-US" altLang="zh-CN" sz="2800" b="1" dirty="0">
                <a:solidFill>
                  <a:srgbClr val="000000"/>
                </a:solidFill>
                <a:latin typeface="Arial" panose="020B0604020202020204" pitchFamily="34" charset="0"/>
                <a:ea typeface="宋体" panose="02010600030101010101" pitchFamily="2" charset="-122"/>
              </a:rPr>
              <a:t>3</a:t>
            </a:r>
            <a:r>
              <a:rPr lang="zh-CN" altLang="en-US" sz="2800" b="1" dirty="0">
                <a:solidFill>
                  <a:srgbClr val="000000"/>
                </a:solidFill>
                <a:latin typeface="Arial" panose="020B0604020202020204" pitchFamily="34" charset="0"/>
                <a:ea typeface="宋体" panose="02010600030101010101" pitchFamily="2" charset="-122"/>
              </a:rPr>
              <a:t>、运量</a:t>
            </a:r>
            <a:endParaRPr lang="zh-CN" altLang="en-US" sz="2800" dirty="0">
              <a:latin typeface="Arial" panose="020B0604020202020204" pitchFamily="34" charset="0"/>
              <a:ea typeface="宋体" panose="02010600030101010101" pitchFamily="2" charset="-122"/>
            </a:endParaRPr>
          </a:p>
        </p:txBody>
      </p:sp>
      <p:sp>
        <p:nvSpPr>
          <p:cNvPr id="19461" name="Rectangle 6"/>
          <p:cNvSpPr/>
          <p:nvPr/>
        </p:nvSpPr>
        <p:spPr>
          <a:xfrm>
            <a:off x="1331913" y="3789363"/>
            <a:ext cx="6769100" cy="1743075"/>
          </a:xfrm>
          <a:prstGeom prst="rect">
            <a:avLst/>
          </a:prstGeom>
          <a:noFill/>
          <a:ln w="9525">
            <a:noFill/>
          </a:ln>
        </p:spPr>
        <p:txBody>
          <a:bodyPr anchor="t" anchorCtr="0">
            <a:spAutoFit/>
          </a:bodyPr>
          <a:p>
            <a:pPr>
              <a:lnSpc>
                <a:spcPct val="150000"/>
              </a:lnSpc>
            </a:pPr>
            <a:r>
              <a:rPr lang="zh-CN" altLang="en-US" dirty="0">
                <a:latin typeface="Arial" panose="020B0604020202020204" pitchFamily="34" charset="0"/>
                <a:ea typeface="宋体" panose="02010600030101010101" pitchFamily="2" charset="-122"/>
              </a:rPr>
              <a:t>       要寄一台手机去外地，可以找快递企业</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如果是一批手机的话，那就要找物流企业了。对于数量多的产品肯定是找物流企业要划算的多，如果一次性快递几百台手机，货物的安全、包括费用都是问题。</a:t>
            </a:r>
            <a:endParaRPr lang="zh-CN" altLang="en-US" dirty="0">
              <a:latin typeface="Arial" panose="020B0604020202020204" pitchFamily="34" charset="0"/>
              <a:ea typeface="宋体" panose="02010600030101010101" pitchFamily="2" charset="-122"/>
            </a:endParaRPr>
          </a:p>
        </p:txBody>
      </p:sp>
      <p:sp>
        <p:nvSpPr>
          <p:cNvPr id="19462" name="Rectangle 7"/>
          <p:cNvSpPr/>
          <p:nvPr/>
        </p:nvSpPr>
        <p:spPr>
          <a:xfrm>
            <a:off x="1476375" y="765175"/>
            <a:ext cx="7359650" cy="641350"/>
          </a:xfrm>
          <a:prstGeom prst="rect">
            <a:avLst/>
          </a:prstGeom>
          <a:noFill/>
          <a:ln w="9525">
            <a:noFill/>
          </a:ln>
        </p:spPr>
        <p:txBody>
          <a:bodyPr wrap="none" anchor="ctr" anchorCtr="0">
            <a:spAutoFit/>
          </a:bodyPr>
          <a:p>
            <a:pPr eaLnBrk="0" hangingPunct="0"/>
            <a:r>
              <a:rPr lang="zh-CN" altLang="en-US" sz="3600" dirty="0">
                <a:latin typeface="Arial" panose="020B0604020202020204" pitchFamily="34" charset="0"/>
                <a:ea typeface="宋体" panose="02010600030101010101" pitchFamily="2" charset="-122"/>
              </a:rPr>
              <a:t>快递企业与物流企业有什么区别呢</a:t>
            </a:r>
            <a:r>
              <a:rPr lang="en-US" altLang="zh-CN" sz="3600"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0482"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0483" name="Rectangle 4"/>
          <p:cNvSpPr/>
          <p:nvPr/>
        </p:nvSpPr>
        <p:spPr>
          <a:xfrm>
            <a:off x="1258888" y="2997200"/>
            <a:ext cx="7058025" cy="3024188"/>
          </a:xfrm>
          <a:prstGeom prst="rect">
            <a:avLst/>
          </a:prstGeom>
          <a:solidFill>
            <a:srgbClr val="FFFFFF"/>
          </a:solidFill>
          <a:ln w="12700" cap="flat" cmpd="sng">
            <a:solidFill>
              <a:srgbClr val="000000"/>
            </a:solidFill>
            <a:prstDash val="solid"/>
            <a:miter/>
            <a:headEnd type="none" w="med" len="med"/>
            <a:tailEnd type="none" w="med" len="med"/>
          </a:ln>
          <a:effectLst>
            <a:outerShdw dist="35921" dir="2699999" algn="ctr" rotWithShape="0">
              <a:srgbClr val="919191"/>
            </a:outerShdw>
          </a:effectLst>
        </p:spPr>
        <p:txBody>
          <a:bodyPr wrap="none" anchor="ctr" anchorCtr="0"/>
          <a:p>
            <a:pPr algn="just"/>
            <a:r>
              <a:rPr lang="zh-CN" altLang="en-US" sz="1200" dirty="0">
                <a:latin typeface="宋体" panose="02010600030101010101" pitchFamily="2" charset="-122"/>
                <a:ea typeface="宋体" panose="02010600030101010101" pitchFamily="2" charset="-122"/>
              </a:rPr>
              <a:t>。</a:t>
            </a:r>
            <a:endParaRPr lang="zh-CN" altLang="en-US" dirty="0">
              <a:latin typeface="Arial" panose="020B0604020202020204" pitchFamily="34" charset="0"/>
              <a:ea typeface="宋体" panose="02010600030101010101" pitchFamily="2" charset="-122"/>
            </a:endParaRPr>
          </a:p>
        </p:txBody>
      </p:sp>
      <p:sp>
        <p:nvSpPr>
          <p:cNvPr id="20484" name="AutoShape 5"/>
          <p:cNvSpPr/>
          <p:nvPr/>
        </p:nvSpPr>
        <p:spPr>
          <a:xfrm>
            <a:off x="3419475" y="2565400"/>
            <a:ext cx="2665413" cy="792163"/>
          </a:xfrm>
          <a:prstGeom prst="bevel">
            <a:avLst>
              <a:gd name="adj" fmla="val 12500"/>
            </a:avLst>
          </a:prstGeom>
          <a:solidFill>
            <a:srgbClr val="CDC800"/>
          </a:solidFill>
          <a:ln w="12700">
            <a:noFill/>
          </a:ln>
        </p:spPr>
        <p:txBody>
          <a:bodyPr lIns="180000" anchor="ctr" anchorCtr="0"/>
          <a:p>
            <a:pPr algn="ctr"/>
            <a:r>
              <a:rPr lang="en-US" altLang="zh-CN" sz="2800" b="1" dirty="0">
                <a:solidFill>
                  <a:srgbClr val="000000"/>
                </a:solidFill>
                <a:latin typeface="Arial" panose="020B0604020202020204" pitchFamily="34" charset="0"/>
                <a:ea typeface="宋体" panose="02010600030101010101" pitchFamily="2" charset="-122"/>
              </a:rPr>
              <a:t>4</a:t>
            </a:r>
            <a:r>
              <a:rPr lang="zh-CN" altLang="en-US" sz="2800" b="1" dirty="0">
                <a:solidFill>
                  <a:srgbClr val="000000"/>
                </a:solidFill>
                <a:latin typeface="Arial" panose="020B0604020202020204" pitchFamily="34" charset="0"/>
                <a:ea typeface="宋体" panose="02010600030101010101" pitchFamily="2" charset="-122"/>
              </a:rPr>
              <a:t>、运输方式</a:t>
            </a:r>
            <a:endParaRPr lang="zh-CN" altLang="en-US" sz="2800" dirty="0">
              <a:latin typeface="Arial" panose="020B0604020202020204" pitchFamily="34" charset="0"/>
              <a:ea typeface="宋体" panose="02010600030101010101" pitchFamily="2" charset="-122"/>
            </a:endParaRPr>
          </a:p>
        </p:txBody>
      </p:sp>
      <p:sp>
        <p:nvSpPr>
          <p:cNvPr id="20485" name="Rectangle 6"/>
          <p:cNvSpPr/>
          <p:nvPr/>
        </p:nvSpPr>
        <p:spPr>
          <a:xfrm>
            <a:off x="1476375" y="3500438"/>
            <a:ext cx="6696075" cy="2017712"/>
          </a:xfrm>
          <a:prstGeom prst="rect">
            <a:avLst/>
          </a:prstGeom>
          <a:noFill/>
          <a:ln w="9525">
            <a:noFill/>
          </a:ln>
        </p:spPr>
        <p:txBody>
          <a:bodyPr anchor="t" anchorCtr="0">
            <a:spAutoFit/>
          </a:bodyPr>
          <a:p>
            <a:r>
              <a:rPr lang="zh-CN" altLang="en-US" dirty="0">
                <a:latin typeface="Arial" panose="020B0604020202020204" pitchFamily="34" charset="0"/>
                <a:ea typeface="宋体" panose="02010600030101010101" pitchFamily="2" charset="-122"/>
              </a:rPr>
              <a:t> </a:t>
            </a:r>
            <a:endParaRPr lang="zh-CN" altLang="en-US" dirty="0">
              <a:latin typeface="Arial" panose="020B0604020202020204" pitchFamily="34" charset="0"/>
              <a:ea typeface="宋体" panose="02010600030101010101" pitchFamily="2" charset="-122"/>
            </a:endParaRPr>
          </a:p>
          <a:p>
            <a:pPr>
              <a:lnSpc>
                <a:spcPct val="150000"/>
              </a:lnSpc>
            </a:pPr>
            <a:r>
              <a:rPr lang="zh-CN" altLang="en-US" dirty="0">
                <a:latin typeface="Arial" panose="020B0604020202020204" pitchFamily="34" charset="0"/>
                <a:ea typeface="宋体" panose="02010600030101010101" pitchFamily="2" charset="-122"/>
              </a:rPr>
              <a:t>       快递企业都是由各个网点的快递员上门发货送货的，而物流企业基本上都是专线运输，或者拼箱运输、零担运输等等，物流企业大多都是在一个固定地点，除非是大型连锁物流企业，否则都是只能运输当地的货物，即从本地往外地发货。</a:t>
            </a:r>
            <a:endParaRPr lang="zh-CN" altLang="en-US" dirty="0">
              <a:latin typeface="Arial" panose="020B0604020202020204" pitchFamily="34" charset="0"/>
              <a:ea typeface="宋体" panose="02010600030101010101" pitchFamily="2" charset="-122"/>
            </a:endParaRPr>
          </a:p>
        </p:txBody>
      </p:sp>
      <p:sp>
        <p:nvSpPr>
          <p:cNvPr id="20486" name="Rectangle 7"/>
          <p:cNvSpPr/>
          <p:nvPr/>
        </p:nvSpPr>
        <p:spPr>
          <a:xfrm>
            <a:off x="1476375" y="765175"/>
            <a:ext cx="7359650" cy="641350"/>
          </a:xfrm>
          <a:prstGeom prst="rect">
            <a:avLst/>
          </a:prstGeom>
          <a:noFill/>
          <a:ln w="9525">
            <a:noFill/>
          </a:ln>
        </p:spPr>
        <p:txBody>
          <a:bodyPr wrap="none" anchor="ctr" anchorCtr="0">
            <a:spAutoFit/>
          </a:bodyPr>
          <a:p>
            <a:pPr eaLnBrk="0" hangingPunct="0"/>
            <a:r>
              <a:rPr lang="zh-CN" altLang="en-US" sz="3600" dirty="0">
                <a:latin typeface="Arial" panose="020B0604020202020204" pitchFamily="34" charset="0"/>
                <a:ea typeface="宋体" panose="02010600030101010101" pitchFamily="2" charset="-122"/>
              </a:rPr>
              <a:t>快递企业与物流企业有什么区别呢</a:t>
            </a:r>
            <a:r>
              <a:rPr lang="en-US" altLang="zh-CN" sz="3600"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1506"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1507" name="Rectangle 4"/>
          <p:cNvSpPr/>
          <p:nvPr/>
        </p:nvSpPr>
        <p:spPr>
          <a:xfrm>
            <a:off x="827088" y="3141663"/>
            <a:ext cx="7345362" cy="3024187"/>
          </a:xfrm>
          <a:prstGeom prst="rect">
            <a:avLst/>
          </a:prstGeom>
          <a:solidFill>
            <a:srgbClr val="FFFFFF"/>
          </a:solidFill>
          <a:ln w="12700" cap="flat" cmpd="sng">
            <a:solidFill>
              <a:srgbClr val="000000"/>
            </a:solidFill>
            <a:prstDash val="solid"/>
            <a:miter/>
            <a:headEnd type="none" w="med" len="med"/>
            <a:tailEnd type="none" w="med" len="med"/>
          </a:ln>
          <a:effectLst>
            <a:outerShdw dist="35921" dir="2699999" algn="ctr" rotWithShape="0">
              <a:srgbClr val="919191"/>
            </a:outerShdw>
          </a:effectLst>
        </p:spPr>
        <p:txBody>
          <a:bodyPr wrap="none" anchor="ctr" anchorCtr="0"/>
          <a:p>
            <a:pPr algn="just"/>
            <a:endParaRPr lang="zh-CN" altLang="en-US" sz="1200" dirty="0">
              <a:latin typeface="宋体" panose="02010600030101010101" pitchFamily="2" charset="-122"/>
              <a:ea typeface="宋体" panose="02010600030101010101" pitchFamily="2" charset="-122"/>
            </a:endParaRPr>
          </a:p>
        </p:txBody>
      </p:sp>
      <p:sp>
        <p:nvSpPr>
          <p:cNvPr id="21508" name="AutoShape 5"/>
          <p:cNvSpPr/>
          <p:nvPr/>
        </p:nvSpPr>
        <p:spPr>
          <a:xfrm>
            <a:off x="2843213" y="2781300"/>
            <a:ext cx="2952750" cy="647700"/>
          </a:xfrm>
          <a:prstGeom prst="bevel">
            <a:avLst>
              <a:gd name="adj" fmla="val 12500"/>
            </a:avLst>
          </a:prstGeom>
          <a:solidFill>
            <a:srgbClr val="CDC800"/>
          </a:solidFill>
          <a:ln w="12700">
            <a:noFill/>
          </a:ln>
        </p:spPr>
        <p:txBody>
          <a:bodyPr lIns="180000" anchor="ctr" anchorCtr="0"/>
          <a:p>
            <a:pPr algn="ctr"/>
            <a:r>
              <a:rPr lang="en-US" altLang="zh-CN" sz="2800" b="1" dirty="0">
                <a:solidFill>
                  <a:srgbClr val="000000"/>
                </a:solidFill>
                <a:latin typeface="Arial" panose="020B0604020202020204" pitchFamily="34" charset="0"/>
                <a:ea typeface="宋体" panose="02010600030101010101" pitchFamily="2" charset="-122"/>
              </a:rPr>
              <a:t>5</a:t>
            </a:r>
            <a:r>
              <a:rPr lang="zh-CN" altLang="en-US" sz="2800" b="1" dirty="0">
                <a:solidFill>
                  <a:srgbClr val="000000"/>
                </a:solidFill>
                <a:latin typeface="Arial" panose="020B0604020202020204" pitchFamily="34" charset="0"/>
                <a:ea typeface="宋体" panose="02010600030101010101" pitchFamily="2" charset="-122"/>
              </a:rPr>
              <a:t>、收费标准</a:t>
            </a:r>
            <a:endParaRPr lang="zh-CN" altLang="en-US" sz="2800" dirty="0">
              <a:latin typeface="Arial" panose="020B0604020202020204" pitchFamily="34" charset="0"/>
              <a:ea typeface="宋体" panose="02010600030101010101" pitchFamily="2" charset="-122"/>
            </a:endParaRPr>
          </a:p>
        </p:txBody>
      </p:sp>
      <p:sp>
        <p:nvSpPr>
          <p:cNvPr id="21509" name="Rectangle 6"/>
          <p:cNvSpPr/>
          <p:nvPr/>
        </p:nvSpPr>
        <p:spPr>
          <a:xfrm>
            <a:off x="1042988" y="3500438"/>
            <a:ext cx="6913562" cy="2568575"/>
          </a:xfrm>
          <a:prstGeom prst="rect">
            <a:avLst/>
          </a:prstGeom>
          <a:noFill/>
          <a:ln w="9525">
            <a:noFill/>
          </a:ln>
        </p:spPr>
        <p:txBody>
          <a:bodyPr anchor="t" anchorCtr="0">
            <a:spAutoFit/>
          </a:bodyPr>
          <a:p>
            <a:pPr>
              <a:lnSpc>
                <a:spcPct val="150000"/>
              </a:lnSpc>
            </a:pPr>
            <a:r>
              <a:rPr lang="zh-CN" altLang="en-US" dirty="0">
                <a:latin typeface="Arial" panose="020B0604020202020204" pitchFamily="34" charset="0"/>
                <a:ea typeface="宋体" panose="02010600030101010101" pitchFamily="2" charset="-122"/>
              </a:rPr>
              <a:t>       为什么有的时候运输同样一个货物物流企业和快递企业的差别会如此之大呢</a:t>
            </a:r>
            <a:r>
              <a:rPr lang="en-US" altLang="zh-CN" dirty="0">
                <a:latin typeface="Arial" panose="020B0604020202020204" pitchFamily="34" charset="0"/>
                <a:ea typeface="宋体" panose="02010600030101010101" pitchFamily="2" charset="-122"/>
              </a:rPr>
              <a:t>?</a:t>
            </a:r>
            <a:r>
              <a:rPr lang="zh-CN" altLang="en-US" dirty="0">
                <a:latin typeface="Arial" panose="020B0604020202020204" pitchFamily="34" charset="0"/>
                <a:ea typeface="宋体" panose="02010600030101010101" pitchFamily="2" charset="-122"/>
              </a:rPr>
              <a:t>快递企业都是快递员用电动车、摩托车、小型汽车等进行收货发货的，而物流企业都是整车货物的运送，最多有拼箱运输、但是也是大型货物。如果只是为了几十块钱的货物，就专门安排一辆车去送货的话，物流企业会损失很大，而费用肯定也会奇高。</a:t>
            </a:r>
            <a:endParaRPr lang="zh-CN" altLang="en-US" dirty="0">
              <a:latin typeface="Arial" panose="020B0604020202020204" pitchFamily="34" charset="0"/>
              <a:ea typeface="宋体" panose="02010600030101010101" pitchFamily="2" charset="-122"/>
            </a:endParaRPr>
          </a:p>
        </p:txBody>
      </p:sp>
      <p:sp>
        <p:nvSpPr>
          <p:cNvPr id="21510" name="Rectangle 7"/>
          <p:cNvSpPr/>
          <p:nvPr/>
        </p:nvSpPr>
        <p:spPr>
          <a:xfrm>
            <a:off x="1476375" y="765175"/>
            <a:ext cx="7359650" cy="641350"/>
          </a:xfrm>
          <a:prstGeom prst="rect">
            <a:avLst/>
          </a:prstGeom>
          <a:noFill/>
          <a:ln w="9525">
            <a:noFill/>
          </a:ln>
        </p:spPr>
        <p:txBody>
          <a:bodyPr wrap="none" anchor="ctr" anchorCtr="0">
            <a:spAutoFit/>
          </a:bodyPr>
          <a:p>
            <a:pPr eaLnBrk="0" hangingPunct="0"/>
            <a:r>
              <a:rPr lang="zh-CN" altLang="en-US" sz="3600" dirty="0">
                <a:latin typeface="Arial" panose="020B0604020202020204" pitchFamily="34" charset="0"/>
                <a:ea typeface="宋体" panose="02010600030101010101" pitchFamily="2" charset="-122"/>
              </a:rPr>
              <a:t>快递企业与物流企业有什么区别呢</a:t>
            </a:r>
            <a:r>
              <a:rPr lang="en-US" altLang="zh-CN" sz="3600"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Text Box 2"/>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楷体" panose="02010609060101010101" pitchFamily="49" charset="-122"/>
                <a:ea typeface="楷体" panose="02010609060101010101" pitchFamily="49" charset="-122"/>
              </a:rPr>
              <a:t>任务一  快递运营筹备</a:t>
            </a:r>
            <a:endParaRPr lang="zh-CN" altLang="en-US" b="1" dirty="0">
              <a:solidFill>
                <a:srgbClr val="0000FF"/>
              </a:solidFill>
              <a:latin typeface="楷体" panose="02010609060101010101" pitchFamily="49" charset="-122"/>
              <a:ea typeface="楷体" panose="02010609060101010101" pitchFamily="49" charset="-122"/>
            </a:endParaRPr>
          </a:p>
        </p:txBody>
      </p:sp>
      <p:sp>
        <p:nvSpPr>
          <p:cNvPr id="22530" name="Text Box 3"/>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b="1" dirty="0">
                <a:solidFill>
                  <a:srgbClr val="0000FF"/>
                </a:solidFill>
                <a:latin typeface="Arial" panose="020B0604020202020204" pitchFamily="34" charset="0"/>
                <a:ea typeface="楷体" panose="02010609060101010101" pitchFamily="49" charset="-122"/>
              </a:rPr>
              <a:t>学习活动一：行业调研</a:t>
            </a:r>
            <a:endParaRPr lang="zh-CN" altLang="en-US" b="1" dirty="0">
              <a:solidFill>
                <a:srgbClr val="0000FF"/>
              </a:solidFill>
              <a:latin typeface="Arial" panose="020B0604020202020204" pitchFamily="34" charset="0"/>
              <a:ea typeface="楷体" panose="02010609060101010101" pitchFamily="49" charset="-122"/>
            </a:endParaRPr>
          </a:p>
        </p:txBody>
      </p:sp>
      <p:sp>
        <p:nvSpPr>
          <p:cNvPr id="22531" name="Rectangle 4"/>
          <p:cNvSpPr/>
          <p:nvPr/>
        </p:nvSpPr>
        <p:spPr>
          <a:xfrm>
            <a:off x="971550" y="2852738"/>
            <a:ext cx="6985000" cy="3168650"/>
          </a:xfrm>
          <a:prstGeom prst="rect">
            <a:avLst/>
          </a:prstGeom>
          <a:solidFill>
            <a:srgbClr val="FFFFFF"/>
          </a:solidFill>
          <a:ln w="12700" cap="flat" cmpd="sng">
            <a:solidFill>
              <a:srgbClr val="000000"/>
            </a:solidFill>
            <a:prstDash val="solid"/>
            <a:miter/>
            <a:headEnd type="none" w="med" len="med"/>
            <a:tailEnd type="none" w="med" len="med"/>
          </a:ln>
          <a:effectLst>
            <a:outerShdw dist="35921" dir="2699999" algn="ctr" rotWithShape="0">
              <a:srgbClr val="919191"/>
            </a:outerShdw>
          </a:effectLst>
        </p:spPr>
        <p:txBody>
          <a:bodyPr wrap="none" anchor="ctr" anchorCtr="0"/>
          <a:p>
            <a:pPr algn="just"/>
            <a:endParaRPr lang="zh-CN" altLang="en-US" sz="1200" dirty="0">
              <a:latin typeface="宋体" panose="02010600030101010101" pitchFamily="2" charset="-122"/>
              <a:ea typeface="宋体" panose="02010600030101010101" pitchFamily="2" charset="-122"/>
            </a:endParaRPr>
          </a:p>
        </p:txBody>
      </p:sp>
      <p:sp>
        <p:nvSpPr>
          <p:cNvPr id="22532" name="AutoShape 5"/>
          <p:cNvSpPr/>
          <p:nvPr/>
        </p:nvSpPr>
        <p:spPr>
          <a:xfrm>
            <a:off x="3059113" y="2420938"/>
            <a:ext cx="2592387" cy="792162"/>
          </a:xfrm>
          <a:prstGeom prst="bevel">
            <a:avLst>
              <a:gd name="adj" fmla="val 12500"/>
            </a:avLst>
          </a:prstGeom>
          <a:solidFill>
            <a:srgbClr val="CDC800"/>
          </a:solidFill>
          <a:ln w="12700">
            <a:noFill/>
          </a:ln>
        </p:spPr>
        <p:txBody>
          <a:bodyPr lIns="180000" anchor="ctr" anchorCtr="0"/>
          <a:p>
            <a:pPr algn="ctr"/>
            <a:r>
              <a:rPr lang="en-US" altLang="zh-CN" sz="2800" b="1" dirty="0">
                <a:solidFill>
                  <a:srgbClr val="000000"/>
                </a:solidFill>
                <a:latin typeface="Arial" panose="020B0604020202020204" pitchFamily="34" charset="0"/>
                <a:ea typeface="宋体" panose="02010600030101010101" pitchFamily="2" charset="-122"/>
              </a:rPr>
              <a:t>6</a:t>
            </a:r>
            <a:r>
              <a:rPr lang="zh-CN" altLang="en-US" sz="2800" b="1" dirty="0">
                <a:solidFill>
                  <a:srgbClr val="000000"/>
                </a:solidFill>
                <a:latin typeface="Arial" panose="020B0604020202020204" pitchFamily="34" charset="0"/>
                <a:ea typeface="宋体" panose="02010600030101010101" pitchFamily="2" charset="-122"/>
              </a:rPr>
              <a:t>、送货速度</a:t>
            </a:r>
            <a:endParaRPr lang="zh-CN" altLang="en-US" sz="2800" dirty="0">
              <a:latin typeface="Arial" panose="020B0604020202020204" pitchFamily="34" charset="0"/>
              <a:ea typeface="宋体" panose="02010600030101010101" pitchFamily="2" charset="-122"/>
            </a:endParaRPr>
          </a:p>
        </p:txBody>
      </p:sp>
      <p:sp>
        <p:nvSpPr>
          <p:cNvPr id="22533" name="Rectangle 6"/>
          <p:cNvSpPr/>
          <p:nvPr/>
        </p:nvSpPr>
        <p:spPr>
          <a:xfrm>
            <a:off x="1403350" y="3644900"/>
            <a:ext cx="6264275" cy="2155825"/>
          </a:xfrm>
          <a:prstGeom prst="rect">
            <a:avLst/>
          </a:prstGeom>
          <a:noFill/>
          <a:ln w="9525">
            <a:noFill/>
          </a:ln>
        </p:spPr>
        <p:txBody>
          <a:bodyPr anchor="t" anchorCtr="0">
            <a:spAutoFit/>
          </a:bodyPr>
          <a:p>
            <a:pPr>
              <a:lnSpc>
                <a:spcPct val="150000"/>
              </a:lnSpc>
            </a:pPr>
            <a:r>
              <a:rPr lang="zh-CN" altLang="en-US" dirty="0">
                <a:latin typeface="Arial" panose="020B0604020202020204" pitchFamily="34" charset="0"/>
                <a:ea typeface="宋体" panose="02010600030101010101" pitchFamily="2" charset="-122"/>
              </a:rPr>
              <a:t>       快递企业是全国联网的，基本上货物都是批量运输，而物流企业不同，除非是一次性的一车货物，不然物流企业是比快递企业要慢一些的。如果距离比较远，快递企业的货物是空运的，而物流企业大多是陆运，在时间上，肯定没有快递企业快。</a:t>
            </a:r>
            <a:endParaRPr lang="zh-CN" altLang="en-US" dirty="0">
              <a:latin typeface="Arial" panose="020B0604020202020204" pitchFamily="34" charset="0"/>
              <a:ea typeface="宋体" panose="02010600030101010101" pitchFamily="2" charset="-122"/>
            </a:endParaRPr>
          </a:p>
        </p:txBody>
      </p:sp>
      <p:sp>
        <p:nvSpPr>
          <p:cNvPr id="22534" name="Rectangle 7"/>
          <p:cNvSpPr/>
          <p:nvPr/>
        </p:nvSpPr>
        <p:spPr>
          <a:xfrm>
            <a:off x="1476375" y="765175"/>
            <a:ext cx="7359650" cy="641350"/>
          </a:xfrm>
          <a:prstGeom prst="rect">
            <a:avLst/>
          </a:prstGeom>
          <a:noFill/>
          <a:ln w="9525">
            <a:noFill/>
          </a:ln>
        </p:spPr>
        <p:txBody>
          <a:bodyPr wrap="none" anchor="ctr" anchorCtr="0">
            <a:spAutoFit/>
          </a:bodyPr>
          <a:p>
            <a:pPr eaLnBrk="0" hangingPunct="0"/>
            <a:r>
              <a:rPr lang="zh-CN" altLang="en-US" sz="3600" dirty="0">
                <a:latin typeface="Arial" panose="020B0604020202020204" pitchFamily="34" charset="0"/>
                <a:ea typeface="宋体" panose="02010600030101010101" pitchFamily="2" charset="-122"/>
              </a:rPr>
              <a:t>快递企业与物流企业有什么区别呢</a:t>
            </a:r>
            <a:r>
              <a:rPr lang="en-US" altLang="zh-CN" sz="3600" dirty="0">
                <a:latin typeface="Arial" panose="020B0604020202020204" pitchFamily="34" charset="0"/>
                <a:ea typeface="宋体" panose="02010600030101010101" pitchFamily="2" charset="-122"/>
              </a:rPr>
              <a:t>?</a:t>
            </a:r>
            <a:r>
              <a:rPr lang="en-US" altLang="zh-CN" dirty="0">
                <a:latin typeface="Arial" panose="020B0604020202020204" pitchFamily="34" charset="0"/>
                <a:ea typeface="宋体" panose="02010600030101010101" pitchFamily="2" charset="-122"/>
              </a:rPr>
              <a:t> </a:t>
            </a:r>
            <a:endParaRPr lang="en-US" altLang="zh-CN" dirty="0">
              <a:latin typeface="Arial" panose="020B0604020202020204" pitchFamily="34" charset="0"/>
              <a:ea typeface="宋体" panose="02010600030101010101" pitchFamily="2" charset="-122"/>
            </a:endParaRPr>
          </a:p>
        </p:txBody>
      </p:sp>
    </p:spTree>
  </p:cSld>
  <p:clrMapOvr>
    <a:masterClrMapping/>
  </p:clrMapOvr>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3008</Words>
  <Application>WPS 演示</Application>
  <PresentationFormat>全屏显示(4:3)</PresentationFormat>
  <Paragraphs>356</Paragraphs>
  <Slides>20</Slides>
  <Notes>0</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20</vt:i4>
      </vt:variant>
    </vt:vector>
  </HeadingPairs>
  <TitlesOfParts>
    <vt:vector size="33" baseType="lpstr">
      <vt:lpstr>Arial</vt:lpstr>
      <vt:lpstr>宋体</vt:lpstr>
      <vt:lpstr>Wingdings</vt:lpstr>
      <vt:lpstr>楷体</vt:lpstr>
      <vt:lpstr>Batang</vt:lpstr>
      <vt:lpstr>Constantia</vt:lpstr>
      <vt:lpstr>Times New Roman</vt:lpstr>
      <vt:lpstr>Cooper Black</vt:lpstr>
      <vt:lpstr>微软雅黑</vt:lpstr>
      <vt:lpstr>Arial Unicode MS</vt:lpstr>
      <vt:lpstr>Calibri</vt:lpstr>
      <vt:lpstr>默认设计模板</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MC SYSTEM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89</cp:revision>
  <dcterms:created xsi:type="dcterms:W3CDTF">2011-01-25T06:33:00Z</dcterms:created>
  <dcterms:modified xsi:type="dcterms:W3CDTF">2026-08-26T02:13:10Z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D2C688629BFC447C9E6B986C0106CA51_12</vt:lpwstr>
  </property>
  <property fmtid="{D5CDD505-2E9C-101B-9397-08002B2CF9AE}" pid="3" name="KSOProductBuildVer">
    <vt:lpwstr>2052-12.1.0.28043</vt:lpwstr>
  </property>
</Properties>
</file>