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352" r:id="rId4"/>
    <p:sldId id="256" r:id="rId5"/>
    <p:sldId id="277" r:id="rId6"/>
    <p:sldId id="310" r:id="rId7"/>
    <p:sldId id="313" r:id="rId8"/>
    <p:sldId id="351" r:id="rId9"/>
    <p:sldId id="314" r:id="rId10"/>
    <p:sldId id="342" r:id="rId11"/>
    <p:sldId id="341" r:id="rId12"/>
    <p:sldId id="316" r:id="rId13"/>
    <p:sldId id="343" r:id="rId14"/>
    <p:sldId id="344" r:id="rId15"/>
    <p:sldId id="345" r:id="rId16"/>
    <p:sldId id="346" r:id="rId17"/>
    <p:sldId id="347" r:id="rId18"/>
    <p:sldId id="348" r:id="rId19"/>
    <p:sldId id="349" r:id="rId20"/>
    <p:sldId id="350" r:id="rId21"/>
    <p:sldId id="319" r:id="rId22"/>
    <p:sldId id="321" r:id="rId23"/>
    <p:sldId id="322" r:id="rId24"/>
    <p:sldId id="323" r:id="rId25"/>
    <p:sldId id="324" r:id="rId26"/>
    <p:sldId id="325" r:id="rId27"/>
    <p:sldId id="327" r:id="rId28"/>
    <p:sldId id="328" r:id="rId29"/>
    <p:sldId id="336" r:id="rId30"/>
    <p:sldId id="337" r:id="rId31"/>
    <p:sldId id="332" r:id="rId32"/>
    <p:sldId id="333" r:id="rId33"/>
    <p:sldId id="334" r:id="rId34"/>
    <p:sldId id="329" r:id="rId35"/>
    <p:sldId id="330" r:id="rId36"/>
    <p:sldId id="331" r:id="rId3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0066"/>
    <a:srgbClr val="000000"/>
    <a:srgbClr val="FF0066"/>
    <a:srgbClr val="FFCC00"/>
    <a:srgbClr val="0000FF"/>
    <a:srgbClr val="99CC00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5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0" Type="http://schemas.openxmlformats.org/officeDocument/2006/relationships/tableStyles" Target="tableStyles.xml"/><Relationship Id="rId4" Type="http://schemas.openxmlformats.org/officeDocument/2006/relationships/slide" Target="slides/slide1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5" Type="http://schemas.openxmlformats.org/officeDocument/2006/relationships/image" Target="../media/image5.png"/><Relationship Id="rId14" Type="http://schemas.openxmlformats.org/officeDocument/2006/relationships/image" Target="../media/image1.jpeg"/><Relationship Id="rId13" Type="http://schemas.openxmlformats.org/officeDocument/2006/relationships/image" Target="../media/image4.jpeg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3" name="矩形 42"/>
          <p:cNvSpPr/>
          <p:nvPr/>
        </p:nvSpPr>
        <p:spPr>
          <a:xfrm>
            <a:off x="-17463" y="-7963"/>
            <a:ext cx="9144001" cy="72000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CCFF33"/>
              </a:gs>
              <a:gs pos="100000">
                <a:srgbClr val="99CC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-17463" y="706419"/>
            <a:ext cx="9144001" cy="36000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CCFF33"/>
              </a:gs>
              <a:gs pos="100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28"/>
          <p:cNvGrpSpPr/>
          <p:nvPr userDrawn="1"/>
        </p:nvGrpSpPr>
        <p:grpSpPr>
          <a:xfrm>
            <a:off x="-17462" y="-7937"/>
            <a:ext cx="1439862" cy="1439862"/>
            <a:chOff x="0" y="1500174"/>
            <a:chExt cx="1440000" cy="1440000"/>
          </a:xfrm>
        </p:grpSpPr>
        <p:sp>
          <p:nvSpPr>
            <p:cNvPr id="121" name="饼形 120"/>
            <p:cNvSpPr/>
            <p:nvPr/>
          </p:nvSpPr>
          <p:spPr>
            <a:xfrm>
              <a:off x="0" y="1500174"/>
              <a:ext cx="1440000" cy="1440000"/>
            </a:xfrm>
            <a:prstGeom prst="pie">
              <a:avLst>
                <a:gd name="adj1" fmla="val 0"/>
                <a:gd name="adj2" fmla="val 10804693"/>
              </a:avLst>
            </a:prstGeom>
            <a:solidFill>
              <a:srgbClr val="CCFF33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0" name="饼形 126"/>
            <p:cNvSpPr/>
            <p:nvPr/>
          </p:nvSpPr>
          <p:spPr>
            <a:xfrm rot="10800000">
              <a:off x="0" y="1500174"/>
              <a:ext cx="1440000" cy="1440000"/>
            </a:xfrm>
            <a:custGeom>
              <a:avLst/>
              <a:gdLst/>
              <a:ahLst/>
              <a:cxnLst>
                <a:cxn ang="0">
                  <a:pos x="1440000" y="720000"/>
                </a:cxn>
                <a:cxn ang="5898240">
                  <a:pos x="720000" y="1440000"/>
                </a:cxn>
                <a:cxn ang="11796480">
                  <a:pos x="0" y="720000"/>
                </a:cxn>
                <a:cxn ang="17694720">
                  <a:pos x="720000" y="0"/>
                </a:cxn>
              </a:cxnLst>
              <a:pathLst>
                <a:path w="1440000" h="1440000">
                  <a:moveTo>
                    <a:pt x="1440000" y="720000"/>
                  </a:moveTo>
                  <a:lnTo>
                    <a:pt x="1440000" y="720000"/>
                  </a:lnTo>
                  <a:cubicBezTo>
                    <a:pt x="1440000" y="1117645"/>
                    <a:pt x="1117645" y="1440000"/>
                    <a:pt x="720000" y="1440000"/>
                  </a:cubicBezTo>
                  <a:cubicBezTo>
                    <a:pt x="322354" y="1440000"/>
                    <a:pt x="0" y="1117645"/>
                    <a:pt x="0" y="720000"/>
                  </a:cubicBezTo>
                  <a:cubicBezTo>
                    <a:pt x="-1" y="719672"/>
                    <a:pt x="0" y="719344"/>
                    <a:pt x="0" y="719016"/>
                  </a:cubicBezTo>
                  <a:lnTo>
                    <a:pt x="720000" y="720000"/>
                  </a:lnTo>
                  <a:lnTo>
                    <a:pt x="1440000" y="720000"/>
                  </a:lnTo>
                  <a:close/>
                </a:path>
              </a:pathLst>
            </a:custGeom>
            <a:solidFill>
              <a:srgbClr val="00B0F0">
                <a:alpha val="25098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031" name="组合 127"/>
          <p:cNvGrpSpPr/>
          <p:nvPr userDrawn="1"/>
        </p:nvGrpSpPr>
        <p:grpSpPr>
          <a:xfrm>
            <a:off x="125413" y="88900"/>
            <a:ext cx="1260475" cy="1260475"/>
            <a:chOff x="1357290" y="1500174"/>
            <a:chExt cx="1260000" cy="1260000"/>
          </a:xfrm>
        </p:grpSpPr>
        <p:sp>
          <p:nvSpPr>
            <p:cNvPr id="125" name="饼形 124"/>
            <p:cNvSpPr/>
            <p:nvPr/>
          </p:nvSpPr>
          <p:spPr>
            <a:xfrm>
              <a:off x="1357290" y="1500174"/>
              <a:ext cx="1260000" cy="1260000"/>
            </a:xfrm>
            <a:prstGeom prst="pie">
              <a:avLst>
                <a:gd name="adj1" fmla="val 0"/>
                <a:gd name="adj2" fmla="val 10754946"/>
              </a:avLst>
            </a:prstGeom>
            <a:solidFill>
              <a:srgbClr val="CCFF33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3" name="饼形 125"/>
            <p:cNvSpPr/>
            <p:nvPr/>
          </p:nvSpPr>
          <p:spPr>
            <a:xfrm rot="10800000">
              <a:off x="1357290" y="1500174"/>
              <a:ext cx="1260000" cy="1260000"/>
            </a:xfrm>
            <a:custGeom>
              <a:avLst/>
              <a:gdLst/>
              <a:ahLst/>
              <a:cxnLst>
                <a:cxn ang="0">
                  <a:pos x="1260000" y="630000"/>
                </a:cxn>
                <a:cxn ang="5898240">
                  <a:pos x="630000" y="1260000"/>
                </a:cxn>
                <a:cxn ang="11796480">
                  <a:pos x="0" y="630000"/>
                </a:cxn>
                <a:cxn ang="17694720">
                  <a:pos x="630000" y="0"/>
                </a:cxn>
              </a:cxnLst>
              <a:pathLst>
                <a:path w="1260000" h="1260000">
                  <a:moveTo>
                    <a:pt x="1260000" y="630000"/>
                  </a:moveTo>
                  <a:lnTo>
                    <a:pt x="1260000" y="630000"/>
                  </a:lnTo>
                  <a:cubicBezTo>
                    <a:pt x="1260000" y="977939"/>
                    <a:pt x="977939" y="1260000"/>
                    <a:pt x="630000" y="1260000"/>
                  </a:cubicBezTo>
                  <a:cubicBezTo>
                    <a:pt x="285280" y="1260000"/>
                    <a:pt x="4571" y="982945"/>
                    <a:pt x="54" y="638255"/>
                  </a:cubicBezTo>
                  <a:lnTo>
                    <a:pt x="630000" y="630000"/>
                  </a:lnTo>
                  <a:lnTo>
                    <a:pt x="1260000" y="630000"/>
                  </a:lnTo>
                  <a:close/>
                </a:path>
              </a:pathLst>
            </a:custGeom>
            <a:solidFill>
              <a:srgbClr val="00B0F0">
                <a:alpha val="45097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43" name="Oval 18"/>
          <p:cNvSpPr>
            <a:spLocks noChangeArrowheads="1"/>
          </p:cNvSpPr>
          <p:nvPr/>
        </p:nvSpPr>
        <p:spPr bwMode="gray">
          <a:xfrm>
            <a:off x="331788" y="198438"/>
            <a:ext cx="1079500" cy="1079500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35" name="Picture 15" descr="3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323850" y="115888"/>
            <a:ext cx="1152525" cy="11525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34925" y="14287"/>
            <a:ext cx="9144000" cy="6858001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009900"/>
              </a:gs>
              <a:gs pos="100000">
                <a:srgbClr val="0066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035175" y="3871913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678488" y="4800600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25400" y="3729038"/>
            <a:ext cx="9153525" cy="3143250"/>
          </a:xfrm>
          <a:custGeom>
            <a:avLst/>
            <a:gdLst>
              <a:gd name="connsiteX0" fmla="*/ 0 w 9152878"/>
              <a:gd name="connsiteY0" fmla="*/ 781235 h 3045041"/>
              <a:gd name="connsiteX1" fmla="*/ 2086253 w 9152878"/>
              <a:gd name="connsiteY1" fmla="*/ 221941 h 3045041"/>
              <a:gd name="connsiteX2" fmla="*/ 5743853 w 9152878"/>
              <a:gd name="connsiteY2" fmla="*/ 1136341 h 3045041"/>
              <a:gd name="connsiteX3" fmla="*/ 9144000 w 9152878"/>
              <a:gd name="connsiteY3" fmla="*/ 0 h 3045041"/>
              <a:gd name="connsiteX4" fmla="*/ 9152878 w 9152878"/>
              <a:gd name="connsiteY4" fmla="*/ 3045041 h 3045041"/>
              <a:gd name="connsiteX5" fmla="*/ 0 w 9152878"/>
              <a:gd name="connsiteY5" fmla="*/ 3018407 h 3045041"/>
              <a:gd name="connsiteX6" fmla="*/ 0 w 9152878"/>
              <a:gd name="connsiteY6" fmla="*/ 781235 h 3045041"/>
              <a:gd name="connsiteX0-1" fmla="*/ 0 w 9152878"/>
              <a:gd name="connsiteY0-2" fmla="*/ 781235 h 3045041"/>
              <a:gd name="connsiteX1-3" fmla="*/ 2086253 w 9152878"/>
              <a:gd name="connsiteY1-4" fmla="*/ 221941 h 3045041"/>
              <a:gd name="connsiteX2-5" fmla="*/ 5743853 w 9152878"/>
              <a:gd name="connsiteY2-6" fmla="*/ 1136341 h 3045041"/>
              <a:gd name="connsiteX3-7" fmla="*/ 9144000 w 9152878"/>
              <a:gd name="connsiteY3-8" fmla="*/ 0 h 3045041"/>
              <a:gd name="connsiteX4-9" fmla="*/ 9152878 w 9152878"/>
              <a:gd name="connsiteY4-10" fmla="*/ 3045041 h 3045041"/>
              <a:gd name="connsiteX5-11" fmla="*/ 0 w 9152878"/>
              <a:gd name="connsiteY5-12" fmla="*/ 3018407 h 3045041"/>
              <a:gd name="connsiteX6-13" fmla="*/ 0 w 9152878"/>
              <a:gd name="connsiteY6-14" fmla="*/ 781235 h 3045041"/>
              <a:gd name="connsiteX0-15" fmla="*/ 0 w 9152878"/>
              <a:gd name="connsiteY0-16" fmla="*/ 1099352 h 3363158"/>
              <a:gd name="connsiteX1-17" fmla="*/ 2086253 w 9152878"/>
              <a:gd name="connsiteY1-18" fmla="*/ 540058 h 3363158"/>
              <a:gd name="connsiteX2-19" fmla="*/ 5743853 w 9152878"/>
              <a:gd name="connsiteY2-20" fmla="*/ 1454458 h 3363158"/>
              <a:gd name="connsiteX3-21" fmla="*/ 9144000 w 9152878"/>
              <a:gd name="connsiteY3-22" fmla="*/ 318117 h 3363158"/>
              <a:gd name="connsiteX4-23" fmla="*/ 9152878 w 9152878"/>
              <a:gd name="connsiteY4-24" fmla="*/ 3363158 h 3363158"/>
              <a:gd name="connsiteX5-25" fmla="*/ 0 w 9152878"/>
              <a:gd name="connsiteY5-26" fmla="*/ 3336524 h 3363158"/>
              <a:gd name="connsiteX6-27" fmla="*/ 0 w 9152878"/>
              <a:gd name="connsiteY6-28" fmla="*/ 1099352 h 3363158"/>
              <a:gd name="connsiteX0-29" fmla="*/ 0 w 9152878"/>
              <a:gd name="connsiteY0-30" fmla="*/ 781235 h 3045041"/>
              <a:gd name="connsiteX1-31" fmla="*/ 2086253 w 9152878"/>
              <a:gd name="connsiteY1-32" fmla="*/ 221941 h 3045041"/>
              <a:gd name="connsiteX2-33" fmla="*/ 5743853 w 9152878"/>
              <a:gd name="connsiteY2-34" fmla="*/ 1136341 h 3045041"/>
              <a:gd name="connsiteX3-35" fmla="*/ 9144000 w 9152878"/>
              <a:gd name="connsiteY3-36" fmla="*/ 0 h 3045041"/>
              <a:gd name="connsiteX4-37" fmla="*/ 9152878 w 9152878"/>
              <a:gd name="connsiteY4-38" fmla="*/ 3045041 h 3045041"/>
              <a:gd name="connsiteX5-39" fmla="*/ 0 w 9152878"/>
              <a:gd name="connsiteY5-40" fmla="*/ 3018407 h 3045041"/>
              <a:gd name="connsiteX6-41" fmla="*/ 0 w 9152878"/>
              <a:gd name="connsiteY6-42" fmla="*/ 781235 h 304504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9152878" h="3045041">
                <a:moveTo>
                  <a:pt x="0" y="781235"/>
                </a:moveTo>
                <a:cubicBezTo>
                  <a:pt x="347709" y="315157"/>
                  <a:pt x="1128944" y="162757"/>
                  <a:pt x="2086253" y="221941"/>
                </a:cubicBezTo>
                <a:cubicBezTo>
                  <a:pt x="3043562" y="281125"/>
                  <a:pt x="4567562" y="1173331"/>
                  <a:pt x="5743853" y="1136341"/>
                </a:cubicBezTo>
                <a:cubicBezTo>
                  <a:pt x="6920144" y="1099351"/>
                  <a:pt x="8392699" y="327317"/>
                  <a:pt x="9144000" y="0"/>
                </a:cubicBezTo>
                <a:cubicBezTo>
                  <a:pt x="9146959" y="1015014"/>
                  <a:pt x="9149919" y="2030027"/>
                  <a:pt x="9152878" y="3045041"/>
                </a:cubicBezTo>
                <a:lnTo>
                  <a:pt x="0" y="3018407"/>
                </a:lnTo>
                <a:lnTo>
                  <a:pt x="0" y="78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-107983" y="3729039"/>
            <a:ext cx="9313541" cy="1185168"/>
          </a:xfrm>
          <a:custGeom>
            <a:avLst/>
            <a:gdLst>
              <a:gd name="connsiteX0" fmla="*/ 0 w 9161755"/>
              <a:gd name="connsiteY0" fmla="*/ 745724 h 1145219"/>
              <a:gd name="connsiteX1" fmla="*/ 1544714 w 9161755"/>
              <a:gd name="connsiteY1" fmla="*/ 239697 h 1145219"/>
              <a:gd name="connsiteX2" fmla="*/ 2929631 w 9161755"/>
              <a:gd name="connsiteY2" fmla="*/ 275208 h 1145219"/>
              <a:gd name="connsiteX3" fmla="*/ 4181382 w 9161755"/>
              <a:gd name="connsiteY3" fmla="*/ 656948 h 1145219"/>
              <a:gd name="connsiteX4" fmla="*/ 5699464 w 9161755"/>
              <a:gd name="connsiteY4" fmla="*/ 1145219 h 1145219"/>
              <a:gd name="connsiteX5" fmla="*/ 7625918 w 9161755"/>
              <a:gd name="connsiteY5" fmla="*/ 585926 h 1145219"/>
              <a:gd name="connsiteX6" fmla="*/ 9161755 w 9161755"/>
              <a:gd name="connsiteY6" fmla="*/ 0 h 1145219"/>
              <a:gd name="connsiteX0-1" fmla="*/ 0 w 9161755"/>
              <a:gd name="connsiteY0-2" fmla="*/ 745724 h 1145219"/>
              <a:gd name="connsiteX1-3" fmla="*/ 1544714 w 9161755"/>
              <a:gd name="connsiteY1-4" fmla="*/ 239697 h 1145219"/>
              <a:gd name="connsiteX2-5" fmla="*/ 2929631 w 9161755"/>
              <a:gd name="connsiteY2-6" fmla="*/ 275208 h 1145219"/>
              <a:gd name="connsiteX3-7" fmla="*/ 4181382 w 9161755"/>
              <a:gd name="connsiteY3-8" fmla="*/ 656948 h 1145219"/>
              <a:gd name="connsiteX4-9" fmla="*/ 5699464 w 9161755"/>
              <a:gd name="connsiteY4-10" fmla="*/ 1145219 h 1145219"/>
              <a:gd name="connsiteX5-11" fmla="*/ 7625918 w 9161755"/>
              <a:gd name="connsiteY5-12" fmla="*/ 585926 h 1145219"/>
              <a:gd name="connsiteX6-13" fmla="*/ 9161755 w 9161755"/>
              <a:gd name="connsiteY6-14" fmla="*/ 0 h 1145219"/>
              <a:gd name="connsiteX0-15" fmla="*/ 0 w 9161755"/>
              <a:gd name="connsiteY0-16" fmla="*/ 745724 h 1145219"/>
              <a:gd name="connsiteX1-17" fmla="*/ 1544714 w 9161755"/>
              <a:gd name="connsiteY1-18" fmla="*/ 239697 h 1145219"/>
              <a:gd name="connsiteX2-19" fmla="*/ 2929631 w 9161755"/>
              <a:gd name="connsiteY2-20" fmla="*/ 275208 h 1145219"/>
              <a:gd name="connsiteX3-21" fmla="*/ 4181382 w 9161755"/>
              <a:gd name="connsiteY3-22" fmla="*/ 656948 h 1145219"/>
              <a:gd name="connsiteX4-23" fmla="*/ 5699464 w 9161755"/>
              <a:gd name="connsiteY4-24" fmla="*/ 1145219 h 1145219"/>
              <a:gd name="connsiteX5-25" fmla="*/ 7625918 w 9161755"/>
              <a:gd name="connsiteY5-26" fmla="*/ 585926 h 1145219"/>
              <a:gd name="connsiteX6-27" fmla="*/ 9161755 w 9161755"/>
              <a:gd name="connsiteY6-28" fmla="*/ 0 h 1145219"/>
              <a:gd name="connsiteX0-29" fmla="*/ 0 w 9161755"/>
              <a:gd name="connsiteY0-30" fmla="*/ 745724 h 1157056"/>
              <a:gd name="connsiteX1-31" fmla="*/ 1544714 w 9161755"/>
              <a:gd name="connsiteY1-32" fmla="*/ 239697 h 1157056"/>
              <a:gd name="connsiteX2-33" fmla="*/ 2929631 w 9161755"/>
              <a:gd name="connsiteY2-34" fmla="*/ 275208 h 1157056"/>
              <a:gd name="connsiteX3-35" fmla="*/ 4181382 w 9161755"/>
              <a:gd name="connsiteY3-36" fmla="*/ 656948 h 1157056"/>
              <a:gd name="connsiteX4-37" fmla="*/ 5699464 w 9161755"/>
              <a:gd name="connsiteY4-38" fmla="*/ 1145219 h 1157056"/>
              <a:gd name="connsiteX5-39" fmla="*/ 7625918 w 9161755"/>
              <a:gd name="connsiteY5-40" fmla="*/ 585926 h 1157056"/>
              <a:gd name="connsiteX6-41" fmla="*/ 9161755 w 9161755"/>
              <a:gd name="connsiteY6-42" fmla="*/ 0 h 1157056"/>
              <a:gd name="connsiteX0-43" fmla="*/ 0 w 9161755"/>
              <a:gd name="connsiteY0-44" fmla="*/ 745724 h 1157056"/>
              <a:gd name="connsiteX1-45" fmla="*/ 1544714 w 9161755"/>
              <a:gd name="connsiteY1-46" fmla="*/ 239697 h 1157056"/>
              <a:gd name="connsiteX2-47" fmla="*/ 2929631 w 9161755"/>
              <a:gd name="connsiteY2-48" fmla="*/ 275208 h 1157056"/>
              <a:gd name="connsiteX3-49" fmla="*/ 4181382 w 9161755"/>
              <a:gd name="connsiteY3-50" fmla="*/ 656948 h 1157056"/>
              <a:gd name="connsiteX4-51" fmla="*/ 5699464 w 9161755"/>
              <a:gd name="connsiteY4-52" fmla="*/ 1145219 h 1157056"/>
              <a:gd name="connsiteX5-53" fmla="*/ 7625918 w 9161755"/>
              <a:gd name="connsiteY5-54" fmla="*/ 585926 h 1157056"/>
              <a:gd name="connsiteX6-55" fmla="*/ 9161755 w 9161755"/>
              <a:gd name="connsiteY6-56" fmla="*/ 0 h 1157056"/>
              <a:gd name="connsiteX0-57" fmla="*/ 0 w 9161755"/>
              <a:gd name="connsiteY0-58" fmla="*/ 745724 h 1157056"/>
              <a:gd name="connsiteX1-59" fmla="*/ 1544714 w 9161755"/>
              <a:gd name="connsiteY1-60" fmla="*/ 239697 h 1157056"/>
              <a:gd name="connsiteX2-61" fmla="*/ 2929631 w 9161755"/>
              <a:gd name="connsiteY2-62" fmla="*/ 275208 h 1157056"/>
              <a:gd name="connsiteX3-63" fmla="*/ 4181382 w 9161755"/>
              <a:gd name="connsiteY3-64" fmla="*/ 656948 h 1157056"/>
              <a:gd name="connsiteX4-65" fmla="*/ 5699464 w 9161755"/>
              <a:gd name="connsiteY4-66" fmla="*/ 1145219 h 1157056"/>
              <a:gd name="connsiteX5-67" fmla="*/ 7625918 w 9161755"/>
              <a:gd name="connsiteY5-68" fmla="*/ 585926 h 1157056"/>
              <a:gd name="connsiteX6-69" fmla="*/ 9161755 w 9161755"/>
              <a:gd name="connsiteY6-70" fmla="*/ 0 h 1157056"/>
              <a:gd name="connsiteX0-71" fmla="*/ 0 w 9161755"/>
              <a:gd name="connsiteY0-72" fmla="*/ 745724 h 1197005"/>
              <a:gd name="connsiteX1-73" fmla="*/ 1544714 w 9161755"/>
              <a:gd name="connsiteY1-74" fmla="*/ 239697 h 1197005"/>
              <a:gd name="connsiteX2-75" fmla="*/ 2929631 w 9161755"/>
              <a:gd name="connsiteY2-76" fmla="*/ 275208 h 1197005"/>
              <a:gd name="connsiteX3-77" fmla="*/ 5699464 w 9161755"/>
              <a:gd name="connsiteY3-78" fmla="*/ 1145219 h 1197005"/>
              <a:gd name="connsiteX4-79" fmla="*/ 7625918 w 9161755"/>
              <a:gd name="connsiteY4-80" fmla="*/ 585926 h 1197005"/>
              <a:gd name="connsiteX5-81" fmla="*/ 9161755 w 9161755"/>
              <a:gd name="connsiteY5-82" fmla="*/ 0 h 1197005"/>
              <a:gd name="connsiteX0-83" fmla="*/ 0 w 9161755"/>
              <a:gd name="connsiteY0-84" fmla="*/ 745724 h 1197005"/>
              <a:gd name="connsiteX1-85" fmla="*/ 1758996 w 9161755"/>
              <a:gd name="connsiteY1-86" fmla="*/ 239697 h 1197005"/>
              <a:gd name="connsiteX2-87" fmla="*/ 2929631 w 9161755"/>
              <a:gd name="connsiteY2-88" fmla="*/ 275208 h 1197005"/>
              <a:gd name="connsiteX3-89" fmla="*/ 5699464 w 9161755"/>
              <a:gd name="connsiteY3-90" fmla="*/ 1145219 h 1197005"/>
              <a:gd name="connsiteX4-91" fmla="*/ 7625918 w 9161755"/>
              <a:gd name="connsiteY4-92" fmla="*/ 585926 h 1197005"/>
              <a:gd name="connsiteX5-93" fmla="*/ 9161755 w 9161755"/>
              <a:gd name="connsiteY5-94" fmla="*/ 0 h 1197005"/>
              <a:gd name="connsiteX0-95" fmla="*/ 0 w 9161755"/>
              <a:gd name="connsiteY0-96" fmla="*/ 745724 h 1197005"/>
              <a:gd name="connsiteX1-97" fmla="*/ 2116154 w 9161755"/>
              <a:gd name="connsiteY1-98" fmla="*/ 239697 h 1197005"/>
              <a:gd name="connsiteX2-99" fmla="*/ 2929631 w 9161755"/>
              <a:gd name="connsiteY2-100" fmla="*/ 275208 h 1197005"/>
              <a:gd name="connsiteX3-101" fmla="*/ 5699464 w 9161755"/>
              <a:gd name="connsiteY3-102" fmla="*/ 1145219 h 1197005"/>
              <a:gd name="connsiteX4-103" fmla="*/ 7625918 w 9161755"/>
              <a:gd name="connsiteY4-104" fmla="*/ 585926 h 1197005"/>
              <a:gd name="connsiteX5-105" fmla="*/ 9161755 w 9161755"/>
              <a:gd name="connsiteY5-106" fmla="*/ 0 h 1197005"/>
              <a:gd name="connsiteX0-107" fmla="*/ 0 w 9161755"/>
              <a:gd name="connsiteY0-108" fmla="*/ 745724 h 1202924"/>
              <a:gd name="connsiteX1-109" fmla="*/ 2116154 w 9161755"/>
              <a:gd name="connsiteY1-110" fmla="*/ 239697 h 1202924"/>
              <a:gd name="connsiteX2-111" fmla="*/ 5699464 w 9161755"/>
              <a:gd name="connsiteY2-112" fmla="*/ 1145219 h 1202924"/>
              <a:gd name="connsiteX3-113" fmla="*/ 7625918 w 9161755"/>
              <a:gd name="connsiteY3-114" fmla="*/ 585926 h 1202924"/>
              <a:gd name="connsiteX4-115" fmla="*/ 9161755 w 9161755"/>
              <a:gd name="connsiteY4-116" fmla="*/ 0 h 1202924"/>
              <a:gd name="connsiteX0-117" fmla="*/ 0 w 9161755"/>
              <a:gd name="connsiteY0-118" fmla="*/ 745724 h 1185168"/>
              <a:gd name="connsiteX1-119" fmla="*/ 2116154 w 9161755"/>
              <a:gd name="connsiteY1-120" fmla="*/ 239697 h 1185168"/>
              <a:gd name="connsiteX2-121" fmla="*/ 5699464 w 9161755"/>
              <a:gd name="connsiteY2-122" fmla="*/ 1145219 h 1185168"/>
              <a:gd name="connsiteX3-123" fmla="*/ 9161755 w 9161755"/>
              <a:gd name="connsiteY3-124" fmla="*/ 0 h 1185168"/>
              <a:gd name="connsiteX0-125" fmla="*/ 0 w 9304525"/>
              <a:gd name="connsiteY0-126" fmla="*/ 745724 h 1185168"/>
              <a:gd name="connsiteX1-127" fmla="*/ 2258924 w 9304525"/>
              <a:gd name="connsiteY1-128" fmla="*/ 239697 h 1185168"/>
              <a:gd name="connsiteX2-129" fmla="*/ 5842234 w 9304525"/>
              <a:gd name="connsiteY2-130" fmla="*/ 1145219 h 1185168"/>
              <a:gd name="connsiteX3-131" fmla="*/ 9304525 w 9304525"/>
              <a:gd name="connsiteY3-132" fmla="*/ 0 h 118516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304525" h="1185168">
                <a:moveTo>
                  <a:pt x="0" y="745724"/>
                </a:moveTo>
                <a:cubicBezTo>
                  <a:pt x="514905" y="577048"/>
                  <a:pt x="1285218" y="173115"/>
                  <a:pt x="2258924" y="239697"/>
                </a:cubicBezTo>
                <a:cubicBezTo>
                  <a:pt x="3232630" y="306279"/>
                  <a:pt x="4667967" y="1185168"/>
                  <a:pt x="5842234" y="1145219"/>
                </a:cubicBezTo>
                <a:cubicBezTo>
                  <a:pt x="7016501" y="1105270"/>
                  <a:pt x="8583215" y="238587"/>
                  <a:pt x="9304525" y="0"/>
                </a:cubicBezTo>
              </a:path>
            </a:pathLst>
          </a:custGeom>
          <a:noFill/>
          <a:ln w="177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  <a:sp3d prstMaterial="powder">
            <a:bevelT w="152400" h="508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084638" y="3206750"/>
            <a:ext cx="2879725" cy="2879725"/>
          </a:xfrm>
          <a:prstGeom prst="ellipse">
            <a:avLst/>
          </a:prstGeom>
          <a:solidFill>
            <a:srgbClr val="CCFF3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392613" y="3403600"/>
            <a:ext cx="2519363" cy="2520950"/>
          </a:xfrm>
          <a:prstGeom prst="ellipse">
            <a:avLst/>
          </a:prstGeom>
          <a:solidFill>
            <a:srgbClr val="CCFF33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660900" y="3635375"/>
            <a:ext cx="2160588" cy="2159000"/>
          </a:xfrm>
          <a:prstGeom prst="ellipse">
            <a:avLst/>
          </a:prstGeom>
          <a:solidFill>
            <a:srgbClr val="CCFF3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gray">
          <a:xfrm>
            <a:off x="4892675" y="3871913"/>
            <a:ext cx="1800225" cy="1800225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463925" y="4432300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643313" y="4540250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 descr="1920MHJS_1020"/>
          <p:cNvSpPr>
            <a:spLocks noChangeArrowheads="1"/>
          </p:cNvSpPr>
          <p:nvPr/>
        </p:nvSpPr>
        <p:spPr bwMode="gray">
          <a:xfrm>
            <a:off x="3813175" y="4649788"/>
            <a:ext cx="1079500" cy="1079500"/>
          </a:xfrm>
          <a:prstGeom prst="ellipse">
            <a:avLst/>
          </a:prstGeom>
          <a:blipFill dpi="0" rotWithShape="1">
            <a:blip r:embed="rId13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750050" y="3717925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75450" y="3825875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Oval 17" descr="HCJW_002018"/>
          <p:cNvSpPr>
            <a:spLocks noChangeArrowheads="1"/>
          </p:cNvSpPr>
          <p:nvPr/>
        </p:nvSpPr>
        <p:spPr bwMode="gray">
          <a:xfrm>
            <a:off x="6813550" y="3943350"/>
            <a:ext cx="1079500" cy="1079500"/>
          </a:xfrm>
          <a:prstGeom prst="ellipse">
            <a:avLst/>
          </a:prstGeom>
          <a:blipFill dpi="0" rotWithShape="1">
            <a:blip r:embed="rId14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65" name="Picture 14" descr="E:\廖秋霞\学习\汇总\图片1.pn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80975" y="514350"/>
            <a:ext cx="3359150" cy="3357563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1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10" name="Oval 14" descr="快件装车"/>
          <p:cNvSpPr/>
          <p:nvPr/>
        </p:nvSpPr>
        <p:spPr>
          <a:xfrm>
            <a:off x="3779838" y="4652963"/>
            <a:ext cx="1081087" cy="1081087"/>
          </a:xfrm>
          <a:prstGeom prst="ellipse">
            <a:avLst/>
          </a:prstGeom>
          <a:blipFill rotWithShape="1">
            <a:blip r:embed="rId1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b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1" name="Oval 15" descr="分拣快件"/>
          <p:cNvSpPr/>
          <p:nvPr/>
        </p:nvSpPr>
        <p:spPr>
          <a:xfrm>
            <a:off x="4859338" y="3860800"/>
            <a:ext cx="1873250" cy="1800225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b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3" name="Oval 17" descr="航空快递"/>
          <p:cNvSpPr/>
          <p:nvPr/>
        </p:nvSpPr>
        <p:spPr>
          <a:xfrm>
            <a:off x="6804025" y="3933825"/>
            <a:ext cx="1081088" cy="107950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b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8" name="Text Box 20"/>
          <p:cNvSpPr txBox="1"/>
          <p:nvPr/>
        </p:nvSpPr>
        <p:spPr>
          <a:xfrm>
            <a:off x="2771775" y="333375"/>
            <a:ext cx="5184775" cy="1568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9600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智慧</a:t>
            </a:r>
            <a:r>
              <a:rPr lang="zh-CN" altLang="en-US" sz="9600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</a:t>
            </a:r>
            <a:endParaRPr lang="zh-CN" altLang="en-US" sz="9600" dirty="0">
              <a:solidFill>
                <a:srgbClr val="FFFF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0" grpId="0" animBg="1"/>
      <p:bldP spid="4111" grpId="0" animBg="1"/>
      <p:bldP spid="41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24">
            <a:hlinkClick r:id="" action="ppaction://hlinkshowjump?jump=nextslide"/>
          </p:cNvPr>
          <p:cNvGrpSpPr/>
          <p:nvPr/>
        </p:nvGrpSpPr>
        <p:grpSpPr>
          <a:xfrm>
            <a:off x="2716197" y="1650429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" name="圆角矩形 1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5" name="圆角矩形 1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8" name="圆角矩形 1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2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圆角矩形 72"/>
          <p:cNvSpPr/>
          <p:nvPr/>
        </p:nvSpPr>
        <p:spPr bwMode="auto">
          <a:xfrm>
            <a:off x="3003534" y="1866328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148431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24">
            <a:hlinkClick r:id="" action="ppaction://noaction"/>
          </p:cNvPr>
          <p:cNvGrpSpPr/>
          <p:nvPr/>
        </p:nvGrpSpPr>
        <p:grpSpPr>
          <a:xfrm>
            <a:off x="2717829" y="2439425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60" name="圆角矩形 5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圆角矩形 6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58" name="圆角矩形 5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9" name="圆角矩形 5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56" name="圆角矩形 55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7" name="圆角矩形 56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3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54" name="圆角矩形 5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2" name="圆角矩形 61"/>
          <p:cNvSpPr/>
          <p:nvPr/>
        </p:nvSpPr>
        <p:spPr bwMode="auto">
          <a:xfrm>
            <a:off x="3005166" y="2655325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2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2276475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2717829" y="3377646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97" name="圆角矩形 96"/>
          <p:cNvSpPr/>
          <p:nvPr/>
        </p:nvSpPr>
        <p:spPr bwMode="auto">
          <a:xfrm>
            <a:off x="3005166" y="3595133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32131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2716197" y="42406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3003534" y="44555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8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0767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64312" y="2643586"/>
            <a:ext cx="2077097" cy="164283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110" name="Picture 3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1" name="Text Box 39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12" name="Text Box 40"/>
          <p:cNvSpPr txBox="1"/>
          <p:nvPr/>
        </p:nvSpPr>
        <p:spPr>
          <a:xfrm>
            <a:off x="3276600" y="2205038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任务二：快件收寄作业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3" name="Text Box 41"/>
          <p:cNvSpPr txBox="1"/>
          <p:nvPr/>
        </p:nvSpPr>
        <p:spPr>
          <a:xfrm>
            <a:off x="3276600" y="148431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任务一：快递运营管理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4" name="Text Box 42"/>
          <p:cNvSpPr txBox="1"/>
          <p:nvPr/>
        </p:nvSpPr>
        <p:spPr>
          <a:xfrm>
            <a:off x="3276600" y="31416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任务三：快件处理作业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5" name="Text Box 43"/>
          <p:cNvSpPr txBox="1"/>
          <p:nvPr/>
        </p:nvSpPr>
        <p:spPr>
          <a:xfrm>
            <a:off x="3276600" y="393382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任务四：快件派送作业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2" name="组合 24">
            <a:hlinkClick r:id="" action="ppaction://noaction"/>
          </p:cNvPr>
          <p:cNvGrpSpPr/>
          <p:nvPr/>
        </p:nvGrpSpPr>
        <p:grpSpPr>
          <a:xfrm>
            <a:off x="2716197" y="51042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3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6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37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8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9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4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2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43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5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47" name="圆角矩形 115"/>
          <p:cNvSpPr/>
          <p:nvPr/>
        </p:nvSpPr>
        <p:spPr bwMode="auto">
          <a:xfrm>
            <a:off x="3003534" y="53191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18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9403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9" name="Text Box 49"/>
          <p:cNvSpPr txBox="1"/>
          <p:nvPr/>
        </p:nvSpPr>
        <p:spPr>
          <a:xfrm>
            <a:off x="3276600" y="48688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任务五：快递客户服务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24">
            <a:hlinkClick r:id="" action="ppaction://hlinkshowjump?jump=nextslide"/>
          </p:cNvPr>
          <p:cNvGrpSpPr/>
          <p:nvPr/>
        </p:nvGrpSpPr>
        <p:grpSpPr>
          <a:xfrm>
            <a:off x="2357422" y="1685354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" name="圆角矩形 1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5" name="圆角矩形 1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8" name="圆角矩形 1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2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圆角矩形 72"/>
          <p:cNvSpPr/>
          <p:nvPr/>
        </p:nvSpPr>
        <p:spPr bwMode="auto">
          <a:xfrm>
            <a:off x="2967022" y="2142554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58038" y="1754188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24">
            <a:hlinkClick r:id="" action="ppaction://noaction"/>
          </p:cNvPr>
          <p:cNvGrpSpPr/>
          <p:nvPr/>
        </p:nvGrpSpPr>
        <p:grpSpPr>
          <a:xfrm>
            <a:off x="3065491" y="282836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60" name="圆角矩形 5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圆角矩形 6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58" name="圆角矩形 5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9" name="圆角矩形 5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56" name="圆角矩形 55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7" name="圆角矩形 56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3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54" name="圆角矩形 5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2" name="圆角矩形 61"/>
          <p:cNvSpPr/>
          <p:nvPr/>
        </p:nvSpPr>
        <p:spPr bwMode="auto">
          <a:xfrm>
            <a:off x="3675091" y="3285562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6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85113" y="2924175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3065491" y="4042808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97" name="圆角矩形 96"/>
          <p:cNvSpPr/>
          <p:nvPr/>
        </p:nvSpPr>
        <p:spPr bwMode="auto">
          <a:xfrm>
            <a:off x="3675091" y="4428570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66063" y="4111625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2357422" y="5164607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67022" y="5571578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32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58038" y="5183188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64312" y="2643586"/>
            <a:ext cx="2077097" cy="164283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134" name="Picture 23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35" name="Text Box 24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136" name="Text Box 25"/>
          <p:cNvSpPr txBox="1"/>
          <p:nvPr/>
        </p:nvSpPr>
        <p:spPr>
          <a:xfrm>
            <a:off x="3779838" y="2781300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学习活动二：服务介绍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7" name="Text Box 26"/>
          <p:cNvSpPr txBox="1"/>
          <p:nvPr/>
        </p:nvSpPr>
        <p:spPr>
          <a:xfrm>
            <a:off x="3276600" y="170021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学习活动一：行业调研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8" name="Text Box 27"/>
          <p:cNvSpPr txBox="1"/>
          <p:nvPr/>
        </p:nvSpPr>
        <p:spPr>
          <a:xfrm>
            <a:off x="3779838" y="3860800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学习活动三：业务申请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9" name="Text Box 28"/>
          <p:cNvSpPr txBox="1"/>
          <p:nvPr/>
        </p:nvSpPr>
        <p:spPr>
          <a:xfrm>
            <a:off x="3059113" y="50847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学习活动四：网点管理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46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6147" name="Oval 24"/>
          <p:cNvSpPr/>
          <p:nvPr/>
        </p:nvSpPr>
        <p:spPr>
          <a:xfrm>
            <a:off x="1628775" y="2692400"/>
            <a:ext cx="1649413" cy="460375"/>
          </a:xfrm>
          <a:prstGeom prst="ellipse">
            <a:avLst/>
          </a:prstGeom>
          <a:gradFill rotWithShape="1">
            <a:gsLst>
              <a:gs pos="0">
                <a:srgbClr val="000000">
                  <a:alpha val="50000"/>
                </a:srgbClr>
              </a:gs>
              <a:gs pos="100000">
                <a:srgbClr val="0000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48" name="Oval 25"/>
          <p:cNvSpPr/>
          <p:nvPr/>
        </p:nvSpPr>
        <p:spPr>
          <a:xfrm>
            <a:off x="1763713" y="5902325"/>
            <a:ext cx="1649412" cy="458788"/>
          </a:xfrm>
          <a:prstGeom prst="ellipse">
            <a:avLst/>
          </a:prstGeom>
          <a:gradFill rotWithShape="1">
            <a:gsLst>
              <a:gs pos="0">
                <a:srgbClr val="000000">
                  <a:alpha val="50000"/>
                </a:srgbClr>
              </a:gs>
              <a:gs pos="100000">
                <a:srgbClr val="0000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49" name="Oval 26"/>
          <p:cNvSpPr/>
          <p:nvPr/>
        </p:nvSpPr>
        <p:spPr>
          <a:xfrm>
            <a:off x="6789738" y="5922963"/>
            <a:ext cx="1649412" cy="458787"/>
          </a:xfrm>
          <a:prstGeom prst="ellipse">
            <a:avLst/>
          </a:prstGeom>
          <a:gradFill rotWithShape="1">
            <a:gsLst>
              <a:gs pos="0">
                <a:srgbClr val="000000">
                  <a:alpha val="50000"/>
                </a:srgbClr>
              </a:gs>
              <a:gs pos="100000">
                <a:srgbClr val="0000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0" name="Oval 27"/>
          <p:cNvSpPr/>
          <p:nvPr/>
        </p:nvSpPr>
        <p:spPr>
          <a:xfrm>
            <a:off x="6419850" y="2522538"/>
            <a:ext cx="1649413" cy="458787"/>
          </a:xfrm>
          <a:prstGeom prst="ellipse">
            <a:avLst/>
          </a:prstGeom>
          <a:gradFill rotWithShape="1">
            <a:gsLst>
              <a:gs pos="0">
                <a:srgbClr val="000000">
                  <a:alpha val="50000"/>
                </a:srgbClr>
              </a:gs>
              <a:gs pos="100000">
                <a:srgbClr val="000000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1" name="Oval 28"/>
          <p:cNvSpPr/>
          <p:nvPr/>
        </p:nvSpPr>
        <p:spPr>
          <a:xfrm>
            <a:off x="2178050" y="2693988"/>
            <a:ext cx="4964113" cy="2205037"/>
          </a:xfrm>
          <a:prstGeom prst="ellipse">
            <a:avLst/>
          </a:prstGeom>
          <a:gradFill rotWithShape="1">
            <a:gsLst>
              <a:gs pos="0">
                <a:srgbClr val="66CCFF"/>
              </a:gs>
              <a:gs pos="50000">
                <a:srgbClr val="2F5E76"/>
              </a:gs>
              <a:gs pos="100000">
                <a:srgbClr val="66CCFF"/>
              </a:gs>
            </a:gsLst>
            <a:lin ang="18900000" scaled="1"/>
            <a:tileRect/>
          </a:gradFill>
          <a:ln w="9525"/>
          <a:scene3d>
            <a:camera prst="legacyPerspectiveBottom">
              <a:rot lat="0" lon="0" rev="0"/>
            </a:camera>
            <a:lightRig rig="legacyFlat3" dir="t"/>
          </a:scene3d>
          <a:sp3d extrusionH="7593000" prstMaterial="legacyMatte">
            <a:bevelT w="13500" h="13500" prst="angle"/>
            <a:bevelB w="13500" h="13500" prst="angle"/>
            <a:extrusionClr>
              <a:srgbClr val="66CCFF"/>
            </a:extrusionClr>
          </a:sp3d>
        </p:spPr>
        <p:txBody>
          <a:bodyPr wrap="none" anchor="ctr" anchorCtr="0">
            <a:flatTx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2" name="Oval 29"/>
          <p:cNvSpPr/>
          <p:nvPr/>
        </p:nvSpPr>
        <p:spPr>
          <a:xfrm>
            <a:off x="3087688" y="2981325"/>
            <a:ext cx="3192462" cy="1436688"/>
          </a:xfrm>
          <a:prstGeom prst="ellipse">
            <a:avLst/>
          </a:prstGeom>
          <a:gradFill rotWithShape="1">
            <a:gsLst>
              <a:gs pos="0">
                <a:srgbClr val="FFCC66"/>
              </a:gs>
              <a:gs pos="50000">
                <a:srgbClr val="765E2F"/>
              </a:gs>
              <a:gs pos="100000">
                <a:srgbClr val="FFCC66"/>
              </a:gs>
            </a:gsLst>
            <a:lin ang="18900000" scaled="1"/>
            <a:tileRect/>
          </a:gradFill>
          <a:ln w="9525"/>
          <a:scene3d>
            <a:camera prst="legacyPerspectiveBottom">
              <a:rot lat="0" lon="0" rev="0"/>
            </a:camera>
            <a:lightRig rig="legacyFlat3" dir="t"/>
          </a:scene3d>
          <a:sp3d extrusionH="1801800" prstMaterial="legacyMatte">
            <a:bevelT w="13500" h="13500" prst="angle"/>
            <a:bevelB w="13500" h="13500" prst="angle"/>
            <a:extrusionClr>
              <a:srgbClr val="FFCC66"/>
            </a:extrusionClr>
          </a:sp3d>
        </p:spPr>
        <p:txBody>
          <a:bodyPr wrap="none" anchor="ctr" anchorCtr="0">
            <a:flatTx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3" name="Oval 30"/>
          <p:cNvSpPr/>
          <p:nvPr/>
        </p:nvSpPr>
        <p:spPr>
          <a:xfrm>
            <a:off x="3557588" y="2981325"/>
            <a:ext cx="2266950" cy="839788"/>
          </a:xfrm>
          <a:prstGeom prst="ellipse">
            <a:avLst/>
          </a:prstGeom>
          <a:gradFill rotWithShape="1">
            <a:gsLst>
              <a:gs pos="0">
                <a:srgbClr val="CC3300"/>
              </a:gs>
              <a:gs pos="50000">
                <a:srgbClr val="721D00"/>
              </a:gs>
              <a:gs pos="100000">
                <a:srgbClr val="CC3300"/>
              </a:gs>
            </a:gsLst>
            <a:lin ang="18900000" scaled="1"/>
            <a:tileRect/>
          </a:gradFill>
          <a:ln w="9525"/>
          <a:scene3d>
            <a:camera prst="legacyPerspectiveBottom">
              <a:rot lat="0" lon="0" rev="0"/>
            </a:camera>
            <a:lightRig rig="legacyFlat3" dir="t"/>
          </a:scene3d>
          <a:sp3d extrusionH="3783000" prstMaterial="legacyMatte">
            <a:bevelT w="13500" h="13500" prst="angle"/>
            <a:bevelB w="13500" h="13500" prst="angle"/>
            <a:extrusionClr>
              <a:srgbClr val="CC3300"/>
            </a:extrusionClr>
          </a:sp3d>
        </p:spPr>
        <p:txBody>
          <a:bodyPr wrap="none" anchor="ctr" anchorCtr="0">
            <a:flatTx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4" name="Oval 31"/>
          <p:cNvSpPr/>
          <p:nvPr/>
        </p:nvSpPr>
        <p:spPr>
          <a:xfrm rot="-1788091">
            <a:off x="1509713" y="2517775"/>
            <a:ext cx="6551612" cy="2608263"/>
          </a:xfrm>
          <a:prstGeom prst="ellipse">
            <a:avLst/>
          </a:prstGeom>
          <a:noFill/>
          <a:ln w="28575" cap="rnd" cmpd="sng">
            <a:solidFill>
              <a:srgbClr val="66FFFF"/>
            </a:solidFill>
            <a:prstDash val="sysDot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5" name="Line 32"/>
          <p:cNvSpPr/>
          <p:nvPr/>
        </p:nvSpPr>
        <p:spPr>
          <a:xfrm flipH="1" flipV="1">
            <a:off x="2808288" y="2693988"/>
            <a:ext cx="915987" cy="541337"/>
          </a:xfrm>
          <a:prstGeom prst="line">
            <a:avLst/>
          </a:prstGeom>
          <a:ln w="12700" cap="flat" cmpd="sng">
            <a:solidFill>
              <a:srgbClr val="000000"/>
            </a:solidFill>
            <a:prstDash val="solid"/>
            <a:round/>
            <a:headEnd type="triangle" w="sm" len="lg"/>
            <a:tailEnd type="triangle" w="sm" len="lg"/>
          </a:ln>
        </p:spPr>
      </p:sp>
      <p:sp>
        <p:nvSpPr>
          <p:cNvPr id="6156" name="Line 33"/>
          <p:cNvSpPr/>
          <p:nvPr/>
        </p:nvSpPr>
        <p:spPr>
          <a:xfrm flipH="1" flipV="1">
            <a:off x="5121275" y="4049713"/>
            <a:ext cx="1409700" cy="849312"/>
          </a:xfrm>
          <a:prstGeom prst="line">
            <a:avLst/>
          </a:prstGeom>
          <a:ln w="12700" cap="flat" cmpd="sng">
            <a:solidFill>
              <a:srgbClr val="000000"/>
            </a:solidFill>
            <a:prstDash val="solid"/>
            <a:round/>
            <a:headEnd type="triangle" w="sm" len="lg"/>
            <a:tailEnd type="triangle" w="sm" len="lg"/>
          </a:ln>
        </p:spPr>
      </p:sp>
      <p:sp>
        <p:nvSpPr>
          <p:cNvPr id="6157" name="Line 34"/>
          <p:cNvSpPr/>
          <p:nvPr/>
        </p:nvSpPr>
        <p:spPr>
          <a:xfrm flipV="1">
            <a:off x="5438775" y="2446338"/>
            <a:ext cx="895350" cy="646112"/>
          </a:xfrm>
          <a:prstGeom prst="line">
            <a:avLst/>
          </a:prstGeom>
          <a:ln w="12700" cap="flat" cmpd="sng">
            <a:solidFill>
              <a:srgbClr val="000000"/>
            </a:solidFill>
            <a:prstDash val="solid"/>
            <a:round/>
            <a:headEnd type="triangle" w="sm" len="lg"/>
            <a:tailEnd type="triangle" w="sm" len="lg"/>
          </a:ln>
        </p:spPr>
      </p:sp>
      <p:sp>
        <p:nvSpPr>
          <p:cNvPr id="6158" name="Line 35"/>
          <p:cNvSpPr/>
          <p:nvPr/>
        </p:nvSpPr>
        <p:spPr>
          <a:xfrm flipV="1">
            <a:off x="2808288" y="3892550"/>
            <a:ext cx="1528762" cy="1093788"/>
          </a:xfrm>
          <a:prstGeom prst="line">
            <a:avLst/>
          </a:prstGeom>
          <a:ln w="12700" cap="flat" cmpd="sng">
            <a:solidFill>
              <a:srgbClr val="000000"/>
            </a:solidFill>
            <a:prstDash val="solid"/>
            <a:round/>
            <a:headEnd type="triangle" w="sm" len="lg"/>
            <a:tailEnd type="triangle" w="sm" len="lg"/>
          </a:ln>
        </p:spPr>
      </p:sp>
      <p:pic>
        <p:nvPicPr>
          <p:cNvPr id="6159" name="Picture 36" descr="yellowish_bal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4888" y="1268413"/>
            <a:ext cx="1477962" cy="1477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60" name="Picture 37" descr="cobalt blue_bal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3663" y="4581525"/>
            <a:ext cx="1477962" cy="1477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61" name="Picture 38" descr="yellow_bal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738" y="4652963"/>
            <a:ext cx="1479550" cy="1477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62" name="Picture 39" descr="Purple_ball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350" y="1490663"/>
            <a:ext cx="1477963" cy="147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2376" name="Text Box 40"/>
          <p:cNvSpPr txBox="1"/>
          <p:nvPr/>
        </p:nvSpPr>
        <p:spPr>
          <a:xfrm>
            <a:off x="1403350" y="1773238"/>
            <a:ext cx="1547813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/>
            <a:r>
              <a:rPr lang="zh-CN" altLang="en-US" sz="2400" dirty="0">
                <a:solidFill>
                  <a:srgbClr val="FFFF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一、网点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  <a:p>
            <a:pPr latinLnBrk="1"/>
            <a:r>
              <a:rPr lang="zh-CN" altLang="en-US" sz="2400" dirty="0">
                <a:solidFill>
                  <a:srgbClr val="FFFF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组织管理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sp>
        <p:nvSpPr>
          <p:cNvPr id="142377" name="Text Box 41"/>
          <p:cNvSpPr txBox="1"/>
          <p:nvPr/>
        </p:nvSpPr>
        <p:spPr>
          <a:xfrm>
            <a:off x="1403350" y="5006975"/>
            <a:ext cx="1409700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latinLnBrk="1"/>
            <a:r>
              <a:rPr lang="zh-CN" altLang="en-US" sz="2400" dirty="0">
                <a:solidFill>
                  <a:srgbClr val="FFFF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四、网点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  <a:p>
            <a:pPr latinLnBrk="1"/>
            <a:r>
              <a:rPr lang="zh-CN" altLang="en-US" sz="2400" dirty="0">
                <a:solidFill>
                  <a:srgbClr val="FFFF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设备管理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sp>
        <p:nvSpPr>
          <p:cNvPr id="142378" name="Text Box 42"/>
          <p:cNvSpPr txBox="1"/>
          <p:nvPr/>
        </p:nvSpPr>
        <p:spPr>
          <a:xfrm>
            <a:off x="6516688" y="4868863"/>
            <a:ext cx="1403350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latinLnBrk="1"/>
            <a:r>
              <a:rPr lang="zh-CN" altLang="en-US" sz="2400" b="0" dirty="0">
                <a:solidFill>
                  <a:srgbClr val="FFFF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三、网点</a:t>
            </a:r>
            <a:endParaRPr lang="zh-CN" altLang="en-US" sz="2400" b="0" dirty="0">
              <a:solidFill>
                <a:srgbClr val="FFFFFF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  <a:p>
            <a:pPr latinLnBrk="1"/>
            <a:r>
              <a:rPr lang="zh-CN" altLang="en-US" sz="2400" b="0" dirty="0">
                <a:solidFill>
                  <a:srgbClr val="FFFF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区域管理</a:t>
            </a:r>
            <a:endParaRPr lang="zh-CN" altLang="en-US" sz="2400" b="0" dirty="0">
              <a:solidFill>
                <a:srgbClr val="FFFFFF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sp>
        <p:nvSpPr>
          <p:cNvPr id="142379" name="Text Box 43"/>
          <p:cNvSpPr txBox="1"/>
          <p:nvPr/>
        </p:nvSpPr>
        <p:spPr>
          <a:xfrm>
            <a:off x="6084888" y="1557338"/>
            <a:ext cx="1409700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latinLnBrk="1"/>
            <a:r>
              <a:rPr lang="zh-CN" altLang="en-US" sz="2400" dirty="0">
                <a:solidFill>
                  <a:srgbClr val="FFFF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二、网点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  <a:p>
            <a:pPr latinLnBrk="1"/>
            <a:r>
              <a:rPr lang="zh-CN" altLang="en-US" sz="2400" dirty="0">
                <a:solidFill>
                  <a:srgbClr val="FFFF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人员管理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sp>
        <p:nvSpPr>
          <p:cNvPr id="6167" name="Rectangle 44"/>
          <p:cNvSpPr/>
          <p:nvPr/>
        </p:nvSpPr>
        <p:spPr>
          <a:xfrm>
            <a:off x="3568700" y="3101975"/>
            <a:ext cx="2265363" cy="482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 latinLnBrk="1">
              <a:lnSpc>
                <a:spcPct val="80000"/>
              </a:lnSpc>
            </a:pPr>
            <a:r>
              <a:rPr lang="zh-CN" altLang="en-US" sz="3200" dirty="0">
                <a:solidFill>
                  <a:srgbClr val="FFFFFF"/>
                </a:solidFill>
                <a:latin typeface="Arial Black" panose="020B0A04020102020204" pitchFamily="34" charset="0"/>
                <a:ea typeface="굴림" pitchFamily="34" charset="-127"/>
              </a:rPr>
              <a:t>网点管理</a:t>
            </a:r>
            <a:endParaRPr lang="zh-CN" altLang="en-US" sz="3200" dirty="0">
              <a:solidFill>
                <a:srgbClr val="FFFFFF"/>
              </a:solidFill>
              <a:latin typeface="Arial Black" panose="020B0A04020102020204" pitchFamily="34" charset="0"/>
              <a:ea typeface="굴림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2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42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42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2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76" grpId="0"/>
      <p:bldP spid="142377" grpId="0"/>
      <p:bldP spid="142378" grpId="0"/>
      <p:bldP spid="14237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70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7171" name="Oval 4"/>
          <p:cNvSpPr/>
          <p:nvPr/>
        </p:nvSpPr>
        <p:spPr>
          <a:xfrm>
            <a:off x="2268538" y="1700213"/>
            <a:ext cx="4597400" cy="4540250"/>
          </a:xfrm>
          <a:prstGeom prst="ellipse">
            <a:avLst/>
          </a:prstGeom>
          <a:gradFill rotWithShape="1">
            <a:gsLst>
              <a:gs pos="0">
                <a:srgbClr val="C68DFF">
                  <a:alpha val="50000"/>
                </a:srgbClr>
              </a:gs>
              <a:gs pos="100000">
                <a:srgbClr val="FFFFFF">
                  <a:alpha val="29999"/>
                </a:srgbClr>
              </a:gs>
            </a:gsLst>
            <a:lin ang="5400000" scaled="1"/>
            <a:tileRect/>
          </a:gradFill>
          <a:ln w="19050" cap="flat" cmpd="sng">
            <a:solidFill>
              <a:srgbClr val="C0C0C0">
                <a:alpha val="79999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853" name="AutoShape 5"/>
          <p:cNvSpPr/>
          <p:nvPr/>
        </p:nvSpPr>
        <p:spPr>
          <a:xfrm>
            <a:off x="755650" y="2133600"/>
            <a:ext cx="1779588" cy="6191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CCFF"/>
              </a:gs>
              <a:gs pos="100000">
                <a:srgbClr val="185E76"/>
              </a:gs>
            </a:gsLst>
            <a:lin ang="0" scaled="1"/>
            <a:tileRect/>
          </a:gradFill>
          <a:ln w="9525"/>
          <a:scene3d>
            <a:camera prst="legacyObliqueTopRigh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33CCFF"/>
            </a:extrusionClr>
          </a:sp3d>
        </p:spPr>
        <p:txBody>
          <a:bodyPr wrap="none" anchor="ctr" anchorCtr="0">
            <a:flatTx/>
          </a:bodyPr>
          <a:p>
            <a:pPr algn="ctr" eaLnBrk="0" hangingPunct="0">
              <a:lnSpc>
                <a:spcPct val="70000"/>
              </a:lnSpc>
            </a:pPr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돋움" pitchFamily="34" charset="-127"/>
            </a:endParaRPr>
          </a:p>
          <a:p>
            <a:pPr algn="ctr" eaLnBrk="0" hangingPunct="0">
              <a:lnSpc>
                <a:spcPct val="70000"/>
              </a:lnSpc>
            </a:pPr>
            <a:r>
              <a:rPr lang="en-US" altLang="ko-KR" sz="1400" dirty="0">
                <a:solidFill>
                  <a:srgbClr val="FFFFFF"/>
                </a:solidFill>
                <a:latin typeface="Arial" panose="020B0604020202020204" pitchFamily="34" charset="0"/>
                <a:ea typeface="돋움" pitchFamily="34" charset="-127"/>
              </a:rPr>
              <a:t> </a:t>
            </a:r>
            <a:endParaRPr lang="en-US" altLang="ko-KR" sz="1400" dirty="0">
              <a:solidFill>
                <a:srgbClr val="FFFFFF"/>
              </a:solidFill>
              <a:latin typeface="Arial" panose="020B0604020202020204" pitchFamily="34" charset="0"/>
              <a:ea typeface="돋움" pitchFamily="34" charset="-127"/>
            </a:endParaRPr>
          </a:p>
        </p:txBody>
      </p:sp>
      <p:sp>
        <p:nvSpPr>
          <p:cNvPr id="206854" name="AutoShape 6"/>
          <p:cNvSpPr/>
          <p:nvPr/>
        </p:nvSpPr>
        <p:spPr>
          <a:xfrm>
            <a:off x="755650" y="2997200"/>
            <a:ext cx="1779588" cy="5000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CCFF"/>
              </a:gs>
              <a:gs pos="100000">
                <a:srgbClr val="185E76"/>
              </a:gs>
            </a:gsLst>
            <a:lin ang="0" scaled="1"/>
            <a:tileRect/>
          </a:gradFill>
          <a:ln w="9525"/>
          <a:scene3d>
            <a:camera prst="legacyObliqueTopRigh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33CCFF"/>
            </a:extrusionClr>
          </a:sp3d>
        </p:spPr>
        <p:txBody>
          <a:bodyPr wrap="none" anchor="ctr" anchorCtr="0">
            <a:flatTx/>
          </a:bodyPr>
          <a:p>
            <a:pPr algn="ctr" eaLnBrk="0" hangingPunct="0">
              <a:lnSpc>
                <a:spcPct val="70000"/>
              </a:lnSpc>
            </a:pPr>
            <a:endParaRPr lang="en-US" altLang="ko-KR" sz="1400" dirty="0">
              <a:solidFill>
                <a:srgbClr val="FFFFFF"/>
              </a:solidFill>
              <a:latin typeface="Arial" panose="020B0604020202020204" pitchFamily="34" charset="0"/>
              <a:ea typeface="돋움" pitchFamily="34" charset="-127"/>
            </a:endParaRPr>
          </a:p>
        </p:txBody>
      </p:sp>
      <p:sp>
        <p:nvSpPr>
          <p:cNvPr id="206855" name="AutoShape 7"/>
          <p:cNvSpPr/>
          <p:nvPr/>
        </p:nvSpPr>
        <p:spPr>
          <a:xfrm>
            <a:off x="755650" y="3716338"/>
            <a:ext cx="1779588" cy="503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CCFF"/>
              </a:gs>
              <a:gs pos="100000">
                <a:srgbClr val="185E76"/>
              </a:gs>
            </a:gsLst>
            <a:lin ang="0" scaled="1"/>
            <a:tileRect/>
          </a:gradFill>
          <a:ln w="9525"/>
          <a:scene3d>
            <a:camera prst="legacyObliqueTopRigh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33CCFF"/>
            </a:extrusionClr>
          </a:sp3d>
        </p:spPr>
        <p:txBody>
          <a:bodyPr wrap="none" anchor="ctr" anchorCtr="0">
            <a:flatTx/>
          </a:bodyPr>
          <a:p>
            <a:pPr algn="ctr" eaLnBrk="0" hangingPunct="0">
              <a:lnSpc>
                <a:spcPct val="70000"/>
              </a:lnSpc>
            </a:pPr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돋움" pitchFamily="34" charset="-127"/>
            </a:endParaRPr>
          </a:p>
        </p:txBody>
      </p:sp>
      <p:sp>
        <p:nvSpPr>
          <p:cNvPr id="206856" name="AutoShape 8"/>
          <p:cNvSpPr/>
          <p:nvPr/>
        </p:nvSpPr>
        <p:spPr>
          <a:xfrm>
            <a:off x="757238" y="4473575"/>
            <a:ext cx="1779587" cy="5000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CCFF"/>
              </a:gs>
              <a:gs pos="100000">
                <a:srgbClr val="185E76"/>
              </a:gs>
            </a:gsLst>
            <a:lin ang="0" scaled="1"/>
            <a:tileRect/>
          </a:gradFill>
          <a:ln w="9525"/>
          <a:scene3d>
            <a:camera prst="legacyObliqueTopRigh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33CCFF"/>
            </a:extrusionClr>
          </a:sp3d>
        </p:spPr>
        <p:txBody>
          <a:bodyPr wrap="none" anchor="ctr" anchorCtr="0">
            <a:flatTx/>
          </a:bodyPr>
          <a:p>
            <a:pPr algn="ctr" eaLnBrk="0" hangingPunct="0">
              <a:lnSpc>
                <a:spcPct val="70000"/>
              </a:lnSpc>
            </a:pPr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돋움" pitchFamily="34" charset="-127"/>
            </a:endParaRPr>
          </a:p>
        </p:txBody>
      </p:sp>
      <p:sp>
        <p:nvSpPr>
          <p:cNvPr id="206858" name="AutoShape 10"/>
          <p:cNvSpPr/>
          <p:nvPr/>
        </p:nvSpPr>
        <p:spPr>
          <a:xfrm>
            <a:off x="6659563" y="2997200"/>
            <a:ext cx="1779587" cy="503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185E76"/>
              </a:gs>
              <a:gs pos="100000">
                <a:srgbClr val="33CCFF"/>
              </a:gs>
            </a:gsLst>
            <a:lin ang="0" scaled="1"/>
            <a:tileRect/>
          </a:gradFill>
          <a:ln w="9525"/>
          <a:scene3d>
            <a:camera prst="legacyObliqueTopLef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33CCFF"/>
            </a:extrusionClr>
          </a:sp3d>
        </p:spPr>
        <p:txBody>
          <a:bodyPr wrap="none" anchor="ctr" anchorCtr="0">
            <a:flatTx/>
          </a:bodyPr>
          <a:p>
            <a:pPr algn="ctr" eaLnBrk="0" hangingPunct="0">
              <a:lnSpc>
                <a:spcPct val="7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돋움" pitchFamily="34" charset="-127"/>
              </a:rPr>
              <a:t>）</a:t>
            </a:r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돋움" pitchFamily="34" charset="-127"/>
            </a:endParaRPr>
          </a:p>
        </p:txBody>
      </p:sp>
      <p:sp>
        <p:nvSpPr>
          <p:cNvPr id="206859" name="AutoShape 11"/>
          <p:cNvSpPr/>
          <p:nvPr/>
        </p:nvSpPr>
        <p:spPr>
          <a:xfrm>
            <a:off x="6659563" y="3716338"/>
            <a:ext cx="1779587" cy="5000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185E76"/>
              </a:gs>
              <a:gs pos="100000">
                <a:srgbClr val="33CCFF"/>
              </a:gs>
            </a:gsLst>
            <a:lin ang="0" scaled="1"/>
            <a:tileRect/>
          </a:gradFill>
          <a:ln w="9525"/>
          <a:scene3d>
            <a:camera prst="legacyObliqueTopLef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33CCFF"/>
            </a:extrusionClr>
          </a:sp3d>
        </p:spPr>
        <p:txBody>
          <a:bodyPr wrap="none" anchor="ctr" anchorCtr="0">
            <a:flatTx/>
          </a:bodyPr>
          <a:p>
            <a:pPr algn="ctr" eaLnBrk="0" hangingPunct="0">
              <a:lnSpc>
                <a:spcPct val="70000"/>
              </a:lnSpc>
            </a:pPr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돋움" pitchFamily="34" charset="-127"/>
            </a:endParaRPr>
          </a:p>
        </p:txBody>
      </p:sp>
      <p:sp>
        <p:nvSpPr>
          <p:cNvPr id="206860" name="AutoShape 12"/>
          <p:cNvSpPr/>
          <p:nvPr/>
        </p:nvSpPr>
        <p:spPr>
          <a:xfrm>
            <a:off x="6659563" y="2205038"/>
            <a:ext cx="1779587" cy="585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185E76"/>
              </a:gs>
              <a:gs pos="100000">
                <a:srgbClr val="33CCFF"/>
              </a:gs>
            </a:gsLst>
            <a:lin ang="0" scaled="1"/>
            <a:tileRect/>
          </a:gradFill>
          <a:ln w="9525"/>
          <a:scene3d>
            <a:camera prst="legacyObliqueTopLef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33CCFF"/>
            </a:extrusionClr>
          </a:sp3d>
        </p:spPr>
        <p:txBody>
          <a:bodyPr wrap="none" anchor="ctr" anchorCtr="0">
            <a:flatTx/>
          </a:bodyPr>
          <a:p>
            <a:pPr algn="ctr" eaLnBrk="0" hangingPunct="0">
              <a:lnSpc>
                <a:spcPct val="70000"/>
              </a:lnSpc>
            </a:pPr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돋움" pitchFamily="34" charset="-127"/>
            </a:endParaRPr>
          </a:p>
        </p:txBody>
      </p:sp>
      <p:sp>
        <p:nvSpPr>
          <p:cNvPr id="206861" name="AutoShape 13"/>
          <p:cNvSpPr/>
          <p:nvPr/>
        </p:nvSpPr>
        <p:spPr>
          <a:xfrm>
            <a:off x="6659563" y="4508500"/>
            <a:ext cx="1779587" cy="5000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185E76"/>
              </a:gs>
              <a:gs pos="100000">
                <a:srgbClr val="33CCFF"/>
              </a:gs>
            </a:gsLst>
            <a:lin ang="0" scaled="1"/>
            <a:tileRect/>
          </a:gradFill>
          <a:ln w="9525"/>
          <a:scene3d>
            <a:camera prst="legacyObliqueTopLef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33CCFF"/>
            </a:extrusionClr>
          </a:sp3d>
        </p:spPr>
        <p:txBody>
          <a:bodyPr wrap="none" anchor="ctr" anchorCtr="0">
            <a:flatTx/>
          </a:bodyPr>
          <a:p>
            <a:pPr algn="ctr" eaLnBrk="0" hangingPunct="0">
              <a:lnSpc>
                <a:spcPct val="70000"/>
              </a:lnSpc>
            </a:pPr>
            <a:endParaRPr lang="ko-KR" altLang="en-US" sz="1400" dirty="0">
              <a:solidFill>
                <a:srgbClr val="FFFFFF"/>
              </a:solidFill>
              <a:latin typeface="Arial" panose="020B0604020202020204" pitchFamily="34" charset="0"/>
              <a:ea typeface="돋움" pitchFamily="34" charset="-127"/>
            </a:endParaRPr>
          </a:p>
        </p:txBody>
      </p:sp>
      <p:sp>
        <p:nvSpPr>
          <p:cNvPr id="7180" name="Freeform 15"/>
          <p:cNvSpPr/>
          <p:nvPr/>
        </p:nvSpPr>
        <p:spPr>
          <a:xfrm>
            <a:off x="5376863" y="2463800"/>
            <a:ext cx="1333500" cy="771525"/>
          </a:xfrm>
          <a:custGeom>
            <a:avLst/>
            <a:gdLst/>
            <a:ahLst/>
            <a:cxnLst>
              <a:cxn ang="0">
                <a:pos x="2116931250" y="0"/>
              </a:cxn>
              <a:cxn ang="0">
                <a:pos x="1134070313" y="0"/>
              </a:cxn>
              <a:cxn ang="0">
                <a:pos x="0" y="1224795938"/>
              </a:cxn>
            </a:cxnLst>
            <a:pathLst>
              <a:path w="840" h="486">
                <a:moveTo>
                  <a:pt x="840" y="0"/>
                </a:moveTo>
                <a:lnTo>
                  <a:pt x="450" y="0"/>
                </a:lnTo>
                <a:lnTo>
                  <a:pt x="0" y="486"/>
                </a:lnTo>
              </a:path>
            </a:pathLst>
          </a:custGeom>
          <a:noFill/>
          <a:ln w="19050" cap="flat" cmpd="sng">
            <a:solidFill>
              <a:srgbClr val="00FF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81" name="Freeform 16"/>
          <p:cNvSpPr/>
          <p:nvPr/>
        </p:nvSpPr>
        <p:spPr>
          <a:xfrm>
            <a:off x="5664200" y="3227388"/>
            <a:ext cx="1057275" cy="446087"/>
          </a:xfrm>
          <a:custGeom>
            <a:avLst/>
            <a:gdLst/>
            <a:ahLst/>
            <a:cxnLst>
              <a:cxn ang="0">
                <a:pos x="1678424063" y="0"/>
              </a:cxn>
              <a:cxn ang="0">
                <a:pos x="710684063" y="27720894"/>
              </a:cxn>
              <a:cxn ang="0">
                <a:pos x="0" y="708162319"/>
              </a:cxn>
            </a:cxnLst>
            <a:pathLst>
              <a:path w="666" h="281">
                <a:moveTo>
                  <a:pt x="666" y="0"/>
                </a:moveTo>
                <a:lnTo>
                  <a:pt x="282" y="11"/>
                </a:lnTo>
                <a:lnTo>
                  <a:pt x="0" y="281"/>
                </a:lnTo>
              </a:path>
            </a:pathLst>
          </a:custGeom>
          <a:noFill/>
          <a:ln w="19050" cap="flat" cmpd="sng">
            <a:solidFill>
              <a:srgbClr val="00FF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82" name="Line 17"/>
          <p:cNvSpPr/>
          <p:nvPr/>
        </p:nvSpPr>
        <p:spPr>
          <a:xfrm flipH="1">
            <a:off x="5684838" y="3948113"/>
            <a:ext cx="1028700" cy="1587"/>
          </a:xfrm>
          <a:prstGeom prst="line">
            <a:avLst/>
          </a:prstGeom>
          <a:ln w="19050" cap="flat" cmpd="sng">
            <a:solidFill>
              <a:srgbClr val="00FF00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7183" name="Freeform 18"/>
          <p:cNvSpPr/>
          <p:nvPr/>
        </p:nvSpPr>
        <p:spPr>
          <a:xfrm>
            <a:off x="5657850" y="4379913"/>
            <a:ext cx="1095375" cy="323850"/>
          </a:xfrm>
          <a:custGeom>
            <a:avLst/>
            <a:gdLst/>
            <a:ahLst/>
            <a:cxnLst>
              <a:cxn ang="0">
                <a:pos x="1738907813" y="514111875"/>
              </a:cxn>
              <a:cxn ang="0">
                <a:pos x="740925938" y="514111875"/>
              </a:cxn>
              <a:cxn ang="0">
                <a:pos x="0" y="0"/>
              </a:cxn>
            </a:cxnLst>
            <a:pathLst>
              <a:path w="690" h="204">
                <a:moveTo>
                  <a:pt x="690" y="204"/>
                </a:moveTo>
                <a:lnTo>
                  <a:pt x="294" y="204"/>
                </a:lnTo>
                <a:lnTo>
                  <a:pt x="0" y="0"/>
                </a:lnTo>
              </a:path>
            </a:pathLst>
          </a:custGeom>
          <a:noFill/>
          <a:ln w="19050" cap="flat" cmpd="sng">
            <a:solidFill>
              <a:srgbClr val="00FF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84" name="Freeform 19"/>
          <p:cNvSpPr/>
          <p:nvPr/>
        </p:nvSpPr>
        <p:spPr>
          <a:xfrm>
            <a:off x="5297488" y="4797425"/>
            <a:ext cx="1419225" cy="695325"/>
          </a:xfrm>
          <a:custGeom>
            <a:avLst/>
            <a:gdLst/>
            <a:ahLst/>
            <a:cxnLst>
              <a:cxn ang="0">
                <a:pos x="2147483647" y="1103828438"/>
              </a:cxn>
              <a:cxn ang="0">
                <a:pos x="1224795938" y="1103828438"/>
              </a:cxn>
              <a:cxn ang="0">
                <a:pos x="0" y="0"/>
              </a:cxn>
            </a:cxnLst>
            <a:pathLst>
              <a:path w="894" h="438">
                <a:moveTo>
                  <a:pt x="894" y="438"/>
                </a:moveTo>
                <a:lnTo>
                  <a:pt x="486" y="438"/>
                </a:lnTo>
                <a:lnTo>
                  <a:pt x="0" y="0"/>
                </a:lnTo>
              </a:path>
            </a:pathLst>
          </a:custGeom>
          <a:noFill/>
          <a:ln w="19050" cap="flat" cmpd="sng">
            <a:solidFill>
              <a:srgbClr val="00FF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85" name="Freeform 21"/>
          <p:cNvSpPr/>
          <p:nvPr/>
        </p:nvSpPr>
        <p:spPr>
          <a:xfrm>
            <a:off x="2587625" y="3213100"/>
            <a:ext cx="1219200" cy="4778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97981875" y="17641906"/>
              </a:cxn>
              <a:cxn ang="0">
                <a:pos x="1935480000" y="758568619"/>
              </a:cxn>
            </a:cxnLst>
            <a:pathLst>
              <a:path w="768" h="301">
                <a:moveTo>
                  <a:pt x="0" y="0"/>
                </a:moveTo>
                <a:lnTo>
                  <a:pt x="396" y="7"/>
                </a:lnTo>
                <a:lnTo>
                  <a:pt x="768" y="301"/>
                </a:lnTo>
              </a:path>
            </a:pathLst>
          </a:custGeom>
          <a:noFill/>
          <a:ln w="19050" cap="flat" cmpd="sng">
            <a:solidFill>
              <a:srgbClr val="00FF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86" name="Freeform 22"/>
          <p:cNvSpPr/>
          <p:nvPr/>
        </p:nvSpPr>
        <p:spPr>
          <a:xfrm>
            <a:off x="2601913" y="4797425"/>
            <a:ext cx="1533525" cy="695325"/>
          </a:xfrm>
          <a:custGeom>
            <a:avLst/>
            <a:gdLst/>
            <a:ahLst/>
            <a:cxnLst>
              <a:cxn ang="0">
                <a:pos x="0" y="1083667188"/>
              </a:cxn>
              <a:cxn ang="0">
                <a:pos x="997981875" y="1103828438"/>
              </a:cxn>
              <a:cxn ang="0">
                <a:pos x="2147483647" y="0"/>
              </a:cxn>
            </a:cxnLst>
            <a:pathLst>
              <a:path w="966" h="438">
                <a:moveTo>
                  <a:pt x="0" y="430"/>
                </a:moveTo>
                <a:lnTo>
                  <a:pt x="396" y="438"/>
                </a:lnTo>
                <a:lnTo>
                  <a:pt x="966" y="0"/>
                </a:lnTo>
              </a:path>
            </a:pathLst>
          </a:custGeom>
          <a:noFill/>
          <a:ln w="19050" cap="flat" cmpd="sng">
            <a:solidFill>
              <a:srgbClr val="00FF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87" name="Freeform 23"/>
          <p:cNvSpPr/>
          <p:nvPr/>
        </p:nvSpPr>
        <p:spPr>
          <a:xfrm>
            <a:off x="2560638" y="4292600"/>
            <a:ext cx="1228725" cy="419100"/>
          </a:xfrm>
          <a:custGeom>
            <a:avLst/>
            <a:gdLst/>
            <a:ahLst/>
            <a:cxnLst>
              <a:cxn ang="0">
                <a:pos x="0" y="622479388"/>
              </a:cxn>
              <a:cxn ang="0">
                <a:pos x="997981875" y="665321250"/>
              </a:cxn>
              <a:cxn ang="0">
                <a:pos x="1950600938" y="0"/>
              </a:cxn>
            </a:cxnLst>
            <a:pathLst>
              <a:path w="774" h="264">
                <a:moveTo>
                  <a:pt x="0" y="247"/>
                </a:moveTo>
                <a:lnTo>
                  <a:pt x="396" y="264"/>
                </a:lnTo>
                <a:lnTo>
                  <a:pt x="774" y="0"/>
                </a:lnTo>
              </a:path>
            </a:pathLst>
          </a:custGeom>
          <a:noFill/>
          <a:ln w="19050" cap="flat" cmpd="sng">
            <a:solidFill>
              <a:srgbClr val="00FF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88" name="Freeform 24"/>
          <p:cNvSpPr/>
          <p:nvPr/>
        </p:nvSpPr>
        <p:spPr>
          <a:xfrm>
            <a:off x="2555875" y="2420938"/>
            <a:ext cx="1476375" cy="838200"/>
          </a:xfrm>
          <a:custGeom>
            <a:avLst/>
            <a:gdLst/>
            <a:ahLst/>
            <a:cxnLst>
              <a:cxn ang="0">
                <a:pos x="0" y="40322500"/>
              </a:cxn>
              <a:cxn ang="0">
                <a:pos x="1013102813" y="0"/>
              </a:cxn>
              <a:cxn ang="0">
                <a:pos x="2147483647" y="1330642500"/>
              </a:cxn>
            </a:cxnLst>
            <a:pathLst>
              <a:path w="930" h="528">
                <a:moveTo>
                  <a:pt x="0" y="16"/>
                </a:moveTo>
                <a:lnTo>
                  <a:pt x="402" y="0"/>
                </a:lnTo>
                <a:lnTo>
                  <a:pt x="930" y="528"/>
                </a:lnTo>
              </a:path>
            </a:pathLst>
          </a:custGeom>
          <a:noFill/>
          <a:ln w="19050" cap="flat" cmpd="sng">
            <a:solidFill>
              <a:srgbClr val="00FF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89" name="Line 25"/>
          <p:cNvSpPr/>
          <p:nvPr/>
        </p:nvSpPr>
        <p:spPr>
          <a:xfrm>
            <a:off x="2609850" y="3933825"/>
            <a:ext cx="1162050" cy="1588"/>
          </a:xfrm>
          <a:prstGeom prst="line">
            <a:avLst/>
          </a:prstGeom>
          <a:ln w="19050" cap="flat" cmpd="sng">
            <a:solidFill>
              <a:srgbClr val="00FF00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7190" name="AutoShape 26"/>
          <p:cNvSpPr/>
          <p:nvPr/>
        </p:nvSpPr>
        <p:spPr>
          <a:xfrm>
            <a:off x="3190875" y="2586038"/>
            <a:ext cx="2743200" cy="269875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gradFill rotWithShape="0">
            <a:gsLst>
              <a:gs pos="0">
                <a:srgbClr val="FFFFFF"/>
              </a:gs>
              <a:gs pos="50000">
                <a:srgbClr val="6D82A9"/>
              </a:gs>
              <a:gs pos="100000">
                <a:srgbClr val="FFFFFF"/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91" name="AutoShape 27"/>
          <p:cNvSpPr/>
          <p:nvPr/>
        </p:nvSpPr>
        <p:spPr>
          <a:xfrm>
            <a:off x="3514725" y="2905125"/>
            <a:ext cx="2085975" cy="205105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4421" y="10800"/>
                </a:moveTo>
                <a:cubicBezTo>
                  <a:pt x="4421" y="14323"/>
                  <a:pt x="7277" y="17179"/>
                  <a:pt x="10800" y="17179"/>
                </a:cubicBezTo>
                <a:cubicBezTo>
                  <a:pt x="14323" y="17179"/>
                  <a:pt x="17179" y="14323"/>
                  <a:pt x="17179" y="10800"/>
                </a:cubicBezTo>
                <a:cubicBezTo>
                  <a:pt x="17179" y="7277"/>
                  <a:pt x="14323" y="4421"/>
                  <a:pt x="10800" y="4421"/>
                </a:cubicBezTo>
                <a:cubicBezTo>
                  <a:pt x="7277" y="4421"/>
                  <a:pt x="4421" y="7277"/>
                  <a:pt x="4421" y="10800"/>
                </a:cubicBezTo>
                <a:close/>
              </a:path>
            </a:pathLst>
          </a:custGeom>
          <a:gradFill rotWithShape="0">
            <a:gsLst>
              <a:gs pos="0">
                <a:srgbClr val="FFFFFF"/>
              </a:gs>
              <a:gs pos="50000">
                <a:srgbClr val="6D82A9"/>
              </a:gs>
              <a:gs pos="100000">
                <a:srgbClr val="FFFFFF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92" name="Oval 28"/>
          <p:cNvSpPr/>
          <p:nvPr/>
        </p:nvSpPr>
        <p:spPr>
          <a:xfrm>
            <a:off x="3732213" y="3117850"/>
            <a:ext cx="1614487" cy="1660525"/>
          </a:xfrm>
          <a:prstGeom prst="ellipse">
            <a:avLst/>
          </a:prstGeom>
          <a:gradFill rotWithShape="1">
            <a:gsLst>
              <a:gs pos="0">
                <a:srgbClr val="CC3300"/>
              </a:gs>
              <a:gs pos="100000">
                <a:srgbClr val="5E1800"/>
              </a:gs>
            </a:gsLst>
            <a:path path="shape">
              <a:fillToRect l="50000" t="50000" r="50000" b="50000"/>
            </a:path>
            <a:tileRect/>
          </a:gradFill>
          <a:ln w="19050">
            <a:noFill/>
          </a:ln>
        </p:spPr>
        <p:txBody>
          <a:bodyPr wrap="none" anchor="ctr" anchorCtr="0"/>
          <a:p>
            <a:pPr algn="ctr"/>
            <a:r>
              <a: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一、网点</a:t>
            </a:r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组织管理</a:t>
            </a:r>
            <a:endParaRPr lang="en-US" altLang="ko-KR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193" name="Picture 29" descr="Purple_bal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913" y="5084763"/>
            <a:ext cx="1477962" cy="1479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94" name="Picture 30" descr="Purple_bal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88125" y="5084763"/>
            <a:ext cx="1477963" cy="147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6879" name="Text Box 31"/>
          <p:cNvSpPr txBox="1"/>
          <p:nvPr/>
        </p:nvSpPr>
        <p:spPr>
          <a:xfrm>
            <a:off x="1547813" y="5373688"/>
            <a:ext cx="1079500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辅助活动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880" name="Text Box 32"/>
          <p:cNvSpPr txBox="1"/>
          <p:nvPr/>
        </p:nvSpPr>
        <p:spPr>
          <a:xfrm>
            <a:off x="6877050" y="5373688"/>
            <a:ext cx="1152525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基本活动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0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06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5">
                                            <p:txEl>
                                              <p:char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206855">
                                            <p:txEl>
                                              <p:char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206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0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206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206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206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06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3" grpId="0" animBg="1"/>
      <p:bldP spid="206854" grpId="0" animBg="1"/>
      <p:bldP spid="206855" grpId="0" animBg="1" build="allAtOnce"/>
      <p:bldP spid="206856" grpId="0" animBg="1"/>
      <p:bldP spid="206858" grpId="0" animBg="1"/>
      <p:bldP spid="206859" grpId="0" animBg="1"/>
      <p:bldP spid="206860" grpId="0" animBg="1"/>
      <p:bldP spid="206861" grpId="0" animBg="1"/>
      <p:bldP spid="206879" grpId="0"/>
      <p:bldP spid="20688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AutoShape 5"/>
          <p:cNvSpPr>
            <a:spLocks noChangeAspect="1"/>
          </p:cNvSpPr>
          <p:nvPr/>
        </p:nvSpPr>
        <p:spPr>
          <a:xfrm>
            <a:off x="250825" y="1700213"/>
            <a:ext cx="8893175" cy="43211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194" name="Group 32"/>
          <p:cNvGrpSpPr/>
          <p:nvPr/>
        </p:nvGrpSpPr>
        <p:grpSpPr>
          <a:xfrm>
            <a:off x="250825" y="2133600"/>
            <a:ext cx="8099425" cy="3457575"/>
            <a:chOff x="158" y="1344"/>
            <a:chExt cx="5102" cy="2178"/>
          </a:xfrm>
        </p:grpSpPr>
        <p:sp>
          <p:nvSpPr>
            <p:cNvPr id="8195" name="Rectangle 6"/>
            <p:cNvSpPr/>
            <p:nvPr/>
          </p:nvSpPr>
          <p:spPr>
            <a:xfrm>
              <a:off x="158" y="1344"/>
              <a:ext cx="973" cy="407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r>
                <a:rPr lang="zh-CN" altLang="en-US" sz="2400" b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电话下单</a:t>
              </a:r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196" name="Rectangle 7"/>
            <p:cNvSpPr/>
            <p:nvPr/>
          </p:nvSpPr>
          <p:spPr>
            <a:xfrm>
              <a:off x="2835" y="1344"/>
              <a:ext cx="974" cy="407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197" name="Rectangle 8"/>
            <p:cNvSpPr/>
            <p:nvPr/>
          </p:nvSpPr>
          <p:spPr>
            <a:xfrm>
              <a:off x="2835" y="2160"/>
              <a:ext cx="976" cy="409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198" name="Rectangle 9"/>
            <p:cNvSpPr/>
            <p:nvPr/>
          </p:nvSpPr>
          <p:spPr>
            <a:xfrm>
              <a:off x="158" y="2160"/>
              <a:ext cx="973" cy="409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r>
                <a:rPr lang="zh-CN" altLang="en-US" sz="2400" b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网上下单</a:t>
              </a:r>
              <a:endParaRPr lang="zh-CN" altLang="en-US" sz="2400" b="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199" name="Rectangle 10"/>
            <p:cNvSpPr/>
            <p:nvPr/>
          </p:nvSpPr>
          <p:spPr>
            <a:xfrm>
              <a:off x="1519" y="1752"/>
              <a:ext cx="973" cy="409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r>
                <a:rPr lang="zh-CN" altLang="en-US" sz="2400" b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定单下达</a:t>
              </a:r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00" name="Rectangle 11"/>
            <p:cNvSpPr/>
            <p:nvPr/>
          </p:nvSpPr>
          <p:spPr>
            <a:xfrm>
              <a:off x="4286" y="1752"/>
              <a:ext cx="973" cy="409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01" name="Rectangle 12"/>
            <p:cNvSpPr/>
            <p:nvPr/>
          </p:nvSpPr>
          <p:spPr>
            <a:xfrm>
              <a:off x="158" y="3113"/>
              <a:ext cx="973" cy="409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02" name="Rectangle 13"/>
            <p:cNvSpPr/>
            <p:nvPr/>
          </p:nvSpPr>
          <p:spPr>
            <a:xfrm>
              <a:off x="1519" y="3113"/>
              <a:ext cx="973" cy="409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03" name="Rectangle 14"/>
            <p:cNvSpPr/>
            <p:nvPr/>
          </p:nvSpPr>
          <p:spPr>
            <a:xfrm>
              <a:off x="2835" y="3113"/>
              <a:ext cx="974" cy="409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04" name="Rectangle 15"/>
            <p:cNvSpPr/>
            <p:nvPr/>
          </p:nvSpPr>
          <p:spPr>
            <a:xfrm>
              <a:off x="4286" y="3113"/>
              <a:ext cx="974" cy="409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05" name="Line 16"/>
            <p:cNvSpPr/>
            <p:nvPr/>
          </p:nvSpPr>
          <p:spPr>
            <a:xfrm>
              <a:off x="1132" y="1480"/>
              <a:ext cx="366" cy="407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8206" name="Line 17"/>
            <p:cNvSpPr/>
            <p:nvPr/>
          </p:nvSpPr>
          <p:spPr>
            <a:xfrm flipV="1">
              <a:off x="1132" y="1887"/>
              <a:ext cx="366" cy="409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8207" name="Line 18"/>
            <p:cNvSpPr/>
            <p:nvPr/>
          </p:nvSpPr>
          <p:spPr>
            <a:xfrm flipV="1">
              <a:off x="2472" y="1616"/>
              <a:ext cx="365" cy="27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8208" name="Line 19"/>
            <p:cNvSpPr/>
            <p:nvPr/>
          </p:nvSpPr>
          <p:spPr>
            <a:xfrm>
              <a:off x="2472" y="1888"/>
              <a:ext cx="365" cy="409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8209" name="Line 20"/>
            <p:cNvSpPr/>
            <p:nvPr/>
          </p:nvSpPr>
          <p:spPr>
            <a:xfrm>
              <a:off x="3812" y="1615"/>
              <a:ext cx="487" cy="27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8210" name="Line 21"/>
            <p:cNvSpPr/>
            <p:nvPr/>
          </p:nvSpPr>
          <p:spPr>
            <a:xfrm flipV="1">
              <a:off x="3812" y="1887"/>
              <a:ext cx="487" cy="409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8211" name="Line 23"/>
            <p:cNvSpPr/>
            <p:nvPr/>
          </p:nvSpPr>
          <p:spPr>
            <a:xfrm>
              <a:off x="1132" y="3249"/>
              <a:ext cx="36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8212" name="Line 24"/>
            <p:cNvSpPr/>
            <p:nvPr/>
          </p:nvSpPr>
          <p:spPr>
            <a:xfrm>
              <a:off x="2472" y="3249"/>
              <a:ext cx="365" cy="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8213" name="Line 25"/>
            <p:cNvSpPr/>
            <p:nvPr/>
          </p:nvSpPr>
          <p:spPr>
            <a:xfrm>
              <a:off x="3812" y="3249"/>
              <a:ext cx="487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grpSp>
          <p:nvGrpSpPr>
            <p:cNvPr id="8214" name="Group 31"/>
            <p:cNvGrpSpPr/>
            <p:nvPr/>
          </p:nvGrpSpPr>
          <p:grpSpPr>
            <a:xfrm>
              <a:off x="657" y="2160"/>
              <a:ext cx="4158" cy="953"/>
              <a:chOff x="657" y="2160"/>
              <a:chExt cx="4158" cy="953"/>
            </a:xfrm>
          </p:grpSpPr>
          <p:sp>
            <p:nvSpPr>
              <p:cNvPr id="8215" name="Line 22"/>
              <p:cNvSpPr/>
              <p:nvPr/>
            </p:nvSpPr>
            <p:spPr>
              <a:xfrm>
                <a:off x="4814" y="2160"/>
                <a:ext cx="1" cy="68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16" name="Line 26"/>
              <p:cNvSpPr/>
              <p:nvPr/>
            </p:nvSpPr>
            <p:spPr>
              <a:xfrm>
                <a:off x="669" y="2840"/>
                <a:ext cx="4140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17" name="Line 27"/>
              <p:cNvSpPr/>
              <p:nvPr/>
            </p:nvSpPr>
            <p:spPr>
              <a:xfrm>
                <a:off x="657" y="2840"/>
                <a:ext cx="0" cy="273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</p:grpSp>
      <p:sp>
        <p:nvSpPr>
          <p:cNvPr id="8218" name="Text Box 28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219" name="Text Box 29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8220" name="Rectangle 30"/>
          <p:cNvSpPr/>
          <p:nvPr/>
        </p:nvSpPr>
        <p:spPr>
          <a:xfrm>
            <a:off x="2555875" y="1052513"/>
            <a:ext cx="4679950" cy="6477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快递公司的业务流程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18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pic>
        <p:nvPicPr>
          <p:cNvPr id="9219" name="Picture 4" descr="a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5288" y="1746250"/>
            <a:ext cx="5607050" cy="5111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7877" name="Oval 5"/>
          <p:cNvSpPr>
            <a:spLocks noChangeArrowheads="1"/>
          </p:cNvSpPr>
          <p:nvPr/>
        </p:nvSpPr>
        <p:spPr bwMode="auto">
          <a:xfrm>
            <a:off x="2484438" y="1700213"/>
            <a:ext cx="2241550" cy="1144588"/>
          </a:xfrm>
          <a:prstGeom prst="ellipse">
            <a:avLst/>
          </a:prstGeom>
          <a:noFill/>
          <a:ln w="28575">
            <a:solidFill>
              <a:srgbClr val="FF9900"/>
            </a:solidFill>
            <a:rou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礼貌 </a:t>
            </a: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7878" name="Oval 6"/>
          <p:cNvSpPr>
            <a:spLocks noChangeArrowheads="1"/>
          </p:cNvSpPr>
          <p:nvPr/>
        </p:nvSpPr>
        <p:spPr bwMode="auto">
          <a:xfrm>
            <a:off x="4427538" y="1844675"/>
            <a:ext cx="2530475" cy="1143000"/>
          </a:xfrm>
          <a:prstGeom prst="ellipse">
            <a:avLst/>
          </a:prstGeom>
          <a:noFill/>
          <a:ln w="28575">
            <a:solidFill>
              <a:srgbClr val="FF9900"/>
            </a:solidFill>
            <a:round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热情</a:t>
            </a: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7879" name="Oval 7"/>
          <p:cNvSpPr>
            <a:spLocks noChangeArrowheads="1"/>
          </p:cNvSpPr>
          <p:nvPr/>
        </p:nvSpPr>
        <p:spPr bwMode="auto">
          <a:xfrm>
            <a:off x="5364163" y="4005263"/>
            <a:ext cx="2246313" cy="1143000"/>
          </a:xfrm>
          <a:prstGeom prst="ellipse">
            <a:avLst/>
          </a:prstGeom>
          <a:noFill/>
          <a:ln w="28575">
            <a:solidFill>
              <a:srgbClr val="FF9900"/>
            </a:solidFill>
            <a:rou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专业</a:t>
            </a: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7880" name="Oval 8"/>
          <p:cNvSpPr>
            <a:spLocks noChangeArrowheads="1"/>
          </p:cNvSpPr>
          <p:nvPr/>
        </p:nvSpPr>
        <p:spPr bwMode="auto">
          <a:xfrm>
            <a:off x="5651500" y="2852738"/>
            <a:ext cx="2246313" cy="1146175"/>
          </a:xfrm>
          <a:prstGeom prst="ellipse">
            <a:avLst/>
          </a:prstGeom>
          <a:noFill/>
          <a:ln w="28575">
            <a:solidFill>
              <a:srgbClr val="FF9900"/>
            </a:solidFill>
            <a:rou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自信 </a:t>
            </a: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7881" name="Oval 9"/>
          <p:cNvSpPr>
            <a:spLocks noChangeArrowheads="1"/>
          </p:cNvSpPr>
          <p:nvPr/>
        </p:nvSpPr>
        <p:spPr bwMode="auto">
          <a:xfrm>
            <a:off x="3708400" y="4797425"/>
            <a:ext cx="2246313" cy="1143000"/>
          </a:xfrm>
          <a:prstGeom prst="ellipse">
            <a:avLst/>
          </a:prstGeom>
          <a:noFill/>
          <a:ln w="28575">
            <a:solidFill>
              <a:srgbClr val="FF9900"/>
            </a:solidFill>
            <a:rou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诚信 </a:t>
            </a: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9225" name="Picture 10" descr="yellowish_bal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4300" y="3213100"/>
            <a:ext cx="1477963" cy="1477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6" name="Text Box 11"/>
          <p:cNvSpPr txBox="1"/>
          <p:nvPr/>
        </p:nvSpPr>
        <p:spPr>
          <a:xfrm>
            <a:off x="3924300" y="3573463"/>
            <a:ext cx="1409700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latinLnBrk="1"/>
            <a:r>
              <a:rPr lang="zh-CN" altLang="en-US" sz="2400" dirty="0">
                <a:solidFill>
                  <a:srgbClr val="FFFF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二、网点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  <a:p>
            <a:pPr latinLnBrk="1"/>
            <a:r>
              <a:rPr lang="zh-CN" altLang="en-US" sz="2400" dirty="0">
                <a:solidFill>
                  <a:srgbClr val="FFFF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人员管理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787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207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20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207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7" grpId="0" animBg="1" build="allAtOnce"/>
      <p:bldP spid="207878" grpId="0" animBg="1"/>
      <p:bldP spid="207879" grpId="0" animBg="1"/>
      <p:bldP spid="207880" grpId="0" animBg="1"/>
      <p:bldP spid="20788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42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0243" name="Rectangle 4"/>
          <p:cNvSpPr/>
          <p:nvPr/>
        </p:nvSpPr>
        <p:spPr>
          <a:xfrm>
            <a:off x="5830888" y="2820988"/>
            <a:ext cx="3124200" cy="3379787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4" name="AutoShape 5"/>
          <p:cNvSpPr/>
          <p:nvPr/>
        </p:nvSpPr>
        <p:spPr>
          <a:xfrm>
            <a:off x="287338" y="1670050"/>
            <a:ext cx="3481387" cy="434975"/>
          </a:xfrm>
          <a:prstGeom prst="roundRect">
            <a:avLst>
              <a:gd name="adj" fmla="val 50000"/>
            </a:avLst>
          </a:prstGeom>
          <a:solidFill>
            <a:srgbClr val="367E98"/>
          </a:solidFill>
          <a:ln w="19050" cap="flat" cmpd="sng">
            <a:solidFill>
              <a:srgbClr val="FFFFFF">
                <a:alpha val="30196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latinLnBrk="1">
              <a:buFont typeface="Wingdings" panose="05000000000000000000" pitchFamily="2" charset="2"/>
            </a:pPr>
            <a:r>
              <a:rPr lang="zh-CN" altLang="en-US" b="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二、网点人员管理</a:t>
            </a:r>
            <a:endParaRPr lang="zh-CN" altLang="en-US" b="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6550" name="Text Box 6"/>
          <p:cNvSpPr txBox="1">
            <a:spLocks noChangeArrowheads="1"/>
          </p:cNvSpPr>
          <p:nvPr/>
        </p:nvSpPr>
        <p:spPr bwMode="auto">
          <a:xfrm>
            <a:off x="287338" y="2257425"/>
            <a:ext cx="5391150" cy="430213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457200" marR="0" indent="-457200" defTabSz="914400" eaLnBrk="0" hangingPunct="0">
              <a:buClrTx/>
              <a:buSzTx/>
              <a:buFontTx/>
              <a:buNone/>
              <a:defRPr/>
            </a:pPr>
            <a:r>
              <a:rPr kumimoji="1" lang="zh-CN" altLang="en-US" b="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（一）仪容仪表管理</a:t>
            </a:r>
            <a:endParaRPr kumimoji="1" lang="ko-KR" altLang="en-US" b="0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6551" name="Rectangle 7"/>
          <p:cNvSpPr>
            <a:spLocks noChangeArrowheads="1"/>
          </p:cNvSpPr>
          <p:nvPr/>
        </p:nvSpPr>
        <p:spPr bwMode="auto">
          <a:xfrm>
            <a:off x="5830888" y="2257425"/>
            <a:ext cx="3124200" cy="431800"/>
          </a:xfrm>
          <a:prstGeom prst="rect">
            <a:avLst/>
          </a:prstGeom>
          <a:solidFill>
            <a:srgbClr val="990000"/>
          </a:solidFill>
          <a:ln w="9525">
            <a:noFill/>
            <a:miter lim="800000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示范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0247" name="AutoShape 8"/>
          <p:cNvSpPr/>
          <p:nvPr/>
        </p:nvSpPr>
        <p:spPr>
          <a:xfrm>
            <a:off x="1692275" y="2781300"/>
            <a:ext cx="1871663" cy="457200"/>
          </a:xfrm>
          <a:prstGeom prst="bevel">
            <a:avLst>
              <a:gd name="adj" fmla="val 11458"/>
            </a:avLst>
          </a:prstGeom>
          <a:solidFill>
            <a:srgbClr val="5E7FC2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6553" name="AutoShape 9"/>
          <p:cNvSpPr/>
          <p:nvPr/>
        </p:nvSpPr>
        <p:spPr>
          <a:xfrm>
            <a:off x="1692275" y="3213100"/>
            <a:ext cx="1871663" cy="2971800"/>
          </a:xfrm>
          <a:prstGeom prst="bevel">
            <a:avLst>
              <a:gd name="adj" fmla="val 2736"/>
            </a:avLst>
          </a:prstGeom>
          <a:solidFill>
            <a:srgbClr val="8CA4D4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endParaRPr lang="ko-KR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9" name="Rectangle 10"/>
          <p:cNvSpPr/>
          <p:nvPr/>
        </p:nvSpPr>
        <p:spPr>
          <a:xfrm>
            <a:off x="984250" y="2867025"/>
            <a:ext cx="8191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ko-KR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과    거</a:t>
            </a:r>
            <a:endParaRPr lang="ko-KR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10250" name="AutoShape 11"/>
          <p:cNvSpPr/>
          <p:nvPr/>
        </p:nvSpPr>
        <p:spPr>
          <a:xfrm>
            <a:off x="3563938" y="2781300"/>
            <a:ext cx="2232025" cy="457200"/>
          </a:xfrm>
          <a:prstGeom prst="bevel">
            <a:avLst>
              <a:gd name="adj" fmla="val 11458"/>
            </a:avLst>
          </a:prstGeom>
          <a:solidFill>
            <a:srgbClr val="FF6600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6556" name="AutoShape 12"/>
          <p:cNvSpPr/>
          <p:nvPr/>
        </p:nvSpPr>
        <p:spPr>
          <a:xfrm>
            <a:off x="3563938" y="3213100"/>
            <a:ext cx="2238375" cy="2971800"/>
          </a:xfrm>
          <a:prstGeom prst="bevel">
            <a:avLst>
              <a:gd name="adj" fmla="val 2736"/>
            </a:avLst>
          </a:prstGeom>
          <a:solidFill>
            <a:srgbClr val="98CE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endParaRPr lang="ko-KR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2" name="Rectangle 13"/>
          <p:cNvSpPr/>
          <p:nvPr/>
        </p:nvSpPr>
        <p:spPr>
          <a:xfrm>
            <a:off x="4087813" y="2867025"/>
            <a:ext cx="5905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zh-CN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头发</a:t>
            </a:r>
            <a:endParaRPr lang="zh-CN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pic>
        <p:nvPicPr>
          <p:cNvPr id="236558" name="Picture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00788" y="2924175"/>
            <a:ext cx="2286000" cy="2971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54" name="AutoShape 15"/>
          <p:cNvSpPr/>
          <p:nvPr/>
        </p:nvSpPr>
        <p:spPr>
          <a:xfrm>
            <a:off x="250825" y="2781300"/>
            <a:ext cx="1439863" cy="457200"/>
          </a:xfrm>
          <a:prstGeom prst="bevel">
            <a:avLst>
              <a:gd name="adj" fmla="val 11458"/>
            </a:avLst>
          </a:prstGeom>
          <a:solidFill>
            <a:srgbClr val="FF6600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6560" name="AutoShape 16"/>
          <p:cNvSpPr/>
          <p:nvPr/>
        </p:nvSpPr>
        <p:spPr>
          <a:xfrm>
            <a:off x="250825" y="3213100"/>
            <a:ext cx="1446213" cy="2971800"/>
          </a:xfrm>
          <a:prstGeom prst="bevel">
            <a:avLst>
              <a:gd name="adj" fmla="val 2736"/>
            </a:avLst>
          </a:prstGeom>
          <a:solidFill>
            <a:srgbClr val="98CE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pPr eaLnBrk="0" hangingPunct="0">
              <a:lnSpc>
                <a:spcPct val="90000"/>
              </a:lnSpc>
              <a:spcBef>
                <a:spcPct val="45000"/>
              </a:spcBef>
            </a:pPr>
            <a:endParaRPr lang="en-US" altLang="ko-KR" sz="1400" dirty="0">
              <a:solidFill>
                <a:srgbClr val="000000"/>
              </a:solidFill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10256" name="Rectangle 17"/>
          <p:cNvSpPr/>
          <p:nvPr/>
        </p:nvSpPr>
        <p:spPr>
          <a:xfrm>
            <a:off x="2354263" y="2852738"/>
            <a:ext cx="5905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zh-CN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面容</a:t>
            </a:r>
            <a:endParaRPr lang="zh-CN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10257" name="Rectangle 18"/>
          <p:cNvSpPr/>
          <p:nvPr/>
        </p:nvSpPr>
        <p:spPr>
          <a:xfrm>
            <a:off x="798513" y="2852738"/>
            <a:ext cx="3873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zh-CN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手</a:t>
            </a:r>
            <a:endParaRPr lang="zh-CN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6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36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36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36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53" grpId="0" animBg="1"/>
      <p:bldP spid="236556" grpId="0" animBg="1"/>
      <p:bldP spid="23656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66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1267" name="Rectangle 4"/>
          <p:cNvSpPr/>
          <p:nvPr/>
        </p:nvSpPr>
        <p:spPr>
          <a:xfrm>
            <a:off x="5830888" y="2820988"/>
            <a:ext cx="3124200" cy="3379787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8" name="AutoShape 5"/>
          <p:cNvSpPr/>
          <p:nvPr/>
        </p:nvSpPr>
        <p:spPr>
          <a:xfrm>
            <a:off x="287338" y="1670050"/>
            <a:ext cx="3481387" cy="434975"/>
          </a:xfrm>
          <a:prstGeom prst="roundRect">
            <a:avLst>
              <a:gd name="adj" fmla="val 50000"/>
            </a:avLst>
          </a:prstGeom>
          <a:solidFill>
            <a:srgbClr val="367E98"/>
          </a:solidFill>
          <a:ln w="19050" cap="flat" cmpd="sng">
            <a:solidFill>
              <a:srgbClr val="FFFFFF">
                <a:alpha val="30196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latinLnBrk="1">
              <a:buFont typeface="Wingdings" panose="05000000000000000000" pitchFamily="2" charset="2"/>
            </a:pPr>
            <a:r>
              <a:rPr lang="zh-CN" altLang="en-US" b="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二、网点人员管理</a:t>
            </a:r>
            <a:endParaRPr lang="zh-CN" altLang="en-US" b="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5526" name="Text Box 6"/>
          <p:cNvSpPr txBox="1">
            <a:spLocks noChangeArrowheads="1"/>
          </p:cNvSpPr>
          <p:nvPr/>
        </p:nvSpPr>
        <p:spPr bwMode="auto">
          <a:xfrm>
            <a:off x="287338" y="2257425"/>
            <a:ext cx="5391150" cy="430213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457200" marR="0" indent="-457200" defTabSz="914400" eaLnBrk="0" hangingPunct="0">
              <a:buClrTx/>
              <a:buSzTx/>
              <a:buFontTx/>
              <a:buNone/>
              <a:defRPr/>
            </a:pPr>
            <a:r>
              <a:rPr kumimoji="1" lang="zh-CN" altLang="en-US" b="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（一）仪容仪表管理</a:t>
            </a:r>
            <a:endParaRPr kumimoji="1" lang="ko-KR" altLang="en-US" b="0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527" name="Rectangle 7"/>
          <p:cNvSpPr>
            <a:spLocks noChangeArrowheads="1"/>
          </p:cNvSpPr>
          <p:nvPr/>
        </p:nvSpPr>
        <p:spPr bwMode="auto">
          <a:xfrm>
            <a:off x="5830888" y="2257425"/>
            <a:ext cx="3124200" cy="431800"/>
          </a:xfrm>
          <a:prstGeom prst="rect">
            <a:avLst/>
          </a:prstGeom>
          <a:solidFill>
            <a:srgbClr val="990000"/>
          </a:solidFill>
          <a:ln w="9525">
            <a:noFill/>
            <a:miter lim="800000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示范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1271" name="AutoShape 8"/>
          <p:cNvSpPr/>
          <p:nvPr/>
        </p:nvSpPr>
        <p:spPr>
          <a:xfrm>
            <a:off x="323850" y="2781300"/>
            <a:ext cx="2519363" cy="457200"/>
          </a:xfrm>
          <a:prstGeom prst="bevel">
            <a:avLst>
              <a:gd name="adj" fmla="val 11458"/>
            </a:avLst>
          </a:prstGeom>
          <a:solidFill>
            <a:srgbClr val="5E7FC2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29" name="AutoShape 9"/>
          <p:cNvSpPr/>
          <p:nvPr/>
        </p:nvSpPr>
        <p:spPr>
          <a:xfrm>
            <a:off x="323850" y="3213100"/>
            <a:ext cx="2519363" cy="2971800"/>
          </a:xfrm>
          <a:prstGeom prst="bevel">
            <a:avLst>
              <a:gd name="adj" fmla="val 2736"/>
            </a:avLst>
          </a:prstGeom>
          <a:solidFill>
            <a:srgbClr val="8CA4D4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pPr>
              <a:lnSpc>
                <a:spcPct val="120000"/>
              </a:lnSpc>
            </a:pP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ko-KR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3" name="AutoShape 11"/>
          <p:cNvSpPr/>
          <p:nvPr/>
        </p:nvSpPr>
        <p:spPr>
          <a:xfrm>
            <a:off x="2843213" y="2781300"/>
            <a:ext cx="2952750" cy="457200"/>
          </a:xfrm>
          <a:prstGeom prst="bevel">
            <a:avLst>
              <a:gd name="adj" fmla="val 11458"/>
            </a:avLst>
          </a:prstGeom>
          <a:solidFill>
            <a:srgbClr val="FF6600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32" name="AutoShape 12"/>
          <p:cNvSpPr/>
          <p:nvPr/>
        </p:nvSpPr>
        <p:spPr>
          <a:xfrm>
            <a:off x="2843213" y="3213100"/>
            <a:ext cx="2959100" cy="2971800"/>
          </a:xfrm>
          <a:prstGeom prst="bevel">
            <a:avLst>
              <a:gd name="adj" fmla="val 2736"/>
            </a:avLst>
          </a:prstGeom>
          <a:solidFill>
            <a:srgbClr val="98CE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endParaRPr lang="ko-KR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5" name="Rectangle 13"/>
          <p:cNvSpPr/>
          <p:nvPr/>
        </p:nvSpPr>
        <p:spPr>
          <a:xfrm>
            <a:off x="4067175" y="2852738"/>
            <a:ext cx="5905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zh-CN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面部</a:t>
            </a:r>
            <a:endParaRPr lang="zh-CN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11276" name="Rectangle 18"/>
          <p:cNvSpPr/>
          <p:nvPr/>
        </p:nvSpPr>
        <p:spPr>
          <a:xfrm>
            <a:off x="1230313" y="2852738"/>
            <a:ext cx="5905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zh-CN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头发</a:t>
            </a:r>
            <a:endParaRPr lang="zh-CN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pic>
        <p:nvPicPr>
          <p:cNvPr id="235541" name="Picture 21" descr="6CC26D97FCEE44A69630242BBCA9DB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27763" y="3284538"/>
            <a:ext cx="2520950" cy="25923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5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35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3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9" grpId="0" animBg="1"/>
      <p:bldP spid="2355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0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291" name="Rectangle 9"/>
          <p:cNvSpPr/>
          <p:nvPr/>
        </p:nvSpPr>
        <p:spPr>
          <a:xfrm>
            <a:off x="2843213" y="908050"/>
            <a:ext cx="3232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 eaLnBrk="0" hangingPunct="0"/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仪容仪表不合格记录表</a:t>
            </a:r>
            <a:endParaRPr lang="zh-CN" altLang="en-US" sz="24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10467" name="Group 547"/>
          <p:cNvGraphicFramePr>
            <a:graphicFrameLocks noGrp="1"/>
          </p:cNvGraphicFramePr>
          <p:nvPr/>
        </p:nvGraphicFramePr>
        <p:xfrm>
          <a:off x="179388" y="1628775"/>
          <a:ext cx="8785225" cy="4665663"/>
        </p:xfrm>
        <a:graphic>
          <a:graphicData uri="http://schemas.openxmlformats.org/drawingml/2006/table">
            <a:tbl>
              <a:tblPr/>
              <a:tblGrid>
                <a:gridCol w="809625"/>
                <a:gridCol w="1422400"/>
                <a:gridCol w="811212"/>
                <a:gridCol w="846138"/>
                <a:gridCol w="506412"/>
                <a:gridCol w="1012825"/>
                <a:gridCol w="3376613"/>
              </a:tblGrid>
              <a:tr h="640043">
                <a:tc gridSpan="7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   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年  月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36825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日期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姓名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头发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面容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手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着装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备注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16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日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X X X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X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X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头发过长披肩、未穿工装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16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日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X X X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X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工装不整洁平整、未戴胸牌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14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3315" name="Rectangle 4"/>
          <p:cNvSpPr/>
          <p:nvPr/>
        </p:nvSpPr>
        <p:spPr>
          <a:xfrm>
            <a:off x="5830888" y="2820988"/>
            <a:ext cx="3124200" cy="3379787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6" name="AutoShape 5"/>
          <p:cNvSpPr/>
          <p:nvPr/>
        </p:nvSpPr>
        <p:spPr>
          <a:xfrm>
            <a:off x="287338" y="1670050"/>
            <a:ext cx="3481387" cy="434975"/>
          </a:xfrm>
          <a:prstGeom prst="roundRect">
            <a:avLst>
              <a:gd name="adj" fmla="val 50000"/>
            </a:avLst>
          </a:prstGeom>
          <a:solidFill>
            <a:srgbClr val="367E98"/>
          </a:solidFill>
          <a:ln w="19050" cap="flat" cmpd="sng">
            <a:solidFill>
              <a:srgbClr val="FFFFFF">
                <a:alpha val="30196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latinLnBrk="1">
              <a:buFont typeface="Wingdings" panose="05000000000000000000" pitchFamily="2" charset="2"/>
            </a:pPr>
            <a:r>
              <a:rPr lang="zh-CN" altLang="en-US" b="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二、网点人员管理</a:t>
            </a:r>
            <a:endParaRPr lang="zh-CN" altLang="en-US" b="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7574" name="Text Box 6"/>
          <p:cNvSpPr txBox="1">
            <a:spLocks noChangeArrowheads="1"/>
          </p:cNvSpPr>
          <p:nvPr/>
        </p:nvSpPr>
        <p:spPr bwMode="auto">
          <a:xfrm>
            <a:off x="287338" y="2257425"/>
            <a:ext cx="5391150" cy="430213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457200" marR="0" indent="-457200" defTabSz="914400" eaLnBrk="0" hangingPunct="0">
              <a:buClrTx/>
              <a:buSzTx/>
              <a:buFontTx/>
              <a:buNone/>
              <a:defRPr/>
            </a:pPr>
            <a:r>
              <a:rPr kumimoji="1" lang="zh-CN" altLang="en-US" b="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（二）言行举止规范</a:t>
            </a:r>
            <a:endParaRPr kumimoji="1" lang="zh-CN" altLang="en-US" b="0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7575" name="Rectangle 7"/>
          <p:cNvSpPr>
            <a:spLocks noChangeArrowheads="1"/>
          </p:cNvSpPr>
          <p:nvPr/>
        </p:nvSpPr>
        <p:spPr bwMode="auto">
          <a:xfrm>
            <a:off x="5830888" y="2257425"/>
            <a:ext cx="3124200" cy="431800"/>
          </a:xfrm>
          <a:prstGeom prst="rect">
            <a:avLst/>
          </a:prstGeom>
          <a:solidFill>
            <a:srgbClr val="990000"/>
          </a:solidFill>
          <a:ln w="9525">
            <a:noFill/>
            <a:miter lim="800000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示范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3319" name="Rectangle 8"/>
          <p:cNvSpPr/>
          <p:nvPr/>
        </p:nvSpPr>
        <p:spPr>
          <a:xfrm>
            <a:off x="984250" y="2867025"/>
            <a:ext cx="8191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ko-KR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과    거</a:t>
            </a:r>
            <a:endParaRPr lang="ko-KR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13320" name="AutoShape 9"/>
          <p:cNvSpPr/>
          <p:nvPr/>
        </p:nvSpPr>
        <p:spPr>
          <a:xfrm>
            <a:off x="323850" y="2781300"/>
            <a:ext cx="5472113" cy="457200"/>
          </a:xfrm>
          <a:prstGeom prst="bevel">
            <a:avLst>
              <a:gd name="adj" fmla="val 11458"/>
            </a:avLst>
          </a:prstGeom>
          <a:solidFill>
            <a:srgbClr val="FF6600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1" name="Rectangle 11"/>
          <p:cNvSpPr/>
          <p:nvPr/>
        </p:nvSpPr>
        <p:spPr>
          <a:xfrm>
            <a:off x="2716213" y="2852738"/>
            <a:ext cx="412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坐</a:t>
            </a:r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grpSp>
        <p:nvGrpSpPr>
          <p:cNvPr id="2" name="Group 18"/>
          <p:cNvGrpSpPr/>
          <p:nvPr/>
        </p:nvGrpSpPr>
        <p:grpSpPr>
          <a:xfrm>
            <a:off x="323850" y="3213100"/>
            <a:ext cx="2663825" cy="2971800"/>
            <a:chOff x="204" y="2024"/>
            <a:chExt cx="1678" cy="1872"/>
          </a:xfrm>
        </p:grpSpPr>
        <p:sp>
          <p:nvSpPr>
            <p:cNvPr id="13323" name="AutoShape 10"/>
            <p:cNvSpPr/>
            <p:nvPr/>
          </p:nvSpPr>
          <p:spPr>
            <a:xfrm>
              <a:off x="204" y="2024"/>
              <a:ext cx="1678" cy="1872"/>
            </a:xfrm>
            <a:prstGeom prst="bevel">
              <a:avLst>
                <a:gd name="adj" fmla="val 2736"/>
              </a:avLst>
            </a:prstGeom>
            <a:solidFill>
              <a:srgbClr val="98CE00">
                <a:alpha val="70195"/>
              </a:srgbClr>
            </a:solidFill>
            <a:ln w="9525">
              <a:noFill/>
            </a:ln>
          </p:spPr>
          <p:txBody>
            <a:bodyPr wrap="none" lIns="144000" tIns="180000" anchor="t" anchorCtr="0"/>
            <a:p>
              <a:endParaRPr lang="ko-KR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4" name="Rectangle 14"/>
            <p:cNvSpPr/>
            <p:nvPr/>
          </p:nvSpPr>
          <p:spPr>
            <a:xfrm>
              <a:off x="249" y="2770"/>
              <a:ext cx="145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zh-CN" altLang="en-US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19"/>
          <p:cNvGrpSpPr/>
          <p:nvPr/>
        </p:nvGrpSpPr>
        <p:grpSpPr>
          <a:xfrm>
            <a:off x="2987675" y="3213100"/>
            <a:ext cx="2808288" cy="2971800"/>
            <a:chOff x="1882" y="2024"/>
            <a:chExt cx="1769" cy="1872"/>
          </a:xfrm>
        </p:grpSpPr>
        <p:sp>
          <p:nvSpPr>
            <p:cNvPr id="13326" name="AutoShape 15"/>
            <p:cNvSpPr/>
            <p:nvPr/>
          </p:nvSpPr>
          <p:spPr>
            <a:xfrm>
              <a:off x="1882" y="2024"/>
              <a:ext cx="1769" cy="1872"/>
            </a:xfrm>
            <a:prstGeom prst="bevel">
              <a:avLst>
                <a:gd name="adj" fmla="val 2736"/>
              </a:avLst>
            </a:prstGeom>
            <a:solidFill>
              <a:srgbClr val="00FF00">
                <a:alpha val="70195"/>
              </a:srgbClr>
            </a:solidFill>
            <a:ln w="9525">
              <a:noFill/>
            </a:ln>
          </p:spPr>
          <p:txBody>
            <a:bodyPr wrap="none" lIns="144000" tIns="180000" anchor="t" anchorCtr="0"/>
            <a:p>
              <a:endParaRPr lang="ko-KR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7" name="Rectangle 16"/>
            <p:cNvSpPr/>
            <p:nvPr/>
          </p:nvSpPr>
          <p:spPr>
            <a:xfrm>
              <a:off x="2064" y="2770"/>
              <a:ext cx="1361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eaLnBrk="0" hangingPunct="0"/>
              <a:endParaRPr lang="zh-CN" altLang="en-US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37585" name="Picture 17" descr="a17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56325" y="2924175"/>
            <a:ext cx="2447925" cy="28813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37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38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4339" name="Rectangle 4"/>
          <p:cNvSpPr/>
          <p:nvPr/>
        </p:nvSpPr>
        <p:spPr>
          <a:xfrm>
            <a:off x="5830888" y="2820988"/>
            <a:ext cx="3124200" cy="3379787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0" name="AutoShape 5"/>
          <p:cNvSpPr/>
          <p:nvPr/>
        </p:nvSpPr>
        <p:spPr>
          <a:xfrm>
            <a:off x="287338" y="1670050"/>
            <a:ext cx="3481387" cy="434975"/>
          </a:xfrm>
          <a:prstGeom prst="roundRect">
            <a:avLst>
              <a:gd name="adj" fmla="val 50000"/>
            </a:avLst>
          </a:prstGeom>
          <a:solidFill>
            <a:srgbClr val="367E98"/>
          </a:solidFill>
          <a:ln w="19050" cap="flat" cmpd="sng">
            <a:solidFill>
              <a:srgbClr val="FFFFFF">
                <a:alpha val="30196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latinLnBrk="1">
              <a:buFont typeface="Wingdings" panose="05000000000000000000" pitchFamily="2" charset="2"/>
            </a:pPr>
            <a:r>
              <a:rPr lang="zh-CN" altLang="en-US" b="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二、网点人员管理</a:t>
            </a:r>
            <a:endParaRPr lang="zh-CN" altLang="en-US" b="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8598" name="Text Box 6"/>
          <p:cNvSpPr txBox="1">
            <a:spLocks noChangeArrowheads="1"/>
          </p:cNvSpPr>
          <p:nvPr/>
        </p:nvSpPr>
        <p:spPr bwMode="auto">
          <a:xfrm>
            <a:off x="287338" y="2257425"/>
            <a:ext cx="5391150" cy="430213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457200" marR="0" indent="-457200" defTabSz="914400" eaLnBrk="0" hangingPunct="0">
              <a:buClrTx/>
              <a:buSzTx/>
              <a:buFontTx/>
              <a:buNone/>
              <a:defRPr/>
            </a:pPr>
            <a:r>
              <a:rPr kumimoji="1" lang="zh-CN" altLang="en-US" b="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（二）言行举止规范</a:t>
            </a:r>
            <a:endParaRPr kumimoji="1" lang="zh-CN" altLang="en-US" b="0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8599" name="Rectangle 7"/>
          <p:cNvSpPr>
            <a:spLocks noChangeArrowheads="1"/>
          </p:cNvSpPr>
          <p:nvPr/>
        </p:nvSpPr>
        <p:spPr bwMode="auto">
          <a:xfrm>
            <a:off x="5830888" y="2257425"/>
            <a:ext cx="3124200" cy="431800"/>
          </a:xfrm>
          <a:prstGeom prst="rect">
            <a:avLst/>
          </a:prstGeom>
          <a:solidFill>
            <a:srgbClr val="990000"/>
          </a:solidFill>
          <a:ln w="9525">
            <a:noFill/>
            <a:miter lim="800000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示范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4343" name="Rectangle 8"/>
          <p:cNvSpPr/>
          <p:nvPr/>
        </p:nvSpPr>
        <p:spPr>
          <a:xfrm>
            <a:off x="984250" y="2867025"/>
            <a:ext cx="8191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ko-KR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과    거</a:t>
            </a:r>
            <a:endParaRPr lang="ko-KR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14344" name="AutoShape 9"/>
          <p:cNvSpPr/>
          <p:nvPr/>
        </p:nvSpPr>
        <p:spPr>
          <a:xfrm>
            <a:off x="323850" y="2781300"/>
            <a:ext cx="5472113" cy="457200"/>
          </a:xfrm>
          <a:prstGeom prst="bevel">
            <a:avLst>
              <a:gd name="adj" fmla="val 11458"/>
            </a:avLst>
          </a:prstGeom>
          <a:solidFill>
            <a:srgbClr val="FF6600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5" name="Rectangle 11"/>
          <p:cNvSpPr/>
          <p:nvPr/>
        </p:nvSpPr>
        <p:spPr>
          <a:xfrm>
            <a:off x="2716213" y="2852738"/>
            <a:ext cx="412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立</a:t>
            </a:r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grpSp>
        <p:nvGrpSpPr>
          <p:cNvPr id="2" name="Group 18"/>
          <p:cNvGrpSpPr/>
          <p:nvPr/>
        </p:nvGrpSpPr>
        <p:grpSpPr>
          <a:xfrm>
            <a:off x="323850" y="3213100"/>
            <a:ext cx="5472113" cy="2971800"/>
            <a:chOff x="204" y="2024"/>
            <a:chExt cx="3447" cy="1872"/>
          </a:xfrm>
        </p:grpSpPr>
        <p:sp>
          <p:nvSpPr>
            <p:cNvPr id="14347" name="AutoShape 13"/>
            <p:cNvSpPr/>
            <p:nvPr/>
          </p:nvSpPr>
          <p:spPr>
            <a:xfrm>
              <a:off x="204" y="2024"/>
              <a:ext cx="3447" cy="1872"/>
            </a:xfrm>
            <a:prstGeom prst="bevel">
              <a:avLst>
                <a:gd name="adj" fmla="val 2736"/>
              </a:avLst>
            </a:prstGeom>
            <a:solidFill>
              <a:srgbClr val="00FF00">
                <a:alpha val="70195"/>
              </a:srgbClr>
            </a:solidFill>
            <a:ln w="9525">
              <a:noFill/>
            </a:ln>
          </p:spPr>
          <p:txBody>
            <a:bodyPr wrap="none" lIns="144000" tIns="180000" anchor="t" anchorCtr="0"/>
            <a:p>
              <a:endParaRPr lang="ko-KR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8" name="Rectangle 14"/>
            <p:cNvSpPr/>
            <p:nvPr/>
          </p:nvSpPr>
          <p:spPr>
            <a:xfrm>
              <a:off x="295" y="2770"/>
              <a:ext cx="313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endParaRPr lang="zh-CN" altLang="en-US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38609" name="Picture 17" descr="21BFD7793A75400DAB202DCC93142D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88125" y="2997200"/>
            <a:ext cx="1655763" cy="30241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3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2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5363" name="Rectangle 4"/>
          <p:cNvSpPr/>
          <p:nvPr/>
        </p:nvSpPr>
        <p:spPr>
          <a:xfrm>
            <a:off x="5830888" y="2820988"/>
            <a:ext cx="3124200" cy="3379787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4" name="AutoShape 5"/>
          <p:cNvSpPr/>
          <p:nvPr/>
        </p:nvSpPr>
        <p:spPr>
          <a:xfrm>
            <a:off x="287338" y="1670050"/>
            <a:ext cx="3481387" cy="434975"/>
          </a:xfrm>
          <a:prstGeom prst="roundRect">
            <a:avLst>
              <a:gd name="adj" fmla="val 50000"/>
            </a:avLst>
          </a:prstGeom>
          <a:solidFill>
            <a:srgbClr val="367E98"/>
          </a:solidFill>
          <a:ln w="19050" cap="flat" cmpd="sng">
            <a:solidFill>
              <a:srgbClr val="FFFFFF">
                <a:alpha val="30196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latinLnBrk="1">
              <a:buFont typeface="Wingdings" panose="05000000000000000000" pitchFamily="2" charset="2"/>
            </a:pPr>
            <a:r>
              <a:rPr lang="zh-CN" altLang="en-US" b="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二、网点人员管理</a:t>
            </a:r>
            <a:endParaRPr lang="zh-CN" altLang="en-US" b="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9622" name="Text Box 6"/>
          <p:cNvSpPr txBox="1">
            <a:spLocks noChangeArrowheads="1"/>
          </p:cNvSpPr>
          <p:nvPr/>
        </p:nvSpPr>
        <p:spPr bwMode="auto">
          <a:xfrm>
            <a:off x="287338" y="2257425"/>
            <a:ext cx="5391150" cy="430213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457200" marR="0" indent="-457200" defTabSz="914400" eaLnBrk="0" hangingPunct="0">
              <a:buClrTx/>
              <a:buSzTx/>
              <a:buFontTx/>
              <a:buNone/>
              <a:defRPr/>
            </a:pPr>
            <a:r>
              <a:rPr kumimoji="1" lang="zh-CN" altLang="en-US" b="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（二）言行举止规范</a:t>
            </a:r>
            <a:endParaRPr kumimoji="1" lang="zh-CN" altLang="en-US" b="0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9623" name="Rectangle 7"/>
          <p:cNvSpPr>
            <a:spLocks noChangeArrowheads="1"/>
          </p:cNvSpPr>
          <p:nvPr/>
        </p:nvSpPr>
        <p:spPr bwMode="auto">
          <a:xfrm>
            <a:off x="5830888" y="2257425"/>
            <a:ext cx="3124200" cy="431800"/>
          </a:xfrm>
          <a:prstGeom prst="rect">
            <a:avLst/>
          </a:prstGeom>
          <a:solidFill>
            <a:srgbClr val="990000"/>
          </a:solidFill>
          <a:ln w="9525">
            <a:noFill/>
            <a:miter lim="800000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示范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367" name="Rectangle 8"/>
          <p:cNvSpPr/>
          <p:nvPr/>
        </p:nvSpPr>
        <p:spPr>
          <a:xfrm>
            <a:off x="984250" y="2867025"/>
            <a:ext cx="8191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ko-KR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과    거</a:t>
            </a:r>
            <a:endParaRPr lang="ko-KR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15368" name="AutoShape 9"/>
          <p:cNvSpPr/>
          <p:nvPr/>
        </p:nvSpPr>
        <p:spPr>
          <a:xfrm>
            <a:off x="323850" y="2781300"/>
            <a:ext cx="5472113" cy="457200"/>
          </a:xfrm>
          <a:prstGeom prst="bevel">
            <a:avLst>
              <a:gd name="adj" fmla="val 11458"/>
            </a:avLst>
          </a:prstGeom>
          <a:solidFill>
            <a:srgbClr val="FF6600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9" name="Rectangle 10"/>
          <p:cNvSpPr/>
          <p:nvPr/>
        </p:nvSpPr>
        <p:spPr>
          <a:xfrm>
            <a:off x="2716213" y="2852738"/>
            <a:ext cx="412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行</a:t>
            </a:r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239627" name="AutoShape 11"/>
          <p:cNvSpPr/>
          <p:nvPr/>
        </p:nvSpPr>
        <p:spPr>
          <a:xfrm>
            <a:off x="323850" y="3213100"/>
            <a:ext cx="5472113" cy="2971800"/>
          </a:xfrm>
          <a:prstGeom prst="bevel">
            <a:avLst>
              <a:gd name="adj" fmla="val 2736"/>
            </a:avLst>
          </a:prstGeom>
          <a:solidFill>
            <a:srgbClr val="00FF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endParaRPr lang="ko-KR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9628" name="Rectangle 12"/>
          <p:cNvSpPr/>
          <p:nvPr/>
        </p:nvSpPr>
        <p:spPr>
          <a:xfrm>
            <a:off x="468313" y="4395788"/>
            <a:ext cx="5183187" cy="36671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39631" name="Picture 15" descr="312E0067E2394BD89389B2BBA85B77E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77050" y="2924175"/>
            <a:ext cx="1582738" cy="1152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9632" name="Picture 16" descr="1EF79F27010A4288902090FE3243C85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1863" y="4221163"/>
            <a:ext cx="2881312" cy="1876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39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39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27" grpId="0" animBg="1"/>
      <p:bldP spid="2396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86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6387" name="Rectangle 4"/>
          <p:cNvSpPr/>
          <p:nvPr/>
        </p:nvSpPr>
        <p:spPr>
          <a:xfrm>
            <a:off x="5830888" y="2820988"/>
            <a:ext cx="3124200" cy="3379787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8" name="AutoShape 5"/>
          <p:cNvSpPr/>
          <p:nvPr/>
        </p:nvSpPr>
        <p:spPr>
          <a:xfrm>
            <a:off x="287338" y="1670050"/>
            <a:ext cx="3481387" cy="434975"/>
          </a:xfrm>
          <a:prstGeom prst="roundRect">
            <a:avLst>
              <a:gd name="adj" fmla="val 50000"/>
            </a:avLst>
          </a:prstGeom>
          <a:solidFill>
            <a:srgbClr val="367E98"/>
          </a:solidFill>
          <a:ln w="19050" cap="flat" cmpd="sng">
            <a:solidFill>
              <a:srgbClr val="FFFFFF">
                <a:alpha val="30196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latinLnBrk="1">
              <a:buFont typeface="Wingdings" panose="05000000000000000000" pitchFamily="2" charset="2"/>
            </a:pPr>
            <a:r>
              <a:rPr lang="zh-CN" altLang="en-US" b="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二、网点人员管理</a:t>
            </a:r>
            <a:endParaRPr lang="zh-CN" altLang="en-US" b="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0646" name="Text Box 6"/>
          <p:cNvSpPr txBox="1">
            <a:spLocks noChangeArrowheads="1"/>
          </p:cNvSpPr>
          <p:nvPr/>
        </p:nvSpPr>
        <p:spPr bwMode="auto">
          <a:xfrm>
            <a:off x="287338" y="2257425"/>
            <a:ext cx="5391150" cy="430213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457200" marR="0" indent="-457200" defTabSz="914400" eaLnBrk="0" hangingPunct="0">
              <a:buClrTx/>
              <a:buSzTx/>
              <a:buFontTx/>
              <a:buNone/>
              <a:defRPr/>
            </a:pPr>
            <a:r>
              <a:rPr kumimoji="1" lang="zh-CN" altLang="en-US" b="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（二）言行举止规范</a:t>
            </a:r>
            <a:endParaRPr kumimoji="1" lang="zh-CN" altLang="en-US" b="0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0647" name="Rectangle 7"/>
          <p:cNvSpPr>
            <a:spLocks noChangeArrowheads="1"/>
          </p:cNvSpPr>
          <p:nvPr/>
        </p:nvSpPr>
        <p:spPr bwMode="auto">
          <a:xfrm>
            <a:off x="5830888" y="2257425"/>
            <a:ext cx="3124200" cy="431800"/>
          </a:xfrm>
          <a:prstGeom prst="rect">
            <a:avLst/>
          </a:prstGeom>
          <a:solidFill>
            <a:srgbClr val="990000"/>
          </a:solidFill>
          <a:ln w="9525">
            <a:noFill/>
            <a:miter lim="800000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示范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6391" name="Rectangle 8"/>
          <p:cNvSpPr/>
          <p:nvPr/>
        </p:nvSpPr>
        <p:spPr>
          <a:xfrm>
            <a:off x="984250" y="2867025"/>
            <a:ext cx="8191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ko-KR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과    거</a:t>
            </a:r>
            <a:endParaRPr lang="ko-KR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16392" name="AutoShape 9"/>
          <p:cNvSpPr/>
          <p:nvPr/>
        </p:nvSpPr>
        <p:spPr>
          <a:xfrm>
            <a:off x="323850" y="2781300"/>
            <a:ext cx="5472113" cy="457200"/>
          </a:xfrm>
          <a:prstGeom prst="bevel">
            <a:avLst>
              <a:gd name="adj" fmla="val 11458"/>
            </a:avLst>
          </a:prstGeom>
          <a:solidFill>
            <a:srgbClr val="FF6600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0650" name="AutoShape 10"/>
          <p:cNvSpPr/>
          <p:nvPr/>
        </p:nvSpPr>
        <p:spPr>
          <a:xfrm>
            <a:off x="323850" y="3213100"/>
            <a:ext cx="2232025" cy="2971800"/>
          </a:xfrm>
          <a:prstGeom prst="bevel">
            <a:avLst>
              <a:gd name="adj" fmla="val 2736"/>
            </a:avLst>
          </a:prstGeom>
          <a:solidFill>
            <a:srgbClr val="98CE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endParaRPr lang="ko-KR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4" name="Rectangle 11"/>
          <p:cNvSpPr/>
          <p:nvPr/>
        </p:nvSpPr>
        <p:spPr>
          <a:xfrm>
            <a:off x="2195513" y="2852738"/>
            <a:ext cx="145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en-US" altLang="zh-CN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1</a:t>
            </a:r>
            <a:r>
              <a: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、接待客户</a:t>
            </a:r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240653" name="AutoShape 13"/>
          <p:cNvSpPr/>
          <p:nvPr/>
        </p:nvSpPr>
        <p:spPr>
          <a:xfrm>
            <a:off x="2555875" y="3213100"/>
            <a:ext cx="3240088" cy="2971800"/>
          </a:xfrm>
          <a:prstGeom prst="bevel">
            <a:avLst>
              <a:gd name="adj" fmla="val 2736"/>
            </a:avLst>
          </a:prstGeom>
          <a:solidFill>
            <a:srgbClr val="00FF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endParaRPr lang="ko-KR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0654" name="Rectangle 14"/>
          <p:cNvSpPr/>
          <p:nvPr/>
        </p:nvSpPr>
        <p:spPr>
          <a:xfrm>
            <a:off x="2700338" y="3709988"/>
            <a:ext cx="2951162" cy="17399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您好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\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你好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\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早上好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\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下午好！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我是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XX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速运的收派员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初次见面或当天第一次见面时使用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0660" name="Picture 20" descr="A9AA25A9C937467DBCE24BB6402281D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11863" y="3213100"/>
            <a:ext cx="2808287" cy="2447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0661" name="Rectangle 21"/>
          <p:cNvSpPr/>
          <p:nvPr/>
        </p:nvSpPr>
        <p:spPr>
          <a:xfrm>
            <a:off x="395288" y="3357563"/>
            <a:ext cx="1584325" cy="36671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en-US" altLang="zh-CN" b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）、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40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40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40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24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24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50" grpId="0" animBg="1"/>
      <p:bldP spid="240653" grpId="0" animBg="1"/>
      <p:bldP spid="240654" grpId="0"/>
      <p:bldP spid="2406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0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7411" name="Rectangle 4"/>
          <p:cNvSpPr/>
          <p:nvPr/>
        </p:nvSpPr>
        <p:spPr>
          <a:xfrm>
            <a:off x="5830888" y="2820988"/>
            <a:ext cx="3124200" cy="3379787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2" name="AutoShape 5"/>
          <p:cNvSpPr/>
          <p:nvPr/>
        </p:nvSpPr>
        <p:spPr>
          <a:xfrm>
            <a:off x="287338" y="1670050"/>
            <a:ext cx="3481387" cy="434975"/>
          </a:xfrm>
          <a:prstGeom prst="roundRect">
            <a:avLst>
              <a:gd name="adj" fmla="val 50000"/>
            </a:avLst>
          </a:prstGeom>
          <a:solidFill>
            <a:srgbClr val="367E98"/>
          </a:solidFill>
          <a:ln w="19050" cap="flat" cmpd="sng">
            <a:solidFill>
              <a:srgbClr val="FFFFFF">
                <a:alpha val="30196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latinLnBrk="1">
              <a:buFont typeface="Wingdings" panose="05000000000000000000" pitchFamily="2" charset="2"/>
            </a:pPr>
            <a:r>
              <a:rPr lang="zh-CN" altLang="en-US" b="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二、网点人员管理</a:t>
            </a:r>
            <a:endParaRPr lang="zh-CN" altLang="en-US" b="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1670" name="Text Box 6"/>
          <p:cNvSpPr txBox="1">
            <a:spLocks noChangeArrowheads="1"/>
          </p:cNvSpPr>
          <p:nvPr/>
        </p:nvSpPr>
        <p:spPr bwMode="auto">
          <a:xfrm>
            <a:off x="287338" y="2257425"/>
            <a:ext cx="5391150" cy="430213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457200" marR="0" indent="-457200" defTabSz="914400" eaLnBrk="0" hangingPunct="0">
              <a:buClrTx/>
              <a:buSzTx/>
              <a:buFontTx/>
              <a:buNone/>
              <a:defRPr/>
            </a:pPr>
            <a:r>
              <a:rPr kumimoji="1" lang="zh-CN" altLang="en-US" b="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（二）言行举止规范</a:t>
            </a:r>
            <a:endParaRPr kumimoji="1" lang="zh-CN" altLang="en-US" b="0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1671" name="Rectangle 7"/>
          <p:cNvSpPr>
            <a:spLocks noChangeArrowheads="1"/>
          </p:cNvSpPr>
          <p:nvPr/>
        </p:nvSpPr>
        <p:spPr bwMode="auto">
          <a:xfrm>
            <a:off x="5830888" y="2257425"/>
            <a:ext cx="3124200" cy="431800"/>
          </a:xfrm>
          <a:prstGeom prst="rect">
            <a:avLst/>
          </a:prstGeom>
          <a:solidFill>
            <a:srgbClr val="990000"/>
          </a:solidFill>
          <a:ln w="9525">
            <a:noFill/>
            <a:miter lim="800000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示范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415" name="Rectangle 8"/>
          <p:cNvSpPr/>
          <p:nvPr/>
        </p:nvSpPr>
        <p:spPr>
          <a:xfrm>
            <a:off x="984250" y="2867025"/>
            <a:ext cx="8191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ko-KR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과    거</a:t>
            </a:r>
            <a:endParaRPr lang="ko-KR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17416" name="AutoShape 9"/>
          <p:cNvSpPr/>
          <p:nvPr/>
        </p:nvSpPr>
        <p:spPr>
          <a:xfrm>
            <a:off x="323850" y="2781300"/>
            <a:ext cx="5472113" cy="457200"/>
          </a:xfrm>
          <a:prstGeom prst="bevel">
            <a:avLst>
              <a:gd name="adj" fmla="val 11458"/>
            </a:avLst>
          </a:prstGeom>
          <a:solidFill>
            <a:srgbClr val="FF6600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1674" name="AutoShape 10"/>
          <p:cNvSpPr/>
          <p:nvPr/>
        </p:nvSpPr>
        <p:spPr>
          <a:xfrm>
            <a:off x="323850" y="3213100"/>
            <a:ext cx="2232025" cy="2971800"/>
          </a:xfrm>
          <a:prstGeom prst="bevel">
            <a:avLst>
              <a:gd name="adj" fmla="val 2736"/>
            </a:avLst>
          </a:prstGeom>
          <a:solidFill>
            <a:srgbClr val="98CE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endParaRPr lang="ko-KR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8" name="Rectangle 11"/>
          <p:cNvSpPr/>
          <p:nvPr/>
        </p:nvSpPr>
        <p:spPr>
          <a:xfrm>
            <a:off x="2195513" y="2852738"/>
            <a:ext cx="145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en-US" altLang="zh-CN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1</a:t>
            </a:r>
            <a:r>
              <a: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、接待客户</a:t>
            </a:r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241676" name="AutoShape 12"/>
          <p:cNvSpPr/>
          <p:nvPr/>
        </p:nvSpPr>
        <p:spPr>
          <a:xfrm>
            <a:off x="2555875" y="3213100"/>
            <a:ext cx="3240088" cy="2971800"/>
          </a:xfrm>
          <a:prstGeom prst="bevel">
            <a:avLst>
              <a:gd name="adj" fmla="val 2736"/>
            </a:avLst>
          </a:prstGeom>
          <a:solidFill>
            <a:srgbClr val="00FF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endParaRPr lang="ko-KR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1677" name="Rectangle 13"/>
          <p:cNvSpPr/>
          <p:nvPr/>
        </p:nvSpPr>
        <p:spPr>
          <a:xfrm>
            <a:off x="2700338" y="4121150"/>
            <a:ext cx="2951162" cy="9159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对不起，请问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…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向客户询问时使用，态度要温和且有礼貌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1678" name="Rectangle 14"/>
          <p:cNvSpPr/>
          <p:nvPr/>
        </p:nvSpPr>
        <p:spPr>
          <a:xfrm>
            <a:off x="395288" y="3357563"/>
            <a:ext cx="1584325" cy="36671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en-US" altLang="zh-CN" b="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）、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1681" name="Picture 17" descr="8B9D526B8E5140CDBAF1B8A3EB0CFDF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4888" y="3644900"/>
            <a:ext cx="2638425" cy="1733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41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41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41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41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41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74" grpId="0" animBg="1"/>
      <p:bldP spid="241676" grpId="0" animBg="1"/>
      <p:bldP spid="241677" grpId="0"/>
      <p:bldP spid="24167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4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8435" name="Rectangle 4"/>
          <p:cNvSpPr/>
          <p:nvPr/>
        </p:nvSpPr>
        <p:spPr>
          <a:xfrm>
            <a:off x="5830888" y="2820988"/>
            <a:ext cx="3124200" cy="3379787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6" name="AutoShape 5"/>
          <p:cNvSpPr/>
          <p:nvPr/>
        </p:nvSpPr>
        <p:spPr>
          <a:xfrm>
            <a:off x="287338" y="1670050"/>
            <a:ext cx="3481387" cy="434975"/>
          </a:xfrm>
          <a:prstGeom prst="roundRect">
            <a:avLst>
              <a:gd name="adj" fmla="val 50000"/>
            </a:avLst>
          </a:prstGeom>
          <a:solidFill>
            <a:srgbClr val="367E98"/>
          </a:solidFill>
          <a:ln w="19050" cap="flat" cmpd="sng">
            <a:solidFill>
              <a:srgbClr val="FFFFFF">
                <a:alpha val="30196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latinLnBrk="1">
              <a:buFont typeface="Wingdings" panose="05000000000000000000" pitchFamily="2" charset="2"/>
            </a:pPr>
            <a:r>
              <a:rPr lang="zh-CN" altLang="en-US" b="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二、网点人员管理</a:t>
            </a:r>
            <a:endParaRPr lang="zh-CN" altLang="en-US" b="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2694" name="Text Box 6"/>
          <p:cNvSpPr txBox="1">
            <a:spLocks noChangeArrowheads="1"/>
          </p:cNvSpPr>
          <p:nvPr/>
        </p:nvSpPr>
        <p:spPr bwMode="auto">
          <a:xfrm>
            <a:off x="287338" y="2257425"/>
            <a:ext cx="5391150" cy="430213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457200" marR="0" indent="-457200" defTabSz="914400" eaLnBrk="0" hangingPunct="0">
              <a:buClrTx/>
              <a:buSzTx/>
              <a:buFontTx/>
              <a:buNone/>
              <a:defRPr/>
            </a:pPr>
            <a:r>
              <a:rPr kumimoji="1" lang="zh-CN" altLang="en-US" b="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（二）言行举止规范</a:t>
            </a:r>
            <a:endParaRPr kumimoji="1" lang="zh-CN" altLang="en-US" b="0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2695" name="Rectangle 7"/>
          <p:cNvSpPr>
            <a:spLocks noChangeArrowheads="1"/>
          </p:cNvSpPr>
          <p:nvPr/>
        </p:nvSpPr>
        <p:spPr bwMode="auto">
          <a:xfrm>
            <a:off x="5830888" y="2257425"/>
            <a:ext cx="3124200" cy="431800"/>
          </a:xfrm>
          <a:prstGeom prst="rect">
            <a:avLst/>
          </a:prstGeom>
          <a:solidFill>
            <a:srgbClr val="990000"/>
          </a:solidFill>
          <a:ln w="9525">
            <a:noFill/>
            <a:miter lim="800000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示范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8439" name="Rectangle 8"/>
          <p:cNvSpPr/>
          <p:nvPr/>
        </p:nvSpPr>
        <p:spPr>
          <a:xfrm>
            <a:off x="984250" y="2867025"/>
            <a:ext cx="8191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ko-KR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과    거</a:t>
            </a:r>
            <a:endParaRPr lang="ko-KR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18440" name="AutoShape 9"/>
          <p:cNvSpPr/>
          <p:nvPr/>
        </p:nvSpPr>
        <p:spPr>
          <a:xfrm>
            <a:off x="323850" y="2781300"/>
            <a:ext cx="5472113" cy="457200"/>
          </a:xfrm>
          <a:prstGeom prst="bevel">
            <a:avLst>
              <a:gd name="adj" fmla="val 11458"/>
            </a:avLst>
          </a:prstGeom>
          <a:solidFill>
            <a:srgbClr val="FF6600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2698" name="AutoShape 10"/>
          <p:cNvSpPr/>
          <p:nvPr/>
        </p:nvSpPr>
        <p:spPr>
          <a:xfrm>
            <a:off x="323850" y="3213100"/>
            <a:ext cx="2232025" cy="2971800"/>
          </a:xfrm>
          <a:prstGeom prst="bevel">
            <a:avLst>
              <a:gd name="adj" fmla="val 2736"/>
            </a:avLst>
          </a:prstGeom>
          <a:solidFill>
            <a:srgbClr val="98CE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endParaRPr lang="ko-KR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2" name="Rectangle 11"/>
          <p:cNvSpPr/>
          <p:nvPr/>
        </p:nvSpPr>
        <p:spPr>
          <a:xfrm>
            <a:off x="2195513" y="2852738"/>
            <a:ext cx="145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en-US" altLang="zh-CN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1</a:t>
            </a:r>
            <a:r>
              <a: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、接待客户</a:t>
            </a:r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242700" name="AutoShape 12"/>
          <p:cNvSpPr/>
          <p:nvPr/>
        </p:nvSpPr>
        <p:spPr>
          <a:xfrm>
            <a:off x="2555875" y="3213100"/>
            <a:ext cx="3240088" cy="2971800"/>
          </a:xfrm>
          <a:prstGeom prst="bevel">
            <a:avLst>
              <a:gd name="adj" fmla="val 2736"/>
            </a:avLst>
          </a:prstGeom>
          <a:solidFill>
            <a:srgbClr val="00FF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endParaRPr lang="ko-KR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2702" name="Rectangle 14"/>
          <p:cNvSpPr/>
          <p:nvPr/>
        </p:nvSpPr>
        <p:spPr>
          <a:xfrm>
            <a:off x="395288" y="3357563"/>
            <a:ext cx="1584325" cy="36671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en-US" altLang="zh-CN" b="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）、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2704" name="Rectangle 16"/>
          <p:cNvSpPr/>
          <p:nvPr/>
        </p:nvSpPr>
        <p:spPr>
          <a:xfrm>
            <a:off x="2700338" y="3941763"/>
            <a:ext cx="2879725" cy="701675"/>
          </a:xfrm>
          <a:prstGeom prst="rect">
            <a:avLst/>
          </a:prstGeom>
          <a:noFill/>
          <a:ln w="7938">
            <a:noFill/>
          </a:ln>
        </p:spPr>
        <p:txBody>
          <a:bodyPr lIns="64922" tIns="32461" rIns="64922" bIns="32461" anchor="ctr" anchorCtr="0">
            <a:spAutoFit/>
          </a:bodyPr>
          <a:p>
            <a:pPr algn="just"/>
            <a:r>
              <a:rPr lang="zh-CN" altLang="en-US" sz="1400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1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麻烦您，请您</a:t>
            </a:r>
            <a:r>
              <a:rPr lang="en-US" altLang="zh-CN" sz="1400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…”</a:t>
            </a:r>
            <a:endParaRPr lang="en-US" altLang="zh-CN" sz="140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sz="1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（如需让客户办理手续或事情时，应使用此语）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2705" name="Rectangle 17"/>
          <p:cNvSpPr/>
          <p:nvPr/>
        </p:nvSpPr>
        <p:spPr>
          <a:xfrm>
            <a:off x="2627313" y="4660900"/>
            <a:ext cx="3097212" cy="701675"/>
          </a:xfrm>
          <a:prstGeom prst="rect">
            <a:avLst/>
          </a:prstGeom>
          <a:noFill/>
          <a:ln w="7938">
            <a:noFill/>
          </a:ln>
        </p:spPr>
        <p:txBody>
          <a:bodyPr lIns="64922" tIns="32461" rIns="64922" bIns="32461" anchor="ctr" anchorCtr="0">
            <a:spAutoFit/>
          </a:bodyPr>
          <a:p>
            <a:pPr algn="just"/>
            <a:r>
              <a:rPr lang="zh-CN" altLang="en-US" sz="1400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1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不好意思，打扰一下</a:t>
            </a:r>
            <a:r>
              <a:rPr lang="zh-CN" altLang="en-US" sz="1400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endParaRPr lang="zh-CN" altLang="en-US" sz="140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sz="1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（当需要打断他人谈话时使用，要注意语气和音量）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2706" name="Rectangle 18"/>
          <p:cNvSpPr/>
          <p:nvPr/>
        </p:nvSpPr>
        <p:spPr>
          <a:xfrm>
            <a:off x="2627313" y="3221038"/>
            <a:ext cx="2952750" cy="701675"/>
          </a:xfrm>
          <a:prstGeom prst="rect">
            <a:avLst/>
          </a:prstGeom>
          <a:noFill/>
          <a:ln w="7938">
            <a:noFill/>
          </a:ln>
        </p:spPr>
        <p:txBody>
          <a:bodyPr lIns="64922" tIns="32461" rIns="64922" bIns="32461" anchor="ctr" anchorCtr="0">
            <a:spAutoFit/>
          </a:bodyPr>
          <a:p>
            <a:pPr algn="just"/>
            <a:r>
              <a:rPr lang="zh-CN" altLang="en-US" sz="1400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1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让您久等了</a:t>
            </a:r>
            <a:r>
              <a:rPr lang="zh-CN" altLang="en-US" sz="1400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endParaRPr lang="zh-CN" altLang="en-US" sz="140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sz="1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（无论客户等候的时间长短，均应向客户表示歉意）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2707" name="Rectangle 19"/>
          <p:cNvSpPr/>
          <p:nvPr/>
        </p:nvSpPr>
        <p:spPr>
          <a:xfrm>
            <a:off x="2555875" y="5373688"/>
            <a:ext cx="3095625" cy="701675"/>
          </a:xfrm>
          <a:prstGeom prst="rect">
            <a:avLst/>
          </a:prstGeom>
          <a:noFill/>
          <a:ln w="7938">
            <a:noFill/>
          </a:ln>
        </p:spPr>
        <p:txBody>
          <a:bodyPr lIns="64922" tIns="32461" rIns="64922" bIns="32461" anchor="ctr" anchorCtr="0">
            <a:spAutoFit/>
          </a:bodyPr>
          <a:p>
            <a:pPr algn="just"/>
            <a:r>
              <a:rPr lang="zh-CN" altLang="en-US" sz="1400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1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谢谢</a:t>
            </a:r>
            <a:r>
              <a:rPr lang="zh-CN" altLang="en-US" sz="1400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1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或</a:t>
            </a:r>
            <a:r>
              <a:rPr lang="zh-CN" altLang="en-US" sz="1400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1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非常感谢</a:t>
            </a:r>
            <a:r>
              <a:rPr lang="zh-CN" altLang="en-US" sz="1400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endParaRPr lang="zh-CN" altLang="en-US" sz="140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sz="1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（对其他人所提供的帮助和支持，均应表示感谢</a:t>
            </a:r>
            <a:r>
              <a:rPr lang="zh-CN" altLang="en-US" sz="11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2709" name="Picture 21" descr="2D79219E5072405D89EE5D503137CC8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11863" y="3573463"/>
            <a:ext cx="2735262" cy="21605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42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42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4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42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42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4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42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4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698" grpId="0" animBg="1"/>
      <p:bldP spid="242700" grpId="0" animBg="1"/>
      <p:bldP spid="242702" grpId="0"/>
      <p:bldP spid="242704" grpId="0"/>
      <p:bldP spid="242705" grpId="0"/>
      <p:bldP spid="242706" grpId="0"/>
      <p:bldP spid="24270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458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9459" name="Rectangle 4"/>
          <p:cNvSpPr/>
          <p:nvPr/>
        </p:nvSpPr>
        <p:spPr>
          <a:xfrm>
            <a:off x="5830888" y="2820988"/>
            <a:ext cx="3124200" cy="3379787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0" name="AutoShape 5"/>
          <p:cNvSpPr/>
          <p:nvPr/>
        </p:nvSpPr>
        <p:spPr>
          <a:xfrm>
            <a:off x="287338" y="1670050"/>
            <a:ext cx="3481387" cy="434975"/>
          </a:xfrm>
          <a:prstGeom prst="roundRect">
            <a:avLst>
              <a:gd name="adj" fmla="val 50000"/>
            </a:avLst>
          </a:prstGeom>
          <a:solidFill>
            <a:srgbClr val="367E98"/>
          </a:solidFill>
          <a:ln w="19050" cap="flat" cmpd="sng">
            <a:solidFill>
              <a:srgbClr val="FFFFFF">
                <a:alpha val="30196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latinLnBrk="1">
              <a:buFont typeface="Wingdings" panose="05000000000000000000" pitchFamily="2" charset="2"/>
            </a:pPr>
            <a:r>
              <a:rPr lang="zh-CN" altLang="en-US" b="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二、网点人员管理</a:t>
            </a:r>
            <a:endParaRPr lang="zh-CN" altLang="en-US" b="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3718" name="Text Box 6"/>
          <p:cNvSpPr txBox="1">
            <a:spLocks noChangeArrowheads="1"/>
          </p:cNvSpPr>
          <p:nvPr/>
        </p:nvSpPr>
        <p:spPr bwMode="auto">
          <a:xfrm>
            <a:off x="287338" y="2257425"/>
            <a:ext cx="5391150" cy="430213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457200" marR="0" indent="-457200" defTabSz="914400" eaLnBrk="0" hangingPunct="0">
              <a:buClrTx/>
              <a:buSzTx/>
              <a:buFontTx/>
              <a:buNone/>
              <a:defRPr/>
            </a:pPr>
            <a:r>
              <a:rPr kumimoji="1" lang="zh-CN" altLang="en-US" b="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（二）言行举止规范</a:t>
            </a:r>
            <a:endParaRPr kumimoji="1" lang="zh-CN" altLang="en-US" b="0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3719" name="Rectangle 7"/>
          <p:cNvSpPr>
            <a:spLocks noChangeArrowheads="1"/>
          </p:cNvSpPr>
          <p:nvPr/>
        </p:nvSpPr>
        <p:spPr bwMode="auto">
          <a:xfrm>
            <a:off x="5830888" y="2257425"/>
            <a:ext cx="3124200" cy="431800"/>
          </a:xfrm>
          <a:prstGeom prst="rect">
            <a:avLst/>
          </a:prstGeom>
          <a:solidFill>
            <a:srgbClr val="990000"/>
          </a:solidFill>
          <a:ln w="9525">
            <a:noFill/>
            <a:miter lim="800000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示范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463" name="Rectangle 8"/>
          <p:cNvSpPr/>
          <p:nvPr/>
        </p:nvSpPr>
        <p:spPr>
          <a:xfrm>
            <a:off x="984250" y="2867025"/>
            <a:ext cx="8191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ko-KR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과    거</a:t>
            </a:r>
            <a:endParaRPr lang="ko-KR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19464" name="AutoShape 9"/>
          <p:cNvSpPr/>
          <p:nvPr/>
        </p:nvSpPr>
        <p:spPr>
          <a:xfrm>
            <a:off x="323850" y="2781300"/>
            <a:ext cx="5472113" cy="457200"/>
          </a:xfrm>
          <a:prstGeom prst="bevel">
            <a:avLst>
              <a:gd name="adj" fmla="val 11458"/>
            </a:avLst>
          </a:prstGeom>
          <a:solidFill>
            <a:srgbClr val="FF6600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3722" name="AutoShape 10"/>
          <p:cNvSpPr/>
          <p:nvPr/>
        </p:nvSpPr>
        <p:spPr>
          <a:xfrm>
            <a:off x="323850" y="3213100"/>
            <a:ext cx="2663825" cy="2971800"/>
          </a:xfrm>
          <a:prstGeom prst="bevel">
            <a:avLst>
              <a:gd name="adj" fmla="val 2736"/>
            </a:avLst>
          </a:prstGeom>
          <a:solidFill>
            <a:srgbClr val="98CE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1/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与客人握手道别后，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不要马上转身离去，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应该目送客人远去。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ko-KR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6" name="Rectangle 11"/>
          <p:cNvSpPr/>
          <p:nvPr/>
        </p:nvSpPr>
        <p:spPr>
          <a:xfrm>
            <a:off x="2051050" y="2852738"/>
            <a:ext cx="1755775" cy="366712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、送别客户时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3724" name="AutoShape 12"/>
          <p:cNvSpPr/>
          <p:nvPr/>
        </p:nvSpPr>
        <p:spPr>
          <a:xfrm>
            <a:off x="2987675" y="3213100"/>
            <a:ext cx="2808288" cy="2971800"/>
          </a:xfrm>
          <a:prstGeom prst="bevel">
            <a:avLst>
              <a:gd name="adj" fmla="val 2736"/>
            </a:avLst>
          </a:prstGeom>
          <a:solidFill>
            <a:srgbClr val="00FF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endParaRPr lang="ko-KR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3725" name="Rectangle 13"/>
          <p:cNvSpPr/>
          <p:nvPr/>
        </p:nvSpPr>
        <p:spPr>
          <a:xfrm>
            <a:off x="3059113" y="3429000"/>
            <a:ext cx="2447925" cy="11906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谢谢您的信任，我们会准时将所寄物品送至收件方的，打扰您了”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3737" name="Rectangle 25"/>
          <p:cNvSpPr/>
          <p:nvPr/>
        </p:nvSpPr>
        <p:spPr>
          <a:xfrm>
            <a:off x="3059113" y="4797425"/>
            <a:ext cx="2665412" cy="11906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“谢谢您了，总是承蒙关照，希望下次再为您服务”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“再见”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3738" name="Picture 26" descr="650008F1D164463C9DBB7907A8EF5F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56325" y="3860800"/>
            <a:ext cx="2663825" cy="1619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43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43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4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43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4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22" grpId="0" animBg="1"/>
      <p:bldP spid="243724" grpId="0" animBg="1"/>
      <p:bldP spid="243725" grpId="0"/>
      <p:bldP spid="2437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2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0483" name="Rectangle 4"/>
          <p:cNvSpPr/>
          <p:nvPr/>
        </p:nvSpPr>
        <p:spPr>
          <a:xfrm>
            <a:off x="5830888" y="2820988"/>
            <a:ext cx="3124200" cy="3379787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4" name="AutoShape 5"/>
          <p:cNvSpPr/>
          <p:nvPr/>
        </p:nvSpPr>
        <p:spPr>
          <a:xfrm>
            <a:off x="287338" y="1670050"/>
            <a:ext cx="3481387" cy="434975"/>
          </a:xfrm>
          <a:prstGeom prst="roundRect">
            <a:avLst>
              <a:gd name="adj" fmla="val 50000"/>
            </a:avLst>
          </a:prstGeom>
          <a:solidFill>
            <a:srgbClr val="367E98"/>
          </a:solidFill>
          <a:ln w="19050" cap="flat" cmpd="sng">
            <a:solidFill>
              <a:srgbClr val="FFFFFF">
                <a:alpha val="30196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latinLnBrk="1">
              <a:buFont typeface="Wingdings" panose="05000000000000000000" pitchFamily="2" charset="2"/>
            </a:pPr>
            <a:r>
              <a:rPr lang="zh-CN" altLang="en-US" b="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二、网点人员管理</a:t>
            </a:r>
            <a:endParaRPr lang="zh-CN" altLang="en-US" b="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4742" name="Text Box 6"/>
          <p:cNvSpPr txBox="1">
            <a:spLocks noChangeArrowheads="1"/>
          </p:cNvSpPr>
          <p:nvPr/>
        </p:nvSpPr>
        <p:spPr bwMode="auto">
          <a:xfrm>
            <a:off x="287338" y="2257425"/>
            <a:ext cx="5391150" cy="430213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457200" marR="0" indent="-457200" defTabSz="914400" eaLnBrk="0" hangingPunct="0">
              <a:buClrTx/>
              <a:buSzTx/>
              <a:buFontTx/>
              <a:buNone/>
              <a:defRPr/>
            </a:pPr>
            <a:r>
              <a:rPr kumimoji="1" lang="zh-CN" altLang="en-US" b="0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（三）人员考勤管理</a:t>
            </a:r>
            <a:endParaRPr kumimoji="1" lang="zh-CN" altLang="en-US" b="0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4743" name="Rectangle 7"/>
          <p:cNvSpPr>
            <a:spLocks noChangeArrowheads="1"/>
          </p:cNvSpPr>
          <p:nvPr/>
        </p:nvSpPr>
        <p:spPr bwMode="auto">
          <a:xfrm>
            <a:off x="5830888" y="2257425"/>
            <a:ext cx="3124200" cy="431800"/>
          </a:xfrm>
          <a:prstGeom prst="rect">
            <a:avLst/>
          </a:prstGeom>
          <a:solidFill>
            <a:srgbClr val="990000"/>
          </a:solidFill>
          <a:ln w="9525">
            <a:noFill/>
            <a:miter lim="800000"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92075" tIns="46038" rIns="92075" bIns="46038" anchor="ctr" anchorCtr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示范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0487" name="Rectangle 8"/>
          <p:cNvSpPr/>
          <p:nvPr/>
        </p:nvSpPr>
        <p:spPr>
          <a:xfrm>
            <a:off x="984250" y="2867025"/>
            <a:ext cx="819150" cy="33655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ko-KR" altLang="en-US" sz="1600" dirty="0">
                <a:solidFill>
                  <a:srgbClr val="FFFFFF"/>
                </a:solidFill>
                <a:latin typeface="Arial" panose="020B0604020202020204" pitchFamily="34" charset="0"/>
                <a:ea typeface="DotumChe" pitchFamily="49" charset="-127"/>
              </a:rPr>
              <a:t>과    거</a:t>
            </a:r>
            <a:endParaRPr lang="ko-KR" altLang="en-US" sz="1600" dirty="0">
              <a:solidFill>
                <a:srgbClr val="FFFFFF"/>
              </a:solidFill>
              <a:latin typeface="Arial" panose="020B0604020202020204" pitchFamily="34" charset="0"/>
              <a:ea typeface="DotumChe" pitchFamily="49" charset="-127"/>
            </a:endParaRPr>
          </a:p>
        </p:txBody>
      </p:sp>
      <p:sp>
        <p:nvSpPr>
          <p:cNvPr id="20488" name="AutoShape 9"/>
          <p:cNvSpPr/>
          <p:nvPr/>
        </p:nvSpPr>
        <p:spPr>
          <a:xfrm>
            <a:off x="323850" y="2781300"/>
            <a:ext cx="5472113" cy="457200"/>
          </a:xfrm>
          <a:prstGeom prst="bevel">
            <a:avLst>
              <a:gd name="adj" fmla="val 11458"/>
            </a:avLst>
          </a:prstGeom>
          <a:solidFill>
            <a:srgbClr val="FF6600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9" name="AutoShape 10"/>
          <p:cNvSpPr/>
          <p:nvPr/>
        </p:nvSpPr>
        <p:spPr>
          <a:xfrm>
            <a:off x="323850" y="3213100"/>
            <a:ext cx="2663825" cy="2971800"/>
          </a:xfrm>
          <a:prstGeom prst="bevel">
            <a:avLst>
              <a:gd name="adj" fmla="val 2736"/>
            </a:avLst>
          </a:prstGeom>
          <a:solidFill>
            <a:srgbClr val="98CE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要求：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0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、内容明确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、方便考勤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0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、格式美观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00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、责权清晰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0" name="Rectangle 11"/>
          <p:cNvSpPr/>
          <p:nvPr/>
        </p:nvSpPr>
        <p:spPr>
          <a:xfrm>
            <a:off x="2224088" y="2852738"/>
            <a:ext cx="1398587" cy="366712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 anchor="t" anchorCtr="0">
            <a:spAutoFit/>
          </a:bodyPr>
          <a:p>
            <a:pPr marL="177800" indent="-177800" algn="ctr" eaLnBrk="0" hangingPunct="0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考勤表制作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1" name="AutoShape 12"/>
          <p:cNvSpPr/>
          <p:nvPr/>
        </p:nvSpPr>
        <p:spPr>
          <a:xfrm>
            <a:off x="2987675" y="3213100"/>
            <a:ext cx="2808288" cy="2971800"/>
          </a:xfrm>
          <a:prstGeom prst="bevel">
            <a:avLst>
              <a:gd name="adj" fmla="val 2736"/>
            </a:avLst>
          </a:prstGeom>
          <a:solidFill>
            <a:srgbClr val="00FF00">
              <a:alpha val="70195"/>
            </a:srgbClr>
          </a:solidFill>
          <a:ln w="9525">
            <a:noFill/>
          </a:ln>
        </p:spPr>
        <p:txBody>
          <a:bodyPr wrap="none" lIns="144000" tIns="180000" anchor="t" anchorCtr="0"/>
          <a:p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格式：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0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、电子稿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2000" dirty="0">
                <a:latin typeface="Arial" panose="020B0604020202020204" pitchFamily="34" charset="0"/>
                <a:ea typeface="宋体" panose="02010600030101010101" pitchFamily="2" charset="-122"/>
              </a:rPr>
              <a:t>EXCEL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形式上交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506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pic>
        <p:nvPicPr>
          <p:cNvPr id="21507" name="Picture 4" descr="(I365LWWUYSE9GP)][B1HEM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341438"/>
            <a:ext cx="9144000" cy="52562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530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15044" name="Freeform 4"/>
          <p:cNvSpPr/>
          <p:nvPr/>
        </p:nvSpPr>
        <p:spPr>
          <a:xfrm>
            <a:off x="1152525" y="5321300"/>
            <a:ext cx="7991475" cy="15367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48439610"/>
              </a:cxn>
              <a:cxn ang="0">
                <a:pos x="2147483647" y="248439610"/>
              </a:cxn>
              <a:cxn ang="0">
                <a:pos x="0" y="1237655603"/>
              </a:cxn>
              <a:cxn ang="0">
                <a:pos x="2147483647" y="1237655603"/>
              </a:cxn>
              <a:cxn ang="0">
                <a:pos x="2147483647" y="248439610"/>
              </a:cxn>
              <a:cxn ang="0">
                <a:pos x="2147483647" y="256222979"/>
              </a:cxn>
              <a:cxn ang="0">
                <a:pos x="2147483647" y="0"/>
              </a:cxn>
            </a:cxnLst>
            <a:pathLst>
              <a:path w="5034" h="1908">
                <a:moveTo>
                  <a:pt x="2502" y="0"/>
                </a:moveTo>
                <a:lnTo>
                  <a:pt x="1465" y="383"/>
                </a:lnTo>
                <a:lnTo>
                  <a:pt x="1783" y="383"/>
                </a:lnTo>
                <a:lnTo>
                  <a:pt x="0" y="1908"/>
                </a:lnTo>
                <a:lnTo>
                  <a:pt x="5034" y="1908"/>
                </a:lnTo>
                <a:lnTo>
                  <a:pt x="3229" y="383"/>
                </a:lnTo>
                <a:lnTo>
                  <a:pt x="3613" y="395"/>
                </a:lnTo>
                <a:lnTo>
                  <a:pt x="2502" y="0"/>
                </a:lnTo>
                <a:close/>
              </a:path>
            </a:pathLst>
          </a:custGeom>
          <a:gradFill rotWithShape="1">
            <a:gsLst>
              <a:gs pos="0">
                <a:srgbClr val="66CCFF"/>
              </a:gs>
              <a:gs pos="100000">
                <a:srgbClr val="FFFFFF">
                  <a:alpha val="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15045" name="AutoShape 5"/>
          <p:cNvSpPr/>
          <p:nvPr/>
        </p:nvSpPr>
        <p:spPr>
          <a:xfrm>
            <a:off x="2363788" y="4670425"/>
            <a:ext cx="5543550" cy="3905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99CC00"/>
              </a:gs>
              <a:gs pos="100000">
                <a:srgbClr val="567200"/>
              </a:gs>
            </a:gsLst>
            <a:lin ang="5400000" scaled="1"/>
            <a:tileRect/>
          </a:gradFill>
          <a:ln w="19050">
            <a:noFill/>
          </a:ln>
          <a:effectLst>
            <a:outerShdw dist="107763" dir="2699999" algn="ctr" rotWithShape="0">
              <a:srgbClr val="008080">
                <a:alpha val="50000"/>
              </a:srgbClr>
            </a:outerShdw>
          </a:effectLst>
        </p:spPr>
        <p:txBody>
          <a:bodyPr wrap="none" anchor="ctr" anchorCtr="0"/>
          <a:p>
            <a:pPr algn="ctr" latinLnBrk="1">
              <a:buFont typeface="Wingdings" panose="05000000000000000000" pitchFamily="2" charset="2"/>
            </a:pPr>
            <a:r>
              <a:rPr lang="zh-CN" altLang="en-US" sz="3200" dirty="0">
                <a:solidFill>
                  <a:srgbClr val="FFFFFF"/>
                </a:solidFill>
                <a:latin typeface="HY각헤드라인M" pitchFamily="18" charset="-127"/>
                <a:ea typeface="HY각헤드라인M" pitchFamily="18" charset="-127"/>
              </a:rPr>
              <a:t>作业区域</a:t>
            </a:r>
            <a:endParaRPr lang="zh-CN" altLang="en-US" sz="3200" dirty="0">
              <a:solidFill>
                <a:srgbClr val="FFFFFF"/>
              </a:solidFill>
              <a:latin typeface="HY각헤드라인M" pitchFamily="18" charset="-127"/>
              <a:ea typeface="HY각헤드라인M" pitchFamily="18" charset="-127"/>
            </a:endParaRPr>
          </a:p>
        </p:txBody>
      </p:sp>
      <p:sp>
        <p:nvSpPr>
          <p:cNvPr id="215046" name="Oval 6"/>
          <p:cNvSpPr/>
          <p:nvPr/>
        </p:nvSpPr>
        <p:spPr>
          <a:xfrm>
            <a:off x="1116013" y="6110288"/>
            <a:ext cx="1474787" cy="747712"/>
          </a:xfrm>
          <a:prstGeom prst="ellipse">
            <a:avLst/>
          </a:prstGeom>
          <a:gradFill rotWithShape="1">
            <a:gsLst>
              <a:gs pos="0">
                <a:srgbClr val="99CC00"/>
              </a:gs>
              <a:gs pos="100000">
                <a:srgbClr val="283600"/>
              </a:gs>
            </a:gsLst>
            <a:path path="rect">
              <a:fillToRect r="100000" b="100000"/>
            </a:path>
            <a:tileRect/>
          </a:gradFill>
          <a:ln w="28575">
            <a:noFill/>
          </a:ln>
        </p:spPr>
        <p:txBody>
          <a:bodyPr wrap="none" anchor="ctr" anchorCtr="0"/>
          <a:p>
            <a:pPr algn="ctr" latinLnBrk="1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endParaRPr lang="ko-KR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047" name="Oval 7"/>
          <p:cNvSpPr/>
          <p:nvPr/>
        </p:nvSpPr>
        <p:spPr>
          <a:xfrm>
            <a:off x="4356100" y="6110288"/>
            <a:ext cx="1474788" cy="747712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432800"/>
              </a:gs>
            </a:gsLst>
            <a:path path="rect">
              <a:fillToRect r="100000" b="100000"/>
            </a:path>
            <a:tileRect/>
          </a:gradFill>
          <a:ln w="28575">
            <a:noFill/>
          </a:ln>
        </p:spPr>
        <p:txBody>
          <a:bodyPr wrap="none" anchor="ctr" anchorCtr="0"/>
          <a:p>
            <a:pPr algn="ctr" latinLnBrk="1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endParaRPr lang="ko-KR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048" name="Oval 8"/>
          <p:cNvSpPr/>
          <p:nvPr/>
        </p:nvSpPr>
        <p:spPr>
          <a:xfrm>
            <a:off x="2700338" y="6110288"/>
            <a:ext cx="1474787" cy="747712"/>
          </a:xfrm>
          <a:prstGeom prst="ellipse">
            <a:avLst/>
          </a:prstGeom>
          <a:gradFill rotWithShape="1">
            <a:gsLst>
              <a:gs pos="0">
                <a:srgbClr val="99CCFF"/>
              </a:gs>
              <a:gs pos="100000">
                <a:srgbClr val="283643"/>
              </a:gs>
            </a:gsLst>
            <a:path path="rect">
              <a:fillToRect r="100000" b="100000"/>
            </a:path>
            <a:tileRect/>
          </a:gradFill>
          <a:ln w="28575">
            <a:noFill/>
          </a:ln>
        </p:spPr>
        <p:txBody>
          <a:bodyPr wrap="none" anchor="ctr" anchorCtr="0"/>
          <a:p>
            <a:pPr algn="ctr" latinLnBrk="1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endParaRPr lang="ko-KR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049" name="Oval 9"/>
          <p:cNvSpPr/>
          <p:nvPr/>
        </p:nvSpPr>
        <p:spPr>
          <a:xfrm>
            <a:off x="6011863" y="6110288"/>
            <a:ext cx="1474787" cy="747712"/>
          </a:xfrm>
          <a:prstGeom prst="ellipse">
            <a:avLst/>
          </a:prstGeom>
          <a:gradFill rotWithShape="1">
            <a:gsLst>
              <a:gs pos="0">
                <a:srgbClr val="CC99FF"/>
              </a:gs>
              <a:gs pos="100000">
                <a:srgbClr val="362843"/>
              </a:gs>
            </a:gsLst>
            <a:path path="rect">
              <a:fillToRect r="100000" b="100000"/>
            </a:path>
            <a:tileRect/>
          </a:gradFill>
          <a:ln w="28575">
            <a:noFill/>
          </a:ln>
        </p:spPr>
        <p:txBody>
          <a:bodyPr wrap="none" anchor="ctr" anchorCtr="0"/>
          <a:p>
            <a:pPr algn="ctr" latinLnBrk="1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 </a:t>
            </a:r>
            <a:endParaRPr lang="ko-KR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050" name="Oval 10"/>
          <p:cNvSpPr/>
          <p:nvPr/>
        </p:nvSpPr>
        <p:spPr>
          <a:xfrm>
            <a:off x="7669213" y="6110288"/>
            <a:ext cx="1474787" cy="747712"/>
          </a:xfrm>
          <a:prstGeom prst="ellipse">
            <a:avLst/>
          </a:prstGeom>
          <a:gradFill rotWithShape="1">
            <a:gsLst>
              <a:gs pos="0">
                <a:srgbClr val="FF6600"/>
              </a:gs>
              <a:gs pos="100000">
                <a:srgbClr val="431B00"/>
              </a:gs>
            </a:gsLst>
            <a:path path="rect">
              <a:fillToRect r="100000" b="100000"/>
            </a:path>
            <a:tileRect/>
          </a:gradFill>
          <a:ln w="28575">
            <a:noFill/>
          </a:ln>
        </p:spPr>
        <p:txBody>
          <a:bodyPr wrap="none" anchor="ctr" anchorCtr="0"/>
          <a:p>
            <a:pPr algn="ctr" latinLnBrk="1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 </a:t>
            </a:r>
            <a:endParaRPr lang="ko-KR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3" name="WordArt 11"/>
          <p:cNvSpPr>
            <a:spLocks noTextEdit="1"/>
          </p:cNvSpPr>
          <p:nvPr/>
        </p:nvSpPr>
        <p:spPr>
          <a:xfrm>
            <a:off x="3419475" y="5734050"/>
            <a:ext cx="3328988" cy="20478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03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FFFFFF"/>
                </a:solidFill>
                <a:effectLst>
                  <a:outerShdw dist="35921" dir="2699999" algn="ctr" rotWithShape="0">
                    <a:srgbClr val="3333CC">
                      <a:alpha val="5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功能</a:t>
            </a:r>
            <a:endParaRPr lang="zh-CN" altLang="en-US" sz="3600" b="1">
              <a:solidFill>
                <a:srgbClr val="FFFFFF"/>
              </a:solidFill>
              <a:effectLst>
                <a:outerShdw dist="35921" dir="2699999" algn="ctr" rotWithShape="0">
                  <a:srgbClr val="3333CC">
                    <a:alpha val="5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054" name="Freeform 14"/>
          <p:cNvSpPr/>
          <p:nvPr/>
        </p:nvSpPr>
        <p:spPr>
          <a:xfrm rot="10800000">
            <a:off x="1152525" y="1125538"/>
            <a:ext cx="7991475" cy="15367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48439610"/>
              </a:cxn>
              <a:cxn ang="0">
                <a:pos x="2147483647" y="248439610"/>
              </a:cxn>
              <a:cxn ang="0">
                <a:pos x="0" y="1237655603"/>
              </a:cxn>
              <a:cxn ang="0">
                <a:pos x="2147483647" y="1237655603"/>
              </a:cxn>
              <a:cxn ang="0">
                <a:pos x="2147483647" y="248439610"/>
              </a:cxn>
              <a:cxn ang="0">
                <a:pos x="2147483647" y="256222979"/>
              </a:cxn>
              <a:cxn ang="0">
                <a:pos x="2147483647" y="0"/>
              </a:cxn>
            </a:cxnLst>
            <a:pathLst>
              <a:path w="5034" h="1908">
                <a:moveTo>
                  <a:pt x="2502" y="0"/>
                </a:moveTo>
                <a:lnTo>
                  <a:pt x="1465" y="383"/>
                </a:lnTo>
                <a:lnTo>
                  <a:pt x="1783" y="383"/>
                </a:lnTo>
                <a:lnTo>
                  <a:pt x="0" y="1908"/>
                </a:lnTo>
                <a:lnTo>
                  <a:pt x="5034" y="1908"/>
                </a:lnTo>
                <a:lnTo>
                  <a:pt x="3229" y="383"/>
                </a:lnTo>
                <a:lnTo>
                  <a:pt x="3613" y="395"/>
                </a:lnTo>
                <a:lnTo>
                  <a:pt x="2502" y="0"/>
                </a:lnTo>
                <a:close/>
              </a:path>
            </a:pathLst>
          </a:custGeom>
          <a:gradFill rotWithShape="1">
            <a:gsLst>
              <a:gs pos="0">
                <a:srgbClr val="66CCFF"/>
              </a:gs>
              <a:gs pos="100000">
                <a:srgbClr val="FFFFFF">
                  <a:alpha val="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15058" name="Oval 18"/>
          <p:cNvSpPr/>
          <p:nvPr/>
        </p:nvSpPr>
        <p:spPr>
          <a:xfrm>
            <a:off x="6091238" y="977900"/>
            <a:ext cx="1474787" cy="747713"/>
          </a:xfrm>
          <a:prstGeom prst="ellipse">
            <a:avLst/>
          </a:prstGeom>
          <a:gradFill rotWithShape="1">
            <a:gsLst>
              <a:gs pos="0">
                <a:srgbClr val="99CCFF"/>
              </a:gs>
              <a:gs pos="100000">
                <a:srgbClr val="283643"/>
              </a:gs>
            </a:gsLst>
            <a:path path="rect">
              <a:fillToRect r="100000" b="100000"/>
            </a:path>
            <a:tileRect/>
          </a:gradFill>
          <a:ln w="28575">
            <a:noFill/>
          </a:ln>
        </p:spPr>
        <p:txBody>
          <a:bodyPr wrap="none" anchor="ctr" anchorCtr="0"/>
          <a:p>
            <a:pPr algn="ctr" latinLnBrk="1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endParaRPr lang="ko-KR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059" name="Oval 19"/>
          <p:cNvSpPr/>
          <p:nvPr/>
        </p:nvSpPr>
        <p:spPr>
          <a:xfrm>
            <a:off x="2771775" y="981075"/>
            <a:ext cx="1474788" cy="747713"/>
          </a:xfrm>
          <a:prstGeom prst="ellipse">
            <a:avLst/>
          </a:prstGeom>
          <a:gradFill rotWithShape="1">
            <a:gsLst>
              <a:gs pos="0">
                <a:srgbClr val="CC99FF"/>
              </a:gs>
              <a:gs pos="100000">
                <a:srgbClr val="362843"/>
              </a:gs>
            </a:gsLst>
            <a:path path="rect">
              <a:fillToRect r="100000" b="100000"/>
            </a:path>
            <a:tileRect/>
          </a:gradFill>
          <a:ln w="28575">
            <a:noFill/>
          </a:ln>
        </p:spPr>
        <p:txBody>
          <a:bodyPr wrap="none" anchor="ctr" anchorCtr="0"/>
          <a:p>
            <a:pPr algn="ctr" latinLnBrk="1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endParaRPr lang="ko-KR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2542" name="Picture 22" descr="cobalt blue_bal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92275" y="3213100"/>
            <a:ext cx="1477963" cy="1477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43" name="Text Box 23"/>
          <p:cNvSpPr txBox="1"/>
          <p:nvPr/>
        </p:nvSpPr>
        <p:spPr>
          <a:xfrm>
            <a:off x="1765300" y="3500438"/>
            <a:ext cx="1403350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latinLnBrk="1"/>
            <a:r>
              <a:rPr lang="zh-CN" altLang="en-US" sz="2400" b="0" dirty="0">
                <a:solidFill>
                  <a:srgbClr val="FFFF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三、网点</a:t>
            </a:r>
            <a:endParaRPr lang="zh-CN" altLang="en-US" sz="2400" b="0" dirty="0">
              <a:solidFill>
                <a:srgbClr val="FFFFFF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  <a:p>
            <a:pPr latinLnBrk="1"/>
            <a:r>
              <a:rPr lang="zh-CN" altLang="en-US" sz="2400" b="0" dirty="0">
                <a:solidFill>
                  <a:srgbClr val="FFFFFF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区域管理</a:t>
            </a:r>
            <a:endParaRPr lang="zh-CN" altLang="en-US" sz="2400" b="0" dirty="0">
              <a:solidFill>
                <a:srgbClr val="FFFFFF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2" name="Group 30"/>
          <p:cNvGrpSpPr/>
          <p:nvPr/>
        </p:nvGrpSpPr>
        <p:grpSpPr>
          <a:xfrm>
            <a:off x="2339975" y="2708275"/>
            <a:ext cx="5543550" cy="579438"/>
            <a:chOff x="1474" y="1706"/>
            <a:chExt cx="3492" cy="365"/>
          </a:xfrm>
        </p:grpSpPr>
        <p:sp>
          <p:nvSpPr>
            <p:cNvPr id="22545" name="AutoShape 15"/>
            <p:cNvSpPr/>
            <p:nvPr/>
          </p:nvSpPr>
          <p:spPr>
            <a:xfrm rot="10800000">
              <a:off x="1474" y="1752"/>
              <a:ext cx="3492" cy="2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99CC00"/>
                </a:gs>
                <a:gs pos="100000">
                  <a:srgbClr val="567200"/>
                </a:gs>
              </a:gsLst>
              <a:lin ang="5400000" scaled="1"/>
              <a:tileRect/>
            </a:gradFill>
            <a:ln w="19050">
              <a:noFill/>
            </a:ln>
            <a:effectLst>
              <a:outerShdw dist="107763" dir="2699999" algn="ctr" rotWithShape="0">
                <a:srgbClr val="008080">
                  <a:alpha val="50000"/>
                </a:srgbClr>
              </a:outerShdw>
            </a:effectLst>
          </p:spPr>
          <p:txBody>
            <a:bodyPr rot="10800000" wrap="none" anchor="ctr" anchorCtr="0"/>
            <a:p>
              <a:pPr algn="ctr" latinLnBrk="1">
                <a:buFont typeface="Wingdings" panose="05000000000000000000" pitchFamily="2" charset="2"/>
              </a:pPr>
              <a:endParaRPr lang="en-US" altLang="ko-KR" sz="3200" b="0" dirty="0">
                <a:solidFill>
                  <a:srgbClr val="FFFFFF"/>
                </a:solidFill>
                <a:latin typeface="HY각헤드라인M" pitchFamily="18" charset="-127"/>
                <a:ea typeface="HY각헤드라인M" pitchFamily="18" charset="-127"/>
              </a:endParaRPr>
            </a:p>
          </p:txBody>
        </p:sp>
        <p:sp>
          <p:nvSpPr>
            <p:cNvPr id="22546" name="Text Box 24"/>
            <p:cNvSpPr txBox="1"/>
            <p:nvPr/>
          </p:nvSpPr>
          <p:spPr>
            <a:xfrm>
              <a:off x="2653" y="1706"/>
              <a:ext cx="117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dirty="0">
                  <a:latin typeface="Arial" panose="020B0604020202020204" pitchFamily="34" charset="0"/>
                  <a:ea typeface="宋体" panose="02010600030101010101" pitchFamily="2" charset="-122"/>
                </a:rPr>
                <a:t>营业区域</a:t>
              </a:r>
              <a:endParaRPr lang="zh-CN" altLang="en-US" sz="3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3570" name="WordArt 29"/>
          <p:cNvSpPr>
            <a:spLocks noTextEdit="1"/>
          </p:cNvSpPr>
          <p:nvPr/>
        </p:nvSpPr>
        <p:spPr>
          <a:xfrm>
            <a:off x="3635375" y="1844675"/>
            <a:ext cx="2808288" cy="36036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03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FFFFFF"/>
                </a:solidFill>
                <a:effectLst>
                  <a:outerShdw dist="35921" dir="2699999" algn="ctr" rotWithShape="0">
                    <a:srgbClr val="3333CC">
                      <a:alpha val="5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功能</a:t>
            </a:r>
            <a:endParaRPr lang="zh-CN" altLang="en-US" sz="3600" b="1">
              <a:solidFill>
                <a:srgbClr val="FFFFFF"/>
              </a:solidFill>
              <a:effectLst>
                <a:outerShdw dist="35921" dir="2699999" algn="ctr" rotWithShape="0">
                  <a:srgbClr val="3333CC">
                    <a:alpha val="5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21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1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5" grpId="0" animBg="1"/>
      <p:bldP spid="215046" grpId="0" animBg="1"/>
      <p:bldP spid="215047" grpId="0" animBg="1"/>
      <p:bldP spid="215048" grpId="0" animBg="1"/>
      <p:bldP spid="215049" grpId="0" animBg="1"/>
      <p:bldP spid="215050" grpId="0" animBg="1"/>
      <p:bldP spid="215058" grpId="0" animBg="1"/>
      <p:bldP spid="21505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54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23555" name="Group 160"/>
          <p:cNvGrpSpPr/>
          <p:nvPr/>
        </p:nvGrpSpPr>
        <p:grpSpPr>
          <a:xfrm>
            <a:off x="0" y="2924175"/>
            <a:ext cx="1116013" cy="1095375"/>
            <a:chOff x="703" y="1888"/>
            <a:chExt cx="703" cy="690"/>
          </a:xfrm>
        </p:grpSpPr>
        <p:sp>
          <p:nvSpPr>
            <p:cNvPr id="23556" name="AutoShape 5"/>
            <p:cNvSpPr/>
            <p:nvPr/>
          </p:nvSpPr>
          <p:spPr>
            <a:xfrm>
              <a:off x="703" y="1888"/>
              <a:ext cx="703" cy="690"/>
            </a:xfrm>
            <a:prstGeom prst="flowChartConnector">
              <a:avLst/>
            </a:prstGeom>
            <a:gradFill rotWithShape="1">
              <a:gsLst>
                <a:gs pos="0">
                  <a:srgbClr val="A0D35D"/>
                </a:gs>
                <a:gs pos="100000">
                  <a:srgbClr val="6A8C3E"/>
                </a:gs>
              </a:gsLst>
              <a:lin ang="2700000" scaled="1"/>
              <a:tileRect/>
            </a:gradFill>
            <a:ln w="88900" cap="flat" cmpd="thinThick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57" name="Text Box 4"/>
            <p:cNvSpPr txBox="1"/>
            <p:nvPr/>
          </p:nvSpPr>
          <p:spPr>
            <a:xfrm>
              <a:off x="793" y="2024"/>
              <a:ext cx="590" cy="37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ctr" eaLnBrk="0" hangingPunct="0"/>
              <a:r>
                <a:rPr lang="zh-CN" altLang="en-US" sz="2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营业</a:t>
              </a:r>
              <a:endPara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ctr" eaLnBrk="0" hangingPunct="0"/>
              <a:r>
                <a:rPr lang="zh-CN" altLang="en-US" sz="2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区域</a:t>
              </a:r>
              <a:endParaRPr lang="zh-CN" altLang="en-US" sz="20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3558" name="Rectangle 12"/>
          <p:cNvSpPr/>
          <p:nvPr/>
        </p:nvSpPr>
        <p:spPr>
          <a:xfrm>
            <a:off x="2508250" y="1295400"/>
            <a:ext cx="715963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9" name="Rectangle 16"/>
          <p:cNvSpPr/>
          <p:nvPr/>
        </p:nvSpPr>
        <p:spPr>
          <a:xfrm>
            <a:off x="2508250" y="1295400"/>
            <a:ext cx="715963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16296" name="Group 232"/>
          <p:cNvGraphicFramePr>
            <a:graphicFrameLocks noGrp="1"/>
          </p:cNvGraphicFramePr>
          <p:nvPr/>
        </p:nvGraphicFramePr>
        <p:xfrm>
          <a:off x="1476375" y="1268413"/>
          <a:ext cx="7466013" cy="5305426"/>
        </p:xfrm>
        <a:graphic>
          <a:graphicData uri="http://schemas.openxmlformats.org/drawingml/2006/table">
            <a:tbl>
              <a:tblPr/>
              <a:tblGrid>
                <a:gridCol w="1081088"/>
                <a:gridCol w="1046162"/>
                <a:gridCol w="5338763"/>
              </a:tblGrid>
              <a:tr h="64460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区域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负责人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要求及标准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54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前台区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文件资料、办公用品摆放整齐；台面地面洁净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382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展示区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54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商谈区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9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资料架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12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玻璃门窗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460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460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578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24579" name="Group 161"/>
          <p:cNvGrpSpPr/>
          <p:nvPr/>
        </p:nvGrpSpPr>
        <p:grpSpPr>
          <a:xfrm>
            <a:off x="0" y="3141663"/>
            <a:ext cx="1116013" cy="1095375"/>
            <a:chOff x="839" y="1616"/>
            <a:chExt cx="703" cy="690"/>
          </a:xfrm>
        </p:grpSpPr>
        <p:sp>
          <p:nvSpPr>
            <p:cNvPr id="24580" name="AutoShape 4"/>
            <p:cNvSpPr/>
            <p:nvPr/>
          </p:nvSpPr>
          <p:spPr>
            <a:xfrm>
              <a:off x="839" y="1616"/>
              <a:ext cx="703" cy="690"/>
            </a:xfrm>
            <a:prstGeom prst="flowChartConnector">
              <a:avLst/>
            </a:prstGeom>
            <a:solidFill>
              <a:srgbClr val="FFFF99"/>
            </a:solidFill>
            <a:ln w="88900" cap="flat" cmpd="thinThick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4581" name="Text Box 5"/>
            <p:cNvSpPr txBox="1"/>
            <p:nvPr/>
          </p:nvSpPr>
          <p:spPr>
            <a:xfrm>
              <a:off x="982" y="1802"/>
              <a:ext cx="501" cy="31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ctr" eaLnBrk="0" hangingPunct="0"/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作业</a:t>
              </a:r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ctr" eaLnBrk="0" hangingPunct="0"/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区域</a:t>
              </a:r>
              <a:endParaRPr lang="zh-CN" altLang="en-US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4582" name="Rectangle 12"/>
          <p:cNvSpPr/>
          <p:nvPr/>
        </p:nvSpPr>
        <p:spPr>
          <a:xfrm>
            <a:off x="2508250" y="1244600"/>
            <a:ext cx="715963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indent="76200" eaLnBrk="0" hangingPunct="0"/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17272" name="Group 184"/>
          <p:cNvGraphicFramePr>
            <a:graphicFrameLocks noGrp="1"/>
          </p:cNvGraphicFramePr>
          <p:nvPr/>
        </p:nvGraphicFramePr>
        <p:xfrm>
          <a:off x="1403350" y="1268413"/>
          <a:ext cx="7489825" cy="4535488"/>
        </p:xfrm>
        <a:graphic>
          <a:graphicData uri="http://schemas.openxmlformats.org/drawingml/2006/table">
            <a:tbl>
              <a:tblPr/>
              <a:tblGrid>
                <a:gridCol w="1209675"/>
                <a:gridCol w="1060450"/>
                <a:gridCol w="5219700"/>
              </a:tblGrid>
              <a:tr h="36574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区域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负责人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要求及标准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490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入库区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998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分拣区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32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查验区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32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集装区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32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出库区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32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5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7260" name="Rectangle 172"/>
          <p:cNvSpPr/>
          <p:nvPr/>
        </p:nvSpPr>
        <p:spPr>
          <a:xfrm>
            <a:off x="3563938" y="1700213"/>
            <a:ext cx="5184775" cy="936625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/>
          <a:p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用于满足收发快件过程中总包的验收、接运、理货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及暂存等作业功能需要以及办理入库手续、并完成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有关信息的登录等一系列活动。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622" name="Text Box 178"/>
          <p:cNvSpPr txBox="1"/>
          <p:nvPr/>
        </p:nvSpPr>
        <p:spPr>
          <a:xfrm>
            <a:off x="971550" y="5949950"/>
            <a:ext cx="54721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7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26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602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5603" name="Rectangle 4"/>
          <p:cNvSpPr/>
          <p:nvPr/>
        </p:nvSpPr>
        <p:spPr>
          <a:xfrm>
            <a:off x="1619250" y="1557338"/>
            <a:ext cx="5832475" cy="6096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 eaLnBrk="0" hangingPunct="0"/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6S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检点表</a:t>
            </a:r>
            <a:endParaRPr lang="zh-CN" altLang="en-US" sz="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r" eaLnBrk="0" hangingPunct="0"/>
            <a:r>
              <a:rPr lang="zh-CN" altLang="en-US" sz="1000" b="0" dirty="0">
                <a:latin typeface="Courier New" panose="02070309020205020404" pitchFamily="49" charset="0"/>
                <a:ea typeface="宋体" panose="02010600030101010101" pitchFamily="2" charset="-122"/>
              </a:rPr>
              <a:t>            </a:t>
            </a:r>
            <a:r>
              <a:rPr lang="en-US" altLang="zh-CN" sz="1000" b="0" dirty="0">
                <a:latin typeface="Courier New" panose="02070309020205020404" pitchFamily="49" charset="0"/>
                <a:ea typeface="宋体" panose="02010600030101010101" pitchFamily="2" charset="-122"/>
              </a:rPr>
              <a:t>20    </a:t>
            </a:r>
            <a:r>
              <a:rPr lang="zh-CN" altLang="en-US" sz="1000" b="0" dirty="0">
                <a:latin typeface="Courier New" panose="02070309020205020404" pitchFamily="49" charset="0"/>
                <a:ea typeface="宋体" panose="02010600030101010101" pitchFamily="2" charset="-122"/>
              </a:rPr>
              <a:t>年    月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18816" name="Group 704"/>
          <p:cNvGraphicFramePr>
            <a:graphicFrameLocks noGrp="1"/>
          </p:cNvGraphicFramePr>
          <p:nvPr/>
        </p:nvGraphicFramePr>
        <p:xfrm>
          <a:off x="1619250" y="2205038"/>
          <a:ext cx="5829300" cy="4084638"/>
        </p:xfrm>
        <a:graphic>
          <a:graphicData uri="http://schemas.openxmlformats.org/drawingml/2006/table">
            <a:tbl>
              <a:tblPr/>
              <a:tblGrid>
                <a:gridCol w="571500"/>
                <a:gridCol w="685800"/>
                <a:gridCol w="685800"/>
                <a:gridCol w="685800"/>
                <a:gridCol w="685800"/>
                <a:gridCol w="685800"/>
                <a:gridCol w="1828800"/>
              </a:tblGrid>
              <a:tr h="39627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日期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前台区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展示区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商谈区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资料架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玻璃门窗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备注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1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2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3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4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5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6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7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8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*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*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*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合格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O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不合格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X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　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734" name="Rectangle 703"/>
          <p:cNvSpPr/>
          <p:nvPr/>
        </p:nvSpPr>
        <p:spPr>
          <a:xfrm>
            <a:off x="0" y="57689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626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pic>
        <p:nvPicPr>
          <p:cNvPr id="26627" name="Picture 5" descr="BBGUOF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981075"/>
            <a:ext cx="9144000" cy="5300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8" name="AutoShape 7"/>
          <p:cNvSpPr/>
          <p:nvPr/>
        </p:nvSpPr>
        <p:spPr>
          <a:xfrm flipH="1" flipV="1">
            <a:off x="250825" y="6021388"/>
            <a:ext cx="2449513" cy="836612"/>
          </a:xfrm>
          <a:prstGeom prst="cloudCallout">
            <a:avLst>
              <a:gd name="adj1" fmla="val -24403"/>
              <a:gd name="adj2" fmla="val 11793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rot="10800000" anchor="t" anchorCtr="0"/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这是网点的什么区域？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29" name="AutoShape 8"/>
          <p:cNvSpPr/>
          <p:nvPr/>
        </p:nvSpPr>
        <p:spPr>
          <a:xfrm flipH="1" flipV="1">
            <a:off x="539750" y="1268413"/>
            <a:ext cx="2449513" cy="836612"/>
          </a:xfrm>
          <a:prstGeom prst="cloudCallout">
            <a:avLst>
              <a:gd name="adj1" fmla="val -59528"/>
              <a:gd name="adj2" fmla="val -153986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rot="10800000" anchor="t" anchorCtr="0"/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这是网点的什么区域？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650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pic>
        <p:nvPicPr>
          <p:cNvPr id="27651" name="Picture 5" descr="600x6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2060575"/>
            <a:ext cx="5715000" cy="3676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1190" name="AutoShape 6"/>
          <p:cNvSpPr/>
          <p:nvPr/>
        </p:nvSpPr>
        <p:spPr>
          <a:xfrm>
            <a:off x="6084888" y="2133600"/>
            <a:ext cx="3059112" cy="3527425"/>
          </a:xfrm>
          <a:prstGeom prst="irregularSeal2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让我来规划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网点区域吧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9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674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8675" name="AutoShape 5"/>
          <p:cNvSpPr>
            <a:spLocks noChangeAspect="1"/>
          </p:cNvSpPr>
          <p:nvPr/>
        </p:nvSpPr>
        <p:spPr>
          <a:xfrm>
            <a:off x="1042988" y="836613"/>
            <a:ext cx="6624637" cy="8963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Group 48"/>
          <p:cNvGrpSpPr/>
          <p:nvPr/>
        </p:nvGrpSpPr>
        <p:grpSpPr>
          <a:xfrm>
            <a:off x="1187450" y="1341438"/>
            <a:ext cx="1285875" cy="1136650"/>
            <a:chOff x="748" y="845"/>
            <a:chExt cx="810" cy="716"/>
          </a:xfrm>
        </p:grpSpPr>
        <p:grpSp>
          <p:nvGrpSpPr>
            <p:cNvPr id="28677" name="Group 15"/>
            <p:cNvGrpSpPr/>
            <p:nvPr/>
          </p:nvGrpSpPr>
          <p:grpSpPr>
            <a:xfrm>
              <a:off x="748" y="845"/>
              <a:ext cx="810" cy="716"/>
              <a:chOff x="4320" y="1152"/>
              <a:chExt cx="414" cy="402"/>
            </a:xfrm>
          </p:grpSpPr>
          <p:sp>
            <p:nvSpPr>
              <p:cNvPr id="28678" name="AutoShape 16"/>
              <p:cNvSpPr/>
              <p:nvPr/>
            </p:nvSpPr>
            <p:spPr>
              <a:xfrm>
                <a:off x="4320" y="1152"/>
                <a:ext cx="414" cy="402"/>
              </a:xfrm>
              <a:prstGeom prst="roundRect">
                <a:avLst>
                  <a:gd name="adj" fmla="val 11921"/>
                </a:avLst>
              </a:prstGeom>
              <a:solidFill>
                <a:srgbClr val="CCFFFF"/>
              </a:solidFill>
              <a:ln w="25400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dist="53882" dir="2699999" algn="ctr" rotWithShape="0">
                  <a:srgbClr val="000000">
                    <a:alpha val="50000"/>
                  </a:srgbClr>
                </a:outerShdw>
              </a:effectLst>
            </p:spPr>
            <p:txBody>
              <a:bodyPr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22225" name="Freeform 17"/>
              <p:cNvSpPr/>
              <p:nvPr/>
            </p:nvSpPr>
            <p:spPr bwMode="gray">
              <a:xfrm>
                <a:off x="4346" y="1178"/>
                <a:ext cx="206" cy="201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BE0E3">
                      <a:gamma/>
                      <a:tint val="48627"/>
                      <a:invGamma/>
                    </a:srgbClr>
                  </a:gs>
                  <a:gs pos="50000">
                    <a:srgbClr val="BBE0E3">
                      <a:alpha val="0"/>
                    </a:srgbClr>
                  </a:gs>
                  <a:gs pos="100000">
                    <a:srgbClr val="BBE0E3">
                      <a:gamma/>
                      <a:tint val="48627"/>
                      <a:invGamma/>
                    </a:srgbClr>
                  </a:gs>
                </a:gsLst>
                <a:lin ang="2700000" scaled="1"/>
              </a:gra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8680" name="Text Box 18"/>
            <p:cNvSpPr txBox="1"/>
            <p:nvPr/>
          </p:nvSpPr>
          <p:spPr>
            <a:xfrm>
              <a:off x="793" y="1043"/>
              <a:ext cx="710" cy="37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r>
                <a:rPr lang="zh-CN" altLang="en-US" sz="2000" b="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办公</a:t>
              </a:r>
              <a:endParaRPr lang="zh-CN" altLang="en-US" sz="2000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2000" b="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设备</a:t>
              </a:r>
              <a:endParaRPr lang="zh-CN" altLang="en-US" sz="2000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" name="Group 49"/>
          <p:cNvGrpSpPr/>
          <p:nvPr/>
        </p:nvGrpSpPr>
        <p:grpSpPr>
          <a:xfrm>
            <a:off x="1187450" y="2636838"/>
            <a:ext cx="1285875" cy="1008062"/>
            <a:chOff x="748" y="1661"/>
            <a:chExt cx="810" cy="716"/>
          </a:xfrm>
        </p:grpSpPr>
        <p:grpSp>
          <p:nvGrpSpPr>
            <p:cNvPr id="28682" name="Group 6"/>
            <p:cNvGrpSpPr/>
            <p:nvPr/>
          </p:nvGrpSpPr>
          <p:grpSpPr>
            <a:xfrm>
              <a:off x="748" y="1661"/>
              <a:ext cx="810" cy="716"/>
              <a:chOff x="4320" y="1152"/>
              <a:chExt cx="414" cy="402"/>
            </a:xfrm>
          </p:grpSpPr>
          <p:sp>
            <p:nvSpPr>
              <p:cNvPr id="28683" name="AutoShape 7"/>
              <p:cNvSpPr/>
              <p:nvPr/>
            </p:nvSpPr>
            <p:spPr>
              <a:xfrm>
                <a:off x="4320" y="1152"/>
                <a:ext cx="414" cy="402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rgbClr val="CCFFCC"/>
                  </a:gs>
                  <a:gs pos="100000">
                    <a:srgbClr val="8EB28E"/>
                  </a:gs>
                </a:gsLst>
                <a:lin ang="5400000" scaled="1"/>
                <a:tileRect/>
              </a:gradFill>
              <a:ln w="25400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dist="53882" dir="2699999" algn="ctr" rotWithShape="0">
                  <a:srgbClr val="000000">
                    <a:alpha val="50000"/>
                  </a:srgbClr>
                </a:outerShdw>
              </a:effectLst>
            </p:spPr>
            <p:txBody>
              <a:bodyPr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22216" name="Freeform 8"/>
              <p:cNvSpPr/>
              <p:nvPr/>
            </p:nvSpPr>
            <p:spPr bwMode="gray">
              <a:xfrm>
                <a:off x="4346" y="1178"/>
                <a:ext cx="206" cy="201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BE0E3">
                      <a:gamma/>
                      <a:tint val="48627"/>
                      <a:invGamma/>
                    </a:srgbClr>
                  </a:gs>
                  <a:gs pos="50000">
                    <a:srgbClr val="BBE0E3">
                      <a:alpha val="0"/>
                    </a:srgbClr>
                  </a:gs>
                  <a:gs pos="100000">
                    <a:srgbClr val="BBE0E3">
                      <a:gamma/>
                      <a:tint val="48627"/>
                      <a:invGamma/>
                    </a:srgbClr>
                  </a:gs>
                </a:gsLst>
                <a:lin ang="2700000" scaled="1"/>
              </a:gra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8685" name="Text Box 19"/>
            <p:cNvSpPr txBox="1"/>
            <p:nvPr/>
          </p:nvSpPr>
          <p:spPr>
            <a:xfrm>
              <a:off x="793" y="1728"/>
              <a:ext cx="711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r>
                <a:rPr lang="zh-CN" altLang="en-US" sz="2000" b="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通讯</a:t>
              </a:r>
              <a:endParaRPr lang="zh-CN" altLang="en-US" sz="2000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2000" b="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设备</a:t>
              </a:r>
              <a:endParaRPr lang="zh-CN" altLang="en-US" sz="2000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" name="Group 50"/>
          <p:cNvGrpSpPr/>
          <p:nvPr/>
        </p:nvGrpSpPr>
        <p:grpSpPr>
          <a:xfrm>
            <a:off x="1187450" y="3860800"/>
            <a:ext cx="1284288" cy="863600"/>
            <a:chOff x="748" y="2432"/>
            <a:chExt cx="809" cy="716"/>
          </a:xfrm>
        </p:grpSpPr>
        <p:grpSp>
          <p:nvGrpSpPr>
            <p:cNvPr id="28687" name="Group 9"/>
            <p:cNvGrpSpPr/>
            <p:nvPr/>
          </p:nvGrpSpPr>
          <p:grpSpPr>
            <a:xfrm>
              <a:off x="748" y="2432"/>
              <a:ext cx="809" cy="716"/>
              <a:chOff x="4320" y="1152"/>
              <a:chExt cx="414" cy="402"/>
            </a:xfrm>
          </p:grpSpPr>
          <p:sp>
            <p:nvSpPr>
              <p:cNvPr id="28688" name="AutoShape 10"/>
              <p:cNvSpPr/>
              <p:nvPr/>
            </p:nvSpPr>
            <p:spPr>
              <a:xfrm>
                <a:off x="4320" y="1152"/>
                <a:ext cx="414" cy="402"/>
              </a:xfrm>
              <a:prstGeom prst="roundRect">
                <a:avLst>
                  <a:gd name="adj" fmla="val 11921"/>
                </a:avLst>
              </a:prstGeom>
              <a:solidFill>
                <a:srgbClr val="CCFF66"/>
              </a:solidFill>
              <a:ln w="25400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dist="53882" dir="2699999" algn="ctr" rotWithShape="0">
                  <a:srgbClr val="000000">
                    <a:alpha val="50000"/>
                  </a:srgbClr>
                </a:outerShdw>
              </a:effectLst>
            </p:spPr>
            <p:txBody>
              <a:bodyPr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9" name="Freeform 11"/>
              <p:cNvSpPr/>
              <p:nvPr/>
            </p:nvSpPr>
            <p:spPr>
              <a:xfrm>
                <a:off x="4346" y="1178"/>
                <a:ext cx="206" cy="201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13"/>
                  </a:cxn>
                  <a:cxn ang="0">
                    <a:pos x="0" y="67"/>
                  </a:cxn>
                  <a:cxn ang="0">
                    <a:pos x="19" y="19"/>
                  </a:cxn>
                  <a:cxn ang="0">
                    <a:pos x="71" y="0"/>
                  </a:cxn>
                  <a:cxn ang="0">
                    <a:pos x="14" y="0"/>
                  </a:cxn>
                </a:cxnLst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CCFF99">
                  <a:alpha val="0"/>
                </a:srgbClr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28690" name="Text Box 20"/>
            <p:cNvSpPr txBox="1"/>
            <p:nvPr/>
          </p:nvSpPr>
          <p:spPr>
            <a:xfrm>
              <a:off x="793" y="2595"/>
              <a:ext cx="631" cy="37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r>
                <a:rPr lang="zh-CN" altLang="en-US" sz="2000" b="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运输</a:t>
              </a:r>
              <a:endParaRPr lang="zh-CN" altLang="en-US" sz="2000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2000" b="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设备</a:t>
              </a:r>
              <a:endParaRPr lang="zh-CN" altLang="en-US" sz="2000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endParaRPr lang="zh-CN" altLang="en-US" sz="1200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" name="Group 51"/>
          <p:cNvGrpSpPr/>
          <p:nvPr/>
        </p:nvGrpSpPr>
        <p:grpSpPr>
          <a:xfrm>
            <a:off x="1187450" y="4941888"/>
            <a:ext cx="1285875" cy="863600"/>
            <a:chOff x="748" y="3249"/>
            <a:chExt cx="810" cy="715"/>
          </a:xfrm>
        </p:grpSpPr>
        <p:grpSp>
          <p:nvGrpSpPr>
            <p:cNvPr id="28692" name="Group 12"/>
            <p:cNvGrpSpPr/>
            <p:nvPr/>
          </p:nvGrpSpPr>
          <p:grpSpPr>
            <a:xfrm>
              <a:off x="748" y="3249"/>
              <a:ext cx="810" cy="715"/>
              <a:chOff x="4320" y="1152"/>
              <a:chExt cx="414" cy="402"/>
            </a:xfrm>
          </p:grpSpPr>
          <p:sp>
            <p:nvSpPr>
              <p:cNvPr id="28693" name="AutoShape 13"/>
              <p:cNvSpPr/>
              <p:nvPr/>
            </p:nvSpPr>
            <p:spPr>
              <a:xfrm>
                <a:off x="4320" y="1152"/>
                <a:ext cx="414" cy="402"/>
              </a:xfrm>
              <a:prstGeom prst="roundRect">
                <a:avLst>
                  <a:gd name="adj" fmla="val 11921"/>
                </a:avLst>
              </a:prstGeom>
              <a:solidFill>
                <a:srgbClr val="CCCC00"/>
              </a:solidFill>
              <a:ln w="25400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dist="53882" dir="2699999" algn="ctr" rotWithShape="0">
                  <a:srgbClr val="000000">
                    <a:alpha val="50000"/>
                  </a:srgbClr>
                </a:outerShdw>
              </a:effectLst>
            </p:spPr>
            <p:txBody>
              <a:bodyPr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22222" name="Freeform 14"/>
              <p:cNvSpPr/>
              <p:nvPr/>
            </p:nvSpPr>
            <p:spPr bwMode="gray">
              <a:xfrm>
                <a:off x="4346" y="1178"/>
                <a:ext cx="206" cy="201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BE0E3">
                      <a:gamma/>
                      <a:tint val="48627"/>
                      <a:invGamma/>
                    </a:srgbClr>
                  </a:gs>
                  <a:gs pos="50000">
                    <a:srgbClr val="BBE0E3">
                      <a:alpha val="0"/>
                    </a:srgbClr>
                  </a:gs>
                  <a:gs pos="100000">
                    <a:srgbClr val="BBE0E3">
                      <a:gamma/>
                      <a:tint val="48627"/>
                      <a:invGamma/>
                    </a:srgbClr>
                  </a:gs>
                </a:gsLst>
                <a:lin ang="2700000" scaled="1"/>
              </a:gra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8695" name="Text Box 21"/>
            <p:cNvSpPr txBox="1"/>
            <p:nvPr/>
          </p:nvSpPr>
          <p:spPr>
            <a:xfrm>
              <a:off x="809" y="3430"/>
              <a:ext cx="711" cy="37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algn="just"/>
              <a:r>
                <a:rPr lang="zh-CN" altLang="en-US" sz="2000" b="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封装</a:t>
              </a:r>
              <a:endParaRPr lang="zh-CN" altLang="en-US" sz="2000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2000" b="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器械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22238" name="Text Box 30"/>
          <p:cNvSpPr txBox="1"/>
          <p:nvPr/>
        </p:nvSpPr>
        <p:spPr>
          <a:xfrm>
            <a:off x="2916238" y="1412875"/>
            <a:ext cx="2257425" cy="9906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b="0" dirty="0">
                <a:latin typeface="Times New Roman" panose="02020603050405020304" pitchFamily="18" charset="0"/>
                <a:ea typeface="宋体" panose="02010600030101010101" pitchFamily="2" charset="-122"/>
              </a:rPr>
              <a:t>举例：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b="0" dirty="0">
                <a:latin typeface="Times New Roman" panose="02020603050405020304" pitchFamily="18" charset="0"/>
                <a:ea typeface="宋体" panose="02010600030101010101" pitchFamily="2" charset="-122"/>
              </a:rPr>
              <a:t>电脑、</a:t>
            </a:r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打印机、传真机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2239" name="Text Box 31"/>
          <p:cNvSpPr txBox="1"/>
          <p:nvPr/>
        </p:nvSpPr>
        <p:spPr>
          <a:xfrm>
            <a:off x="2916238" y="2708275"/>
            <a:ext cx="2257425" cy="9906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b="0" dirty="0">
                <a:latin typeface="Times New Roman" panose="02020603050405020304" pitchFamily="18" charset="0"/>
                <a:ea typeface="宋体" panose="02010600030101010101" pitchFamily="2" charset="-122"/>
              </a:rPr>
              <a:t>举例：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/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2240" name="Text Box 32"/>
          <p:cNvSpPr txBox="1"/>
          <p:nvPr/>
        </p:nvSpPr>
        <p:spPr>
          <a:xfrm>
            <a:off x="2916238" y="4005263"/>
            <a:ext cx="2257425" cy="7191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b="0" dirty="0">
                <a:latin typeface="Times New Roman" panose="02020603050405020304" pitchFamily="18" charset="0"/>
                <a:ea typeface="宋体" panose="02010600030101010101" pitchFamily="2" charset="-122"/>
              </a:rPr>
              <a:t>举例：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2241" name="Text Box 33"/>
          <p:cNvSpPr txBox="1"/>
          <p:nvPr/>
        </p:nvSpPr>
        <p:spPr>
          <a:xfrm>
            <a:off x="2916238" y="4941888"/>
            <a:ext cx="2257425" cy="72072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b="0" dirty="0">
                <a:latin typeface="Times New Roman" panose="02020603050405020304" pitchFamily="18" charset="0"/>
                <a:ea typeface="宋体" panose="02010600030101010101" pitchFamily="2" charset="-122"/>
              </a:rPr>
              <a:t>举例：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/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/>
            <a:r>
              <a:rPr lang="zh-CN" altLang="en-US" sz="10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2244" name="Text Box 36"/>
          <p:cNvSpPr txBox="1"/>
          <p:nvPr/>
        </p:nvSpPr>
        <p:spPr>
          <a:xfrm>
            <a:off x="5292725" y="1412875"/>
            <a:ext cx="3600450" cy="99218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b="0" dirty="0">
                <a:latin typeface="Times New Roman" panose="02020603050405020304" pitchFamily="18" charset="0"/>
                <a:ea typeface="宋体" panose="02010600030101010101" pitchFamily="2" charset="-122"/>
              </a:rPr>
              <a:t>作用：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/>
            <a:r>
              <a:rPr lang="zh-CN" altLang="en-US" b="0" dirty="0">
                <a:latin typeface="Times New Roman" panose="02020603050405020304" pitchFamily="18" charset="0"/>
                <a:ea typeface="宋体" panose="02010600030101010101" pitchFamily="2" charset="-122"/>
              </a:rPr>
              <a:t>用于快件信息存储、处理和传递。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/>
            <a:r>
              <a:rPr lang="zh-CN" altLang="en-US" b="0" dirty="0">
                <a:latin typeface="Times New Roman" panose="02020603050405020304" pitchFamily="18" charset="0"/>
                <a:ea typeface="宋体" panose="02010600030101010101" pitchFamily="2" charset="-122"/>
              </a:rPr>
              <a:t>便于快件后续处理工作。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2245" name="Text Box 37"/>
          <p:cNvSpPr txBox="1"/>
          <p:nvPr/>
        </p:nvSpPr>
        <p:spPr>
          <a:xfrm>
            <a:off x="5292725" y="2708275"/>
            <a:ext cx="3600450" cy="9906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作用：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2246" name="Text Box 38"/>
          <p:cNvSpPr txBox="1"/>
          <p:nvPr/>
        </p:nvSpPr>
        <p:spPr>
          <a:xfrm>
            <a:off x="5292725" y="4005263"/>
            <a:ext cx="3600450" cy="7191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作用：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2247" name="Text Box 39"/>
          <p:cNvSpPr txBox="1"/>
          <p:nvPr/>
        </p:nvSpPr>
        <p:spPr>
          <a:xfrm>
            <a:off x="5292725" y="4941888"/>
            <a:ext cx="3594100" cy="72072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作用：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704" name="Text Box 47"/>
          <p:cNvSpPr txBox="1"/>
          <p:nvPr/>
        </p:nvSpPr>
        <p:spPr>
          <a:xfrm>
            <a:off x="1908175" y="908050"/>
            <a:ext cx="374332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四、网点设备管理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0" name="Group 52"/>
          <p:cNvGrpSpPr/>
          <p:nvPr/>
        </p:nvGrpSpPr>
        <p:grpSpPr>
          <a:xfrm>
            <a:off x="1258888" y="5949950"/>
            <a:ext cx="1257300" cy="908050"/>
            <a:chOff x="703" y="1842"/>
            <a:chExt cx="792" cy="716"/>
          </a:xfrm>
        </p:grpSpPr>
        <p:grpSp>
          <p:nvGrpSpPr>
            <p:cNvPr id="28706" name="Group 53"/>
            <p:cNvGrpSpPr/>
            <p:nvPr/>
          </p:nvGrpSpPr>
          <p:grpSpPr>
            <a:xfrm>
              <a:off x="703" y="1842"/>
              <a:ext cx="738" cy="716"/>
              <a:chOff x="4320" y="1152"/>
              <a:chExt cx="414" cy="402"/>
            </a:xfrm>
          </p:grpSpPr>
          <p:sp>
            <p:nvSpPr>
              <p:cNvPr id="28707" name="AutoShape 54"/>
              <p:cNvSpPr/>
              <p:nvPr/>
            </p:nvSpPr>
            <p:spPr>
              <a:xfrm>
                <a:off x="4320" y="1152"/>
                <a:ext cx="414" cy="402"/>
              </a:xfrm>
              <a:prstGeom prst="roundRect">
                <a:avLst>
                  <a:gd name="adj" fmla="val 11921"/>
                </a:avLst>
              </a:prstGeom>
              <a:solidFill>
                <a:srgbClr val="99CC00"/>
              </a:solidFill>
              <a:ln w="25400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dist="53882" dir="2699999" algn="ctr" rotWithShape="0">
                  <a:srgbClr val="000000">
                    <a:alpha val="50000"/>
                  </a:srgbClr>
                </a:outerShdw>
              </a:effectLst>
            </p:spPr>
            <p:txBody>
              <a:bodyPr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22263" name="Freeform 55"/>
              <p:cNvSpPr/>
              <p:nvPr/>
            </p:nvSpPr>
            <p:spPr bwMode="gray">
              <a:xfrm>
                <a:off x="4346" y="1178"/>
                <a:ext cx="206" cy="201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BE0E3">
                      <a:gamma/>
                      <a:tint val="48627"/>
                      <a:invGamma/>
                    </a:srgbClr>
                  </a:gs>
                  <a:gs pos="50000">
                    <a:srgbClr val="BBE0E3">
                      <a:alpha val="0"/>
                    </a:srgbClr>
                  </a:gs>
                  <a:gs pos="100000">
                    <a:srgbClr val="BBE0E3">
                      <a:gamma/>
                      <a:tint val="48627"/>
                      <a:invGamma/>
                    </a:srgbClr>
                  </a:gs>
                </a:gsLst>
                <a:lin ang="2700000" scaled="1"/>
              </a:gra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8709" name="Text Box 56"/>
            <p:cNvSpPr txBox="1"/>
            <p:nvPr/>
          </p:nvSpPr>
          <p:spPr>
            <a:xfrm>
              <a:off x="847" y="1967"/>
              <a:ext cx="648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r>
                <a:rPr lang="zh-CN" altLang="en-US" b="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计量</a:t>
              </a:r>
              <a:endParaRPr lang="zh-CN" altLang="en-US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b="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器具</a:t>
              </a:r>
              <a:endParaRPr lang="zh-CN" altLang="en-US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22265" name="Text Box 57"/>
          <p:cNvSpPr txBox="1"/>
          <p:nvPr/>
        </p:nvSpPr>
        <p:spPr>
          <a:xfrm>
            <a:off x="2916238" y="5994400"/>
            <a:ext cx="2232025" cy="8636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b="0" dirty="0">
                <a:latin typeface="Times New Roman" panose="02020603050405020304" pitchFamily="18" charset="0"/>
                <a:ea typeface="宋体" panose="02010600030101010101" pitchFamily="2" charset="-122"/>
              </a:rPr>
              <a:t>举例：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/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2266" name="Text Box 58"/>
          <p:cNvSpPr txBox="1"/>
          <p:nvPr/>
        </p:nvSpPr>
        <p:spPr>
          <a:xfrm>
            <a:off x="5364163" y="6021388"/>
            <a:ext cx="3527425" cy="836612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b="0" dirty="0">
                <a:latin typeface="Times New Roman" panose="02020603050405020304" pitchFamily="18" charset="0"/>
                <a:ea typeface="宋体" panose="02010600030101010101" pitchFamily="2" charset="-122"/>
              </a:rPr>
              <a:t>作用：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/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2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2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2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2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2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2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22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22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222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222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38" grpId="0" animBg="1"/>
      <p:bldP spid="222239" grpId="0" animBg="1"/>
      <p:bldP spid="222240" grpId="0" animBg="1"/>
      <p:bldP spid="222241" grpId="0" animBg="1"/>
      <p:bldP spid="222244" grpId="0" animBg="1"/>
      <p:bldP spid="222245" grpId="0" animBg="1"/>
      <p:bldP spid="222246" grpId="0" animBg="1"/>
      <p:bldP spid="222247" grpId="0" animBg="1"/>
      <p:bldP spid="222265" grpId="0" animBg="1"/>
      <p:bldP spid="22226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698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722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746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770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794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818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1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842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Text Box 2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  快递运营管理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866" name="Text Box 3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学习活动四：网点管理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2147</Words>
  <Application>WPS 演示</Application>
  <PresentationFormat/>
  <Paragraphs>869</Paragraphs>
  <Slides>34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34</vt:i4>
      </vt:variant>
    </vt:vector>
  </HeadingPairs>
  <TitlesOfParts>
    <vt:vector size="54" baseType="lpstr">
      <vt:lpstr>Arial</vt:lpstr>
      <vt:lpstr>宋体</vt:lpstr>
      <vt:lpstr>Wingdings</vt:lpstr>
      <vt:lpstr>楷体</vt:lpstr>
      <vt:lpstr>Arial Black</vt:lpstr>
      <vt:lpstr>黑体</vt:lpstr>
      <vt:lpstr>굴림</vt:lpstr>
      <vt:lpstr>Malgun Gothic</vt:lpstr>
      <vt:lpstr>돋움</vt:lpstr>
      <vt:lpstr>Times New Roman</vt:lpstr>
      <vt:lpstr>HY견고딕</vt:lpstr>
      <vt:lpstr>DotumChe</vt:lpstr>
      <vt:lpstr>Arial</vt:lpstr>
      <vt:lpstr>微软雅黑</vt:lpstr>
      <vt:lpstr>Arial Unicode MS</vt:lpstr>
      <vt:lpstr>Calibri</vt:lpstr>
      <vt:lpstr>HY각헤드라인M</vt:lpstr>
      <vt:lpstr>Courier New</vt:lpstr>
      <vt:lpstr>默认设计模板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liaoqiuxia</dc:creator>
  <cp:lastModifiedBy>微信用户</cp:lastModifiedBy>
  <cp:revision>128</cp:revision>
  <dcterms:created xsi:type="dcterms:W3CDTF">2011-01-25T06:33:00Z</dcterms:created>
  <dcterms:modified xsi:type="dcterms:W3CDTF">2026-08-26T02:14:00Z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F37AC14C77204B16A72A83DEE3264E7B_12</vt:lpwstr>
  </property>
  <property fmtid="{D5CDD505-2E9C-101B-9397-08002B2CF9AE}" pid="3" name="KSOProductBuildVer">
    <vt:lpwstr>2052-12.1.0.28043</vt:lpwstr>
  </property>
</Properties>
</file>