
<file path=[Content_Types].xml><?xml version="1.0" encoding="utf-8"?>
<Types xmlns="http://schemas.openxmlformats.org/package/2006/content-types">
  <Default Extension="jpeg" ContentType="image/jpeg"/>
  <Default Extension="JPG" ContentType="image/.jp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sldIdLst>
    <p:sldId id="365" r:id="rId4"/>
    <p:sldId id="256" r:id="rId5"/>
    <p:sldId id="277" r:id="rId6"/>
    <p:sldId id="359" r:id="rId7"/>
    <p:sldId id="283" r:id="rId8"/>
    <p:sldId id="286" r:id="rId9"/>
    <p:sldId id="362" r:id="rId10"/>
    <p:sldId id="320" r:id="rId11"/>
    <p:sldId id="363" r:id="rId12"/>
    <p:sldId id="321" r:id="rId13"/>
    <p:sldId id="364" r:id="rId14"/>
    <p:sldId id="287" r:id="rId15"/>
    <p:sldId id="288" r:id="rId16"/>
    <p:sldId id="289" r:id="rId17"/>
    <p:sldId id="290" r:id="rId18"/>
    <p:sldId id="291" r:id="rId19"/>
    <p:sldId id="292" r:id="rId20"/>
    <p:sldId id="293" r:id="rId21"/>
    <p:sldId id="322" r:id="rId22"/>
    <p:sldId id="323" r:id="rId23"/>
    <p:sldId id="324" r:id="rId24"/>
    <p:sldId id="325" r:id="rId25"/>
    <p:sldId id="327" r:id="rId26"/>
    <p:sldId id="294" r:id="rId27"/>
    <p:sldId id="295" r:id="rId28"/>
    <p:sldId id="296" r:id="rId29"/>
    <p:sldId id="297" r:id="rId30"/>
    <p:sldId id="298" r:id="rId31"/>
    <p:sldId id="299" r:id="rId32"/>
    <p:sldId id="329" r:id="rId33"/>
    <p:sldId id="328" r:id="rId34"/>
    <p:sldId id="316" r:id="rId35"/>
    <p:sldId id="338" r:id="rId36"/>
    <p:sldId id="339" r:id="rId37"/>
    <p:sldId id="340" r:id="rId38"/>
    <p:sldId id="317" r:id="rId39"/>
    <p:sldId id="347" r:id="rId40"/>
    <p:sldId id="341" r:id="rId41"/>
    <p:sldId id="344" r:id="rId42"/>
    <p:sldId id="346" r:id="rId43"/>
    <p:sldId id="348" r:id="rId44"/>
    <p:sldId id="349" r:id="rId45"/>
    <p:sldId id="345" r:id="rId46"/>
    <p:sldId id="343" r:id="rId47"/>
    <p:sldId id="342" r:id="rId48"/>
    <p:sldId id="352" r:id="rId49"/>
    <p:sldId id="353" r:id="rId50"/>
    <p:sldId id="354" r:id="rId51"/>
    <p:sldId id="355" r:id="rId52"/>
    <p:sldId id="350" r:id="rId53"/>
    <p:sldId id="318" r:id="rId54"/>
    <p:sldId id="330" r:id="rId55"/>
    <p:sldId id="333" r:id="rId56"/>
    <p:sldId id="331" r:id="rId57"/>
    <p:sldId id="334" r:id="rId58"/>
    <p:sldId id="335" r:id="rId59"/>
    <p:sldId id="337" r:id="rId60"/>
    <p:sldId id="313" r:id="rId61"/>
    <p:sldId id="314" r:id="rId62"/>
    <p:sldId id="356" r:id="rId63"/>
    <p:sldId id="357" r:id="rId64"/>
    <p:sldId id="315" r:id="rId65"/>
    <p:sldId id="310" r:id="rId66"/>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1"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66"/>
    <a:srgbClr val="000000"/>
    <a:srgbClr val="FF0066"/>
    <a:srgbClr val="FFCC00"/>
    <a:srgbClr val="0000FF"/>
    <a:srgbClr val="99CC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sorterViewPr showFormatting="0">
    <p:cViewPr>
      <p:scale>
        <a:sx n="66" d="100"/>
        <a:sy n="66" d="100"/>
      </p:scale>
      <p:origin x="0" y="576"/>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9" Type="http://schemas.openxmlformats.org/officeDocument/2006/relationships/tableStyles" Target="tableStyles.xml"/><Relationship Id="rId68" Type="http://schemas.openxmlformats.org/officeDocument/2006/relationships/viewProps" Target="viewProps.xml"/><Relationship Id="rId67" Type="http://schemas.openxmlformats.org/officeDocument/2006/relationships/presProps" Target="presProps.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2.jpeg"/><Relationship Id="rId13" Type="http://schemas.openxmlformats.org/officeDocument/2006/relationships/image" Target="../media/image1.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image" Target="../media/image1.jpe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 name="矩形 42"/>
          <p:cNvSpPr/>
          <p:nvPr/>
        </p:nvSpPr>
        <p:spPr>
          <a:xfrm>
            <a:off x="-17463" y="-7963"/>
            <a:ext cx="9144001" cy="720001"/>
          </a:xfrm>
          <a:prstGeom prst="rect">
            <a:avLst/>
          </a:prstGeom>
          <a:gradFill>
            <a:gsLst>
              <a:gs pos="0">
                <a:schemeClr val="bg1"/>
              </a:gs>
              <a:gs pos="50000">
                <a:srgbClr val="CCFF33"/>
              </a:gs>
              <a:gs pos="100000">
                <a:srgbClr val="99CC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矩形 43"/>
          <p:cNvSpPr/>
          <p:nvPr/>
        </p:nvSpPr>
        <p:spPr>
          <a:xfrm>
            <a:off x="-17463" y="706419"/>
            <a:ext cx="9144001" cy="36000"/>
          </a:xfrm>
          <a:prstGeom prst="rect">
            <a:avLst/>
          </a:prstGeom>
          <a:gradFill>
            <a:gsLst>
              <a:gs pos="0">
                <a:srgbClr val="CCFF33"/>
              </a:gs>
              <a:gs pos="50000">
                <a:srgbClr val="CCFF33"/>
              </a:gs>
              <a:gs pos="100000">
                <a:srgbClr val="92D05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128"/>
          <p:cNvGrpSpPr/>
          <p:nvPr userDrawn="1"/>
        </p:nvGrpSpPr>
        <p:grpSpPr>
          <a:xfrm>
            <a:off x="-17462" y="-7937"/>
            <a:ext cx="1439862" cy="1439862"/>
            <a:chOff x="0" y="1500174"/>
            <a:chExt cx="1440000" cy="1440000"/>
          </a:xfrm>
        </p:grpSpPr>
        <p:sp>
          <p:nvSpPr>
            <p:cNvPr id="121" name="饼形 120"/>
            <p:cNvSpPr/>
            <p:nvPr/>
          </p:nvSpPr>
          <p:spPr>
            <a:xfrm>
              <a:off x="0" y="1500174"/>
              <a:ext cx="1440000" cy="1440000"/>
            </a:xfrm>
            <a:prstGeom prst="pie">
              <a:avLst>
                <a:gd name="adj1" fmla="val 0"/>
                <a:gd name="adj2" fmla="val 10804693"/>
              </a:avLst>
            </a:prstGeom>
            <a:solidFill>
              <a:srgbClr val="CCFF3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0" name="饼形 126"/>
            <p:cNvSpPr/>
            <p:nvPr/>
          </p:nvSpPr>
          <p:spPr>
            <a:xfrm rot="10800000">
              <a:off x="0" y="1500174"/>
              <a:ext cx="1440000" cy="1440000"/>
            </a:xfrm>
            <a:custGeom>
              <a:avLst/>
              <a:gdLst/>
              <a:ahLst/>
              <a:cxnLst>
                <a:cxn ang="0">
                  <a:pos x="1440000" y="720000"/>
                </a:cxn>
                <a:cxn ang="5898240">
                  <a:pos x="720000" y="1440000"/>
                </a:cxn>
                <a:cxn ang="11796480">
                  <a:pos x="0" y="720000"/>
                </a:cxn>
                <a:cxn ang="17694720">
                  <a:pos x="720000" y="0"/>
                </a:cxn>
              </a:cxnLst>
              <a:pathLst>
                <a:path w="1440000" h="1440000">
                  <a:moveTo>
                    <a:pt x="1440000" y="720000"/>
                  </a:moveTo>
                  <a:lnTo>
                    <a:pt x="1440000" y="720000"/>
                  </a:lnTo>
                  <a:cubicBezTo>
                    <a:pt x="1440000" y="1117645"/>
                    <a:pt x="1117645" y="1440000"/>
                    <a:pt x="720000" y="1440000"/>
                  </a:cubicBezTo>
                  <a:cubicBezTo>
                    <a:pt x="322354" y="1440000"/>
                    <a:pt x="0" y="1117645"/>
                    <a:pt x="0" y="720000"/>
                  </a:cubicBezTo>
                  <a:cubicBezTo>
                    <a:pt x="-1" y="719672"/>
                    <a:pt x="0" y="719344"/>
                    <a:pt x="0" y="719016"/>
                  </a:cubicBezTo>
                  <a:lnTo>
                    <a:pt x="720000" y="720000"/>
                  </a:lnTo>
                  <a:lnTo>
                    <a:pt x="1440000" y="720000"/>
                  </a:lnTo>
                  <a:close/>
                </a:path>
              </a:pathLst>
            </a:custGeom>
            <a:solidFill>
              <a:srgbClr val="00B0F0">
                <a:alpha val="25098"/>
              </a:srgbClr>
            </a:solidFill>
            <a:ln w="25400">
              <a:noFill/>
            </a:ln>
          </p:spPr>
          <p:txBody>
            <a:bodyPr/>
            <a:p>
              <a:endParaRPr lang="zh-CN" altLang="en-US"/>
            </a:p>
          </p:txBody>
        </p:sp>
      </p:grpSp>
      <p:grpSp>
        <p:nvGrpSpPr>
          <p:cNvPr id="1031" name="组合 127"/>
          <p:cNvGrpSpPr/>
          <p:nvPr userDrawn="1"/>
        </p:nvGrpSpPr>
        <p:grpSpPr>
          <a:xfrm>
            <a:off x="125413" y="88900"/>
            <a:ext cx="1260475" cy="1260475"/>
            <a:chOff x="1357290" y="1500174"/>
            <a:chExt cx="1260000" cy="1260000"/>
          </a:xfrm>
        </p:grpSpPr>
        <p:sp>
          <p:nvSpPr>
            <p:cNvPr id="125" name="饼形 124"/>
            <p:cNvSpPr/>
            <p:nvPr/>
          </p:nvSpPr>
          <p:spPr>
            <a:xfrm>
              <a:off x="1357290" y="1500174"/>
              <a:ext cx="1260000" cy="1260000"/>
            </a:xfrm>
            <a:prstGeom prst="pie">
              <a:avLst>
                <a:gd name="adj1" fmla="val 0"/>
                <a:gd name="adj2" fmla="val 10754946"/>
              </a:avLst>
            </a:prstGeom>
            <a:solidFill>
              <a:srgbClr val="CCFF33">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3" name="饼形 125"/>
            <p:cNvSpPr/>
            <p:nvPr/>
          </p:nvSpPr>
          <p:spPr>
            <a:xfrm rot="10800000">
              <a:off x="1357290" y="1500174"/>
              <a:ext cx="1260000" cy="1260000"/>
            </a:xfrm>
            <a:custGeom>
              <a:avLst/>
              <a:gdLst/>
              <a:ahLst/>
              <a:cxnLst>
                <a:cxn ang="0">
                  <a:pos x="1260000" y="630000"/>
                </a:cxn>
                <a:cxn ang="5898240">
                  <a:pos x="630000" y="1260000"/>
                </a:cxn>
                <a:cxn ang="11796480">
                  <a:pos x="0" y="630000"/>
                </a:cxn>
                <a:cxn ang="17694720">
                  <a:pos x="630000" y="0"/>
                </a:cxn>
              </a:cxnLst>
              <a:pathLst>
                <a:path w="1260000" h="1260000">
                  <a:moveTo>
                    <a:pt x="1260000" y="630000"/>
                  </a:moveTo>
                  <a:lnTo>
                    <a:pt x="1260000" y="630000"/>
                  </a:lnTo>
                  <a:cubicBezTo>
                    <a:pt x="1260000" y="977939"/>
                    <a:pt x="977939" y="1260000"/>
                    <a:pt x="630000" y="1260000"/>
                  </a:cubicBezTo>
                  <a:cubicBezTo>
                    <a:pt x="285280" y="1260000"/>
                    <a:pt x="4571" y="982945"/>
                    <a:pt x="54" y="638255"/>
                  </a:cubicBezTo>
                  <a:lnTo>
                    <a:pt x="630000" y="630000"/>
                  </a:lnTo>
                  <a:lnTo>
                    <a:pt x="1260000" y="630000"/>
                  </a:lnTo>
                  <a:close/>
                </a:path>
              </a:pathLst>
            </a:custGeom>
            <a:solidFill>
              <a:srgbClr val="00B0F0">
                <a:alpha val="45097"/>
              </a:srgbClr>
            </a:solidFill>
            <a:ln w="25400">
              <a:noFill/>
            </a:ln>
          </p:spPr>
          <p:txBody>
            <a:bodyPr/>
            <a:p>
              <a:endParaRPr lang="zh-CN" altLang="en-US"/>
            </a:p>
          </p:txBody>
        </p:sp>
      </p:grpSp>
      <p:sp>
        <p:nvSpPr>
          <p:cNvPr id="1043" name="Oval 18"/>
          <p:cNvSpPr>
            <a:spLocks noChangeArrowheads="1"/>
          </p:cNvSpPr>
          <p:nvPr/>
        </p:nvSpPr>
        <p:spPr bwMode="gray">
          <a:xfrm>
            <a:off x="331788" y="198438"/>
            <a:ext cx="1079500" cy="1079500"/>
          </a:xfrm>
          <a:prstGeom prst="ellipse">
            <a:avLst/>
          </a:prstGeom>
          <a:blipFill dpi="0" rotWithShape="1">
            <a:blip r:embed="rId13" cstate="print"/>
            <a:srcRect/>
            <a:stretch>
              <a:fillRect/>
            </a:stretch>
          </a:blipFill>
          <a:ln w="57150">
            <a:solidFill>
              <a:srgbClr val="FFFFFF"/>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5" name="Picture 15" descr="3"/>
          <p:cNvPicPr>
            <a:picLocks noChangeAspect="1"/>
          </p:cNvPicPr>
          <p:nvPr userDrawn="1"/>
        </p:nvPicPr>
        <p:blipFill>
          <a:blip r:embed="rId14"/>
          <a:stretch>
            <a:fillRect/>
          </a:stretch>
        </p:blipFill>
        <p:spPr>
          <a:xfrm>
            <a:off x="323850" y="115888"/>
            <a:ext cx="1152525" cy="11525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 name="矩形 8"/>
          <p:cNvSpPr/>
          <p:nvPr/>
        </p:nvSpPr>
        <p:spPr>
          <a:xfrm>
            <a:off x="34925" y="14287"/>
            <a:ext cx="9144000" cy="6858001"/>
          </a:xfrm>
          <a:prstGeom prst="rect">
            <a:avLst/>
          </a:prstGeom>
          <a:gradFill>
            <a:gsLst>
              <a:gs pos="0">
                <a:srgbClr val="CCFF33"/>
              </a:gs>
              <a:gs pos="50000">
                <a:srgbClr val="009900"/>
              </a:gs>
              <a:gs pos="100000">
                <a:srgbClr val="0066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2" name="椭圆 11"/>
          <p:cNvSpPr/>
          <p:nvPr/>
        </p:nvSpPr>
        <p:spPr>
          <a:xfrm>
            <a:off x="2035175" y="38719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3" name="椭圆 12"/>
          <p:cNvSpPr/>
          <p:nvPr/>
        </p:nvSpPr>
        <p:spPr>
          <a:xfrm>
            <a:off x="5678488" y="4800600"/>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6" name="任意多边形 15"/>
          <p:cNvSpPr/>
          <p:nvPr/>
        </p:nvSpPr>
        <p:spPr>
          <a:xfrm>
            <a:off x="25400" y="3729038"/>
            <a:ext cx="9153525" cy="3143250"/>
          </a:xfrm>
          <a:custGeom>
            <a:avLst/>
            <a:gdLst>
              <a:gd name="connsiteX0" fmla="*/ 0 w 9152878"/>
              <a:gd name="connsiteY0" fmla="*/ 781235 h 3045041"/>
              <a:gd name="connsiteX1" fmla="*/ 2086253 w 9152878"/>
              <a:gd name="connsiteY1" fmla="*/ 221941 h 3045041"/>
              <a:gd name="connsiteX2" fmla="*/ 5743853 w 9152878"/>
              <a:gd name="connsiteY2" fmla="*/ 1136341 h 3045041"/>
              <a:gd name="connsiteX3" fmla="*/ 9144000 w 9152878"/>
              <a:gd name="connsiteY3" fmla="*/ 0 h 3045041"/>
              <a:gd name="connsiteX4" fmla="*/ 9152878 w 9152878"/>
              <a:gd name="connsiteY4" fmla="*/ 3045041 h 3045041"/>
              <a:gd name="connsiteX5" fmla="*/ 0 w 9152878"/>
              <a:gd name="connsiteY5" fmla="*/ 3018407 h 3045041"/>
              <a:gd name="connsiteX6" fmla="*/ 0 w 9152878"/>
              <a:gd name="connsiteY6" fmla="*/ 781235 h 3045041"/>
              <a:gd name="connsiteX0-1" fmla="*/ 0 w 9152878"/>
              <a:gd name="connsiteY0-2" fmla="*/ 781235 h 3045041"/>
              <a:gd name="connsiteX1-3" fmla="*/ 2086253 w 9152878"/>
              <a:gd name="connsiteY1-4" fmla="*/ 221941 h 3045041"/>
              <a:gd name="connsiteX2-5" fmla="*/ 5743853 w 9152878"/>
              <a:gd name="connsiteY2-6" fmla="*/ 1136341 h 3045041"/>
              <a:gd name="connsiteX3-7" fmla="*/ 9144000 w 9152878"/>
              <a:gd name="connsiteY3-8" fmla="*/ 0 h 3045041"/>
              <a:gd name="connsiteX4-9" fmla="*/ 9152878 w 9152878"/>
              <a:gd name="connsiteY4-10" fmla="*/ 3045041 h 3045041"/>
              <a:gd name="connsiteX5-11" fmla="*/ 0 w 9152878"/>
              <a:gd name="connsiteY5-12" fmla="*/ 3018407 h 3045041"/>
              <a:gd name="connsiteX6-13" fmla="*/ 0 w 9152878"/>
              <a:gd name="connsiteY6-14" fmla="*/ 781235 h 3045041"/>
              <a:gd name="connsiteX0-15" fmla="*/ 0 w 9152878"/>
              <a:gd name="connsiteY0-16" fmla="*/ 1099352 h 3363158"/>
              <a:gd name="connsiteX1-17" fmla="*/ 2086253 w 9152878"/>
              <a:gd name="connsiteY1-18" fmla="*/ 540058 h 3363158"/>
              <a:gd name="connsiteX2-19" fmla="*/ 5743853 w 9152878"/>
              <a:gd name="connsiteY2-20" fmla="*/ 1454458 h 3363158"/>
              <a:gd name="connsiteX3-21" fmla="*/ 9144000 w 9152878"/>
              <a:gd name="connsiteY3-22" fmla="*/ 318117 h 3363158"/>
              <a:gd name="connsiteX4-23" fmla="*/ 9152878 w 9152878"/>
              <a:gd name="connsiteY4-24" fmla="*/ 3363158 h 3363158"/>
              <a:gd name="connsiteX5-25" fmla="*/ 0 w 9152878"/>
              <a:gd name="connsiteY5-26" fmla="*/ 3336524 h 3363158"/>
              <a:gd name="connsiteX6-27" fmla="*/ 0 w 9152878"/>
              <a:gd name="connsiteY6-28" fmla="*/ 1099352 h 3363158"/>
              <a:gd name="connsiteX0-29" fmla="*/ 0 w 9152878"/>
              <a:gd name="connsiteY0-30" fmla="*/ 781235 h 3045041"/>
              <a:gd name="connsiteX1-31" fmla="*/ 2086253 w 9152878"/>
              <a:gd name="connsiteY1-32" fmla="*/ 221941 h 3045041"/>
              <a:gd name="connsiteX2-33" fmla="*/ 5743853 w 9152878"/>
              <a:gd name="connsiteY2-34" fmla="*/ 1136341 h 3045041"/>
              <a:gd name="connsiteX3-35" fmla="*/ 9144000 w 9152878"/>
              <a:gd name="connsiteY3-36" fmla="*/ 0 h 3045041"/>
              <a:gd name="connsiteX4-37" fmla="*/ 9152878 w 9152878"/>
              <a:gd name="connsiteY4-38" fmla="*/ 3045041 h 3045041"/>
              <a:gd name="connsiteX5-39" fmla="*/ 0 w 9152878"/>
              <a:gd name="connsiteY5-40" fmla="*/ 3018407 h 3045041"/>
              <a:gd name="connsiteX6-41" fmla="*/ 0 w 9152878"/>
              <a:gd name="connsiteY6-42" fmla="*/ 781235 h 3045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52878" h="3045041">
                <a:moveTo>
                  <a:pt x="0" y="781235"/>
                </a:moveTo>
                <a:cubicBezTo>
                  <a:pt x="347709" y="315157"/>
                  <a:pt x="1128944" y="162757"/>
                  <a:pt x="2086253" y="221941"/>
                </a:cubicBezTo>
                <a:cubicBezTo>
                  <a:pt x="3043562" y="281125"/>
                  <a:pt x="4567562" y="1173331"/>
                  <a:pt x="5743853" y="1136341"/>
                </a:cubicBezTo>
                <a:cubicBezTo>
                  <a:pt x="6920144" y="1099351"/>
                  <a:pt x="8392699" y="327317"/>
                  <a:pt x="9144000" y="0"/>
                </a:cubicBezTo>
                <a:cubicBezTo>
                  <a:pt x="9146959" y="1015014"/>
                  <a:pt x="9149919" y="2030027"/>
                  <a:pt x="9152878" y="3045041"/>
                </a:cubicBezTo>
                <a:lnTo>
                  <a:pt x="0" y="3018407"/>
                </a:lnTo>
                <a:lnTo>
                  <a:pt x="0" y="7812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0" name="任意多边形 9"/>
          <p:cNvSpPr/>
          <p:nvPr/>
        </p:nvSpPr>
        <p:spPr>
          <a:xfrm>
            <a:off x="-107983" y="3729039"/>
            <a:ext cx="9313541" cy="1185168"/>
          </a:xfrm>
          <a:custGeom>
            <a:avLst/>
            <a:gdLst>
              <a:gd name="connsiteX0" fmla="*/ 0 w 9161755"/>
              <a:gd name="connsiteY0" fmla="*/ 745724 h 1145219"/>
              <a:gd name="connsiteX1" fmla="*/ 1544714 w 9161755"/>
              <a:gd name="connsiteY1" fmla="*/ 239697 h 1145219"/>
              <a:gd name="connsiteX2" fmla="*/ 2929631 w 9161755"/>
              <a:gd name="connsiteY2" fmla="*/ 275208 h 1145219"/>
              <a:gd name="connsiteX3" fmla="*/ 4181382 w 9161755"/>
              <a:gd name="connsiteY3" fmla="*/ 656948 h 1145219"/>
              <a:gd name="connsiteX4" fmla="*/ 5699464 w 9161755"/>
              <a:gd name="connsiteY4" fmla="*/ 1145219 h 1145219"/>
              <a:gd name="connsiteX5" fmla="*/ 7625918 w 9161755"/>
              <a:gd name="connsiteY5" fmla="*/ 585926 h 1145219"/>
              <a:gd name="connsiteX6" fmla="*/ 9161755 w 9161755"/>
              <a:gd name="connsiteY6" fmla="*/ 0 h 1145219"/>
              <a:gd name="connsiteX0-1" fmla="*/ 0 w 9161755"/>
              <a:gd name="connsiteY0-2" fmla="*/ 745724 h 1145219"/>
              <a:gd name="connsiteX1-3" fmla="*/ 1544714 w 9161755"/>
              <a:gd name="connsiteY1-4" fmla="*/ 239697 h 1145219"/>
              <a:gd name="connsiteX2-5" fmla="*/ 2929631 w 9161755"/>
              <a:gd name="connsiteY2-6" fmla="*/ 275208 h 1145219"/>
              <a:gd name="connsiteX3-7" fmla="*/ 4181382 w 9161755"/>
              <a:gd name="connsiteY3-8" fmla="*/ 656948 h 1145219"/>
              <a:gd name="connsiteX4-9" fmla="*/ 5699464 w 9161755"/>
              <a:gd name="connsiteY4-10" fmla="*/ 1145219 h 1145219"/>
              <a:gd name="connsiteX5-11" fmla="*/ 7625918 w 9161755"/>
              <a:gd name="connsiteY5-12" fmla="*/ 585926 h 1145219"/>
              <a:gd name="connsiteX6-13" fmla="*/ 9161755 w 9161755"/>
              <a:gd name="connsiteY6-14" fmla="*/ 0 h 1145219"/>
              <a:gd name="connsiteX0-15" fmla="*/ 0 w 9161755"/>
              <a:gd name="connsiteY0-16" fmla="*/ 745724 h 1145219"/>
              <a:gd name="connsiteX1-17" fmla="*/ 1544714 w 9161755"/>
              <a:gd name="connsiteY1-18" fmla="*/ 239697 h 1145219"/>
              <a:gd name="connsiteX2-19" fmla="*/ 2929631 w 9161755"/>
              <a:gd name="connsiteY2-20" fmla="*/ 275208 h 1145219"/>
              <a:gd name="connsiteX3-21" fmla="*/ 4181382 w 9161755"/>
              <a:gd name="connsiteY3-22" fmla="*/ 656948 h 1145219"/>
              <a:gd name="connsiteX4-23" fmla="*/ 5699464 w 9161755"/>
              <a:gd name="connsiteY4-24" fmla="*/ 1145219 h 1145219"/>
              <a:gd name="connsiteX5-25" fmla="*/ 7625918 w 9161755"/>
              <a:gd name="connsiteY5-26" fmla="*/ 585926 h 1145219"/>
              <a:gd name="connsiteX6-27" fmla="*/ 9161755 w 9161755"/>
              <a:gd name="connsiteY6-28" fmla="*/ 0 h 1145219"/>
              <a:gd name="connsiteX0-29" fmla="*/ 0 w 9161755"/>
              <a:gd name="connsiteY0-30" fmla="*/ 745724 h 1157056"/>
              <a:gd name="connsiteX1-31" fmla="*/ 1544714 w 9161755"/>
              <a:gd name="connsiteY1-32" fmla="*/ 239697 h 1157056"/>
              <a:gd name="connsiteX2-33" fmla="*/ 2929631 w 9161755"/>
              <a:gd name="connsiteY2-34" fmla="*/ 275208 h 1157056"/>
              <a:gd name="connsiteX3-35" fmla="*/ 4181382 w 9161755"/>
              <a:gd name="connsiteY3-36" fmla="*/ 656948 h 1157056"/>
              <a:gd name="connsiteX4-37" fmla="*/ 5699464 w 9161755"/>
              <a:gd name="connsiteY4-38" fmla="*/ 1145219 h 1157056"/>
              <a:gd name="connsiteX5-39" fmla="*/ 7625918 w 9161755"/>
              <a:gd name="connsiteY5-40" fmla="*/ 585926 h 1157056"/>
              <a:gd name="connsiteX6-41" fmla="*/ 9161755 w 9161755"/>
              <a:gd name="connsiteY6-42" fmla="*/ 0 h 1157056"/>
              <a:gd name="connsiteX0-43" fmla="*/ 0 w 9161755"/>
              <a:gd name="connsiteY0-44" fmla="*/ 745724 h 1157056"/>
              <a:gd name="connsiteX1-45" fmla="*/ 1544714 w 9161755"/>
              <a:gd name="connsiteY1-46" fmla="*/ 239697 h 1157056"/>
              <a:gd name="connsiteX2-47" fmla="*/ 2929631 w 9161755"/>
              <a:gd name="connsiteY2-48" fmla="*/ 275208 h 1157056"/>
              <a:gd name="connsiteX3-49" fmla="*/ 4181382 w 9161755"/>
              <a:gd name="connsiteY3-50" fmla="*/ 656948 h 1157056"/>
              <a:gd name="connsiteX4-51" fmla="*/ 5699464 w 9161755"/>
              <a:gd name="connsiteY4-52" fmla="*/ 1145219 h 1157056"/>
              <a:gd name="connsiteX5-53" fmla="*/ 7625918 w 9161755"/>
              <a:gd name="connsiteY5-54" fmla="*/ 585926 h 1157056"/>
              <a:gd name="connsiteX6-55" fmla="*/ 9161755 w 9161755"/>
              <a:gd name="connsiteY6-56" fmla="*/ 0 h 1157056"/>
              <a:gd name="connsiteX0-57" fmla="*/ 0 w 9161755"/>
              <a:gd name="connsiteY0-58" fmla="*/ 745724 h 1157056"/>
              <a:gd name="connsiteX1-59" fmla="*/ 1544714 w 9161755"/>
              <a:gd name="connsiteY1-60" fmla="*/ 239697 h 1157056"/>
              <a:gd name="connsiteX2-61" fmla="*/ 2929631 w 9161755"/>
              <a:gd name="connsiteY2-62" fmla="*/ 275208 h 1157056"/>
              <a:gd name="connsiteX3-63" fmla="*/ 4181382 w 9161755"/>
              <a:gd name="connsiteY3-64" fmla="*/ 656948 h 1157056"/>
              <a:gd name="connsiteX4-65" fmla="*/ 5699464 w 9161755"/>
              <a:gd name="connsiteY4-66" fmla="*/ 1145219 h 1157056"/>
              <a:gd name="connsiteX5-67" fmla="*/ 7625918 w 9161755"/>
              <a:gd name="connsiteY5-68" fmla="*/ 585926 h 1157056"/>
              <a:gd name="connsiteX6-69" fmla="*/ 9161755 w 9161755"/>
              <a:gd name="connsiteY6-70" fmla="*/ 0 h 1157056"/>
              <a:gd name="connsiteX0-71" fmla="*/ 0 w 9161755"/>
              <a:gd name="connsiteY0-72" fmla="*/ 745724 h 1197005"/>
              <a:gd name="connsiteX1-73" fmla="*/ 1544714 w 9161755"/>
              <a:gd name="connsiteY1-74" fmla="*/ 239697 h 1197005"/>
              <a:gd name="connsiteX2-75" fmla="*/ 2929631 w 9161755"/>
              <a:gd name="connsiteY2-76" fmla="*/ 275208 h 1197005"/>
              <a:gd name="connsiteX3-77" fmla="*/ 5699464 w 9161755"/>
              <a:gd name="connsiteY3-78" fmla="*/ 1145219 h 1197005"/>
              <a:gd name="connsiteX4-79" fmla="*/ 7625918 w 9161755"/>
              <a:gd name="connsiteY4-80" fmla="*/ 585926 h 1197005"/>
              <a:gd name="connsiteX5-81" fmla="*/ 9161755 w 9161755"/>
              <a:gd name="connsiteY5-82" fmla="*/ 0 h 1197005"/>
              <a:gd name="connsiteX0-83" fmla="*/ 0 w 9161755"/>
              <a:gd name="connsiteY0-84" fmla="*/ 745724 h 1197005"/>
              <a:gd name="connsiteX1-85" fmla="*/ 1758996 w 9161755"/>
              <a:gd name="connsiteY1-86" fmla="*/ 239697 h 1197005"/>
              <a:gd name="connsiteX2-87" fmla="*/ 2929631 w 9161755"/>
              <a:gd name="connsiteY2-88" fmla="*/ 275208 h 1197005"/>
              <a:gd name="connsiteX3-89" fmla="*/ 5699464 w 9161755"/>
              <a:gd name="connsiteY3-90" fmla="*/ 1145219 h 1197005"/>
              <a:gd name="connsiteX4-91" fmla="*/ 7625918 w 9161755"/>
              <a:gd name="connsiteY4-92" fmla="*/ 585926 h 1197005"/>
              <a:gd name="connsiteX5-93" fmla="*/ 9161755 w 9161755"/>
              <a:gd name="connsiteY5-94" fmla="*/ 0 h 1197005"/>
              <a:gd name="connsiteX0-95" fmla="*/ 0 w 9161755"/>
              <a:gd name="connsiteY0-96" fmla="*/ 745724 h 1197005"/>
              <a:gd name="connsiteX1-97" fmla="*/ 2116154 w 9161755"/>
              <a:gd name="connsiteY1-98" fmla="*/ 239697 h 1197005"/>
              <a:gd name="connsiteX2-99" fmla="*/ 2929631 w 9161755"/>
              <a:gd name="connsiteY2-100" fmla="*/ 275208 h 1197005"/>
              <a:gd name="connsiteX3-101" fmla="*/ 5699464 w 9161755"/>
              <a:gd name="connsiteY3-102" fmla="*/ 1145219 h 1197005"/>
              <a:gd name="connsiteX4-103" fmla="*/ 7625918 w 9161755"/>
              <a:gd name="connsiteY4-104" fmla="*/ 585926 h 1197005"/>
              <a:gd name="connsiteX5-105" fmla="*/ 9161755 w 9161755"/>
              <a:gd name="connsiteY5-106" fmla="*/ 0 h 1197005"/>
              <a:gd name="connsiteX0-107" fmla="*/ 0 w 9161755"/>
              <a:gd name="connsiteY0-108" fmla="*/ 745724 h 1202924"/>
              <a:gd name="connsiteX1-109" fmla="*/ 2116154 w 9161755"/>
              <a:gd name="connsiteY1-110" fmla="*/ 239697 h 1202924"/>
              <a:gd name="connsiteX2-111" fmla="*/ 5699464 w 9161755"/>
              <a:gd name="connsiteY2-112" fmla="*/ 1145219 h 1202924"/>
              <a:gd name="connsiteX3-113" fmla="*/ 7625918 w 9161755"/>
              <a:gd name="connsiteY3-114" fmla="*/ 585926 h 1202924"/>
              <a:gd name="connsiteX4-115" fmla="*/ 9161755 w 9161755"/>
              <a:gd name="connsiteY4-116" fmla="*/ 0 h 1202924"/>
              <a:gd name="connsiteX0-117" fmla="*/ 0 w 9161755"/>
              <a:gd name="connsiteY0-118" fmla="*/ 745724 h 1185168"/>
              <a:gd name="connsiteX1-119" fmla="*/ 2116154 w 9161755"/>
              <a:gd name="connsiteY1-120" fmla="*/ 239697 h 1185168"/>
              <a:gd name="connsiteX2-121" fmla="*/ 5699464 w 9161755"/>
              <a:gd name="connsiteY2-122" fmla="*/ 1145219 h 1185168"/>
              <a:gd name="connsiteX3-123" fmla="*/ 9161755 w 9161755"/>
              <a:gd name="connsiteY3-124" fmla="*/ 0 h 1185168"/>
              <a:gd name="connsiteX0-125" fmla="*/ 0 w 9304525"/>
              <a:gd name="connsiteY0-126" fmla="*/ 745724 h 1185168"/>
              <a:gd name="connsiteX1-127" fmla="*/ 2258924 w 9304525"/>
              <a:gd name="connsiteY1-128" fmla="*/ 239697 h 1185168"/>
              <a:gd name="connsiteX2-129" fmla="*/ 5842234 w 9304525"/>
              <a:gd name="connsiteY2-130" fmla="*/ 1145219 h 1185168"/>
              <a:gd name="connsiteX3-131" fmla="*/ 9304525 w 9304525"/>
              <a:gd name="connsiteY3-132" fmla="*/ 0 h 1185168"/>
            </a:gdLst>
            <a:ahLst/>
            <a:cxnLst>
              <a:cxn ang="0">
                <a:pos x="connsiteX0-1" y="connsiteY0-2"/>
              </a:cxn>
              <a:cxn ang="0">
                <a:pos x="connsiteX1-3" y="connsiteY1-4"/>
              </a:cxn>
              <a:cxn ang="0">
                <a:pos x="connsiteX2-5" y="connsiteY2-6"/>
              </a:cxn>
              <a:cxn ang="0">
                <a:pos x="connsiteX3-7" y="connsiteY3-8"/>
              </a:cxn>
            </a:cxnLst>
            <a:rect l="l" t="t" r="r" b="b"/>
            <a:pathLst>
              <a:path w="9304525" h="1185168">
                <a:moveTo>
                  <a:pt x="0" y="745724"/>
                </a:moveTo>
                <a:cubicBezTo>
                  <a:pt x="514905" y="577048"/>
                  <a:pt x="1285218" y="173115"/>
                  <a:pt x="2258924" y="239697"/>
                </a:cubicBezTo>
                <a:cubicBezTo>
                  <a:pt x="3232630" y="306279"/>
                  <a:pt x="4667967" y="1185168"/>
                  <a:pt x="5842234" y="1145219"/>
                </a:cubicBezTo>
                <a:cubicBezTo>
                  <a:pt x="7016501" y="1105270"/>
                  <a:pt x="8583215" y="238587"/>
                  <a:pt x="9304525" y="0"/>
                </a:cubicBezTo>
              </a:path>
            </a:pathLst>
          </a:custGeom>
          <a:noFill/>
          <a:ln w="177800">
            <a:solidFill>
              <a:schemeClr val="bg1"/>
            </a:solidFill>
          </a:ln>
          <a:effectLst>
            <a:outerShdw blurRad="50800" dist="38100" dir="2700000" algn="tl" rotWithShape="0">
              <a:prstClr val="black">
                <a:alpha val="40000"/>
              </a:prstClr>
            </a:outerShdw>
          </a:effectLst>
          <a:scene3d>
            <a:camera prst="orthographicFront"/>
            <a:lightRig rig="flat"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28" name="椭圆 27"/>
          <p:cNvSpPr/>
          <p:nvPr/>
        </p:nvSpPr>
        <p:spPr>
          <a:xfrm>
            <a:off x="4084638" y="3206750"/>
            <a:ext cx="2879725" cy="2879725"/>
          </a:xfrm>
          <a:prstGeom prst="ellipse">
            <a:avLst/>
          </a:prstGeom>
          <a:solidFill>
            <a:srgbClr val="CC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6" name="椭圆 25"/>
          <p:cNvSpPr/>
          <p:nvPr/>
        </p:nvSpPr>
        <p:spPr>
          <a:xfrm>
            <a:off x="4392613" y="3403600"/>
            <a:ext cx="2519363" cy="2520950"/>
          </a:xfrm>
          <a:prstGeom prst="ellipse">
            <a:avLst/>
          </a:prstGeom>
          <a:solidFill>
            <a:srgbClr val="CCFF3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7" name="椭圆 26"/>
          <p:cNvSpPr/>
          <p:nvPr/>
        </p:nvSpPr>
        <p:spPr>
          <a:xfrm>
            <a:off x="4660900" y="3635375"/>
            <a:ext cx="2160588" cy="2159000"/>
          </a:xfrm>
          <a:prstGeom prst="ellipse">
            <a:avLst/>
          </a:prstGeom>
          <a:solidFill>
            <a:srgbClr val="CCFF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5138" name="Oval 18"/>
          <p:cNvSpPr>
            <a:spLocks noChangeArrowheads="1"/>
          </p:cNvSpPr>
          <p:nvPr/>
        </p:nvSpPr>
        <p:spPr bwMode="gray">
          <a:xfrm>
            <a:off x="4892675" y="3871913"/>
            <a:ext cx="1800225" cy="1800225"/>
          </a:xfrm>
          <a:prstGeom prst="ellipse">
            <a:avLst/>
          </a:prstGeom>
          <a:blipFill dpi="0" rotWithShape="1">
            <a:blip r:embed="rId12"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 name="椭圆 31"/>
          <p:cNvSpPr/>
          <p:nvPr/>
        </p:nvSpPr>
        <p:spPr>
          <a:xfrm>
            <a:off x="3463925" y="4432300"/>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3" name="椭圆 32"/>
          <p:cNvSpPr/>
          <p:nvPr/>
        </p:nvSpPr>
        <p:spPr>
          <a:xfrm>
            <a:off x="3643313" y="4540250"/>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4" name="Oval 20" descr="1920MHJS_1020"/>
          <p:cNvSpPr>
            <a:spLocks noChangeArrowheads="1"/>
          </p:cNvSpPr>
          <p:nvPr/>
        </p:nvSpPr>
        <p:spPr bwMode="gray">
          <a:xfrm>
            <a:off x="3813175" y="4649788"/>
            <a:ext cx="1079500" cy="1079500"/>
          </a:xfrm>
          <a:prstGeom prst="ellipse">
            <a:avLst/>
          </a:prstGeom>
          <a:blipFill dpi="0" rotWithShape="1">
            <a:blip r:embed="rId13"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5" name="椭圆 34"/>
          <p:cNvSpPr/>
          <p:nvPr/>
        </p:nvSpPr>
        <p:spPr>
          <a:xfrm>
            <a:off x="6750050" y="3717925"/>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6" name="椭圆 35"/>
          <p:cNvSpPr/>
          <p:nvPr/>
        </p:nvSpPr>
        <p:spPr>
          <a:xfrm>
            <a:off x="6775450" y="3825875"/>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7" name="Oval 17" descr="HCJW_002018"/>
          <p:cNvSpPr>
            <a:spLocks noChangeArrowheads="1"/>
          </p:cNvSpPr>
          <p:nvPr/>
        </p:nvSpPr>
        <p:spPr bwMode="gray">
          <a:xfrm>
            <a:off x="6813550" y="3943350"/>
            <a:ext cx="1079500" cy="1079500"/>
          </a:xfrm>
          <a:prstGeom prst="ellipse">
            <a:avLst/>
          </a:prstGeom>
          <a:blipFill dpi="0" rotWithShape="1">
            <a:blip r:embed="rId14"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pic>
        <p:nvPicPr>
          <p:cNvPr id="2065" name="Picture 14" descr="E:\廖秋霞\学习\汇总\图片1.png"/>
          <p:cNvPicPr>
            <a:picLocks noChangeAspect="1"/>
          </p:cNvPicPr>
          <p:nvPr userDrawn="1"/>
        </p:nvPicPr>
        <p:blipFill>
          <a:blip r:embed="rId15"/>
          <a:stretch>
            <a:fillRect/>
          </a:stretch>
        </p:blipFill>
        <p:spPr>
          <a:xfrm>
            <a:off x="-180975" y="514350"/>
            <a:ext cx="3359150" cy="33575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9.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em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7.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http://www.ld-express.com/" TargetMode="Externa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10" name="Oval 14" descr="快件装车"/>
          <p:cNvSpPr/>
          <p:nvPr/>
        </p:nvSpPr>
        <p:spPr>
          <a:xfrm>
            <a:off x="3779838" y="4652963"/>
            <a:ext cx="1081087" cy="1081087"/>
          </a:xfrm>
          <a:prstGeom prst="ellipse">
            <a:avLst/>
          </a:prstGeom>
          <a:blipFill rotWithShape="1">
            <a:blip r:embed="rId1"/>
            <a:stretch>
              <a:fillRect/>
            </a:stretch>
          </a:blipFill>
          <a:ln w="9525">
            <a:noFill/>
          </a:ln>
        </p:spPr>
        <p:txBody>
          <a:bodyPr wrap="none" anchor="ctr" anchorCtr="0"/>
          <a:p>
            <a:endParaRPr lang="zh-CN" altLang="en-US" b="0" dirty="0">
              <a:solidFill>
                <a:srgbClr val="000000"/>
              </a:solidFill>
              <a:latin typeface="Arial" panose="020B0604020202020204" pitchFamily="34" charset="0"/>
              <a:ea typeface="宋体" panose="02010600030101010101" pitchFamily="2" charset="-122"/>
            </a:endParaRPr>
          </a:p>
        </p:txBody>
      </p:sp>
      <p:sp>
        <p:nvSpPr>
          <p:cNvPr id="4111" name="Oval 15" descr="分拣快件"/>
          <p:cNvSpPr/>
          <p:nvPr/>
        </p:nvSpPr>
        <p:spPr>
          <a:xfrm>
            <a:off x="4859338" y="3860800"/>
            <a:ext cx="1873250" cy="1800225"/>
          </a:xfrm>
          <a:prstGeom prst="ellipse">
            <a:avLst/>
          </a:prstGeom>
          <a:blipFill rotWithShape="1">
            <a:blip r:embed="rId2"/>
            <a:stretch>
              <a:fillRect/>
            </a:stretch>
          </a:blipFill>
          <a:ln w="9525">
            <a:noFill/>
          </a:ln>
        </p:spPr>
        <p:txBody>
          <a:bodyPr wrap="none" anchor="ctr" anchorCtr="0"/>
          <a:p>
            <a:endParaRPr lang="zh-CN" altLang="en-US" b="0" dirty="0">
              <a:solidFill>
                <a:srgbClr val="000000"/>
              </a:solidFill>
              <a:latin typeface="Arial" panose="020B0604020202020204" pitchFamily="34" charset="0"/>
              <a:ea typeface="宋体" panose="02010600030101010101" pitchFamily="2" charset="-122"/>
            </a:endParaRPr>
          </a:p>
        </p:txBody>
      </p:sp>
      <p:sp>
        <p:nvSpPr>
          <p:cNvPr id="4113" name="Oval 17" descr="航空快递"/>
          <p:cNvSpPr/>
          <p:nvPr/>
        </p:nvSpPr>
        <p:spPr>
          <a:xfrm>
            <a:off x="6804025" y="3933825"/>
            <a:ext cx="1081088" cy="1079500"/>
          </a:xfrm>
          <a:prstGeom prst="ellipse">
            <a:avLst/>
          </a:prstGeom>
          <a:blipFill rotWithShape="1">
            <a:blip r:embed="rId3"/>
            <a:stretch>
              <a:fillRect/>
            </a:stretch>
          </a:blipFill>
          <a:ln w="9525">
            <a:noFill/>
          </a:ln>
        </p:spPr>
        <p:txBody>
          <a:bodyPr wrap="none" anchor="ctr" anchorCtr="0"/>
          <a:p>
            <a:endParaRPr lang="zh-CN" altLang="en-US" b="0" dirty="0">
              <a:solidFill>
                <a:srgbClr val="000000"/>
              </a:solidFill>
              <a:latin typeface="Arial" panose="020B0604020202020204" pitchFamily="34" charset="0"/>
              <a:ea typeface="宋体" panose="02010600030101010101" pitchFamily="2" charset="-122"/>
            </a:endParaRPr>
          </a:p>
        </p:txBody>
      </p:sp>
      <p:sp>
        <p:nvSpPr>
          <p:cNvPr id="3078" name="Text Box 20"/>
          <p:cNvSpPr txBox="1"/>
          <p:nvPr/>
        </p:nvSpPr>
        <p:spPr>
          <a:xfrm>
            <a:off x="2771775" y="333375"/>
            <a:ext cx="5184775" cy="1568450"/>
          </a:xfrm>
          <a:prstGeom prst="rect">
            <a:avLst/>
          </a:prstGeom>
          <a:noFill/>
          <a:ln w="9525">
            <a:noFill/>
          </a:ln>
        </p:spPr>
        <p:txBody>
          <a:bodyPr anchor="t" anchorCtr="0">
            <a:spAutoFit/>
          </a:bodyPr>
          <a:p>
            <a:pPr algn="ctr">
              <a:spcBef>
                <a:spcPct val="50000"/>
              </a:spcBef>
            </a:pPr>
            <a:r>
              <a:rPr lang="zh-CN" altLang="en-US" sz="9600" dirty="0">
                <a:solidFill>
                  <a:srgbClr val="FFFFFF"/>
                </a:solidFill>
                <a:latin typeface="楷体" panose="02010609060101010101" pitchFamily="49" charset="-122"/>
                <a:ea typeface="楷体" panose="02010609060101010101" pitchFamily="49" charset="-122"/>
              </a:rPr>
              <a:t>智慧</a:t>
            </a:r>
            <a:r>
              <a:rPr lang="zh-CN" altLang="en-US" sz="9600" dirty="0">
                <a:solidFill>
                  <a:srgbClr val="FFFFFF"/>
                </a:solidFill>
                <a:latin typeface="楷体" panose="02010609060101010101" pitchFamily="49" charset="-122"/>
                <a:ea typeface="楷体" panose="02010609060101010101" pitchFamily="49" charset="-122"/>
              </a:rPr>
              <a:t>快递</a:t>
            </a:r>
            <a:endParaRPr lang="zh-CN" altLang="en-US" sz="9600" dirty="0">
              <a:solidFill>
                <a:srgbClr val="FFFFFF"/>
              </a:solidFill>
              <a:latin typeface="楷体" panose="02010609060101010101" pitchFamily="49" charset="-122"/>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blinds(horizontal)">
                                      <p:cBhvr>
                                        <p:cTn id="7" dur="500"/>
                                        <p:tgtEl>
                                          <p:spTgt spid="41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11"/>
                                        </p:tgtEl>
                                        <p:attrNameLst>
                                          <p:attrName>style.visibility</p:attrName>
                                        </p:attrNameLst>
                                      </p:cBhvr>
                                      <p:to>
                                        <p:strVal val="visible"/>
                                      </p:to>
                                    </p:set>
                                    <p:animEffect transition="in" filter="blinds(horizontal)">
                                      <p:cBhvr>
                                        <p:cTn id="12" dur="2000"/>
                                        <p:tgtEl>
                                          <p:spTgt spid="411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wedge">
                                      <p:cBhvr>
                                        <p:cTn id="17" dur="2000"/>
                                        <p:tgtEl>
                                          <p:spTgt spid="4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0" grpId="0" animBg="1"/>
      <p:bldP spid="4111" grpId="0" animBg="1"/>
      <p:bldP spid="41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716197" y="1650429"/>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3003534" y="1866328"/>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1484313"/>
            <a:ext cx="777875" cy="428625"/>
          </a:xfrm>
          <a:prstGeom prst="rect">
            <a:avLst/>
          </a:prstGeom>
          <a:noFill/>
          <a:ln w="9525">
            <a:noFill/>
          </a:ln>
        </p:spPr>
      </p:pic>
      <p:grpSp>
        <p:nvGrpSpPr>
          <p:cNvPr id="7" name="组合 24">
            <a:hlinkClick r:id="" action="ppaction://noaction"/>
          </p:cNvPr>
          <p:cNvGrpSpPr/>
          <p:nvPr/>
        </p:nvGrpSpPr>
        <p:grpSpPr>
          <a:xfrm>
            <a:off x="2717829" y="2439425"/>
            <a:ext cx="457199" cy="478970"/>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005166" y="2655325"/>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2276475"/>
            <a:ext cx="777875" cy="428625"/>
          </a:xfrm>
          <a:prstGeom prst="rect">
            <a:avLst/>
          </a:prstGeom>
          <a:noFill/>
          <a:ln w="9525">
            <a:noFill/>
          </a:ln>
        </p:spPr>
      </p:pic>
      <p:grpSp>
        <p:nvGrpSpPr>
          <p:cNvPr id="14" name="组合 24">
            <a:hlinkClick r:id="" action="ppaction://noaction"/>
          </p:cNvPr>
          <p:cNvGrpSpPr/>
          <p:nvPr/>
        </p:nvGrpSpPr>
        <p:grpSpPr>
          <a:xfrm>
            <a:off x="2717829" y="3377646"/>
            <a:ext cx="457199" cy="478970"/>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005166" y="3595133"/>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3213100"/>
            <a:ext cx="777875" cy="428625"/>
          </a:xfrm>
          <a:prstGeom prst="rect">
            <a:avLst/>
          </a:prstGeom>
          <a:noFill/>
          <a:ln w="9525">
            <a:noFill/>
          </a:ln>
        </p:spPr>
      </p:pic>
      <p:grpSp>
        <p:nvGrpSpPr>
          <p:cNvPr id="27" name="组合 24">
            <a:hlinkClick r:id="" action="ppaction://noaction"/>
          </p:cNvPr>
          <p:cNvGrpSpPr/>
          <p:nvPr/>
        </p:nvGrpSpPr>
        <p:grpSpPr>
          <a:xfrm>
            <a:off x="2716197" y="4240682"/>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3003534" y="44555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076700"/>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4110" name="Picture 3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11" name="Text Box 39"/>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快递运营管理</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112" name="Text Box 40"/>
          <p:cNvSpPr txBox="1"/>
          <p:nvPr/>
        </p:nvSpPr>
        <p:spPr>
          <a:xfrm>
            <a:off x="3276600" y="2205038"/>
            <a:ext cx="3384550"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任务二：快件收寄作业</a:t>
            </a:r>
            <a:endParaRPr lang="zh-CN" altLang="en-US" dirty="0">
              <a:latin typeface="Arial" panose="020B0604020202020204" pitchFamily="34" charset="0"/>
              <a:ea typeface="宋体" panose="02010600030101010101" pitchFamily="2" charset="-122"/>
            </a:endParaRPr>
          </a:p>
        </p:txBody>
      </p:sp>
      <p:sp>
        <p:nvSpPr>
          <p:cNvPr id="4113" name="Text Box 41"/>
          <p:cNvSpPr txBox="1"/>
          <p:nvPr/>
        </p:nvSpPr>
        <p:spPr>
          <a:xfrm>
            <a:off x="3276600" y="1484313"/>
            <a:ext cx="3384550" cy="366712"/>
          </a:xfrm>
          <a:prstGeom prst="rect">
            <a:avLst/>
          </a:prstGeom>
          <a:noFill/>
          <a:ln w="9525">
            <a:noFill/>
          </a:ln>
        </p:spPr>
        <p:txBody>
          <a:bodyPr anchor="t" anchorCtr="0">
            <a:spAutoFit/>
          </a:bodyPr>
          <a:p>
            <a:pPr>
              <a:spcBef>
                <a:spcPct val="50000"/>
              </a:spcBef>
            </a:pPr>
            <a:r>
              <a:rPr lang="zh-CN" altLang="en-US" dirty="0">
                <a:solidFill>
                  <a:srgbClr val="FF0000"/>
                </a:solidFill>
                <a:latin typeface="Arial" panose="020B0604020202020204" pitchFamily="34" charset="0"/>
                <a:ea typeface="宋体" panose="02010600030101010101" pitchFamily="2" charset="-122"/>
              </a:rPr>
              <a:t>任务一：快递运营筹备</a:t>
            </a:r>
            <a:endParaRPr lang="zh-CN" altLang="en-US" dirty="0">
              <a:solidFill>
                <a:srgbClr val="FF0000"/>
              </a:solidFill>
              <a:latin typeface="Arial" panose="020B0604020202020204" pitchFamily="34" charset="0"/>
              <a:ea typeface="宋体" panose="02010600030101010101" pitchFamily="2" charset="-122"/>
            </a:endParaRPr>
          </a:p>
        </p:txBody>
      </p:sp>
      <p:sp>
        <p:nvSpPr>
          <p:cNvPr id="4114" name="Text Box 42"/>
          <p:cNvSpPr txBox="1"/>
          <p:nvPr/>
        </p:nvSpPr>
        <p:spPr>
          <a:xfrm>
            <a:off x="3276600" y="3141663"/>
            <a:ext cx="3384550"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任务三：快件处理作业</a:t>
            </a:r>
            <a:endParaRPr lang="zh-CN" altLang="en-US" dirty="0">
              <a:latin typeface="Arial" panose="020B0604020202020204" pitchFamily="34" charset="0"/>
              <a:ea typeface="宋体" panose="02010600030101010101" pitchFamily="2" charset="-122"/>
            </a:endParaRPr>
          </a:p>
        </p:txBody>
      </p:sp>
      <p:sp>
        <p:nvSpPr>
          <p:cNvPr id="4115" name="Text Box 43"/>
          <p:cNvSpPr txBox="1"/>
          <p:nvPr/>
        </p:nvSpPr>
        <p:spPr>
          <a:xfrm>
            <a:off x="3276600" y="3933825"/>
            <a:ext cx="3384550" cy="366713"/>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任务四：快件派送作业</a:t>
            </a:r>
            <a:endParaRPr lang="zh-CN" altLang="en-US" dirty="0">
              <a:latin typeface="Arial" panose="020B0604020202020204" pitchFamily="34" charset="0"/>
              <a:ea typeface="宋体" panose="02010600030101010101" pitchFamily="2" charset="-122"/>
            </a:endParaRPr>
          </a:p>
        </p:txBody>
      </p:sp>
      <p:grpSp>
        <p:nvGrpSpPr>
          <p:cNvPr id="32" name="组合 24">
            <a:hlinkClick r:id="" action="ppaction://noaction"/>
          </p:cNvPr>
          <p:cNvGrpSpPr/>
          <p:nvPr/>
        </p:nvGrpSpPr>
        <p:grpSpPr>
          <a:xfrm>
            <a:off x="2716197" y="5104282"/>
            <a:ext cx="457200" cy="478971"/>
            <a:chOff x="5791200" y="381000"/>
            <a:chExt cx="1600200" cy="1676400"/>
          </a:xfrm>
          <a:scene3d>
            <a:camera prst="orthographicFront"/>
            <a:lightRig rig="threePt" dir="t"/>
          </a:scene3d>
        </p:grpSpPr>
        <p:grpSp>
          <p:nvGrpSpPr>
            <p:cNvPr id="33" name="组合 12"/>
            <p:cNvGrpSpPr/>
            <p:nvPr/>
          </p:nvGrpSpPr>
          <p:grpSpPr>
            <a:xfrm>
              <a:off x="5791200" y="381000"/>
              <a:ext cx="922020" cy="838200"/>
              <a:chOff x="3352800" y="609600"/>
              <a:chExt cx="838200" cy="762000"/>
            </a:xfrm>
          </p:grpSpPr>
          <p:sp>
            <p:nvSpPr>
              <p:cNvPr id="3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6" name="组合 13"/>
            <p:cNvGrpSpPr/>
            <p:nvPr/>
          </p:nvGrpSpPr>
          <p:grpSpPr>
            <a:xfrm>
              <a:off x="5791200" y="1295400"/>
              <a:ext cx="838200" cy="762000"/>
              <a:chOff x="3352800" y="609600"/>
              <a:chExt cx="838200" cy="762000"/>
            </a:xfrm>
          </p:grpSpPr>
          <p:sp>
            <p:nvSpPr>
              <p:cNvPr id="37"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9" name="组合 16"/>
            <p:cNvGrpSpPr/>
            <p:nvPr/>
          </p:nvGrpSpPr>
          <p:grpSpPr>
            <a:xfrm>
              <a:off x="6705600" y="1295400"/>
              <a:ext cx="685800" cy="623455"/>
              <a:chOff x="3352800" y="609600"/>
              <a:chExt cx="838200" cy="762000"/>
            </a:xfrm>
          </p:grpSpPr>
          <p:sp>
            <p:nvSpPr>
              <p:cNvPr id="4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2" name="组合 19"/>
            <p:cNvGrpSpPr/>
            <p:nvPr/>
          </p:nvGrpSpPr>
          <p:grpSpPr>
            <a:xfrm>
              <a:off x="6804661" y="685801"/>
              <a:ext cx="586739" cy="533399"/>
              <a:chOff x="3352800" y="609600"/>
              <a:chExt cx="838200" cy="762000"/>
            </a:xfrm>
          </p:grpSpPr>
          <p:sp>
            <p:nvSpPr>
              <p:cNvPr id="43"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5"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7" name="圆角矩形 115"/>
          <p:cNvSpPr/>
          <p:nvPr/>
        </p:nvSpPr>
        <p:spPr bwMode="auto">
          <a:xfrm>
            <a:off x="3003534" y="53191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1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940300"/>
            <a:ext cx="777875" cy="428625"/>
          </a:xfrm>
          <a:prstGeom prst="rect">
            <a:avLst/>
          </a:prstGeom>
          <a:noFill/>
          <a:ln w="9525">
            <a:noFill/>
          </a:ln>
        </p:spPr>
      </p:pic>
      <p:sp>
        <p:nvSpPr>
          <p:cNvPr id="4119" name="Text Box 49"/>
          <p:cNvSpPr txBox="1"/>
          <p:nvPr/>
        </p:nvSpPr>
        <p:spPr>
          <a:xfrm>
            <a:off x="3276600" y="4868863"/>
            <a:ext cx="3384550"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任务五：快递客户服务</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357422" y="1685354"/>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2967022" y="2142554"/>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158038" y="1754188"/>
            <a:ext cx="777875" cy="428625"/>
          </a:xfrm>
          <a:prstGeom prst="rect">
            <a:avLst/>
          </a:prstGeom>
          <a:noFill/>
          <a:ln w="9525">
            <a:noFill/>
          </a:ln>
        </p:spPr>
      </p:pic>
      <p:grpSp>
        <p:nvGrpSpPr>
          <p:cNvPr id="7" name="组合 24">
            <a:hlinkClick r:id="" action="ppaction://noaction"/>
          </p:cNvPr>
          <p:cNvGrpSpPr/>
          <p:nvPr/>
        </p:nvGrpSpPr>
        <p:grpSpPr>
          <a:xfrm>
            <a:off x="3065491" y="2828362"/>
            <a:ext cx="457200" cy="478971"/>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675091" y="3285562"/>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6"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885113" y="2924175"/>
            <a:ext cx="777875" cy="428625"/>
          </a:xfrm>
          <a:prstGeom prst="rect">
            <a:avLst/>
          </a:prstGeom>
          <a:noFill/>
          <a:ln w="9525">
            <a:noFill/>
          </a:ln>
        </p:spPr>
      </p:pic>
      <p:grpSp>
        <p:nvGrpSpPr>
          <p:cNvPr id="14" name="组合 24">
            <a:hlinkClick r:id="" action="ppaction://noaction"/>
          </p:cNvPr>
          <p:cNvGrpSpPr/>
          <p:nvPr/>
        </p:nvGrpSpPr>
        <p:grpSpPr>
          <a:xfrm>
            <a:off x="3065491" y="4042808"/>
            <a:ext cx="457200" cy="478971"/>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675091" y="4428570"/>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866063" y="4111625"/>
            <a:ext cx="777875" cy="428625"/>
          </a:xfrm>
          <a:prstGeom prst="rect">
            <a:avLst/>
          </a:prstGeom>
          <a:noFill/>
          <a:ln w="9525">
            <a:noFill/>
          </a:ln>
        </p:spPr>
      </p:pic>
      <p:grpSp>
        <p:nvGrpSpPr>
          <p:cNvPr id="27" name="组合 24">
            <a:hlinkClick r:id="" action="ppaction://noaction"/>
          </p:cNvPr>
          <p:cNvGrpSpPr/>
          <p:nvPr/>
        </p:nvGrpSpPr>
        <p:grpSpPr>
          <a:xfrm>
            <a:off x="2357422" y="5164607"/>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67022" y="5571578"/>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3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158038" y="5183188"/>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5134" name="Picture 23"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135" name="Text Box 24"/>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136" name="Text Box 25"/>
          <p:cNvSpPr txBox="1"/>
          <p:nvPr/>
        </p:nvSpPr>
        <p:spPr>
          <a:xfrm>
            <a:off x="3779838" y="2781300"/>
            <a:ext cx="3384550" cy="366713"/>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学习活动二：服务介绍</a:t>
            </a:r>
            <a:endParaRPr lang="en-US" altLang="zh-CN" dirty="0">
              <a:latin typeface="Arial" panose="020B0604020202020204" pitchFamily="34" charset="0"/>
              <a:ea typeface="宋体" panose="02010600030101010101" pitchFamily="2" charset="-122"/>
            </a:endParaRPr>
          </a:p>
        </p:txBody>
      </p:sp>
      <p:sp>
        <p:nvSpPr>
          <p:cNvPr id="5137" name="Text Box 26"/>
          <p:cNvSpPr txBox="1"/>
          <p:nvPr/>
        </p:nvSpPr>
        <p:spPr>
          <a:xfrm>
            <a:off x="3276600" y="1700213"/>
            <a:ext cx="3384550"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学习活动一：行业认知</a:t>
            </a:r>
            <a:endParaRPr lang="zh-CN" altLang="en-US" dirty="0">
              <a:latin typeface="Arial" panose="020B0604020202020204" pitchFamily="34" charset="0"/>
              <a:ea typeface="宋体" panose="02010600030101010101" pitchFamily="2" charset="-122"/>
            </a:endParaRPr>
          </a:p>
        </p:txBody>
      </p:sp>
      <p:sp>
        <p:nvSpPr>
          <p:cNvPr id="5138" name="Text Box 27"/>
          <p:cNvSpPr txBox="1"/>
          <p:nvPr/>
        </p:nvSpPr>
        <p:spPr>
          <a:xfrm>
            <a:off x="3779838" y="3860800"/>
            <a:ext cx="3384550" cy="366713"/>
          </a:xfrm>
          <a:prstGeom prst="rect">
            <a:avLst/>
          </a:prstGeom>
          <a:noFill/>
          <a:ln w="9525">
            <a:noFill/>
          </a:ln>
        </p:spPr>
        <p:txBody>
          <a:bodyPr anchor="t" anchorCtr="0">
            <a:spAutoFit/>
          </a:bodyPr>
          <a:p>
            <a:pPr>
              <a:spcBef>
                <a:spcPct val="50000"/>
              </a:spcBef>
            </a:pPr>
            <a:r>
              <a:rPr lang="zh-CN" altLang="en-US" dirty="0">
                <a:solidFill>
                  <a:srgbClr val="FF0000"/>
                </a:solidFill>
                <a:latin typeface="Arial" panose="020B0604020202020204" pitchFamily="34" charset="0"/>
                <a:ea typeface="宋体" panose="02010600030101010101" pitchFamily="2" charset="-122"/>
              </a:rPr>
              <a:t>学习活动三：业务申请</a:t>
            </a:r>
            <a:endParaRPr lang="zh-CN" altLang="en-US" dirty="0">
              <a:solidFill>
                <a:srgbClr val="FF0000"/>
              </a:solidFill>
              <a:latin typeface="Arial" panose="020B0604020202020204" pitchFamily="34" charset="0"/>
              <a:ea typeface="宋体" panose="02010600030101010101" pitchFamily="2" charset="-122"/>
            </a:endParaRPr>
          </a:p>
        </p:txBody>
      </p:sp>
      <p:sp>
        <p:nvSpPr>
          <p:cNvPr id="5139" name="Text Box 28"/>
          <p:cNvSpPr txBox="1"/>
          <p:nvPr/>
        </p:nvSpPr>
        <p:spPr>
          <a:xfrm>
            <a:off x="3059113" y="5084763"/>
            <a:ext cx="3384550"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学习活动四：网点管理</a:t>
            </a:r>
            <a:endParaRPr lang="zh-CN" altLang="en-US"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14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6147" name="Group 4"/>
          <p:cNvGrpSpPr/>
          <p:nvPr/>
        </p:nvGrpSpPr>
        <p:grpSpPr>
          <a:xfrm>
            <a:off x="2051050" y="3644900"/>
            <a:ext cx="5184775" cy="1152525"/>
            <a:chOff x="1161" y="1572"/>
            <a:chExt cx="3206" cy="338"/>
          </a:xfrm>
        </p:grpSpPr>
        <p:sp>
          <p:nvSpPr>
            <p:cNvPr id="6148" name="AutoShape 5"/>
            <p:cNvSpPr/>
            <p:nvPr/>
          </p:nvSpPr>
          <p:spPr>
            <a:xfrm>
              <a:off x="1161" y="1572"/>
              <a:ext cx="3206" cy="338"/>
            </a:xfrm>
            <a:prstGeom prst="roundRect">
              <a:avLst>
                <a:gd name="adj" fmla="val 16667"/>
              </a:avLst>
            </a:prstGeom>
            <a:solidFill>
              <a:schemeClr val="accent1"/>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149" name="AutoShape 6"/>
            <p:cNvSpPr/>
            <p:nvPr/>
          </p:nvSpPr>
          <p:spPr>
            <a:xfrm>
              <a:off x="1171" y="1578"/>
              <a:ext cx="3187" cy="152"/>
            </a:xfrm>
            <a:prstGeom prst="roundRect">
              <a:avLst>
                <a:gd name="adj" fmla="val 28356"/>
              </a:avLst>
            </a:prstGeom>
            <a:gradFill rotWithShape="1">
              <a:gsLst>
                <a:gs pos="0">
                  <a:srgbClr val="FFFFFF">
                    <a:alpha val="70000"/>
                  </a:srgbClr>
                </a:gs>
                <a:gs pos="100000">
                  <a:schemeClr val="accent1">
                    <a:alpha val="70000"/>
                  </a:scheme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grpSp>
      <p:grpSp>
        <p:nvGrpSpPr>
          <p:cNvPr id="6150" name="Group 7"/>
          <p:cNvGrpSpPr/>
          <p:nvPr/>
        </p:nvGrpSpPr>
        <p:grpSpPr>
          <a:xfrm>
            <a:off x="2051050" y="4941888"/>
            <a:ext cx="5162550" cy="863600"/>
            <a:chOff x="1161" y="1572"/>
            <a:chExt cx="3206" cy="338"/>
          </a:xfrm>
        </p:grpSpPr>
        <p:sp>
          <p:nvSpPr>
            <p:cNvPr id="6151" name="AutoShape 8"/>
            <p:cNvSpPr/>
            <p:nvPr/>
          </p:nvSpPr>
          <p:spPr>
            <a:xfrm>
              <a:off x="1161" y="1572"/>
              <a:ext cx="3206" cy="338"/>
            </a:xfrm>
            <a:prstGeom prst="roundRect">
              <a:avLst>
                <a:gd name="adj" fmla="val 16667"/>
              </a:avLst>
            </a:prstGeom>
            <a:solidFill>
              <a:srgbClr val="88B42B"/>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152" name="AutoShape 9"/>
            <p:cNvSpPr/>
            <p:nvPr/>
          </p:nvSpPr>
          <p:spPr>
            <a:xfrm>
              <a:off x="1171" y="1578"/>
              <a:ext cx="3187" cy="152"/>
            </a:xfrm>
            <a:prstGeom prst="roundRect">
              <a:avLst>
                <a:gd name="adj" fmla="val 28356"/>
              </a:avLst>
            </a:prstGeom>
            <a:gradFill rotWithShape="1">
              <a:gsLst>
                <a:gs pos="0">
                  <a:srgbClr val="FFFFFF">
                    <a:alpha val="70000"/>
                  </a:srgbClr>
                </a:gs>
                <a:gs pos="100000">
                  <a:srgbClr val="88B42B">
                    <a:alpha val="7000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grpSp>
      <p:grpSp>
        <p:nvGrpSpPr>
          <p:cNvPr id="6153" name="Group 10"/>
          <p:cNvGrpSpPr/>
          <p:nvPr/>
        </p:nvGrpSpPr>
        <p:grpSpPr>
          <a:xfrm>
            <a:off x="2051050" y="2276475"/>
            <a:ext cx="5184775" cy="1223963"/>
            <a:chOff x="1161" y="1572"/>
            <a:chExt cx="3206" cy="338"/>
          </a:xfrm>
        </p:grpSpPr>
        <p:sp>
          <p:nvSpPr>
            <p:cNvPr id="6154" name="AutoShape 11"/>
            <p:cNvSpPr/>
            <p:nvPr/>
          </p:nvSpPr>
          <p:spPr>
            <a:xfrm>
              <a:off x="1161" y="1572"/>
              <a:ext cx="3206" cy="338"/>
            </a:xfrm>
            <a:prstGeom prst="roundRect">
              <a:avLst>
                <a:gd name="adj" fmla="val 16667"/>
              </a:avLst>
            </a:prstGeom>
            <a:solidFill>
              <a:srgbClr val="88B42B"/>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155" name="AutoShape 12"/>
            <p:cNvSpPr/>
            <p:nvPr/>
          </p:nvSpPr>
          <p:spPr>
            <a:xfrm>
              <a:off x="1171" y="1578"/>
              <a:ext cx="3187" cy="152"/>
            </a:xfrm>
            <a:prstGeom prst="roundRect">
              <a:avLst>
                <a:gd name="adj" fmla="val 28356"/>
              </a:avLst>
            </a:prstGeom>
            <a:gradFill rotWithShape="1">
              <a:gsLst>
                <a:gs pos="0">
                  <a:srgbClr val="FFFFFF">
                    <a:alpha val="70000"/>
                  </a:srgbClr>
                </a:gs>
                <a:gs pos="100000">
                  <a:srgbClr val="88B42B">
                    <a:alpha val="7000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grpSp>
      <p:sp>
        <p:nvSpPr>
          <p:cNvPr id="6156" name="AutoShape 13"/>
          <p:cNvSpPr/>
          <p:nvPr/>
        </p:nvSpPr>
        <p:spPr>
          <a:xfrm>
            <a:off x="971550" y="1773238"/>
            <a:ext cx="7239000" cy="4210050"/>
          </a:xfrm>
          <a:prstGeom prst="roundRect">
            <a:avLst>
              <a:gd name="adj" fmla="val 7315"/>
            </a:avLst>
          </a:prstGeom>
          <a:noFill/>
          <a:ln w="19050" cap="rnd" cmpd="sng">
            <a:solidFill>
              <a:srgbClr val="1C1C1C"/>
            </a:solidFill>
            <a:prstDash val="sysDot"/>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157" name="AutoShape 14"/>
          <p:cNvSpPr/>
          <p:nvPr/>
        </p:nvSpPr>
        <p:spPr>
          <a:xfrm>
            <a:off x="2051050" y="3573463"/>
            <a:ext cx="5041900" cy="1150937"/>
          </a:xfrm>
          <a:prstGeom prst="roundRect">
            <a:avLst>
              <a:gd name="adj" fmla="val 7574"/>
            </a:avLst>
          </a:prstGeom>
          <a:noFill/>
          <a:ln w="28575">
            <a:noFill/>
          </a:ln>
        </p:spPr>
        <p:txBody>
          <a:bodyPr wrap="none" anchor="ctr" anchorCtr="0"/>
          <a:p>
            <a:pPr algn="ctr" eaLnBrk="0" hangingPunct="0">
              <a:buFont typeface="Wingdings" panose="05000000000000000000" pitchFamily="2" charset="2"/>
            </a:pPr>
            <a:r>
              <a:rPr lang="zh-CN" altLang="en-US" dirty="0">
                <a:solidFill>
                  <a:srgbClr val="FFFFFF"/>
                </a:solidFill>
                <a:latin typeface="Arial" panose="020B0604020202020204" pitchFamily="34" charset="0"/>
                <a:ea typeface="宋体" panose="02010600030101010101" pitchFamily="2" charset="-122"/>
              </a:rPr>
              <a:t> </a:t>
            </a:r>
            <a:r>
              <a:rPr lang="en-US" altLang="zh-CN" u="sng" dirty="0">
                <a:latin typeface="Arial" panose="020B0604020202020204" pitchFamily="34" charset="0"/>
                <a:ea typeface="宋体" panose="02010600030101010101" pitchFamily="2" charset="-122"/>
              </a:rPr>
              <a:t>《</a:t>
            </a:r>
            <a:r>
              <a:rPr lang="zh-CN" altLang="en-US" u="sng" dirty="0">
                <a:latin typeface="Arial" panose="020B0604020202020204" pitchFamily="34" charset="0"/>
                <a:ea typeface="宋体" panose="02010600030101010101" pitchFamily="2" charset="-122"/>
              </a:rPr>
              <a:t>快递业务经营许可管理办法</a:t>
            </a:r>
            <a:r>
              <a:rPr lang="en-US" altLang="zh-CN" u="sng" dirty="0">
                <a:latin typeface="Arial" panose="020B0604020202020204" pitchFamily="34" charset="0"/>
                <a:ea typeface="宋体" panose="02010600030101010101" pitchFamily="2" charset="-122"/>
              </a:rPr>
              <a:t>》</a:t>
            </a:r>
            <a:endParaRPr lang="en-US" altLang="zh-CN" u="sng" dirty="0">
              <a:latin typeface="Arial" panose="020B0604020202020204" pitchFamily="34" charset="0"/>
              <a:ea typeface="宋体" panose="02010600030101010101" pitchFamily="2" charset="-122"/>
            </a:endParaRPr>
          </a:p>
          <a:p>
            <a:pPr algn="ctr" eaLnBrk="0" hangingPunct="0">
              <a:buFont typeface="Wingdings" panose="05000000000000000000" pitchFamily="2" charset="2"/>
            </a:pPr>
            <a:r>
              <a:rPr lang="zh-CN" altLang="en-US" dirty="0">
                <a:latin typeface="Arial" panose="020B0604020202020204" pitchFamily="34" charset="0"/>
                <a:ea typeface="宋体" panose="02010600030101010101" pitchFamily="2" charset="-122"/>
              </a:rPr>
              <a:t>（中华人民共和国交通运输部</a:t>
            </a:r>
            <a:endParaRPr lang="zh-CN" altLang="en-US" dirty="0">
              <a:latin typeface="Arial" panose="020B0604020202020204" pitchFamily="34" charset="0"/>
              <a:ea typeface="宋体" panose="02010600030101010101" pitchFamily="2" charset="-122"/>
            </a:endParaRPr>
          </a:p>
          <a:p>
            <a:pPr algn="ctr" eaLnBrk="0" hangingPunct="0">
              <a:buFont typeface="Wingdings" panose="05000000000000000000" pitchFamily="2" charset="2"/>
            </a:pPr>
            <a:r>
              <a:rPr lang="en-US" altLang="zh-CN" dirty="0">
                <a:latin typeface="Arial" panose="020B0604020202020204" pitchFamily="34" charset="0"/>
                <a:ea typeface="宋体" panose="02010600030101010101" pitchFamily="2" charset="-122"/>
              </a:rPr>
              <a:t>2009</a:t>
            </a:r>
            <a:r>
              <a:rPr lang="zh-CN" altLang="en-US" dirty="0">
                <a:latin typeface="Arial" panose="020B0604020202020204" pitchFamily="34" charset="0"/>
                <a:ea typeface="宋体" panose="02010600030101010101" pitchFamily="2" charset="-122"/>
              </a:rPr>
              <a:t>年第</a:t>
            </a:r>
            <a:r>
              <a:rPr lang="en-US" altLang="zh-CN" dirty="0">
                <a:latin typeface="Arial" panose="020B0604020202020204" pitchFamily="34" charset="0"/>
                <a:ea typeface="宋体" panose="02010600030101010101" pitchFamily="2" charset="-122"/>
              </a:rPr>
              <a:t>12</a:t>
            </a:r>
            <a:r>
              <a:rPr lang="zh-CN" altLang="en-US" dirty="0">
                <a:latin typeface="Arial" panose="020B0604020202020204" pitchFamily="34" charset="0"/>
                <a:ea typeface="宋体" panose="02010600030101010101" pitchFamily="2" charset="-122"/>
              </a:rPr>
              <a:t>号令，</a:t>
            </a:r>
            <a:r>
              <a:rPr lang="en-US" altLang="zh-CN" dirty="0">
                <a:solidFill>
                  <a:srgbClr val="FF0000"/>
                </a:solidFill>
                <a:latin typeface="Arial" panose="020B0604020202020204" pitchFamily="34" charset="0"/>
                <a:ea typeface="宋体" panose="02010600030101010101" pitchFamily="2" charset="-122"/>
              </a:rPr>
              <a:t>2009</a:t>
            </a:r>
            <a:r>
              <a:rPr lang="zh-CN" altLang="en-US" dirty="0">
                <a:solidFill>
                  <a:srgbClr val="FF0000"/>
                </a:solidFill>
                <a:latin typeface="Arial" panose="020B0604020202020204" pitchFamily="34" charset="0"/>
                <a:ea typeface="宋体" panose="02010600030101010101" pitchFamily="2" charset="-122"/>
              </a:rPr>
              <a:t>年</a:t>
            </a:r>
            <a:r>
              <a:rPr lang="en-US" altLang="zh-CN" dirty="0">
                <a:solidFill>
                  <a:srgbClr val="FF0000"/>
                </a:solidFill>
                <a:latin typeface="Arial" panose="020B0604020202020204" pitchFamily="34" charset="0"/>
                <a:ea typeface="宋体" panose="02010600030101010101" pitchFamily="2" charset="-122"/>
              </a:rPr>
              <a:t>10</a:t>
            </a:r>
            <a:r>
              <a:rPr lang="zh-CN" altLang="en-US" dirty="0">
                <a:solidFill>
                  <a:srgbClr val="FF0000"/>
                </a:solidFill>
                <a:latin typeface="Arial" panose="020B0604020202020204" pitchFamily="34" charset="0"/>
                <a:ea typeface="宋体" panose="02010600030101010101" pitchFamily="2" charset="-122"/>
              </a:rPr>
              <a:t>月</a:t>
            </a:r>
            <a:r>
              <a:rPr lang="en-US" altLang="zh-CN" dirty="0">
                <a:solidFill>
                  <a:srgbClr val="FF0000"/>
                </a:solidFill>
                <a:latin typeface="Arial" panose="020B0604020202020204" pitchFamily="34" charset="0"/>
                <a:ea typeface="宋体" panose="02010600030101010101" pitchFamily="2" charset="-122"/>
              </a:rPr>
              <a:t>1</a:t>
            </a:r>
            <a:r>
              <a:rPr lang="zh-CN" altLang="en-US" dirty="0">
                <a:solidFill>
                  <a:srgbClr val="FF0000"/>
                </a:solidFill>
                <a:latin typeface="Arial" panose="020B0604020202020204" pitchFamily="34" charset="0"/>
                <a:ea typeface="宋体" panose="02010600030101010101" pitchFamily="2" charset="-122"/>
              </a:rPr>
              <a:t>日</a:t>
            </a:r>
            <a:r>
              <a:rPr lang="zh-CN" altLang="en-US" dirty="0">
                <a:latin typeface="Arial" panose="020B0604020202020204" pitchFamily="34" charset="0"/>
                <a:ea typeface="宋体" panose="02010600030101010101" pitchFamily="2" charset="-122"/>
              </a:rPr>
              <a:t>起施行</a:t>
            </a:r>
            <a:r>
              <a:rPr lang="zh-CN" altLang="en-US" b="0" dirty="0">
                <a:latin typeface="Arial" panose="020B0604020202020204" pitchFamily="34" charset="0"/>
                <a:ea typeface="宋体" panose="02010600030101010101" pitchFamily="2" charset="-122"/>
              </a:rPr>
              <a:t>）</a:t>
            </a:r>
            <a:endParaRPr lang="en-US" altLang="zh-CN" b="0" dirty="0">
              <a:latin typeface="Arial" panose="020B0604020202020204" pitchFamily="34" charset="0"/>
              <a:ea typeface="宋体" panose="02010600030101010101" pitchFamily="2" charset="-122"/>
            </a:endParaRPr>
          </a:p>
        </p:txBody>
      </p:sp>
      <p:sp>
        <p:nvSpPr>
          <p:cNvPr id="6158" name="AutoShape 15"/>
          <p:cNvSpPr/>
          <p:nvPr/>
        </p:nvSpPr>
        <p:spPr>
          <a:xfrm>
            <a:off x="2484438" y="5013325"/>
            <a:ext cx="4464050" cy="720725"/>
          </a:xfrm>
          <a:prstGeom prst="roundRect">
            <a:avLst>
              <a:gd name="adj" fmla="val 7574"/>
            </a:avLst>
          </a:prstGeom>
          <a:noFill/>
          <a:ln w="28575">
            <a:noFill/>
          </a:ln>
        </p:spPr>
        <p:txBody>
          <a:bodyPr wrap="none" anchor="ctr" anchorCtr="0"/>
          <a:p>
            <a:pPr algn="ctr" eaLnBrk="0" hangingPunct="0">
              <a:buFont typeface="Wingdings" panose="05000000000000000000" pitchFamily="2" charset="2"/>
            </a:pPr>
            <a:r>
              <a:rPr lang="zh-CN" altLang="en-US" dirty="0">
                <a:solidFill>
                  <a:srgbClr val="FFFFFF"/>
                </a:solidFill>
                <a:latin typeface="Arial" panose="020B0604020202020204" pitchFamily="34" charset="0"/>
                <a:ea typeface="宋体" panose="02010600030101010101" pitchFamily="2" charset="-122"/>
              </a:rPr>
              <a:t> </a:t>
            </a:r>
            <a:r>
              <a:rPr lang="en-US" altLang="zh-CN" b="0" u="sng" dirty="0">
                <a:latin typeface="Arial" panose="020B0604020202020204" pitchFamily="34" charset="0"/>
                <a:ea typeface="宋体" panose="02010600030101010101" pitchFamily="2" charset="-122"/>
              </a:rPr>
              <a:t>《</a:t>
            </a:r>
            <a:r>
              <a:rPr lang="zh-CN" altLang="en-US" b="0" u="sng" dirty="0">
                <a:latin typeface="Arial" panose="020B0604020202020204" pitchFamily="34" charset="0"/>
                <a:ea typeface="宋体" panose="02010600030101010101" pitchFamily="2" charset="-122"/>
              </a:rPr>
              <a:t>快递业务经营许可条件审核规范</a:t>
            </a:r>
            <a:r>
              <a:rPr lang="en-US" altLang="zh-CN" b="0" u="sng" dirty="0">
                <a:latin typeface="Arial" panose="020B0604020202020204" pitchFamily="34" charset="0"/>
                <a:ea typeface="宋体" panose="02010600030101010101" pitchFamily="2" charset="-122"/>
              </a:rPr>
              <a:t>》</a:t>
            </a:r>
            <a:endParaRPr lang="en-US" altLang="zh-CN" b="0" u="sng" dirty="0">
              <a:latin typeface="Arial" panose="020B0604020202020204" pitchFamily="34" charset="0"/>
              <a:ea typeface="宋体" panose="02010600030101010101" pitchFamily="2" charset="-122"/>
            </a:endParaRPr>
          </a:p>
          <a:p>
            <a:pPr algn="ctr" eaLnBrk="0" hangingPunct="0">
              <a:buFont typeface="Wingdings" panose="05000000000000000000" pitchFamily="2" charset="2"/>
            </a:pPr>
            <a:r>
              <a:rPr lang="zh-CN" altLang="en-US" b="0" dirty="0">
                <a:latin typeface="Arial" panose="020B0604020202020204" pitchFamily="34" charset="0"/>
                <a:ea typeface="宋体" panose="02010600030101010101" pitchFamily="2" charset="-122"/>
              </a:rPr>
              <a:t>（国邮发</a:t>
            </a:r>
            <a:r>
              <a:rPr lang="en-US" altLang="zh-CN" b="0" dirty="0">
                <a:latin typeface="Arial" panose="020B0604020202020204" pitchFamily="34" charset="0"/>
                <a:ea typeface="宋体" panose="02010600030101010101" pitchFamily="2" charset="-122"/>
              </a:rPr>
              <a:t>〔2009〕182</a:t>
            </a:r>
            <a:r>
              <a:rPr lang="zh-CN" altLang="en-US" b="0" dirty="0">
                <a:latin typeface="Arial" panose="020B0604020202020204" pitchFamily="34" charset="0"/>
                <a:ea typeface="宋体" panose="02010600030101010101" pitchFamily="2" charset="-122"/>
              </a:rPr>
              <a:t>号）</a:t>
            </a:r>
            <a:endParaRPr lang="en-US" altLang="zh-CN" b="0" dirty="0">
              <a:latin typeface="Arial" panose="020B0604020202020204" pitchFamily="34" charset="0"/>
              <a:ea typeface="宋体" panose="02010600030101010101" pitchFamily="2" charset="-122"/>
            </a:endParaRPr>
          </a:p>
        </p:txBody>
      </p:sp>
      <p:sp>
        <p:nvSpPr>
          <p:cNvPr id="6159" name="AutoShape 16"/>
          <p:cNvSpPr/>
          <p:nvPr/>
        </p:nvSpPr>
        <p:spPr>
          <a:xfrm>
            <a:off x="1258888" y="1484313"/>
            <a:ext cx="6553200" cy="568325"/>
          </a:xfrm>
          <a:prstGeom prst="roundRect">
            <a:avLst>
              <a:gd name="adj" fmla="val 42181"/>
            </a:avLst>
          </a:prstGeom>
          <a:solidFill>
            <a:srgbClr val="FFFFFF"/>
          </a:solidFill>
          <a:ln w="19050" cap="rnd" cmpd="sng">
            <a:solidFill>
              <a:srgbClr val="1C1C1C"/>
            </a:solidFill>
            <a:prstDash val="sysDot"/>
            <a:round/>
            <a:headEnd type="none" w="med" len="med"/>
            <a:tailEnd type="none" w="med" len="med"/>
          </a:ln>
        </p:spPr>
        <p:txBody>
          <a:bodyPr wrap="none" anchor="ctr" anchorCtr="0"/>
          <a:p>
            <a:pPr algn="ctr"/>
            <a:r>
              <a:rPr lang="en-US" altLang="zh-CN" dirty="0">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、阅读快递业务经营许可的法律依据和相关文件（见附录</a:t>
            </a:r>
            <a:r>
              <a:rPr lang="zh-CN" altLang="en-US" b="0" dirty="0">
                <a:latin typeface="Arial" panose="020B0604020202020204" pitchFamily="34" charset="0"/>
                <a:ea typeface="宋体" panose="02010600030101010101" pitchFamily="2" charset="-122"/>
              </a:rPr>
              <a:t>）</a:t>
            </a:r>
            <a:endParaRPr lang="en-US" altLang="zh-CN" b="0" dirty="0">
              <a:latin typeface="Arial" panose="020B0604020202020204" pitchFamily="34" charset="0"/>
              <a:ea typeface="宋体" panose="02010600030101010101" pitchFamily="2" charset="-122"/>
            </a:endParaRPr>
          </a:p>
        </p:txBody>
      </p:sp>
      <p:sp>
        <p:nvSpPr>
          <p:cNvPr id="6160" name="AutoShape 17"/>
          <p:cNvSpPr/>
          <p:nvPr/>
        </p:nvSpPr>
        <p:spPr>
          <a:xfrm>
            <a:off x="2268538" y="2565400"/>
            <a:ext cx="4679950" cy="647700"/>
          </a:xfrm>
          <a:prstGeom prst="roundRect">
            <a:avLst>
              <a:gd name="adj" fmla="val 7574"/>
            </a:avLst>
          </a:prstGeom>
          <a:noFill/>
          <a:ln w="28575">
            <a:noFill/>
          </a:ln>
        </p:spPr>
        <p:txBody>
          <a:bodyPr wrap="none" anchor="ctr" anchorCtr="0"/>
          <a:p>
            <a:pPr algn="ctr" eaLnBrk="0" hangingPunct="0">
              <a:buFont typeface="Wingdings" panose="05000000000000000000" pitchFamily="2" charset="2"/>
            </a:pPr>
            <a:r>
              <a:rPr lang="zh-CN" altLang="en-US" dirty="0">
                <a:solidFill>
                  <a:srgbClr val="FFFFFF"/>
                </a:solidFill>
                <a:latin typeface="Arial" panose="020B0604020202020204" pitchFamily="34" charset="0"/>
                <a:ea typeface="宋体" panose="02010600030101010101" pitchFamily="2" charset="-122"/>
              </a:rPr>
              <a:t> </a:t>
            </a:r>
            <a:r>
              <a:rPr lang="en-US" altLang="zh-CN" u="sng" dirty="0">
                <a:latin typeface="Arial" panose="020B0604020202020204" pitchFamily="34" charset="0"/>
                <a:ea typeface="宋体" panose="02010600030101010101" pitchFamily="2" charset="-122"/>
              </a:rPr>
              <a:t>《</a:t>
            </a:r>
            <a:r>
              <a:rPr lang="zh-CN" altLang="en-US" u="sng" dirty="0">
                <a:latin typeface="Arial" panose="020B0604020202020204" pitchFamily="34" charset="0"/>
                <a:ea typeface="宋体" panose="02010600030101010101" pitchFamily="2" charset="-122"/>
              </a:rPr>
              <a:t>中华人民共和国邮政法</a:t>
            </a:r>
            <a:r>
              <a:rPr lang="en-US" altLang="zh-CN" u="sng" dirty="0">
                <a:latin typeface="Arial" panose="020B0604020202020204" pitchFamily="34" charset="0"/>
                <a:ea typeface="宋体" panose="02010600030101010101" pitchFamily="2" charset="-122"/>
              </a:rPr>
              <a:t>》</a:t>
            </a:r>
            <a:endParaRPr lang="en-US" altLang="zh-CN" u="sng" dirty="0">
              <a:latin typeface="Arial" panose="020B0604020202020204" pitchFamily="34" charset="0"/>
              <a:ea typeface="宋体" panose="02010600030101010101" pitchFamily="2" charset="-122"/>
            </a:endParaRPr>
          </a:p>
          <a:p>
            <a:pPr algn="ctr" eaLnBrk="0" hangingPunct="0">
              <a:buFont typeface="Wingdings" panose="05000000000000000000" pitchFamily="2" charset="2"/>
            </a:pPr>
            <a:r>
              <a:rPr lang="zh-CN" altLang="en-US"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2009</a:t>
            </a:r>
            <a:r>
              <a:rPr lang="zh-CN" altLang="en-US" dirty="0">
                <a:latin typeface="Arial" panose="020B0604020202020204" pitchFamily="34" charset="0"/>
                <a:ea typeface="宋体" panose="02010600030101010101" pitchFamily="2" charset="-122"/>
              </a:rPr>
              <a:t>年</a:t>
            </a:r>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月</a:t>
            </a:r>
            <a:r>
              <a:rPr lang="en-US" altLang="zh-CN" dirty="0">
                <a:latin typeface="Arial" panose="020B0604020202020204" pitchFamily="34" charset="0"/>
                <a:ea typeface="宋体" panose="02010600030101010101" pitchFamily="2" charset="-122"/>
              </a:rPr>
              <a:t>24</a:t>
            </a:r>
            <a:r>
              <a:rPr lang="zh-CN" altLang="en-US" dirty="0">
                <a:latin typeface="Arial" panose="020B0604020202020204" pitchFamily="34" charset="0"/>
                <a:ea typeface="宋体" panose="02010600030101010101" pitchFamily="2" charset="-122"/>
              </a:rPr>
              <a:t>日第十一届全国人民代表大会</a:t>
            </a:r>
            <a:endParaRPr lang="zh-CN" altLang="en-US" dirty="0">
              <a:latin typeface="Arial" panose="020B0604020202020204" pitchFamily="34" charset="0"/>
              <a:ea typeface="宋体" panose="02010600030101010101" pitchFamily="2" charset="-122"/>
            </a:endParaRPr>
          </a:p>
          <a:p>
            <a:pPr algn="ctr" eaLnBrk="0" hangingPunct="0">
              <a:buFont typeface="Wingdings" panose="05000000000000000000" pitchFamily="2" charset="2"/>
            </a:pPr>
            <a:r>
              <a:rPr lang="zh-CN" altLang="en-US" dirty="0">
                <a:latin typeface="Arial" panose="020B0604020202020204" pitchFamily="34" charset="0"/>
                <a:ea typeface="宋体" panose="02010600030101010101" pitchFamily="2" charset="-122"/>
              </a:rPr>
              <a:t>常务委员会第八次会议修订，</a:t>
            </a:r>
            <a:endParaRPr lang="zh-CN" altLang="en-US" dirty="0">
              <a:latin typeface="Arial" panose="020B0604020202020204" pitchFamily="34" charset="0"/>
              <a:ea typeface="宋体" panose="02010600030101010101" pitchFamily="2" charset="-122"/>
            </a:endParaRPr>
          </a:p>
          <a:p>
            <a:pPr algn="ctr" eaLnBrk="0" hangingPunct="0">
              <a:buFont typeface="Wingdings" panose="05000000000000000000" pitchFamily="2" charset="2"/>
            </a:pPr>
            <a:r>
              <a:rPr lang="en-US" altLang="zh-CN" dirty="0">
                <a:solidFill>
                  <a:srgbClr val="FF0000"/>
                </a:solidFill>
                <a:latin typeface="Arial" panose="020B0604020202020204" pitchFamily="34" charset="0"/>
                <a:ea typeface="宋体" panose="02010600030101010101" pitchFamily="2" charset="-122"/>
              </a:rPr>
              <a:t>2009</a:t>
            </a:r>
            <a:r>
              <a:rPr lang="zh-CN" altLang="en-US" dirty="0">
                <a:solidFill>
                  <a:srgbClr val="FF0000"/>
                </a:solidFill>
                <a:latin typeface="Arial" panose="020B0604020202020204" pitchFamily="34" charset="0"/>
                <a:ea typeface="宋体" panose="02010600030101010101" pitchFamily="2" charset="-122"/>
              </a:rPr>
              <a:t>年</a:t>
            </a:r>
            <a:r>
              <a:rPr lang="en-US" altLang="zh-CN" dirty="0">
                <a:solidFill>
                  <a:srgbClr val="FF0000"/>
                </a:solidFill>
                <a:latin typeface="Arial" panose="020B0604020202020204" pitchFamily="34" charset="0"/>
                <a:ea typeface="宋体" panose="02010600030101010101" pitchFamily="2" charset="-122"/>
              </a:rPr>
              <a:t>10</a:t>
            </a:r>
            <a:r>
              <a:rPr lang="zh-CN" altLang="en-US" dirty="0">
                <a:solidFill>
                  <a:srgbClr val="FF0000"/>
                </a:solidFill>
                <a:latin typeface="Arial" panose="020B0604020202020204" pitchFamily="34" charset="0"/>
                <a:ea typeface="宋体" panose="02010600030101010101" pitchFamily="2" charset="-122"/>
              </a:rPr>
              <a:t>月</a:t>
            </a:r>
            <a:r>
              <a:rPr lang="en-US" altLang="zh-CN" dirty="0">
                <a:solidFill>
                  <a:srgbClr val="FF0000"/>
                </a:solidFill>
                <a:latin typeface="Arial" panose="020B0604020202020204" pitchFamily="34" charset="0"/>
                <a:ea typeface="宋体" panose="02010600030101010101" pitchFamily="2" charset="-122"/>
              </a:rPr>
              <a:t>1</a:t>
            </a:r>
            <a:r>
              <a:rPr lang="zh-CN" altLang="en-US" dirty="0">
                <a:solidFill>
                  <a:srgbClr val="FF0000"/>
                </a:solidFill>
                <a:latin typeface="Arial" panose="020B0604020202020204" pitchFamily="34" charset="0"/>
                <a:ea typeface="宋体" panose="02010600030101010101" pitchFamily="2" charset="-122"/>
              </a:rPr>
              <a:t>日</a:t>
            </a:r>
            <a:r>
              <a:rPr lang="zh-CN" altLang="en-US" dirty="0">
                <a:latin typeface="Arial" panose="020B0604020202020204" pitchFamily="34" charset="0"/>
                <a:ea typeface="宋体" panose="02010600030101010101" pitchFamily="2" charset="-122"/>
              </a:rPr>
              <a:t>起施行）</a:t>
            </a:r>
            <a:endParaRPr lang="en-US" altLang="zh-CN" dirty="0">
              <a:latin typeface="Arial" panose="020B0604020202020204" pitchFamily="34" charset="0"/>
              <a:ea typeface="宋体" panose="02010600030101010101" pitchFamily="2"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717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7171" name="Group 4"/>
          <p:cNvGrpSpPr/>
          <p:nvPr/>
        </p:nvGrpSpPr>
        <p:grpSpPr>
          <a:xfrm>
            <a:off x="1316038" y="1557338"/>
            <a:ext cx="6005512" cy="4718050"/>
            <a:chOff x="660" y="960"/>
            <a:chExt cx="4153" cy="3264"/>
          </a:xfrm>
        </p:grpSpPr>
        <p:sp>
          <p:nvSpPr>
            <p:cNvPr id="7172" name="Freeform 2"/>
            <p:cNvSpPr/>
            <p:nvPr/>
          </p:nvSpPr>
          <p:spPr>
            <a:xfrm rot="-7471624">
              <a:off x="2975" y="145"/>
              <a:ext cx="866" cy="2496"/>
            </a:xfrm>
            <a:custGeom>
              <a:avLst/>
              <a:gdLst/>
              <a:ahLst/>
              <a:cxnLst>
                <a:cxn ang="0">
                  <a:pos x="0" y="0"/>
                </a:cxn>
                <a:cxn ang="0">
                  <a:pos x="86" y="25"/>
                </a:cxn>
                <a:cxn ang="0">
                  <a:pos x="176" y="58"/>
                </a:cxn>
                <a:cxn ang="0">
                  <a:pos x="264" y="97"/>
                </a:cxn>
                <a:cxn ang="0">
                  <a:pos x="350" y="146"/>
                </a:cxn>
                <a:cxn ang="0">
                  <a:pos x="434" y="200"/>
                </a:cxn>
                <a:cxn ang="0">
                  <a:pos x="517" y="264"/>
                </a:cxn>
                <a:cxn ang="0">
                  <a:pos x="598" y="333"/>
                </a:cxn>
                <a:cxn ang="0">
                  <a:pos x="677" y="410"/>
                </a:cxn>
                <a:cxn ang="0">
                  <a:pos x="751" y="495"/>
                </a:cxn>
                <a:cxn ang="0">
                  <a:pos x="822" y="585"/>
                </a:cxn>
                <a:cxn ang="0">
                  <a:pos x="886" y="681"/>
                </a:cxn>
                <a:cxn ang="0">
                  <a:pos x="945" y="786"/>
                </a:cxn>
                <a:cxn ang="0">
                  <a:pos x="997" y="895"/>
                </a:cxn>
                <a:cxn ang="0">
                  <a:pos x="1046" y="1011"/>
                </a:cxn>
                <a:cxn ang="0">
                  <a:pos x="1086" y="1133"/>
                </a:cxn>
                <a:cxn ang="0">
                  <a:pos x="1115" y="1259"/>
                </a:cxn>
                <a:cxn ang="0">
                  <a:pos x="1139" y="1392"/>
                </a:cxn>
                <a:cxn ang="0">
                  <a:pos x="1154" y="1530"/>
                </a:cxn>
                <a:cxn ang="0">
                  <a:pos x="1161" y="1672"/>
                </a:cxn>
                <a:cxn ang="0">
                  <a:pos x="1156" y="1819"/>
                </a:cxn>
                <a:cxn ang="0">
                  <a:pos x="1143" y="1954"/>
                </a:cxn>
                <a:cxn ang="0">
                  <a:pos x="1119" y="2087"/>
                </a:cxn>
                <a:cxn ang="0">
                  <a:pos x="1091" y="2213"/>
                </a:cxn>
                <a:cxn ang="0">
                  <a:pos x="1051" y="2334"/>
                </a:cxn>
                <a:cxn ang="0">
                  <a:pos x="1008" y="2448"/>
                </a:cxn>
                <a:cxn ang="0">
                  <a:pos x="958" y="2556"/>
                </a:cxn>
                <a:cxn ang="0">
                  <a:pos x="898" y="2658"/>
                </a:cxn>
                <a:cxn ang="0">
                  <a:pos x="838" y="2756"/>
                </a:cxn>
                <a:cxn ang="0">
                  <a:pos x="769" y="2846"/>
                </a:cxn>
                <a:cxn ang="0">
                  <a:pos x="697" y="2927"/>
                </a:cxn>
                <a:cxn ang="0">
                  <a:pos x="619" y="3004"/>
                </a:cxn>
                <a:cxn ang="0">
                  <a:pos x="542" y="3074"/>
                </a:cxn>
                <a:cxn ang="0">
                  <a:pos x="457" y="3137"/>
                </a:cxn>
                <a:cxn ang="0">
                  <a:pos x="369" y="3195"/>
                </a:cxn>
                <a:cxn ang="0">
                  <a:pos x="280" y="3243"/>
                </a:cxn>
                <a:cxn ang="0">
                  <a:pos x="186" y="3285"/>
                </a:cxn>
                <a:cxn ang="0">
                  <a:pos x="95" y="3321"/>
                </a:cxn>
                <a:cxn ang="0">
                  <a:pos x="0" y="3348"/>
                </a:cxn>
                <a:cxn ang="0">
                  <a:pos x="0" y="0"/>
                </a:cxn>
              </a:cxnLst>
              <a:pathLst>
                <a:path w="646" h="1861">
                  <a:moveTo>
                    <a:pt x="0" y="0"/>
                  </a:moveTo>
                  <a:lnTo>
                    <a:pt x="48" y="14"/>
                  </a:lnTo>
                  <a:lnTo>
                    <a:pt x="98" y="32"/>
                  </a:lnTo>
                  <a:lnTo>
                    <a:pt x="147" y="54"/>
                  </a:lnTo>
                  <a:lnTo>
                    <a:pt x="195" y="81"/>
                  </a:lnTo>
                  <a:lnTo>
                    <a:pt x="242" y="111"/>
                  </a:lnTo>
                  <a:lnTo>
                    <a:pt x="288" y="147"/>
                  </a:lnTo>
                  <a:lnTo>
                    <a:pt x="333" y="185"/>
                  </a:lnTo>
                  <a:lnTo>
                    <a:pt x="377" y="228"/>
                  </a:lnTo>
                  <a:lnTo>
                    <a:pt x="418" y="275"/>
                  </a:lnTo>
                  <a:lnTo>
                    <a:pt x="457" y="325"/>
                  </a:lnTo>
                  <a:lnTo>
                    <a:pt x="493" y="379"/>
                  </a:lnTo>
                  <a:lnTo>
                    <a:pt x="526" y="437"/>
                  </a:lnTo>
                  <a:lnTo>
                    <a:pt x="555" y="497"/>
                  </a:lnTo>
                  <a:lnTo>
                    <a:pt x="582" y="562"/>
                  </a:lnTo>
                  <a:lnTo>
                    <a:pt x="604" y="630"/>
                  </a:lnTo>
                  <a:lnTo>
                    <a:pt x="621" y="700"/>
                  </a:lnTo>
                  <a:lnTo>
                    <a:pt x="634" y="774"/>
                  </a:lnTo>
                  <a:lnTo>
                    <a:pt x="642" y="851"/>
                  </a:lnTo>
                  <a:lnTo>
                    <a:pt x="646" y="930"/>
                  </a:lnTo>
                  <a:lnTo>
                    <a:pt x="643" y="1011"/>
                  </a:lnTo>
                  <a:lnTo>
                    <a:pt x="636" y="1086"/>
                  </a:lnTo>
                  <a:lnTo>
                    <a:pt x="623" y="1160"/>
                  </a:lnTo>
                  <a:lnTo>
                    <a:pt x="607" y="1230"/>
                  </a:lnTo>
                  <a:lnTo>
                    <a:pt x="585" y="1297"/>
                  </a:lnTo>
                  <a:lnTo>
                    <a:pt x="561" y="1361"/>
                  </a:lnTo>
                  <a:lnTo>
                    <a:pt x="533" y="1421"/>
                  </a:lnTo>
                  <a:lnTo>
                    <a:pt x="500" y="1478"/>
                  </a:lnTo>
                  <a:lnTo>
                    <a:pt x="466" y="1532"/>
                  </a:lnTo>
                  <a:lnTo>
                    <a:pt x="428" y="1582"/>
                  </a:lnTo>
                  <a:lnTo>
                    <a:pt x="388" y="1627"/>
                  </a:lnTo>
                  <a:lnTo>
                    <a:pt x="345" y="1670"/>
                  </a:lnTo>
                  <a:lnTo>
                    <a:pt x="301" y="1709"/>
                  </a:lnTo>
                  <a:lnTo>
                    <a:pt x="254" y="1744"/>
                  </a:lnTo>
                  <a:lnTo>
                    <a:pt x="205" y="1776"/>
                  </a:lnTo>
                  <a:lnTo>
                    <a:pt x="156" y="1803"/>
                  </a:lnTo>
                  <a:lnTo>
                    <a:pt x="104" y="1826"/>
                  </a:lnTo>
                  <a:lnTo>
                    <a:pt x="53" y="1846"/>
                  </a:lnTo>
                  <a:lnTo>
                    <a:pt x="0" y="1861"/>
                  </a:lnTo>
                  <a:lnTo>
                    <a:pt x="0" y="0"/>
                  </a:lnTo>
                </a:path>
              </a:pathLst>
            </a:custGeom>
            <a:gradFill rotWithShape="1">
              <a:gsLst>
                <a:gs pos="0">
                  <a:srgbClr val="FFFFFF"/>
                </a:gs>
                <a:gs pos="100000">
                  <a:srgbClr val="A43010"/>
                </a:gs>
              </a:gsLst>
              <a:lin ang="0" scaled="1"/>
              <a:tileRect/>
            </a:gradFill>
            <a:ln w="6350">
              <a:noFill/>
            </a:ln>
          </p:spPr>
          <p:txBody>
            <a:bodyPr/>
            <a:p>
              <a:endParaRPr lang="zh-CN" altLang="en-US"/>
            </a:p>
          </p:txBody>
        </p:sp>
        <p:sp>
          <p:nvSpPr>
            <p:cNvPr id="7173" name="Freeform 3"/>
            <p:cNvSpPr/>
            <p:nvPr/>
          </p:nvSpPr>
          <p:spPr>
            <a:xfrm rot="-6677128">
              <a:off x="3071" y="289"/>
              <a:ext cx="866" cy="2496"/>
            </a:xfrm>
            <a:custGeom>
              <a:avLst/>
              <a:gdLst/>
              <a:ahLst/>
              <a:cxnLst>
                <a:cxn ang="0">
                  <a:pos x="0" y="0"/>
                </a:cxn>
                <a:cxn ang="0">
                  <a:pos x="86" y="25"/>
                </a:cxn>
                <a:cxn ang="0">
                  <a:pos x="176" y="58"/>
                </a:cxn>
                <a:cxn ang="0">
                  <a:pos x="264" y="97"/>
                </a:cxn>
                <a:cxn ang="0">
                  <a:pos x="350" y="146"/>
                </a:cxn>
                <a:cxn ang="0">
                  <a:pos x="434" y="200"/>
                </a:cxn>
                <a:cxn ang="0">
                  <a:pos x="517" y="264"/>
                </a:cxn>
                <a:cxn ang="0">
                  <a:pos x="598" y="333"/>
                </a:cxn>
                <a:cxn ang="0">
                  <a:pos x="677" y="410"/>
                </a:cxn>
                <a:cxn ang="0">
                  <a:pos x="751" y="495"/>
                </a:cxn>
                <a:cxn ang="0">
                  <a:pos x="822" y="585"/>
                </a:cxn>
                <a:cxn ang="0">
                  <a:pos x="886" y="681"/>
                </a:cxn>
                <a:cxn ang="0">
                  <a:pos x="945" y="786"/>
                </a:cxn>
                <a:cxn ang="0">
                  <a:pos x="997" y="895"/>
                </a:cxn>
                <a:cxn ang="0">
                  <a:pos x="1046" y="1011"/>
                </a:cxn>
                <a:cxn ang="0">
                  <a:pos x="1086" y="1133"/>
                </a:cxn>
                <a:cxn ang="0">
                  <a:pos x="1115" y="1259"/>
                </a:cxn>
                <a:cxn ang="0">
                  <a:pos x="1139" y="1392"/>
                </a:cxn>
                <a:cxn ang="0">
                  <a:pos x="1154" y="1530"/>
                </a:cxn>
                <a:cxn ang="0">
                  <a:pos x="1161" y="1672"/>
                </a:cxn>
                <a:cxn ang="0">
                  <a:pos x="1156" y="1819"/>
                </a:cxn>
                <a:cxn ang="0">
                  <a:pos x="1143" y="1954"/>
                </a:cxn>
                <a:cxn ang="0">
                  <a:pos x="1119" y="2087"/>
                </a:cxn>
                <a:cxn ang="0">
                  <a:pos x="1091" y="2213"/>
                </a:cxn>
                <a:cxn ang="0">
                  <a:pos x="1051" y="2334"/>
                </a:cxn>
                <a:cxn ang="0">
                  <a:pos x="1008" y="2448"/>
                </a:cxn>
                <a:cxn ang="0">
                  <a:pos x="958" y="2556"/>
                </a:cxn>
                <a:cxn ang="0">
                  <a:pos x="898" y="2658"/>
                </a:cxn>
                <a:cxn ang="0">
                  <a:pos x="838" y="2756"/>
                </a:cxn>
                <a:cxn ang="0">
                  <a:pos x="769" y="2846"/>
                </a:cxn>
                <a:cxn ang="0">
                  <a:pos x="697" y="2927"/>
                </a:cxn>
                <a:cxn ang="0">
                  <a:pos x="619" y="3004"/>
                </a:cxn>
                <a:cxn ang="0">
                  <a:pos x="542" y="3074"/>
                </a:cxn>
                <a:cxn ang="0">
                  <a:pos x="457" y="3137"/>
                </a:cxn>
                <a:cxn ang="0">
                  <a:pos x="369" y="3195"/>
                </a:cxn>
                <a:cxn ang="0">
                  <a:pos x="280" y="3243"/>
                </a:cxn>
                <a:cxn ang="0">
                  <a:pos x="186" y="3285"/>
                </a:cxn>
                <a:cxn ang="0">
                  <a:pos x="95" y="3321"/>
                </a:cxn>
                <a:cxn ang="0">
                  <a:pos x="0" y="3348"/>
                </a:cxn>
                <a:cxn ang="0">
                  <a:pos x="0" y="0"/>
                </a:cxn>
              </a:cxnLst>
              <a:pathLst>
                <a:path w="646" h="1861">
                  <a:moveTo>
                    <a:pt x="0" y="0"/>
                  </a:moveTo>
                  <a:lnTo>
                    <a:pt x="48" y="14"/>
                  </a:lnTo>
                  <a:lnTo>
                    <a:pt x="98" y="32"/>
                  </a:lnTo>
                  <a:lnTo>
                    <a:pt x="147" y="54"/>
                  </a:lnTo>
                  <a:lnTo>
                    <a:pt x="195" y="81"/>
                  </a:lnTo>
                  <a:lnTo>
                    <a:pt x="242" y="111"/>
                  </a:lnTo>
                  <a:lnTo>
                    <a:pt x="288" y="147"/>
                  </a:lnTo>
                  <a:lnTo>
                    <a:pt x="333" y="185"/>
                  </a:lnTo>
                  <a:lnTo>
                    <a:pt x="377" y="228"/>
                  </a:lnTo>
                  <a:lnTo>
                    <a:pt x="418" y="275"/>
                  </a:lnTo>
                  <a:lnTo>
                    <a:pt x="457" y="325"/>
                  </a:lnTo>
                  <a:lnTo>
                    <a:pt x="493" y="379"/>
                  </a:lnTo>
                  <a:lnTo>
                    <a:pt x="526" y="437"/>
                  </a:lnTo>
                  <a:lnTo>
                    <a:pt x="555" y="497"/>
                  </a:lnTo>
                  <a:lnTo>
                    <a:pt x="582" y="562"/>
                  </a:lnTo>
                  <a:lnTo>
                    <a:pt x="604" y="630"/>
                  </a:lnTo>
                  <a:lnTo>
                    <a:pt x="621" y="700"/>
                  </a:lnTo>
                  <a:lnTo>
                    <a:pt x="634" y="774"/>
                  </a:lnTo>
                  <a:lnTo>
                    <a:pt x="642" y="851"/>
                  </a:lnTo>
                  <a:lnTo>
                    <a:pt x="646" y="930"/>
                  </a:lnTo>
                  <a:lnTo>
                    <a:pt x="643" y="1011"/>
                  </a:lnTo>
                  <a:lnTo>
                    <a:pt x="636" y="1086"/>
                  </a:lnTo>
                  <a:lnTo>
                    <a:pt x="623" y="1160"/>
                  </a:lnTo>
                  <a:lnTo>
                    <a:pt x="607" y="1230"/>
                  </a:lnTo>
                  <a:lnTo>
                    <a:pt x="585" y="1297"/>
                  </a:lnTo>
                  <a:lnTo>
                    <a:pt x="561" y="1361"/>
                  </a:lnTo>
                  <a:lnTo>
                    <a:pt x="533" y="1421"/>
                  </a:lnTo>
                  <a:lnTo>
                    <a:pt x="500" y="1478"/>
                  </a:lnTo>
                  <a:lnTo>
                    <a:pt x="466" y="1532"/>
                  </a:lnTo>
                  <a:lnTo>
                    <a:pt x="428" y="1582"/>
                  </a:lnTo>
                  <a:lnTo>
                    <a:pt x="388" y="1627"/>
                  </a:lnTo>
                  <a:lnTo>
                    <a:pt x="345" y="1670"/>
                  </a:lnTo>
                  <a:lnTo>
                    <a:pt x="301" y="1709"/>
                  </a:lnTo>
                  <a:lnTo>
                    <a:pt x="254" y="1744"/>
                  </a:lnTo>
                  <a:lnTo>
                    <a:pt x="205" y="1776"/>
                  </a:lnTo>
                  <a:lnTo>
                    <a:pt x="156" y="1803"/>
                  </a:lnTo>
                  <a:lnTo>
                    <a:pt x="104" y="1826"/>
                  </a:lnTo>
                  <a:lnTo>
                    <a:pt x="53" y="1846"/>
                  </a:lnTo>
                  <a:lnTo>
                    <a:pt x="0" y="1861"/>
                  </a:lnTo>
                  <a:lnTo>
                    <a:pt x="0" y="0"/>
                  </a:lnTo>
                </a:path>
              </a:pathLst>
            </a:custGeom>
            <a:gradFill rotWithShape="1">
              <a:gsLst>
                <a:gs pos="0">
                  <a:srgbClr val="FFFFFF"/>
                </a:gs>
                <a:gs pos="100000">
                  <a:srgbClr val="FFE6CD"/>
                </a:gs>
              </a:gsLst>
              <a:lin ang="0" scaled="1"/>
              <a:tileRect/>
            </a:gradFill>
            <a:ln w="6350">
              <a:noFill/>
            </a:ln>
          </p:spPr>
          <p:txBody>
            <a:bodyPr/>
            <a:p>
              <a:endParaRPr lang="zh-CN" altLang="en-US"/>
            </a:p>
          </p:txBody>
        </p:sp>
        <p:sp>
          <p:nvSpPr>
            <p:cNvPr id="7174" name="Freeform 5"/>
            <p:cNvSpPr/>
            <p:nvPr/>
          </p:nvSpPr>
          <p:spPr>
            <a:xfrm rot="-794496">
              <a:off x="2860" y="1680"/>
              <a:ext cx="866" cy="2496"/>
            </a:xfrm>
            <a:custGeom>
              <a:avLst/>
              <a:gdLst/>
              <a:ahLst/>
              <a:cxnLst>
                <a:cxn ang="0">
                  <a:pos x="0" y="0"/>
                </a:cxn>
                <a:cxn ang="0">
                  <a:pos x="86" y="25"/>
                </a:cxn>
                <a:cxn ang="0">
                  <a:pos x="176" y="58"/>
                </a:cxn>
                <a:cxn ang="0">
                  <a:pos x="264" y="97"/>
                </a:cxn>
                <a:cxn ang="0">
                  <a:pos x="350" y="146"/>
                </a:cxn>
                <a:cxn ang="0">
                  <a:pos x="434" y="200"/>
                </a:cxn>
                <a:cxn ang="0">
                  <a:pos x="517" y="264"/>
                </a:cxn>
                <a:cxn ang="0">
                  <a:pos x="598" y="333"/>
                </a:cxn>
                <a:cxn ang="0">
                  <a:pos x="677" y="410"/>
                </a:cxn>
                <a:cxn ang="0">
                  <a:pos x="751" y="495"/>
                </a:cxn>
                <a:cxn ang="0">
                  <a:pos x="822" y="585"/>
                </a:cxn>
                <a:cxn ang="0">
                  <a:pos x="886" y="681"/>
                </a:cxn>
                <a:cxn ang="0">
                  <a:pos x="945" y="786"/>
                </a:cxn>
                <a:cxn ang="0">
                  <a:pos x="997" y="895"/>
                </a:cxn>
                <a:cxn ang="0">
                  <a:pos x="1046" y="1011"/>
                </a:cxn>
                <a:cxn ang="0">
                  <a:pos x="1086" y="1133"/>
                </a:cxn>
                <a:cxn ang="0">
                  <a:pos x="1115" y="1259"/>
                </a:cxn>
                <a:cxn ang="0">
                  <a:pos x="1139" y="1392"/>
                </a:cxn>
                <a:cxn ang="0">
                  <a:pos x="1154" y="1530"/>
                </a:cxn>
                <a:cxn ang="0">
                  <a:pos x="1161" y="1672"/>
                </a:cxn>
                <a:cxn ang="0">
                  <a:pos x="1156" y="1819"/>
                </a:cxn>
                <a:cxn ang="0">
                  <a:pos x="1143" y="1954"/>
                </a:cxn>
                <a:cxn ang="0">
                  <a:pos x="1119" y="2087"/>
                </a:cxn>
                <a:cxn ang="0">
                  <a:pos x="1091" y="2213"/>
                </a:cxn>
                <a:cxn ang="0">
                  <a:pos x="1051" y="2334"/>
                </a:cxn>
                <a:cxn ang="0">
                  <a:pos x="1008" y="2448"/>
                </a:cxn>
                <a:cxn ang="0">
                  <a:pos x="958" y="2556"/>
                </a:cxn>
                <a:cxn ang="0">
                  <a:pos x="898" y="2658"/>
                </a:cxn>
                <a:cxn ang="0">
                  <a:pos x="838" y="2756"/>
                </a:cxn>
                <a:cxn ang="0">
                  <a:pos x="769" y="2846"/>
                </a:cxn>
                <a:cxn ang="0">
                  <a:pos x="697" y="2927"/>
                </a:cxn>
                <a:cxn ang="0">
                  <a:pos x="619" y="3004"/>
                </a:cxn>
                <a:cxn ang="0">
                  <a:pos x="542" y="3074"/>
                </a:cxn>
                <a:cxn ang="0">
                  <a:pos x="457" y="3137"/>
                </a:cxn>
                <a:cxn ang="0">
                  <a:pos x="369" y="3195"/>
                </a:cxn>
                <a:cxn ang="0">
                  <a:pos x="280" y="3243"/>
                </a:cxn>
                <a:cxn ang="0">
                  <a:pos x="186" y="3285"/>
                </a:cxn>
                <a:cxn ang="0">
                  <a:pos x="95" y="3321"/>
                </a:cxn>
                <a:cxn ang="0">
                  <a:pos x="0" y="3348"/>
                </a:cxn>
                <a:cxn ang="0">
                  <a:pos x="0" y="0"/>
                </a:cxn>
              </a:cxnLst>
              <a:pathLst>
                <a:path w="646" h="1861">
                  <a:moveTo>
                    <a:pt x="0" y="0"/>
                  </a:moveTo>
                  <a:lnTo>
                    <a:pt x="48" y="14"/>
                  </a:lnTo>
                  <a:lnTo>
                    <a:pt x="98" y="32"/>
                  </a:lnTo>
                  <a:lnTo>
                    <a:pt x="147" y="54"/>
                  </a:lnTo>
                  <a:lnTo>
                    <a:pt x="195" y="81"/>
                  </a:lnTo>
                  <a:lnTo>
                    <a:pt x="242" y="111"/>
                  </a:lnTo>
                  <a:lnTo>
                    <a:pt x="288" y="147"/>
                  </a:lnTo>
                  <a:lnTo>
                    <a:pt x="333" y="185"/>
                  </a:lnTo>
                  <a:lnTo>
                    <a:pt x="377" y="228"/>
                  </a:lnTo>
                  <a:lnTo>
                    <a:pt x="418" y="275"/>
                  </a:lnTo>
                  <a:lnTo>
                    <a:pt x="457" y="325"/>
                  </a:lnTo>
                  <a:lnTo>
                    <a:pt x="493" y="379"/>
                  </a:lnTo>
                  <a:lnTo>
                    <a:pt x="526" y="437"/>
                  </a:lnTo>
                  <a:lnTo>
                    <a:pt x="555" y="497"/>
                  </a:lnTo>
                  <a:lnTo>
                    <a:pt x="582" y="562"/>
                  </a:lnTo>
                  <a:lnTo>
                    <a:pt x="604" y="630"/>
                  </a:lnTo>
                  <a:lnTo>
                    <a:pt x="621" y="700"/>
                  </a:lnTo>
                  <a:lnTo>
                    <a:pt x="634" y="774"/>
                  </a:lnTo>
                  <a:lnTo>
                    <a:pt x="642" y="851"/>
                  </a:lnTo>
                  <a:lnTo>
                    <a:pt x="646" y="930"/>
                  </a:lnTo>
                  <a:lnTo>
                    <a:pt x="643" y="1011"/>
                  </a:lnTo>
                  <a:lnTo>
                    <a:pt x="636" y="1086"/>
                  </a:lnTo>
                  <a:lnTo>
                    <a:pt x="623" y="1160"/>
                  </a:lnTo>
                  <a:lnTo>
                    <a:pt x="607" y="1230"/>
                  </a:lnTo>
                  <a:lnTo>
                    <a:pt x="585" y="1297"/>
                  </a:lnTo>
                  <a:lnTo>
                    <a:pt x="561" y="1361"/>
                  </a:lnTo>
                  <a:lnTo>
                    <a:pt x="533" y="1421"/>
                  </a:lnTo>
                  <a:lnTo>
                    <a:pt x="500" y="1478"/>
                  </a:lnTo>
                  <a:lnTo>
                    <a:pt x="466" y="1532"/>
                  </a:lnTo>
                  <a:lnTo>
                    <a:pt x="428" y="1582"/>
                  </a:lnTo>
                  <a:lnTo>
                    <a:pt x="388" y="1627"/>
                  </a:lnTo>
                  <a:lnTo>
                    <a:pt x="345" y="1670"/>
                  </a:lnTo>
                  <a:lnTo>
                    <a:pt x="301" y="1709"/>
                  </a:lnTo>
                  <a:lnTo>
                    <a:pt x="254" y="1744"/>
                  </a:lnTo>
                  <a:lnTo>
                    <a:pt x="205" y="1776"/>
                  </a:lnTo>
                  <a:lnTo>
                    <a:pt x="156" y="1803"/>
                  </a:lnTo>
                  <a:lnTo>
                    <a:pt x="104" y="1826"/>
                  </a:lnTo>
                  <a:lnTo>
                    <a:pt x="53" y="1846"/>
                  </a:lnTo>
                  <a:lnTo>
                    <a:pt x="0" y="1861"/>
                  </a:lnTo>
                  <a:lnTo>
                    <a:pt x="0" y="0"/>
                  </a:lnTo>
                </a:path>
              </a:pathLst>
            </a:custGeom>
            <a:gradFill rotWithShape="1">
              <a:gsLst>
                <a:gs pos="0">
                  <a:srgbClr val="FFFFFF"/>
                </a:gs>
                <a:gs pos="100000">
                  <a:srgbClr val="4516AE"/>
                </a:gs>
              </a:gsLst>
              <a:lin ang="0" scaled="1"/>
              <a:tileRect/>
            </a:gradFill>
            <a:ln w="6350">
              <a:noFill/>
            </a:ln>
          </p:spPr>
          <p:txBody>
            <a:bodyPr/>
            <a:p>
              <a:endParaRPr lang="zh-CN" altLang="en-US"/>
            </a:p>
          </p:txBody>
        </p:sp>
        <p:sp>
          <p:nvSpPr>
            <p:cNvPr id="7175" name="Freeform 6"/>
            <p:cNvSpPr/>
            <p:nvPr/>
          </p:nvSpPr>
          <p:spPr>
            <a:xfrm rot="5461794">
              <a:off x="1535" y="1295"/>
              <a:ext cx="866" cy="2496"/>
            </a:xfrm>
            <a:custGeom>
              <a:avLst/>
              <a:gdLst/>
              <a:ahLst/>
              <a:cxnLst>
                <a:cxn ang="0">
                  <a:pos x="0" y="0"/>
                </a:cxn>
                <a:cxn ang="0">
                  <a:pos x="86" y="25"/>
                </a:cxn>
                <a:cxn ang="0">
                  <a:pos x="176" y="58"/>
                </a:cxn>
                <a:cxn ang="0">
                  <a:pos x="264" y="97"/>
                </a:cxn>
                <a:cxn ang="0">
                  <a:pos x="350" y="146"/>
                </a:cxn>
                <a:cxn ang="0">
                  <a:pos x="434" y="200"/>
                </a:cxn>
                <a:cxn ang="0">
                  <a:pos x="517" y="264"/>
                </a:cxn>
                <a:cxn ang="0">
                  <a:pos x="598" y="333"/>
                </a:cxn>
                <a:cxn ang="0">
                  <a:pos x="677" y="410"/>
                </a:cxn>
                <a:cxn ang="0">
                  <a:pos x="751" y="495"/>
                </a:cxn>
                <a:cxn ang="0">
                  <a:pos x="822" y="585"/>
                </a:cxn>
                <a:cxn ang="0">
                  <a:pos x="886" y="681"/>
                </a:cxn>
                <a:cxn ang="0">
                  <a:pos x="945" y="786"/>
                </a:cxn>
                <a:cxn ang="0">
                  <a:pos x="997" y="895"/>
                </a:cxn>
                <a:cxn ang="0">
                  <a:pos x="1046" y="1011"/>
                </a:cxn>
                <a:cxn ang="0">
                  <a:pos x="1086" y="1133"/>
                </a:cxn>
                <a:cxn ang="0">
                  <a:pos x="1115" y="1259"/>
                </a:cxn>
                <a:cxn ang="0">
                  <a:pos x="1139" y="1392"/>
                </a:cxn>
                <a:cxn ang="0">
                  <a:pos x="1154" y="1530"/>
                </a:cxn>
                <a:cxn ang="0">
                  <a:pos x="1161" y="1672"/>
                </a:cxn>
                <a:cxn ang="0">
                  <a:pos x="1156" y="1819"/>
                </a:cxn>
                <a:cxn ang="0">
                  <a:pos x="1143" y="1954"/>
                </a:cxn>
                <a:cxn ang="0">
                  <a:pos x="1119" y="2087"/>
                </a:cxn>
                <a:cxn ang="0">
                  <a:pos x="1091" y="2213"/>
                </a:cxn>
                <a:cxn ang="0">
                  <a:pos x="1051" y="2334"/>
                </a:cxn>
                <a:cxn ang="0">
                  <a:pos x="1008" y="2448"/>
                </a:cxn>
                <a:cxn ang="0">
                  <a:pos x="958" y="2556"/>
                </a:cxn>
                <a:cxn ang="0">
                  <a:pos x="898" y="2658"/>
                </a:cxn>
                <a:cxn ang="0">
                  <a:pos x="838" y="2756"/>
                </a:cxn>
                <a:cxn ang="0">
                  <a:pos x="769" y="2846"/>
                </a:cxn>
                <a:cxn ang="0">
                  <a:pos x="697" y="2927"/>
                </a:cxn>
                <a:cxn ang="0">
                  <a:pos x="619" y="3004"/>
                </a:cxn>
                <a:cxn ang="0">
                  <a:pos x="542" y="3074"/>
                </a:cxn>
                <a:cxn ang="0">
                  <a:pos x="457" y="3137"/>
                </a:cxn>
                <a:cxn ang="0">
                  <a:pos x="369" y="3195"/>
                </a:cxn>
                <a:cxn ang="0">
                  <a:pos x="280" y="3243"/>
                </a:cxn>
                <a:cxn ang="0">
                  <a:pos x="186" y="3285"/>
                </a:cxn>
                <a:cxn ang="0">
                  <a:pos x="95" y="3321"/>
                </a:cxn>
                <a:cxn ang="0">
                  <a:pos x="0" y="3348"/>
                </a:cxn>
                <a:cxn ang="0">
                  <a:pos x="0" y="0"/>
                </a:cxn>
              </a:cxnLst>
              <a:pathLst>
                <a:path w="646" h="1861">
                  <a:moveTo>
                    <a:pt x="0" y="0"/>
                  </a:moveTo>
                  <a:lnTo>
                    <a:pt x="48" y="14"/>
                  </a:lnTo>
                  <a:lnTo>
                    <a:pt x="98" y="32"/>
                  </a:lnTo>
                  <a:lnTo>
                    <a:pt x="147" y="54"/>
                  </a:lnTo>
                  <a:lnTo>
                    <a:pt x="195" y="81"/>
                  </a:lnTo>
                  <a:lnTo>
                    <a:pt x="242" y="111"/>
                  </a:lnTo>
                  <a:lnTo>
                    <a:pt x="288" y="147"/>
                  </a:lnTo>
                  <a:lnTo>
                    <a:pt x="333" y="185"/>
                  </a:lnTo>
                  <a:lnTo>
                    <a:pt x="377" y="228"/>
                  </a:lnTo>
                  <a:lnTo>
                    <a:pt x="418" y="275"/>
                  </a:lnTo>
                  <a:lnTo>
                    <a:pt x="457" y="325"/>
                  </a:lnTo>
                  <a:lnTo>
                    <a:pt x="493" y="379"/>
                  </a:lnTo>
                  <a:lnTo>
                    <a:pt x="526" y="437"/>
                  </a:lnTo>
                  <a:lnTo>
                    <a:pt x="555" y="497"/>
                  </a:lnTo>
                  <a:lnTo>
                    <a:pt x="582" y="562"/>
                  </a:lnTo>
                  <a:lnTo>
                    <a:pt x="604" y="630"/>
                  </a:lnTo>
                  <a:lnTo>
                    <a:pt x="621" y="700"/>
                  </a:lnTo>
                  <a:lnTo>
                    <a:pt x="634" y="774"/>
                  </a:lnTo>
                  <a:lnTo>
                    <a:pt x="642" y="851"/>
                  </a:lnTo>
                  <a:lnTo>
                    <a:pt x="646" y="930"/>
                  </a:lnTo>
                  <a:lnTo>
                    <a:pt x="643" y="1011"/>
                  </a:lnTo>
                  <a:lnTo>
                    <a:pt x="636" y="1086"/>
                  </a:lnTo>
                  <a:lnTo>
                    <a:pt x="623" y="1160"/>
                  </a:lnTo>
                  <a:lnTo>
                    <a:pt x="607" y="1230"/>
                  </a:lnTo>
                  <a:lnTo>
                    <a:pt x="585" y="1297"/>
                  </a:lnTo>
                  <a:lnTo>
                    <a:pt x="561" y="1361"/>
                  </a:lnTo>
                  <a:lnTo>
                    <a:pt x="533" y="1421"/>
                  </a:lnTo>
                  <a:lnTo>
                    <a:pt x="500" y="1478"/>
                  </a:lnTo>
                  <a:lnTo>
                    <a:pt x="466" y="1532"/>
                  </a:lnTo>
                  <a:lnTo>
                    <a:pt x="428" y="1582"/>
                  </a:lnTo>
                  <a:lnTo>
                    <a:pt x="388" y="1627"/>
                  </a:lnTo>
                  <a:lnTo>
                    <a:pt x="345" y="1670"/>
                  </a:lnTo>
                  <a:lnTo>
                    <a:pt x="301" y="1709"/>
                  </a:lnTo>
                  <a:lnTo>
                    <a:pt x="254" y="1744"/>
                  </a:lnTo>
                  <a:lnTo>
                    <a:pt x="205" y="1776"/>
                  </a:lnTo>
                  <a:lnTo>
                    <a:pt x="156" y="1803"/>
                  </a:lnTo>
                  <a:lnTo>
                    <a:pt x="104" y="1826"/>
                  </a:lnTo>
                  <a:lnTo>
                    <a:pt x="53" y="1846"/>
                  </a:lnTo>
                  <a:lnTo>
                    <a:pt x="0" y="1861"/>
                  </a:lnTo>
                  <a:lnTo>
                    <a:pt x="0" y="0"/>
                  </a:lnTo>
                </a:path>
              </a:pathLst>
            </a:custGeom>
            <a:gradFill rotWithShape="1">
              <a:gsLst>
                <a:gs pos="0">
                  <a:srgbClr val="FFFFFF"/>
                </a:gs>
                <a:gs pos="100000">
                  <a:srgbClr val="004992"/>
                </a:gs>
              </a:gsLst>
              <a:lin ang="0" scaled="1"/>
              <a:tileRect/>
            </a:gradFill>
            <a:ln w="6350">
              <a:noFill/>
            </a:ln>
          </p:spPr>
          <p:txBody>
            <a:bodyPr/>
            <a:p>
              <a:endParaRPr lang="zh-CN" altLang="en-US"/>
            </a:p>
          </p:txBody>
        </p:sp>
        <p:sp>
          <p:nvSpPr>
            <p:cNvPr id="7176" name="Freeform 7"/>
            <p:cNvSpPr/>
            <p:nvPr/>
          </p:nvSpPr>
          <p:spPr>
            <a:xfrm>
              <a:off x="2711" y="1728"/>
              <a:ext cx="866" cy="2496"/>
            </a:xfrm>
            <a:custGeom>
              <a:avLst/>
              <a:gdLst/>
              <a:ahLst/>
              <a:cxnLst>
                <a:cxn ang="0">
                  <a:pos x="0" y="0"/>
                </a:cxn>
                <a:cxn ang="0">
                  <a:pos x="86" y="25"/>
                </a:cxn>
                <a:cxn ang="0">
                  <a:pos x="176" y="58"/>
                </a:cxn>
                <a:cxn ang="0">
                  <a:pos x="264" y="97"/>
                </a:cxn>
                <a:cxn ang="0">
                  <a:pos x="350" y="146"/>
                </a:cxn>
                <a:cxn ang="0">
                  <a:pos x="434" y="200"/>
                </a:cxn>
                <a:cxn ang="0">
                  <a:pos x="517" y="264"/>
                </a:cxn>
                <a:cxn ang="0">
                  <a:pos x="598" y="333"/>
                </a:cxn>
                <a:cxn ang="0">
                  <a:pos x="677" y="410"/>
                </a:cxn>
                <a:cxn ang="0">
                  <a:pos x="751" y="495"/>
                </a:cxn>
                <a:cxn ang="0">
                  <a:pos x="822" y="585"/>
                </a:cxn>
                <a:cxn ang="0">
                  <a:pos x="886" y="681"/>
                </a:cxn>
                <a:cxn ang="0">
                  <a:pos x="945" y="786"/>
                </a:cxn>
                <a:cxn ang="0">
                  <a:pos x="997" y="895"/>
                </a:cxn>
                <a:cxn ang="0">
                  <a:pos x="1046" y="1011"/>
                </a:cxn>
                <a:cxn ang="0">
                  <a:pos x="1086" y="1133"/>
                </a:cxn>
                <a:cxn ang="0">
                  <a:pos x="1115" y="1259"/>
                </a:cxn>
                <a:cxn ang="0">
                  <a:pos x="1139" y="1392"/>
                </a:cxn>
                <a:cxn ang="0">
                  <a:pos x="1154" y="1530"/>
                </a:cxn>
                <a:cxn ang="0">
                  <a:pos x="1161" y="1672"/>
                </a:cxn>
                <a:cxn ang="0">
                  <a:pos x="1156" y="1819"/>
                </a:cxn>
                <a:cxn ang="0">
                  <a:pos x="1143" y="1954"/>
                </a:cxn>
                <a:cxn ang="0">
                  <a:pos x="1119" y="2087"/>
                </a:cxn>
                <a:cxn ang="0">
                  <a:pos x="1091" y="2213"/>
                </a:cxn>
                <a:cxn ang="0">
                  <a:pos x="1051" y="2334"/>
                </a:cxn>
                <a:cxn ang="0">
                  <a:pos x="1008" y="2448"/>
                </a:cxn>
                <a:cxn ang="0">
                  <a:pos x="958" y="2556"/>
                </a:cxn>
                <a:cxn ang="0">
                  <a:pos x="898" y="2658"/>
                </a:cxn>
                <a:cxn ang="0">
                  <a:pos x="838" y="2756"/>
                </a:cxn>
                <a:cxn ang="0">
                  <a:pos x="769" y="2846"/>
                </a:cxn>
                <a:cxn ang="0">
                  <a:pos x="697" y="2927"/>
                </a:cxn>
                <a:cxn ang="0">
                  <a:pos x="619" y="3004"/>
                </a:cxn>
                <a:cxn ang="0">
                  <a:pos x="542" y="3074"/>
                </a:cxn>
                <a:cxn ang="0">
                  <a:pos x="457" y="3137"/>
                </a:cxn>
                <a:cxn ang="0">
                  <a:pos x="369" y="3195"/>
                </a:cxn>
                <a:cxn ang="0">
                  <a:pos x="280" y="3243"/>
                </a:cxn>
                <a:cxn ang="0">
                  <a:pos x="186" y="3285"/>
                </a:cxn>
                <a:cxn ang="0">
                  <a:pos x="95" y="3321"/>
                </a:cxn>
                <a:cxn ang="0">
                  <a:pos x="0" y="3348"/>
                </a:cxn>
                <a:cxn ang="0">
                  <a:pos x="0" y="0"/>
                </a:cxn>
              </a:cxnLst>
              <a:pathLst>
                <a:path w="646" h="1861">
                  <a:moveTo>
                    <a:pt x="0" y="0"/>
                  </a:moveTo>
                  <a:lnTo>
                    <a:pt x="48" y="14"/>
                  </a:lnTo>
                  <a:lnTo>
                    <a:pt x="98" y="32"/>
                  </a:lnTo>
                  <a:lnTo>
                    <a:pt x="147" y="54"/>
                  </a:lnTo>
                  <a:lnTo>
                    <a:pt x="195" y="81"/>
                  </a:lnTo>
                  <a:lnTo>
                    <a:pt x="242" y="111"/>
                  </a:lnTo>
                  <a:lnTo>
                    <a:pt x="288" y="147"/>
                  </a:lnTo>
                  <a:lnTo>
                    <a:pt x="333" y="185"/>
                  </a:lnTo>
                  <a:lnTo>
                    <a:pt x="377" y="228"/>
                  </a:lnTo>
                  <a:lnTo>
                    <a:pt x="418" y="275"/>
                  </a:lnTo>
                  <a:lnTo>
                    <a:pt x="457" y="325"/>
                  </a:lnTo>
                  <a:lnTo>
                    <a:pt x="493" y="379"/>
                  </a:lnTo>
                  <a:lnTo>
                    <a:pt x="526" y="437"/>
                  </a:lnTo>
                  <a:lnTo>
                    <a:pt x="555" y="497"/>
                  </a:lnTo>
                  <a:lnTo>
                    <a:pt x="582" y="562"/>
                  </a:lnTo>
                  <a:lnTo>
                    <a:pt x="604" y="630"/>
                  </a:lnTo>
                  <a:lnTo>
                    <a:pt x="621" y="700"/>
                  </a:lnTo>
                  <a:lnTo>
                    <a:pt x="634" y="774"/>
                  </a:lnTo>
                  <a:lnTo>
                    <a:pt x="642" y="851"/>
                  </a:lnTo>
                  <a:lnTo>
                    <a:pt x="646" y="930"/>
                  </a:lnTo>
                  <a:lnTo>
                    <a:pt x="643" y="1011"/>
                  </a:lnTo>
                  <a:lnTo>
                    <a:pt x="636" y="1086"/>
                  </a:lnTo>
                  <a:lnTo>
                    <a:pt x="623" y="1160"/>
                  </a:lnTo>
                  <a:lnTo>
                    <a:pt x="607" y="1230"/>
                  </a:lnTo>
                  <a:lnTo>
                    <a:pt x="585" y="1297"/>
                  </a:lnTo>
                  <a:lnTo>
                    <a:pt x="561" y="1361"/>
                  </a:lnTo>
                  <a:lnTo>
                    <a:pt x="533" y="1421"/>
                  </a:lnTo>
                  <a:lnTo>
                    <a:pt x="500" y="1478"/>
                  </a:lnTo>
                  <a:lnTo>
                    <a:pt x="466" y="1532"/>
                  </a:lnTo>
                  <a:lnTo>
                    <a:pt x="428" y="1582"/>
                  </a:lnTo>
                  <a:lnTo>
                    <a:pt x="388" y="1627"/>
                  </a:lnTo>
                  <a:lnTo>
                    <a:pt x="345" y="1670"/>
                  </a:lnTo>
                  <a:lnTo>
                    <a:pt x="301" y="1709"/>
                  </a:lnTo>
                  <a:lnTo>
                    <a:pt x="254" y="1744"/>
                  </a:lnTo>
                  <a:lnTo>
                    <a:pt x="205" y="1776"/>
                  </a:lnTo>
                  <a:lnTo>
                    <a:pt x="156" y="1803"/>
                  </a:lnTo>
                  <a:lnTo>
                    <a:pt x="104" y="1826"/>
                  </a:lnTo>
                  <a:lnTo>
                    <a:pt x="53" y="1846"/>
                  </a:lnTo>
                  <a:lnTo>
                    <a:pt x="0" y="1861"/>
                  </a:lnTo>
                  <a:lnTo>
                    <a:pt x="0" y="0"/>
                  </a:lnTo>
                </a:path>
              </a:pathLst>
            </a:custGeom>
            <a:gradFill rotWithShape="1">
              <a:gsLst>
                <a:gs pos="0">
                  <a:srgbClr val="FFFFFF"/>
                </a:gs>
                <a:gs pos="100000">
                  <a:srgbClr val="D5DDF3"/>
                </a:gs>
              </a:gsLst>
              <a:lin ang="0" scaled="1"/>
              <a:tileRect/>
            </a:gradFill>
            <a:ln w="6350">
              <a:noFill/>
            </a:ln>
          </p:spPr>
          <p:txBody>
            <a:bodyPr/>
            <a:p>
              <a:endParaRPr lang="zh-CN" altLang="en-US"/>
            </a:p>
          </p:txBody>
        </p:sp>
        <p:sp>
          <p:nvSpPr>
            <p:cNvPr id="7177" name="Freeform 8"/>
            <p:cNvSpPr/>
            <p:nvPr/>
          </p:nvSpPr>
          <p:spPr>
            <a:xfrm rot="6256290">
              <a:off x="1535" y="1153"/>
              <a:ext cx="866" cy="2496"/>
            </a:xfrm>
            <a:custGeom>
              <a:avLst/>
              <a:gdLst/>
              <a:ahLst/>
              <a:cxnLst>
                <a:cxn ang="0">
                  <a:pos x="0" y="0"/>
                </a:cxn>
                <a:cxn ang="0">
                  <a:pos x="86" y="25"/>
                </a:cxn>
                <a:cxn ang="0">
                  <a:pos x="176" y="58"/>
                </a:cxn>
                <a:cxn ang="0">
                  <a:pos x="264" y="97"/>
                </a:cxn>
                <a:cxn ang="0">
                  <a:pos x="350" y="146"/>
                </a:cxn>
                <a:cxn ang="0">
                  <a:pos x="434" y="200"/>
                </a:cxn>
                <a:cxn ang="0">
                  <a:pos x="517" y="264"/>
                </a:cxn>
                <a:cxn ang="0">
                  <a:pos x="598" y="333"/>
                </a:cxn>
                <a:cxn ang="0">
                  <a:pos x="677" y="410"/>
                </a:cxn>
                <a:cxn ang="0">
                  <a:pos x="751" y="495"/>
                </a:cxn>
                <a:cxn ang="0">
                  <a:pos x="822" y="585"/>
                </a:cxn>
                <a:cxn ang="0">
                  <a:pos x="886" y="681"/>
                </a:cxn>
                <a:cxn ang="0">
                  <a:pos x="945" y="786"/>
                </a:cxn>
                <a:cxn ang="0">
                  <a:pos x="997" y="895"/>
                </a:cxn>
                <a:cxn ang="0">
                  <a:pos x="1046" y="1011"/>
                </a:cxn>
                <a:cxn ang="0">
                  <a:pos x="1086" y="1133"/>
                </a:cxn>
                <a:cxn ang="0">
                  <a:pos x="1115" y="1259"/>
                </a:cxn>
                <a:cxn ang="0">
                  <a:pos x="1139" y="1392"/>
                </a:cxn>
                <a:cxn ang="0">
                  <a:pos x="1154" y="1530"/>
                </a:cxn>
                <a:cxn ang="0">
                  <a:pos x="1161" y="1672"/>
                </a:cxn>
                <a:cxn ang="0">
                  <a:pos x="1156" y="1819"/>
                </a:cxn>
                <a:cxn ang="0">
                  <a:pos x="1143" y="1954"/>
                </a:cxn>
                <a:cxn ang="0">
                  <a:pos x="1119" y="2087"/>
                </a:cxn>
                <a:cxn ang="0">
                  <a:pos x="1091" y="2213"/>
                </a:cxn>
                <a:cxn ang="0">
                  <a:pos x="1051" y="2334"/>
                </a:cxn>
                <a:cxn ang="0">
                  <a:pos x="1008" y="2448"/>
                </a:cxn>
                <a:cxn ang="0">
                  <a:pos x="958" y="2556"/>
                </a:cxn>
                <a:cxn ang="0">
                  <a:pos x="898" y="2658"/>
                </a:cxn>
                <a:cxn ang="0">
                  <a:pos x="838" y="2756"/>
                </a:cxn>
                <a:cxn ang="0">
                  <a:pos x="769" y="2846"/>
                </a:cxn>
                <a:cxn ang="0">
                  <a:pos x="697" y="2927"/>
                </a:cxn>
                <a:cxn ang="0">
                  <a:pos x="619" y="3004"/>
                </a:cxn>
                <a:cxn ang="0">
                  <a:pos x="542" y="3074"/>
                </a:cxn>
                <a:cxn ang="0">
                  <a:pos x="457" y="3137"/>
                </a:cxn>
                <a:cxn ang="0">
                  <a:pos x="369" y="3195"/>
                </a:cxn>
                <a:cxn ang="0">
                  <a:pos x="280" y="3243"/>
                </a:cxn>
                <a:cxn ang="0">
                  <a:pos x="186" y="3285"/>
                </a:cxn>
                <a:cxn ang="0">
                  <a:pos x="95" y="3321"/>
                </a:cxn>
                <a:cxn ang="0">
                  <a:pos x="0" y="3348"/>
                </a:cxn>
                <a:cxn ang="0">
                  <a:pos x="0" y="0"/>
                </a:cxn>
              </a:cxnLst>
              <a:pathLst>
                <a:path w="646" h="1861">
                  <a:moveTo>
                    <a:pt x="0" y="0"/>
                  </a:moveTo>
                  <a:lnTo>
                    <a:pt x="48" y="14"/>
                  </a:lnTo>
                  <a:lnTo>
                    <a:pt x="98" y="32"/>
                  </a:lnTo>
                  <a:lnTo>
                    <a:pt x="147" y="54"/>
                  </a:lnTo>
                  <a:lnTo>
                    <a:pt x="195" y="81"/>
                  </a:lnTo>
                  <a:lnTo>
                    <a:pt x="242" y="111"/>
                  </a:lnTo>
                  <a:lnTo>
                    <a:pt x="288" y="147"/>
                  </a:lnTo>
                  <a:lnTo>
                    <a:pt x="333" y="185"/>
                  </a:lnTo>
                  <a:lnTo>
                    <a:pt x="377" y="228"/>
                  </a:lnTo>
                  <a:lnTo>
                    <a:pt x="418" y="275"/>
                  </a:lnTo>
                  <a:lnTo>
                    <a:pt x="457" y="325"/>
                  </a:lnTo>
                  <a:lnTo>
                    <a:pt x="493" y="379"/>
                  </a:lnTo>
                  <a:lnTo>
                    <a:pt x="526" y="437"/>
                  </a:lnTo>
                  <a:lnTo>
                    <a:pt x="555" y="497"/>
                  </a:lnTo>
                  <a:lnTo>
                    <a:pt x="582" y="562"/>
                  </a:lnTo>
                  <a:lnTo>
                    <a:pt x="604" y="630"/>
                  </a:lnTo>
                  <a:lnTo>
                    <a:pt x="621" y="700"/>
                  </a:lnTo>
                  <a:lnTo>
                    <a:pt x="634" y="774"/>
                  </a:lnTo>
                  <a:lnTo>
                    <a:pt x="642" y="851"/>
                  </a:lnTo>
                  <a:lnTo>
                    <a:pt x="646" y="930"/>
                  </a:lnTo>
                  <a:lnTo>
                    <a:pt x="643" y="1011"/>
                  </a:lnTo>
                  <a:lnTo>
                    <a:pt x="636" y="1086"/>
                  </a:lnTo>
                  <a:lnTo>
                    <a:pt x="623" y="1160"/>
                  </a:lnTo>
                  <a:lnTo>
                    <a:pt x="607" y="1230"/>
                  </a:lnTo>
                  <a:lnTo>
                    <a:pt x="585" y="1297"/>
                  </a:lnTo>
                  <a:lnTo>
                    <a:pt x="561" y="1361"/>
                  </a:lnTo>
                  <a:lnTo>
                    <a:pt x="533" y="1421"/>
                  </a:lnTo>
                  <a:lnTo>
                    <a:pt x="500" y="1478"/>
                  </a:lnTo>
                  <a:lnTo>
                    <a:pt x="466" y="1532"/>
                  </a:lnTo>
                  <a:lnTo>
                    <a:pt x="428" y="1582"/>
                  </a:lnTo>
                  <a:lnTo>
                    <a:pt x="388" y="1627"/>
                  </a:lnTo>
                  <a:lnTo>
                    <a:pt x="345" y="1670"/>
                  </a:lnTo>
                  <a:lnTo>
                    <a:pt x="301" y="1709"/>
                  </a:lnTo>
                  <a:lnTo>
                    <a:pt x="254" y="1744"/>
                  </a:lnTo>
                  <a:lnTo>
                    <a:pt x="205" y="1776"/>
                  </a:lnTo>
                  <a:lnTo>
                    <a:pt x="156" y="1803"/>
                  </a:lnTo>
                  <a:lnTo>
                    <a:pt x="104" y="1826"/>
                  </a:lnTo>
                  <a:lnTo>
                    <a:pt x="53" y="1846"/>
                  </a:lnTo>
                  <a:lnTo>
                    <a:pt x="0" y="1861"/>
                  </a:lnTo>
                  <a:lnTo>
                    <a:pt x="0" y="0"/>
                  </a:lnTo>
                </a:path>
              </a:pathLst>
            </a:custGeom>
            <a:gradFill rotWithShape="1">
              <a:gsLst>
                <a:gs pos="0">
                  <a:srgbClr val="FFFFFF"/>
                </a:gs>
                <a:gs pos="100000">
                  <a:srgbClr val="A2EAE8"/>
                </a:gs>
              </a:gsLst>
              <a:lin ang="0" scaled="1"/>
              <a:tileRect/>
            </a:gradFill>
            <a:ln w="6350">
              <a:noFill/>
            </a:ln>
          </p:spPr>
          <p:txBody>
            <a:bodyPr/>
            <a:p>
              <a:endParaRPr lang="zh-CN" altLang="en-US"/>
            </a:p>
          </p:txBody>
        </p:sp>
        <p:grpSp>
          <p:nvGrpSpPr>
            <p:cNvPr id="7178" name="Group 9"/>
            <p:cNvGrpSpPr/>
            <p:nvPr/>
          </p:nvGrpSpPr>
          <p:grpSpPr>
            <a:xfrm>
              <a:off x="2265" y="1707"/>
              <a:ext cx="1008" cy="1008"/>
              <a:chOff x="2016" y="1920"/>
              <a:chExt cx="1680" cy="1680"/>
            </a:xfrm>
          </p:grpSpPr>
          <p:sp>
            <p:nvSpPr>
              <p:cNvPr id="7179" name="Oval 10"/>
              <p:cNvSpPr/>
              <p:nvPr/>
            </p:nvSpPr>
            <p:spPr>
              <a:xfrm>
                <a:off x="2016" y="1920"/>
                <a:ext cx="1680" cy="1680"/>
              </a:xfrm>
              <a:prstGeom prst="ellipse">
                <a:avLst/>
              </a:prstGeom>
              <a:gradFill rotWithShape="1">
                <a:gsLst>
                  <a:gs pos="0">
                    <a:srgbClr val="F14343"/>
                  </a:gs>
                  <a:gs pos="100000">
                    <a:srgbClr val="6E1E1E"/>
                  </a:gs>
                </a:gsLst>
                <a:lin ang="5400000" scaled="1"/>
                <a:tileRect/>
              </a:gradFill>
              <a:ln w="38100" cap="flat" cmpd="sng">
                <a:solidFill>
                  <a:srgbClr val="FFFFFF"/>
                </a:solidFill>
                <a:prstDash val="solid"/>
                <a:round/>
                <a:headEnd type="none" w="med" len="med"/>
                <a:tailEnd type="none" w="med" len="med"/>
              </a:ln>
            </p:spPr>
            <p:txBody>
              <a:bodyPr wrap="none" anchor="ctr" anchorCtr="0"/>
              <a:p>
                <a:pPr algn="ctr" eaLnBrk="0" hangingPunct="0"/>
                <a:endParaRPr lang="zh-CN" altLang="en-US" b="0" dirty="0">
                  <a:latin typeface="Arial" panose="020B0604020202020204" pitchFamily="34" charset="0"/>
                  <a:ea typeface="Arial" panose="020B0604020202020204" pitchFamily="34" charset="0"/>
                </a:endParaRPr>
              </a:p>
            </p:txBody>
          </p:sp>
          <p:sp>
            <p:nvSpPr>
              <p:cNvPr id="7180" name="Freeform 11"/>
              <p:cNvSpPr/>
              <p:nvPr/>
            </p:nvSpPr>
            <p:spPr>
              <a:xfrm>
                <a:off x="2208" y="1948"/>
                <a:ext cx="1296" cy="634"/>
              </a:xfrm>
              <a:custGeom>
                <a:avLst/>
                <a:gdLst/>
                <a:ahLst/>
                <a:cxnLst>
                  <a:cxn ang="0">
                    <a:pos x="1252" y="318"/>
                  </a:cxn>
                  <a:cxn ang="0">
                    <a:pos x="1268" y="351"/>
                  </a:cxn>
                  <a:cxn ang="0">
                    <a:pos x="1271" y="381"/>
                  </a:cxn>
                  <a:cxn ang="0">
                    <a:pos x="1266" y="409"/>
                  </a:cxn>
                  <a:cxn ang="0">
                    <a:pos x="1249" y="436"/>
                  </a:cxn>
                  <a:cxn ang="0">
                    <a:pos x="1224" y="459"/>
                  </a:cxn>
                  <a:cxn ang="0">
                    <a:pos x="1193" y="479"/>
                  </a:cxn>
                  <a:cxn ang="0">
                    <a:pos x="1151" y="498"/>
                  </a:cxn>
                  <a:cxn ang="0">
                    <a:pos x="1104" y="515"/>
                  </a:cxn>
                  <a:cxn ang="0">
                    <a:pos x="1051" y="529"/>
                  </a:cxn>
                  <a:cxn ang="0">
                    <a:pos x="992" y="541"/>
                  </a:cxn>
                  <a:cxn ang="0">
                    <a:pos x="931" y="550"/>
                  </a:cxn>
                  <a:cxn ang="0">
                    <a:pos x="862" y="558"/>
                  </a:cxn>
                  <a:cxn ang="0">
                    <a:pos x="793" y="563"/>
                  </a:cxn>
                  <a:cxn ang="0">
                    <a:pos x="765" y="565"/>
                  </a:cxn>
                  <a:cxn ang="0">
                    <a:pos x="458" y="565"/>
                  </a:cxn>
                  <a:cxn ang="0">
                    <a:pos x="454" y="565"/>
                  </a:cxn>
                  <a:cxn ang="0">
                    <a:pos x="393" y="561"/>
                  </a:cxn>
                  <a:cxn ang="0">
                    <a:pos x="335" y="558"/>
                  </a:cxn>
                  <a:cxn ang="0">
                    <a:pos x="280" y="552"/>
                  </a:cxn>
                  <a:cxn ang="0">
                    <a:pos x="227" y="547"/>
                  </a:cxn>
                  <a:cxn ang="0">
                    <a:pos x="179" y="537"/>
                  </a:cxn>
                  <a:cxn ang="0">
                    <a:pos x="135" y="525"/>
                  </a:cxn>
                  <a:cxn ang="0">
                    <a:pos x="98" y="514"/>
                  </a:cxn>
                  <a:cxn ang="0">
                    <a:pos x="65" y="500"/>
                  </a:cxn>
                  <a:cxn ang="0">
                    <a:pos x="37" y="482"/>
                  </a:cxn>
                  <a:cxn ang="0">
                    <a:pos x="18" y="462"/>
                  </a:cxn>
                  <a:cxn ang="0">
                    <a:pos x="6" y="439"/>
                  </a:cxn>
                  <a:cxn ang="0">
                    <a:pos x="0" y="416"/>
                  </a:cxn>
                  <a:cxn ang="0">
                    <a:pos x="0" y="412"/>
                  </a:cxn>
                  <a:cxn ang="0">
                    <a:pos x="4" y="386"/>
                  </a:cxn>
                  <a:cxn ang="0">
                    <a:pos x="16" y="354"/>
                  </a:cxn>
                  <a:cxn ang="0">
                    <a:pos x="49" y="293"/>
                  </a:cxn>
                  <a:cxn ang="0">
                    <a:pos x="90" y="237"/>
                  </a:cxn>
                  <a:cxn ang="0">
                    <a:pos x="141" y="186"/>
                  </a:cxn>
                  <a:cxn ang="0">
                    <a:pos x="196" y="140"/>
                  </a:cxn>
                  <a:cxn ang="0">
                    <a:pos x="260" y="99"/>
                  </a:cxn>
                  <a:cxn ang="0">
                    <a:pos x="329" y="65"/>
                  </a:cxn>
                  <a:cxn ang="0">
                    <a:pos x="399" y="37"/>
                  </a:cxn>
                  <a:cxn ang="0">
                    <a:pos x="479" y="17"/>
                  </a:cxn>
                  <a:cxn ang="0">
                    <a:pos x="559" y="4"/>
                  </a:cxn>
                  <a:cxn ang="0">
                    <a:pos x="642" y="0"/>
                  </a:cxn>
                  <a:cxn ang="0">
                    <a:pos x="642" y="0"/>
                  </a:cxn>
                  <a:cxn ang="0">
                    <a:pos x="731" y="4"/>
                  </a:cxn>
                  <a:cxn ang="0">
                    <a:pos x="815" y="18"/>
                  </a:cxn>
                  <a:cxn ang="0">
                    <a:pos x="897" y="42"/>
                  </a:cxn>
                  <a:cxn ang="0">
                    <a:pos x="972" y="71"/>
                  </a:cxn>
                  <a:cxn ang="0">
                    <a:pos x="1042" y="109"/>
                  </a:cxn>
                  <a:cxn ang="0">
                    <a:pos x="1106" y="154"/>
                  </a:cxn>
                  <a:cxn ang="0">
                    <a:pos x="1163" y="203"/>
                  </a:cxn>
                  <a:cxn ang="0">
                    <a:pos x="1211" y="257"/>
                  </a:cxn>
                  <a:cxn ang="0">
                    <a:pos x="1252" y="318"/>
                  </a:cxn>
                  <a:cxn ang="0">
                    <a:pos x="1252" y="318"/>
                  </a:cxn>
                </a:cxnLst>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14343"/>
                  </a:gs>
                </a:gsLst>
                <a:lin ang="5400000" scaled="1"/>
                <a:tileRect/>
              </a:gradFill>
              <a:ln w="0">
                <a:noFill/>
              </a:ln>
            </p:spPr>
            <p:txBody>
              <a:bodyPr/>
              <a:p>
                <a:endParaRPr lang="zh-CN" altLang="en-US"/>
              </a:p>
            </p:txBody>
          </p:sp>
        </p:grpSp>
        <p:sp>
          <p:nvSpPr>
            <p:cNvPr id="734220" name="Text Box 12"/>
            <p:cNvSpPr txBox="1">
              <a:spLocks noChangeArrowheads="1"/>
            </p:cNvSpPr>
            <p:nvPr/>
          </p:nvSpPr>
          <p:spPr bwMode="gray">
            <a:xfrm>
              <a:off x="2225" y="2097"/>
              <a:ext cx="1055" cy="255"/>
            </a:xfrm>
            <a:prstGeom prst="rect">
              <a:avLst/>
            </a:prstGeom>
            <a:noFill/>
            <a:ln w="9525" algn="ctr">
              <a:noFill/>
              <a:miter lim="800000"/>
            </a:ln>
            <a:effec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en-US" altLang="zh-CN" sz="1800" b="1" i="0" u="none" strike="noStrike" kern="1200" cap="none" spc="0" normalizeH="0" baseline="0" noProof="0" smtClean="0">
                  <a:ln>
                    <a:noFill/>
                  </a:ln>
                  <a:solidFill>
                    <a:schemeClr val="bg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2</a:t>
              </a:r>
              <a:r>
                <a:rPr kumimoji="0" lang="zh-CN" altLang="en-US" sz="1800" b="1" i="0" u="none" strike="noStrike" kern="1200" cap="none" spc="0" normalizeH="0" baseline="0" noProof="0" smtClean="0">
                  <a:ln>
                    <a:noFill/>
                  </a:ln>
                  <a:solidFill>
                    <a:schemeClr val="bg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、申请类别</a:t>
              </a:r>
              <a:r>
                <a:rPr kumimoji="0" lang="zh-CN" altLang="en-US"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en-US"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182" name="Text Box 13"/>
            <p:cNvSpPr txBox="1"/>
            <p:nvPr/>
          </p:nvSpPr>
          <p:spPr>
            <a:xfrm>
              <a:off x="660" y="1824"/>
              <a:ext cx="1655" cy="254"/>
            </a:xfrm>
            <a:prstGeom prst="rect">
              <a:avLst/>
            </a:prstGeom>
            <a:noFill/>
            <a:ln w="9525">
              <a:noFill/>
            </a:ln>
          </p:spPr>
          <p:txBody>
            <a:bodyPr wrap="none" anchor="t" anchorCtr="0">
              <a:spAutoFit/>
            </a:bodyPr>
            <a:p>
              <a:pPr algn="r" eaLnBrk="0" hangingPunct="0"/>
              <a:r>
                <a:rPr lang="en-US" altLang="zh-CN" b="0" dirty="0">
                  <a:latin typeface="Arial" panose="020B0604020202020204" pitchFamily="34" charset="0"/>
                  <a:ea typeface="宋体" panose="02010600030101010101" pitchFamily="2" charset="-122"/>
                </a:rPr>
                <a:t>2.3</a:t>
              </a:r>
              <a:r>
                <a:rPr lang="zh-CN" altLang="en-US" b="0" dirty="0">
                  <a:latin typeface="Arial" panose="020B0604020202020204" pitchFamily="34" charset="0"/>
                  <a:ea typeface="宋体" panose="02010600030101010101" pitchFamily="2" charset="-122"/>
                </a:rPr>
                <a:t>经营国际快递业务 </a:t>
              </a:r>
              <a:endParaRPr lang="en-US" altLang="zh-CN" b="0" dirty="0">
                <a:latin typeface="Arial" panose="020B0604020202020204" pitchFamily="34" charset="0"/>
                <a:ea typeface="宋体" panose="02010600030101010101" pitchFamily="2" charset="-122"/>
              </a:endParaRPr>
            </a:p>
          </p:txBody>
        </p:sp>
        <p:sp>
          <p:nvSpPr>
            <p:cNvPr id="7183" name="Text Box 14"/>
            <p:cNvSpPr txBox="1"/>
            <p:nvPr/>
          </p:nvSpPr>
          <p:spPr>
            <a:xfrm>
              <a:off x="3360" y="1201"/>
              <a:ext cx="1453" cy="443"/>
            </a:xfrm>
            <a:prstGeom prst="rect">
              <a:avLst/>
            </a:prstGeom>
            <a:noFill/>
            <a:ln w="9525">
              <a:noFill/>
            </a:ln>
          </p:spPr>
          <p:txBody>
            <a:bodyPr wrap="none" anchor="t" anchorCtr="0">
              <a:spAutoFit/>
            </a:bodyPr>
            <a:p>
              <a:pPr eaLnBrk="0" hangingPunct="0"/>
              <a:r>
                <a:rPr lang="en-US" altLang="zh-CN" b="0" dirty="0">
                  <a:latin typeface="Arial" panose="020B0604020202020204" pitchFamily="34" charset="0"/>
                  <a:ea typeface="宋体" panose="02010600030101010101" pitchFamily="2" charset="-122"/>
                </a:rPr>
                <a:t>2.1</a:t>
              </a:r>
              <a:r>
                <a:rPr lang="zh-CN" altLang="en-US" b="0" dirty="0">
                  <a:latin typeface="Arial" panose="020B0604020202020204" pitchFamily="34" charset="0"/>
                  <a:ea typeface="宋体" panose="02010600030101010101" pitchFamily="2" charset="-122"/>
                </a:rPr>
                <a:t>在省、自治区、</a:t>
              </a:r>
              <a:endParaRPr lang="zh-CN" altLang="en-US" b="0" dirty="0">
                <a:latin typeface="Arial" panose="020B0604020202020204" pitchFamily="34" charset="0"/>
                <a:ea typeface="宋体" panose="02010600030101010101" pitchFamily="2" charset="-122"/>
              </a:endParaRPr>
            </a:p>
            <a:p>
              <a:pPr eaLnBrk="0" hangingPunct="0"/>
              <a:r>
                <a:rPr lang="zh-CN" altLang="en-US" b="0" dirty="0">
                  <a:latin typeface="Arial" panose="020B0604020202020204" pitchFamily="34" charset="0"/>
                  <a:ea typeface="宋体" panose="02010600030101010101" pitchFamily="2" charset="-122"/>
                </a:rPr>
                <a:t>直辖市范围内经营 </a:t>
              </a:r>
              <a:endParaRPr lang="en-US" altLang="zh-CN" b="0" dirty="0">
                <a:latin typeface="Arial" panose="020B0604020202020204" pitchFamily="34" charset="0"/>
                <a:ea typeface="宋体" panose="02010600030101010101" pitchFamily="2" charset="-122"/>
              </a:endParaRPr>
            </a:p>
          </p:txBody>
        </p:sp>
        <p:sp>
          <p:nvSpPr>
            <p:cNvPr id="7184" name="Text Box 15"/>
            <p:cNvSpPr txBox="1"/>
            <p:nvPr/>
          </p:nvSpPr>
          <p:spPr>
            <a:xfrm>
              <a:off x="1940" y="3167"/>
              <a:ext cx="1453" cy="444"/>
            </a:xfrm>
            <a:prstGeom prst="rect">
              <a:avLst/>
            </a:prstGeom>
            <a:noFill/>
            <a:ln w="9525">
              <a:noFill/>
            </a:ln>
          </p:spPr>
          <p:txBody>
            <a:bodyPr wrap="none" anchor="t" anchorCtr="0">
              <a:spAutoFit/>
            </a:bodyPr>
            <a:p>
              <a:pPr algn="r" eaLnBrk="0" hangingPunct="0"/>
              <a:r>
                <a:rPr lang="en-US" altLang="zh-CN" b="0" dirty="0">
                  <a:latin typeface="Arial" panose="020B0604020202020204" pitchFamily="34" charset="0"/>
                  <a:ea typeface="宋体" panose="02010600030101010101" pitchFamily="2" charset="-122"/>
                </a:rPr>
                <a:t>2.2</a:t>
              </a:r>
              <a:r>
                <a:rPr lang="zh-CN" altLang="en-US" b="0" dirty="0">
                  <a:latin typeface="Arial" panose="020B0604020202020204" pitchFamily="34" charset="0"/>
                  <a:ea typeface="宋体" panose="02010600030101010101" pitchFamily="2" charset="-122"/>
                </a:rPr>
                <a:t>跨省、自治区、</a:t>
              </a:r>
              <a:endParaRPr lang="zh-CN" altLang="en-US" b="0" dirty="0">
                <a:latin typeface="Arial" panose="020B0604020202020204" pitchFamily="34" charset="0"/>
                <a:ea typeface="宋体" panose="02010600030101010101" pitchFamily="2" charset="-122"/>
              </a:endParaRPr>
            </a:p>
            <a:p>
              <a:pPr algn="r" eaLnBrk="0" hangingPunct="0"/>
              <a:r>
                <a:rPr lang="zh-CN" altLang="en-US" b="0" dirty="0">
                  <a:latin typeface="Arial" panose="020B0604020202020204" pitchFamily="34" charset="0"/>
                  <a:ea typeface="宋体" panose="02010600030101010101" pitchFamily="2" charset="-122"/>
                </a:rPr>
                <a:t>直辖市经营 </a:t>
              </a:r>
              <a:endParaRPr lang="en-US" altLang="zh-CN" b="0" dirty="0">
                <a:latin typeface="Arial" panose="020B0604020202020204" pitchFamily="34" charset="0"/>
                <a:ea typeface="宋体" panose="02010600030101010101" pitchFamily="2" charset="-122"/>
              </a:endParaRPr>
            </a:p>
          </p:txBody>
        </p:sp>
      </p:grpSp>
      <p:sp>
        <p:nvSpPr>
          <p:cNvPr id="7185" name="Rectangle 18"/>
          <p:cNvSpPr/>
          <p:nvPr/>
        </p:nvSpPr>
        <p:spPr>
          <a:xfrm>
            <a:off x="5940425" y="2932113"/>
            <a:ext cx="2881313" cy="2289175"/>
          </a:xfrm>
          <a:prstGeom prst="rect">
            <a:avLst/>
          </a:prstGeom>
          <a:noFill/>
          <a:ln w="9525">
            <a:noFill/>
          </a:ln>
        </p:spPr>
        <p:txBody>
          <a:bodyPr anchor="ctr" anchorCtr="0">
            <a:spAutoFit/>
          </a:bodyPr>
          <a:p>
            <a:pPr indent="135255" eaLnBrk="0" hangingPunct="0"/>
            <a:r>
              <a:rPr lang="zh-CN" altLang="en-US" b="0" dirty="0">
                <a:latin typeface="Arial" panose="020B0604020202020204" pitchFamily="34" charset="0"/>
                <a:ea typeface="宋体" panose="02010600030101010101" pitchFamily="2" charset="-122"/>
              </a:rPr>
              <a:t>     申请在省、自治区、直辖市范围内经营的，应当向</a:t>
            </a:r>
            <a:r>
              <a:rPr lang="zh-CN" altLang="en-US" dirty="0">
                <a:solidFill>
                  <a:srgbClr val="FF0000"/>
                </a:solidFill>
                <a:latin typeface="Arial" panose="020B0604020202020204" pitchFamily="34" charset="0"/>
                <a:ea typeface="宋体" panose="02010600030101010101" pitchFamily="2" charset="-122"/>
              </a:rPr>
              <a:t>所在地省、自治区、直辖市邮政管理机构</a:t>
            </a:r>
            <a:r>
              <a:rPr lang="zh-CN" altLang="en-US" b="0" dirty="0">
                <a:latin typeface="Arial" panose="020B0604020202020204" pitchFamily="34" charset="0"/>
                <a:ea typeface="宋体" panose="02010600030101010101" pitchFamily="2" charset="-122"/>
              </a:rPr>
              <a:t>提出申请。可登陆所在省（区、市）邮政管理局网站，了解申请事项、申报流程等。 </a:t>
            </a:r>
            <a:endParaRPr lang="zh-CN" altLang="en-US" b="0" dirty="0">
              <a:latin typeface="Arial" panose="020B0604020202020204" pitchFamily="34" charset="0"/>
              <a:ea typeface="宋体" panose="02010600030101010101" pitchFamily="2" charset="-122"/>
            </a:endParaRPr>
          </a:p>
        </p:txBody>
      </p:sp>
      <p:sp>
        <p:nvSpPr>
          <p:cNvPr id="7186" name="Rectangle 19"/>
          <p:cNvSpPr/>
          <p:nvPr/>
        </p:nvSpPr>
        <p:spPr>
          <a:xfrm>
            <a:off x="250825" y="4498975"/>
            <a:ext cx="2736850" cy="1739900"/>
          </a:xfrm>
          <a:prstGeom prst="rect">
            <a:avLst/>
          </a:prstGeom>
          <a:noFill/>
          <a:ln w="9525">
            <a:noFill/>
          </a:ln>
        </p:spPr>
        <p:txBody>
          <a:bodyPr anchor="ctr" anchorCtr="0">
            <a:spAutoFit/>
          </a:bodyPr>
          <a:p>
            <a:pPr indent="135255" eaLnBrk="0" hangingPunct="0"/>
            <a:r>
              <a:rPr lang="zh-CN" altLang="en-US" b="0" dirty="0">
                <a:latin typeface="Arial" panose="020B0604020202020204" pitchFamily="34" charset="0"/>
                <a:ea typeface="宋体" panose="02010600030101010101" pitchFamily="2" charset="-122"/>
              </a:rPr>
              <a:t>     申请跨省、自治区、直辖市经营或者经营国际快递业务的，应当向</a:t>
            </a:r>
            <a:r>
              <a:rPr lang="zh-CN" altLang="en-US" dirty="0">
                <a:solidFill>
                  <a:srgbClr val="FF0000"/>
                </a:solidFill>
                <a:latin typeface="Arial" panose="020B0604020202020204" pitchFamily="34" charset="0"/>
                <a:ea typeface="宋体" panose="02010600030101010101" pitchFamily="2" charset="-122"/>
              </a:rPr>
              <a:t>国家邮政局</a:t>
            </a:r>
            <a:r>
              <a:rPr lang="zh-CN" altLang="en-US" b="0" dirty="0">
                <a:latin typeface="Arial" panose="020B0604020202020204" pitchFamily="34" charset="0"/>
                <a:ea typeface="宋体" panose="02010600030101010101" pitchFamily="2" charset="-122"/>
              </a:rPr>
              <a:t>提出申请。可登陆国家邮政局网站，了解申请事项、申报流程等 </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8193" name="Group 40"/>
          <p:cNvGrpSpPr/>
          <p:nvPr/>
        </p:nvGrpSpPr>
        <p:grpSpPr>
          <a:xfrm>
            <a:off x="1476375" y="765175"/>
            <a:ext cx="7667625" cy="908050"/>
            <a:chOff x="793" y="464"/>
            <a:chExt cx="4967" cy="635"/>
          </a:xfrm>
        </p:grpSpPr>
        <p:sp>
          <p:nvSpPr>
            <p:cNvPr id="8194" name="Rectangle 6"/>
            <p:cNvSpPr/>
            <p:nvPr/>
          </p:nvSpPr>
          <p:spPr>
            <a:xfrm>
              <a:off x="905" y="464"/>
              <a:ext cx="252" cy="572"/>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8195" name="Text Box 9"/>
            <p:cNvSpPr txBox="1"/>
            <p:nvPr/>
          </p:nvSpPr>
          <p:spPr>
            <a:xfrm>
              <a:off x="883" y="628"/>
              <a:ext cx="296" cy="406"/>
            </a:xfrm>
            <a:prstGeom prst="rect">
              <a:avLst/>
            </a:prstGeom>
            <a:noFill/>
            <a:ln w="19050">
              <a:noFill/>
            </a:ln>
          </p:spPr>
          <p:txBody>
            <a:bodyPr wrap="none" anchor="t" anchorCtr="0">
              <a:spAutoFit/>
            </a:bodyPr>
            <a:p>
              <a:pPr latinLnBrk="1"/>
              <a:r>
                <a:rPr lang="en-US" altLang="ko-KR" sz="3200" b="0" dirty="0">
                  <a:solidFill>
                    <a:srgbClr val="ADEAFF"/>
                  </a:solidFill>
                  <a:latin typeface="Arial Black" panose="020B0A04020102020204" pitchFamily="34" charset="0"/>
                  <a:ea typeface="Batang" pitchFamily="18" charset="-127"/>
                </a:rPr>
                <a:t>1</a:t>
              </a:r>
              <a:endParaRPr lang="en-US" altLang="ko-KR" sz="3200" b="0" dirty="0">
                <a:solidFill>
                  <a:srgbClr val="ADEAFF"/>
                </a:solidFill>
                <a:latin typeface="Arial Black" panose="020B0A04020102020204" pitchFamily="34" charset="0"/>
                <a:ea typeface="Batang" pitchFamily="18" charset="-127"/>
              </a:endParaRPr>
            </a:p>
          </p:txBody>
        </p:sp>
        <p:sp>
          <p:nvSpPr>
            <p:cNvPr id="8196" name="Rectangle 15"/>
            <p:cNvSpPr/>
            <p:nvPr/>
          </p:nvSpPr>
          <p:spPr>
            <a:xfrm>
              <a:off x="1213" y="527"/>
              <a:ext cx="4547" cy="572"/>
            </a:xfrm>
            <a:prstGeom prst="rect">
              <a:avLst/>
            </a:prstGeom>
            <a:gradFill rotWithShape="1">
              <a:gsLst>
                <a:gs pos="0">
                  <a:srgbClr val="33CCFF"/>
                </a:gs>
                <a:gs pos="100000">
                  <a:srgbClr val="185E76"/>
                </a:gs>
              </a:gsLst>
              <a:lin ang="5400000" scaled="1"/>
              <a:tileRect/>
            </a:gradFill>
            <a:ln w="9525"/>
            <a:scene3d>
              <a:camera prst="legacyObliqueTopLeft">
                <a:rot lat="0" lon="0" rev="0"/>
              </a:camera>
              <a:lightRig rig="legacyFlat3" dir="t"/>
            </a:scene3d>
            <a:sp3d extrusionH="290500" prstMaterial="legacyMatte">
              <a:bevelT w="13500" h="13500" prst="angle"/>
              <a:bevelB w="13500" h="13500" prst="angle"/>
              <a:extrusionClr>
                <a:srgbClr val="33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8197" name="Rectangle 29"/>
            <p:cNvSpPr/>
            <p:nvPr/>
          </p:nvSpPr>
          <p:spPr>
            <a:xfrm>
              <a:off x="839" y="464"/>
              <a:ext cx="297" cy="572"/>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8198" name="Text Box 32"/>
            <p:cNvSpPr txBox="1"/>
            <p:nvPr/>
          </p:nvSpPr>
          <p:spPr>
            <a:xfrm>
              <a:off x="793" y="645"/>
              <a:ext cx="408" cy="277"/>
            </a:xfrm>
            <a:prstGeom prst="rect">
              <a:avLst/>
            </a:prstGeom>
            <a:noFill/>
            <a:ln w="19050">
              <a:noFill/>
            </a:ln>
          </p:spPr>
          <p:txBody>
            <a:bodyPr anchor="t" anchorCtr="0">
              <a:spAutoFit/>
            </a:bodyPr>
            <a:p>
              <a:pPr latinLnBrk="1"/>
              <a:r>
                <a:rPr lang="en-US" altLang="zh-CN" sz="2000" b="0" dirty="0">
                  <a:solidFill>
                    <a:schemeClr val="bg1"/>
                  </a:solidFill>
                  <a:latin typeface="Arial Black" panose="020B0A04020102020204" pitchFamily="34" charset="0"/>
                  <a:ea typeface="Batang" pitchFamily="18" charset="-127"/>
                </a:rPr>
                <a:t>2.1</a:t>
              </a:r>
              <a:endParaRPr lang="en-US" altLang="ko-KR" sz="2000" b="0" dirty="0">
                <a:solidFill>
                  <a:schemeClr val="bg1"/>
                </a:solidFill>
                <a:latin typeface="Arial Black" panose="020B0A04020102020204" pitchFamily="34" charset="0"/>
                <a:ea typeface="Batang" pitchFamily="18" charset="-127"/>
              </a:endParaRPr>
            </a:p>
          </p:txBody>
        </p:sp>
      </p:grpSp>
      <p:sp>
        <p:nvSpPr>
          <p:cNvPr id="819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820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8201" name="Rectangle 12"/>
          <p:cNvSpPr/>
          <p:nvPr/>
        </p:nvSpPr>
        <p:spPr>
          <a:xfrm>
            <a:off x="179388" y="1773238"/>
            <a:ext cx="8964612" cy="1301750"/>
          </a:xfrm>
          <a:prstGeom prst="rect">
            <a:avLst/>
          </a:prstGeom>
          <a:gradFill rotWithShape="1">
            <a:gsLst>
              <a:gs pos="0">
                <a:srgbClr val="767676">
                  <a:alpha val="29999"/>
                </a:srgbClr>
              </a:gs>
              <a:gs pos="100000">
                <a:srgbClr val="FFFFFF">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8202" name="Text Box 20"/>
          <p:cNvSpPr txBox="1"/>
          <p:nvPr/>
        </p:nvSpPr>
        <p:spPr>
          <a:xfrm>
            <a:off x="2268538" y="908050"/>
            <a:ext cx="6875462" cy="579438"/>
          </a:xfrm>
          <a:prstGeom prst="rect">
            <a:avLst/>
          </a:prstGeom>
          <a:noFill/>
          <a:ln w="19050">
            <a:noFill/>
          </a:ln>
          <a:effectLst>
            <a:outerShdw dist="28398" dir="3806096" algn="ctr" rotWithShape="0">
              <a:srgbClr val="003366">
                <a:alpha val="50000"/>
              </a:srgbClr>
            </a:outerShdw>
          </a:effectLst>
        </p:spPr>
        <p:txBody>
          <a:bodyPr anchor="t" anchorCtr="0">
            <a:spAutoFit/>
          </a:bodyPr>
          <a:p>
            <a:r>
              <a:rPr lang="zh-CN" altLang="en-US" sz="3200" b="0" dirty="0">
                <a:solidFill>
                  <a:schemeClr val="bg1"/>
                </a:solidFill>
                <a:latin typeface="Arial" panose="020B0604020202020204" pitchFamily="34" charset="0"/>
                <a:ea typeface="宋体" panose="02010600030101010101" pitchFamily="2" charset="-122"/>
              </a:rPr>
              <a:t>在省、自治区、直辖市范围内经营</a:t>
            </a:r>
            <a:endParaRPr lang="ko-KR" altLang="en-US" sz="3200" b="0" dirty="0">
              <a:solidFill>
                <a:schemeClr val="bg1"/>
              </a:solidFill>
              <a:latin typeface="Arial" panose="020B0604020202020204" pitchFamily="34" charset="0"/>
              <a:ea typeface="宋体" panose="02010600030101010101" pitchFamily="2" charset="-122"/>
            </a:endParaRPr>
          </a:p>
        </p:txBody>
      </p:sp>
      <p:sp>
        <p:nvSpPr>
          <p:cNvPr id="8203" name="Rectangle 41"/>
          <p:cNvSpPr/>
          <p:nvPr/>
        </p:nvSpPr>
        <p:spPr>
          <a:xfrm>
            <a:off x="250825" y="1844675"/>
            <a:ext cx="8893175" cy="915988"/>
          </a:xfrm>
          <a:prstGeom prst="rect">
            <a:avLst/>
          </a:prstGeom>
          <a:noFill/>
          <a:ln w="9525">
            <a:noFill/>
          </a:ln>
        </p:spPr>
        <p:txBody>
          <a:bodyPr anchor="ctr" anchorCtr="0">
            <a:spAutoFit/>
          </a:bodyPr>
          <a:p>
            <a:pPr lvl="1" indent="0" defTabSz="914400" eaLnBrk="1" hangingPunct="1">
              <a:tabLst>
                <a:tab pos="533400" algn="l"/>
              </a:tabLst>
            </a:pPr>
            <a:r>
              <a:rPr lang="zh-CN" altLang="en-US" b="0" dirty="0">
                <a:latin typeface="Arial" panose="020B0604020202020204" pitchFamily="34" charset="0"/>
                <a:ea typeface="宋体" panose="02010600030101010101" pitchFamily="2" charset="-122"/>
              </a:rPr>
              <a:t>区域界定：</a:t>
            </a:r>
            <a:endParaRPr lang="zh-CN" altLang="en-US" b="0" dirty="0">
              <a:latin typeface="Arial" panose="020B0604020202020204" pitchFamily="34" charset="0"/>
              <a:ea typeface="宋体" panose="02010600030101010101" pitchFamily="2" charset="-122"/>
            </a:endParaRPr>
          </a:p>
          <a:p>
            <a:pPr defTabSz="914400">
              <a:tabLst>
                <a:tab pos="533400" algn="l"/>
              </a:tabLst>
            </a:pPr>
            <a:r>
              <a:rPr lang="zh-CN" altLang="en-US" b="0" dirty="0">
                <a:latin typeface="Arial" panose="020B0604020202020204" pitchFamily="34" charset="0"/>
                <a:ea typeface="宋体" panose="02010600030101010101" pitchFamily="2" charset="-122"/>
              </a:rPr>
              <a:t>在省、自治区、直辖市范围内经营的，是指企业网络（由从事快递经营活动的分公司、子公司、处理中心以及运输投递线路等组成，下同）覆盖范围在省、自治区、直辖市内。</a:t>
            </a:r>
            <a:endParaRPr lang="zh-CN" altLang="en-US" b="0" dirty="0">
              <a:latin typeface="Arial" panose="020B0604020202020204" pitchFamily="34" charset="0"/>
              <a:ea typeface="宋体" panose="02010600030101010101" pitchFamily="2" charset="-122"/>
            </a:endParaRPr>
          </a:p>
        </p:txBody>
      </p:sp>
      <p:sp>
        <p:nvSpPr>
          <p:cNvPr id="8204" name="Rectangle 42"/>
          <p:cNvSpPr/>
          <p:nvPr/>
        </p:nvSpPr>
        <p:spPr>
          <a:xfrm>
            <a:off x="179388" y="3213100"/>
            <a:ext cx="8964612" cy="2592388"/>
          </a:xfrm>
          <a:prstGeom prst="rect">
            <a:avLst/>
          </a:prstGeom>
          <a:gradFill rotWithShape="1">
            <a:gsLst>
              <a:gs pos="0">
                <a:srgbClr val="FFFFFF">
                  <a:alpha val="29999"/>
                </a:srgbClr>
              </a:gs>
              <a:gs pos="100000">
                <a:srgbClr val="767676">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8205" name="Rectangle 43"/>
          <p:cNvSpPr/>
          <p:nvPr/>
        </p:nvSpPr>
        <p:spPr>
          <a:xfrm>
            <a:off x="179388" y="3363913"/>
            <a:ext cx="8640762" cy="2563812"/>
          </a:xfrm>
          <a:prstGeom prst="rect">
            <a:avLst/>
          </a:prstGeom>
          <a:noFill/>
          <a:ln w="9525">
            <a:noFill/>
          </a:ln>
        </p:spPr>
        <p:txBody>
          <a:bodyPr anchor="ctr" anchorCtr="0">
            <a:spAutoFit/>
          </a:bodyPr>
          <a:p>
            <a:pPr indent="189230"/>
            <a:r>
              <a:rPr lang="zh-CN" altLang="en-US" b="0" dirty="0">
                <a:latin typeface="Arial" panose="020B0604020202020204" pitchFamily="34" charset="0"/>
                <a:ea typeface="宋体" panose="02010600030101010101" pitchFamily="2" charset="-122"/>
              </a:rPr>
              <a:t>申请条件：</a:t>
            </a:r>
            <a:endParaRPr lang="zh-CN" altLang="en-US" b="0" dirty="0">
              <a:latin typeface="Arial" panose="020B0604020202020204" pitchFamily="34" charset="0"/>
              <a:ea typeface="宋体" panose="02010600030101010101" pitchFamily="2" charset="-122"/>
            </a:endParaRPr>
          </a:p>
          <a:p>
            <a:pPr indent="189230"/>
            <a:r>
              <a:rPr lang="en-US" altLang="zh-CN" b="0" dirty="0">
                <a:latin typeface="Arial" panose="020B0604020202020204" pitchFamily="34" charset="0"/>
                <a:ea typeface="宋体" panose="02010600030101010101" pitchFamily="2" charset="-122"/>
              </a:rPr>
              <a:t>   1</a:t>
            </a:r>
            <a:r>
              <a:rPr lang="zh-CN" altLang="en-US" b="0" dirty="0">
                <a:latin typeface="Arial" panose="020B0604020202020204" pitchFamily="34" charset="0"/>
                <a:ea typeface="宋体" panose="02010600030101010101" pitchFamily="2" charset="-122"/>
              </a:rPr>
              <a:t>、具备在省、自治区、直辖市范围内经营快递业务的网络和运递能力；</a:t>
            </a:r>
            <a:br>
              <a:rPr lang="zh-CN" altLang="en-US" dirty="0">
                <a:latin typeface="Arial" panose="020B0604020202020204" pitchFamily="34" charset="0"/>
                <a:ea typeface="宋体" panose="02010600030101010101" pitchFamily="2" charset="-122"/>
              </a:rPr>
            </a:br>
            <a:r>
              <a:rPr lang="zh-CN" altLang="en-US" dirty="0">
                <a:latin typeface="Arial" panose="020B0604020202020204" pitchFamily="34" charset="0"/>
                <a:ea typeface="宋体" panose="02010600030101010101" pitchFamily="2" charset="-122"/>
              </a:rPr>
              <a:t>   </a:t>
            </a:r>
            <a:r>
              <a:rPr lang="en-US" altLang="zh-CN" b="0" dirty="0">
                <a:latin typeface="Arial" panose="020B0604020202020204" pitchFamily="34" charset="0"/>
                <a:ea typeface="宋体" panose="02010600030101010101" pitchFamily="2" charset="-122"/>
              </a:rPr>
              <a:t>2</a:t>
            </a:r>
            <a:r>
              <a:rPr lang="zh-CN" altLang="en-US" b="0" dirty="0">
                <a:latin typeface="Arial" panose="020B0604020202020204" pitchFamily="34" charset="0"/>
                <a:ea typeface="宋体" panose="02010600030101010101" pitchFamily="2" charset="-122"/>
              </a:rPr>
              <a:t>、经营同城快递业务的，须提供寄递快件（邮件）的电话查询服务，经营省内异地快递业务的，除提供上述电话查询服务外，还应当有提供寄递快件（邮件）跟踪查询的信息网络；</a:t>
            </a:r>
            <a:br>
              <a:rPr lang="zh-CN" altLang="en-US" dirty="0">
                <a:latin typeface="Arial" panose="020B0604020202020204" pitchFamily="34" charset="0"/>
                <a:ea typeface="宋体" panose="02010600030101010101" pitchFamily="2" charset="-122"/>
              </a:rPr>
            </a:br>
            <a:r>
              <a:rPr lang="zh-CN" altLang="en-US" dirty="0">
                <a:latin typeface="Arial" panose="020B0604020202020204" pitchFamily="34" charset="0"/>
                <a:ea typeface="宋体" panose="02010600030101010101" pitchFamily="2" charset="-122"/>
              </a:rPr>
              <a:t>   </a:t>
            </a:r>
            <a:r>
              <a:rPr lang="en-US" altLang="zh-CN" b="0" dirty="0">
                <a:latin typeface="Arial" panose="020B0604020202020204" pitchFamily="34" charset="0"/>
                <a:ea typeface="宋体" panose="02010600030101010101" pitchFamily="2" charset="-122"/>
              </a:rPr>
              <a:t>3</a:t>
            </a:r>
            <a:r>
              <a:rPr lang="zh-CN" altLang="en-US" b="0" dirty="0">
                <a:latin typeface="Arial" panose="020B0604020202020204" pitchFamily="34" charset="0"/>
                <a:ea typeface="宋体" panose="02010600030101010101" pitchFamily="2" charset="-122"/>
              </a:rPr>
              <a:t>、有符合</a:t>
            </a:r>
            <a:r>
              <a:rPr lang="en-US" altLang="zh-CN" b="0" dirty="0">
                <a:latin typeface="Arial" panose="020B0604020202020204" pitchFamily="34" charset="0"/>
                <a:ea typeface="宋体" panose="02010600030101010101" pitchFamily="2" charset="-122"/>
              </a:rPr>
              <a:t>《</a:t>
            </a:r>
            <a:r>
              <a:rPr lang="zh-CN" altLang="en-US" b="0" dirty="0">
                <a:latin typeface="Arial" panose="020B0604020202020204" pitchFamily="34" charset="0"/>
                <a:ea typeface="宋体" panose="02010600030101010101" pitchFamily="2" charset="-122"/>
              </a:rPr>
              <a:t>快递业务员国家职业技能标准</a:t>
            </a:r>
            <a:r>
              <a:rPr lang="en-US" altLang="zh-CN" b="0" dirty="0">
                <a:latin typeface="Arial" panose="020B0604020202020204" pitchFamily="34" charset="0"/>
                <a:ea typeface="宋体" panose="02010600030101010101" pitchFamily="2" charset="-122"/>
              </a:rPr>
              <a:t>》</a:t>
            </a:r>
            <a:r>
              <a:rPr lang="zh-CN" altLang="en-US" b="0" dirty="0">
                <a:latin typeface="Arial" panose="020B0604020202020204" pitchFamily="34" charset="0"/>
                <a:ea typeface="宋体" panose="02010600030101010101" pitchFamily="2" charset="-122"/>
              </a:rPr>
              <a:t>并通过资格认定的快递业务员，经营同城快递业务的，快递业务员中具备初级以上资格的不低于</a:t>
            </a:r>
            <a:r>
              <a:rPr lang="en-US" altLang="zh-CN" b="0" dirty="0">
                <a:latin typeface="Arial" panose="020B0604020202020204" pitchFamily="34" charset="0"/>
                <a:ea typeface="宋体" panose="02010600030101010101" pitchFamily="2" charset="-122"/>
              </a:rPr>
              <a:t>30%</a:t>
            </a:r>
            <a:r>
              <a:rPr lang="zh-CN" altLang="en-US" b="0" dirty="0">
                <a:latin typeface="Arial" panose="020B0604020202020204" pitchFamily="34" charset="0"/>
                <a:ea typeface="宋体" panose="02010600030101010101" pitchFamily="2" charset="-122"/>
              </a:rPr>
              <a:t>，经营省内异地快递业务的，快递业务员中具备初级以上资格的不低于</a:t>
            </a:r>
            <a:r>
              <a:rPr lang="en-US" altLang="zh-CN" b="0" dirty="0">
                <a:latin typeface="Arial" panose="020B0604020202020204" pitchFamily="34" charset="0"/>
                <a:ea typeface="宋体" panose="02010600030101010101" pitchFamily="2" charset="-122"/>
              </a:rPr>
              <a:t>40%</a:t>
            </a:r>
            <a:r>
              <a:rPr lang="zh-CN" altLang="en-US" b="0"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indent="189230" eaLnBrk="0" hangingPunct="0"/>
            <a:endParaRPr lang="zh-CN" altLang="en-US" dirty="0">
              <a:latin typeface="Arial" panose="020B0604020202020204" pitchFamily="34" charset="0"/>
              <a:ea typeface="宋体" panose="02010600030101010101" pitchFamily="2" charset="-122"/>
            </a:endParaRPr>
          </a:p>
        </p:txBody>
      </p:sp>
      <p:sp>
        <p:nvSpPr>
          <p:cNvPr id="8206" name="Rectangle 44"/>
          <p:cNvSpPr/>
          <p:nvPr/>
        </p:nvSpPr>
        <p:spPr>
          <a:xfrm>
            <a:off x="179388" y="5876925"/>
            <a:ext cx="8964612" cy="792163"/>
          </a:xfrm>
          <a:prstGeom prst="rect">
            <a:avLst/>
          </a:prstGeom>
          <a:gradFill rotWithShape="1">
            <a:gsLst>
              <a:gs pos="0">
                <a:srgbClr val="767676">
                  <a:alpha val="29999"/>
                </a:srgbClr>
              </a:gs>
              <a:gs pos="100000">
                <a:srgbClr val="FFFFFF">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r>
              <a:rPr lang="zh-CN" altLang="en-US" b="0" dirty="0">
                <a:latin typeface="Arial" panose="020B0604020202020204" pitchFamily="34" charset="0"/>
                <a:ea typeface="宋体" panose="02010600030101010101" pitchFamily="2" charset="-122"/>
              </a:rPr>
              <a:t>注册资金：</a:t>
            </a:r>
            <a:endParaRPr lang="zh-CN" altLang="en-US" b="0" dirty="0">
              <a:latin typeface="Arial" panose="020B0604020202020204" pitchFamily="34" charset="0"/>
              <a:ea typeface="宋体" panose="02010600030101010101" pitchFamily="2" charset="-122"/>
            </a:endParaRPr>
          </a:p>
          <a:p>
            <a:r>
              <a:rPr lang="zh-CN" altLang="en-US" b="0" dirty="0">
                <a:latin typeface="Arial" panose="020B0604020202020204" pitchFamily="34" charset="0"/>
                <a:ea typeface="宋体" panose="02010600030101010101" pitchFamily="2" charset="-122"/>
              </a:rPr>
              <a:t>在省、自治区、直辖市范围内经营的，注册资本不低于人民币五十万元。</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921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9219" name="Rectangle 4"/>
          <p:cNvSpPr/>
          <p:nvPr/>
        </p:nvSpPr>
        <p:spPr>
          <a:xfrm>
            <a:off x="0" y="1819275"/>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pic>
        <p:nvPicPr>
          <p:cNvPr id="9220" name="Picture 5" descr="图片1"/>
          <p:cNvPicPr>
            <a:picLocks noChangeAspect="1"/>
          </p:cNvPicPr>
          <p:nvPr/>
        </p:nvPicPr>
        <p:blipFill>
          <a:blip r:embed="rId1"/>
          <a:stretch>
            <a:fillRect/>
          </a:stretch>
        </p:blipFill>
        <p:spPr>
          <a:xfrm>
            <a:off x="1547813" y="692150"/>
            <a:ext cx="6553200" cy="6165850"/>
          </a:xfrm>
          <a:prstGeom prst="rect">
            <a:avLst/>
          </a:prstGeom>
          <a:noFill/>
          <a:ln w="9525">
            <a:noFill/>
          </a:ln>
        </p:spPr>
      </p:pic>
      <p:sp>
        <p:nvSpPr>
          <p:cNvPr id="9221" name="Rectangle 6"/>
          <p:cNvSpPr/>
          <p:nvPr/>
        </p:nvSpPr>
        <p:spPr>
          <a:xfrm>
            <a:off x="0" y="5038725"/>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
        <p:nvSpPr>
          <p:cNvPr id="9222" name="Text Box 7"/>
          <p:cNvSpPr txBox="1"/>
          <p:nvPr/>
        </p:nvSpPr>
        <p:spPr>
          <a:xfrm>
            <a:off x="6227763" y="5084763"/>
            <a:ext cx="2305050" cy="925512"/>
          </a:xfrm>
          <a:prstGeom prst="rect">
            <a:avLst/>
          </a:prstGeom>
          <a:noFill/>
          <a:ln w="9525" cap="flat" cmpd="sng">
            <a:solidFill>
              <a:schemeClr val="tx1"/>
            </a:solidFill>
            <a:prstDash val="solid"/>
            <a:miter/>
            <a:headEnd type="none" w="med" len="med"/>
            <a:tailEnd type="none" w="med" len="med"/>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申请在省（区、市）范围内经营的申请流程图</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0241" name="Group 2"/>
          <p:cNvGrpSpPr/>
          <p:nvPr/>
        </p:nvGrpSpPr>
        <p:grpSpPr>
          <a:xfrm>
            <a:off x="1476375" y="765175"/>
            <a:ext cx="7667625" cy="908050"/>
            <a:chOff x="793" y="464"/>
            <a:chExt cx="4967" cy="635"/>
          </a:xfrm>
        </p:grpSpPr>
        <p:sp>
          <p:nvSpPr>
            <p:cNvPr id="10242" name="Rectangle 3"/>
            <p:cNvSpPr/>
            <p:nvPr/>
          </p:nvSpPr>
          <p:spPr>
            <a:xfrm>
              <a:off x="905" y="464"/>
              <a:ext cx="252" cy="572"/>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0243" name="Text Box 4"/>
            <p:cNvSpPr txBox="1"/>
            <p:nvPr/>
          </p:nvSpPr>
          <p:spPr>
            <a:xfrm>
              <a:off x="883" y="628"/>
              <a:ext cx="296" cy="406"/>
            </a:xfrm>
            <a:prstGeom prst="rect">
              <a:avLst/>
            </a:prstGeom>
            <a:noFill/>
            <a:ln w="19050">
              <a:noFill/>
            </a:ln>
          </p:spPr>
          <p:txBody>
            <a:bodyPr wrap="none" anchor="t" anchorCtr="0">
              <a:spAutoFit/>
            </a:bodyPr>
            <a:p>
              <a:pPr latinLnBrk="1"/>
              <a:r>
                <a:rPr lang="en-US" altLang="ko-KR" sz="3200" b="0" dirty="0">
                  <a:solidFill>
                    <a:srgbClr val="ADEAFF"/>
                  </a:solidFill>
                  <a:latin typeface="Arial Black" panose="020B0A04020102020204" pitchFamily="34" charset="0"/>
                  <a:ea typeface="Batang" pitchFamily="18" charset="-127"/>
                </a:rPr>
                <a:t>1</a:t>
              </a:r>
              <a:endParaRPr lang="en-US" altLang="ko-KR" sz="3200" b="0" dirty="0">
                <a:solidFill>
                  <a:srgbClr val="ADEAFF"/>
                </a:solidFill>
                <a:latin typeface="Arial Black" panose="020B0A04020102020204" pitchFamily="34" charset="0"/>
                <a:ea typeface="Batang" pitchFamily="18" charset="-127"/>
              </a:endParaRPr>
            </a:p>
          </p:txBody>
        </p:sp>
        <p:sp>
          <p:nvSpPr>
            <p:cNvPr id="10244" name="Rectangle 5"/>
            <p:cNvSpPr/>
            <p:nvPr/>
          </p:nvSpPr>
          <p:spPr>
            <a:xfrm>
              <a:off x="1213" y="527"/>
              <a:ext cx="4547" cy="572"/>
            </a:xfrm>
            <a:prstGeom prst="rect">
              <a:avLst/>
            </a:prstGeom>
            <a:gradFill rotWithShape="1">
              <a:gsLst>
                <a:gs pos="0">
                  <a:srgbClr val="33CCFF"/>
                </a:gs>
                <a:gs pos="100000">
                  <a:srgbClr val="185E76"/>
                </a:gs>
              </a:gsLst>
              <a:lin ang="5400000" scaled="1"/>
              <a:tileRect/>
            </a:gradFill>
            <a:ln w="9525"/>
            <a:scene3d>
              <a:camera prst="legacyObliqueTopLeft">
                <a:rot lat="0" lon="0" rev="0"/>
              </a:camera>
              <a:lightRig rig="legacyFlat3" dir="t"/>
            </a:scene3d>
            <a:sp3d extrusionH="290500" prstMaterial="legacyMatte">
              <a:bevelT w="13500" h="13500" prst="angle"/>
              <a:bevelB w="13500" h="13500" prst="angle"/>
              <a:extrusionClr>
                <a:srgbClr val="33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45" name="Rectangle 6"/>
            <p:cNvSpPr/>
            <p:nvPr/>
          </p:nvSpPr>
          <p:spPr>
            <a:xfrm>
              <a:off x="839" y="464"/>
              <a:ext cx="297" cy="572"/>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0246" name="Text Box 7"/>
            <p:cNvSpPr txBox="1"/>
            <p:nvPr/>
          </p:nvSpPr>
          <p:spPr>
            <a:xfrm>
              <a:off x="793" y="645"/>
              <a:ext cx="408" cy="277"/>
            </a:xfrm>
            <a:prstGeom prst="rect">
              <a:avLst/>
            </a:prstGeom>
            <a:noFill/>
            <a:ln w="19050">
              <a:noFill/>
            </a:ln>
          </p:spPr>
          <p:txBody>
            <a:bodyPr anchor="t" anchorCtr="0">
              <a:spAutoFit/>
            </a:bodyPr>
            <a:p>
              <a:pPr latinLnBrk="1"/>
              <a:r>
                <a:rPr lang="en-US" altLang="zh-CN" sz="2000" b="0" dirty="0">
                  <a:solidFill>
                    <a:schemeClr val="bg1"/>
                  </a:solidFill>
                  <a:latin typeface="Arial Black" panose="020B0A04020102020204" pitchFamily="34" charset="0"/>
                  <a:ea typeface="Batang" pitchFamily="18" charset="-127"/>
                </a:rPr>
                <a:t>2.2</a:t>
              </a:r>
              <a:endParaRPr lang="en-US" altLang="ko-KR" sz="2000" b="0" dirty="0">
                <a:solidFill>
                  <a:schemeClr val="bg1"/>
                </a:solidFill>
                <a:latin typeface="Arial Black" panose="020B0A04020102020204" pitchFamily="34" charset="0"/>
                <a:ea typeface="Batang" pitchFamily="18" charset="-127"/>
              </a:endParaRPr>
            </a:p>
          </p:txBody>
        </p:sp>
      </p:grpSp>
      <p:sp>
        <p:nvSpPr>
          <p:cNvPr id="10247" name="Text Box 8"/>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0248" name="Text Box 9"/>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0249" name="Rectangle 10"/>
          <p:cNvSpPr/>
          <p:nvPr/>
        </p:nvSpPr>
        <p:spPr>
          <a:xfrm>
            <a:off x="179388" y="1916113"/>
            <a:ext cx="8964612" cy="865187"/>
          </a:xfrm>
          <a:prstGeom prst="rect">
            <a:avLst/>
          </a:prstGeom>
          <a:gradFill rotWithShape="1">
            <a:gsLst>
              <a:gs pos="0">
                <a:srgbClr val="767676">
                  <a:alpha val="29999"/>
                </a:srgbClr>
              </a:gs>
              <a:gs pos="100000">
                <a:srgbClr val="FFFFFF">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50" name="Text Box 11"/>
          <p:cNvSpPr txBox="1"/>
          <p:nvPr/>
        </p:nvSpPr>
        <p:spPr>
          <a:xfrm>
            <a:off x="2268538" y="908050"/>
            <a:ext cx="6875462" cy="579438"/>
          </a:xfrm>
          <a:prstGeom prst="rect">
            <a:avLst/>
          </a:prstGeom>
          <a:noFill/>
          <a:ln w="19050">
            <a:noFill/>
          </a:ln>
          <a:effectLst>
            <a:outerShdw dist="28398" dir="3806096" algn="ctr" rotWithShape="0">
              <a:srgbClr val="003366">
                <a:alpha val="50000"/>
              </a:srgbClr>
            </a:outerShdw>
          </a:effectLst>
        </p:spPr>
        <p:txBody>
          <a:bodyPr anchor="t" anchorCtr="0">
            <a:spAutoFit/>
          </a:bodyPr>
          <a:p>
            <a:r>
              <a:rPr lang="zh-CN" altLang="en-US" sz="3200" dirty="0">
                <a:solidFill>
                  <a:schemeClr val="bg1"/>
                </a:solidFill>
                <a:latin typeface="Arial" panose="020B0604020202020204" pitchFamily="34" charset="0"/>
                <a:ea typeface="宋体" panose="02010600030101010101" pitchFamily="2" charset="-122"/>
              </a:rPr>
              <a:t>跨省、自治区、直辖市经营</a:t>
            </a:r>
            <a:r>
              <a:rPr lang="zh-CN" altLang="en-US" dirty="0">
                <a:latin typeface="Arial" panose="020B0604020202020204" pitchFamily="34" charset="0"/>
                <a:ea typeface="宋体" panose="02010600030101010101" pitchFamily="2" charset="-122"/>
              </a:rPr>
              <a:t> </a:t>
            </a:r>
            <a:endParaRPr lang="ko-KR" altLang="en-US" dirty="0">
              <a:latin typeface="Arial" panose="020B0604020202020204" pitchFamily="34" charset="0"/>
              <a:ea typeface="宋体" panose="02010600030101010101" pitchFamily="2" charset="-122"/>
            </a:endParaRPr>
          </a:p>
        </p:txBody>
      </p:sp>
      <p:sp>
        <p:nvSpPr>
          <p:cNvPr id="10251" name="Rectangle 12"/>
          <p:cNvSpPr/>
          <p:nvPr/>
        </p:nvSpPr>
        <p:spPr>
          <a:xfrm>
            <a:off x="250825" y="2060575"/>
            <a:ext cx="8893175" cy="641350"/>
          </a:xfrm>
          <a:prstGeom prst="rect">
            <a:avLst/>
          </a:prstGeom>
          <a:noFill/>
          <a:ln w="9525">
            <a:noFill/>
          </a:ln>
        </p:spPr>
        <p:txBody>
          <a:bodyPr anchor="ctr" anchorCtr="0">
            <a:spAutoFit/>
          </a:bodyPr>
          <a:p>
            <a:pPr lvl="1" indent="0" defTabSz="914400" eaLnBrk="1" hangingPunct="1">
              <a:tabLst>
                <a:tab pos="533400" algn="l"/>
              </a:tabLst>
            </a:pPr>
            <a:r>
              <a:rPr lang="zh-CN" altLang="en-US" b="0" dirty="0">
                <a:latin typeface="Arial" panose="020B0604020202020204" pitchFamily="34" charset="0"/>
                <a:ea typeface="宋体" panose="02010600030101010101" pitchFamily="2" charset="-122"/>
              </a:rPr>
              <a:t>区域界定：</a:t>
            </a:r>
            <a:endParaRPr lang="zh-CN" altLang="en-US" b="0" dirty="0">
              <a:latin typeface="Arial" panose="020B0604020202020204" pitchFamily="34" charset="0"/>
              <a:ea typeface="宋体" panose="02010600030101010101" pitchFamily="2" charset="-122"/>
            </a:endParaRPr>
          </a:p>
          <a:p>
            <a:pPr defTabSz="914400">
              <a:tabLst>
                <a:tab pos="533400" algn="l"/>
              </a:tabLst>
            </a:pPr>
            <a:r>
              <a:rPr lang="zh-CN" altLang="en-US" b="0" dirty="0">
                <a:latin typeface="Arial" panose="020B0604020202020204" pitchFamily="34" charset="0"/>
                <a:ea typeface="宋体" panose="02010600030101010101" pitchFamily="2" charset="-122"/>
              </a:rPr>
              <a:t>跨省、自治区、直辖市经营的，是指企业网络覆盖范围跨</a:t>
            </a:r>
            <a:r>
              <a:rPr lang="en-US" altLang="zh-CN" b="0" u="sng" dirty="0">
                <a:latin typeface="Arial" panose="020B0604020202020204" pitchFamily="34" charset="0"/>
                <a:ea typeface="宋体" panose="02010600030101010101" pitchFamily="2" charset="-122"/>
              </a:rPr>
              <a:t>2</a:t>
            </a:r>
            <a:r>
              <a:rPr lang="zh-CN" altLang="en-US" b="0" dirty="0">
                <a:latin typeface="Arial" panose="020B0604020202020204" pitchFamily="34" charset="0"/>
                <a:ea typeface="宋体" panose="02010600030101010101" pitchFamily="2" charset="-122"/>
              </a:rPr>
              <a:t>个以上省、自治区、直辖市。</a:t>
            </a:r>
            <a:endParaRPr lang="zh-CN" altLang="en-US" b="0" dirty="0">
              <a:latin typeface="Arial" panose="020B0604020202020204" pitchFamily="34" charset="0"/>
              <a:ea typeface="宋体" panose="02010600030101010101" pitchFamily="2" charset="-122"/>
            </a:endParaRPr>
          </a:p>
        </p:txBody>
      </p:sp>
      <p:sp>
        <p:nvSpPr>
          <p:cNvPr id="10252" name="Rectangle 13"/>
          <p:cNvSpPr/>
          <p:nvPr/>
        </p:nvSpPr>
        <p:spPr>
          <a:xfrm>
            <a:off x="179388" y="2924175"/>
            <a:ext cx="8964612" cy="2736850"/>
          </a:xfrm>
          <a:prstGeom prst="rect">
            <a:avLst/>
          </a:prstGeom>
          <a:gradFill rotWithShape="1">
            <a:gsLst>
              <a:gs pos="0">
                <a:srgbClr val="FFFFFF">
                  <a:alpha val="29999"/>
                </a:srgbClr>
              </a:gs>
              <a:gs pos="100000">
                <a:srgbClr val="767676">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0253" name="Rectangle 14"/>
          <p:cNvSpPr/>
          <p:nvPr/>
        </p:nvSpPr>
        <p:spPr>
          <a:xfrm>
            <a:off x="179388" y="2997200"/>
            <a:ext cx="8785225" cy="2563813"/>
          </a:xfrm>
          <a:prstGeom prst="rect">
            <a:avLst/>
          </a:prstGeom>
          <a:noFill/>
          <a:ln w="9525">
            <a:noFill/>
          </a:ln>
        </p:spPr>
        <p:txBody>
          <a:bodyPr anchor="ctr" anchorCtr="0">
            <a:spAutoFit/>
          </a:bodyPr>
          <a:p>
            <a:pPr indent="189230" eaLnBrk="0" hangingPunct="0"/>
            <a:r>
              <a:rPr lang="zh-CN" altLang="en-US" b="0" dirty="0">
                <a:latin typeface="Arial" panose="020B0604020202020204" pitchFamily="34" charset="0"/>
                <a:ea typeface="宋体" panose="02010600030101010101" pitchFamily="2" charset="-122"/>
              </a:rPr>
              <a:t>申请条件：</a:t>
            </a:r>
            <a:endParaRPr lang="zh-CN" altLang="en-US" b="0" dirty="0">
              <a:latin typeface="Arial" panose="020B0604020202020204" pitchFamily="34" charset="0"/>
              <a:ea typeface="宋体" panose="02010600030101010101" pitchFamily="2" charset="-122"/>
            </a:endParaRPr>
          </a:p>
          <a:p>
            <a:pPr indent="189230" eaLnBrk="0" hangingPunct="0"/>
            <a:r>
              <a:rPr lang="en-US" altLang="zh-CN" b="0" dirty="0">
                <a:latin typeface="Arial" panose="020B0604020202020204" pitchFamily="34" charset="0"/>
                <a:ea typeface="宋体" panose="02010600030101010101" pitchFamily="2" charset="-122"/>
              </a:rPr>
              <a:t> 1</a:t>
            </a:r>
            <a:r>
              <a:rPr lang="zh-CN" altLang="en-US" b="0" dirty="0">
                <a:latin typeface="Arial" panose="020B0604020202020204" pitchFamily="34" charset="0"/>
                <a:ea typeface="宋体" panose="02010600030101010101" pitchFamily="2" charset="-122"/>
              </a:rPr>
              <a:t>、具备与申请经营地域范围相适应的网络和运递能力；</a:t>
            </a:r>
            <a:br>
              <a:rPr lang="zh-CN" altLang="en-US" dirty="0">
                <a:latin typeface="Arial" panose="020B0604020202020204" pitchFamily="34" charset="0"/>
                <a:ea typeface="宋体" panose="02010600030101010101" pitchFamily="2" charset="-122"/>
              </a:rPr>
            </a:br>
            <a:r>
              <a:rPr lang="zh-CN" altLang="en-US" dirty="0">
                <a:latin typeface="Arial" panose="020B0604020202020204" pitchFamily="34" charset="0"/>
                <a:ea typeface="宋体" panose="02010600030101010101" pitchFamily="2" charset="-122"/>
              </a:rPr>
              <a:t>    </a:t>
            </a:r>
            <a:r>
              <a:rPr lang="en-US" altLang="zh-CN" b="0" dirty="0">
                <a:latin typeface="Arial" panose="020B0604020202020204" pitchFamily="34" charset="0"/>
                <a:ea typeface="宋体" panose="02010600030101010101" pitchFamily="2" charset="-122"/>
              </a:rPr>
              <a:t>2</a:t>
            </a:r>
            <a:r>
              <a:rPr lang="zh-CN" altLang="en-US" b="0" dirty="0">
                <a:latin typeface="Arial" panose="020B0604020202020204" pitchFamily="34" charset="0"/>
                <a:ea typeface="宋体" panose="02010600030101010101" pitchFamily="2" charset="-122"/>
              </a:rPr>
              <a:t>、有封闭的、面积适宜的快件（邮件）处理场所，符合国务院邮政管理部门及国家安全机关依法履行职责的要求，并配备相应的处理设备、监控设备和消防设施；</a:t>
            </a:r>
            <a:br>
              <a:rPr lang="zh-CN" altLang="en-US" dirty="0">
                <a:latin typeface="Arial" panose="020B0604020202020204" pitchFamily="34" charset="0"/>
                <a:ea typeface="宋体" panose="02010600030101010101" pitchFamily="2" charset="-122"/>
              </a:rPr>
            </a:br>
            <a:r>
              <a:rPr lang="zh-CN" altLang="en-US" dirty="0">
                <a:latin typeface="Arial" panose="020B0604020202020204" pitchFamily="34" charset="0"/>
                <a:ea typeface="宋体" panose="02010600030101010101" pitchFamily="2" charset="-122"/>
              </a:rPr>
              <a:t>    </a:t>
            </a:r>
            <a:r>
              <a:rPr lang="en-US" altLang="zh-CN" b="0" dirty="0">
                <a:latin typeface="Arial" panose="020B0604020202020204" pitchFamily="34" charset="0"/>
                <a:ea typeface="宋体" panose="02010600030101010101" pitchFamily="2" charset="-122"/>
              </a:rPr>
              <a:t>3</a:t>
            </a:r>
            <a:r>
              <a:rPr lang="zh-CN" altLang="en-US" b="0" dirty="0">
                <a:latin typeface="Arial" panose="020B0604020202020204" pitchFamily="34" charset="0"/>
                <a:ea typeface="宋体" panose="02010600030101010101" pitchFamily="2" charset="-122"/>
              </a:rPr>
              <a:t>、有统一的计算机管理系统，有可提供寄递快件（邮件）跟踪查询的信息网络，并配置符合规定的数据接口，能够根据要求向邮政管理部门提供寄递快件（邮件）的有关数据；</a:t>
            </a:r>
            <a:br>
              <a:rPr lang="zh-CN" altLang="en-US" dirty="0">
                <a:latin typeface="Arial" panose="020B0604020202020204" pitchFamily="34" charset="0"/>
                <a:ea typeface="宋体" panose="02010600030101010101" pitchFamily="2" charset="-122"/>
              </a:rPr>
            </a:br>
            <a:r>
              <a:rPr lang="zh-CN" altLang="en-US" b="0" dirty="0">
                <a:latin typeface="Arial" panose="020B0604020202020204" pitchFamily="34" charset="0"/>
                <a:ea typeface="宋体" panose="02010600030101010101" pitchFamily="2" charset="-122"/>
              </a:rPr>
              <a:t>   </a:t>
            </a:r>
            <a:r>
              <a:rPr lang="en-US" altLang="zh-CN" b="0" dirty="0">
                <a:latin typeface="Arial" panose="020B0604020202020204" pitchFamily="34" charset="0"/>
                <a:ea typeface="宋体" panose="02010600030101010101" pitchFamily="2" charset="-122"/>
              </a:rPr>
              <a:t>4</a:t>
            </a:r>
            <a:r>
              <a:rPr lang="zh-CN" altLang="en-US" b="0" dirty="0">
                <a:latin typeface="Arial" panose="020B0604020202020204" pitchFamily="34" charset="0"/>
                <a:ea typeface="宋体" panose="02010600030101010101" pitchFamily="2" charset="-122"/>
              </a:rPr>
              <a:t>、有符合</a:t>
            </a:r>
            <a:r>
              <a:rPr lang="en-US" altLang="zh-CN" b="0" dirty="0">
                <a:latin typeface="Arial" panose="020B0604020202020204" pitchFamily="34" charset="0"/>
                <a:ea typeface="宋体" panose="02010600030101010101" pitchFamily="2" charset="-122"/>
              </a:rPr>
              <a:t>《</a:t>
            </a:r>
            <a:r>
              <a:rPr lang="zh-CN" altLang="en-US" b="0" dirty="0">
                <a:latin typeface="Arial" panose="020B0604020202020204" pitchFamily="34" charset="0"/>
                <a:ea typeface="宋体" panose="02010600030101010101" pitchFamily="2" charset="-122"/>
              </a:rPr>
              <a:t>快递业务员国家职业技能标准</a:t>
            </a:r>
            <a:r>
              <a:rPr lang="en-US" altLang="zh-CN" b="0" dirty="0">
                <a:latin typeface="Arial" panose="020B0604020202020204" pitchFamily="34" charset="0"/>
                <a:ea typeface="宋体" panose="02010600030101010101" pitchFamily="2" charset="-122"/>
              </a:rPr>
              <a:t>》</a:t>
            </a:r>
            <a:r>
              <a:rPr lang="zh-CN" altLang="en-US" b="0" dirty="0">
                <a:latin typeface="Arial" panose="020B0604020202020204" pitchFamily="34" charset="0"/>
                <a:ea typeface="宋体" panose="02010600030101010101" pitchFamily="2" charset="-122"/>
              </a:rPr>
              <a:t>并通过资格认定的快递业务员，企业及其各分支机构快递业务员中，具备初级以上资格的均不低于</a:t>
            </a:r>
            <a:r>
              <a:rPr lang="en-US" altLang="zh-CN" b="0" dirty="0">
                <a:latin typeface="Arial" panose="020B0604020202020204" pitchFamily="34" charset="0"/>
                <a:ea typeface="宋体" panose="02010600030101010101" pitchFamily="2" charset="-122"/>
              </a:rPr>
              <a:t>40%</a:t>
            </a:r>
            <a:r>
              <a:rPr lang="zh-CN" altLang="en-US" b="0"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0254" name="Rectangle 15"/>
          <p:cNvSpPr/>
          <p:nvPr/>
        </p:nvSpPr>
        <p:spPr>
          <a:xfrm>
            <a:off x="179388" y="5805488"/>
            <a:ext cx="8964612" cy="863600"/>
          </a:xfrm>
          <a:prstGeom prst="rect">
            <a:avLst/>
          </a:prstGeom>
          <a:gradFill rotWithShape="1">
            <a:gsLst>
              <a:gs pos="0">
                <a:srgbClr val="767676">
                  <a:alpha val="29999"/>
                </a:srgbClr>
              </a:gs>
              <a:gs pos="100000">
                <a:srgbClr val="FFFFFF">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r>
              <a:rPr lang="zh-CN" altLang="en-US" b="0" dirty="0">
                <a:latin typeface="Arial" panose="020B0604020202020204" pitchFamily="34" charset="0"/>
                <a:ea typeface="宋体" panose="02010600030101010101" pitchFamily="2" charset="-122"/>
              </a:rPr>
              <a:t>注册资金：</a:t>
            </a:r>
            <a:endParaRPr lang="zh-CN" altLang="en-US" b="0" dirty="0">
              <a:latin typeface="Arial" panose="020B0604020202020204" pitchFamily="34" charset="0"/>
              <a:ea typeface="宋体" panose="02010600030101010101" pitchFamily="2" charset="-122"/>
            </a:endParaRPr>
          </a:p>
          <a:p>
            <a:r>
              <a:rPr lang="zh-CN" altLang="en-US" b="0" dirty="0">
                <a:latin typeface="Arial" panose="020B0604020202020204" pitchFamily="34" charset="0"/>
                <a:ea typeface="宋体" panose="02010600030101010101" pitchFamily="2" charset="-122"/>
              </a:rPr>
              <a:t>跨省、自治区、直辖市经营的，注册资本不低于人民币一百万元</a:t>
            </a:r>
            <a:r>
              <a:rPr lang="zh-CN" altLang="en-US" dirty="0">
                <a:latin typeface="Arial" panose="020B0604020202020204" pitchFamily="34" charset="0"/>
                <a:ea typeface="宋体" panose="02010600030101010101" pitchFamily="2" charset="-122"/>
              </a:rPr>
              <a:t> </a:t>
            </a:r>
            <a:r>
              <a:rPr lang="zh-CN" altLang="en-US" b="0"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126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1267" name="Rectangle 4"/>
          <p:cNvSpPr/>
          <p:nvPr/>
        </p:nvSpPr>
        <p:spPr>
          <a:xfrm>
            <a:off x="0" y="1862138"/>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pic>
        <p:nvPicPr>
          <p:cNvPr id="11268" name="Picture 5" descr="图片4"/>
          <p:cNvPicPr>
            <a:picLocks noChangeAspect="1"/>
          </p:cNvPicPr>
          <p:nvPr/>
        </p:nvPicPr>
        <p:blipFill>
          <a:blip r:embed="rId1"/>
          <a:stretch>
            <a:fillRect/>
          </a:stretch>
        </p:blipFill>
        <p:spPr>
          <a:xfrm>
            <a:off x="1692275" y="765175"/>
            <a:ext cx="6551613" cy="6092825"/>
          </a:xfrm>
          <a:prstGeom prst="rect">
            <a:avLst/>
          </a:prstGeom>
          <a:noFill/>
          <a:ln w="9525">
            <a:noFill/>
          </a:ln>
        </p:spPr>
      </p:pic>
      <p:sp>
        <p:nvSpPr>
          <p:cNvPr id="11269" name="Rectangle 6"/>
          <p:cNvSpPr/>
          <p:nvPr/>
        </p:nvSpPr>
        <p:spPr>
          <a:xfrm>
            <a:off x="6588125" y="5294313"/>
            <a:ext cx="1871663" cy="925512"/>
          </a:xfrm>
          <a:prstGeom prst="rect">
            <a:avLst/>
          </a:prstGeom>
          <a:noFill/>
          <a:ln w="9525" cap="flat" cmpd="sng">
            <a:solidFill>
              <a:schemeClr val="tx1"/>
            </a:solidFill>
            <a:prstDash val="solid"/>
            <a:miter/>
            <a:headEnd type="none" w="med" len="med"/>
            <a:tailEnd type="none" w="med" len="med"/>
          </a:ln>
        </p:spPr>
        <p:txBody>
          <a:bodyPr anchor="ctr" anchorCtr="0">
            <a:spAutoFit/>
          </a:bodyPr>
          <a:p>
            <a:pPr eaLnBrk="0" hangingPunct="0"/>
            <a:r>
              <a:rPr lang="zh-CN" altLang="en-US" dirty="0">
                <a:latin typeface="Arial" panose="020B0604020202020204" pitchFamily="34" charset="0"/>
                <a:ea typeface="宋体" panose="02010600030101010101" pitchFamily="2" charset="-122"/>
              </a:rPr>
              <a:t>申请跨省（区、市）范围经营的申请流程图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2289" name="Group 2"/>
          <p:cNvGrpSpPr/>
          <p:nvPr/>
        </p:nvGrpSpPr>
        <p:grpSpPr>
          <a:xfrm>
            <a:off x="1476375" y="765175"/>
            <a:ext cx="7667625" cy="908050"/>
            <a:chOff x="793" y="464"/>
            <a:chExt cx="4967" cy="635"/>
          </a:xfrm>
        </p:grpSpPr>
        <p:sp>
          <p:nvSpPr>
            <p:cNvPr id="12290" name="Rectangle 3"/>
            <p:cNvSpPr/>
            <p:nvPr/>
          </p:nvSpPr>
          <p:spPr>
            <a:xfrm>
              <a:off x="905" y="464"/>
              <a:ext cx="252" cy="572"/>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2291" name="Text Box 4"/>
            <p:cNvSpPr txBox="1"/>
            <p:nvPr/>
          </p:nvSpPr>
          <p:spPr>
            <a:xfrm>
              <a:off x="883" y="628"/>
              <a:ext cx="296" cy="406"/>
            </a:xfrm>
            <a:prstGeom prst="rect">
              <a:avLst/>
            </a:prstGeom>
            <a:noFill/>
            <a:ln w="19050">
              <a:noFill/>
            </a:ln>
          </p:spPr>
          <p:txBody>
            <a:bodyPr wrap="none" anchor="t" anchorCtr="0">
              <a:spAutoFit/>
            </a:bodyPr>
            <a:p>
              <a:pPr latinLnBrk="1"/>
              <a:r>
                <a:rPr lang="en-US" altLang="ko-KR" sz="3200" b="0" dirty="0">
                  <a:solidFill>
                    <a:srgbClr val="ADEAFF"/>
                  </a:solidFill>
                  <a:latin typeface="Arial Black" panose="020B0A04020102020204" pitchFamily="34" charset="0"/>
                  <a:ea typeface="Batang" pitchFamily="18" charset="-127"/>
                </a:rPr>
                <a:t>1</a:t>
              </a:r>
              <a:endParaRPr lang="en-US" altLang="ko-KR" sz="3200" b="0" dirty="0">
                <a:solidFill>
                  <a:srgbClr val="ADEAFF"/>
                </a:solidFill>
                <a:latin typeface="Arial Black" panose="020B0A04020102020204" pitchFamily="34" charset="0"/>
                <a:ea typeface="Batang" pitchFamily="18" charset="-127"/>
              </a:endParaRPr>
            </a:p>
          </p:txBody>
        </p:sp>
        <p:sp>
          <p:nvSpPr>
            <p:cNvPr id="12292" name="Rectangle 5"/>
            <p:cNvSpPr/>
            <p:nvPr/>
          </p:nvSpPr>
          <p:spPr>
            <a:xfrm>
              <a:off x="1213" y="527"/>
              <a:ext cx="4547" cy="572"/>
            </a:xfrm>
            <a:prstGeom prst="rect">
              <a:avLst/>
            </a:prstGeom>
            <a:gradFill rotWithShape="1">
              <a:gsLst>
                <a:gs pos="0">
                  <a:srgbClr val="33CCFF"/>
                </a:gs>
                <a:gs pos="100000">
                  <a:srgbClr val="185E76"/>
                </a:gs>
              </a:gsLst>
              <a:lin ang="5400000" scaled="1"/>
              <a:tileRect/>
            </a:gradFill>
            <a:ln w="9525"/>
            <a:scene3d>
              <a:camera prst="legacyObliqueTopLeft">
                <a:rot lat="0" lon="0" rev="0"/>
              </a:camera>
              <a:lightRig rig="legacyFlat3" dir="t"/>
            </a:scene3d>
            <a:sp3d extrusionH="290500" prstMaterial="legacyMatte">
              <a:bevelT w="13500" h="13500" prst="angle"/>
              <a:bevelB w="13500" h="13500" prst="angle"/>
              <a:extrusionClr>
                <a:srgbClr val="33CC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2293" name="Rectangle 6"/>
            <p:cNvSpPr/>
            <p:nvPr/>
          </p:nvSpPr>
          <p:spPr>
            <a:xfrm>
              <a:off x="839" y="464"/>
              <a:ext cx="297" cy="572"/>
            </a:xfrm>
            <a:prstGeom prst="rect">
              <a:avLst/>
            </a:prstGeom>
            <a:gradFill rotWithShape="1">
              <a:gsLst>
                <a:gs pos="0">
                  <a:srgbClr val="33CCFF"/>
                </a:gs>
                <a:gs pos="100000">
                  <a:srgbClr val="185E76"/>
                </a:gs>
              </a:gsLst>
              <a:lin ang="2700000" scaled="1"/>
              <a:tileRect/>
            </a:gradFill>
            <a:ln w="1905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2294" name="Text Box 7"/>
            <p:cNvSpPr txBox="1"/>
            <p:nvPr/>
          </p:nvSpPr>
          <p:spPr>
            <a:xfrm>
              <a:off x="793" y="645"/>
              <a:ext cx="408" cy="277"/>
            </a:xfrm>
            <a:prstGeom prst="rect">
              <a:avLst/>
            </a:prstGeom>
            <a:noFill/>
            <a:ln w="19050">
              <a:noFill/>
            </a:ln>
          </p:spPr>
          <p:txBody>
            <a:bodyPr anchor="t" anchorCtr="0">
              <a:spAutoFit/>
            </a:bodyPr>
            <a:p>
              <a:pPr latinLnBrk="1"/>
              <a:r>
                <a:rPr lang="en-US" altLang="zh-CN" sz="2000" b="0" dirty="0">
                  <a:solidFill>
                    <a:schemeClr val="bg1"/>
                  </a:solidFill>
                  <a:latin typeface="Arial Black" panose="020B0A04020102020204" pitchFamily="34" charset="0"/>
                  <a:ea typeface="Batang" pitchFamily="18" charset="-127"/>
                </a:rPr>
                <a:t>2.3</a:t>
              </a:r>
              <a:endParaRPr lang="en-US" altLang="ko-KR" sz="2000" b="0" dirty="0">
                <a:solidFill>
                  <a:schemeClr val="bg1"/>
                </a:solidFill>
                <a:latin typeface="Arial Black" panose="020B0A04020102020204" pitchFamily="34" charset="0"/>
                <a:ea typeface="Batang" pitchFamily="18" charset="-127"/>
              </a:endParaRPr>
            </a:p>
          </p:txBody>
        </p:sp>
      </p:grpSp>
      <p:sp>
        <p:nvSpPr>
          <p:cNvPr id="12295" name="Text Box 8"/>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2296" name="Text Box 9"/>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2297" name="Rectangle 10"/>
          <p:cNvSpPr/>
          <p:nvPr/>
        </p:nvSpPr>
        <p:spPr>
          <a:xfrm>
            <a:off x="179388" y="1844675"/>
            <a:ext cx="8964612" cy="1152525"/>
          </a:xfrm>
          <a:prstGeom prst="rect">
            <a:avLst/>
          </a:prstGeom>
          <a:gradFill rotWithShape="1">
            <a:gsLst>
              <a:gs pos="0">
                <a:srgbClr val="767676">
                  <a:alpha val="29999"/>
                </a:srgbClr>
              </a:gs>
              <a:gs pos="100000">
                <a:srgbClr val="FFFFFF">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2298" name="Text Box 11"/>
          <p:cNvSpPr txBox="1"/>
          <p:nvPr/>
        </p:nvSpPr>
        <p:spPr>
          <a:xfrm>
            <a:off x="2268538" y="908050"/>
            <a:ext cx="6875462" cy="579438"/>
          </a:xfrm>
          <a:prstGeom prst="rect">
            <a:avLst/>
          </a:prstGeom>
          <a:noFill/>
          <a:ln w="19050">
            <a:noFill/>
          </a:ln>
          <a:effectLst>
            <a:outerShdw dist="28398" dir="3806096" algn="ctr" rotWithShape="0">
              <a:srgbClr val="003366">
                <a:alpha val="50000"/>
              </a:srgbClr>
            </a:outerShdw>
          </a:effectLst>
        </p:spPr>
        <p:txBody>
          <a:bodyPr anchor="t" anchorCtr="0">
            <a:spAutoFit/>
          </a:bodyPr>
          <a:p>
            <a:r>
              <a:rPr lang="zh-CN" altLang="en-US" sz="3200" dirty="0">
                <a:solidFill>
                  <a:schemeClr val="bg1"/>
                </a:solidFill>
                <a:latin typeface="Arial" panose="020B0604020202020204" pitchFamily="34" charset="0"/>
                <a:ea typeface="宋体" panose="02010600030101010101" pitchFamily="2" charset="-122"/>
              </a:rPr>
              <a:t>经营国际快递业务</a:t>
            </a:r>
            <a:r>
              <a:rPr lang="zh-CN" altLang="en-US" dirty="0">
                <a:latin typeface="Arial" panose="020B0604020202020204" pitchFamily="34" charset="0"/>
                <a:ea typeface="宋体" panose="02010600030101010101" pitchFamily="2" charset="-122"/>
              </a:rPr>
              <a:t> </a:t>
            </a:r>
            <a:endParaRPr lang="ko-KR" altLang="en-US" dirty="0">
              <a:latin typeface="Arial" panose="020B0604020202020204" pitchFamily="34" charset="0"/>
              <a:ea typeface="宋体" panose="02010600030101010101" pitchFamily="2" charset="-122"/>
            </a:endParaRPr>
          </a:p>
        </p:txBody>
      </p:sp>
      <p:sp>
        <p:nvSpPr>
          <p:cNvPr id="12299" name="Rectangle 12"/>
          <p:cNvSpPr/>
          <p:nvPr/>
        </p:nvSpPr>
        <p:spPr>
          <a:xfrm>
            <a:off x="250825" y="1789113"/>
            <a:ext cx="8893175" cy="1190625"/>
          </a:xfrm>
          <a:prstGeom prst="rect">
            <a:avLst/>
          </a:prstGeom>
          <a:noFill/>
          <a:ln w="9525">
            <a:noFill/>
          </a:ln>
        </p:spPr>
        <p:txBody>
          <a:bodyPr anchor="ctr" anchorCtr="0">
            <a:spAutoFit/>
          </a:bodyPr>
          <a:p>
            <a:pPr lvl="1" indent="0" defTabSz="914400" eaLnBrk="1" hangingPunct="1">
              <a:tabLst>
                <a:tab pos="533400" algn="l"/>
              </a:tabLst>
            </a:pPr>
            <a:r>
              <a:rPr lang="zh-CN" altLang="en-US" b="0" dirty="0">
                <a:latin typeface="Arial" panose="020B0604020202020204" pitchFamily="34" charset="0"/>
                <a:ea typeface="宋体" panose="02010600030101010101" pitchFamily="2" charset="-122"/>
              </a:rPr>
              <a:t>申请局限：</a:t>
            </a:r>
            <a:endParaRPr lang="zh-CN" altLang="en-US" b="0" dirty="0">
              <a:latin typeface="Arial" panose="020B0604020202020204" pitchFamily="34" charset="0"/>
              <a:ea typeface="宋体" panose="02010600030101010101" pitchFamily="2" charset="-122"/>
            </a:endParaRPr>
          </a:p>
          <a:p>
            <a:pPr defTabSz="914400">
              <a:tabLst>
                <a:tab pos="533400" algn="l"/>
              </a:tabLst>
            </a:pPr>
            <a:r>
              <a:rPr lang="zh-CN" altLang="en-US" dirty="0">
                <a:latin typeface="Arial" panose="020B0604020202020204" pitchFamily="34" charset="0"/>
                <a:ea typeface="宋体" panose="02010600030101010101" pitchFamily="2" charset="-122"/>
              </a:rPr>
              <a:t>外商不得投资经营信件的国内快递业务 。</a:t>
            </a:r>
            <a:endParaRPr lang="zh-CN" altLang="en-US" b="0" dirty="0">
              <a:latin typeface="Arial" panose="020B0604020202020204" pitchFamily="34" charset="0"/>
              <a:ea typeface="宋体" panose="02010600030101010101" pitchFamily="2" charset="-122"/>
            </a:endParaRPr>
          </a:p>
          <a:p>
            <a:pPr defTabSz="914400">
              <a:tabLst>
                <a:tab pos="533400" algn="l"/>
              </a:tabLst>
            </a:pPr>
            <a:r>
              <a:rPr lang="zh-CN" altLang="en-US" b="0" dirty="0">
                <a:latin typeface="Arial" panose="020B0604020202020204" pitchFamily="34" charset="0"/>
                <a:ea typeface="宋体" panose="02010600030101010101" pitchFamily="2" charset="-122"/>
              </a:rPr>
              <a:t>邮政企业以外的经营快递业务的企业（以下称快递企业），不得经营由邮政企业专营的信件寄递业务，不得寄递国家机关公文。</a:t>
            </a:r>
            <a:endParaRPr lang="zh-CN" altLang="en-US" b="0" dirty="0">
              <a:latin typeface="Arial" panose="020B0604020202020204" pitchFamily="34" charset="0"/>
              <a:ea typeface="宋体" panose="02010600030101010101" pitchFamily="2" charset="-122"/>
            </a:endParaRPr>
          </a:p>
        </p:txBody>
      </p:sp>
      <p:sp>
        <p:nvSpPr>
          <p:cNvPr id="12300" name="Rectangle 13"/>
          <p:cNvSpPr/>
          <p:nvPr/>
        </p:nvSpPr>
        <p:spPr>
          <a:xfrm>
            <a:off x="179388" y="3068638"/>
            <a:ext cx="8964612" cy="2881312"/>
          </a:xfrm>
          <a:prstGeom prst="rect">
            <a:avLst/>
          </a:prstGeom>
          <a:gradFill rotWithShape="1">
            <a:gsLst>
              <a:gs pos="0">
                <a:srgbClr val="FFFFFF">
                  <a:alpha val="29999"/>
                </a:srgbClr>
              </a:gs>
              <a:gs pos="100000">
                <a:srgbClr val="767676">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endParaRPr lang="zh-CN" altLang="en-US" dirty="0">
              <a:latin typeface="Arial" panose="020B0604020202020204" pitchFamily="34" charset="0"/>
              <a:ea typeface="宋体" panose="02010600030101010101" pitchFamily="2" charset="-122"/>
            </a:endParaRPr>
          </a:p>
        </p:txBody>
      </p:sp>
      <p:sp>
        <p:nvSpPr>
          <p:cNvPr id="12301" name="Rectangle 14"/>
          <p:cNvSpPr/>
          <p:nvPr/>
        </p:nvSpPr>
        <p:spPr>
          <a:xfrm>
            <a:off x="179388" y="3049588"/>
            <a:ext cx="8964612" cy="2838450"/>
          </a:xfrm>
          <a:prstGeom prst="rect">
            <a:avLst/>
          </a:prstGeom>
          <a:noFill/>
          <a:ln w="9525">
            <a:noFill/>
          </a:ln>
        </p:spPr>
        <p:txBody>
          <a:bodyPr anchor="ctr" anchorCtr="0">
            <a:spAutoFit/>
          </a:bodyPr>
          <a:p>
            <a:pPr indent="189230" eaLnBrk="0" hangingPunct="0">
              <a:buNone/>
            </a:pPr>
            <a:r>
              <a:rPr lang="zh-CN" altLang="en-US" b="0" dirty="0">
                <a:latin typeface="Arial" panose="020B0604020202020204" pitchFamily="34" charset="0"/>
                <a:ea typeface="宋体" panose="02010600030101010101" pitchFamily="2" charset="-122"/>
              </a:rPr>
              <a:t>申请条件：</a:t>
            </a:r>
            <a:endParaRPr lang="zh-CN" altLang="en-US" b="0" dirty="0">
              <a:latin typeface="Arial" panose="020B0604020202020204" pitchFamily="34" charset="0"/>
              <a:ea typeface="宋体" panose="02010600030101010101" pitchFamily="2" charset="-122"/>
            </a:endParaRPr>
          </a:p>
          <a:p>
            <a:pPr indent="189230" eaLnBrk="0" hangingPunct="0">
              <a:buAutoNum type="arabicPeriod"/>
            </a:pPr>
            <a:r>
              <a:rPr lang="zh-CN" altLang="en-US" b="0" dirty="0">
                <a:latin typeface="Arial" panose="020B0604020202020204" pitchFamily="34" charset="0"/>
                <a:ea typeface="宋体" panose="02010600030101010101" pitchFamily="2" charset="-122"/>
              </a:rPr>
              <a:t>具备经营国际快递业务的网络和运递能力；</a:t>
            </a:r>
            <a:endParaRPr lang="zh-CN" altLang="en-US" dirty="0">
              <a:latin typeface="Arial" panose="020B0604020202020204" pitchFamily="34" charset="0"/>
              <a:ea typeface="宋体" panose="02010600030101010101" pitchFamily="2" charset="-122"/>
            </a:endParaRPr>
          </a:p>
          <a:p>
            <a:pPr indent="189230" eaLnBrk="0" hangingPunct="0">
              <a:buAutoNum type="arabicPeriod"/>
            </a:pPr>
            <a:r>
              <a:rPr lang="zh-CN" altLang="en-US" b="0" dirty="0">
                <a:latin typeface="Arial" panose="020B0604020202020204" pitchFamily="34" charset="0"/>
                <a:ea typeface="宋体" panose="02010600030101010101" pitchFamily="2" charset="-122"/>
              </a:rPr>
              <a:t>有封闭的、面积适宜的快件（邮件）处理场所，符合国务院邮政管理部门及国家安全机关、海关依法履行职责的要求，并配备相应的处理设备、监控设备和消防设施；</a:t>
            </a:r>
            <a:endParaRPr lang="zh-CN" altLang="en-US" dirty="0">
              <a:latin typeface="Arial" panose="020B0604020202020204" pitchFamily="34" charset="0"/>
              <a:ea typeface="宋体" panose="02010600030101010101" pitchFamily="2" charset="-122"/>
            </a:endParaRPr>
          </a:p>
          <a:p>
            <a:pPr indent="189230" eaLnBrk="0" hangingPunct="0">
              <a:buAutoNum type="arabicPeriod"/>
            </a:pPr>
            <a:r>
              <a:rPr lang="zh-CN" altLang="en-US" b="0" dirty="0">
                <a:latin typeface="Arial" panose="020B0604020202020204" pitchFamily="34" charset="0"/>
                <a:ea typeface="宋体" panose="02010600030101010101" pitchFamily="2" charset="-122"/>
              </a:rPr>
              <a:t>有统一的计算机管理系统，有可提供寄递快件（邮件）跟踪查询的信息网络，并配置符合规定的数据接口，能够根据要求向邮政管理部门和有关部门提供寄递快件（邮件）的报关数据；</a:t>
            </a:r>
            <a:endParaRPr lang="zh-CN" altLang="en-US" dirty="0">
              <a:latin typeface="Arial" panose="020B0604020202020204" pitchFamily="34" charset="0"/>
              <a:ea typeface="宋体" panose="02010600030101010101" pitchFamily="2" charset="-122"/>
            </a:endParaRPr>
          </a:p>
          <a:p>
            <a:pPr indent="189230" eaLnBrk="0" hangingPunct="0">
              <a:buAutoNum type="arabicPeriod"/>
            </a:pPr>
            <a:r>
              <a:rPr lang="zh-CN" altLang="en-US" b="0" dirty="0">
                <a:latin typeface="Arial" panose="020B0604020202020204" pitchFamily="34" charset="0"/>
                <a:ea typeface="宋体" panose="02010600030101010101" pitchFamily="2" charset="-122"/>
              </a:rPr>
              <a:t>有符合</a:t>
            </a:r>
            <a:r>
              <a:rPr lang="en-US" altLang="zh-CN" b="0" dirty="0">
                <a:latin typeface="Arial" panose="020B0604020202020204" pitchFamily="34" charset="0"/>
                <a:ea typeface="宋体" panose="02010600030101010101" pitchFamily="2" charset="-122"/>
              </a:rPr>
              <a:t>《</a:t>
            </a:r>
            <a:r>
              <a:rPr lang="zh-CN" altLang="en-US" b="0" dirty="0">
                <a:latin typeface="Arial" panose="020B0604020202020204" pitchFamily="34" charset="0"/>
                <a:ea typeface="宋体" panose="02010600030101010101" pitchFamily="2" charset="-122"/>
              </a:rPr>
              <a:t>快递业务员国家职业技能标准</a:t>
            </a:r>
            <a:r>
              <a:rPr lang="en-US" altLang="zh-CN" b="0" dirty="0">
                <a:latin typeface="Arial" panose="020B0604020202020204" pitchFamily="34" charset="0"/>
                <a:ea typeface="宋体" panose="02010600030101010101" pitchFamily="2" charset="-122"/>
              </a:rPr>
              <a:t>》</a:t>
            </a:r>
            <a:r>
              <a:rPr lang="zh-CN" altLang="en-US" b="0" dirty="0">
                <a:latin typeface="Arial" panose="020B0604020202020204" pitchFamily="34" charset="0"/>
                <a:ea typeface="宋体" panose="02010600030101010101" pitchFamily="2" charset="-122"/>
              </a:rPr>
              <a:t>并通过资格认定的快递业务员，企业及其各分支机构快递业务员中，具备初级以上资格的均不低于</a:t>
            </a:r>
            <a:r>
              <a:rPr lang="en-US" altLang="zh-CN" b="0" dirty="0">
                <a:latin typeface="Arial" panose="020B0604020202020204" pitchFamily="34" charset="0"/>
                <a:ea typeface="宋体" panose="02010600030101010101" pitchFamily="2" charset="-122"/>
              </a:rPr>
              <a:t>50%</a:t>
            </a:r>
            <a:r>
              <a:rPr lang="zh-CN" altLang="en-US" b="0"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a:p>
            <a:pPr indent="189230" eaLnBrk="0" hangingPunct="0">
              <a:buAutoNum type="arabicPeriod"/>
            </a:pPr>
            <a:r>
              <a:rPr lang="zh-CN" altLang="en-US" b="0" dirty="0">
                <a:latin typeface="Arial" panose="020B0604020202020204" pitchFamily="34" charset="0"/>
                <a:ea typeface="宋体" panose="02010600030101010101" pitchFamily="2" charset="-122"/>
              </a:rPr>
              <a:t>有获得专业资格的报关、报检、报验人员。</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2302" name="Rectangle 15"/>
          <p:cNvSpPr/>
          <p:nvPr/>
        </p:nvSpPr>
        <p:spPr>
          <a:xfrm>
            <a:off x="179388" y="6092825"/>
            <a:ext cx="8964612" cy="576263"/>
          </a:xfrm>
          <a:prstGeom prst="rect">
            <a:avLst/>
          </a:prstGeom>
          <a:gradFill rotWithShape="1">
            <a:gsLst>
              <a:gs pos="0">
                <a:srgbClr val="767676">
                  <a:alpha val="29999"/>
                </a:srgbClr>
              </a:gs>
              <a:gs pos="100000">
                <a:srgbClr val="FFFFFF">
                  <a:alpha val="29999"/>
                </a:srgbClr>
              </a:gs>
            </a:gsLst>
            <a:lin ang="0" scaled="1"/>
            <a:tileRect/>
          </a:gradFill>
          <a:ln w="9525"/>
          <a:scene3d>
            <a:camera prst="legacyObliqueTopLeft">
              <a:rot lat="0" lon="0" rev="0"/>
            </a:camera>
            <a:lightRig rig="legacyFlat3" dir="b"/>
          </a:scene3d>
          <a:sp3d extrusionH="100000" prstMaterial="legacyMatte">
            <a:bevelT w="13500" h="13500" prst="angle"/>
            <a:bevelB w="13500" h="13500" prst="angle"/>
            <a:extrusionClr>
              <a:srgbClr val="FFFFFF"/>
            </a:extrusionClr>
          </a:sp3d>
        </p:spPr>
        <p:txBody>
          <a:bodyPr wrap="none" anchor="ctr" anchorCtr="0">
            <a:flatTx/>
          </a:bodyPr>
          <a:p>
            <a:r>
              <a:rPr lang="zh-CN" altLang="en-US" b="0" dirty="0">
                <a:latin typeface="Arial" panose="020B0604020202020204" pitchFamily="34" charset="0"/>
                <a:ea typeface="宋体" panose="02010600030101010101" pitchFamily="2" charset="-122"/>
              </a:rPr>
              <a:t>注册资金：</a:t>
            </a:r>
            <a:endParaRPr lang="zh-CN" altLang="en-US" b="0" dirty="0">
              <a:latin typeface="Arial" panose="020B0604020202020204" pitchFamily="34" charset="0"/>
              <a:ea typeface="宋体" panose="02010600030101010101" pitchFamily="2" charset="-122"/>
            </a:endParaRPr>
          </a:p>
          <a:p>
            <a:r>
              <a:rPr lang="zh-CN" altLang="en-US" b="0" dirty="0">
                <a:latin typeface="Arial" panose="020B0604020202020204" pitchFamily="34" charset="0"/>
                <a:ea typeface="宋体" panose="02010600030101010101" pitchFamily="2" charset="-122"/>
              </a:rPr>
              <a:t>经营国际快递业务的，注册资本不低于人民币二百万元</a:t>
            </a:r>
            <a:r>
              <a:rPr lang="zh-CN" altLang="en-US" dirty="0">
                <a:latin typeface="Arial" panose="020B0604020202020204" pitchFamily="34" charset="0"/>
                <a:ea typeface="宋体" panose="02010600030101010101" pitchFamily="2" charset="-122"/>
              </a:rPr>
              <a:t> </a:t>
            </a:r>
            <a:r>
              <a:rPr lang="zh-CN" altLang="en-US" b="0"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331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3315" name="Rectangle 4"/>
          <p:cNvSpPr/>
          <p:nvPr/>
        </p:nvSpPr>
        <p:spPr>
          <a:xfrm>
            <a:off x="0" y="1866900"/>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pic>
        <p:nvPicPr>
          <p:cNvPr id="13316" name="Picture 5" descr="图片6"/>
          <p:cNvPicPr>
            <a:picLocks noChangeAspect="1"/>
          </p:cNvPicPr>
          <p:nvPr/>
        </p:nvPicPr>
        <p:blipFill>
          <a:blip r:embed="rId1"/>
          <a:stretch>
            <a:fillRect/>
          </a:stretch>
        </p:blipFill>
        <p:spPr>
          <a:xfrm>
            <a:off x="1476375" y="765175"/>
            <a:ext cx="6983413" cy="6092825"/>
          </a:xfrm>
          <a:prstGeom prst="rect">
            <a:avLst/>
          </a:prstGeom>
          <a:noFill/>
          <a:ln w="9525">
            <a:noFill/>
          </a:ln>
        </p:spPr>
      </p:pic>
      <p:sp>
        <p:nvSpPr>
          <p:cNvPr id="13317" name="Rectangle 6"/>
          <p:cNvSpPr/>
          <p:nvPr/>
        </p:nvSpPr>
        <p:spPr>
          <a:xfrm>
            <a:off x="6227763" y="5229225"/>
            <a:ext cx="2089150" cy="650875"/>
          </a:xfrm>
          <a:prstGeom prst="rect">
            <a:avLst/>
          </a:prstGeom>
          <a:noFill/>
          <a:ln w="9525" cap="flat" cmpd="sng">
            <a:solidFill>
              <a:schemeClr val="tx1"/>
            </a:solidFill>
            <a:prstDash val="solid"/>
            <a:miter/>
            <a:headEnd type="none" w="med" len="med"/>
            <a:tailEnd type="none" w="med" len="med"/>
          </a:ln>
        </p:spPr>
        <p:txBody>
          <a:bodyPr anchor="ctr" anchorCtr="0">
            <a:spAutoFit/>
          </a:bodyPr>
          <a:p>
            <a:pPr eaLnBrk="0" hangingPunct="0"/>
            <a:r>
              <a:rPr lang="zh-CN" altLang="en-US" dirty="0">
                <a:latin typeface="Arial" panose="020B0604020202020204" pitchFamily="34" charset="0"/>
                <a:ea typeface="宋体" panose="02010600030101010101" pitchFamily="2" charset="-122"/>
              </a:rPr>
              <a:t>经营国际快递业务的申请流程图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4337" name="Group 72"/>
          <p:cNvGrpSpPr/>
          <p:nvPr/>
        </p:nvGrpSpPr>
        <p:grpSpPr>
          <a:xfrm>
            <a:off x="5003800" y="5949950"/>
            <a:ext cx="3744913" cy="625475"/>
            <a:chOff x="407" y="2364"/>
            <a:chExt cx="1403" cy="734"/>
          </a:xfrm>
        </p:grpSpPr>
        <p:sp>
          <p:nvSpPr>
            <p:cNvPr id="14338" name="Oval 73"/>
            <p:cNvSpPr/>
            <p:nvPr/>
          </p:nvSpPr>
          <p:spPr>
            <a:xfrm>
              <a:off x="407" y="2364"/>
              <a:ext cx="1403" cy="734"/>
            </a:xfrm>
            <a:prstGeom prst="ellipse">
              <a:avLst/>
            </a:prstGeom>
            <a:gradFill rotWithShape="0">
              <a:gsLst>
                <a:gs pos="0">
                  <a:srgbClr val="B8CBFE"/>
                </a:gs>
                <a:gs pos="100000">
                  <a:srgbClr val="114FFB"/>
                </a:gs>
              </a:gsLst>
              <a:lin ang="2700000" scaled="1"/>
              <a:tileRect/>
            </a:gra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39" name="Oval 74"/>
            <p:cNvSpPr/>
            <p:nvPr/>
          </p:nvSpPr>
          <p:spPr>
            <a:xfrm>
              <a:off x="494" y="2430"/>
              <a:ext cx="1231" cy="601"/>
            </a:xfrm>
            <a:prstGeom prst="ellipse">
              <a:avLst/>
            </a:prstGeom>
            <a:gradFill rotWithShape="0">
              <a:gsLst>
                <a:gs pos="0">
                  <a:srgbClr val="114FFB"/>
                </a:gs>
                <a:gs pos="100000">
                  <a:srgbClr val="B8CBFE"/>
                </a:gs>
              </a:gsLst>
              <a:lin ang="2700000" scaled="1"/>
              <a:tileRect/>
            </a:gradFill>
            <a:ln w="12700">
              <a:noFill/>
            </a:ln>
          </p:spPr>
          <p:txBody>
            <a:bodyPr wrap="none" anchor="ctr" anchorCtr="0"/>
            <a:p>
              <a:pPr algn="ctr" eaLnBrk="0" hangingPunct="0">
                <a:spcBef>
                  <a:spcPct val="50000"/>
                </a:spcBef>
              </a:pPr>
              <a:endParaRPr lang="ja-JP" altLang="en-US" sz="1400" dirty="0">
                <a:latin typeface="Arial" panose="020B0604020202020204" pitchFamily="34" charset="0"/>
                <a:ea typeface="DotumChe" pitchFamily="49" charset="-127"/>
              </a:endParaRPr>
            </a:p>
          </p:txBody>
        </p:sp>
      </p:grpSp>
      <p:sp>
        <p:nvSpPr>
          <p:cNvPr id="14340"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4341"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4342" name="AutoShape 5"/>
          <p:cNvSpPr/>
          <p:nvPr/>
        </p:nvSpPr>
        <p:spPr>
          <a:xfrm>
            <a:off x="682625" y="1966913"/>
            <a:ext cx="3167063" cy="550862"/>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43" name="AutoShape 6"/>
          <p:cNvSpPr/>
          <p:nvPr/>
        </p:nvSpPr>
        <p:spPr>
          <a:xfrm>
            <a:off x="682625" y="3176588"/>
            <a:ext cx="3167063" cy="593725"/>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44" name="AutoShape 7"/>
          <p:cNvSpPr/>
          <p:nvPr/>
        </p:nvSpPr>
        <p:spPr>
          <a:xfrm>
            <a:off x="682625" y="1350963"/>
            <a:ext cx="3167063" cy="585787"/>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45" name="AutoShape 8"/>
          <p:cNvSpPr/>
          <p:nvPr/>
        </p:nvSpPr>
        <p:spPr>
          <a:xfrm>
            <a:off x="684213" y="2544763"/>
            <a:ext cx="3167062" cy="581025"/>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46" name="Rectangle 9"/>
          <p:cNvSpPr/>
          <p:nvPr/>
        </p:nvSpPr>
        <p:spPr>
          <a:xfrm>
            <a:off x="768350" y="1485900"/>
            <a:ext cx="2992438" cy="331788"/>
          </a:xfrm>
          <a:prstGeom prst="rect">
            <a:avLst/>
          </a:prstGeom>
          <a:noFill/>
          <a:ln w="12700">
            <a:noFill/>
          </a:ln>
        </p:spPr>
        <p:txBody>
          <a:bodyPr lIns="90488" tIns="44450" rIns="90488" bIns="44450" anchor="ctr" anchorCtr="0">
            <a:spAutoFit/>
          </a:bodyPr>
          <a:p>
            <a:pPr marL="192405" indent="-192405" eaLnBrk="0" hangingPunct="0"/>
            <a:r>
              <a:rPr lang="zh-CN" altLang="en-US" sz="1600" b="0" dirty="0">
                <a:latin typeface="Arial" panose="020B0604020202020204" pitchFamily="34" charset="0"/>
                <a:ea typeface="宋体" panose="02010600030101010101" pitchFamily="2" charset="-122"/>
              </a:rPr>
              <a:t>快递业务经营许可申请书</a:t>
            </a:r>
            <a:endParaRPr lang="en-US" altLang="ko-KR" sz="1600" b="0" dirty="0">
              <a:latin typeface="Arial" panose="020B0604020202020204" pitchFamily="34" charset="0"/>
              <a:ea typeface="宋体" panose="02010600030101010101" pitchFamily="2" charset="-122"/>
            </a:endParaRPr>
          </a:p>
        </p:txBody>
      </p:sp>
      <p:sp>
        <p:nvSpPr>
          <p:cNvPr id="14347" name="AutoShape 10"/>
          <p:cNvSpPr/>
          <p:nvPr/>
        </p:nvSpPr>
        <p:spPr>
          <a:xfrm rot="5400000">
            <a:off x="-7937" y="1349375"/>
            <a:ext cx="601662" cy="585788"/>
          </a:xfrm>
          <a:prstGeom prst="homePlate">
            <a:avLst>
              <a:gd name="adj" fmla="val 12510"/>
            </a:avLst>
          </a:prstGeom>
          <a:solidFill>
            <a:srgbClr val="EAEC5E"/>
          </a:solidFill>
          <a:ln w="12700">
            <a:noFill/>
          </a:ln>
          <a:effectLst>
            <a:outerShdw dist="107763" dir="2699999" algn="ctr" rotWithShape="0">
              <a:schemeClr val="bg2"/>
            </a:outerShdw>
          </a:effectLst>
        </p:spPr>
        <p:txBody>
          <a:bodyPr rot="10800000" vert="eaVert" lIns="0" tIns="0" rIns="0" bIns="0" anchor="ctr" anchorCtr="0"/>
          <a:p>
            <a:pPr algn="ctr" eaLnBrk="0" hangingPunct="0">
              <a:spcBef>
                <a:spcPct val="50000"/>
              </a:spcBef>
            </a:pPr>
            <a:endParaRPr lang="ja-JP" altLang="en-US" sz="1400" dirty="0">
              <a:latin typeface="Arial" panose="020B0604020202020204" pitchFamily="34" charset="0"/>
              <a:ea typeface="DotumChe" pitchFamily="49" charset="-127"/>
            </a:endParaRPr>
          </a:p>
        </p:txBody>
      </p:sp>
      <p:sp>
        <p:nvSpPr>
          <p:cNvPr id="14348" name="AutoShape 11"/>
          <p:cNvSpPr/>
          <p:nvPr/>
        </p:nvSpPr>
        <p:spPr>
          <a:xfrm rot="5400000">
            <a:off x="-6350" y="1944688"/>
            <a:ext cx="601663" cy="585787"/>
          </a:xfrm>
          <a:prstGeom prst="chevron">
            <a:avLst>
              <a:gd name="adj" fmla="val 10732"/>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49" name="AutoShape 12"/>
          <p:cNvSpPr/>
          <p:nvPr/>
        </p:nvSpPr>
        <p:spPr>
          <a:xfrm rot="5400000">
            <a:off x="-4762" y="2555875"/>
            <a:ext cx="600075" cy="585788"/>
          </a:xfrm>
          <a:prstGeom prst="chevron">
            <a:avLst>
              <a:gd name="adj" fmla="val 10703"/>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50" name="Text Box 13"/>
          <p:cNvSpPr txBox="1"/>
          <p:nvPr/>
        </p:nvSpPr>
        <p:spPr>
          <a:xfrm>
            <a:off x="15875" y="1538288"/>
            <a:ext cx="557213"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a:t>
            </a:r>
            <a:endParaRPr lang="en-US" altLang="ko-KR" sz="1400" dirty="0">
              <a:latin typeface="Arial" panose="020B0604020202020204" pitchFamily="34" charset="0"/>
              <a:ea typeface="DotumChe" pitchFamily="49" charset="-127"/>
            </a:endParaRPr>
          </a:p>
        </p:txBody>
      </p:sp>
      <p:sp>
        <p:nvSpPr>
          <p:cNvPr id="14351" name="Text Box 14"/>
          <p:cNvSpPr txBox="1"/>
          <p:nvPr/>
        </p:nvSpPr>
        <p:spPr>
          <a:xfrm>
            <a:off x="15875" y="2146300"/>
            <a:ext cx="557213"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2</a:t>
            </a:r>
            <a:endParaRPr lang="en-US" altLang="ko-KR" sz="1400" dirty="0">
              <a:latin typeface="Arial" panose="020B0604020202020204" pitchFamily="34" charset="0"/>
              <a:ea typeface="DotumChe" pitchFamily="49" charset="-127"/>
            </a:endParaRPr>
          </a:p>
        </p:txBody>
      </p:sp>
      <p:sp>
        <p:nvSpPr>
          <p:cNvPr id="14352" name="Text Box 15"/>
          <p:cNvSpPr txBox="1"/>
          <p:nvPr/>
        </p:nvSpPr>
        <p:spPr>
          <a:xfrm>
            <a:off x="15875" y="2735263"/>
            <a:ext cx="557213"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3</a:t>
            </a:r>
            <a:endParaRPr lang="en-US" altLang="ko-KR" sz="1400" dirty="0">
              <a:latin typeface="Arial" panose="020B0604020202020204" pitchFamily="34" charset="0"/>
              <a:ea typeface="DotumChe" pitchFamily="49" charset="-127"/>
            </a:endParaRPr>
          </a:p>
        </p:txBody>
      </p:sp>
      <p:sp>
        <p:nvSpPr>
          <p:cNvPr id="14353" name="Rectangle 16"/>
          <p:cNvSpPr/>
          <p:nvPr/>
        </p:nvSpPr>
        <p:spPr>
          <a:xfrm>
            <a:off x="768350" y="2058988"/>
            <a:ext cx="2992438" cy="382587"/>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申请报告</a:t>
            </a:r>
            <a:endParaRPr lang="en-US" altLang="ko-KR" sz="1600" b="0" dirty="0">
              <a:latin typeface="Arial" panose="020B0604020202020204" pitchFamily="34" charset="0"/>
              <a:ea typeface="宋体" panose="02010600030101010101" pitchFamily="2" charset="-122"/>
            </a:endParaRPr>
          </a:p>
        </p:txBody>
      </p:sp>
      <p:sp>
        <p:nvSpPr>
          <p:cNvPr id="14354" name="Rectangle 17"/>
          <p:cNvSpPr/>
          <p:nvPr/>
        </p:nvSpPr>
        <p:spPr>
          <a:xfrm>
            <a:off x="684213" y="2492375"/>
            <a:ext cx="2992437" cy="676275"/>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企业名称预核准通知书或</a:t>
            </a:r>
            <a:endParaRPr lang="zh-CN" altLang="en-US" sz="1600" b="0" dirty="0">
              <a:latin typeface="Arial" panose="020B0604020202020204" pitchFamily="34" charset="0"/>
              <a:ea typeface="宋体" panose="02010600030101010101" pitchFamily="2" charset="-122"/>
            </a:endParaRPr>
          </a:p>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企业法人营业执照及复印件</a:t>
            </a:r>
            <a:endParaRPr lang="en-US" altLang="ko-KR" sz="1600" b="0" dirty="0">
              <a:latin typeface="Arial" panose="020B0604020202020204" pitchFamily="34" charset="0"/>
              <a:ea typeface="宋体" panose="02010600030101010101" pitchFamily="2" charset="-122"/>
            </a:endParaRPr>
          </a:p>
        </p:txBody>
      </p:sp>
      <p:sp>
        <p:nvSpPr>
          <p:cNvPr id="14355" name="AutoShape 18"/>
          <p:cNvSpPr/>
          <p:nvPr/>
        </p:nvSpPr>
        <p:spPr>
          <a:xfrm rot="5400000">
            <a:off x="-6350" y="3171825"/>
            <a:ext cx="601663" cy="585788"/>
          </a:xfrm>
          <a:prstGeom prst="chevron">
            <a:avLst>
              <a:gd name="adj" fmla="val 10732"/>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56" name="Text Box 19"/>
          <p:cNvSpPr txBox="1"/>
          <p:nvPr/>
        </p:nvSpPr>
        <p:spPr>
          <a:xfrm>
            <a:off x="15875" y="3349625"/>
            <a:ext cx="557213"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4</a:t>
            </a:r>
            <a:endParaRPr lang="en-US" altLang="ko-KR" sz="1400" dirty="0">
              <a:latin typeface="Arial" panose="020B0604020202020204" pitchFamily="34" charset="0"/>
              <a:ea typeface="DotumChe" pitchFamily="49" charset="-127"/>
            </a:endParaRPr>
          </a:p>
        </p:txBody>
      </p:sp>
      <p:sp>
        <p:nvSpPr>
          <p:cNvPr id="14357" name="Rectangle 20"/>
          <p:cNvSpPr/>
          <p:nvPr/>
        </p:nvSpPr>
        <p:spPr>
          <a:xfrm>
            <a:off x="768350" y="3270250"/>
            <a:ext cx="2992438" cy="382588"/>
          </a:xfrm>
          <a:prstGeom prst="rect">
            <a:avLst/>
          </a:prstGeom>
          <a:noFill/>
          <a:ln w="12700">
            <a:noFill/>
          </a:ln>
        </p:spPr>
        <p:txBody>
          <a:bodyPr lIns="90488" tIns="44450" rIns="90488" bIns="44450" anchor="ctr"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快递业务经营许可申报表</a:t>
            </a:r>
            <a:endParaRPr lang="en-US" altLang="ko-KR" sz="1600" b="0" dirty="0">
              <a:latin typeface="Arial" panose="020B0604020202020204" pitchFamily="34" charset="0"/>
              <a:ea typeface="宋体" panose="02010600030101010101" pitchFamily="2" charset="-122"/>
            </a:endParaRPr>
          </a:p>
        </p:txBody>
      </p:sp>
      <p:sp>
        <p:nvSpPr>
          <p:cNvPr id="14358" name="AutoShape 22"/>
          <p:cNvSpPr/>
          <p:nvPr/>
        </p:nvSpPr>
        <p:spPr>
          <a:xfrm>
            <a:off x="682625" y="4559300"/>
            <a:ext cx="3167063" cy="550863"/>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59" name="AutoShape 23"/>
          <p:cNvSpPr/>
          <p:nvPr/>
        </p:nvSpPr>
        <p:spPr>
          <a:xfrm>
            <a:off x="682625" y="5768975"/>
            <a:ext cx="3167063" cy="593725"/>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60" name="AutoShape 24"/>
          <p:cNvSpPr/>
          <p:nvPr/>
        </p:nvSpPr>
        <p:spPr>
          <a:xfrm>
            <a:off x="682625" y="3943350"/>
            <a:ext cx="3167063" cy="585788"/>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61" name="AutoShape 25"/>
          <p:cNvSpPr/>
          <p:nvPr/>
        </p:nvSpPr>
        <p:spPr>
          <a:xfrm>
            <a:off x="684213" y="5137150"/>
            <a:ext cx="3167062" cy="581025"/>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62" name="Rectangle 26"/>
          <p:cNvSpPr/>
          <p:nvPr/>
        </p:nvSpPr>
        <p:spPr>
          <a:xfrm>
            <a:off x="768350" y="4078288"/>
            <a:ext cx="2992438" cy="334962"/>
          </a:xfrm>
          <a:prstGeom prst="rect">
            <a:avLst/>
          </a:prstGeom>
          <a:noFill/>
          <a:ln w="12700">
            <a:noFill/>
          </a:ln>
        </p:spPr>
        <p:txBody>
          <a:bodyPr lIns="90488" tIns="44450" rIns="90488" bIns="44450" anchor="ctr" anchorCtr="0">
            <a:spAutoFit/>
          </a:bodyPr>
          <a:p>
            <a:pPr marL="192405" indent="-192405" eaLnBrk="0" hangingPunct="0"/>
            <a:r>
              <a:rPr lang="zh-CN" altLang="en-US" sz="1600" b="0" dirty="0">
                <a:latin typeface="Arial" panose="020B0604020202020204" pitchFamily="34" charset="0"/>
                <a:ea typeface="宋体" panose="02010600030101010101" pitchFamily="2" charset="-122"/>
              </a:rPr>
              <a:t>法人简历及身份证复印件</a:t>
            </a:r>
            <a:endParaRPr lang="en-US" altLang="ko-KR" sz="1600" b="0" dirty="0">
              <a:latin typeface="Arial" panose="020B0604020202020204" pitchFamily="34" charset="0"/>
              <a:ea typeface="宋体" panose="02010600030101010101" pitchFamily="2" charset="-122"/>
            </a:endParaRPr>
          </a:p>
        </p:txBody>
      </p:sp>
      <p:sp>
        <p:nvSpPr>
          <p:cNvPr id="14363" name="AutoShape 27"/>
          <p:cNvSpPr/>
          <p:nvPr/>
        </p:nvSpPr>
        <p:spPr>
          <a:xfrm rot="5400000">
            <a:off x="-7937" y="3941763"/>
            <a:ext cx="601662" cy="585787"/>
          </a:xfrm>
          <a:prstGeom prst="homePlate">
            <a:avLst>
              <a:gd name="adj" fmla="val 12510"/>
            </a:avLst>
          </a:prstGeom>
          <a:solidFill>
            <a:srgbClr val="EAEC5E"/>
          </a:solidFill>
          <a:ln w="12700">
            <a:noFill/>
          </a:ln>
          <a:effectLst>
            <a:outerShdw dist="107763" dir="2699999" algn="ctr" rotWithShape="0">
              <a:schemeClr val="bg2"/>
            </a:outerShdw>
          </a:effectLst>
        </p:spPr>
        <p:txBody>
          <a:bodyPr rot="10800000" vert="eaVert" lIns="0" tIns="0" rIns="0" bIns="0" anchor="ctr" anchorCtr="0"/>
          <a:p>
            <a:pPr algn="ctr" eaLnBrk="0" hangingPunct="0">
              <a:spcBef>
                <a:spcPct val="50000"/>
              </a:spcBef>
            </a:pPr>
            <a:endParaRPr lang="ja-JP" altLang="en-US" sz="1400" dirty="0">
              <a:latin typeface="Arial" panose="020B0604020202020204" pitchFamily="34" charset="0"/>
              <a:ea typeface="DotumChe" pitchFamily="49" charset="-127"/>
            </a:endParaRPr>
          </a:p>
        </p:txBody>
      </p:sp>
      <p:sp>
        <p:nvSpPr>
          <p:cNvPr id="14364" name="AutoShape 28"/>
          <p:cNvSpPr/>
          <p:nvPr/>
        </p:nvSpPr>
        <p:spPr>
          <a:xfrm rot="5400000">
            <a:off x="-6350" y="4537075"/>
            <a:ext cx="601663" cy="585788"/>
          </a:xfrm>
          <a:prstGeom prst="chevron">
            <a:avLst>
              <a:gd name="adj" fmla="val 10732"/>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65" name="AutoShape 29"/>
          <p:cNvSpPr/>
          <p:nvPr/>
        </p:nvSpPr>
        <p:spPr>
          <a:xfrm rot="5400000">
            <a:off x="-4762" y="5148263"/>
            <a:ext cx="600075" cy="587375"/>
          </a:xfrm>
          <a:prstGeom prst="chevron">
            <a:avLst>
              <a:gd name="adj" fmla="val 10675"/>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66" name="Text Box 30"/>
          <p:cNvSpPr txBox="1"/>
          <p:nvPr/>
        </p:nvSpPr>
        <p:spPr>
          <a:xfrm>
            <a:off x="15875" y="4130675"/>
            <a:ext cx="557213"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5</a:t>
            </a:r>
            <a:endParaRPr lang="en-US" altLang="ko-KR" sz="1400" dirty="0">
              <a:latin typeface="Arial" panose="020B0604020202020204" pitchFamily="34" charset="0"/>
              <a:ea typeface="DotumChe" pitchFamily="49" charset="-127"/>
            </a:endParaRPr>
          </a:p>
        </p:txBody>
      </p:sp>
      <p:sp>
        <p:nvSpPr>
          <p:cNvPr id="14367" name="Text Box 31"/>
          <p:cNvSpPr txBox="1"/>
          <p:nvPr/>
        </p:nvSpPr>
        <p:spPr>
          <a:xfrm>
            <a:off x="15875" y="4738688"/>
            <a:ext cx="557213"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6</a:t>
            </a:r>
            <a:endParaRPr lang="en-US" altLang="ko-KR" sz="1400" dirty="0">
              <a:latin typeface="Arial" panose="020B0604020202020204" pitchFamily="34" charset="0"/>
              <a:ea typeface="DotumChe" pitchFamily="49" charset="-127"/>
            </a:endParaRPr>
          </a:p>
        </p:txBody>
      </p:sp>
      <p:sp>
        <p:nvSpPr>
          <p:cNvPr id="14368" name="Text Box 32"/>
          <p:cNvSpPr txBox="1"/>
          <p:nvPr/>
        </p:nvSpPr>
        <p:spPr>
          <a:xfrm>
            <a:off x="15875" y="5327650"/>
            <a:ext cx="557213"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7</a:t>
            </a:r>
            <a:endParaRPr lang="en-US" altLang="ko-KR" sz="1400" dirty="0">
              <a:latin typeface="Arial" panose="020B0604020202020204" pitchFamily="34" charset="0"/>
              <a:ea typeface="DotumChe" pitchFamily="49" charset="-127"/>
            </a:endParaRPr>
          </a:p>
        </p:txBody>
      </p:sp>
      <p:sp>
        <p:nvSpPr>
          <p:cNvPr id="14369" name="Rectangle 33"/>
          <p:cNvSpPr/>
          <p:nvPr/>
        </p:nvSpPr>
        <p:spPr>
          <a:xfrm>
            <a:off x="768350" y="4651375"/>
            <a:ext cx="2992438" cy="382588"/>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验资报告</a:t>
            </a:r>
            <a:endParaRPr lang="en-US" altLang="ko-KR" sz="1600" b="0" dirty="0">
              <a:latin typeface="Arial" panose="020B0604020202020204" pitchFamily="34" charset="0"/>
              <a:ea typeface="宋体" panose="02010600030101010101" pitchFamily="2" charset="-122"/>
            </a:endParaRPr>
          </a:p>
        </p:txBody>
      </p:sp>
      <p:sp>
        <p:nvSpPr>
          <p:cNvPr id="14370" name="Rectangle 34"/>
          <p:cNvSpPr/>
          <p:nvPr/>
        </p:nvSpPr>
        <p:spPr>
          <a:xfrm>
            <a:off x="611188" y="5084763"/>
            <a:ext cx="2992437" cy="676275"/>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经营快递的分公司名录、</a:t>
            </a:r>
            <a:endParaRPr lang="zh-CN" altLang="en-US" sz="1600" b="0" dirty="0">
              <a:latin typeface="Arial" panose="020B0604020202020204" pitchFamily="34" charset="0"/>
              <a:ea typeface="宋体" panose="02010600030101010101" pitchFamily="2" charset="-122"/>
            </a:endParaRPr>
          </a:p>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子公司名录、加盟名录</a:t>
            </a:r>
            <a:endParaRPr lang="en-US" altLang="ko-KR" sz="1600" b="0" dirty="0">
              <a:latin typeface="Arial" panose="020B0604020202020204" pitchFamily="34" charset="0"/>
              <a:ea typeface="宋体" panose="02010600030101010101" pitchFamily="2" charset="-122"/>
            </a:endParaRPr>
          </a:p>
        </p:txBody>
      </p:sp>
      <p:sp>
        <p:nvSpPr>
          <p:cNvPr id="14371" name="AutoShape 35"/>
          <p:cNvSpPr/>
          <p:nvPr/>
        </p:nvSpPr>
        <p:spPr>
          <a:xfrm rot="5400000">
            <a:off x="-6350" y="5764213"/>
            <a:ext cx="601663" cy="585787"/>
          </a:xfrm>
          <a:prstGeom prst="chevron">
            <a:avLst>
              <a:gd name="adj" fmla="val 10732"/>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72" name="Text Box 36"/>
          <p:cNvSpPr txBox="1"/>
          <p:nvPr/>
        </p:nvSpPr>
        <p:spPr>
          <a:xfrm>
            <a:off x="15875" y="5942013"/>
            <a:ext cx="557213"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8</a:t>
            </a:r>
            <a:endParaRPr lang="en-US" altLang="ko-KR" sz="1400" dirty="0">
              <a:latin typeface="Arial" panose="020B0604020202020204" pitchFamily="34" charset="0"/>
              <a:ea typeface="DotumChe" pitchFamily="49" charset="-127"/>
            </a:endParaRPr>
          </a:p>
        </p:txBody>
      </p:sp>
      <p:sp>
        <p:nvSpPr>
          <p:cNvPr id="14373" name="Rectangle 37"/>
          <p:cNvSpPr/>
          <p:nvPr/>
        </p:nvSpPr>
        <p:spPr>
          <a:xfrm>
            <a:off x="768350" y="5862638"/>
            <a:ext cx="2992438" cy="382587"/>
          </a:xfrm>
          <a:prstGeom prst="rect">
            <a:avLst/>
          </a:prstGeom>
          <a:noFill/>
          <a:ln w="12700">
            <a:noFill/>
          </a:ln>
        </p:spPr>
        <p:txBody>
          <a:bodyPr lIns="90488" tIns="44450" rIns="90488" bIns="44450" anchor="ctr"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处理场所（中心）名录</a:t>
            </a:r>
            <a:endParaRPr lang="en-US" altLang="ko-KR" sz="1600" b="0" dirty="0">
              <a:latin typeface="Arial" panose="020B0604020202020204" pitchFamily="34" charset="0"/>
              <a:ea typeface="宋体" panose="02010600030101010101" pitchFamily="2" charset="-122"/>
            </a:endParaRPr>
          </a:p>
        </p:txBody>
      </p:sp>
      <p:sp>
        <p:nvSpPr>
          <p:cNvPr id="14374" name="AutoShape 39"/>
          <p:cNvSpPr/>
          <p:nvPr/>
        </p:nvSpPr>
        <p:spPr>
          <a:xfrm>
            <a:off x="5449888" y="1893888"/>
            <a:ext cx="3692525" cy="550862"/>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75" name="AutoShape 40"/>
          <p:cNvSpPr/>
          <p:nvPr/>
        </p:nvSpPr>
        <p:spPr>
          <a:xfrm>
            <a:off x="5449888" y="3103563"/>
            <a:ext cx="3692525" cy="593725"/>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76" name="AutoShape 41"/>
          <p:cNvSpPr/>
          <p:nvPr/>
        </p:nvSpPr>
        <p:spPr>
          <a:xfrm>
            <a:off x="5449888" y="1277938"/>
            <a:ext cx="3692525" cy="585787"/>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77" name="AutoShape 42"/>
          <p:cNvSpPr/>
          <p:nvPr/>
        </p:nvSpPr>
        <p:spPr>
          <a:xfrm>
            <a:off x="5451475" y="2471738"/>
            <a:ext cx="3692525" cy="581025"/>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78" name="Rectangle 43"/>
          <p:cNvSpPr/>
          <p:nvPr/>
        </p:nvSpPr>
        <p:spPr>
          <a:xfrm>
            <a:off x="5551488" y="1412875"/>
            <a:ext cx="3487737" cy="331788"/>
          </a:xfrm>
          <a:prstGeom prst="rect">
            <a:avLst/>
          </a:prstGeom>
          <a:noFill/>
          <a:ln w="12700">
            <a:noFill/>
          </a:ln>
        </p:spPr>
        <p:txBody>
          <a:bodyPr lIns="90488" tIns="44450" rIns="90488" bIns="44450" anchor="ctr" anchorCtr="0">
            <a:spAutoFit/>
          </a:bodyPr>
          <a:p>
            <a:pPr marL="192405" indent="-192405" eaLnBrk="0" hangingPunct="0"/>
            <a:r>
              <a:rPr lang="zh-CN" altLang="en-US" sz="1600" b="0" dirty="0">
                <a:latin typeface="Arial" panose="020B0604020202020204" pitchFamily="34" charset="0"/>
                <a:ea typeface="宋体" panose="02010600030101010101" pitchFamily="2" charset="-122"/>
              </a:rPr>
              <a:t>场地使用证明</a:t>
            </a:r>
            <a:endParaRPr lang="en-US" altLang="ko-KR" sz="1600" b="0" dirty="0">
              <a:latin typeface="Arial" panose="020B0604020202020204" pitchFamily="34" charset="0"/>
              <a:ea typeface="宋体" panose="02010600030101010101" pitchFamily="2" charset="-122"/>
            </a:endParaRPr>
          </a:p>
        </p:txBody>
      </p:sp>
      <p:sp>
        <p:nvSpPr>
          <p:cNvPr id="14379" name="AutoShape 44"/>
          <p:cNvSpPr/>
          <p:nvPr/>
        </p:nvSpPr>
        <p:spPr>
          <a:xfrm rot="5400000">
            <a:off x="4694238" y="1227138"/>
            <a:ext cx="600075" cy="682625"/>
          </a:xfrm>
          <a:prstGeom prst="homePlate">
            <a:avLst>
              <a:gd name="adj" fmla="val 12180"/>
            </a:avLst>
          </a:prstGeom>
          <a:solidFill>
            <a:srgbClr val="EAEC5E"/>
          </a:solidFill>
          <a:ln w="12700">
            <a:noFill/>
          </a:ln>
          <a:effectLst>
            <a:outerShdw dist="107763" dir="2699999" algn="ctr" rotWithShape="0">
              <a:schemeClr val="bg2"/>
            </a:outerShdw>
          </a:effectLst>
        </p:spPr>
        <p:txBody>
          <a:bodyPr rot="10800000" vert="eaVert" lIns="0" tIns="0" rIns="0" bIns="0" anchor="ctr" anchorCtr="0"/>
          <a:p>
            <a:pPr algn="ctr" eaLnBrk="0" hangingPunct="0">
              <a:spcBef>
                <a:spcPct val="50000"/>
              </a:spcBef>
            </a:pPr>
            <a:endParaRPr lang="ja-JP" altLang="en-US" sz="1400" dirty="0">
              <a:latin typeface="Arial" panose="020B0604020202020204" pitchFamily="34" charset="0"/>
              <a:ea typeface="DotumChe" pitchFamily="49" charset="-127"/>
            </a:endParaRPr>
          </a:p>
        </p:txBody>
      </p:sp>
      <p:sp>
        <p:nvSpPr>
          <p:cNvPr id="14380" name="AutoShape 45"/>
          <p:cNvSpPr/>
          <p:nvPr/>
        </p:nvSpPr>
        <p:spPr>
          <a:xfrm rot="5400000">
            <a:off x="4697413" y="1822450"/>
            <a:ext cx="601662" cy="684213"/>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81" name="AutoShape 46"/>
          <p:cNvSpPr/>
          <p:nvPr/>
        </p:nvSpPr>
        <p:spPr>
          <a:xfrm rot="5400000">
            <a:off x="4695825" y="2433638"/>
            <a:ext cx="600075" cy="684212"/>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82" name="Text Box 47"/>
          <p:cNvSpPr txBox="1"/>
          <p:nvPr/>
        </p:nvSpPr>
        <p:spPr>
          <a:xfrm>
            <a:off x="4673600" y="1465263"/>
            <a:ext cx="649288"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9</a:t>
            </a:r>
            <a:endParaRPr lang="en-US" altLang="ko-KR" sz="1400" dirty="0">
              <a:latin typeface="Arial" panose="020B0604020202020204" pitchFamily="34" charset="0"/>
              <a:ea typeface="DotumChe" pitchFamily="49" charset="-127"/>
            </a:endParaRPr>
          </a:p>
        </p:txBody>
      </p:sp>
      <p:sp>
        <p:nvSpPr>
          <p:cNvPr id="14383" name="Text Box 48"/>
          <p:cNvSpPr txBox="1"/>
          <p:nvPr/>
        </p:nvSpPr>
        <p:spPr>
          <a:xfrm>
            <a:off x="4673600" y="2073275"/>
            <a:ext cx="649288"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10</a:t>
            </a:r>
            <a:endParaRPr lang="en-US" altLang="ko-KR" sz="1400" dirty="0">
              <a:latin typeface="Arial" panose="020B0604020202020204" pitchFamily="34" charset="0"/>
              <a:ea typeface="DotumChe" pitchFamily="49" charset="-127"/>
            </a:endParaRPr>
          </a:p>
        </p:txBody>
      </p:sp>
      <p:sp>
        <p:nvSpPr>
          <p:cNvPr id="14384" name="Text Box 49"/>
          <p:cNvSpPr txBox="1"/>
          <p:nvPr/>
        </p:nvSpPr>
        <p:spPr>
          <a:xfrm>
            <a:off x="4673600" y="2662238"/>
            <a:ext cx="649288"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11</a:t>
            </a:r>
            <a:endParaRPr lang="en-US" altLang="ko-KR" sz="1400" dirty="0">
              <a:latin typeface="Arial" panose="020B0604020202020204" pitchFamily="34" charset="0"/>
              <a:ea typeface="DotumChe" pitchFamily="49" charset="-127"/>
            </a:endParaRPr>
          </a:p>
        </p:txBody>
      </p:sp>
      <p:sp>
        <p:nvSpPr>
          <p:cNvPr id="14385" name="Rectangle 50"/>
          <p:cNvSpPr/>
          <p:nvPr/>
        </p:nvSpPr>
        <p:spPr>
          <a:xfrm>
            <a:off x="5508625" y="1773238"/>
            <a:ext cx="3487738" cy="676275"/>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持证快递业务员名录</a:t>
            </a:r>
            <a:endParaRPr lang="zh-CN" altLang="en-US" sz="1600" b="0" dirty="0">
              <a:latin typeface="Arial" panose="020B0604020202020204" pitchFamily="34" charset="0"/>
              <a:ea typeface="宋体" panose="02010600030101010101" pitchFamily="2" charset="-122"/>
            </a:endParaRPr>
          </a:p>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（含分公司、子公司、处理中心）；</a:t>
            </a:r>
            <a:endParaRPr lang="en-US" altLang="ko-KR" sz="1600" b="0" dirty="0">
              <a:latin typeface="Arial" panose="020B0604020202020204" pitchFamily="34" charset="0"/>
              <a:ea typeface="宋体" panose="02010600030101010101" pitchFamily="2" charset="-122"/>
            </a:endParaRPr>
          </a:p>
        </p:txBody>
      </p:sp>
      <p:sp>
        <p:nvSpPr>
          <p:cNvPr id="14386" name="Rectangle 51"/>
          <p:cNvSpPr/>
          <p:nvPr/>
        </p:nvSpPr>
        <p:spPr>
          <a:xfrm>
            <a:off x="5551488" y="2573338"/>
            <a:ext cx="3487737" cy="382587"/>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服务质量管理制度</a:t>
            </a:r>
            <a:endParaRPr lang="en-US" altLang="ko-KR" sz="1600" b="0" dirty="0">
              <a:latin typeface="Arial" panose="020B0604020202020204" pitchFamily="34" charset="0"/>
              <a:ea typeface="宋体" panose="02010600030101010101" pitchFamily="2" charset="-122"/>
            </a:endParaRPr>
          </a:p>
        </p:txBody>
      </p:sp>
      <p:sp>
        <p:nvSpPr>
          <p:cNvPr id="14387" name="AutoShape 52"/>
          <p:cNvSpPr/>
          <p:nvPr/>
        </p:nvSpPr>
        <p:spPr>
          <a:xfrm rot="5400000">
            <a:off x="4697413" y="3049588"/>
            <a:ext cx="601662" cy="684212"/>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88" name="Text Box 53"/>
          <p:cNvSpPr txBox="1"/>
          <p:nvPr/>
        </p:nvSpPr>
        <p:spPr>
          <a:xfrm>
            <a:off x="4673600" y="3276600"/>
            <a:ext cx="649288"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12</a:t>
            </a:r>
            <a:endParaRPr lang="en-US" altLang="ko-KR" sz="1400" dirty="0">
              <a:latin typeface="Arial" panose="020B0604020202020204" pitchFamily="34" charset="0"/>
              <a:ea typeface="DotumChe" pitchFamily="49" charset="-127"/>
            </a:endParaRPr>
          </a:p>
        </p:txBody>
      </p:sp>
      <p:sp>
        <p:nvSpPr>
          <p:cNvPr id="14389" name="Rectangle 54"/>
          <p:cNvSpPr/>
          <p:nvPr/>
        </p:nvSpPr>
        <p:spPr>
          <a:xfrm>
            <a:off x="5551488" y="3197225"/>
            <a:ext cx="3487737" cy="382588"/>
          </a:xfrm>
          <a:prstGeom prst="rect">
            <a:avLst/>
          </a:prstGeom>
          <a:noFill/>
          <a:ln w="12700">
            <a:noFill/>
          </a:ln>
        </p:spPr>
        <p:txBody>
          <a:bodyPr lIns="90488" tIns="44450" rIns="90488" bIns="44450" anchor="ctr"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业务操作规范</a:t>
            </a:r>
            <a:endParaRPr lang="en-US" altLang="ko-KR" sz="1600" b="0" dirty="0">
              <a:latin typeface="Arial" panose="020B0604020202020204" pitchFamily="34" charset="0"/>
              <a:ea typeface="宋体" panose="02010600030101010101" pitchFamily="2" charset="-122"/>
            </a:endParaRPr>
          </a:p>
        </p:txBody>
      </p:sp>
      <p:sp>
        <p:nvSpPr>
          <p:cNvPr id="14390" name="AutoShape 56"/>
          <p:cNvSpPr/>
          <p:nvPr/>
        </p:nvSpPr>
        <p:spPr>
          <a:xfrm>
            <a:off x="5449888" y="4508500"/>
            <a:ext cx="3692525" cy="550863"/>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91" name="AutoShape 58"/>
          <p:cNvSpPr/>
          <p:nvPr/>
        </p:nvSpPr>
        <p:spPr>
          <a:xfrm>
            <a:off x="5449888" y="3870325"/>
            <a:ext cx="3692525" cy="585788"/>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392" name="Rectangle 60"/>
          <p:cNvSpPr/>
          <p:nvPr/>
        </p:nvSpPr>
        <p:spPr>
          <a:xfrm>
            <a:off x="5551488" y="4005263"/>
            <a:ext cx="3487737" cy="331787"/>
          </a:xfrm>
          <a:prstGeom prst="rect">
            <a:avLst/>
          </a:prstGeom>
          <a:noFill/>
          <a:ln w="12700">
            <a:noFill/>
          </a:ln>
        </p:spPr>
        <p:txBody>
          <a:bodyPr lIns="90488" tIns="44450" rIns="90488" bIns="44450" anchor="ctr" anchorCtr="0">
            <a:spAutoFit/>
          </a:bodyPr>
          <a:p>
            <a:pPr marL="192405" indent="-192405" eaLnBrk="0" hangingPunct="0"/>
            <a:r>
              <a:rPr lang="zh-CN" altLang="en-US" sz="1600" b="0" dirty="0">
                <a:latin typeface="Arial" panose="020B0604020202020204" pitchFamily="34" charset="0"/>
                <a:ea typeface="宋体" panose="02010600030101010101" pitchFamily="2" charset="-122"/>
              </a:rPr>
              <a:t>安全保障制度和措施</a:t>
            </a:r>
            <a:endParaRPr lang="en-US" altLang="ko-KR" sz="1600" b="0" dirty="0">
              <a:latin typeface="Arial" panose="020B0604020202020204" pitchFamily="34" charset="0"/>
              <a:ea typeface="宋体" panose="02010600030101010101" pitchFamily="2" charset="-122"/>
            </a:endParaRPr>
          </a:p>
        </p:txBody>
      </p:sp>
      <p:sp>
        <p:nvSpPr>
          <p:cNvPr id="14393" name="AutoShape 61"/>
          <p:cNvSpPr/>
          <p:nvPr/>
        </p:nvSpPr>
        <p:spPr>
          <a:xfrm rot="5400000">
            <a:off x="4692650" y="3817938"/>
            <a:ext cx="601663" cy="682625"/>
          </a:xfrm>
          <a:prstGeom prst="homePlate">
            <a:avLst>
              <a:gd name="adj" fmla="val 12180"/>
            </a:avLst>
          </a:prstGeom>
          <a:solidFill>
            <a:srgbClr val="EAEC5E"/>
          </a:solidFill>
          <a:ln w="12700">
            <a:noFill/>
          </a:ln>
          <a:effectLst>
            <a:outerShdw dist="107763" dir="2699999" algn="ctr" rotWithShape="0">
              <a:schemeClr val="bg2"/>
            </a:outerShdw>
          </a:effectLst>
        </p:spPr>
        <p:txBody>
          <a:bodyPr rot="10800000" vert="eaVert" lIns="0" tIns="0" rIns="0" bIns="0" anchor="ctr" anchorCtr="0"/>
          <a:p>
            <a:pPr algn="ctr" eaLnBrk="0" hangingPunct="0">
              <a:spcBef>
                <a:spcPct val="50000"/>
              </a:spcBef>
            </a:pPr>
            <a:endParaRPr lang="ja-JP" altLang="en-US" sz="1400" dirty="0">
              <a:latin typeface="Arial" panose="020B0604020202020204" pitchFamily="34" charset="0"/>
              <a:ea typeface="DotumChe" pitchFamily="49" charset="-127"/>
            </a:endParaRPr>
          </a:p>
        </p:txBody>
      </p:sp>
      <p:sp>
        <p:nvSpPr>
          <p:cNvPr id="14394" name="AutoShape 62"/>
          <p:cNvSpPr/>
          <p:nvPr/>
        </p:nvSpPr>
        <p:spPr>
          <a:xfrm rot="5400000">
            <a:off x="4684713" y="4489450"/>
            <a:ext cx="601662" cy="684213"/>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395" name="Text Box 64"/>
          <p:cNvSpPr txBox="1"/>
          <p:nvPr/>
        </p:nvSpPr>
        <p:spPr>
          <a:xfrm>
            <a:off x="4673600" y="4057650"/>
            <a:ext cx="649288" cy="201613"/>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13</a:t>
            </a:r>
            <a:endParaRPr lang="en-US" altLang="ko-KR" sz="1400" dirty="0">
              <a:latin typeface="Arial" panose="020B0604020202020204" pitchFamily="34" charset="0"/>
              <a:ea typeface="DotumChe" pitchFamily="49" charset="-127"/>
            </a:endParaRPr>
          </a:p>
        </p:txBody>
      </p:sp>
      <p:sp>
        <p:nvSpPr>
          <p:cNvPr id="14396" name="Text Box 65"/>
          <p:cNvSpPr txBox="1"/>
          <p:nvPr/>
        </p:nvSpPr>
        <p:spPr>
          <a:xfrm>
            <a:off x="4673600" y="4665663"/>
            <a:ext cx="649288"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14</a:t>
            </a:r>
            <a:endParaRPr lang="en-US" altLang="ko-KR" sz="1400" dirty="0">
              <a:latin typeface="Arial" panose="020B0604020202020204" pitchFamily="34" charset="0"/>
              <a:ea typeface="DotumChe" pitchFamily="49" charset="-127"/>
            </a:endParaRPr>
          </a:p>
        </p:txBody>
      </p:sp>
      <p:sp>
        <p:nvSpPr>
          <p:cNvPr id="14397" name="Rectangle 67"/>
          <p:cNvSpPr/>
          <p:nvPr/>
        </p:nvSpPr>
        <p:spPr>
          <a:xfrm>
            <a:off x="5656263" y="4603750"/>
            <a:ext cx="3487737" cy="382588"/>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加盟合同协议</a:t>
            </a:r>
            <a:endParaRPr lang="en-US" altLang="ko-KR" sz="1600" b="0" dirty="0">
              <a:latin typeface="Arial" panose="020B0604020202020204" pitchFamily="34" charset="0"/>
              <a:ea typeface="宋体" panose="02010600030101010101" pitchFamily="2" charset="-122"/>
            </a:endParaRPr>
          </a:p>
        </p:txBody>
      </p:sp>
      <p:sp>
        <p:nvSpPr>
          <p:cNvPr id="14398" name="Rectangle 71"/>
          <p:cNvSpPr/>
          <p:nvPr/>
        </p:nvSpPr>
        <p:spPr>
          <a:xfrm>
            <a:off x="5580063" y="5949950"/>
            <a:ext cx="2447925" cy="600075"/>
          </a:xfrm>
          <a:prstGeom prst="rect">
            <a:avLst/>
          </a:prstGeom>
          <a:noFill/>
          <a:ln w="12700">
            <a:noFill/>
          </a:ln>
        </p:spPr>
        <p:txBody>
          <a:bodyPr lIns="90488" tIns="44450" rIns="90488" bIns="44450" anchor="ctr" anchorCtr="0">
            <a:spAutoFit/>
          </a:bodyPr>
          <a:p>
            <a:pPr marL="192405" indent="-192405" eaLnBrk="0" hangingPunct="0">
              <a:lnSpc>
                <a:spcPct val="120000"/>
              </a:lnSpc>
            </a:pPr>
            <a:r>
              <a:rPr lang="en-US" altLang="zh-CN" sz="2800" dirty="0">
                <a:latin typeface="Arial" panose="020B0604020202020204" pitchFamily="34" charset="0"/>
                <a:ea typeface="宋体" panose="02010600030101010101" pitchFamily="2" charset="-122"/>
              </a:rPr>
              <a:t>3</a:t>
            </a:r>
            <a:r>
              <a:rPr lang="zh-CN" altLang="en-US" sz="2800" dirty="0">
                <a:latin typeface="Arial" panose="020B0604020202020204" pitchFamily="34" charset="0"/>
                <a:ea typeface="宋体" panose="02010600030101010101" pitchFamily="2" charset="-122"/>
              </a:rPr>
              <a:t>、申请资料</a:t>
            </a:r>
            <a:endParaRPr lang="ko-KR" altLang="en-US" sz="2800" dirty="0">
              <a:latin typeface="Arial" panose="020B0604020202020204" pitchFamily="34" charset="0"/>
              <a:ea typeface="宋体" panose="02010600030101010101" pitchFamily="2" charset="-122"/>
            </a:endParaRPr>
          </a:p>
        </p:txBody>
      </p:sp>
      <p:sp>
        <p:nvSpPr>
          <p:cNvPr id="14399" name="AutoShape 75"/>
          <p:cNvSpPr/>
          <p:nvPr/>
        </p:nvSpPr>
        <p:spPr>
          <a:xfrm>
            <a:off x="5449888" y="5135563"/>
            <a:ext cx="3692525" cy="550862"/>
          </a:xfrm>
          <a:prstGeom prst="bevel">
            <a:avLst>
              <a:gd name="adj" fmla="val 5083"/>
            </a:avLst>
          </a:prstGeom>
          <a:solidFill>
            <a:schemeClr val="folHlink"/>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4400" name="AutoShape 76"/>
          <p:cNvSpPr/>
          <p:nvPr/>
        </p:nvSpPr>
        <p:spPr>
          <a:xfrm rot="5400000">
            <a:off x="4684713" y="5116513"/>
            <a:ext cx="601662" cy="684212"/>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4401" name="Rectangle 77"/>
          <p:cNvSpPr/>
          <p:nvPr/>
        </p:nvSpPr>
        <p:spPr>
          <a:xfrm>
            <a:off x="5580063" y="5230813"/>
            <a:ext cx="3563937" cy="382587"/>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sz="1600" b="0" dirty="0">
                <a:latin typeface="Arial" panose="020B0604020202020204" pitchFamily="34" charset="0"/>
                <a:ea typeface="宋体" panose="02010600030101010101" pitchFamily="2" charset="-122"/>
              </a:rPr>
              <a:t>经营代收货款业务安全保障措施</a:t>
            </a:r>
            <a:endParaRPr lang="en-US" altLang="ko-KR" sz="1600" b="0" dirty="0">
              <a:latin typeface="Arial" panose="020B0604020202020204" pitchFamily="34" charset="0"/>
              <a:ea typeface="宋体" panose="02010600030101010101" pitchFamily="2" charset="-122"/>
            </a:endParaRPr>
          </a:p>
        </p:txBody>
      </p:sp>
      <p:sp>
        <p:nvSpPr>
          <p:cNvPr id="14402" name="Text Box 78"/>
          <p:cNvSpPr txBox="1"/>
          <p:nvPr/>
        </p:nvSpPr>
        <p:spPr>
          <a:xfrm>
            <a:off x="4643438" y="5373688"/>
            <a:ext cx="649287" cy="201612"/>
          </a:xfrm>
          <a:prstGeom prst="rect">
            <a:avLst/>
          </a:prstGeom>
          <a:noFill/>
          <a:ln w="12700">
            <a:noFill/>
          </a:ln>
        </p:spPr>
        <p:txBody>
          <a:bodyPr lIns="18000" tIns="0" rIns="18000" bIns="0" anchor="ctr" anchorCtr="0">
            <a:spAutoFit/>
          </a:bodyPr>
          <a:p>
            <a:pPr algn="ctr" eaLnBrk="0" hangingPunct="0">
              <a:lnSpc>
                <a:spcPct val="95000"/>
              </a:lnSpc>
              <a:spcBef>
                <a:spcPct val="50000"/>
              </a:spcBef>
            </a:pPr>
            <a:r>
              <a:rPr lang="en-US" altLang="zh-CN" sz="1400" dirty="0">
                <a:latin typeface="Arial" panose="020B0604020202020204" pitchFamily="34" charset="0"/>
                <a:ea typeface="DotumChe" pitchFamily="49" charset="-127"/>
              </a:rPr>
              <a:t>15</a:t>
            </a:r>
            <a:endParaRPr lang="en-US" altLang="ko-KR" sz="1400" dirty="0">
              <a:latin typeface="Arial" panose="020B0604020202020204" pitchFamily="34" charset="0"/>
              <a:ea typeface="DotumChe" pitchFamily="49" charset="-127"/>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536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aphicFrame>
        <p:nvGraphicFramePr>
          <p:cNvPr id="154669" name="Group 1069"/>
          <p:cNvGraphicFramePr>
            <a:graphicFrameLocks noGrp="1"/>
          </p:cNvGraphicFramePr>
          <p:nvPr/>
        </p:nvGraphicFramePr>
        <p:xfrm>
          <a:off x="179388" y="1462088"/>
          <a:ext cx="8785225" cy="5394328"/>
        </p:xfrm>
        <a:graphic>
          <a:graphicData uri="http://schemas.openxmlformats.org/drawingml/2006/table">
            <a:tbl>
              <a:tblPr/>
              <a:tblGrid>
                <a:gridCol w="3424237"/>
                <a:gridCol w="2192338"/>
                <a:gridCol w="247650"/>
                <a:gridCol w="1373187"/>
                <a:gridCol w="1547813"/>
              </a:tblGrid>
              <a:tr h="579052">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企业名称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r>
              <a:tr h="335241">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企业类型</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□有限责任公司 □股份有限公司 □其它</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r>
              <a:tr h="579052">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企业性质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□国有控股 </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□民营控股</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是否含外商投资：□是   □否</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r h="335241">
                <a:tc vMerge="1">
                  <a:tcPr/>
                </a:tc>
                <a:tc gridSpan="4">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□外商控股</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r>
              <a:tr h="579052">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工商注册号</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rPr>
                        <a:t>预先核准通知书文号</a:t>
                      </a: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注册资本</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2286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注册机关</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□国家工商管理总局</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en-US" altLang="zh-CN"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________</a:t>
                      </a: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省</a:t>
                      </a:r>
                      <a:r>
                        <a:rPr kumimoji="0" lang="en-US" altLang="zh-CN"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市</a:t>
                      </a:r>
                      <a:r>
                        <a:rPr kumimoji="0" lang="en-US" altLang="zh-CN"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区（县）工商行政管理局</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注册日期</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9052">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工商营业执照有效期</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（预先核准通知书有效期）</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法定代表人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79052">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法定代表人身份证号</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法定代表人手机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41">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联系人姓名</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联系人手机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41">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联系人电子邮箱</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固定电话</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41">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传真</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邮政编码</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5" marB="45715"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5418" name="AutoShape 1070"/>
          <p:cNvSpPr/>
          <p:nvPr/>
        </p:nvSpPr>
        <p:spPr>
          <a:xfrm>
            <a:off x="5651500" y="1412875"/>
            <a:ext cx="2808288" cy="576263"/>
          </a:xfrm>
          <a:prstGeom prst="cloudCallout">
            <a:avLst>
              <a:gd name="adj1" fmla="val -164301"/>
              <a:gd name="adj2" fmla="val 47245"/>
            </a:avLst>
          </a:prstGeom>
          <a:solidFill>
            <a:schemeClr val="accent1"/>
          </a:solidFill>
          <a:ln w="9525" cap="flat" cmpd="sng">
            <a:solidFill>
              <a:schemeClr val="tx1"/>
            </a:solidFill>
            <a:prstDash val="solid"/>
            <a:round/>
            <a:headEnd type="none" w="med" len="med"/>
            <a:tailEnd type="none" w="med" len="med"/>
          </a:ln>
        </p:spPr>
        <p:txBody>
          <a:bodyPr anchor="t" anchorCtr="0"/>
          <a:p>
            <a:pPr algn="ctr"/>
            <a:r>
              <a:rPr lang="zh-CN" altLang="en-US" sz="1400" dirty="0">
                <a:solidFill>
                  <a:srgbClr val="FF0000"/>
                </a:solidFill>
                <a:latin typeface="Arial" panose="020B0604020202020204" pitchFamily="34" charset="0"/>
                <a:ea typeface="宋体" panose="02010600030101010101" pitchFamily="2" charset="-122"/>
              </a:rPr>
              <a:t>多想几个，以防重名</a:t>
            </a:r>
            <a:endParaRPr lang="zh-CN" altLang="en-US" sz="1400" dirty="0">
              <a:solidFill>
                <a:srgbClr val="FF0000"/>
              </a:solidFill>
              <a:latin typeface="Arial" panose="020B0604020202020204" pitchFamily="34" charset="0"/>
              <a:ea typeface="宋体" panose="02010600030101010101" pitchFamily="2" charset="-122"/>
            </a:endParaRPr>
          </a:p>
        </p:txBody>
      </p:sp>
      <p:sp>
        <p:nvSpPr>
          <p:cNvPr id="15419" name="AutoShape 1071"/>
          <p:cNvSpPr/>
          <p:nvPr/>
        </p:nvSpPr>
        <p:spPr>
          <a:xfrm rot="5400000">
            <a:off x="1589088" y="723900"/>
            <a:ext cx="601662" cy="684213"/>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5420" name="Rectangle 1072"/>
          <p:cNvSpPr/>
          <p:nvPr/>
        </p:nvSpPr>
        <p:spPr>
          <a:xfrm>
            <a:off x="2268538" y="836613"/>
            <a:ext cx="3487737" cy="419100"/>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快递业务经营许可申请书</a:t>
            </a:r>
            <a:endParaRPr lang="en-US" altLang="ko-KR" dirty="0">
              <a:latin typeface="Arial" panose="020B0604020202020204" pitchFamily="34" charset="0"/>
              <a:ea typeface="宋体" panose="02010600030101010101" pitchFamily="2" charset="-122"/>
            </a:endParaRPr>
          </a:p>
        </p:txBody>
      </p:sp>
      <p:sp>
        <p:nvSpPr>
          <p:cNvPr id="15421" name="Text Box 1073"/>
          <p:cNvSpPr txBox="1"/>
          <p:nvPr/>
        </p:nvSpPr>
        <p:spPr>
          <a:xfrm>
            <a:off x="1692275" y="908050"/>
            <a:ext cx="503238" cy="457200"/>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a:t>
            </a:r>
            <a:endParaRPr lang="en-US" altLang="zh-CN" sz="2400"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638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aphicFrame>
        <p:nvGraphicFramePr>
          <p:cNvPr id="120906" name="Group 74"/>
          <p:cNvGraphicFramePr>
            <a:graphicFrameLocks noGrp="1"/>
          </p:cNvGraphicFramePr>
          <p:nvPr>
            <p:ph idx="4294967295"/>
          </p:nvPr>
        </p:nvGraphicFramePr>
        <p:xfrm>
          <a:off x="179388" y="1557338"/>
          <a:ext cx="8785225" cy="4986338"/>
        </p:xfrm>
        <a:graphic>
          <a:graphicData uri="http://schemas.openxmlformats.org/drawingml/2006/table">
            <a:tbl>
              <a:tblPr/>
              <a:tblGrid>
                <a:gridCol w="3440112"/>
                <a:gridCol w="5345113"/>
              </a:tblGrid>
              <a:tr h="701675">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注册地址</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00088">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通信地址</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65188">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申请类别</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省、自治区、直辖市范围内经营</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跨省、自治区、直辖市范围经营</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国际快递业务</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58813">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申请经营地域</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（附分支机构名录）</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01675">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经营品牌名称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358899">
                <a:tc gridSpan="2">
                  <a:txBody>
                    <a:bodyPr/>
                    <a:lstStyle>
                      <a:lvl1pPr marL="342900" indent="3771900" eaLnBrk="0" hangingPunct="0">
                        <a:spcBef>
                          <a:spcPct val="20000"/>
                        </a:spcBef>
                        <a:tabLst>
                          <a:tab pos="3473450" algn="l"/>
                        </a:tabLst>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tabLst>
                          <a:tab pos="3473450" algn="l"/>
                        </a:tabLst>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tabLst>
                          <a:tab pos="3473450" algn="l"/>
                        </a:tabLst>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tabLst>
                          <a:tab pos="347345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tabLst>
                          <a:tab pos="347345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tabLst>
                          <a:tab pos="347345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tabLst>
                          <a:tab pos="347345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tabLst>
                          <a:tab pos="347345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tabLst>
                          <a:tab pos="3473450" algn="l"/>
                        </a:tabLst>
                        <a:defRPr>
                          <a:solidFill>
                            <a:schemeClr val="tx1"/>
                          </a:solidFill>
                          <a:latin typeface="Arial" panose="020B0604020202020204" pitchFamily="34" charset="0"/>
                          <a:ea typeface="宋体" panose="02010600030101010101" pitchFamily="2" charset="-122"/>
                        </a:defRPr>
                      </a:lvl9pPr>
                    </a:lstStyle>
                    <a:p>
                      <a:pPr marL="342900" marR="0" lvl="0" indent="3771900" algn="l" defTabSz="914400" rtl="0" eaLnBrk="0" fontAlgn="base" latinLnBrk="0" hangingPunct="0">
                        <a:lnSpc>
                          <a:spcPct val="100000"/>
                        </a:lnSpc>
                        <a:spcBef>
                          <a:spcPct val="0"/>
                        </a:spcBef>
                        <a:spcAft>
                          <a:spcPct val="0"/>
                        </a:spcAft>
                        <a:buClrTx/>
                        <a:buSzTx/>
                        <a:buFontTx/>
                        <a:buNone/>
                        <a:tabLst>
                          <a:tab pos="3473450" algn="l"/>
                        </a:tabLst>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本企业在申请过程中提交的所有材料真实有效，谨对此真实性承担责任。</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771900" algn="l" defTabSz="914400" rtl="0" eaLnBrk="0" fontAlgn="base" latinLnBrk="0" hangingPunct="0">
                        <a:lnSpc>
                          <a:spcPct val="100000"/>
                        </a:lnSpc>
                        <a:spcBef>
                          <a:spcPct val="0"/>
                        </a:spcBef>
                        <a:spcAft>
                          <a:spcPct val="0"/>
                        </a:spcAft>
                        <a:buClrTx/>
                        <a:buSzTx/>
                        <a:buFontTx/>
                        <a:buNone/>
                        <a:tabLst>
                          <a:tab pos="3473450" algn="l"/>
                        </a:tabLst>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法定代表人签字：</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771900" algn="l" defTabSz="914400" rtl="0" eaLnBrk="0" fontAlgn="base" latinLnBrk="0" hangingPunct="0">
                        <a:lnSpc>
                          <a:spcPct val="100000"/>
                        </a:lnSpc>
                        <a:spcBef>
                          <a:spcPct val="0"/>
                        </a:spcBef>
                        <a:spcAft>
                          <a:spcPct val="0"/>
                        </a:spcAft>
                        <a:buClrTx/>
                        <a:buSzTx/>
                        <a:buFontTx/>
                        <a:buNone/>
                        <a:tabLst>
                          <a:tab pos="3473450" algn="l"/>
                        </a:tabLst>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公章：</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771900" algn="l" defTabSz="914400" rtl="0" eaLnBrk="0" fontAlgn="base" latinLnBrk="0" hangingPunct="0">
                        <a:lnSpc>
                          <a:spcPct val="100000"/>
                        </a:lnSpc>
                        <a:spcBef>
                          <a:spcPct val="0"/>
                        </a:spcBef>
                        <a:spcAft>
                          <a:spcPct val="0"/>
                        </a:spcAft>
                        <a:buClrTx/>
                        <a:buSzTx/>
                        <a:buFontTx/>
                        <a:buNone/>
                        <a:tabLst>
                          <a:tab pos="3473450" algn="l"/>
                        </a:tabLst>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                            年   月   日</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bl>
          </a:graphicData>
        </a:graphic>
      </p:graphicFrame>
      <p:sp>
        <p:nvSpPr>
          <p:cNvPr id="16409" name="AutoShape 76"/>
          <p:cNvSpPr/>
          <p:nvPr/>
        </p:nvSpPr>
        <p:spPr>
          <a:xfrm rot="5400000">
            <a:off x="1589088" y="723900"/>
            <a:ext cx="601662" cy="684213"/>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6410" name="Rectangle 77"/>
          <p:cNvSpPr/>
          <p:nvPr/>
        </p:nvSpPr>
        <p:spPr>
          <a:xfrm>
            <a:off x="2268538" y="836613"/>
            <a:ext cx="3487737" cy="419100"/>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快递业务经营许可申请书</a:t>
            </a:r>
            <a:endParaRPr lang="en-US" altLang="ko-KR" dirty="0">
              <a:latin typeface="Arial" panose="020B0604020202020204" pitchFamily="34" charset="0"/>
              <a:ea typeface="宋体" panose="02010600030101010101" pitchFamily="2" charset="-122"/>
            </a:endParaRPr>
          </a:p>
        </p:txBody>
      </p:sp>
      <p:sp>
        <p:nvSpPr>
          <p:cNvPr id="16411" name="Text Box 78"/>
          <p:cNvSpPr txBox="1"/>
          <p:nvPr/>
        </p:nvSpPr>
        <p:spPr>
          <a:xfrm>
            <a:off x="1692275" y="908050"/>
            <a:ext cx="503238" cy="457200"/>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a:t>
            </a:r>
            <a:endParaRPr lang="en-US" altLang="zh-CN" sz="2400"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741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7411" name="Rectangle 4"/>
          <p:cNvSpPr/>
          <p:nvPr/>
        </p:nvSpPr>
        <p:spPr>
          <a:xfrm>
            <a:off x="179388" y="1865313"/>
            <a:ext cx="8640762" cy="4486275"/>
          </a:xfrm>
          <a:prstGeom prst="rect">
            <a:avLst/>
          </a:prstGeom>
          <a:noFill/>
          <a:ln w="9525">
            <a:noFill/>
          </a:ln>
        </p:spPr>
        <p:txBody>
          <a:bodyPr anchor="ctr" anchorCtr="0">
            <a:spAutoFit/>
          </a:bodyPr>
          <a:p>
            <a:pPr indent="262255">
              <a:lnSpc>
                <a:spcPct val="200000"/>
              </a:lnSpc>
            </a:pPr>
            <a:r>
              <a:rPr lang="zh-CN" altLang="en-US" b="0" dirty="0">
                <a:latin typeface="宋体" panose="02010600030101010101" pitchFamily="2" charset="-122"/>
                <a:ea typeface="宋体" panose="02010600030101010101" pitchFamily="2" charset="-122"/>
              </a:rPr>
              <a:t>注：</a:t>
            </a:r>
            <a:r>
              <a:rPr lang="en-US" altLang="zh-CN" b="0" dirty="0">
                <a:latin typeface="宋体" panose="02010600030101010101" pitchFamily="2" charset="-122"/>
                <a:ea typeface="宋体" panose="02010600030101010101" pitchFamily="2" charset="-122"/>
              </a:rPr>
              <a:t>1</a:t>
            </a:r>
            <a:r>
              <a:rPr lang="zh-CN" altLang="en-US" b="0" dirty="0">
                <a:latin typeface="宋体" panose="02010600030101010101" pitchFamily="2" charset="-122"/>
                <a:ea typeface="宋体" panose="02010600030101010101" pitchFamily="2" charset="-122"/>
              </a:rPr>
              <a:t>、手工填写表格和签字请使用黑色或蓝黑色钢笔、毛笔或签字笔，请勿使用圆珠笔。</a:t>
            </a:r>
            <a:endParaRPr lang="zh-CN" altLang="en-US" b="0" dirty="0">
              <a:latin typeface="宋体" panose="02010600030101010101" pitchFamily="2" charset="-122"/>
              <a:ea typeface="宋体" panose="02010600030101010101" pitchFamily="2" charset="-122"/>
            </a:endParaRPr>
          </a:p>
          <a:p>
            <a:pPr indent="262255">
              <a:lnSpc>
                <a:spcPct val="200000"/>
              </a:lnSpc>
            </a:pPr>
            <a:r>
              <a:rPr lang="en-US" altLang="zh-CN" b="0" dirty="0">
                <a:latin typeface="宋体" panose="02010600030101010101" pitchFamily="2" charset="-122"/>
                <a:ea typeface="宋体" panose="02010600030101010101" pitchFamily="2" charset="-122"/>
              </a:rPr>
              <a:t>2</a:t>
            </a:r>
            <a:r>
              <a:rPr lang="zh-CN" altLang="en-US" b="0" dirty="0">
                <a:latin typeface="宋体" panose="02010600030101010101" pitchFamily="2" charset="-122"/>
                <a:ea typeface="宋体" panose="02010600030101010101" pitchFamily="2" charset="-122"/>
              </a:rPr>
              <a:t>、注册机关一栏，如在省</a:t>
            </a:r>
            <a:r>
              <a:rPr lang="en-US" altLang="zh-CN" b="0" dirty="0">
                <a:latin typeface="宋体" panose="02010600030101010101" pitchFamily="2" charset="-122"/>
                <a:ea typeface="宋体" panose="02010600030101010101" pitchFamily="2" charset="-122"/>
              </a:rPr>
              <a:t>/</a:t>
            </a:r>
            <a:r>
              <a:rPr lang="zh-CN" altLang="en-US" b="0" dirty="0">
                <a:latin typeface="宋体" panose="02010600030101010101" pitchFamily="2" charset="-122"/>
                <a:ea typeface="宋体" panose="02010600030101010101" pitchFamily="2" charset="-122"/>
              </a:rPr>
              <a:t>市</a:t>
            </a:r>
            <a:r>
              <a:rPr lang="en-US" altLang="zh-CN" b="0" dirty="0">
                <a:latin typeface="宋体" panose="02010600030101010101" pitchFamily="2" charset="-122"/>
                <a:ea typeface="宋体" panose="02010600030101010101" pitchFamily="2" charset="-122"/>
              </a:rPr>
              <a:t>/</a:t>
            </a:r>
            <a:r>
              <a:rPr lang="zh-CN" altLang="en-US" b="0" dirty="0">
                <a:latin typeface="宋体" panose="02010600030101010101" pitchFamily="2" charset="-122"/>
                <a:ea typeface="宋体" panose="02010600030101010101" pitchFamily="2" charset="-122"/>
              </a:rPr>
              <a:t>区（县）登记注册的，需填写到地市、区（县）名称。（如：河北省石家庄市、河北省平泉县）</a:t>
            </a:r>
            <a:endParaRPr lang="zh-CN" altLang="en-US" b="0" dirty="0">
              <a:latin typeface="宋体" panose="02010600030101010101" pitchFamily="2" charset="-122"/>
              <a:ea typeface="宋体" panose="02010600030101010101" pitchFamily="2" charset="-122"/>
            </a:endParaRPr>
          </a:p>
          <a:p>
            <a:pPr indent="262255">
              <a:lnSpc>
                <a:spcPct val="200000"/>
              </a:lnSpc>
            </a:pPr>
            <a:r>
              <a:rPr lang="en-US" altLang="zh-CN" b="0" dirty="0">
                <a:latin typeface="宋体" panose="02010600030101010101" pitchFamily="2" charset="-122"/>
                <a:ea typeface="宋体" panose="02010600030101010101" pitchFamily="2" charset="-122"/>
              </a:rPr>
              <a:t>3</a:t>
            </a:r>
            <a:r>
              <a:rPr lang="zh-CN" altLang="en-US" b="0" dirty="0">
                <a:latin typeface="宋体" panose="02010600030101010101" pitchFamily="2" charset="-122"/>
                <a:ea typeface="宋体" panose="02010600030101010101" pitchFamily="2" charset="-122"/>
              </a:rPr>
              <a:t>、经营快递业务的分公司（营业部）、子公司、加盟企业名录见附</a:t>
            </a:r>
            <a:r>
              <a:rPr lang="en-US" altLang="zh-CN" b="0" dirty="0">
                <a:latin typeface="宋体" panose="02010600030101010101" pitchFamily="2" charset="-122"/>
                <a:ea typeface="宋体" panose="02010600030101010101" pitchFamily="2" charset="-122"/>
              </a:rPr>
              <a:t>2-6</a:t>
            </a:r>
            <a:r>
              <a:rPr lang="zh-CN" altLang="en-US" b="0" dirty="0">
                <a:latin typeface="宋体" panose="02010600030101010101" pitchFamily="2" charset="-122"/>
                <a:ea typeface="宋体" panose="02010600030101010101" pitchFamily="2" charset="-122"/>
              </a:rPr>
              <a:t>列表。</a:t>
            </a:r>
            <a:endParaRPr lang="zh-CN" altLang="en-US" b="0" dirty="0">
              <a:latin typeface="宋体" panose="02010600030101010101" pitchFamily="2" charset="-122"/>
              <a:ea typeface="宋体" panose="02010600030101010101" pitchFamily="2" charset="-122"/>
            </a:endParaRPr>
          </a:p>
          <a:p>
            <a:pPr indent="262255">
              <a:lnSpc>
                <a:spcPct val="200000"/>
              </a:lnSpc>
            </a:pPr>
            <a:r>
              <a:rPr lang="en-US" altLang="zh-CN" b="0" dirty="0">
                <a:latin typeface="宋体" panose="02010600030101010101" pitchFamily="2" charset="-122"/>
                <a:ea typeface="宋体" panose="02010600030101010101" pitchFamily="2" charset="-122"/>
              </a:rPr>
              <a:t>4</a:t>
            </a:r>
            <a:r>
              <a:rPr lang="zh-CN" altLang="en-US" b="0" dirty="0">
                <a:latin typeface="宋体" panose="02010600030101010101" pitchFamily="2" charset="-122"/>
                <a:ea typeface="宋体" panose="02010600030101010101" pitchFamily="2" charset="-122"/>
              </a:rPr>
              <a:t>、申请经营地域一栏，企业网络覆盖范围跨省、自治区、直辖市的，以省、自治区、直辖市为最低单位填写（如：北京、河北、广西等）；企业网络在省、自治区、直辖市范围内的，以地市为最低单位填写（如：石家庄、保定等）。</a:t>
            </a:r>
            <a:endParaRPr lang="zh-CN" altLang="en-US" b="0" dirty="0">
              <a:latin typeface="宋体" panose="02010600030101010101" pitchFamily="2" charset="-122"/>
              <a:ea typeface="宋体" panose="02010600030101010101" pitchFamily="2" charset="-122"/>
            </a:endParaRPr>
          </a:p>
        </p:txBody>
      </p:sp>
      <p:sp>
        <p:nvSpPr>
          <p:cNvPr id="17412" name="AutoShape 5"/>
          <p:cNvSpPr/>
          <p:nvPr/>
        </p:nvSpPr>
        <p:spPr>
          <a:xfrm rot="5400000">
            <a:off x="1589088" y="723900"/>
            <a:ext cx="601662" cy="684213"/>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7413" name="Rectangle 6"/>
          <p:cNvSpPr/>
          <p:nvPr/>
        </p:nvSpPr>
        <p:spPr>
          <a:xfrm>
            <a:off x="2268538" y="836613"/>
            <a:ext cx="3487737" cy="419100"/>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快递业务经营许可申请书</a:t>
            </a:r>
            <a:endParaRPr lang="en-US" altLang="ko-KR" dirty="0">
              <a:latin typeface="Arial" panose="020B0604020202020204" pitchFamily="34" charset="0"/>
              <a:ea typeface="宋体" panose="02010600030101010101" pitchFamily="2" charset="-122"/>
            </a:endParaRPr>
          </a:p>
        </p:txBody>
      </p:sp>
      <p:sp>
        <p:nvSpPr>
          <p:cNvPr id="17414" name="Text Box 7"/>
          <p:cNvSpPr txBox="1"/>
          <p:nvPr/>
        </p:nvSpPr>
        <p:spPr>
          <a:xfrm>
            <a:off x="1692275" y="908050"/>
            <a:ext cx="503238" cy="457200"/>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a:t>
            </a:r>
            <a:endParaRPr lang="en-US" altLang="zh-CN" sz="2400"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843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18435" name="Rectangle 5"/>
          <p:cNvSpPr/>
          <p:nvPr/>
        </p:nvSpPr>
        <p:spPr>
          <a:xfrm>
            <a:off x="1258888" y="1412875"/>
            <a:ext cx="4591050" cy="366713"/>
          </a:xfrm>
          <a:prstGeom prst="rect">
            <a:avLst/>
          </a:prstGeom>
          <a:noFill/>
          <a:ln w="9525">
            <a:noFill/>
          </a:ln>
        </p:spPr>
        <p:txBody>
          <a:bodyPr wrap="none" anchor="ctr" anchorCtr="0">
            <a:spAutoFit/>
          </a:bodyPr>
          <a:p>
            <a:pPr eaLnBrk="0" hangingPunct="0"/>
            <a:r>
              <a:rPr lang="zh-CN" altLang="en-US" b="0" dirty="0">
                <a:latin typeface="Arial" panose="020B0604020202020204" pitchFamily="34" charset="0"/>
                <a:ea typeface="宋体" panose="02010600030101010101" pitchFamily="2" charset="-122"/>
              </a:rPr>
              <a:t>（需写明申请事项、申请理由、企业介绍）</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grpSp>
        <p:nvGrpSpPr>
          <p:cNvPr id="18436" name="Group 10"/>
          <p:cNvGrpSpPr/>
          <p:nvPr/>
        </p:nvGrpSpPr>
        <p:grpSpPr>
          <a:xfrm>
            <a:off x="1547813" y="765175"/>
            <a:ext cx="4208462" cy="601663"/>
            <a:chOff x="1065" y="437"/>
            <a:chExt cx="2651" cy="379"/>
          </a:xfrm>
        </p:grpSpPr>
        <p:sp>
          <p:nvSpPr>
            <p:cNvPr id="18437" name="AutoShape 7"/>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8438" name="Rectangle 8"/>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申请报告</a:t>
              </a:r>
              <a:endParaRPr lang="en-US" altLang="ko-KR" dirty="0">
                <a:latin typeface="Arial" panose="020B0604020202020204" pitchFamily="34" charset="0"/>
                <a:ea typeface="宋体" panose="02010600030101010101" pitchFamily="2" charset="-122"/>
              </a:endParaRPr>
            </a:p>
          </p:txBody>
        </p:sp>
        <p:sp>
          <p:nvSpPr>
            <p:cNvPr id="18439" name="Text Box 9"/>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18440" name="Rectangle 11"/>
          <p:cNvSpPr/>
          <p:nvPr/>
        </p:nvSpPr>
        <p:spPr>
          <a:xfrm>
            <a:off x="250825" y="1916113"/>
            <a:ext cx="8642350" cy="4221162"/>
          </a:xfrm>
          <a:prstGeom prst="rect">
            <a:avLst/>
          </a:prstGeom>
          <a:noFill/>
          <a:ln w="9525" cap="flat" cmpd="sng">
            <a:solidFill>
              <a:schemeClr val="tx1"/>
            </a:solidFill>
            <a:prstDash val="solid"/>
            <a:miter/>
            <a:headEnd type="none" w="med" len="med"/>
            <a:tailEnd type="none" w="med" len="med"/>
          </a:ln>
        </p:spPr>
        <p:txBody>
          <a:bodyPr anchor="t" anchorCtr="0">
            <a:spAutoFit/>
          </a:bodyPr>
          <a:p>
            <a:r>
              <a:rPr lang="zh-CN" altLang="en-US" b="0" dirty="0">
                <a:latin typeface="Arial" panose="020B0604020202020204" pitchFamily="34" charset="0"/>
                <a:ea typeface="宋体" panose="02010600030101010101" pitchFamily="2" charset="-122"/>
              </a:rPr>
              <a:t>尊敬的湖北省行政管理局领导：</a:t>
            </a:r>
            <a:endParaRPr lang="zh-CN" altLang="en-US" b="0" dirty="0">
              <a:latin typeface="Arial" panose="020B0604020202020204" pitchFamily="34" charset="0"/>
              <a:ea typeface="宋体" panose="02010600030101010101" pitchFamily="2" charset="-122"/>
            </a:endParaRPr>
          </a:p>
          <a:p>
            <a:endParaRPr lang="zh-CN" altLang="en-US" b="0" dirty="0">
              <a:latin typeface="Arial" panose="020B0604020202020204" pitchFamily="34" charset="0"/>
              <a:ea typeface="宋体" panose="02010600030101010101" pitchFamily="2" charset="-122"/>
            </a:endParaRPr>
          </a:p>
          <a:p>
            <a:r>
              <a:rPr lang="zh-CN" altLang="en-US" b="0" dirty="0">
                <a:latin typeface="Arial" panose="020B0604020202020204" pitchFamily="34" charset="0"/>
                <a:ea typeface="宋体" panose="02010600030101010101" pitchFamily="2" charset="-122"/>
              </a:rPr>
              <a:t>       你们好！本人聂友明，身份证号：</a:t>
            </a:r>
            <a:r>
              <a:rPr lang="en-US" altLang="zh-CN" b="0" dirty="0">
                <a:latin typeface="Arial" panose="020B0604020202020204" pitchFamily="34" charset="0"/>
                <a:ea typeface="宋体" panose="02010600030101010101" pitchFamily="2" charset="-122"/>
              </a:rPr>
              <a:t>429001196909182134.</a:t>
            </a:r>
            <a:r>
              <a:rPr lang="zh-CN" altLang="en-US" b="0" dirty="0">
                <a:latin typeface="Arial" panose="020B0604020202020204" pitchFamily="34" charset="0"/>
                <a:ea typeface="宋体" panose="02010600030101010101" pitchFamily="2" charset="-122"/>
              </a:rPr>
              <a:t>本人于</a:t>
            </a:r>
            <a:r>
              <a:rPr lang="en-US" altLang="zh-CN" b="0" dirty="0">
                <a:latin typeface="Arial" panose="020B0604020202020204" pitchFamily="34" charset="0"/>
                <a:ea typeface="宋体" panose="02010600030101010101" pitchFamily="2" charset="-122"/>
              </a:rPr>
              <a:t>2011</a:t>
            </a:r>
            <a:r>
              <a:rPr lang="zh-CN" altLang="en-US" b="0" dirty="0">
                <a:latin typeface="Arial" panose="020B0604020202020204" pitchFamily="34" charset="0"/>
                <a:ea typeface="宋体" panose="02010600030101010101" pitchFamily="2" charset="-122"/>
              </a:rPr>
              <a:t>年</a:t>
            </a:r>
            <a:r>
              <a:rPr lang="en-US" altLang="zh-CN" b="0" dirty="0">
                <a:latin typeface="Arial" panose="020B0604020202020204" pitchFamily="34" charset="0"/>
                <a:ea typeface="宋体" panose="02010600030101010101" pitchFamily="2" charset="-122"/>
              </a:rPr>
              <a:t>9</a:t>
            </a:r>
            <a:r>
              <a:rPr lang="zh-CN" altLang="en-US" b="0" dirty="0">
                <a:latin typeface="Arial" panose="020B0604020202020204" pitchFamily="34" charset="0"/>
                <a:ea typeface="宋体" panose="02010600030101010101" pitchFamily="2" charset="-122"/>
              </a:rPr>
              <a:t>月</a:t>
            </a:r>
            <a:r>
              <a:rPr lang="en-US" altLang="zh-CN" b="0" dirty="0">
                <a:latin typeface="Arial" panose="020B0604020202020204" pitchFamily="34" charset="0"/>
                <a:ea typeface="宋体" panose="02010600030101010101" pitchFamily="2" charset="-122"/>
              </a:rPr>
              <a:t>8</a:t>
            </a:r>
            <a:r>
              <a:rPr lang="zh-CN" altLang="en-US" b="0" dirty="0">
                <a:latin typeface="Arial" panose="020B0604020202020204" pitchFamily="34" charset="0"/>
                <a:ea typeface="宋体" panose="02010600030101010101" pitchFamily="2" charset="-122"/>
              </a:rPr>
              <a:t>日</a:t>
            </a:r>
            <a:r>
              <a:rPr lang="zh-CN" altLang="en-US" b="0" dirty="0">
                <a:solidFill>
                  <a:srgbClr val="FF0000"/>
                </a:solidFill>
                <a:latin typeface="Arial" panose="020B0604020202020204" pitchFamily="34" charset="0"/>
                <a:ea typeface="宋体" panose="02010600030101010101" pitchFamily="2" charset="-122"/>
              </a:rPr>
              <a:t>与香港快捷速递公司达成了加盟协议</a:t>
            </a:r>
            <a:r>
              <a:rPr lang="zh-CN" altLang="en-US" b="0" dirty="0">
                <a:latin typeface="Arial" panose="020B0604020202020204" pitchFamily="34" charset="0"/>
                <a:ea typeface="宋体" panose="02010600030101010101" pitchFamily="2" charset="-122"/>
              </a:rPr>
              <a:t>，并与</a:t>
            </a:r>
            <a:r>
              <a:rPr lang="en-US" altLang="zh-CN" b="0" dirty="0">
                <a:latin typeface="Arial" panose="020B0604020202020204" pitchFamily="34" charset="0"/>
                <a:ea typeface="宋体" panose="02010600030101010101" pitchFamily="2" charset="-122"/>
              </a:rPr>
              <a:t>2011</a:t>
            </a:r>
            <a:r>
              <a:rPr lang="zh-CN" altLang="en-US" b="0" dirty="0">
                <a:latin typeface="Arial" panose="020B0604020202020204" pitchFamily="34" charset="0"/>
                <a:ea typeface="宋体" panose="02010600030101010101" pitchFamily="2" charset="-122"/>
              </a:rPr>
              <a:t>年</a:t>
            </a:r>
            <a:r>
              <a:rPr lang="en-US" altLang="zh-CN" b="0" dirty="0">
                <a:latin typeface="Arial" panose="020B0604020202020204" pitchFamily="34" charset="0"/>
                <a:ea typeface="宋体" panose="02010600030101010101" pitchFamily="2" charset="-122"/>
              </a:rPr>
              <a:t>9</a:t>
            </a:r>
            <a:r>
              <a:rPr lang="zh-CN" altLang="en-US" b="0" dirty="0">
                <a:latin typeface="Arial" panose="020B0604020202020204" pitchFamily="34" charset="0"/>
                <a:ea typeface="宋体" panose="02010600030101010101" pitchFamily="2" charset="-122"/>
              </a:rPr>
              <a:t>月在随州市工商行政管理局办理了</a:t>
            </a:r>
            <a:r>
              <a:rPr lang="zh-CN" altLang="en-US" b="0" dirty="0">
                <a:solidFill>
                  <a:srgbClr val="FF0000"/>
                </a:solidFill>
                <a:latin typeface="Arial" panose="020B0604020202020204" pitchFamily="34" charset="0"/>
                <a:ea typeface="宋体" panose="02010600030101010101" pitchFamily="2" charset="-122"/>
              </a:rPr>
              <a:t>工商营业执照（工商注册号：</a:t>
            </a:r>
            <a:r>
              <a:rPr lang="en-US" altLang="zh-CN" b="0" dirty="0">
                <a:solidFill>
                  <a:srgbClr val="FF0000"/>
                </a:solidFill>
                <a:latin typeface="Arial" panose="020B0604020202020204" pitchFamily="34" charset="0"/>
                <a:ea typeface="宋体" panose="02010600030101010101" pitchFamily="2" charset="-122"/>
              </a:rPr>
              <a:t>421302000043349</a:t>
            </a:r>
            <a:r>
              <a:rPr lang="zh-CN" altLang="en-US" b="0" dirty="0">
                <a:solidFill>
                  <a:srgbClr val="FF0000"/>
                </a:solidFill>
                <a:latin typeface="Arial" panose="020B0604020202020204" pitchFamily="34" charset="0"/>
                <a:ea typeface="宋体" panose="02010600030101010101" pitchFamily="2" charset="-122"/>
              </a:rPr>
              <a:t>）</a:t>
            </a:r>
            <a:endParaRPr lang="zh-CN" altLang="en-US" b="0" dirty="0">
              <a:solidFill>
                <a:srgbClr val="FF0000"/>
              </a:solidFill>
              <a:latin typeface="Arial" panose="020B0604020202020204" pitchFamily="34" charset="0"/>
              <a:ea typeface="宋体" panose="02010600030101010101" pitchFamily="2" charset="-122"/>
            </a:endParaRPr>
          </a:p>
          <a:p>
            <a:r>
              <a:rPr lang="zh-CN" altLang="en-US" b="0" dirty="0">
                <a:latin typeface="Arial" panose="020B0604020202020204" pitchFamily="34" charset="0"/>
                <a:ea typeface="宋体" panose="02010600030101010101" pitchFamily="2" charset="-122"/>
              </a:rPr>
              <a:t>       为了更好的为</a:t>
            </a:r>
            <a:r>
              <a:rPr lang="zh-CN" altLang="en-US" b="0" dirty="0">
                <a:solidFill>
                  <a:srgbClr val="FF0000"/>
                </a:solidFill>
                <a:latin typeface="Arial" panose="020B0604020202020204" pitchFamily="34" charset="0"/>
                <a:ea typeface="宋体" panose="02010600030101010101" pitchFamily="2" charset="-122"/>
              </a:rPr>
              <a:t>广大民众提供方便快捷的收发件等快递服务</a:t>
            </a:r>
            <a:r>
              <a:rPr lang="zh-CN" altLang="en-US" b="0" dirty="0">
                <a:latin typeface="Arial" panose="020B0604020202020204" pitchFamily="34" charset="0"/>
                <a:ea typeface="宋体" panose="02010600030101010101" pitchFamily="2" charset="-122"/>
              </a:rPr>
              <a:t>，正规并完善快递机构的营运制度，特递交此申请报告，望相关部门领导审批。如审批通过，本公司一定严格遵守国家的相关法律法规，严格执行快递行业的规章制度，并严格履行所加盟总部的相关条款，制定健全的安全保障制度和措施，包括保障寄递安全、快递服务人员和用户人身安全、用户信息安全的制度，符合国家标准的各项安全措施，制定完善的风险控制措施和资金结算系统，并明确与委托方和收件人之间的权利、义务。争创随州市快递行业先进模范单位。</a:t>
            </a:r>
            <a:endParaRPr lang="zh-CN" altLang="en-US" b="0" dirty="0">
              <a:latin typeface="Arial" panose="020B0604020202020204" pitchFamily="34" charset="0"/>
              <a:ea typeface="宋体" panose="02010600030101010101" pitchFamily="2" charset="-122"/>
            </a:endParaRPr>
          </a:p>
          <a:p>
            <a:pPr algn="r"/>
            <a:endParaRPr lang="zh-CN" altLang="en-US" b="0" dirty="0">
              <a:latin typeface="Arial" panose="020B0604020202020204" pitchFamily="34" charset="0"/>
              <a:ea typeface="宋体" panose="02010600030101010101" pitchFamily="2" charset="-122"/>
            </a:endParaRPr>
          </a:p>
          <a:p>
            <a:pPr algn="r"/>
            <a:r>
              <a:rPr lang="zh-CN" altLang="en-US" b="0" dirty="0">
                <a:latin typeface="Arial" panose="020B0604020202020204" pitchFamily="34" charset="0"/>
                <a:ea typeface="宋体" panose="02010600030101010101" pitchFamily="2" charset="-122"/>
              </a:rPr>
              <a:t>法定申请人：聂友明</a:t>
            </a:r>
            <a:endParaRPr lang="zh-CN" altLang="en-US" b="0" dirty="0">
              <a:latin typeface="Arial" panose="020B0604020202020204" pitchFamily="34" charset="0"/>
              <a:ea typeface="宋体" panose="02010600030101010101" pitchFamily="2" charset="-122"/>
            </a:endParaRPr>
          </a:p>
          <a:p>
            <a:pPr algn="r"/>
            <a:r>
              <a:rPr lang="zh-CN" altLang="en-US" b="0" dirty="0">
                <a:latin typeface="Arial" panose="020B0604020202020204" pitchFamily="34" charset="0"/>
                <a:ea typeface="宋体" panose="02010600030101010101" pitchFamily="2" charset="-122"/>
              </a:rPr>
              <a:t>申请日期：</a:t>
            </a:r>
            <a:r>
              <a:rPr lang="en-US" altLang="zh-CN" b="0" dirty="0">
                <a:latin typeface="Arial" panose="020B0604020202020204" pitchFamily="34" charset="0"/>
                <a:ea typeface="宋体" panose="02010600030101010101" pitchFamily="2" charset="-122"/>
              </a:rPr>
              <a:t>2011</a:t>
            </a:r>
            <a:r>
              <a:rPr lang="zh-CN" altLang="en-US" b="0" dirty="0">
                <a:latin typeface="Arial" panose="020B0604020202020204" pitchFamily="34" charset="0"/>
                <a:ea typeface="宋体" panose="02010600030101010101" pitchFamily="2" charset="-122"/>
              </a:rPr>
              <a:t>年</a:t>
            </a:r>
            <a:r>
              <a:rPr lang="en-US" altLang="zh-CN" b="0" dirty="0">
                <a:latin typeface="Arial" panose="020B0604020202020204" pitchFamily="34" charset="0"/>
                <a:ea typeface="宋体" panose="02010600030101010101" pitchFamily="2" charset="-122"/>
              </a:rPr>
              <a:t>10</a:t>
            </a:r>
            <a:r>
              <a:rPr lang="zh-CN" altLang="en-US" b="0" dirty="0">
                <a:latin typeface="Arial" panose="020B0604020202020204" pitchFamily="34" charset="0"/>
                <a:ea typeface="宋体" panose="02010600030101010101" pitchFamily="2" charset="-122"/>
              </a:rPr>
              <a:t>月</a:t>
            </a:r>
            <a:r>
              <a:rPr lang="en-US" altLang="zh-CN" b="0" dirty="0">
                <a:latin typeface="Arial" panose="020B0604020202020204" pitchFamily="34" charset="0"/>
                <a:ea typeface="宋体" panose="02010600030101010101" pitchFamily="2" charset="-122"/>
              </a:rPr>
              <a:t>8</a:t>
            </a:r>
            <a:r>
              <a:rPr lang="zh-CN" altLang="en-US" b="0" dirty="0">
                <a:latin typeface="Arial" panose="020B0604020202020204" pitchFamily="34" charset="0"/>
                <a:ea typeface="宋体" panose="02010600030101010101" pitchFamily="2" charset="-122"/>
              </a:rPr>
              <a:t>日</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1945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19459" name="Group 4"/>
          <p:cNvGrpSpPr/>
          <p:nvPr/>
        </p:nvGrpSpPr>
        <p:grpSpPr>
          <a:xfrm>
            <a:off x="1547813" y="765175"/>
            <a:ext cx="4208462" cy="820738"/>
            <a:chOff x="1065" y="437"/>
            <a:chExt cx="2651" cy="517"/>
          </a:xfrm>
        </p:grpSpPr>
        <p:sp>
          <p:nvSpPr>
            <p:cNvPr id="1946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19461" name="Rectangle 6"/>
            <p:cNvSpPr/>
            <p:nvPr/>
          </p:nvSpPr>
          <p:spPr>
            <a:xfrm>
              <a:off x="1519" y="482"/>
              <a:ext cx="2197" cy="472"/>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企业名称预核准通知书或者企业法人营业执照及复印件</a:t>
              </a:r>
              <a:endParaRPr lang="en-US" altLang="ko-KR" dirty="0">
                <a:latin typeface="Arial" panose="020B0604020202020204" pitchFamily="34" charset="0"/>
                <a:ea typeface="宋体" panose="02010600030101010101" pitchFamily="2" charset="-122"/>
              </a:endParaRPr>
            </a:p>
          </p:txBody>
        </p:sp>
        <p:sp>
          <p:nvSpPr>
            <p:cNvPr id="19462"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3</a:t>
              </a:r>
              <a:endParaRPr lang="en-US" altLang="zh-CN" sz="2400" dirty="0">
                <a:solidFill>
                  <a:schemeClr val="bg1"/>
                </a:solidFill>
                <a:latin typeface="Arial" panose="020B0604020202020204" pitchFamily="34" charset="0"/>
                <a:ea typeface="宋体" panose="02010600030101010101" pitchFamily="2" charset="-122"/>
              </a:endParaRPr>
            </a:p>
          </p:txBody>
        </p:sp>
      </p:grpSp>
      <p:pic>
        <p:nvPicPr>
          <p:cNvPr id="19463" name="Picture 9" descr="快递营业执照"/>
          <p:cNvPicPr>
            <a:picLocks noChangeAspect="1"/>
          </p:cNvPicPr>
          <p:nvPr/>
        </p:nvPicPr>
        <p:blipFill>
          <a:blip r:embed="rId1"/>
          <a:stretch>
            <a:fillRect/>
          </a:stretch>
        </p:blipFill>
        <p:spPr>
          <a:xfrm>
            <a:off x="0" y="1628775"/>
            <a:ext cx="9144000" cy="5065713"/>
          </a:xfrm>
          <a:prstGeom prst="rect">
            <a:avLst/>
          </a:prstGeom>
          <a:noFill/>
          <a:ln w="9525">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048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0483" name="Group 4"/>
          <p:cNvGrpSpPr/>
          <p:nvPr/>
        </p:nvGrpSpPr>
        <p:grpSpPr>
          <a:xfrm>
            <a:off x="1547813" y="765175"/>
            <a:ext cx="4208462" cy="601663"/>
            <a:chOff x="1065" y="437"/>
            <a:chExt cx="2651" cy="379"/>
          </a:xfrm>
        </p:grpSpPr>
        <p:sp>
          <p:nvSpPr>
            <p:cNvPr id="2048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0485"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快递业务经营许可申报表</a:t>
              </a:r>
              <a:endParaRPr lang="en-US" altLang="ko-KR" dirty="0">
                <a:latin typeface="Arial" panose="020B0604020202020204" pitchFamily="34" charset="0"/>
                <a:ea typeface="宋体" panose="02010600030101010101" pitchFamily="2" charset="-122"/>
              </a:endParaRPr>
            </a:p>
          </p:txBody>
        </p:sp>
        <p:sp>
          <p:nvSpPr>
            <p:cNvPr id="2048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4</a:t>
              </a:r>
              <a:endParaRPr lang="en-US" altLang="zh-CN" sz="2400" dirty="0">
                <a:solidFill>
                  <a:schemeClr val="bg1"/>
                </a:solidFill>
                <a:latin typeface="Arial" panose="020B0604020202020204" pitchFamily="34" charset="0"/>
                <a:ea typeface="宋体" panose="02010600030101010101" pitchFamily="2" charset="-122"/>
              </a:endParaRPr>
            </a:p>
          </p:txBody>
        </p:sp>
      </p:grpSp>
      <p:graphicFrame>
        <p:nvGraphicFramePr>
          <p:cNvPr id="125208" name="Group 280"/>
          <p:cNvGraphicFramePr>
            <a:graphicFrameLocks noGrp="1"/>
          </p:cNvGraphicFramePr>
          <p:nvPr/>
        </p:nvGraphicFramePr>
        <p:xfrm>
          <a:off x="179388" y="1628775"/>
          <a:ext cx="8785225" cy="4754566"/>
        </p:xfrm>
        <a:graphic>
          <a:graphicData uri="http://schemas.openxmlformats.org/drawingml/2006/table">
            <a:tbl>
              <a:tblPr/>
              <a:tblGrid>
                <a:gridCol w="2425700"/>
                <a:gridCol w="2325687"/>
                <a:gridCol w="2376488"/>
                <a:gridCol w="1657350"/>
              </a:tblGrid>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企业名称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经营品牌名称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企业类型</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□有限责任公司 □股份有限公司 □其它</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r h="579081">
                <a:tc row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企业性质</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□国有控股  □民营控股 </a:t>
                      </a: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 </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是否含外商投资：□是   □否</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335258">
                <a:tc vMerge="1">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□外商控股</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r h="82290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工商营业执照有效期</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（预先核准通知书有效期）</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法定代表人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法定代表人身份证号</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法定代表人手机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联系人姓名</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联系人手机</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联系人电子邮箱</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固定电话</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传真</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邮政编码</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注册资本</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机动车辆数量</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5258">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企业注册地址</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bl>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150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1507" name="Group 4"/>
          <p:cNvGrpSpPr/>
          <p:nvPr/>
        </p:nvGrpSpPr>
        <p:grpSpPr>
          <a:xfrm>
            <a:off x="1547813" y="765175"/>
            <a:ext cx="4208462" cy="601663"/>
            <a:chOff x="1065" y="437"/>
            <a:chExt cx="2651" cy="379"/>
          </a:xfrm>
        </p:grpSpPr>
        <p:sp>
          <p:nvSpPr>
            <p:cNvPr id="2150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1509"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快递业务经营许可申报表</a:t>
              </a:r>
              <a:endParaRPr lang="en-US" altLang="ko-KR" dirty="0">
                <a:latin typeface="Arial" panose="020B0604020202020204" pitchFamily="34" charset="0"/>
                <a:ea typeface="宋体" panose="02010600030101010101" pitchFamily="2" charset="-122"/>
              </a:endParaRPr>
            </a:p>
          </p:txBody>
        </p:sp>
        <p:sp>
          <p:nvSpPr>
            <p:cNvPr id="2151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4</a:t>
              </a:r>
              <a:endParaRPr lang="en-US" altLang="zh-CN" sz="2400" dirty="0">
                <a:solidFill>
                  <a:schemeClr val="bg1"/>
                </a:solidFill>
                <a:latin typeface="Arial" panose="020B0604020202020204" pitchFamily="34" charset="0"/>
                <a:ea typeface="宋体" panose="02010600030101010101" pitchFamily="2" charset="-122"/>
              </a:endParaRPr>
            </a:p>
          </p:txBody>
        </p:sp>
      </p:grpSp>
      <p:graphicFrame>
        <p:nvGraphicFramePr>
          <p:cNvPr id="157059" name="Group 387"/>
          <p:cNvGraphicFramePr>
            <a:graphicFrameLocks noGrp="1"/>
          </p:cNvGraphicFramePr>
          <p:nvPr/>
        </p:nvGraphicFramePr>
        <p:xfrm>
          <a:off x="250825" y="1484313"/>
          <a:ext cx="8569325" cy="5334000"/>
        </p:xfrm>
        <a:graphic>
          <a:graphicData uri="http://schemas.openxmlformats.org/drawingml/2006/table">
            <a:tbl>
              <a:tblPr/>
              <a:tblGrid>
                <a:gridCol w="2286000"/>
                <a:gridCol w="1268413"/>
                <a:gridCol w="327025"/>
                <a:gridCol w="1741487"/>
                <a:gridCol w="1827213"/>
                <a:gridCol w="1119187"/>
              </a:tblGrid>
              <a:tr h="357188">
                <a:tc row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股</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权</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结</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构</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股东名称</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（自然人姓名）</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 注册国家及地区</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（自然人国籍）</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工商注册号</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（身份证号）</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参股比例（</a:t>
                      </a:r>
                      <a:r>
                        <a:rPr kumimoji="0" lang="en-US" altLang="zh-CN"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r>
                        <a:rPr kumimoji="0" lang="zh-CN" altLang="en-US" sz="16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rPr>
                        <a:t>）</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01613">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01613">
                <a:tc v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9850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申请类别</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tabLst>
                          <a:tab pos="228600" algn="l"/>
                        </a:tabLst>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省、自治区、直辖市内经营</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Lst>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跨省、自治区、直辖市经营</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经营国际快递业务</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2571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是否开办代收货款业务</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2603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是否符合企业法人条件</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41275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从业人</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员数量：</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务员数量：</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持证快递业务员占</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快递业务员比例：</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7143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与服务范围相适应的经营网点</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分公司（营业部）数量： </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个，</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子公司数量：   </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个  </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加盟企业数量： </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个</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r h="4857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是否具有满足运输要求的机动车辆</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是，其中自有车辆</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_____</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辆，租赁车辆</a:t>
                      </a:r>
                      <a:r>
                        <a:rPr kumimoji="0" lang="en-US" altLang="zh-CN"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______</a:t>
                      </a: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辆</a:t>
                      </a:r>
                      <a:endPar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6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否</a:t>
                      </a:r>
                      <a:endParaRPr kumimoji="0" lang="zh-CN" altLang="en-US" sz="16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253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2531" name="Group 4"/>
          <p:cNvGrpSpPr/>
          <p:nvPr/>
        </p:nvGrpSpPr>
        <p:grpSpPr>
          <a:xfrm>
            <a:off x="1547813" y="765175"/>
            <a:ext cx="4208462" cy="601663"/>
            <a:chOff x="1065" y="437"/>
            <a:chExt cx="2651" cy="379"/>
          </a:xfrm>
        </p:grpSpPr>
        <p:sp>
          <p:nvSpPr>
            <p:cNvPr id="2253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2533"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快递业务经营许可申报表</a:t>
              </a:r>
              <a:endParaRPr lang="en-US" altLang="ko-KR" dirty="0">
                <a:latin typeface="Arial" panose="020B0604020202020204" pitchFamily="34" charset="0"/>
                <a:ea typeface="宋体" panose="02010600030101010101" pitchFamily="2" charset="-122"/>
              </a:endParaRPr>
            </a:p>
          </p:txBody>
        </p:sp>
        <p:sp>
          <p:nvSpPr>
            <p:cNvPr id="2253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4</a:t>
              </a:r>
              <a:endParaRPr lang="en-US" altLang="zh-CN" sz="2400" dirty="0">
                <a:solidFill>
                  <a:schemeClr val="bg1"/>
                </a:solidFill>
                <a:latin typeface="Arial" panose="020B0604020202020204" pitchFamily="34" charset="0"/>
                <a:ea typeface="宋体" panose="02010600030101010101" pitchFamily="2" charset="-122"/>
              </a:endParaRPr>
            </a:p>
          </p:txBody>
        </p:sp>
      </p:grpSp>
      <p:graphicFrame>
        <p:nvGraphicFramePr>
          <p:cNvPr id="157978" name="Group 282"/>
          <p:cNvGraphicFramePr>
            <a:graphicFrameLocks noGrp="1"/>
          </p:cNvGraphicFramePr>
          <p:nvPr>
            <p:ph idx="4294967295"/>
          </p:nvPr>
        </p:nvGraphicFramePr>
        <p:xfrm>
          <a:off x="250825" y="1628775"/>
          <a:ext cx="8642350" cy="5070475"/>
        </p:xfrm>
        <a:graphic>
          <a:graphicData uri="http://schemas.openxmlformats.org/drawingml/2006/table">
            <a:tbl>
              <a:tblPr/>
              <a:tblGrid>
                <a:gridCol w="2384425"/>
                <a:gridCol w="4491038"/>
                <a:gridCol w="1766887"/>
              </a:tblGrid>
              <a:tr h="330220">
                <a:tc rowSpan="5">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快件（邮件）</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处理场所</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是否封闭</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180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是否配备处理设备</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0220">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是否配备监控设备</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180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是否配备消防设施</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54072">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*是否符合或者承诺符合国家安全机关等有关部门依法履行职责的要求</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1808">
                <a:tc rowSpan="5">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信息网络</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是否提供寄递快件（邮件）的电话查询服务</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0220">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是否提供寄递快件（邮件）跟踪查询</a:t>
                      </a:r>
                      <a:r>
                        <a:rPr kumimoji="0" lang="zh-CN" altLang="en-US" sz="9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（只经营同城快递的可不填）</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180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*是否具有统一的计算机管理系统</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68323">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*是否配置符合规定的数据接口</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54072">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*是否承诺配置符合规定的数据接口</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（上一栏选否的填写）</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1808">
                <a:tc rowSpan="4">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服务质量管理制度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是否具有服务承诺</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8633">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是否公示（含公布）服务种类、营业时间、资费标准</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41334">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是否公示（含公布）损失赔偿办法</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337">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是否公示（含公布）投诉受理办法</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23" marB="45723"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355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3555" name="Group 4"/>
          <p:cNvGrpSpPr/>
          <p:nvPr/>
        </p:nvGrpSpPr>
        <p:grpSpPr>
          <a:xfrm>
            <a:off x="1547813" y="765175"/>
            <a:ext cx="4208462" cy="601663"/>
            <a:chOff x="1065" y="437"/>
            <a:chExt cx="2651" cy="379"/>
          </a:xfrm>
        </p:grpSpPr>
        <p:sp>
          <p:nvSpPr>
            <p:cNvPr id="2355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3557"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快递业务经营许可申报表</a:t>
              </a:r>
              <a:endParaRPr lang="en-US" altLang="ko-KR" dirty="0">
                <a:latin typeface="Arial" panose="020B0604020202020204" pitchFamily="34" charset="0"/>
                <a:ea typeface="宋体" panose="02010600030101010101" pitchFamily="2" charset="-122"/>
              </a:endParaRPr>
            </a:p>
          </p:txBody>
        </p:sp>
        <p:sp>
          <p:nvSpPr>
            <p:cNvPr id="23558"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4</a:t>
              </a:r>
              <a:endParaRPr lang="en-US" altLang="zh-CN" sz="2400" dirty="0">
                <a:solidFill>
                  <a:schemeClr val="bg1"/>
                </a:solidFill>
                <a:latin typeface="Arial" panose="020B0604020202020204" pitchFamily="34" charset="0"/>
                <a:ea typeface="宋体" panose="02010600030101010101" pitchFamily="2" charset="-122"/>
              </a:endParaRPr>
            </a:p>
          </p:txBody>
        </p:sp>
      </p:grpSp>
      <p:graphicFrame>
        <p:nvGraphicFramePr>
          <p:cNvPr id="158992" name="Group 272"/>
          <p:cNvGraphicFramePr>
            <a:graphicFrameLocks noGrp="1"/>
          </p:cNvGraphicFramePr>
          <p:nvPr>
            <p:ph idx="4294967295"/>
          </p:nvPr>
        </p:nvGraphicFramePr>
        <p:xfrm>
          <a:off x="457200" y="1557338"/>
          <a:ext cx="8229600" cy="4895855"/>
        </p:xfrm>
        <a:graphic>
          <a:graphicData uri="http://schemas.openxmlformats.org/drawingml/2006/table">
            <a:tbl>
              <a:tblPr/>
              <a:tblGrid>
                <a:gridCol w="2271713"/>
                <a:gridCol w="4276725"/>
                <a:gridCol w="1681162"/>
              </a:tblGrid>
              <a:tr h="387350">
                <a:tc rowSpan="4">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业务操作规范</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是否具有收寄验视制度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47663">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是否具有分拣运输制度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是否具有派送投递制度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98463">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是否具有业务查询制度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rowSpan="10">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安全保障</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制度和措施</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是否具有收寄、运输、投递安全保障制度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41313">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是否具有快递服务人员、用户人身安全保障制度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是否具有用户信息安全保障制度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是否具有专人负责安全管理工作</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74650">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是否签署有关安全保障协议</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是否具有突发事件应急预案</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**是否承诺以自营方式提供代收货款业务</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**是否具有风险控制措施</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**是否具有资金结算系统</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8138">
                <a:tc vMerge="1">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**是否具有代收货款服务合作协议</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 是   □ 否</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457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4579" name="Group 4"/>
          <p:cNvGrpSpPr/>
          <p:nvPr/>
        </p:nvGrpSpPr>
        <p:grpSpPr>
          <a:xfrm>
            <a:off x="1547813" y="765175"/>
            <a:ext cx="4208462" cy="601663"/>
            <a:chOff x="1065" y="437"/>
            <a:chExt cx="2651" cy="379"/>
          </a:xfrm>
        </p:grpSpPr>
        <p:sp>
          <p:nvSpPr>
            <p:cNvPr id="2458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4581"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快递业务经营许可申报表</a:t>
              </a:r>
              <a:endParaRPr lang="en-US" altLang="ko-KR" dirty="0">
                <a:latin typeface="Arial" panose="020B0604020202020204" pitchFamily="34" charset="0"/>
                <a:ea typeface="宋体" panose="02010600030101010101" pitchFamily="2" charset="-122"/>
              </a:endParaRPr>
            </a:p>
          </p:txBody>
        </p:sp>
        <p:sp>
          <p:nvSpPr>
            <p:cNvPr id="24582"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4</a:t>
              </a:r>
              <a:endParaRPr lang="en-US" altLang="zh-CN" sz="2400" dirty="0">
                <a:solidFill>
                  <a:schemeClr val="bg1"/>
                </a:solidFill>
                <a:latin typeface="Arial" panose="020B0604020202020204" pitchFamily="34" charset="0"/>
                <a:ea typeface="宋体" panose="02010600030101010101" pitchFamily="2" charset="-122"/>
              </a:endParaRPr>
            </a:p>
          </p:txBody>
        </p:sp>
      </p:grpSp>
      <p:graphicFrame>
        <p:nvGraphicFramePr>
          <p:cNvPr id="160821" name="Group 53"/>
          <p:cNvGraphicFramePr>
            <a:graphicFrameLocks noGrp="1"/>
          </p:cNvGraphicFramePr>
          <p:nvPr>
            <p:ph idx="4294967295"/>
          </p:nvPr>
        </p:nvGraphicFramePr>
        <p:xfrm>
          <a:off x="323850" y="1700213"/>
          <a:ext cx="8229600" cy="1728788"/>
        </p:xfrm>
        <a:graphic>
          <a:graphicData uri="http://schemas.openxmlformats.org/drawingml/2006/table">
            <a:tbl>
              <a:tblPr/>
              <a:tblGrid>
                <a:gridCol w="2271713"/>
                <a:gridCol w="1751012"/>
                <a:gridCol w="2525713"/>
                <a:gridCol w="1681162"/>
              </a:tblGrid>
              <a:tr h="803275">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专业报关人员</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9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（经营国际快递业务的填写）</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有</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人</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无</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专业报检报验人员</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9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（经营国际快递业务的填写）</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hangingPunct="0">
                        <a:spcBef>
                          <a:spcPct val="20000"/>
                        </a:spcBef>
                        <a:tabLst>
                          <a:tab pos="228600" algn="l"/>
                        </a:tabLst>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tabLst>
                          <a:tab pos="228600" algn="l"/>
                        </a:tabLst>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tabLst>
                          <a:tab pos="228600" algn="l"/>
                        </a:tabLst>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tabLst>
                          <a:tab pos="228600" algn="l"/>
                        </a:tabLst>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tabLst>
                          <a:tab pos="228600" algn="l"/>
                        </a:tabLs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有</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人</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 typeface="宋体" panose="02010600030101010101" pitchFamily="2" charset="-122"/>
                        <a:buChar char="□"/>
                        <a:tabLst>
                          <a:tab pos="228600" algn="l"/>
                        </a:tabLst>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无</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25512">
                <a:tc>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经营情况</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（已经营企业上报）</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3">
                  <a:txBody>
                    <a:bodyPr/>
                    <a:lstStyle>
                      <a:lvl1pPr marL="342900" indent="-342900" eaLnBrk="0" hangingPunct="0">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eaLnBrk="0" hangingPunct="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defRPr>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上一年度快件业务量</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_______</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万件，其中：国际业务量</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_______</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万件</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上一年度快件业务经营收入</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________</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万元，其中：国际业务收入</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_______</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万元</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560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5603" name="Group 4"/>
          <p:cNvGrpSpPr/>
          <p:nvPr/>
        </p:nvGrpSpPr>
        <p:grpSpPr>
          <a:xfrm>
            <a:off x="1547813" y="765175"/>
            <a:ext cx="4208462" cy="601663"/>
            <a:chOff x="1065" y="437"/>
            <a:chExt cx="2651" cy="379"/>
          </a:xfrm>
        </p:grpSpPr>
        <p:sp>
          <p:nvSpPr>
            <p:cNvPr id="2560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5605"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快递业务经营许可申报表</a:t>
              </a:r>
              <a:endParaRPr lang="en-US" altLang="ko-KR" dirty="0">
                <a:latin typeface="Arial" panose="020B0604020202020204" pitchFamily="34" charset="0"/>
                <a:ea typeface="宋体" panose="02010600030101010101" pitchFamily="2" charset="-122"/>
              </a:endParaRPr>
            </a:p>
          </p:txBody>
        </p:sp>
        <p:sp>
          <p:nvSpPr>
            <p:cNvPr id="2560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4</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25607" name="Rectangle 9"/>
          <p:cNvSpPr/>
          <p:nvPr/>
        </p:nvSpPr>
        <p:spPr>
          <a:xfrm>
            <a:off x="684213" y="1484313"/>
            <a:ext cx="8137525" cy="4452937"/>
          </a:xfrm>
          <a:prstGeom prst="rect">
            <a:avLst/>
          </a:prstGeom>
          <a:noFill/>
          <a:ln w="9525">
            <a:noFill/>
          </a:ln>
        </p:spPr>
        <p:txBody>
          <a:bodyPr anchor="ctr" anchorCtr="0">
            <a:spAutoFit/>
          </a:bodyPr>
          <a:p>
            <a:pPr indent="266700" defTabSz="914400">
              <a:tabLst>
                <a:tab pos="-228600" algn="l"/>
              </a:tabLst>
            </a:pPr>
            <a:r>
              <a:rPr lang="zh-CN" altLang="en-US" b="0" dirty="0">
                <a:latin typeface="Arial" panose="020B0604020202020204" pitchFamily="34" charset="0"/>
                <a:ea typeface="宋体" panose="02010600030101010101" pitchFamily="2" charset="-122"/>
              </a:rPr>
              <a:t>注：</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1</a:t>
            </a:r>
            <a:r>
              <a:rPr lang="zh-CN" altLang="en-US" b="0" dirty="0">
                <a:latin typeface="Arial" panose="020B0604020202020204" pitchFamily="34" charset="0"/>
                <a:ea typeface="宋体" panose="02010600030101010101" pitchFamily="2" charset="-122"/>
              </a:rPr>
              <a:t>、手工填写表格和签字请使用黑色或蓝黑色钢笔、毛笔或签字笔，请勿使用圆珠笔。</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2</a:t>
            </a:r>
            <a:r>
              <a:rPr lang="zh-CN" altLang="en-US" b="0" dirty="0">
                <a:latin typeface="Arial" panose="020B0604020202020204" pitchFamily="34" charset="0"/>
                <a:ea typeface="宋体" panose="02010600030101010101" pitchFamily="2" charset="-122"/>
              </a:rPr>
              <a:t>、若无工商注册号，该栏请填写预先核准通知书文号。</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3</a:t>
            </a:r>
            <a:r>
              <a:rPr lang="zh-CN" altLang="en-US" b="0" dirty="0">
                <a:latin typeface="Arial" panose="020B0604020202020204" pitchFamily="34" charset="0"/>
                <a:ea typeface="宋体" panose="02010600030101010101" pitchFamily="2" charset="-122"/>
              </a:rPr>
              <a:t>、请根据企业实际情况，在复选框“□”中划“√”。</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4</a:t>
            </a:r>
            <a:r>
              <a:rPr lang="zh-CN" altLang="en-US" b="0" dirty="0">
                <a:latin typeface="Arial" panose="020B0604020202020204" pitchFamily="34" charset="0"/>
                <a:ea typeface="宋体" panose="02010600030101010101" pitchFamily="2" charset="-122"/>
              </a:rPr>
              <a:t>、快递业务员数是指，在快递企业中从事快件收寄、分拣、封发、派送等工作的人员数量。</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5</a:t>
            </a:r>
            <a:r>
              <a:rPr lang="zh-CN" altLang="en-US" b="0" dirty="0">
                <a:latin typeface="Arial" panose="020B0604020202020204" pitchFamily="34" charset="0"/>
                <a:ea typeface="宋体" panose="02010600030101010101" pitchFamily="2" charset="-122"/>
              </a:rPr>
              <a:t>、持证快递人员数是指，持有初级快递业务员或以上等级职业资格证书的人员数量。</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6</a:t>
            </a:r>
            <a:r>
              <a:rPr lang="zh-CN" altLang="en-US" b="0" dirty="0">
                <a:latin typeface="Arial" panose="020B0604020202020204" pitchFamily="34" charset="0"/>
                <a:ea typeface="宋体" panose="02010600030101010101" pitchFamily="2" charset="-122"/>
              </a:rPr>
              <a:t>、快件（邮件）处理场所一栏中，带有*号的一项，及信息网络一栏中，带有*号的三项，申请在省、自治区、直辖市范围内经营快递业务的，可不填写。</a:t>
            </a:r>
            <a:endParaRPr lang="zh-CN" altLang="en-US" b="0" dirty="0">
              <a:latin typeface="Arial" panose="020B0604020202020204" pitchFamily="34" charset="0"/>
              <a:ea typeface="宋体" panose="02010600030101010101" pitchFamily="2" charset="-122"/>
            </a:endParaRPr>
          </a:p>
          <a:p>
            <a:pPr indent="266700" defTabSz="914400">
              <a:lnSpc>
                <a:spcPct val="135000"/>
              </a:lnSpc>
              <a:tabLst>
                <a:tab pos="-228600" algn="l"/>
              </a:tabLst>
            </a:pPr>
            <a:r>
              <a:rPr lang="en-US" altLang="zh-CN" b="0" dirty="0">
                <a:latin typeface="Arial" panose="020B0604020202020204" pitchFamily="34" charset="0"/>
                <a:ea typeface="宋体" panose="02010600030101010101" pitchFamily="2" charset="-122"/>
              </a:rPr>
              <a:t>7</a:t>
            </a:r>
            <a:r>
              <a:rPr lang="zh-CN" altLang="en-US" b="0" dirty="0">
                <a:latin typeface="Arial" panose="020B0604020202020204" pitchFamily="34" charset="0"/>
                <a:ea typeface="宋体" panose="02010600030101010101" pitchFamily="2" charset="-122"/>
              </a:rPr>
              <a:t>、安全保障制度和措施一栏中，带有**号的四项，开办代收货款业务的填写。</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662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6627" name="Group 4"/>
          <p:cNvGrpSpPr/>
          <p:nvPr/>
        </p:nvGrpSpPr>
        <p:grpSpPr>
          <a:xfrm>
            <a:off x="1547813" y="765175"/>
            <a:ext cx="4608512" cy="601663"/>
            <a:chOff x="1065" y="437"/>
            <a:chExt cx="2651" cy="379"/>
          </a:xfrm>
        </p:grpSpPr>
        <p:sp>
          <p:nvSpPr>
            <p:cNvPr id="2662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6629" name="Rectangle 6"/>
            <p:cNvSpPr/>
            <p:nvPr/>
          </p:nvSpPr>
          <p:spPr>
            <a:xfrm>
              <a:off x="1519" y="482"/>
              <a:ext cx="2197" cy="241"/>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sz="1600" dirty="0">
                  <a:latin typeface="Arial" panose="020B0604020202020204" pitchFamily="34" charset="0"/>
                  <a:ea typeface="宋体" panose="02010600030101010101" pitchFamily="2" charset="-122"/>
                </a:rPr>
                <a:t>企业法定代表人履历表和身份证复印件</a:t>
              </a:r>
              <a:endParaRPr lang="en-US" altLang="ko-KR" sz="1600" dirty="0">
                <a:latin typeface="Arial" panose="020B0604020202020204" pitchFamily="34" charset="0"/>
                <a:ea typeface="宋体" panose="02010600030101010101" pitchFamily="2" charset="-122"/>
              </a:endParaRPr>
            </a:p>
          </p:txBody>
        </p:sp>
        <p:sp>
          <p:nvSpPr>
            <p:cNvPr id="2663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5</a:t>
              </a:r>
              <a:endParaRPr lang="en-US" altLang="zh-CN" sz="2400" dirty="0">
                <a:solidFill>
                  <a:schemeClr val="bg1"/>
                </a:solidFill>
                <a:latin typeface="Arial" panose="020B0604020202020204" pitchFamily="34" charset="0"/>
                <a:ea typeface="宋体" panose="02010600030101010101" pitchFamily="2" charset="-122"/>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765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7651" name="Group 4"/>
          <p:cNvGrpSpPr/>
          <p:nvPr/>
        </p:nvGrpSpPr>
        <p:grpSpPr>
          <a:xfrm>
            <a:off x="1547813" y="765175"/>
            <a:ext cx="4208462" cy="601663"/>
            <a:chOff x="1065" y="437"/>
            <a:chExt cx="2651" cy="379"/>
          </a:xfrm>
        </p:grpSpPr>
        <p:sp>
          <p:nvSpPr>
            <p:cNvPr id="2765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7653" name="Rectangle 6"/>
            <p:cNvSpPr/>
            <p:nvPr/>
          </p:nvSpPr>
          <p:spPr>
            <a:xfrm>
              <a:off x="1519" y="482"/>
              <a:ext cx="2197" cy="241"/>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sz="1600" dirty="0">
                  <a:latin typeface="Arial" panose="020B0604020202020204" pitchFamily="34" charset="0"/>
                  <a:ea typeface="宋体" panose="02010600030101010101" pitchFamily="2" charset="-122"/>
                </a:rPr>
                <a:t>验资报告</a:t>
              </a:r>
              <a:endParaRPr lang="en-US" altLang="ko-KR" sz="1600" dirty="0">
                <a:latin typeface="Arial" panose="020B0604020202020204" pitchFamily="34" charset="0"/>
                <a:ea typeface="宋体" panose="02010600030101010101" pitchFamily="2" charset="-122"/>
              </a:endParaRPr>
            </a:p>
          </p:txBody>
        </p:sp>
        <p:sp>
          <p:nvSpPr>
            <p:cNvPr id="2765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6</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27655" name="Rectangle 8"/>
          <p:cNvSpPr/>
          <p:nvPr/>
        </p:nvSpPr>
        <p:spPr>
          <a:xfrm>
            <a:off x="2339975" y="1258888"/>
            <a:ext cx="6149975" cy="792162"/>
          </a:xfrm>
          <a:prstGeom prst="rect">
            <a:avLst/>
          </a:prstGeom>
          <a:noFill/>
          <a:ln w="9525">
            <a:noFill/>
          </a:ln>
        </p:spPr>
        <p:txBody>
          <a:bodyPr wrap="none" anchor="ctr" anchorCtr="0">
            <a:spAutoFit/>
          </a:bodyPr>
          <a:p>
            <a:pPr eaLnBrk="0" hangingPunct="0"/>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）在省、自治区、直辖市范围内经营的，注册资本不低于人民币五十万元。</a:t>
            </a:r>
            <a:br>
              <a:rPr lang="zh-CN" altLang="en-US" sz="1400" dirty="0">
                <a:latin typeface="Arial" panose="020B0604020202020204" pitchFamily="34" charset="0"/>
                <a:ea typeface="宋体" panose="02010600030101010101" pitchFamily="2" charset="-122"/>
              </a:rPr>
            </a:b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）跨省、自治区、直辖市经营的，注册资本不低于人民币一百万元。</a:t>
            </a:r>
            <a:br>
              <a:rPr lang="zh-CN" altLang="en-US" sz="1400" dirty="0">
                <a:latin typeface="Arial" panose="020B0604020202020204" pitchFamily="34" charset="0"/>
                <a:ea typeface="宋体" panose="02010600030101010101" pitchFamily="2" charset="-122"/>
              </a:rPr>
            </a:b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）经营国际快递业务的，注册资本不低于人民币二百万元。</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867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8675" name="Group 4"/>
          <p:cNvGrpSpPr/>
          <p:nvPr/>
        </p:nvGrpSpPr>
        <p:grpSpPr>
          <a:xfrm>
            <a:off x="1547813" y="765175"/>
            <a:ext cx="4208462" cy="747713"/>
            <a:chOff x="1065" y="437"/>
            <a:chExt cx="2651" cy="471"/>
          </a:xfrm>
        </p:grpSpPr>
        <p:sp>
          <p:nvSpPr>
            <p:cNvPr id="2867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8677" name="Rectangle 6"/>
            <p:cNvSpPr/>
            <p:nvPr/>
          </p:nvSpPr>
          <p:spPr>
            <a:xfrm>
              <a:off x="1519" y="482"/>
              <a:ext cx="2197" cy="426"/>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经营快递的分公司名录、子公司名录、加盟名录 </a:t>
              </a:r>
              <a:endParaRPr lang="en-US" altLang="ko-KR" sz="1600" b="0" dirty="0">
                <a:latin typeface="Arial" panose="020B0604020202020204" pitchFamily="34" charset="0"/>
                <a:ea typeface="宋体" panose="02010600030101010101" pitchFamily="2" charset="-122"/>
              </a:endParaRPr>
            </a:p>
          </p:txBody>
        </p:sp>
        <p:sp>
          <p:nvSpPr>
            <p:cNvPr id="28678"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7</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28679" name="Rectangle 8"/>
          <p:cNvSpPr/>
          <p:nvPr/>
        </p:nvSpPr>
        <p:spPr>
          <a:xfrm>
            <a:off x="250825" y="1703388"/>
            <a:ext cx="1368425" cy="1004887"/>
          </a:xfrm>
          <a:prstGeom prst="rect">
            <a:avLst/>
          </a:prstGeom>
          <a:noFill/>
          <a:ln w="9525">
            <a:noFill/>
          </a:ln>
        </p:spPr>
        <p:txBody>
          <a:bodyPr anchor="ctr" anchorCtr="0">
            <a:spAutoFit/>
          </a:bodyPr>
          <a:p>
            <a:pPr eaLnBrk="0" hangingPunct="0"/>
            <a:r>
              <a:rPr lang="zh-CN" altLang="en-US" sz="1400" dirty="0">
                <a:latin typeface="Times New Roman" panose="02020603050405020304" pitchFamily="18" charset="0"/>
                <a:ea typeface="宋体" panose="02010600030101010101" pitchFamily="2" charset="-122"/>
              </a:rPr>
              <a:t>经营快递业务的分公司（营业部）名录</a:t>
            </a:r>
            <a:endParaRPr lang="zh-CN" altLang="en-US" sz="800" dirty="0">
              <a:latin typeface="Arial" panose="020B0604020202020204" pitchFamily="34" charset="0"/>
              <a:ea typeface="宋体" panose="02010600030101010101" pitchFamily="2" charset="-122"/>
            </a:endParaRPr>
          </a:p>
          <a:p>
            <a:pPr eaLnBrk="0" hangingPunct="0"/>
            <a:endParaRPr lang="zh-CN" altLang="en-US" b="0" dirty="0">
              <a:latin typeface="Arial" panose="020B0604020202020204" pitchFamily="34" charset="0"/>
              <a:ea typeface="宋体" panose="02010600030101010101" pitchFamily="2" charset="-122"/>
            </a:endParaRPr>
          </a:p>
        </p:txBody>
      </p:sp>
      <p:graphicFrame>
        <p:nvGraphicFramePr>
          <p:cNvPr id="128417" name="Group 417"/>
          <p:cNvGraphicFramePr>
            <a:graphicFrameLocks noGrp="1"/>
          </p:cNvGraphicFramePr>
          <p:nvPr/>
        </p:nvGraphicFramePr>
        <p:xfrm>
          <a:off x="1692275" y="1557338"/>
          <a:ext cx="6853238" cy="1431925"/>
        </p:xfrm>
        <a:graphic>
          <a:graphicData uri="http://schemas.openxmlformats.org/drawingml/2006/table">
            <a:tbl>
              <a:tblPr/>
              <a:tblGrid>
                <a:gridCol w="558800"/>
                <a:gridCol w="1503363"/>
                <a:gridCol w="671512"/>
                <a:gridCol w="781050"/>
                <a:gridCol w="996950"/>
                <a:gridCol w="914400"/>
                <a:gridCol w="1427163"/>
              </a:tblGrid>
              <a:tr h="396064">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负责人</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联系电话</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所在省、自治区、直辖市</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机构地址</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工商执照号码</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793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793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714" name="Rectangle 143"/>
          <p:cNvSpPr/>
          <p:nvPr/>
        </p:nvSpPr>
        <p:spPr>
          <a:xfrm>
            <a:off x="250825" y="3429000"/>
            <a:ext cx="1368425" cy="792163"/>
          </a:xfrm>
          <a:prstGeom prst="rect">
            <a:avLst/>
          </a:prstGeom>
          <a:noFill/>
          <a:ln w="9525">
            <a:noFill/>
          </a:ln>
        </p:spPr>
        <p:txBody>
          <a:bodyPr anchor="ctr" anchorCtr="0">
            <a:spAutoFit/>
          </a:bodyPr>
          <a:p>
            <a:pPr eaLnBrk="0" hangingPunct="0"/>
            <a:r>
              <a:rPr lang="zh-CN" altLang="en-US" sz="1400" dirty="0">
                <a:latin typeface="Times New Roman" panose="02020603050405020304" pitchFamily="18" charset="0"/>
                <a:ea typeface="宋体" panose="02010600030101010101" pitchFamily="2" charset="-122"/>
              </a:rPr>
              <a:t>经营快递业务的子公司名录</a:t>
            </a:r>
            <a:endParaRPr lang="zh-CN" altLang="en-US" sz="800" dirty="0">
              <a:latin typeface="Arial" panose="020B0604020202020204" pitchFamily="34" charset="0"/>
              <a:ea typeface="宋体" panose="02010600030101010101" pitchFamily="2" charset="-122"/>
            </a:endParaRPr>
          </a:p>
          <a:p>
            <a:pPr eaLnBrk="0" hangingPunct="0"/>
            <a:endParaRPr lang="zh-CN" altLang="en-US" b="0" dirty="0">
              <a:latin typeface="Arial" panose="020B0604020202020204" pitchFamily="34" charset="0"/>
              <a:ea typeface="宋体" panose="02010600030101010101" pitchFamily="2" charset="-122"/>
            </a:endParaRPr>
          </a:p>
        </p:txBody>
      </p:sp>
      <p:graphicFrame>
        <p:nvGraphicFramePr>
          <p:cNvPr id="128277" name="Group 277"/>
          <p:cNvGraphicFramePr>
            <a:graphicFrameLocks noGrp="1"/>
          </p:cNvGraphicFramePr>
          <p:nvPr/>
        </p:nvGraphicFramePr>
        <p:xfrm>
          <a:off x="1619250" y="3213100"/>
          <a:ext cx="6853238" cy="1431925"/>
        </p:xfrm>
        <a:graphic>
          <a:graphicData uri="http://schemas.openxmlformats.org/drawingml/2006/table">
            <a:tbl>
              <a:tblPr/>
              <a:tblGrid>
                <a:gridCol w="558800"/>
                <a:gridCol w="1573213"/>
                <a:gridCol w="601662"/>
                <a:gridCol w="781050"/>
                <a:gridCol w="996950"/>
                <a:gridCol w="914400"/>
                <a:gridCol w="1427163"/>
              </a:tblGrid>
              <a:tr h="396064">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负责人</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联系电话</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所在省、自治区、直辖市</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机构地址</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工商执照号码</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793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793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749" name="Rectangle 278"/>
          <p:cNvSpPr/>
          <p:nvPr/>
        </p:nvSpPr>
        <p:spPr>
          <a:xfrm>
            <a:off x="179388" y="5051425"/>
            <a:ext cx="1439862" cy="792163"/>
          </a:xfrm>
          <a:prstGeom prst="rect">
            <a:avLst/>
          </a:prstGeom>
          <a:noFill/>
          <a:ln w="9525">
            <a:noFill/>
          </a:ln>
        </p:spPr>
        <p:txBody>
          <a:bodyPr anchor="ctr" anchorCtr="0">
            <a:spAutoFit/>
          </a:bodyPr>
          <a:p>
            <a:pPr eaLnBrk="0" hangingPunct="0"/>
            <a:r>
              <a:rPr lang="zh-CN" altLang="en-US" sz="1400" dirty="0">
                <a:latin typeface="Times New Roman" panose="02020603050405020304" pitchFamily="18" charset="0"/>
                <a:ea typeface="宋体" panose="02010600030101010101" pitchFamily="2" charset="-122"/>
              </a:rPr>
              <a:t>经营快递业务的加盟企业名录</a:t>
            </a:r>
            <a:endParaRPr lang="zh-CN" altLang="en-US" sz="800" dirty="0">
              <a:latin typeface="Arial" panose="020B0604020202020204" pitchFamily="34" charset="0"/>
              <a:ea typeface="宋体" panose="02010600030101010101" pitchFamily="2" charset="-122"/>
            </a:endParaRPr>
          </a:p>
          <a:p>
            <a:pPr eaLnBrk="0" hangingPunct="0"/>
            <a:endParaRPr lang="zh-CN" altLang="en-US" b="0" dirty="0">
              <a:latin typeface="Arial" panose="020B0604020202020204" pitchFamily="34" charset="0"/>
              <a:ea typeface="宋体" panose="02010600030101010101" pitchFamily="2" charset="-122"/>
            </a:endParaRPr>
          </a:p>
        </p:txBody>
      </p:sp>
      <p:graphicFrame>
        <p:nvGraphicFramePr>
          <p:cNvPr id="128412" name="Group 412"/>
          <p:cNvGraphicFramePr>
            <a:graphicFrameLocks noGrp="1"/>
          </p:cNvGraphicFramePr>
          <p:nvPr/>
        </p:nvGraphicFramePr>
        <p:xfrm>
          <a:off x="1619250" y="4797425"/>
          <a:ext cx="6853238" cy="1431925"/>
        </p:xfrm>
        <a:graphic>
          <a:graphicData uri="http://schemas.openxmlformats.org/drawingml/2006/table">
            <a:tbl>
              <a:tblPr/>
              <a:tblGrid>
                <a:gridCol w="558800"/>
                <a:gridCol w="1573213"/>
                <a:gridCol w="601662"/>
                <a:gridCol w="781050"/>
                <a:gridCol w="996950"/>
                <a:gridCol w="914400"/>
                <a:gridCol w="1427163"/>
              </a:tblGrid>
              <a:tr h="396064">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负责人</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联系电话</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所在省、自治区、直辖市</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机构地址</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工商执照号码</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793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7930">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00" marB="4570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8784" name="Rectangle 413"/>
          <p:cNvSpPr/>
          <p:nvPr/>
        </p:nvSpPr>
        <p:spPr>
          <a:xfrm>
            <a:off x="1547813" y="6237288"/>
            <a:ext cx="5457825" cy="396875"/>
          </a:xfrm>
          <a:prstGeom prst="rect">
            <a:avLst/>
          </a:prstGeom>
          <a:noFill/>
          <a:ln w="9525">
            <a:noFill/>
          </a:ln>
        </p:spPr>
        <p:txBody>
          <a:bodyPr wrap="none" anchor="ctr" anchorCtr="0">
            <a:spAutoFit/>
          </a:bodyPr>
          <a:p>
            <a:pPr indent="257175" eaLnBrk="0" hangingPunct="0"/>
            <a:r>
              <a:rPr lang="zh-CN" altLang="en-US" sz="1000" b="0" dirty="0">
                <a:solidFill>
                  <a:srgbClr val="000000"/>
                </a:solidFill>
                <a:latin typeface="宋体" panose="02010600030101010101" pitchFamily="2" charset="-122"/>
                <a:ea typeface="宋体" panose="02010600030101010101" pitchFamily="2" charset="-122"/>
              </a:rPr>
              <a:t>注：</a:t>
            </a:r>
            <a:r>
              <a:rPr lang="en-US" altLang="zh-CN" sz="1000" b="0" dirty="0">
                <a:solidFill>
                  <a:srgbClr val="000000"/>
                </a:solidFill>
                <a:latin typeface="宋体" panose="02010600030101010101" pitchFamily="2" charset="-122"/>
                <a:ea typeface="宋体" panose="02010600030101010101" pitchFamily="2" charset="-122"/>
              </a:rPr>
              <a:t>1</a:t>
            </a:r>
            <a:r>
              <a:rPr lang="zh-CN" altLang="en-US" sz="1000" b="0" dirty="0">
                <a:solidFill>
                  <a:srgbClr val="000000"/>
                </a:solidFill>
                <a:latin typeface="宋体" panose="02010600030101010101" pitchFamily="2" charset="-122"/>
                <a:ea typeface="宋体" panose="02010600030101010101" pitchFamily="2" charset="-122"/>
              </a:rPr>
              <a:t>、手工填写表格和签字请使用黑色或蓝黑色钢笔、毛笔或签字笔，请勿使用圆珠笔。</a:t>
            </a:r>
            <a:endParaRPr lang="zh-CN" altLang="en-US" sz="800" b="0" dirty="0">
              <a:latin typeface="Arial" panose="020B0604020202020204" pitchFamily="34" charset="0"/>
              <a:ea typeface="宋体" panose="02010600030101010101" pitchFamily="2" charset="-122"/>
            </a:endParaRPr>
          </a:p>
          <a:p>
            <a:pPr indent="257175" eaLnBrk="0" hangingPunct="0"/>
            <a:r>
              <a:rPr lang="en-US" altLang="zh-CN" sz="1000" b="0" dirty="0">
                <a:solidFill>
                  <a:srgbClr val="000000"/>
                </a:solidFill>
                <a:latin typeface="宋体" panose="02010600030101010101" pitchFamily="2" charset="-122"/>
                <a:ea typeface="宋体" panose="02010600030101010101" pitchFamily="2" charset="-122"/>
              </a:rPr>
              <a:t>2</a:t>
            </a:r>
            <a:r>
              <a:rPr lang="zh-CN" altLang="en-US" sz="1000" b="0" dirty="0">
                <a:solidFill>
                  <a:srgbClr val="000000"/>
                </a:solidFill>
                <a:latin typeface="宋体" panose="02010600030101010101" pitchFamily="2" charset="-122"/>
                <a:ea typeface="宋体" panose="02010600030101010101" pitchFamily="2" charset="-122"/>
              </a:rPr>
              <a:t>、以上各表可以下拉；如企业没有上述情况，则无需填写。</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2969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29699" name="Group 4"/>
          <p:cNvGrpSpPr/>
          <p:nvPr/>
        </p:nvGrpSpPr>
        <p:grpSpPr>
          <a:xfrm>
            <a:off x="1547813" y="765175"/>
            <a:ext cx="4208462" cy="601663"/>
            <a:chOff x="1065" y="437"/>
            <a:chExt cx="2651" cy="379"/>
          </a:xfrm>
        </p:grpSpPr>
        <p:sp>
          <p:nvSpPr>
            <p:cNvPr id="2970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29701" name="Rectangle 6"/>
            <p:cNvSpPr/>
            <p:nvPr/>
          </p:nvSpPr>
          <p:spPr>
            <a:xfrm>
              <a:off x="1519" y="482"/>
              <a:ext cx="2197" cy="241"/>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处理场所（中心）名录 </a:t>
              </a:r>
              <a:endParaRPr lang="en-US" altLang="ko-KR" sz="1600" b="0" dirty="0">
                <a:latin typeface="Arial" panose="020B0604020202020204" pitchFamily="34" charset="0"/>
                <a:ea typeface="宋体" panose="02010600030101010101" pitchFamily="2" charset="-122"/>
              </a:endParaRPr>
            </a:p>
          </p:txBody>
        </p:sp>
        <p:sp>
          <p:nvSpPr>
            <p:cNvPr id="29702"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8</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29703" name="Rectangle 8"/>
          <p:cNvSpPr/>
          <p:nvPr/>
        </p:nvSpPr>
        <p:spPr>
          <a:xfrm>
            <a:off x="4670425" y="1533525"/>
            <a:ext cx="2089150" cy="320675"/>
          </a:xfrm>
          <a:prstGeom prst="rect">
            <a:avLst/>
          </a:prstGeom>
          <a:noFill/>
          <a:ln w="9525">
            <a:noFill/>
          </a:ln>
        </p:spPr>
        <p:txBody>
          <a:bodyPr wrap="none" anchor="ctr" anchorCtr="0">
            <a:spAutoFit/>
          </a:bodyPr>
          <a:p>
            <a:pPr algn="ctr" eaLnBrk="0" hangingPunct="0"/>
            <a:r>
              <a:rPr lang="zh-CN" altLang="en-US" sz="1500" dirty="0">
                <a:latin typeface="Times New Roman" panose="02020603050405020304" pitchFamily="18" charset="0"/>
                <a:ea typeface="宋体" panose="02010600030101010101" pitchFamily="2" charset="-122"/>
              </a:rPr>
              <a:t>处理场所（中心）名录</a:t>
            </a:r>
            <a:endParaRPr lang="zh-CN" altLang="en-US" b="0" dirty="0">
              <a:latin typeface="Arial" panose="020B0604020202020204" pitchFamily="34" charset="0"/>
              <a:ea typeface="宋体" panose="02010600030101010101" pitchFamily="2" charset="-122"/>
            </a:endParaRPr>
          </a:p>
        </p:txBody>
      </p:sp>
      <p:graphicFrame>
        <p:nvGraphicFramePr>
          <p:cNvPr id="129267" name="Group 243"/>
          <p:cNvGraphicFramePr>
            <a:graphicFrameLocks noGrp="1"/>
          </p:cNvGraphicFramePr>
          <p:nvPr/>
        </p:nvGraphicFramePr>
        <p:xfrm>
          <a:off x="1143000" y="1854200"/>
          <a:ext cx="6858000" cy="3048000"/>
        </p:xfrm>
        <a:graphic>
          <a:graphicData uri="http://schemas.openxmlformats.org/drawingml/2006/table">
            <a:tbl>
              <a:tblPr/>
              <a:tblGrid>
                <a:gridCol w="571500"/>
                <a:gridCol w="1604963"/>
                <a:gridCol w="947737"/>
                <a:gridCol w="1790700"/>
                <a:gridCol w="1028700"/>
                <a:gridCol w="914400"/>
              </a:tblGrid>
              <a:tr h="2698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所在省、自治区、直辖市</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地址</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场地面积</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租用</a:t>
                      </a:r>
                      <a:r>
                        <a:rPr kumimoji="0" lang="en-US" altLang="zh-CN"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a:t>
                      </a: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自有</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4606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876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1463">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571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98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9755" name="Rectangle 244"/>
          <p:cNvSpPr/>
          <p:nvPr/>
        </p:nvSpPr>
        <p:spPr>
          <a:xfrm>
            <a:off x="1143000" y="4897438"/>
            <a:ext cx="5467350" cy="427037"/>
          </a:xfrm>
          <a:prstGeom prst="rect">
            <a:avLst/>
          </a:prstGeom>
          <a:noFill/>
          <a:ln w="9525">
            <a:noFill/>
          </a:ln>
        </p:spPr>
        <p:txBody>
          <a:bodyPr wrap="none" anchor="ctr" anchorCtr="0">
            <a:spAutoFit/>
          </a:bodyPr>
          <a:p>
            <a:pPr indent="266700" eaLnBrk="0" hangingPunct="0"/>
            <a:r>
              <a:rPr lang="zh-CN" altLang="en-US" sz="1000" b="0" dirty="0">
                <a:solidFill>
                  <a:srgbClr val="000000"/>
                </a:solidFill>
                <a:latin typeface="宋体" panose="02010600030101010101" pitchFamily="2" charset="-122"/>
                <a:ea typeface="宋体" panose="02010600030101010101" pitchFamily="2" charset="-122"/>
              </a:rPr>
              <a:t>注：</a:t>
            </a:r>
            <a:r>
              <a:rPr lang="en-US" altLang="zh-CN" sz="1000" b="0" dirty="0">
                <a:solidFill>
                  <a:srgbClr val="000000"/>
                </a:solidFill>
                <a:latin typeface="宋体" panose="02010600030101010101" pitchFamily="2" charset="-122"/>
                <a:ea typeface="宋体" panose="02010600030101010101" pitchFamily="2" charset="-122"/>
              </a:rPr>
              <a:t>1</a:t>
            </a:r>
            <a:r>
              <a:rPr lang="zh-CN" altLang="en-US" sz="1000" b="0" dirty="0">
                <a:solidFill>
                  <a:srgbClr val="000000"/>
                </a:solidFill>
                <a:latin typeface="宋体" panose="02010600030101010101" pitchFamily="2" charset="-122"/>
                <a:ea typeface="宋体" panose="02010600030101010101" pitchFamily="2" charset="-122"/>
              </a:rPr>
              <a:t>、手工填写表格和签字请使用黑色或蓝黑色钢笔、毛笔或签字笔，请勿使用圆珠笔。</a:t>
            </a:r>
            <a:endParaRPr lang="zh-CN" altLang="en-US" sz="800" b="0" dirty="0">
              <a:latin typeface="Arial" panose="020B0604020202020204" pitchFamily="34" charset="0"/>
              <a:ea typeface="宋体" panose="02010600030101010101" pitchFamily="2" charset="-122"/>
            </a:endParaRPr>
          </a:p>
          <a:p>
            <a:pPr indent="266700" eaLnBrk="0" hangingPunct="0"/>
            <a:r>
              <a:rPr lang="en-US" altLang="zh-CN" sz="1000" b="0" dirty="0">
                <a:solidFill>
                  <a:srgbClr val="000000"/>
                </a:solidFill>
                <a:latin typeface="宋体" panose="02010600030101010101" pitchFamily="2" charset="-122"/>
                <a:ea typeface="宋体" panose="02010600030101010101" pitchFamily="2" charset="-122"/>
              </a:rPr>
              <a:t>2</a:t>
            </a:r>
            <a:r>
              <a:rPr lang="zh-CN" altLang="en-US" sz="1000" b="0" dirty="0">
                <a:solidFill>
                  <a:srgbClr val="000000"/>
                </a:solidFill>
                <a:latin typeface="宋体" panose="02010600030101010101" pitchFamily="2" charset="-122"/>
                <a:ea typeface="宋体" panose="02010600030101010101" pitchFamily="2" charset="-122"/>
              </a:rPr>
              <a:t>、以上各表可以下拉。</a:t>
            </a:r>
            <a:r>
              <a:rPr lang="zh-CN" altLang="en-US" sz="1200" b="0" dirty="0">
                <a:latin typeface="Times New Roman" panose="02020603050405020304" pitchFamily="18" charset="0"/>
                <a:ea typeface="宋体" panose="02010600030101010101" pitchFamily="2" charset="-122"/>
              </a:rPr>
              <a:t> </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072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0723" name="Group 4"/>
          <p:cNvGrpSpPr/>
          <p:nvPr/>
        </p:nvGrpSpPr>
        <p:grpSpPr>
          <a:xfrm>
            <a:off x="1547813" y="765175"/>
            <a:ext cx="4208462" cy="673100"/>
            <a:chOff x="1065" y="437"/>
            <a:chExt cx="2651" cy="424"/>
          </a:xfrm>
        </p:grpSpPr>
        <p:sp>
          <p:nvSpPr>
            <p:cNvPr id="3072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0725" name="Rectangle 6"/>
            <p:cNvSpPr/>
            <p:nvPr/>
          </p:nvSpPr>
          <p:spPr>
            <a:xfrm>
              <a:off x="1519" y="482"/>
              <a:ext cx="2197" cy="379"/>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sz="1600" b="0" dirty="0">
                  <a:latin typeface="Arial" panose="020B0604020202020204" pitchFamily="34" charset="0"/>
                  <a:ea typeface="宋体" panose="02010600030101010101" pitchFamily="2" charset="-122"/>
                </a:rPr>
                <a:t>场地使用证明</a:t>
              </a:r>
              <a:r>
                <a:rPr lang="zh-CN" altLang="en-US" sz="2800" b="0" dirty="0">
                  <a:latin typeface="Arial" panose="020B0604020202020204" pitchFamily="34" charset="0"/>
                  <a:ea typeface="宋体" panose="02010600030101010101" pitchFamily="2" charset="-122"/>
                </a:rPr>
                <a:t> </a:t>
              </a:r>
              <a:endParaRPr lang="en-US" altLang="ko-KR" sz="2800" b="0" dirty="0">
                <a:latin typeface="Arial" panose="020B0604020202020204" pitchFamily="34" charset="0"/>
                <a:ea typeface="宋体" panose="02010600030101010101" pitchFamily="2" charset="-122"/>
              </a:endParaRPr>
            </a:p>
          </p:txBody>
        </p:sp>
        <p:sp>
          <p:nvSpPr>
            <p:cNvPr id="3072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9</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0727" name="Rectangle 8"/>
          <p:cNvSpPr/>
          <p:nvPr/>
        </p:nvSpPr>
        <p:spPr>
          <a:xfrm>
            <a:off x="2843213" y="1403350"/>
            <a:ext cx="6300787" cy="517525"/>
          </a:xfrm>
          <a:prstGeom prst="rect">
            <a:avLst/>
          </a:prstGeom>
          <a:noFill/>
          <a:ln w="9525">
            <a:noFill/>
          </a:ln>
        </p:spPr>
        <p:txBody>
          <a:bodyPr anchor="ctr" anchorCtr="0">
            <a:spAutoFit/>
          </a:bodyPr>
          <a:p>
            <a:pPr eaLnBrk="0" hangingPunct="0">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房产性质要为仓储用房；要提供房产证复印件并加盖租赁单位公章。</a:t>
            </a:r>
            <a:endParaRPr lang="zh-CN" altLang="en-US" sz="1400" dirty="0">
              <a:latin typeface="Arial" panose="020B0604020202020204" pitchFamily="34" charset="0"/>
              <a:ea typeface="宋体" panose="02010600030101010101" pitchFamily="2" charset="-122"/>
            </a:endParaRPr>
          </a:p>
          <a:p>
            <a:pPr eaLnBrk="0" hangingPunct="0">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如为转租房租，还需要转租单位和房东的租赁合同。</a:t>
            </a:r>
            <a:r>
              <a:rPr lang="zh-CN" altLang="en-US" sz="1400" dirty="0">
                <a:latin typeface="Arial" panose="020B0604020202020204" pitchFamily="34" charset="0"/>
                <a:ea typeface="宋体" panose="02010600030101010101" pitchFamily="2" charset="-122"/>
              </a:rPr>
              <a:t> </a:t>
            </a:r>
            <a:endParaRPr lang="zh-CN" altLang="en-US" sz="1400" dirty="0">
              <a:latin typeface="Arial" panose="020B0604020202020204" pitchFamily="34" charset="0"/>
              <a:ea typeface="宋体" panose="02010600030101010101" pitchFamily="2"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174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1747" name="Group 4"/>
          <p:cNvGrpSpPr/>
          <p:nvPr/>
        </p:nvGrpSpPr>
        <p:grpSpPr>
          <a:xfrm>
            <a:off x="1547813" y="692150"/>
            <a:ext cx="4968875" cy="731838"/>
            <a:chOff x="1065" y="437"/>
            <a:chExt cx="2651" cy="461"/>
          </a:xfrm>
        </p:grpSpPr>
        <p:sp>
          <p:nvSpPr>
            <p:cNvPr id="3174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1749" name="Rectangle 6"/>
            <p:cNvSpPr/>
            <p:nvPr/>
          </p:nvSpPr>
          <p:spPr>
            <a:xfrm>
              <a:off x="1519" y="482"/>
              <a:ext cx="2197" cy="416"/>
            </a:xfrm>
            <a:prstGeom prst="rect">
              <a:avLst/>
            </a:prstGeom>
            <a:noFill/>
            <a:ln w="12700">
              <a:noFill/>
            </a:ln>
          </p:spPr>
          <p:txBody>
            <a:bodyPr lIns="90488" tIns="44450" rIns="90488" bIns="44450" anchor="t" anchorCtr="0">
              <a:spAutoFit/>
            </a:bodyPr>
            <a:p>
              <a:pPr marL="192405" indent="-192405" eaLnBrk="0" hangingPunct="0">
                <a:lnSpc>
                  <a:spcPct val="85000"/>
                </a:lnSpc>
              </a:pPr>
              <a:r>
                <a:rPr lang="zh-CN" altLang="en-US" sz="1600" b="0" dirty="0">
                  <a:latin typeface="Arial" panose="020B0604020202020204" pitchFamily="34" charset="0"/>
                  <a:ea typeface="宋体" panose="02010600030101010101" pitchFamily="2" charset="-122"/>
                </a:rPr>
                <a:t> 持证快递业务员名录</a:t>
              </a:r>
              <a:endParaRPr lang="zh-CN" altLang="en-US" sz="1600" b="0" dirty="0">
                <a:latin typeface="Arial" panose="020B0604020202020204" pitchFamily="34" charset="0"/>
                <a:ea typeface="宋体" panose="02010600030101010101" pitchFamily="2" charset="-122"/>
              </a:endParaRPr>
            </a:p>
            <a:p>
              <a:pPr marL="192405" indent="-192405" eaLnBrk="0" hangingPunct="0">
                <a:lnSpc>
                  <a:spcPct val="85000"/>
                </a:lnSpc>
              </a:pPr>
              <a:r>
                <a:rPr lang="zh-CN" altLang="en-US" sz="1600" b="0" dirty="0">
                  <a:latin typeface="Arial" panose="020B0604020202020204" pitchFamily="34" charset="0"/>
                  <a:ea typeface="宋体" panose="02010600030101010101" pitchFamily="2" charset="-122"/>
                </a:rPr>
                <a:t>（含分公司、子公司、处理中心）</a:t>
              </a:r>
              <a:r>
                <a:rPr lang="zh-CN" altLang="en-US" sz="2800" b="0" dirty="0">
                  <a:latin typeface="Arial" panose="020B0604020202020204" pitchFamily="34" charset="0"/>
                  <a:ea typeface="宋体" panose="02010600030101010101" pitchFamily="2" charset="-122"/>
                </a:rPr>
                <a:t> </a:t>
              </a:r>
              <a:endParaRPr lang="en-US" altLang="ko-KR" sz="2800" b="0" dirty="0">
                <a:latin typeface="Arial" panose="020B0604020202020204" pitchFamily="34" charset="0"/>
                <a:ea typeface="宋体" panose="02010600030101010101" pitchFamily="2" charset="-122"/>
              </a:endParaRPr>
            </a:p>
          </p:txBody>
        </p:sp>
        <p:sp>
          <p:nvSpPr>
            <p:cNvPr id="3175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10</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1751" name="Rectangle 8"/>
          <p:cNvSpPr/>
          <p:nvPr/>
        </p:nvSpPr>
        <p:spPr>
          <a:xfrm>
            <a:off x="2627313" y="3284538"/>
            <a:ext cx="3206750" cy="304800"/>
          </a:xfrm>
          <a:prstGeom prst="rect">
            <a:avLst/>
          </a:prstGeom>
          <a:noFill/>
          <a:ln w="9525">
            <a:noFill/>
          </a:ln>
        </p:spPr>
        <p:txBody>
          <a:bodyPr wrap="none" anchor="ctr" anchorCtr="0">
            <a:spAutoFit/>
          </a:bodyPr>
          <a:p>
            <a:pPr algn="ctr" eaLnBrk="0" hangingPunct="0"/>
            <a:r>
              <a:rPr lang="zh-CN" altLang="en-US" sz="1400" b="0" dirty="0">
                <a:latin typeface="Times New Roman" panose="02020603050405020304" pitchFamily="18" charset="0"/>
                <a:ea typeface="宋体" panose="02010600030101010101" pitchFamily="2" charset="-122"/>
              </a:rPr>
              <a:t>分公司（营业部）持证快递业务员名录</a:t>
            </a:r>
            <a:endParaRPr lang="zh-CN" altLang="en-US" b="0" dirty="0">
              <a:latin typeface="Arial" panose="020B0604020202020204" pitchFamily="34" charset="0"/>
              <a:ea typeface="宋体" panose="02010600030101010101" pitchFamily="2" charset="-122"/>
            </a:endParaRPr>
          </a:p>
        </p:txBody>
      </p:sp>
      <p:graphicFrame>
        <p:nvGraphicFramePr>
          <p:cNvPr id="131431" name="Group 359"/>
          <p:cNvGraphicFramePr>
            <a:graphicFrameLocks noGrp="1"/>
          </p:cNvGraphicFramePr>
          <p:nvPr/>
        </p:nvGraphicFramePr>
        <p:xfrm>
          <a:off x="1116013" y="3573463"/>
          <a:ext cx="6854825" cy="3044825"/>
        </p:xfrm>
        <a:graphic>
          <a:graphicData uri="http://schemas.openxmlformats.org/drawingml/2006/table">
            <a:tbl>
              <a:tblPr/>
              <a:tblGrid>
                <a:gridCol w="571500"/>
                <a:gridCol w="1038225"/>
                <a:gridCol w="1501775"/>
                <a:gridCol w="744537"/>
                <a:gridCol w="1171575"/>
                <a:gridCol w="809625"/>
                <a:gridCol w="1017588"/>
              </a:tblGrid>
              <a:tr h="476250">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分公司（营业部）名称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69875">
                <a:tc gridSpan="2">
                  <a:txBody>
                    <a:bodyPr/>
                    <a:lstStyle>
                      <a:lvl1pPr indent="85725"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85725"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从业人</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85725"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员数量：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持证快递业务员占</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快递业务员比例：</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454025">
                <a:tc gridSpan="7">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持证快递业务员详细列表</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c hMerge="1">
                  <a:tcPr/>
                </a:tc>
              </a:tr>
              <a:tr h="2698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姓名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快递业务员职业资格证书编号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姓名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快递业务员职业资格证书编号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698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26987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bl>
          </a:graphicData>
        </a:graphic>
      </p:graphicFrame>
      <p:sp>
        <p:nvSpPr>
          <p:cNvPr id="31798" name="Rectangle 356"/>
          <p:cNvSpPr/>
          <p:nvPr/>
        </p:nvSpPr>
        <p:spPr>
          <a:xfrm>
            <a:off x="0" y="5876925"/>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
        <p:nvSpPr>
          <p:cNvPr id="31799" name="Rectangle 358"/>
          <p:cNvSpPr/>
          <p:nvPr/>
        </p:nvSpPr>
        <p:spPr>
          <a:xfrm>
            <a:off x="755650" y="1484313"/>
            <a:ext cx="8388350" cy="914400"/>
          </a:xfrm>
          <a:prstGeom prst="rect">
            <a:avLst/>
          </a:prstGeom>
          <a:noFill/>
          <a:ln w="9525">
            <a:noFill/>
          </a:ln>
        </p:spPr>
        <p:txBody>
          <a:bodyPr anchor="ctr" anchorCtr="0">
            <a:spAutoFit/>
          </a:bodyPr>
          <a:p>
            <a:pPr eaLnBrk="0" hangingPunct="0"/>
            <a:r>
              <a:rPr lang="en-US" altLang="zh-CN" b="0" dirty="0">
                <a:latin typeface="Arial" panose="020B0604020202020204" pitchFamily="34" charset="0"/>
                <a:ea typeface="宋体" panose="02010600030101010101" pitchFamily="2" charset="-122"/>
              </a:rPr>
              <a:t>1</a:t>
            </a:r>
            <a:r>
              <a:rPr lang="zh-CN" altLang="en-US" b="0" dirty="0">
                <a:latin typeface="Arial" panose="020B0604020202020204" pitchFamily="34" charset="0"/>
                <a:ea typeface="宋体" panose="02010600030101010101" pitchFamily="2" charset="-122"/>
              </a:rPr>
              <a:t>）</a:t>
            </a:r>
            <a:r>
              <a:rPr lang="zh-CN" altLang="en-US" sz="1200" b="0" dirty="0">
                <a:latin typeface="Arial" panose="020B0604020202020204" pitchFamily="34" charset="0"/>
                <a:ea typeface="宋体" panose="02010600030101010101" pitchFamily="2" charset="-122"/>
              </a:rPr>
              <a:t>经同城快递业务的，要求持有初级以上快递业务员国家职业资格证书的人员数不低于参与业务人员总数的</a:t>
            </a:r>
            <a:r>
              <a:rPr lang="en-US" altLang="zh-CN" sz="1200" b="0" dirty="0">
                <a:latin typeface="Arial" panose="020B0604020202020204" pitchFamily="34" charset="0"/>
                <a:ea typeface="宋体" panose="02010600030101010101" pitchFamily="2" charset="-122"/>
              </a:rPr>
              <a:t>30%</a:t>
            </a:r>
            <a:r>
              <a:rPr lang="zh-CN" altLang="en-US" sz="1200" b="0" dirty="0">
                <a:latin typeface="Arial" panose="020B0604020202020204" pitchFamily="34" charset="0"/>
                <a:ea typeface="宋体" panose="02010600030101010101" pitchFamily="2" charset="-122"/>
              </a:rPr>
              <a:t>；</a:t>
            </a:r>
            <a:br>
              <a:rPr lang="zh-CN" altLang="en-US" sz="1200" dirty="0">
                <a:latin typeface="Arial" panose="020B0604020202020204" pitchFamily="34" charset="0"/>
                <a:ea typeface="宋体" panose="02010600030101010101" pitchFamily="2" charset="-122"/>
              </a:rPr>
            </a:br>
            <a:r>
              <a:rPr lang="en-US" altLang="zh-CN" sz="1200" b="0" dirty="0">
                <a:latin typeface="Arial" panose="020B0604020202020204" pitchFamily="34" charset="0"/>
                <a:ea typeface="宋体" panose="02010600030101010101" pitchFamily="2" charset="-122"/>
              </a:rPr>
              <a:t>2</a:t>
            </a:r>
            <a:r>
              <a:rPr lang="zh-CN" altLang="en-US" sz="1200" b="0" dirty="0">
                <a:latin typeface="Arial" panose="020B0604020202020204" pitchFamily="34" charset="0"/>
                <a:ea typeface="宋体" panose="02010600030101010101" pitchFamily="2" charset="-122"/>
              </a:rPr>
              <a:t>）经营省内异地快递业务的，要求持有初级以上快递业务员国家职业资格证书的人员数不低于参与业务人员总数的</a:t>
            </a:r>
            <a:r>
              <a:rPr lang="en-US" altLang="zh-CN" sz="1200" b="0" dirty="0">
                <a:latin typeface="Arial" panose="020B0604020202020204" pitchFamily="34" charset="0"/>
                <a:ea typeface="宋体" panose="02010600030101010101" pitchFamily="2" charset="-122"/>
              </a:rPr>
              <a:t>40%</a:t>
            </a:r>
            <a:r>
              <a:rPr lang="zh-CN" altLang="en-US" sz="1200" b="0" dirty="0">
                <a:latin typeface="Arial" panose="020B0604020202020204" pitchFamily="34" charset="0"/>
                <a:ea typeface="宋体" panose="02010600030101010101" pitchFamily="2" charset="-122"/>
              </a:rPr>
              <a:t>；</a:t>
            </a:r>
            <a:br>
              <a:rPr lang="zh-CN" altLang="en-US" sz="1200" dirty="0">
                <a:latin typeface="Arial" panose="020B0604020202020204" pitchFamily="34" charset="0"/>
                <a:ea typeface="宋体" panose="02010600030101010101" pitchFamily="2" charset="-122"/>
              </a:rPr>
            </a:br>
            <a:r>
              <a:rPr lang="en-US" altLang="zh-CN" sz="1200" b="0" dirty="0">
                <a:latin typeface="Arial" panose="020B0604020202020204" pitchFamily="34" charset="0"/>
                <a:ea typeface="宋体" panose="02010600030101010101" pitchFamily="2" charset="-122"/>
              </a:rPr>
              <a:t>3</a:t>
            </a:r>
            <a:r>
              <a:rPr lang="zh-CN" altLang="en-US" sz="1200" b="0" dirty="0">
                <a:latin typeface="Arial" panose="020B0604020202020204" pitchFamily="34" charset="0"/>
                <a:ea typeface="宋体" panose="02010600030101010101" pitchFamily="2" charset="-122"/>
              </a:rPr>
              <a:t>）经营国际快递业务的企业及其各分支机构快递业务员中持有初级以上快递业务员国家职业资格证书的不低于</a:t>
            </a:r>
            <a:r>
              <a:rPr lang="en-US" altLang="zh-CN" sz="1200" b="0" dirty="0">
                <a:latin typeface="Arial" panose="020B0604020202020204" pitchFamily="34" charset="0"/>
                <a:ea typeface="宋体" panose="02010600030101010101" pitchFamily="2" charset="-122"/>
              </a:rPr>
              <a:t>50%</a:t>
            </a:r>
            <a:r>
              <a:rPr lang="zh-CN" altLang="en-US" sz="1200" b="0" dirty="0">
                <a:latin typeface="Arial" panose="020B0604020202020204" pitchFamily="34" charset="0"/>
                <a:ea typeface="宋体" panose="02010600030101010101" pitchFamily="2" charset="-122"/>
              </a:rPr>
              <a:t>，并有获得专业资格的报关、报检、报验人员。</a:t>
            </a:r>
            <a:r>
              <a:rPr lang="zh-CN" altLang="en-US" sz="1200" dirty="0">
                <a:latin typeface="Arial" panose="020B0604020202020204" pitchFamily="34" charset="0"/>
                <a:ea typeface="宋体" panose="02010600030101010101" pitchFamily="2" charset="-122"/>
              </a:rPr>
              <a:t> </a:t>
            </a:r>
            <a:endParaRPr lang="zh-CN" altLang="en-US" sz="1200" dirty="0">
              <a:latin typeface="Arial" panose="020B0604020202020204" pitchFamily="34" charset="0"/>
              <a:ea typeface="宋体" panose="02010600030101010101" pitchFamily="2" charset="-12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6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277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2771" name="Group 4"/>
          <p:cNvGrpSpPr/>
          <p:nvPr/>
        </p:nvGrpSpPr>
        <p:grpSpPr>
          <a:xfrm>
            <a:off x="1547813" y="692150"/>
            <a:ext cx="4968875" cy="731838"/>
            <a:chOff x="1065" y="437"/>
            <a:chExt cx="2651" cy="461"/>
          </a:xfrm>
        </p:grpSpPr>
        <p:sp>
          <p:nvSpPr>
            <p:cNvPr id="3277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2773" name="Rectangle 6"/>
            <p:cNvSpPr/>
            <p:nvPr/>
          </p:nvSpPr>
          <p:spPr>
            <a:xfrm>
              <a:off x="1519" y="482"/>
              <a:ext cx="2197" cy="416"/>
            </a:xfrm>
            <a:prstGeom prst="rect">
              <a:avLst/>
            </a:prstGeom>
            <a:noFill/>
            <a:ln w="12700">
              <a:noFill/>
            </a:ln>
          </p:spPr>
          <p:txBody>
            <a:bodyPr lIns="90488" tIns="44450" rIns="90488" bIns="44450" anchor="t" anchorCtr="0">
              <a:spAutoFit/>
            </a:bodyPr>
            <a:p>
              <a:pPr marL="192405" indent="-192405" eaLnBrk="0" hangingPunct="0">
                <a:lnSpc>
                  <a:spcPct val="85000"/>
                </a:lnSpc>
              </a:pPr>
              <a:r>
                <a:rPr lang="zh-CN" altLang="en-US" sz="1600" b="0" dirty="0">
                  <a:latin typeface="Arial" panose="020B0604020202020204" pitchFamily="34" charset="0"/>
                  <a:ea typeface="宋体" panose="02010600030101010101" pitchFamily="2" charset="-122"/>
                </a:rPr>
                <a:t> 持证快递业务员名录</a:t>
              </a:r>
              <a:endParaRPr lang="zh-CN" altLang="en-US" sz="1600" b="0" dirty="0">
                <a:latin typeface="Arial" panose="020B0604020202020204" pitchFamily="34" charset="0"/>
                <a:ea typeface="宋体" panose="02010600030101010101" pitchFamily="2" charset="-122"/>
              </a:endParaRPr>
            </a:p>
            <a:p>
              <a:pPr marL="192405" indent="-192405" eaLnBrk="0" hangingPunct="0">
                <a:lnSpc>
                  <a:spcPct val="85000"/>
                </a:lnSpc>
              </a:pPr>
              <a:r>
                <a:rPr lang="zh-CN" altLang="en-US" sz="1600" b="0" dirty="0">
                  <a:latin typeface="Arial" panose="020B0604020202020204" pitchFamily="34" charset="0"/>
                  <a:ea typeface="宋体" panose="02010600030101010101" pitchFamily="2" charset="-122"/>
                </a:rPr>
                <a:t>（含分公司、子公司、处理中心）</a:t>
              </a:r>
              <a:r>
                <a:rPr lang="zh-CN" altLang="en-US" sz="2800" b="0" dirty="0">
                  <a:latin typeface="Arial" panose="020B0604020202020204" pitchFamily="34" charset="0"/>
                  <a:ea typeface="宋体" panose="02010600030101010101" pitchFamily="2" charset="-122"/>
                </a:rPr>
                <a:t> </a:t>
              </a:r>
              <a:endParaRPr lang="en-US" altLang="ko-KR" sz="2800" b="0" dirty="0">
                <a:latin typeface="Arial" panose="020B0604020202020204" pitchFamily="34" charset="0"/>
                <a:ea typeface="宋体" panose="02010600030101010101" pitchFamily="2" charset="-122"/>
              </a:endParaRPr>
            </a:p>
          </p:txBody>
        </p:sp>
        <p:sp>
          <p:nvSpPr>
            <p:cNvPr id="3277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10</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2775" name="Rectangle 8"/>
          <p:cNvSpPr/>
          <p:nvPr/>
        </p:nvSpPr>
        <p:spPr>
          <a:xfrm>
            <a:off x="0" y="5876925"/>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
        <p:nvSpPr>
          <p:cNvPr id="32776" name="Rectangle 77"/>
          <p:cNvSpPr/>
          <p:nvPr/>
        </p:nvSpPr>
        <p:spPr>
          <a:xfrm>
            <a:off x="0" y="5773738"/>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
        <p:nvSpPr>
          <p:cNvPr id="32777" name="Rectangle 78"/>
          <p:cNvSpPr/>
          <p:nvPr/>
        </p:nvSpPr>
        <p:spPr>
          <a:xfrm>
            <a:off x="2771775" y="1700213"/>
            <a:ext cx="3206750" cy="304800"/>
          </a:xfrm>
          <a:prstGeom prst="rect">
            <a:avLst/>
          </a:prstGeom>
          <a:noFill/>
          <a:ln w="9525">
            <a:noFill/>
          </a:ln>
        </p:spPr>
        <p:txBody>
          <a:bodyPr wrap="none" anchor="ctr" anchorCtr="0">
            <a:spAutoFit/>
          </a:bodyPr>
          <a:p>
            <a:pPr algn="ctr" eaLnBrk="0" hangingPunct="0"/>
            <a:r>
              <a:rPr lang="zh-CN" altLang="en-US" sz="1400" b="0" dirty="0">
                <a:latin typeface="Times New Roman" panose="02020603050405020304" pitchFamily="18" charset="0"/>
                <a:ea typeface="宋体" panose="02010600030101010101" pitchFamily="2" charset="-122"/>
              </a:rPr>
              <a:t>处理场所（中心）持证快递业务员名录</a:t>
            </a:r>
            <a:endParaRPr lang="zh-CN" altLang="en-US" b="0" dirty="0">
              <a:latin typeface="Arial" panose="020B0604020202020204" pitchFamily="34" charset="0"/>
              <a:ea typeface="宋体" panose="02010600030101010101" pitchFamily="2" charset="-122"/>
            </a:endParaRPr>
          </a:p>
        </p:txBody>
      </p:sp>
      <p:graphicFrame>
        <p:nvGraphicFramePr>
          <p:cNvPr id="167339" name="Group 427"/>
          <p:cNvGraphicFramePr>
            <a:graphicFrameLocks noGrp="1"/>
          </p:cNvGraphicFramePr>
          <p:nvPr/>
        </p:nvGraphicFramePr>
        <p:xfrm>
          <a:off x="611188" y="1989138"/>
          <a:ext cx="7304088" cy="4476753"/>
        </p:xfrm>
        <a:graphic>
          <a:graphicData uri="http://schemas.openxmlformats.org/drawingml/2006/table">
            <a:tbl>
              <a:tblPr/>
              <a:tblGrid>
                <a:gridCol w="554037"/>
                <a:gridCol w="1116013"/>
                <a:gridCol w="182562"/>
                <a:gridCol w="1430338"/>
                <a:gridCol w="800100"/>
                <a:gridCol w="1258887"/>
                <a:gridCol w="868363"/>
                <a:gridCol w="1093787"/>
              </a:tblGrid>
              <a:tr h="518087">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处理场所（中心）名称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135">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从业人</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员数量：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持证快递业务员占</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快递业务员比例：</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453961">
                <a:tc gridSpan="8">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持证快递业务员详细列表</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c hMerge="1">
                  <a:tcPr/>
                </a:tc>
                <a:tc hMerge="1">
                  <a:tcPr/>
                </a:tc>
              </a:tr>
              <a:tr h="45713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姓名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快递业务员职业资格证书编号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姓名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快递业务员职业资格证书编号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7">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4" marB="4571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bl>
          </a:graphicData>
        </a:graphic>
      </p:graphicFrame>
      <p:sp>
        <p:nvSpPr>
          <p:cNvPr id="32845" name="Rectangle 426"/>
          <p:cNvSpPr/>
          <p:nvPr/>
        </p:nvSpPr>
        <p:spPr>
          <a:xfrm>
            <a:off x="0" y="5876925"/>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379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3795" name="Group 4"/>
          <p:cNvGrpSpPr/>
          <p:nvPr/>
        </p:nvGrpSpPr>
        <p:grpSpPr>
          <a:xfrm>
            <a:off x="1547813" y="692150"/>
            <a:ext cx="4968875" cy="731838"/>
            <a:chOff x="1065" y="437"/>
            <a:chExt cx="2651" cy="461"/>
          </a:xfrm>
        </p:grpSpPr>
        <p:sp>
          <p:nvSpPr>
            <p:cNvPr id="3379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3797" name="Rectangle 6"/>
            <p:cNvSpPr/>
            <p:nvPr/>
          </p:nvSpPr>
          <p:spPr>
            <a:xfrm>
              <a:off x="1519" y="482"/>
              <a:ext cx="2197" cy="416"/>
            </a:xfrm>
            <a:prstGeom prst="rect">
              <a:avLst/>
            </a:prstGeom>
            <a:noFill/>
            <a:ln w="12700">
              <a:noFill/>
            </a:ln>
          </p:spPr>
          <p:txBody>
            <a:bodyPr lIns="90488" tIns="44450" rIns="90488" bIns="44450" anchor="t" anchorCtr="0">
              <a:spAutoFit/>
            </a:bodyPr>
            <a:p>
              <a:pPr marL="192405" indent="-192405" eaLnBrk="0" hangingPunct="0">
                <a:lnSpc>
                  <a:spcPct val="85000"/>
                </a:lnSpc>
              </a:pPr>
              <a:r>
                <a:rPr lang="zh-CN" altLang="en-US" sz="1600" b="0" dirty="0">
                  <a:latin typeface="Arial" panose="020B0604020202020204" pitchFamily="34" charset="0"/>
                  <a:ea typeface="宋体" panose="02010600030101010101" pitchFamily="2" charset="-122"/>
                </a:rPr>
                <a:t> 持证快递业务员名录</a:t>
              </a:r>
              <a:endParaRPr lang="zh-CN" altLang="en-US" sz="1600" b="0" dirty="0">
                <a:latin typeface="Arial" panose="020B0604020202020204" pitchFamily="34" charset="0"/>
                <a:ea typeface="宋体" panose="02010600030101010101" pitchFamily="2" charset="-122"/>
              </a:endParaRPr>
            </a:p>
            <a:p>
              <a:pPr marL="192405" indent="-192405" eaLnBrk="0" hangingPunct="0">
                <a:lnSpc>
                  <a:spcPct val="85000"/>
                </a:lnSpc>
              </a:pPr>
              <a:r>
                <a:rPr lang="zh-CN" altLang="en-US" sz="1600" b="0" dirty="0">
                  <a:latin typeface="Arial" panose="020B0604020202020204" pitchFamily="34" charset="0"/>
                  <a:ea typeface="宋体" panose="02010600030101010101" pitchFamily="2" charset="-122"/>
                </a:rPr>
                <a:t>（含分公司、子公司、处理中心）</a:t>
              </a:r>
              <a:r>
                <a:rPr lang="zh-CN" altLang="en-US" sz="2800" b="0" dirty="0">
                  <a:latin typeface="Arial" panose="020B0604020202020204" pitchFamily="34" charset="0"/>
                  <a:ea typeface="宋体" panose="02010600030101010101" pitchFamily="2" charset="-122"/>
                </a:rPr>
                <a:t> </a:t>
              </a:r>
              <a:endParaRPr lang="en-US" altLang="ko-KR" sz="2800" b="0" dirty="0">
                <a:latin typeface="Arial" panose="020B0604020202020204" pitchFamily="34" charset="0"/>
                <a:ea typeface="宋体" panose="02010600030101010101" pitchFamily="2" charset="-122"/>
              </a:endParaRPr>
            </a:p>
          </p:txBody>
        </p:sp>
        <p:sp>
          <p:nvSpPr>
            <p:cNvPr id="33798"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10</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3799" name="Rectangle 76"/>
          <p:cNvSpPr/>
          <p:nvPr/>
        </p:nvSpPr>
        <p:spPr>
          <a:xfrm>
            <a:off x="0" y="5876925"/>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
        <p:nvSpPr>
          <p:cNvPr id="33800" name="Rectangle 77"/>
          <p:cNvSpPr/>
          <p:nvPr/>
        </p:nvSpPr>
        <p:spPr>
          <a:xfrm>
            <a:off x="3348038" y="1773238"/>
            <a:ext cx="2317750" cy="304800"/>
          </a:xfrm>
          <a:prstGeom prst="rect">
            <a:avLst/>
          </a:prstGeom>
          <a:noFill/>
          <a:ln w="9525">
            <a:noFill/>
          </a:ln>
        </p:spPr>
        <p:txBody>
          <a:bodyPr wrap="none" anchor="ctr" anchorCtr="0">
            <a:spAutoFit/>
          </a:bodyPr>
          <a:p>
            <a:pPr algn="ctr" eaLnBrk="0" hangingPunct="0"/>
            <a:r>
              <a:rPr lang="zh-CN" altLang="en-US" sz="1400" b="0" dirty="0">
                <a:latin typeface="Times New Roman" panose="02020603050405020304" pitchFamily="18" charset="0"/>
                <a:ea typeface="宋体" panose="02010600030101010101" pitchFamily="2" charset="-122"/>
              </a:rPr>
              <a:t>子公司持证快递业务员名录</a:t>
            </a:r>
            <a:endParaRPr lang="zh-CN" altLang="en-US" b="0" dirty="0">
              <a:latin typeface="Arial" panose="020B0604020202020204" pitchFamily="34" charset="0"/>
              <a:ea typeface="宋体" panose="02010600030101010101" pitchFamily="2" charset="-122"/>
            </a:endParaRPr>
          </a:p>
        </p:txBody>
      </p:sp>
      <p:graphicFrame>
        <p:nvGraphicFramePr>
          <p:cNvPr id="166312" name="Group 424"/>
          <p:cNvGraphicFramePr>
            <a:graphicFrameLocks noGrp="1"/>
          </p:cNvGraphicFramePr>
          <p:nvPr/>
        </p:nvGraphicFramePr>
        <p:xfrm>
          <a:off x="1187450" y="2133600"/>
          <a:ext cx="6827838" cy="4392613"/>
        </p:xfrm>
        <a:graphic>
          <a:graphicData uri="http://schemas.openxmlformats.org/drawingml/2006/table">
            <a:tbl>
              <a:tblPr/>
              <a:tblGrid>
                <a:gridCol w="571500"/>
                <a:gridCol w="1038225"/>
                <a:gridCol w="1501775"/>
                <a:gridCol w="744538"/>
                <a:gridCol w="1171575"/>
                <a:gridCol w="809625"/>
                <a:gridCol w="990600"/>
              </a:tblGrid>
              <a:tr h="518085">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endPar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子公司名称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3">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57134">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从业人</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员数量：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务员数量：</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持证快递业务员占</a:t>
                      </a:r>
                      <a:endPar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快递业务员比例：</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369835">
                <a:tc gridSpan="7">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持证快递业务员详细列表</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c hMerge="1">
                  <a:tcPr/>
                </a:tc>
                <a:tc hMerge="1">
                  <a:tcPr/>
                </a:tc>
                <a:tc hMerge="1">
                  <a:tcPr/>
                </a:tc>
              </a:tr>
              <a:tr h="457134">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姓名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快递业务员职业资格证书编号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序号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0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姓名</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00000"/>
                        </a:lnSpc>
                        <a:spcBef>
                          <a:spcPct val="0"/>
                        </a:spcBef>
                        <a:spcAft>
                          <a:spcPct val="0"/>
                        </a:spcAft>
                        <a:buClrTx/>
                        <a:buSzTx/>
                        <a:buFontTx/>
                        <a:buNone/>
                      </a:pPr>
                      <a:r>
                        <a:rPr kumimoji="0" lang="zh-CN" altLang="en-US" sz="12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快递业务员职业资格证书编号</a:t>
                      </a: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r h="518085">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eaLnBrk="0" hangingPunct="0">
                        <a:spcBef>
                          <a:spcPct val="20000"/>
                        </a:spcBef>
                        <a:defRPr sz="2800">
                          <a:solidFill>
                            <a:schemeClr val="tx1"/>
                          </a:solidFill>
                          <a:latin typeface="Arial" panose="020B0604020202020204" pitchFamily="34" charset="0"/>
                          <a:ea typeface="宋体" panose="02010600030101010101" pitchFamily="2" charset="-122"/>
                        </a:defRPr>
                      </a:lvl1pPr>
                      <a:lvl2pPr eaLnBrk="0" hangingPunct="0">
                        <a:spcBef>
                          <a:spcPct val="20000"/>
                        </a:spcBef>
                        <a:defRPr sz="24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a:solidFill>
                            <a:schemeClr val="tx1"/>
                          </a:solidFill>
                          <a:latin typeface="Arial" panose="020B0604020202020204" pitchFamily="34" charset="0"/>
                          <a:ea typeface="宋体" panose="02010600030101010101" pitchFamily="2" charset="-122"/>
                        </a:defRPr>
                      </a:lvl4pPr>
                      <a:lvl5pPr eaLnBrk="0" hangingPunct="0">
                        <a:spcBef>
                          <a:spcPct val="20000"/>
                        </a:spcBef>
                        <a:defRPr>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00000"/>
                        </a:lnSpc>
                        <a:spcBef>
                          <a:spcPct val="20000"/>
                        </a:spcBef>
                        <a:spcAft>
                          <a:spcPct val="0"/>
                        </a:spcAft>
                        <a:buClrTx/>
                        <a:buSzTx/>
                        <a:buFontTx/>
                        <a:buNone/>
                      </a:pPr>
                      <a:endParaRPr kumimoji="0" lang="zh-CN" altLang="en-US" sz="2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a:txBody>
                  <a:tcPr marT="45713" marB="45713"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r>
            </a:tbl>
          </a:graphicData>
        </a:graphic>
      </p:graphicFrame>
      <p:sp>
        <p:nvSpPr>
          <p:cNvPr id="33868" name="Rectangle 425"/>
          <p:cNvSpPr/>
          <p:nvPr/>
        </p:nvSpPr>
        <p:spPr>
          <a:xfrm>
            <a:off x="0" y="5773738"/>
            <a:ext cx="9144000" cy="0"/>
          </a:xfrm>
          <a:prstGeom prst="rect">
            <a:avLst/>
          </a:prstGeom>
          <a:noFill/>
          <a:ln w="9525">
            <a:noFill/>
          </a:ln>
        </p:spPr>
        <p:txBody>
          <a:bodyPr wrap="none" anchor="ctr" anchorCtr="0">
            <a:spAutoFit/>
          </a:bodyPr>
          <a:p>
            <a:pPr eaLnBrk="0" hangingPunct="0"/>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481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4819" name="Group 4"/>
          <p:cNvGrpSpPr/>
          <p:nvPr/>
        </p:nvGrpSpPr>
        <p:grpSpPr>
          <a:xfrm>
            <a:off x="1547813" y="765175"/>
            <a:ext cx="4679950" cy="601663"/>
            <a:chOff x="1065" y="437"/>
            <a:chExt cx="2651" cy="379"/>
          </a:xfrm>
        </p:grpSpPr>
        <p:sp>
          <p:nvSpPr>
            <p:cNvPr id="3482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4821"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服务质量管理制度</a:t>
              </a:r>
              <a:endParaRPr lang="en-US" altLang="ko-KR" dirty="0">
                <a:latin typeface="Arial" panose="020B0604020202020204" pitchFamily="34" charset="0"/>
                <a:ea typeface="宋体" panose="02010600030101010101" pitchFamily="2" charset="-122"/>
              </a:endParaRPr>
            </a:p>
          </p:txBody>
        </p:sp>
        <p:sp>
          <p:nvSpPr>
            <p:cNvPr id="34822"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11</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4823" name="Rectangle 8"/>
          <p:cNvSpPr/>
          <p:nvPr/>
        </p:nvSpPr>
        <p:spPr>
          <a:xfrm>
            <a:off x="468313" y="1989138"/>
            <a:ext cx="8137525" cy="3416300"/>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28600" algn="ctr"/>
            <a:r>
              <a:rPr lang="zh-CN" altLang="en-US" dirty="0">
                <a:latin typeface="Arial" panose="020B0604020202020204" pitchFamily="34" charset="0"/>
                <a:ea typeface="宋体" panose="02010600030101010101" pitchFamily="2" charset="-122"/>
              </a:rPr>
              <a:t>一</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服务承诺</a:t>
            </a:r>
            <a:endParaRPr lang="zh-CN" altLang="en-US"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时效性</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同城件产品分即日达、次日达；</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即日达</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当天中午</a:t>
            </a:r>
            <a:r>
              <a:rPr lang="en-US" altLang="zh-CN" sz="1400" b="0" dirty="0">
                <a:latin typeface="Arial" panose="020B0604020202020204" pitchFamily="34" charset="0"/>
                <a:ea typeface="宋体" panose="02010600030101010101" pitchFamily="2" charset="-122"/>
              </a:rPr>
              <a:t>12</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00</a:t>
            </a:r>
            <a:r>
              <a:rPr lang="zh-CN" altLang="en-US" sz="1400" b="0" dirty="0">
                <a:latin typeface="Arial" panose="020B0604020202020204" pitchFamily="34" charset="0"/>
                <a:ea typeface="宋体" panose="02010600030101010101" pitchFamily="2" charset="-122"/>
              </a:rPr>
              <a:t>收到的快件，当天完成投递（主城区）；</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次日达：当天</a:t>
            </a:r>
            <a:r>
              <a:rPr lang="en-US" altLang="zh-CN" sz="1400" b="0" dirty="0">
                <a:latin typeface="Arial" panose="020B0604020202020204" pitchFamily="34" charset="0"/>
                <a:ea typeface="宋体" panose="02010600030101010101" pitchFamily="2" charset="-122"/>
              </a:rPr>
              <a:t>12</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00</a:t>
            </a:r>
            <a:r>
              <a:rPr lang="zh-CN" altLang="en-US" sz="1400" b="0" dirty="0">
                <a:latin typeface="Arial" panose="020B0604020202020204" pitchFamily="34" charset="0"/>
                <a:ea typeface="宋体" panose="02010600030101010101" pitchFamily="2" charset="-122"/>
              </a:rPr>
              <a:t>后收到的快件，次日完成投递。</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准确性</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将快件投递到运单约定的收件地址和收件人。严格验收制度，杜绝措发，错送。</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安全性</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快递服务的安全性主要包括：</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3.1</a:t>
            </a:r>
            <a:r>
              <a:rPr lang="zh-CN" altLang="en-US" sz="1400" b="0" dirty="0">
                <a:latin typeface="Arial" panose="020B0604020202020204" pitchFamily="34" charset="0"/>
                <a:ea typeface="宋体" panose="02010600030101010101" pitchFamily="2" charset="-122"/>
              </a:rPr>
              <a:t>快件不应对国家</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组织</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公民的安全构成危害；</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3.2</a:t>
            </a:r>
            <a:r>
              <a:rPr lang="zh-CN" altLang="en-US" sz="1400" b="0" dirty="0">
                <a:latin typeface="Arial" panose="020B0604020202020204" pitchFamily="34" charset="0"/>
                <a:ea typeface="宋体" panose="02010600030101010101" pitchFamily="2" charset="-122"/>
              </a:rPr>
              <a:t>通过各种安全措施保护快件和服务人员的安全，同时在向顾客提供服务时不应给对方造成危害；</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3.3</a:t>
            </a:r>
            <a:r>
              <a:rPr lang="zh-CN" altLang="en-US" sz="1400" b="0" dirty="0">
                <a:latin typeface="Arial" panose="020B0604020202020204" pitchFamily="34" charset="0"/>
                <a:ea typeface="宋体" panose="02010600030101010101" pitchFamily="2" charset="-122"/>
              </a:rPr>
              <a:t>除依法配合国家安全</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公安等机关需要外，不泄漏和挪用寄件人</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收件人和快件的相关信息。</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3.4 </a:t>
            </a:r>
            <a:r>
              <a:rPr lang="zh-CN" altLang="en-US" sz="1400" b="0" dirty="0">
                <a:latin typeface="Arial" panose="020B0604020202020204" pitchFamily="34" charset="0"/>
                <a:ea typeface="宋体" panose="02010600030101010101" pitchFamily="2" charset="-122"/>
              </a:rPr>
              <a:t>完善的操作流程保障快件的运输投递安全，杜绝遗失件的发生，减少破损快件的发生。</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方便性</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在设置服务场所</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安排营业时间</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提供上门服务等方面应便于为顾客服务。我司提供门到门的收送服务。</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584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5843" name="Group 4"/>
          <p:cNvGrpSpPr/>
          <p:nvPr/>
        </p:nvGrpSpPr>
        <p:grpSpPr>
          <a:xfrm>
            <a:off x="1547813" y="765175"/>
            <a:ext cx="4679950" cy="601663"/>
            <a:chOff x="1065" y="437"/>
            <a:chExt cx="2651" cy="379"/>
          </a:xfrm>
        </p:grpSpPr>
        <p:sp>
          <p:nvSpPr>
            <p:cNvPr id="3584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5845"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服务质量管理制度</a:t>
              </a:r>
              <a:endParaRPr lang="en-US" altLang="ko-KR" dirty="0">
                <a:latin typeface="Arial" panose="020B0604020202020204" pitchFamily="34" charset="0"/>
                <a:ea typeface="宋体" panose="02010600030101010101" pitchFamily="2" charset="-122"/>
              </a:endParaRPr>
            </a:p>
          </p:txBody>
        </p:sp>
        <p:sp>
          <p:nvSpPr>
            <p:cNvPr id="3584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11</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5847" name="Rectangle 8"/>
          <p:cNvSpPr/>
          <p:nvPr/>
        </p:nvSpPr>
        <p:spPr>
          <a:xfrm>
            <a:off x="468313" y="2444750"/>
            <a:ext cx="8137525" cy="2503488"/>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28600" algn="ctr"/>
            <a:r>
              <a:rPr lang="zh-CN" altLang="en-US" dirty="0">
                <a:latin typeface="Arial" panose="020B0604020202020204" pitchFamily="34" charset="0"/>
                <a:ea typeface="宋体" panose="02010600030101010101" pitchFamily="2" charset="-122"/>
              </a:rPr>
              <a:t>二</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服务时间</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营业时间</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资费标准</a:t>
            </a:r>
            <a:endParaRPr lang="zh-CN" altLang="en-US" b="0" dirty="0">
              <a:latin typeface="Arial" panose="020B0604020202020204" pitchFamily="34" charset="0"/>
              <a:ea typeface="宋体" panose="02010600030101010101" pitchFamily="2" charset="-122"/>
            </a:endParaRPr>
          </a:p>
          <a:p>
            <a:pPr indent="228600"/>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服务时间（缺）</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除国家法定节假日外，公司均正常营业</a:t>
            </a:r>
            <a:endParaRPr lang="zh-CN" altLang="en-US" sz="1400" b="0" dirty="0">
              <a:latin typeface="Arial" panose="020B0604020202020204" pitchFamily="34" charset="0"/>
              <a:ea typeface="宋体" panose="02010600030101010101" pitchFamily="2" charset="-122"/>
            </a:endParaRPr>
          </a:p>
          <a:p>
            <a:pPr indent="228600"/>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营业时间（缺）</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营业时间为每天</a:t>
            </a:r>
            <a:r>
              <a:rPr lang="en-US" altLang="zh-CN" sz="1400" b="0" dirty="0">
                <a:latin typeface="Arial" panose="020B0604020202020204" pitchFamily="34" charset="0"/>
                <a:ea typeface="宋体" panose="02010600030101010101" pitchFamily="2" charset="-122"/>
              </a:rPr>
              <a:t>8</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00-18</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30</a:t>
            </a:r>
            <a:endParaRPr lang="en-US" altLang="zh-CN" sz="1400" b="0" dirty="0">
              <a:latin typeface="Arial" panose="020B0604020202020204" pitchFamily="34" charset="0"/>
              <a:ea typeface="宋体" panose="02010600030101010101" pitchFamily="2" charset="-122"/>
            </a:endParaRPr>
          </a:p>
          <a:p>
            <a:pPr indent="228600"/>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资费标准</a:t>
            </a:r>
            <a:endParaRPr lang="zh-CN" altLang="en-US" sz="1400" dirty="0">
              <a:latin typeface="Arial" panose="020B0604020202020204" pitchFamily="34" charset="0"/>
              <a:ea typeface="宋体" panose="02010600030101010101" pitchFamily="2" charset="-122"/>
            </a:endParaRPr>
          </a:p>
          <a:p>
            <a:pPr indent="228600"/>
            <a:r>
              <a:rPr lang="zh-CN" altLang="en-US" sz="1400" dirty="0">
                <a:latin typeface="Arial" panose="020B0604020202020204" pitchFamily="34" charset="0"/>
                <a:ea typeface="宋体" panose="02010600030101010101" pitchFamily="2" charset="-122"/>
              </a:rPr>
              <a:t>   </a:t>
            </a:r>
            <a:r>
              <a:rPr lang="en-US" altLang="zh-CN" sz="1400" dirty="0">
                <a:latin typeface="Arial" panose="020B0604020202020204" pitchFamily="34" charset="0"/>
                <a:ea typeface="宋体" panose="02010600030101010101" pitchFamily="2" charset="-122"/>
              </a:rPr>
              <a:t>a</a:t>
            </a:r>
            <a:r>
              <a:rPr lang="zh-CN" altLang="en-US" sz="1400" dirty="0">
                <a:latin typeface="Arial" panose="020B0604020202020204" pitchFamily="34" charset="0"/>
                <a:ea typeface="宋体" panose="02010600030101010101" pitchFamily="2" charset="-122"/>
              </a:rPr>
              <a:t>）计费的起重及费用</a:t>
            </a:r>
            <a:r>
              <a:rPr lang="en-US" altLang="zh-CN" sz="1400" dirty="0">
                <a:latin typeface="Arial" panose="020B0604020202020204" pitchFamily="34" charset="0"/>
                <a:ea typeface="宋体" panose="02010600030101010101" pitchFamily="2" charset="-122"/>
              </a:rPr>
              <a:t>:</a:t>
            </a:r>
            <a:r>
              <a:rPr lang="zh-CN" altLang="en-US" sz="1400" dirty="0">
                <a:latin typeface="Arial" panose="020B0604020202020204" pitchFamily="34" charset="0"/>
                <a:ea typeface="宋体" panose="02010600030101010101" pitchFamily="2" charset="-122"/>
              </a:rPr>
              <a:t>首重</a:t>
            </a:r>
            <a:r>
              <a:rPr lang="en-US" altLang="zh-CN" sz="1400" dirty="0">
                <a:latin typeface="Arial" panose="020B0604020202020204" pitchFamily="34" charset="0"/>
                <a:ea typeface="宋体" panose="02010600030101010101" pitchFamily="2" charset="-122"/>
              </a:rPr>
              <a:t>6</a:t>
            </a:r>
            <a:r>
              <a:rPr lang="zh-CN" altLang="en-US" sz="1400" dirty="0">
                <a:latin typeface="Arial" panose="020B0604020202020204" pitchFamily="34" charset="0"/>
                <a:ea typeface="宋体" panose="02010600030101010101" pitchFamily="2" charset="-122"/>
              </a:rPr>
              <a:t>元（</a:t>
            </a:r>
            <a:r>
              <a:rPr lang="en-US" altLang="zh-CN" sz="1400" dirty="0">
                <a:latin typeface="Arial" panose="020B0604020202020204" pitchFamily="34" charset="0"/>
                <a:ea typeface="宋体" panose="02010600030101010101" pitchFamily="2" charset="-122"/>
              </a:rPr>
              <a:t>1KG</a:t>
            </a:r>
            <a:r>
              <a:rPr lang="zh-CN" altLang="en-US" sz="1400" dirty="0">
                <a:latin typeface="Arial" panose="020B0604020202020204" pitchFamily="34" charset="0"/>
                <a:ea typeface="宋体" panose="02010600030101010101" pitchFamily="2" charset="-122"/>
              </a:rPr>
              <a:t>内）</a:t>
            </a:r>
            <a:endParaRPr lang="zh-CN" altLang="en-US" sz="1400" dirty="0">
              <a:latin typeface="Arial" panose="020B0604020202020204" pitchFamily="34" charset="0"/>
              <a:ea typeface="宋体" panose="02010600030101010101" pitchFamily="2" charset="-122"/>
            </a:endParaRPr>
          </a:p>
          <a:p>
            <a:pPr indent="228600"/>
            <a:r>
              <a:rPr lang="zh-CN" altLang="en-US" sz="1400" dirty="0">
                <a:latin typeface="Arial" panose="020B0604020202020204" pitchFamily="34" charset="0"/>
                <a:ea typeface="宋体" panose="02010600030101010101" pitchFamily="2" charset="-122"/>
              </a:rPr>
              <a:t>   </a:t>
            </a:r>
            <a:r>
              <a:rPr lang="en-US" altLang="zh-CN" sz="1400" dirty="0">
                <a:latin typeface="Arial" panose="020B0604020202020204" pitchFamily="34" charset="0"/>
                <a:ea typeface="宋体" panose="02010600030101010101" pitchFamily="2" charset="-122"/>
              </a:rPr>
              <a:t>b</a:t>
            </a:r>
            <a:r>
              <a:rPr lang="zh-CN" altLang="en-US" sz="1400" dirty="0">
                <a:latin typeface="Arial" panose="020B0604020202020204" pitchFamily="34" charset="0"/>
                <a:ea typeface="宋体" panose="02010600030101010101" pitchFamily="2" charset="-122"/>
              </a:rPr>
              <a:t>）续重及计费单价</a:t>
            </a:r>
            <a:r>
              <a:rPr lang="en-US" altLang="zh-CN" sz="1400" dirty="0">
                <a:latin typeface="Arial" panose="020B0604020202020204" pitchFamily="34" charset="0"/>
                <a:ea typeface="宋体" panose="02010600030101010101" pitchFamily="2" charset="-122"/>
              </a:rPr>
              <a:t>:</a:t>
            </a:r>
            <a:r>
              <a:rPr lang="zh-CN" altLang="en-US" sz="1400" dirty="0">
                <a:latin typeface="Arial" panose="020B0604020202020204" pitchFamily="34" charset="0"/>
                <a:ea typeface="宋体" panose="02010600030101010101" pitchFamily="2" charset="-122"/>
              </a:rPr>
              <a:t>续重</a:t>
            </a:r>
            <a:r>
              <a:rPr lang="en-US" altLang="zh-CN" sz="1400" dirty="0">
                <a:latin typeface="Arial" panose="020B0604020202020204" pitchFamily="34" charset="0"/>
                <a:ea typeface="宋体" panose="02010600030101010101" pitchFamily="2" charset="-122"/>
              </a:rPr>
              <a:t>1</a:t>
            </a:r>
            <a:r>
              <a:rPr lang="zh-CN" altLang="en-US" sz="1400" dirty="0">
                <a:latin typeface="Arial" panose="020B0604020202020204" pitchFamily="34" charset="0"/>
                <a:ea typeface="宋体" panose="02010600030101010101" pitchFamily="2" charset="-122"/>
              </a:rPr>
              <a:t>元</a:t>
            </a:r>
            <a:r>
              <a:rPr lang="en-US" altLang="zh-CN" sz="1400" dirty="0">
                <a:latin typeface="Arial" panose="020B0604020202020204" pitchFamily="34" charset="0"/>
                <a:ea typeface="宋体" panose="02010600030101010101" pitchFamily="2" charset="-122"/>
              </a:rPr>
              <a:t>/KG</a:t>
            </a:r>
            <a:endParaRPr lang="en-US" altLang="zh-CN" sz="1400" dirty="0">
              <a:latin typeface="Arial" panose="020B0604020202020204" pitchFamily="34" charset="0"/>
              <a:ea typeface="宋体" panose="02010600030101010101" pitchFamily="2" charset="-122"/>
            </a:endParaRPr>
          </a:p>
          <a:p>
            <a:pPr indent="228600"/>
            <a:r>
              <a:rPr lang="en-US" altLang="zh-CN" sz="1400" dirty="0">
                <a:latin typeface="Arial" panose="020B0604020202020204" pitchFamily="34" charset="0"/>
                <a:ea typeface="宋体" panose="02010600030101010101" pitchFamily="2" charset="-122"/>
              </a:rPr>
              <a:t>  c</a:t>
            </a:r>
            <a:r>
              <a:rPr lang="zh-CN" altLang="en-US" sz="1400" dirty="0">
                <a:latin typeface="Arial" panose="020B0604020202020204" pitchFamily="34" charset="0"/>
                <a:ea typeface="宋体" panose="02010600030101010101" pitchFamily="2" charset="-122"/>
              </a:rPr>
              <a:t>）附加服务的费用：保价费千分之五</a:t>
            </a:r>
            <a:endParaRPr lang="zh-CN" altLang="en-US" sz="1400" dirty="0">
              <a:latin typeface="Arial" panose="020B0604020202020204" pitchFamily="34" charset="0"/>
              <a:ea typeface="宋体" panose="02010600030101010101" pitchFamily="2" charset="-122"/>
            </a:endParaRPr>
          </a:p>
          <a:p>
            <a:pPr indent="228600"/>
            <a:r>
              <a:rPr lang="zh-CN" altLang="en-US" sz="1400" dirty="0">
                <a:latin typeface="Arial" panose="020B0604020202020204" pitchFamily="34" charset="0"/>
                <a:ea typeface="宋体" panose="02010600030101010101" pitchFamily="2" charset="-122"/>
              </a:rPr>
              <a:t>  </a:t>
            </a:r>
            <a:r>
              <a:rPr lang="en-US" altLang="zh-CN" sz="1400" dirty="0">
                <a:latin typeface="Arial" panose="020B0604020202020204" pitchFamily="34" charset="0"/>
                <a:ea typeface="宋体" panose="02010600030101010101" pitchFamily="2" charset="-122"/>
              </a:rPr>
              <a:t>3.2</a:t>
            </a:r>
            <a:r>
              <a:rPr lang="zh-CN" altLang="en-US" sz="1400" dirty="0">
                <a:latin typeface="Arial" panose="020B0604020202020204" pitchFamily="34" charset="0"/>
                <a:ea typeface="宋体" panose="02010600030101010101" pitchFamily="2" charset="-122"/>
              </a:rPr>
              <a:t>重量计费原则</a:t>
            </a:r>
            <a:endParaRPr lang="zh-CN" altLang="en-US" sz="1400" dirty="0">
              <a:latin typeface="Arial" panose="020B0604020202020204" pitchFamily="34" charset="0"/>
              <a:ea typeface="宋体" panose="02010600030101010101" pitchFamily="2" charset="-122"/>
            </a:endParaRPr>
          </a:p>
          <a:p>
            <a:pPr indent="228600"/>
            <a:r>
              <a:rPr lang="zh-CN" altLang="en-US" sz="1400" dirty="0">
                <a:latin typeface="Arial" panose="020B0604020202020204" pitchFamily="34" charset="0"/>
                <a:ea typeface="宋体" panose="02010600030101010101" pitchFamily="2" charset="-122"/>
              </a:rPr>
              <a:t>   计费重量取快件的实际重量和体积重量两者中的较大值。</a:t>
            </a:r>
            <a:endParaRPr lang="zh-CN" altLang="en-US" sz="1400" dirty="0">
              <a:latin typeface="Arial" panose="020B0604020202020204" pitchFamily="34" charset="0"/>
              <a:ea typeface="宋体" panose="02010600030101010101" pitchFamily="2" charset="-122"/>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686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6867" name="Group 4"/>
          <p:cNvGrpSpPr/>
          <p:nvPr/>
        </p:nvGrpSpPr>
        <p:grpSpPr>
          <a:xfrm>
            <a:off x="1547813" y="765175"/>
            <a:ext cx="4679950" cy="601663"/>
            <a:chOff x="1065" y="437"/>
            <a:chExt cx="2651" cy="379"/>
          </a:xfrm>
        </p:grpSpPr>
        <p:sp>
          <p:nvSpPr>
            <p:cNvPr id="3686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6869"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服务质量管理制度</a:t>
              </a:r>
              <a:endParaRPr lang="en-US" altLang="ko-KR" dirty="0">
                <a:latin typeface="Arial" panose="020B0604020202020204" pitchFamily="34" charset="0"/>
                <a:ea typeface="宋体" panose="02010600030101010101" pitchFamily="2" charset="-122"/>
              </a:endParaRPr>
            </a:p>
          </p:txBody>
        </p:sp>
        <p:sp>
          <p:nvSpPr>
            <p:cNvPr id="3687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11</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6871" name="Rectangle 8"/>
          <p:cNvSpPr/>
          <p:nvPr/>
        </p:nvSpPr>
        <p:spPr>
          <a:xfrm>
            <a:off x="468313" y="2657475"/>
            <a:ext cx="8137525" cy="2078038"/>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28600" algn="ctr"/>
            <a:r>
              <a:rPr lang="zh-CN" altLang="en-US" dirty="0">
                <a:latin typeface="Arial" panose="020B0604020202020204" pitchFamily="34" charset="0"/>
                <a:ea typeface="宋体" panose="02010600030101010101" pitchFamily="2" charset="-122"/>
              </a:rPr>
              <a:t>三</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损失赔偿办法</a:t>
            </a:r>
            <a:endParaRPr lang="zh-CN" altLang="en-US"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公司严格按照国家的相关法律法规要求赔付：</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遗失件：对于全部遗失或部分遗失的快件，如果是保价快件，按照保价金额足额支付，非保价快件则按照实际运费的</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倍予以赔偿。</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破损件：对于可修复的破损件按照修复成本予以赔偿，对于不能修复的破损件按照遗失件处理原则进行处理。</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逾限件：由于公司原因造成的不能按照服务时效承诺派送的快件则可免收服务费。</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顾客和公司双方权利与责任；包括顾客和公司产生争议后的解决途径：顾客可与公司协商</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向消费者权益保护组织投诉</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向行政部门申诉</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向仲裁机构申请仲裁</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向人民法院起诉等方式。</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788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789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7891" name="Group 4"/>
          <p:cNvGrpSpPr/>
          <p:nvPr/>
        </p:nvGrpSpPr>
        <p:grpSpPr>
          <a:xfrm>
            <a:off x="1547813" y="765175"/>
            <a:ext cx="4679950" cy="601663"/>
            <a:chOff x="1065" y="437"/>
            <a:chExt cx="2651" cy="379"/>
          </a:xfrm>
        </p:grpSpPr>
        <p:sp>
          <p:nvSpPr>
            <p:cNvPr id="3789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7893"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服务质量管理制度</a:t>
              </a:r>
              <a:endParaRPr lang="en-US" altLang="ko-KR" dirty="0">
                <a:latin typeface="Arial" panose="020B0604020202020204" pitchFamily="34" charset="0"/>
                <a:ea typeface="宋体" panose="02010600030101010101" pitchFamily="2" charset="-122"/>
              </a:endParaRPr>
            </a:p>
          </p:txBody>
        </p:sp>
        <p:sp>
          <p:nvSpPr>
            <p:cNvPr id="3789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11</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7895" name="Rectangle 8"/>
          <p:cNvSpPr/>
          <p:nvPr/>
        </p:nvSpPr>
        <p:spPr>
          <a:xfrm>
            <a:off x="468313" y="1700213"/>
            <a:ext cx="8137525" cy="4630737"/>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28600" algn="ctr"/>
            <a:r>
              <a:rPr lang="zh-CN" altLang="en-US" dirty="0">
                <a:latin typeface="Arial" panose="020B0604020202020204" pitchFamily="34" charset="0"/>
                <a:ea typeface="宋体" panose="02010600030101010101" pitchFamily="2" charset="-122"/>
              </a:rPr>
              <a:t>四</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投诉受理办法</a:t>
            </a:r>
            <a:endParaRPr lang="zh-CN" altLang="en-US"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顾客投诉</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1.1</a:t>
            </a:r>
            <a:r>
              <a:rPr lang="zh-CN" altLang="en-US" sz="1400" b="0" dirty="0">
                <a:latin typeface="Arial" panose="020B0604020202020204" pitchFamily="34" charset="0"/>
                <a:ea typeface="宋体" panose="02010600030101010101" pitchFamily="2" charset="-122"/>
              </a:rPr>
              <a:t>投诉渠道</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提供顾客投诉的渠道，主要包括网络</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电话</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信函等形式。</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1.2</a:t>
            </a:r>
            <a:r>
              <a:rPr lang="zh-CN" altLang="en-US" sz="1400" b="0" dirty="0">
                <a:latin typeface="Arial" panose="020B0604020202020204" pitchFamily="34" charset="0"/>
                <a:ea typeface="宋体" panose="02010600030101010101" pitchFamily="2" charset="-122"/>
              </a:rPr>
              <a:t>投诉有效期</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受理投诉有效期应为收寄快件之日起</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年内。</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1.3</a:t>
            </a:r>
            <a:r>
              <a:rPr lang="zh-CN" altLang="en-US" sz="1400" b="0" dirty="0">
                <a:latin typeface="Arial" panose="020B0604020202020204" pitchFamily="34" charset="0"/>
                <a:ea typeface="宋体" panose="02010600030101010101" pitchFamily="2" charset="-122"/>
              </a:rPr>
              <a:t>投诉受理</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1.3.1</a:t>
            </a:r>
            <a:r>
              <a:rPr lang="zh-CN" altLang="en-US" sz="1400" b="0" dirty="0">
                <a:latin typeface="Arial" panose="020B0604020202020204" pitchFamily="34" charset="0"/>
                <a:ea typeface="宋体" panose="02010600030101010101" pitchFamily="2" charset="-122"/>
              </a:rPr>
              <a:t>投诉信息</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 投诉人的姓名</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地址和联系方式；</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 投诉的理由</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目的</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要求；</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 其他投诉细节。</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在记录的过程中，与投诉人核对信息，以保证信息的准确性。</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1.3.2</a:t>
            </a:r>
            <a:r>
              <a:rPr lang="zh-CN" altLang="en-US" sz="1400" b="0" dirty="0">
                <a:latin typeface="Arial" panose="020B0604020202020204" pitchFamily="34" charset="0"/>
                <a:ea typeface="宋体" panose="02010600030101010101" pitchFamily="2" charset="-122"/>
              </a:rPr>
              <a:t>投诉处理时限</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投诉处理时限指从记录投诉人投诉信息开始，到快递服务组织提出投诉处理方案的时间间隔。</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除了与投诉人有特殊约定外，投诉处理时限不超过</a:t>
            </a:r>
            <a:r>
              <a:rPr lang="en-US" altLang="zh-CN" sz="1400" b="0" dirty="0">
                <a:latin typeface="Arial" panose="020B0604020202020204" pitchFamily="34" charset="0"/>
                <a:ea typeface="宋体" panose="02010600030101010101" pitchFamily="2" charset="-122"/>
              </a:rPr>
              <a:t>30</a:t>
            </a:r>
            <a:r>
              <a:rPr lang="zh-CN" altLang="en-US" sz="1400" b="0" dirty="0">
                <a:latin typeface="Arial" panose="020B0604020202020204" pitchFamily="34" charset="0"/>
                <a:ea typeface="宋体" panose="02010600030101010101" pitchFamily="2" charset="-122"/>
              </a:rPr>
              <a:t>天：</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服务改进</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根据顾客满意评价结果和投诉信息统计分析结果，采取措施改进服务质量，措施应主要包括：</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 树立持续进行服务改进的理念；</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 规定内部人员的职责和权限，以识别服务改进的机会；</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 确保改进过程的有效性和效率；</a:t>
            </a:r>
            <a:endParaRPr lang="zh-CN" altLang="en-US" sz="1400" b="0" dirty="0">
              <a:latin typeface="Arial" panose="020B0604020202020204" pitchFamily="34" charset="0"/>
              <a:ea typeface="宋体" panose="02010600030101010101" pitchFamily="2" charset="-122"/>
            </a:endParaRPr>
          </a:p>
          <a:p>
            <a:pPr indent="2286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d</a:t>
            </a:r>
            <a:r>
              <a:rPr lang="zh-CN" altLang="en-US" sz="1400" b="0" dirty="0">
                <a:latin typeface="Arial" panose="020B0604020202020204" pitchFamily="34" charset="0"/>
                <a:ea typeface="宋体" panose="02010600030101010101" pitchFamily="2" charset="-122"/>
              </a:rPr>
              <a:t>） 管理者对改进过程给予大力支持。</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891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891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8915" name="Group 4"/>
          <p:cNvGrpSpPr/>
          <p:nvPr/>
        </p:nvGrpSpPr>
        <p:grpSpPr>
          <a:xfrm>
            <a:off x="1547813" y="765175"/>
            <a:ext cx="4608512" cy="601663"/>
            <a:chOff x="1065" y="437"/>
            <a:chExt cx="2651" cy="379"/>
          </a:xfrm>
        </p:grpSpPr>
        <p:sp>
          <p:nvSpPr>
            <p:cNvPr id="3891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8917"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38918"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8919" name="Rectangle 9"/>
          <p:cNvSpPr/>
          <p:nvPr/>
        </p:nvSpPr>
        <p:spPr>
          <a:xfrm>
            <a:off x="2771775" y="2127250"/>
            <a:ext cx="2292350" cy="427038"/>
          </a:xfrm>
          <a:prstGeom prst="rect">
            <a:avLst/>
          </a:prstGeom>
          <a:noFill/>
          <a:ln w="9525">
            <a:noFill/>
          </a:ln>
        </p:spPr>
        <p:txBody>
          <a:bodyPr wrap="none" anchor="ctr" anchorCtr="0">
            <a:spAutoFit/>
          </a:bodyPr>
          <a:p>
            <a:pPr eaLnBrk="0" hangingPunct="0"/>
            <a:r>
              <a:rPr lang="zh-CN" altLang="en-US" sz="2200" dirty="0">
                <a:latin typeface="宋体" panose="02010600030101010101" pitchFamily="2" charset="-122"/>
                <a:ea typeface="宋体" panose="02010600030101010101" pitchFamily="2" charset="-122"/>
              </a:rPr>
              <a:t>一</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收寄验视制度</a:t>
            </a:r>
            <a:endParaRPr lang="zh-CN" altLang="en-US" b="0" dirty="0">
              <a:latin typeface="Arial" panose="020B0604020202020204" pitchFamily="34" charset="0"/>
              <a:ea typeface="宋体" panose="02010600030101010101" pitchFamily="2" charset="-122"/>
            </a:endParaRPr>
          </a:p>
        </p:txBody>
      </p:sp>
      <p:pic>
        <p:nvPicPr>
          <p:cNvPr id="38920" name="Picture 8"/>
          <p:cNvPicPr>
            <a:picLocks noChangeAspect="1"/>
          </p:cNvPicPr>
          <p:nvPr/>
        </p:nvPicPr>
        <p:blipFill>
          <a:blip r:embed="rId1"/>
          <a:stretch>
            <a:fillRect/>
          </a:stretch>
        </p:blipFill>
        <p:spPr>
          <a:xfrm>
            <a:off x="179388" y="2565400"/>
            <a:ext cx="8640762" cy="3816350"/>
          </a:xfrm>
          <a:prstGeom prst="rect">
            <a:avLst/>
          </a:prstGeom>
          <a:noFill/>
          <a:ln w="9525">
            <a:noFill/>
          </a:ln>
        </p:spPr>
      </p:pic>
      <p:sp>
        <p:nvSpPr>
          <p:cNvPr id="38921" name="Rectangle 10"/>
          <p:cNvSpPr/>
          <p:nvPr/>
        </p:nvSpPr>
        <p:spPr>
          <a:xfrm>
            <a:off x="4284663" y="1052513"/>
            <a:ext cx="4306887" cy="366712"/>
          </a:xfrm>
          <a:prstGeom prst="rect">
            <a:avLst/>
          </a:prstGeom>
          <a:noFill/>
          <a:ln w="9525">
            <a:noFill/>
          </a:ln>
        </p:spPr>
        <p:txBody>
          <a:bodyPr wrap="none" anchor="ctr" anchorCtr="0">
            <a:spAutoFit/>
          </a:bodyPr>
          <a:p>
            <a:pPr eaLnBrk="0" hangingPunct="0"/>
            <a:r>
              <a:rPr lang="zh-CN" altLang="en-US" b="0" dirty="0">
                <a:latin typeface="Arial" panose="020B0604020202020204" pitchFamily="34" charset="0"/>
                <a:ea typeface="宋体" panose="02010600030101010101" pitchFamily="2" charset="-122"/>
              </a:rPr>
              <a:t>此材料来自乐达物流有限公司</a:t>
            </a:r>
            <a:r>
              <a:rPr lang="zh-CN" altLang="en-US" dirty="0">
                <a:latin typeface="Arial" panose="020B0604020202020204" pitchFamily="34" charset="0"/>
                <a:ea typeface="宋体" panose="02010600030101010101" pitchFamily="2" charset="-122"/>
              </a:rPr>
              <a:t>，仅供学习</a:t>
            </a:r>
            <a:endParaRPr lang="zh-CN" altLang="en-US" dirty="0">
              <a:latin typeface="Arial" panose="020B0604020202020204" pitchFamily="34" charset="0"/>
              <a:ea typeface="宋体" panose="02010600030101010101" pitchFamily="2" charset="-122"/>
            </a:endParaRPr>
          </a:p>
        </p:txBody>
      </p:sp>
      <p:sp>
        <p:nvSpPr>
          <p:cNvPr id="38922" name="Rectangle 11"/>
          <p:cNvSpPr/>
          <p:nvPr/>
        </p:nvSpPr>
        <p:spPr>
          <a:xfrm>
            <a:off x="3563938" y="4437063"/>
            <a:ext cx="1606550" cy="304800"/>
          </a:xfrm>
          <a:prstGeom prst="rect">
            <a:avLst/>
          </a:prstGeom>
          <a:noFill/>
          <a:ln w="9525">
            <a:noFill/>
          </a:ln>
        </p:spPr>
        <p:txBody>
          <a:bodyPr wrap="none" anchor="ctr" anchorCtr="0">
            <a:spAutoFit/>
          </a:bodyPr>
          <a:p>
            <a:pPr eaLnBrk="0" hangingPunct="0"/>
            <a:r>
              <a:rPr lang="zh-CN" altLang="en-US" sz="1400" b="0" dirty="0">
                <a:latin typeface="宋体" panose="02010600030101010101" pitchFamily="2" charset="-122"/>
                <a:ea typeface="宋体" panose="02010600030101010101" pitchFamily="2" charset="-122"/>
              </a:rPr>
              <a:t>收件标准操作流程</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3993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39939" name="Group 4"/>
          <p:cNvGrpSpPr/>
          <p:nvPr/>
        </p:nvGrpSpPr>
        <p:grpSpPr>
          <a:xfrm>
            <a:off x="1547813" y="765175"/>
            <a:ext cx="4608512" cy="601663"/>
            <a:chOff x="1065" y="437"/>
            <a:chExt cx="2651" cy="379"/>
          </a:xfrm>
        </p:grpSpPr>
        <p:sp>
          <p:nvSpPr>
            <p:cNvPr id="3994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39941"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39942"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39943" name="Rectangle 8"/>
          <p:cNvSpPr/>
          <p:nvPr/>
        </p:nvSpPr>
        <p:spPr>
          <a:xfrm>
            <a:off x="539750" y="1633538"/>
            <a:ext cx="7993063" cy="4584700"/>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一</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收寄验视制度</a:t>
            </a:r>
            <a:endParaRPr lang="zh-CN" altLang="en-US" sz="800" dirty="0">
              <a:latin typeface="Arial" panose="020B0604020202020204" pitchFamily="34" charset="0"/>
              <a:ea typeface="宋体" panose="02010600030101010101" pitchFamily="2" charset="-122"/>
            </a:endParaRPr>
          </a:p>
          <a:p>
            <a:pPr>
              <a:lnSpc>
                <a:spcPct val="150000"/>
              </a:lnSpc>
            </a:pPr>
            <a:r>
              <a:rPr lang="en-US" altLang="zh-CN" sz="1400" dirty="0">
                <a:latin typeface="Arial" panose="020B0604020202020204" pitchFamily="34" charset="0"/>
                <a:ea typeface="宋体" panose="02010600030101010101" pitchFamily="2" charset="-122"/>
              </a:rPr>
              <a:t>1.</a:t>
            </a:r>
            <a:r>
              <a:rPr lang="zh-CN" altLang="en-US" sz="1400" dirty="0">
                <a:latin typeface="Arial" panose="020B0604020202020204" pitchFamily="34" charset="0"/>
                <a:ea typeface="宋体" panose="02010600030101010101" pitchFamily="2" charset="-122"/>
              </a:rPr>
              <a:t>收件准备</a:t>
            </a:r>
            <a:endParaRPr lang="zh-CN" altLang="en-US" sz="1400" dirty="0">
              <a:latin typeface="Arial" panose="020B0604020202020204" pitchFamily="34" charset="0"/>
              <a:ea typeface="宋体" panose="02010600030101010101" pitchFamily="2" charset="-122"/>
            </a:endParaRPr>
          </a:p>
          <a:p>
            <a:pPr>
              <a:lnSpc>
                <a:spcPct val="150000"/>
              </a:lnSpc>
            </a:pPr>
            <a:r>
              <a:rPr lang="zh-CN" altLang="en-US" sz="1400" b="0" dirty="0">
                <a:latin typeface="Arial" panose="020B0604020202020204" pitchFamily="34" charset="0"/>
                <a:ea typeface="宋体" panose="02010600030101010101" pitchFamily="2" charset="-122"/>
              </a:rPr>
              <a:t>收件需要准备的内容主要分为工具</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物料和单证几大类。</a:t>
            </a:r>
            <a:endParaRPr lang="zh-CN" altLang="en-US" sz="1400" b="0" dirty="0">
              <a:latin typeface="Arial" panose="020B0604020202020204" pitchFamily="34" charset="0"/>
              <a:ea typeface="宋体" panose="02010600030101010101" pitchFamily="2" charset="-122"/>
            </a:endParaRPr>
          </a:p>
          <a:p>
            <a:pPr>
              <a:lnSpc>
                <a:spcPct val="150000"/>
              </a:lnSpc>
            </a:pPr>
            <a:r>
              <a:rPr lang="zh-CN" altLang="en-US" sz="1400" b="0" dirty="0">
                <a:latin typeface="Arial" panose="020B0604020202020204" pitchFamily="34" charset="0"/>
                <a:ea typeface="宋体" panose="02010600030101010101" pitchFamily="2" charset="-122"/>
              </a:rPr>
              <a:t>工具：主要包括运载工具</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通讯工具和各种收件工具；</a:t>
            </a:r>
            <a:endParaRPr lang="zh-CN" altLang="en-US" sz="1400" b="0" dirty="0">
              <a:latin typeface="Arial" panose="020B0604020202020204" pitchFamily="34" charset="0"/>
              <a:ea typeface="宋体" panose="02010600030101010101" pitchFamily="2" charset="-122"/>
            </a:endParaRPr>
          </a:p>
          <a:p>
            <a:pPr>
              <a:lnSpc>
                <a:spcPct val="150000"/>
              </a:lnSpc>
            </a:pPr>
            <a:r>
              <a:rPr lang="zh-CN" altLang="en-US" sz="1400" b="0" dirty="0">
                <a:latin typeface="Arial" panose="020B0604020202020204" pitchFamily="34" charset="0"/>
                <a:ea typeface="宋体" panose="02010600030101010101" pitchFamily="2" charset="-122"/>
              </a:rPr>
              <a:t>物料：包括各类包装材料和标签贴纸；</a:t>
            </a:r>
            <a:endParaRPr lang="zh-CN" altLang="en-US" sz="1400" b="0" dirty="0">
              <a:latin typeface="Arial" panose="020B0604020202020204" pitchFamily="34" charset="0"/>
              <a:ea typeface="宋体" panose="02010600030101010101" pitchFamily="2" charset="-122"/>
            </a:endParaRPr>
          </a:p>
          <a:p>
            <a:pPr>
              <a:lnSpc>
                <a:spcPct val="150000"/>
              </a:lnSpc>
            </a:pPr>
            <a:r>
              <a:rPr lang="zh-CN" altLang="en-US" sz="1400" b="0" dirty="0">
                <a:latin typeface="Arial" panose="020B0604020202020204" pitchFamily="34" charset="0"/>
                <a:ea typeface="宋体" panose="02010600030101010101" pitchFamily="2" charset="-122"/>
              </a:rPr>
              <a:t>单证：包括运单</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发票</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收据和工牌等。</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dirty="0">
                <a:latin typeface="Arial" panose="020B0604020202020204" pitchFamily="34" charset="0"/>
                <a:ea typeface="宋体" panose="02010600030101010101" pitchFamily="2" charset="-122"/>
              </a:rPr>
              <a:t>2.</a:t>
            </a:r>
            <a:r>
              <a:rPr lang="zh-CN" altLang="en-US" sz="1400" dirty="0">
                <a:latin typeface="Arial" panose="020B0604020202020204" pitchFamily="34" charset="0"/>
                <a:ea typeface="宋体" panose="02010600030101010101" pitchFamily="2" charset="-122"/>
              </a:rPr>
              <a:t>接收信息</a:t>
            </a:r>
            <a:endParaRPr lang="zh-CN" altLang="en-US" sz="1400" dirty="0">
              <a:latin typeface="Arial" panose="020B0604020202020204" pitchFamily="34" charset="0"/>
              <a:ea typeface="宋体" panose="02010600030101010101" pitchFamily="2" charset="-122"/>
            </a:endParaRPr>
          </a:p>
          <a:p>
            <a:pPr>
              <a:lnSpc>
                <a:spcPct val="150000"/>
              </a:lnSpc>
            </a:pPr>
            <a:r>
              <a:rPr lang="zh-CN" altLang="en-US" sz="1400" b="0" dirty="0">
                <a:latin typeface="Arial" panose="020B0604020202020204" pitchFamily="34" charset="0"/>
                <a:ea typeface="宋体" panose="02010600030101010101" pitchFamily="2" charset="-122"/>
              </a:rPr>
              <a:t>收件员接收信息应按以下流程操作：</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每个工作日开始时准时打开手机，准备接收下单信息；</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若信息有误，应立即反馈给公司的客服人员；</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在收到下单信息后</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小时内赶到客户处收取快件；</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若不能在规定时间内赶到取件地点，需提前与客户联系，向客户说明原因并重新约定取件时间；若客户坚持要求在规定时间内前往收件或遇特殊情况无法继续进行收件业务（如手机</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车辆出现故障或发生交通情况等原因），则应立即向公司运作管理人员报告，请求支援；</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96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096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0963" name="Group 4"/>
          <p:cNvGrpSpPr/>
          <p:nvPr/>
        </p:nvGrpSpPr>
        <p:grpSpPr>
          <a:xfrm>
            <a:off x="1547813" y="765175"/>
            <a:ext cx="4608512" cy="601663"/>
            <a:chOff x="1065" y="437"/>
            <a:chExt cx="2651" cy="379"/>
          </a:xfrm>
        </p:grpSpPr>
        <p:sp>
          <p:nvSpPr>
            <p:cNvPr id="4096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0965"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096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0967" name="Rectangle 8"/>
          <p:cNvSpPr/>
          <p:nvPr/>
        </p:nvSpPr>
        <p:spPr>
          <a:xfrm>
            <a:off x="395288" y="1839913"/>
            <a:ext cx="7993062" cy="4359275"/>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一</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收寄验视制度</a:t>
            </a:r>
            <a:endParaRPr lang="zh-CN" altLang="en-US" sz="800" dirty="0">
              <a:latin typeface="Arial" panose="020B0604020202020204" pitchFamily="34" charset="0"/>
              <a:ea typeface="宋体" panose="02010600030101010101" pitchFamily="2" charset="-122"/>
            </a:endParaRPr>
          </a:p>
          <a:p>
            <a:pPr>
              <a:lnSpc>
                <a:spcPct val="150000"/>
              </a:lnSpc>
            </a:pPr>
            <a:r>
              <a:rPr lang="en-US" altLang="zh-CN" sz="1400" dirty="0">
                <a:latin typeface="Arial" panose="020B0604020202020204" pitchFamily="34" charset="0"/>
                <a:ea typeface="宋体" panose="02010600030101010101" pitchFamily="2" charset="-122"/>
              </a:rPr>
              <a:t>3.</a:t>
            </a:r>
            <a:r>
              <a:rPr lang="zh-CN" altLang="en-US" sz="1400" dirty="0">
                <a:latin typeface="Arial" panose="020B0604020202020204" pitchFamily="34" charset="0"/>
                <a:ea typeface="宋体" panose="02010600030101010101" pitchFamily="2" charset="-122"/>
              </a:rPr>
              <a:t>至客户处</a:t>
            </a:r>
            <a:endParaRPr lang="zh-CN" altLang="en-US" sz="1400" dirty="0">
              <a:latin typeface="Arial" panose="020B0604020202020204" pitchFamily="34" charset="0"/>
              <a:ea typeface="宋体" panose="02010600030101010101" pitchFamily="2" charset="-122"/>
            </a:endParaRPr>
          </a:p>
          <a:p>
            <a:pPr>
              <a:lnSpc>
                <a:spcPct val="150000"/>
              </a:lnSpc>
            </a:pPr>
            <a:r>
              <a:rPr lang="zh-CN" altLang="en-US" sz="1400" b="0" dirty="0">
                <a:latin typeface="Arial" panose="020B0604020202020204" pitchFamily="34" charset="0"/>
                <a:ea typeface="宋体" panose="02010600030101010101" pitchFamily="2" charset="-122"/>
              </a:rPr>
              <a:t>到达客户处需按以下流程操作：</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安全</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准时地赶到取件地点；</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妥善放置交通工具和快件，确保万无一失之后再开始收件； </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重新整理自己的仪容</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仪表，调整自己的情绪状态，为建立良好的第一印象做好准备；</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到达客户接待处，首先表明自己的身份，说明来访目的，指明联系人；</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在前台或保安的指引下，有礼貌地进入客户办公室，找到寄件客户，再次表明自己的身份和来访目的，向客户问好后开始收取快件；</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若因各种原因无法见到寄件客户，则应立即通过电话与客户进行联系，重新约定寄件时间；若客户取消寄件业务，则应问清情况，做好记录并向主管汇报；</a:t>
            </a:r>
            <a:endParaRPr lang="zh-CN" altLang="en-US" sz="1400" b="0" dirty="0">
              <a:latin typeface="Arial" panose="020B0604020202020204" pitchFamily="34" charset="0"/>
              <a:ea typeface="宋体" panose="02010600030101010101" pitchFamily="2" charset="-122"/>
            </a:endParaRPr>
          </a:p>
          <a:p>
            <a:pPr>
              <a:lnSpc>
                <a:spcPct val="150000"/>
              </a:lnSpc>
            </a:pPr>
            <a:r>
              <a:rPr lang="en-US" altLang="zh-CN" sz="1400" b="0" dirty="0">
                <a:latin typeface="Arial" panose="020B0604020202020204" pitchFamily="34" charset="0"/>
                <a:ea typeface="宋体" panose="02010600030101010101" pitchFamily="2" charset="-122"/>
              </a:rPr>
              <a:t>7</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进入客户办公区域，应注意保持个人的良好形象，自觉维护客户整洁</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安静的工作环境，不随意翻动</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使用客户的物品和设备。</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198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1987" name="Group 4"/>
          <p:cNvGrpSpPr/>
          <p:nvPr/>
        </p:nvGrpSpPr>
        <p:grpSpPr>
          <a:xfrm>
            <a:off x="1547813" y="765175"/>
            <a:ext cx="4608512" cy="601663"/>
            <a:chOff x="1065" y="437"/>
            <a:chExt cx="2651" cy="379"/>
          </a:xfrm>
        </p:grpSpPr>
        <p:sp>
          <p:nvSpPr>
            <p:cNvPr id="4198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1989"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199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pic>
        <p:nvPicPr>
          <p:cNvPr id="41991" name="Picture 116" descr="8D9}AZHMRX%DG%K_)2EB(GC"/>
          <p:cNvPicPr>
            <a:picLocks noChangeAspect="1"/>
          </p:cNvPicPr>
          <p:nvPr/>
        </p:nvPicPr>
        <p:blipFill>
          <a:blip r:embed="rId1"/>
          <a:stretch>
            <a:fillRect/>
          </a:stretch>
        </p:blipFill>
        <p:spPr>
          <a:xfrm>
            <a:off x="179388" y="1700213"/>
            <a:ext cx="8713787" cy="4752975"/>
          </a:xfrm>
          <a:prstGeom prst="rect">
            <a:avLst/>
          </a:prstGeom>
          <a:noFill/>
          <a:ln w="9525">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300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301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3011" name="Group 4"/>
          <p:cNvGrpSpPr/>
          <p:nvPr/>
        </p:nvGrpSpPr>
        <p:grpSpPr>
          <a:xfrm>
            <a:off x="1547813" y="765175"/>
            <a:ext cx="4608512" cy="601663"/>
            <a:chOff x="1065" y="437"/>
            <a:chExt cx="2651" cy="379"/>
          </a:xfrm>
        </p:grpSpPr>
        <p:sp>
          <p:nvSpPr>
            <p:cNvPr id="4301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3013"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301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3015" name="Rectangle 8"/>
          <p:cNvSpPr/>
          <p:nvPr/>
        </p:nvSpPr>
        <p:spPr>
          <a:xfrm>
            <a:off x="323850" y="1524000"/>
            <a:ext cx="8351838" cy="4976813"/>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一</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收寄验视制度</a:t>
            </a:r>
            <a:endParaRPr lang="zh-CN" altLang="en-US" sz="2200" dirty="0">
              <a:latin typeface="宋体" panose="02010600030101010101" pitchFamily="2" charset="-122"/>
              <a:ea typeface="宋体" panose="02010600030101010101" pitchFamily="2" charset="-122"/>
            </a:endParaRPr>
          </a:p>
          <a:p>
            <a:pPr eaLnBrk="0" hangingPunct="0"/>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现场操作 </a:t>
            </a:r>
            <a:endParaRPr lang="zh-CN" altLang="en-US" sz="2200" dirty="0">
              <a:latin typeface="宋体" panose="02010600030101010101" pitchFamily="2" charset="-122"/>
              <a:ea typeface="宋体" panose="02010600030101010101" pitchFamily="2" charset="-122"/>
            </a:endParaRPr>
          </a:p>
          <a:p>
            <a:pPr eaLnBrk="0" hangingPunct="0"/>
            <a:endParaRPr lang="zh-CN" altLang="en-US" sz="800" dirty="0">
              <a:latin typeface="Arial" panose="020B0604020202020204" pitchFamily="34" charset="0"/>
              <a:ea typeface="宋体" panose="02010600030101010101" pitchFamily="2" charset="-122"/>
            </a:endParaRPr>
          </a:p>
          <a:p>
            <a:pPr>
              <a:lnSpc>
                <a:spcPct val="130000"/>
              </a:lnSpc>
            </a:pPr>
            <a:r>
              <a:rPr lang="en-US" altLang="zh-CN" sz="1400" dirty="0">
                <a:latin typeface="Arial" panose="020B0604020202020204" pitchFamily="34" charset="0"/>
                <a:ea typeface="宋体" panose="02010600030101010101" pitchFamily="2" charset="-122"/>
              </a:rPr>
              <a:t>1</a:t>
            </a:r>
            <a:r>
              <a:rPr lang="zh-CN" altLang="en-US" sz="1400" dirty="0">
                <a:latin typeface="Arial" panose="020B0604020202020204" pitchFamily="34" charset="0"/>
                <a:ea typeface="宋体" panose="02010600030101010101" pitchFamily="2" charset="-122"/>
              </a:rPr>
              <a:t>）</a:t>
            </a:r>
            <a:r>
              <a:rPr lang="en-US" altLang="zh-CN" sz="1400" dirty="0">
                <a:latin typeface="Arial" panose="020B0604020202020204" pitchFamily="34" charset="0"/>
                <a:ea typeface="宋体" panose="02010600030101010101" pitchFamily="2" charset="-122"/>
              </a:rPr>
              <a:t>.</a:t>
            </a:r>
            <a:r>
              <a:rPr lang="zh-CN" altLang="en-US" sz="1400" dirty="0">
                <a:latin typeface="Arial" panose="020B0604020202020204" pitchFamily="34" charset="0"/>
                <a:ea typeface="宋体" panose="02010600030101010101" pitchFamily="2" charset="-122"/>
              </a:rPr>
              <a:t>查验货物</a:t>
            </a:r>
            <a:endParaRPr lang="zh-CN" altLang="en-US" sz="1400" dirty="0">
              <a:latin typeface="Arial" panose="020B0604020202020204" pitchFamily="34" charset="0"/>
              <a:ea typeface="宋体" panose="02010600030101010101" pitchFamily="2" charset="-122"/>
            </a:endParaRPr>
          </a:p>
          <a:p>
            <a:pPr>
              <a:lnSpc>
                <a:spcPct val="130000"/>
              </a:lnSpc>
            </a:pPr>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查验服务范围：问清货件的详细派送地址，通过查阅</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内部服务手册</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确认收方地址是否属于我司的服务范围；若收方地址不在我司的服务范围内，首先征询客户是否愿意让收件客户到我司最近的服务网点自取，客户同意则继续以下的操作，不同意则应向客户礼貌地解释不能收寄的原因；</a:t>
            </a:r>
            <a:endParaRPr lang="zh-CN" altLang="en-US" sz="1400" b="0" dirty="0">
              <a:latin typeface="Arial" panose="020B0604020202020204" pitchFamily="34" charset="0"/>
              <a:ea typeface="宋体" panose="02010600030101010101" pitchFamily="2" charset="-122"/>
            </a:endParaRPr>
          </a:p>
          <a:p>
            <a:pPr>
              <a:lnSpc>
                <a:spcPct val="130000"/>
              </a:lnSpc>
            </a:pPr>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查验货物：在征得客户同意的情况下，小心地打开货物包装，检查货物是否完好</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是否属于禁止或限制收寄的物品；若客户不同意查验或其提供的货物为禁止</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限制收寄的物品，则应礼貌地将货件退回，并耐心地向客户解释原因；</a:t>
            </a:r>
            <a:endParaRPr lang="zh-CN" altLang="en-US" sz="1400" b="0" dirty="0">
              <a:latin typeface="Arial" panose="020B0604020202020204" pitchFamily="34" charset="0"/>
              <a:ea typeface="宋体" panose="02010600030101010101" pitchFamily="2" charset="-122"/>
            </a:endParaRPr>
          </a:p>
          <a:p>
            <a:pPr>
              <a:lnSpc>
                <a:spcPct val="130000"/>
              </a:lnSpc>
            </a:pPr>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查验数量：仔细检查货件数量与客户提供的数据是否一致。</a:t>
            </a:r>
            <a:endParaRPr lang="zh-CN" altLang="en-US" sz="1400" b="0" dirty="0">
              <a:latin typeface="Arial" panose="020B0604020202020204" pitchFamily="34" charset="0"/>
              <a:ea typeface="宋体" panose="02010600030101010101" pitchFamily="2" charset="-122"/>
            </a:endParaRPr>
          </a:p>
          <a:p>
            <a:pPr>
              <a:lnSpc>
                <a:spcPct val="130000"/>
              </a:lnSpc>
            </a:pPr>
            <a:r>
              <a:rPr lang="zh-CN" altLang="en-US" sz="1400" dirty="0">
                <a:latin typeface="宋体" panose="02010600030101010101" pitchFamily="2" charset="-122"/>
                <a:ea typeface="宋体" panose="02010600030101010101" pitchFamily="2" charset="-122"/>
              </a:rPr>
              <a:t> </a:t>
            </a:r>
            <a:r>
              <a:rPr lang="en-US" altLang="zh-CN" sz="1400" dirty="0">
                <a:latin typeface="宋体" panose="02010600030101010101" pitchFamily="2" charset="-122"/>
                <a:ea typeface="宋体" panose="02010600030101010101" pitchFamily="2" charset="-122"/>
              </a:rPr>
              <a:t>2</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包装货物</a:t>
            </a:r>
            <a:endParaRPr lang="zh-CN" altLang="en-US" sz="1400" dirty="0">
              <a:latin typeface="宋体" panose="02010600030101010101" pitchFamily="2" charset="-122"/>
              <a:ea typeface="宋体" panose="02010600030101010101" pitchFamily="2" charset="-122"/>
            </a:endParaRPr>
          </a:p>
          <a:p>
            <a:pPr>
              <a:lnSpc>
                <a:spcPct val="130000"/>
              </a:lnSpc>
            </a:pPr>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确定包装材料和方法：根据货物的重量</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体积</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形状和材质等属性确定包装材料和包装</a:t>
            </a:r>
            <a:endParaRPr lang="zh-CN" altLang="en-US" sz="1400" b="0" dirty="0">
              <a:latin typeface="Arial" panose="020B0604020202020204" pitchFamily="34" charset="0"/>
              <a:ea typeface="宋体" panose="02010600030101010101" pitchFamily="2" charset="-122"/>
            </a:endParaRPr>
          </a:p>
          <a:p>
            <a:pPr>
              <a:lnSpc>
                <a:spcPct val="130000"/>
              </a:lnSpc>
            </a:pPr>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包装货物：使用合适的包装材料和妥善的包装方法对货物进行包装，做到既安全</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牢固又美观</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节约；对于量多件小的散货物品</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容易破损的易碎物品和形状不规则等特殊货物，应严格按照快件包装操作规范进行包装，保证货物在运输过程中的安全；</a:t>
            </a:r>
            <a:endParaRPr lang="zh-CN" altLang="en-US" sz="1400" b="0" dirty="0">
              <a:latin typeface="Arial" panose="020B0604020202020204" pitchFamily="34" charset="0"/>
              <a:ea typeface="宋体" panose="02010600030101010101" pitchFamily="2" charset="-122"/>
            </a:endParaRPr>
          </a:p>
          <a:p>
            <a:pPr>
              <a:lnSpc>
                <a:spcPct val="130000"/>
              </a:lnSpc>
            </a:pPr>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包装检查：包装完毕，应对货物包装进行仔细检查，确认符合要求后再进行下一步的操作；若客户提供的货物有包装，但不符合快件的包装要求，则应要求客户更换包装材料，或协助其改进包装。</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403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4035" name="Group 4"/>
          <p:cNvGrpSpPr/>
          <p:nvPr/>
        </p:nvGrpSpPr>
        <p:grpSpPr>
          <a:xfrm>
            <a:off x="1547813" y="765175"/>
            <a:ext cx="4608512" cy="601663"/>
            <a:chOff x="1065" y="437"/>
            <a:chExt cx="2651" cy="379"/>
          </a:xfrm>
        </p:grpSpPr>
        <p:sp>
          <p:nvSpPr>
            <p:cNvPr id="4403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4037"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4038"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4039" name="Rectangle 8"/>
          <p:cNvSpPr/>
          <p:nvPr/>
        </p:nvSpPr>
        <p:spPr>
          <a:xfrm>
            <a:off x="323850" y="1573213"/>
            <a:ext cx="8640763" cy="4875212"/>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一</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收寄验视制度</a:t>
            </a:r>
            <a:endParaRPr lang="zh-CN" altLang="en-US" sz="2200" dirty="0">
              <a:latin typeface="宋体" panose="02010600030101010101" pitchFamily="2" charset="-122"/>
              <a:ea typeface="宋体" panose="02010600030101010101" pitchFamily="2" charset="-122"/>
            </a:endParaRPr>
          </a:p>
          <a:p>
            <a:pPr eaLnBrk="0" hangingPunct="0"/>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现场操作 </a:t>
            </a:r>
            <a:endParaRPr lang="zh-CN" altLang="en-US" sz="2200" dirty="0">
              <a:latin typeface="宋体" panose="02010600030101010101" pitchFamily="2" charset="-122"/>
              <a:ea typeface="宋体" panose="02010600030101010101" pitchFamily="2" charset="-122"/>
            </a:endParaRPr>
          </a:p>
          <a:p>
            <a:pPr eaLnBrk="0" hangingPunct="0"/>
            <a:endParaRPr lang="zh-CN" altLang="en-US" sz="800" dirty="0">
              <a:latin typeface="Arial" panose="020B0604020202020204" pitchFamily="34" charset="0"/>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3</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称量计费</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称量准备：货物包装完毕以后再开始称量；</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称量：使用弹簧秤</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卷尺测量货物的实际重量和体积重量，根据公司快件重量计算方法确定货物的计费重量，并向客户做好相关的解释工作；</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计费：根据货物的计费重量</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运输路线和运输方式计算</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查阅快件的运费价格。</a:t>
            </a:r>
            <a:endParaRPr lang="zh-CN" altLang="en-US" sz="1400" b="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4</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填写运单</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选取运单：根据快件类型选用相应的运单；</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填写运单：根据公司运单填写要求协助客户填写运单，填写的内容必须准确</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完整</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规范，并确保每一联运单上的字迹都可以识别；</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检查运单：逐栏检查运单填写信息，确认无误后再进行下一步的操作。</a:t>
            </a:r>
            <a:endParaRPr lang="zh-CN" altLang="en-US" sz="1400" b="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5</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粘贴运单与标签</a:t>
            </a:r>
            <a:endParaRPr lang="zh-CN" altLang="en-US" sz="140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按照公司的统一标准粘贴运单和标签，不仅可以提高快件的中转速度，而且可以更好地保证快件在中转</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运输过程中的安全。</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分拣运单联：首先将运单的“寄件公司存根”联交给寄件客户，然后将“本司收件存根”联取下放入专门用于存放此联运单的口袋内；其他两联随包裹寄出</a:t>
            </a:r>
            <a:r>
              <a:rPr lang="en-US" altLang="zh-CN" sz="1400" b="0" dirty="0">
                <a:latin typeface="宋体" panose="02010600030101010101" pitchFamily="2" charset="-122"/>
                <a:ea typeface="宋体" panose="02010600030101010101" pitchFamily="2" charset="-122"/>
              </a:rPr>
              <a:t>. </a:t>
            </a:r>
            <a:endParaRPr lang="en-US" altLang="zh-CN"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  b</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运单标注：用大头笔在随货运单的左上角标明快件目的地代码，在货物表面的醒目位置写上运单单号；</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粘贴运单：将随货运单平整放入运单袋内，封装好后用透明胶纸将其粘贴于货物正面或侧面的左上角，并避开货物包装的开口位置；</a:t>
            </a:r>
            <a:endParaRPr lang="zh-CN" altLang="en-US" sz="1400" b="0" dirty="0">
              <a:latin typeface="宋体" panose="02010600030101010101" pitchFamily="2" charset="-122"/>
              <a:ea typeface="宋体" panose="02010600030101010101" pitchFamily="2"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505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5059" name="Group 4"/>
          <p:cNvGrpSpPr/>
          <p:nvPr/>
        </p:nvGrpSpPr>
        <p:grpSpPr>
          <a:xfrm>
            <a:off x="1547813" y="765175"/>
            <a:ext cx="4608512" cy="601663"/>
            <a:chOff x="1065" y="437"/>
            <a:chExt cx="2651" cy="379"/>
          </a:xfrm>
        </p:grpSpPr>
        <p:sp>
          <p:nvSpPr>
            <p:cNvPr id="4506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5061"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5062"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5063" name="Rectangle 8"/>
          <p:cNvSpPr/>
          <p:nvPr/>
        </p:nvSpPr>
        <p:spPr>
          <a:xfrm>
            <a:off x="323850" y="1922463"/>
            <a:ext cx="8640763" cy="4176712"/>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一</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收寄验视制度</a:t>
            </a:r>
            <a:endParaRPr lang="zh-CN" altLang="en-US" sz="2200" dirty="0">
              <a:latin typeface="宋体" panose="02010600030101010101" pitchFamily="2" charset="-122"/>
              <a:ea typeface="宋体" panose="02010600030101010101" pitchFamily="2" charset="-122"/>
            </a:endParaRPr>
          </a:p>
          <a:p>
            <a:pPr eaLnBrk="0" hangingPunct="0"/>
            <a:r>
              <a:rPr lang="en-US" altLang="zh-CN" dirty="0">
                <a:latin typeface="Arial" panose="020B0604020202020204" pitchFamily="34" charset="0"/>
                <a:ea typeface="宋体" panose="02010600030101010101" pitchFamily="2" charset="-122"/>
              </a:rPr>
              <a:t>4.</a:t>
            </a:r>
            <a:r>
              <a:rPr lang="zh-CN" altLang="en-US" dirty="0">
                <a:latin typeface="Arial" panose="020B0604020202020204" pitchFamily="34" charset="0"/>
                <a:ea typeface="宋体" panose="02010600030101010101" pitchFamily="2" charset="-122"/>
              </a:rPr>
              <a:t>现场操作 </a:t>
            </a:r>
            <a:endParaRPr lang="zh-CN" altLang="en-US" sz="220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6</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巴枪操作</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扫描准备：进入巴枪收件处理菜单，输入收件方电话号码和货物件数；</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巴枪扫描：使用巴枪对运单条码进行扫描；</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上传数据：将扫描数据上传至公司业务系统。</a:t>
            </a:r>
            <a:endParaRPr lang="zh-CN" altLang="en-US" sz="1400" b="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7</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收款</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确认付款方式：根据运单填写情况，确定快件运费的付款方式；</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运费报价：礼貌地向客户讲明运费的价格；</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收取运费：礼貌地接过客户支付的现金或支票，当面清点</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核对，确认无误后放入随身携带的钱包或口袋内；</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d</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出具发票：若客户需要公司出具发票，则按运费价格撕下同等金额的定额发票给客户，或回分部开具同等金额的发票后及时交给客户。</a:t>
            </a:r>
            <a:endParaRPr lang="zh-CN" altLang="en-US" sz="1400" b="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8</a:t>
            </a:r>
            <a:r>
              <a:rPr lang="zh-CN" altLang="en-US" sz="1400" dirty="0">
                <a:latin typeface="宋体" panose="02010600030101010101" pitchFamily="2" charset="-122"/>
                <a:ea typeface="宋体" panose="02010600030101010101" pitchFamily="2" charset="-122"/>
              </a:rPr>
              <a:t>）</a:t>
            </a:r>
            <a:r>
              <a:rPr lang="en-US" altLang="zh-CN" sz="1400" dirty="0">
                <a:latin typeface="宋体" panose="02010600030101010101" pitchFamily="2" charset="-122"/>
                <a:ea typeface="宋体" panose="02010600030101010101" pitchFamily="2" charset="-122"/>
              </a:rPr>
              <a:t>.</a:t>
            </a:r>
            <a:r>
              <a:rPr lang="zh-CN" altLang="en-US" sz="1400" dirty="0">
                <a:latin typeface="宋体" panose="02010600030101010101" pitchFamily="2" charset="-122"/>
                <a:ea typeface="宋体" panose="02010600030101010101" pitchFamily="2" charset="-122"/>
              </a:rPr>
              <a:t>与客户道别</a:t>
            </a:r>
            <a:endParaRPr lang="zh-CN" altLang="en-US" sz="140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宣传公司业务：主动向客户宣传公司的服务项目</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服务优势以及公司最新开通的服务范围等业务情况；</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收集客户意见：主动询问客户对公司服务的意见和建议，并做好详细记录，将相关信息及时反馈给公司有关部门；</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与客户道别：礼貌地与客户道别，离开前注意带齐所有的工具</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物料和快件</a:t>
            </a:r>
            <a:r>
              <a:rPr lang="zh-CN" altLang="en-US" b="0" dirty="0">
                <a:latin typeface="Arial" panose="020B0604020202020204" pitchFamily="34" charset="0"/>
                <a:ea typeface="宋体" panose="02010600030101010101" pitchFamily="2" charset="-122"/>
              </a:rPr>
              <a:t>。</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608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6083" name="Group 4"/>
          <p:cNvGrpSpPr/>
          <p:nvPr/>
        </p:nvGrpSpPr>
        <p:grpSpPr>
          <a:xfrm>
            <a:off x="1547813" y="765175"/>
            <a:ext cx="4608512" cy="601663"/>
            <a:chOff x="1065" y="437"/>
            <a:chExt cx="2651" cy="379"/>
          </a:xfrm>
        </p:grpSpPr>
        <p:sp>
          <p:nvSpPr>
            <p:cNvPr id="4608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6085"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608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6087" name="Rectangle 10"/>
          <p:cNvSpPr/>
          <p:nvPr/>
        </p:nvSpPr>
        <p:spPr>
          <a:xfrm>
            <a:off x="179388" y="1557338"/>
            <a:ext cx="8642350" cy="4905375"/>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88900" algn="ctr"/>
            <a:r>
              <a:rPr lang="zh-CN" altLang="en-US" dirty="0">
                <a:latin typeface="Arial" panose="020B0604020202020204" pitchFamily="34" charset="0"/>
                <a:ea typeface="宋体" panose="02010600030101010101" pitchFamily="2" charset="-122"/>
              </a:rPr>
              <a:t>二、分拣运输制度</a:t>
            </a:r>
            <a:endParaRPr lang="zh-CN" altLang="en-US" dirty="0">
              <a:latin typeface="Arial" panose="020B0604020202020204" pitchFamily="34" charset="0"/>
              <a:ea typeface="宋体" panose="02010600030101010101" pitchFamily="2" charset="-122"/>
            </a:endParaRPr>
          </a:p>
          <a:p>
            <a:pPr indent="88900" algn="ctr"/>
            <a:endParaRPr lang="zh-CN" altLang="en-US" dirty="0">
              <a:latin typeface="Arial" panose="020B0604020202020204" pitchFamily="34" charset="0"/>
              <a:ea typeface="宋体" panose="02010600030101010101" pitchFamily="2" charset="-122"/>
            </a:endParaRPr>
          </a:p>
          <a:p>
            <a:pPr indent="88900"/>
            <a:r>
              <a:rPr lang="zh-CN" altLang="en-US" sz="1400" b="0" dirty="0">
                <a:latin typeface="Arial" panose="020B0604020202020204" pitchFamily="34" charset="0"/>
                <a:ea typeface="宋体" panose="02010600030101010101" pitchFamily="2" charset="-122"/>
              </a:rPr>
              <a:t>如果快件在运输过程中发生破损甚至遗失，或者因未能赶上接驳</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中转时间而造成快件的延误，都将失去“快递”的意义，并对客户的利益造成损失。</a:t>
            </a:r>
            <a:endParaRPr lang="zh-CN" altLang="en-US" sz="1400" b="0" dirty="0">
              <a:latin typeface="Arial" panose="020B0604020202020204" pitchFamily="34" charset="0"/>
              <a:ea typeface="宋体" panose="02010600030101010101" pitchFamily="2" charset="-122"/>
            </a:endParaRPr>
          </a:p>
          <a:p>
            <a:pPr indent="88900"/>
            <a:r>
              <a:rPr lang="en-US" altLang="zh-CN" sz="1400" dirty="0">
                <a:latin typeface="Arial" panose="020B0604020202020204" pitchFamily="34" charset="0"/>
                <a:ea typeface="宋体" panose="02010600030101010101" pitchFamily="2" charset="-122"/>
              </a:rPr>
              <a:t>1</a:t>
            </a:r>
            <a:r>
              <a:rPr lang="zh-CN" altLang="en-US" sz="1400" dirty="0">
                <a:latin typeface="Arial" panose="020B0604020202020204" pitchFamily="34" charset="0"/>
                <a:ea typeface="宋体" panose="02010600030101010101" pitchFamily="2" charset="-122"/>
              </a:rPr>
              <a:t>、快件运输制度流程：</a:t>
            </a:r>
            <a:endParaRPr lang="zh-CN" altLang="en-US" sz="1400" dirty="0">
              <a:latin typeface="Arial" panose="020B0604020202020204" pitchFamily="34" charset="0"/>
              <a:ea typeface="宋体" panose="02010600030101010101" pitchFamily="2" charset="-122"/>
            </a:endParaRPr>
          </a:p>
          <a:p>
            <a:pPr indent="88900"/>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确定返回时间：根据自己与交件地点的距离和收</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派件任务确定返回的时间，保证在规定时间内将快件运至交件地点；到返回时间后应结束所有的收</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派件工作，并向客户做好相关方面的解释；</a:t>
            </a:r>
            <a:endParaRPr lang="zh-CN" altLang="en-US" sz="1400" b="0" dirty="0">
              <a:latin typeface="Arial" panose="020B0604020202020204" pitchFamily="34" charset="0"/>
              <a:ea typeface="宋体" panose="02010600030101010101" pitchFamily="2" charset="-122"/>
            </a:endParaRPr>
          </a:p>
          <a:p>
            <a:pPr indent="88900"/>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做好返回准备：分类整理</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捆绑好所收快件，做到小件入包</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大件捆绑牢固</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易碎品妥善保护，不易携带的快件通知公司用车辆进行运输；</a:t>
            </a:r>
            <a:endParaRPr lang="zh-CN" altLang="en-US" sz="1400" b="0" dirty="0">
              <a:latin typeface="Arial" panose="020B0604020202020204" pitchFamily="34" charset="0"/>
              <a:ea typeface="宋体" panose="02010600030101010101" pitchFamily="2" charset="-122"/>
            </a:endParaRPr>
          </a:p>
          <a:p>
            <a:pPr indent="88900"/>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运回快件：在规定时间内将快件安全运抵交件地点，运输途中要防止快件发生破损和遗失，同时注意行车安全。</a:t>
            </a:r>
            <a:endParaRPr lang="zh-CN" altLang="en-US" sz="1400" b="0" dirty="0">
              <a:latin typeface="Arial" panose="020B0604020202020204" pitchFamily="34" charset="0"/>
              <a:ea typeface="宋体" panose="02010600030101010101" pitchFamily="2" charset="-122"/>
            </a:endParaRPr>
          </a:p>
          <a:p>
            <a:pPr indent="88900"/>
            <a:r>
              <a:rPr lang="en-US" altLang="zh-CN" sz="1400" dirty="0">
                <a:latin typeface="Arial" panose="020B0604020202020204" pitchFamily="34" charset="0"/>
                <a:ea typeface="宋体" panose="02010600030101010101" pitchFamily="2" charset="-122"/>
              </a:rPr>
              <a:t>2</a:t>
            </a:r>
            <a:r>
              <a:rPr lang="zh-CN" altLang="en-US" sz="1400" dirty="0">
                <a:latin typeface="Arial" panose="020B0604020202020204" pitchFamily="34" charset="0"/>
                <a:ea typeface="宋体" panose="02010600030101010101" pitchFamily="2" charset="-122"/>
              </a:rPr>
              <a:t>快件分拣制度：</a:t>
            </a:r>
            <a:endParaRPr lang="zh-CN" altLang="en-US" sz="1400" dirty="0">
              <a:latin typeface="Arial" panose="020B0604020202020204" pitchFamily="34" charset="0"/>
              <a:ea typeface="宋体" panose="02010600030101010101" pitchFamily="2" charset="-122"/>
            </a:endParaRPr>
          </a:p>
          <a:p>
            <a:pPr indent="889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复查快件入仓：对每一票快件重新进行认真仔细的复查，包括快件的内容</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包装</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重量</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价格和运单填写等，保证交给仓管员的快件都是没有任何问题的完美快件；</a:t>
            </a:r>
            <a:endParaRPr lang="zh-CN" altLang="en-US" sz="1400" b="0" dirty="0">
              <a:latin typeface="Arial" panose="020B0604020202020204" pitchFamily="34" charset="0"/>
              <a:ea typeface="宋体" panose="02010600030101010101" pitchFamily="2" charset="-122"/>
            </a:endParaRPr>
          </a:p>
          <a:p>
            <a:pPr indent="88900"/>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交单交件：将快件与“面单”（本司收件存根联）及填写好的“收件表”一一进行比对，确认无误后将其全部交给仓管员；</a:t>
            </a:r>
            <a:endParaRPr lang="zh-CN" altLang="en-US" sz="1400" b="0" dirty="0">
              <a:latin typeface="Arial" panose="020B0604020202020204" pitchFamily="34" charset="0"/>
              <a:ea typeface="宋体" panose="02010600030101010101" pitchFamily="2" charset="-122"/>
            </a:endParaRPr>
          </a:p>
          <a:p>
            <a:pPr indent="889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仓管员核查：仓管员对快件逐一进行检查</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核对，保证入仓快件都是没有问题的完美快件，对不符合要求的快件需捡出重新进行处理；</a:t>
            </a:r>
            <a:endParaRPr lang="zh-CN" altLang="en-US" sz="1400" b="0" dirty="0">
              <a:latin typeface="Arial" panose="020B0604020202020204" pitchFamily="34" charset="0"/>
              <a:ea typeface="宋体" panose="02010600030101010101" pitchFamily="2" charset="-122"/>
            </a:endParaRPr>
          </a:p>
          <a:p>
            <a:pPr indent="889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交款：将所收货款在规定时间内按财务要求及时上缴，同时开具需要补开的发票。</a:t>
            </a:r>
            <a:endParaRPr lang="zh-CN" altLang="en-US" sz="1400" b="0" dirty="0">
              <a:latin typeface="Arial" panose="020B0604020202020204" pitchFamily="34" charset="0"/>
              <a:ea typeface="宋体" panose="02010600030101010101" pitchFamily="2" charset="-122"/>
            </a:endParaRPr>
          </a:p>
          <a:p>
            <a:pPr indent="889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根据快件面单地址进行分拨，首先初分到每一个网点，网点再将快件按照区域细分到每一位收派员。</a:t>
            </a:r>
            <a:endParaRPr lang="zh-CN" altLang="en-US" sz="1400" b="0" dirty="0">
              <a:latin typeface="Arial" panose="020B0604020202020204" pitchFamily="34" charset="0"/>
              <a:ea typeface="宋体" panose="02010600030101010101" pitchFamily="2" charset="-122"/>
            </a:endParaRPr>
          </a:p>
          <a:p>
            <a:pPr indent="88900"/>
            <a:r>
              <a:rPr lang="zh-CN" altLang="en-US" sz="1400" b="0" dirty="0">
                <a:latin typeface="Arial" panose="020B0604020202020204" pitchFamily="34" charset="0"/>
                <a:ea typeface="宋体" panose="02010600030101010101" pitchFamily="2" charset="-122"/>
              </a:rPr>
              <a:t>  </a:t>
            </a:r>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每一位员工在快件出仓后必须对所有快件进行检查，首先看有无外包装破损，同时核对快件数量及快件地址，无误后在出仓表上签字确认，最后带出快件进行投送。</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710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710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7107" name="Group 4"/>
          <p:cNvGrpSpPr/>
          <p:nvPr/>
        </p:nvGrpSpPr>
        <p:grpSpPr>
          <a:xfrm>
            <a:off x="1547813" y="765175"/>
            <a:ext cx="4608512" cy="601663"/>
            <a:chOff x="1065" y="437"/>
            <a:chExt cx="2651" cy="379"/>
          </a:xfrm>
        </p:grpSpPr>
        <p:sp>
          <p:nvSpPr>
            <p:cNvPr id="4710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7109"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711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7111" name="Rectangle 11"/>
          <p:cNvSpPr/>
          <p:nvPr/>
        </p:nvSpPr>
        <p:spPr>
          <a:xfrm>
            <a:off x="3419475" y="1989138"/>
            <a:ext cx="2292350" cy="427037"/>
          </a:xfrm>
          <a:prstGeom prst="rect">
            <a:avLst/>
          </a:prstGeom>
          <a:noFill/>
          <a:ln w="9525">
            <a:noFill/>
          </a:ln>
        </p:spPr>
        <p:txBody>
          <a:bodyPr wrap="none" anchor="ctr" anchorCtr="0">
            <a:spAutoFit/>
          </a:bodyPr>
          <a:p>
            <a:pPr eaLnBrk="0" hangingPunct="0"/>
            <a:r>
              <a:rPr lang="zh-CN" altLang="en-US" sz="2200" dirty="0">
                <a:latin typeface="宋体" panose="02010600030101010101" pitchFamily="2" charset="-122"/>
                <a:ea typeface="宋体" panose="02010600030101010101" pitchFamily="2" charset="-122"/>
              </a:rPr>
              <a:t>三</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派送投递制度</a:t>
            </a:r>
            <a:endParaRPr lang="zh-CN" altLang="en-US" b="0" dirty="0">
              <a:latin typeface="Arial" panose="020B0604020202020204" pitchFamily="34" charset="0"/>
              <a:ea typeface="宋体" panose="02010600030101010101" pitchFamily="2" charset="-122"/>
            </a:endParaRPr>
          </a:p>
        </p:txBody>
      </p:sp>
      <p:pic>
        <p:nvPicPr>
          <p:cNvPr id="47112" name="Picture 10"/>
          <p:cNvPicPr>
            <a:picLocks noChangeAspect="1"/>
          </p:cNvPicPr>
          <p:nvPr/>
        </p:nvPicPr>
        <p:blipFill>
          <a:blip r:embed="rId1"/>
          <a:stretch>
            <a:fillRect/>
          </a:stretch>
        </p:blipFill>
        <p:spPr>
          <a:xfrm>
            <a:off x="395288" y="2565400"/>
            <a:ext cx="8353425" cy="3959225"/>
          </a:xfrm>
          <a:prstGeom prst="rect">
            <a:avLst/>
          </a:prstGeom>
          <a:noFill/>
          <a:ln w="9525">
            <a:noFill/>
          </a:ln>
        </p:spPr>
      </p:pic>
      <p:sp>
        <p:nvSpPr>
          <p:cNvPr id="47113" name="Rectangle 12"/>
          <p:cNvSpPr/>
          <p:nvPr/>
        </p:nvSpPr>
        <p:spPr>
          <a:xfrm>
            <a:off x="611188" y="4970463"/>
            <a:ext cx="1616075" cy="711200"/>
          </a:xfrm>
          <a:prstGeom prst="rect">
            <a:avLst/>
          </a:prstGeom>
          <a:noFill/>
          <a:ln w="9525" cap="flat" cmpd="sng">
            <a:solidFill>
              <a:schemeClr val="tx1"/>
            </a:solidFill>
            <a:prstDash val="solid"/>
            <a:miter/>
            <a:headEnd type="none" w="med" len="med"/>
            <a:tailEnd type="none" w="med" len="med"/>
          </a:ln>
        </p:spPr>
        <p:txBody>
          <a:bodyPr wrap="none" anchor="ctr" anchorCtr="0">
            <a:spAutoFit/>
          </a:bodyPr>
          <a:p>
            <a:pPr eaLnBrk="0" hangingPunct="0"/>
            <a:endParaRPr lang="zh-CN" altLang="en-US" sz="800" b="0" dirty="0">
              <a:latin typeface="Arial" panose="020B0604020202020204" pitchFamily="34" charset="0"/>
              <a:ea typeface="宋体" panose="02010600030101010101" pitchFamily="2" charset="-122"/>
            </a:endParaRPr>
          </a:p>
          <a:p>
            <a:pPr eaLnBrk="0" hangingPunct="0"/>
            <a:r>
              <a:rPr lang="zh-CN" altLang="en-US" sz="1400" b="0" dirty="0">
                <a:latin typeface="宋体" panose="02010600030101010101" pitchFamily="2" charset="-122"/>
                <a:ea typeface="宋体" panose="02010600030101010101" pitchFamily="2" charset="-122"/>
              </a:rPr>
              <a:t>派件标准操作流程</a:t>
            </a:r>
            <a:endParaRPr lang="zh-CN" altLang="en-US" sz="800" b="0" dirty="0">
              <a:latin typeface="Arial" panose="020B0604020202020204" pitchFamily="34" charset="0"/>
              <a:ea typeface="宋体" panose="02010600030101010101" pitchFamily="2" charset="-122"/>
            </a:endParaRPr>
          </a:p>
          <a:p>
            <a:pPr eaLnBrk="0" hangingPunct="0"/>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812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813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8131" name="Group 4"/>
          <p:cNvGrpSpPr/>
          <p:nvPr/>
        </p:nvGrpSpPr>
        <p:grpSpPr>
          <a:xfrm>
            <a:off x="1547813" y="765175"/>
            <a:ext cx="4608512" cy="601663"/>
            <a:chOff x="1065" y="437"/>
            <a:chExt cx="2651" cy="379"/>
          </a:xfrm>
        </p:grpSpPr>
        <p:sp>
          <p:nvSpPr>
            <p:cNvPr id="4813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8133"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813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8135" name="Rectangle 10"/>
          <p:cNvSpPr/>
          <p:nvPr/>
        </p:nvSpPr>
        <p:spPr>
          <a:xfrm>
            <a:off x="179388" y="1984375"/>
            <a:ext cx="8724900" cy="4052888"/>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三</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派送投递制度</a:t>
            </a:r>
            <a:endParaRPr lang="zh-CN" altLang="en-US" sz="220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到件入仓</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）．快件货车到达点部，快件卸车。</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）．仓管员对到件做巴枪扫描处理，并按派件目的地（对应不同派件员）  将快件分拣到不同的柜台格口或塑料筐内。</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3</a:t>
            </a:r>
            <a:r>
              <a:rPr lang="zh-CN" altLang="en-US" sz="1400" b="0" dirty="0">
                <a:latin typeface="宋体" panose="02010600030101010101" pitchFamily="2" charset="-122"/>
                <a:ea typeface="宋体" panose="02010600030101010101" pitchFamily="2" charset="-122"/>
              </a:rPr>
              <a:t>）．到件分拣完毕，仓管按派件地段分别进行派件巴枪扫描，并做好数据比对和数据上传。</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4</a:t>
            </a:r>
            <a:r>
              <a:rPr lang="zh-CN" altLang="en-US" sz="1400" b="0" dirty="0">
                <a:latin typeface="宋体" panose="02010600030101010101" pitchFamily="2" charset="-122"/>
                <a:ea typeface="宋体" panose="02010600030101010101" pitchFamily="2" charset="-122"/>
              </a:rPr>
              <a:t>）．按不同的派件员分别抄写（打印）派件表。</a:t>
            </a:r>
            <a:endParaRPr lang="zh-CN" altLang="en-US" sz="1400" b="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2 </a:t>
            </a:r>
            <a:r>
              <a:rPr lang="zh-CN" altLang="en-US" sz="1400" dirty="0">
                <a:latin typeface="宋体" panose="02010600030101010101" pitchFamily="2" charset="-122"/>
                <a:ea typeface="宋体" panose="02010600030101010101" pitchFamily="2" charset="-122"/>
              </a:rPr>
              <a:t>登记及检查</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）．派件员检查核对快件，看是否有错发快件</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一票多件是否有多件或漏件，如有问题应及时告知仓管，及时处理。</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对于外包装破损的快件，须复核重量，如有问题应立即告知仓管并按公司规定处理。任何打开检查的货件均必须二人以上在场，填写开箱记录，并按规定拍照。对于有疑问的快件，每件都要打开检查是否有破损或遗失。货物外包装破损的，在确认货物重量</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数量正确的前提下，要适当修补，以免引起纠纷。</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3</a:t>
            </a:r>
            <a:r>
              <a:rPr lang="zh-CN" altLang="en-US" sz="1400" b="0" dirty="0">
                <a:latin typeface="宋体" panose="02010600030101010101" pitchFamily="2" charset="-122"/>
                <a:ea typeface="宋体" panose="02010600030101010101" pitchFamily="2" charset="-122"/>
              </a:rPr>
              <a:t>）．如发现快件的重量</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价格不符的，要在仓库就地核查，如确实有误，保留一张原单，告知仓管或业务主管，并按公司规定处理，派件员不得擅自更改。</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4</a:t>
            </a:r>
            <a:r>
              <a:rPr lang="zh-CN" altLang="en-US" sz="1400" b="0" dirty="0">
                <a:latin typeface="宋体" panose="02010600030101010101" pitchFamily="2" charset="-122"/>
                <a:ea typeface="宋体" panose="02010600030101010101" pitchFamily="2" charset="-122"/>
              </a:rPr>
              <a:t>）．派件员将</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派件表</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上的单号与货一一核对，单货核对无误后，在</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派件表</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下方签名。</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5</a:t>
            </a:r>
            <a:r>
              <a:rPr lang="zh-CN" altLang="en-US" sz="1400" b="0" dirty="0">
                <a:latin typeface="宋体" panose="02010600030101010101" pitchFamily="2" charset="-122"/>
                <a:ea typeface="宋体" panose="02010600030101010101" pitchFamily="2" charset="-122"/>
              </a:rPr>
              <a:t>）．如快件运单备注栏内注明了 “第一时间派送”的字样，须第一时间派送。备注栏有其它派送要求的，派件员应确认无误后按要求操作。</a:t>
            </a:r>
            <a:endParaRPr lang="zh-CN" altLang="en-US" sz="1400" b="0" dirty="0">
              <a:latin typeface="宋体" panose="02010600030101010101" pitchFamily="2" charset="-122"/>
              <a:ea typeface="宋体" panose="02010600030101010101" pitchFamily="2" charset="-122"/>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915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4915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49155" name="Group 4"/>
          <p:cNvGrpSpPr/>
          <p:nvPr/>
        </p:nvGrpSpPr>
        <p:grpSpPr>
          <a:xfrm>
            <a:off x="1547813" y="765175"/>
            <a:ext cx="4608512" cy="601663"/>
            <a:chOff x="1065" y="437"/>
            <a:chExt cx="2651" cy="379"/>
          </a:xfrm>
        </p:grpSpPr>
        <p:sp>
          <p:nvSpPr>
            <p:cNvPr id="4915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49157"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49158"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49159" name="Rectangle 8"/>
          <p:cNvSpPr/>
          <p:nvPr/>
        </p:nvSpPr>
        <p:spPr>
          <a:xfrm>
            <a:off x="179388" y="2165350"/>
            <a:ext cx="8724900" cy="3689350"/>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三</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派送投递制度</a:t>
            </a:r>
            <a:endParaRPr lang="zh-CN" altLang="en-US" sz="220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3 </a:t>
            </a:r>
            <a:r>
              <a:rPr lang="zh-CN" altLang="en-US" sz="1400" dirty="0">
                <a:latin typeface="宋体" panose="02010600030101010101" pitchFamily="2" charset="-122"/>
                <a:ea typeface="宋体" panose="02010600030101010101" pitchFamily="2" charset="-122"/>
              </a:rPr>
              <a:t>电询客户</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）．收件方客户为新客户或地址不清楚时，派件员需先电询收件公司联系人，以确认其地址</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是否有人。</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“您好，我是乐达速运派件员</a:t>
            </a:r>
            <a:r>
              <a:rPr lang="en-US" altLang="zh-CN" sz="1400" b="0" dirty="0">
                <a:latin typeface="宋体" panose="02010600030101010101" pitchFamily="2" charset="-122"/>
                <a:ea typeface="宋体" panose="02010600030101010101" pitchFamily="2" charset="-122"/>
              </a:rPr>
              <a:t>xxx</a:t>
            </a:r>
            <a:r>
              <a:rPr lang="zh-CN" altLang="en-US" sz="1400" b="0" dirty="0">
                <a:latin typeface="宋体" panose="02010600030101010101" pitchFamily="2" charset="-122"/>
                <a:ea typeface="宋体" panose="02010600030101010101" pitchFamily="2" charset="-122"/>
              </a:rPr>
              <a:t>，（您的地址是在</a:t>
            </a:r>
            <a:r>
              <a:rPr lang="en-US" altLang="zh-CN" sz="1400" b="0" dirty="0">
                <a:latin typeface="宋体" panose="02010600030101010101" pitchFamily="2" charset="-122"/>
                <a:ea typeface="宋体" panose="02010600030101010101" pitchFamily="2" charset="-122"/>
              </a:rPr>
              <a:t>XXXX</a:t>
            </a:r>
            <a:r>
              <a:rPr lang="zh-CN" altLang="en-US" sz="1400" b="0" dirty="0">
                <a:latin typeface="宋体" panose="02010600030101010101" pitchFamily="2" charset="-122"/>
                <a:ea typeface="宋体" panose="02010600030101010101" pitchFamily="2" charset="-122"/>
              </a:rPr>
              <a:t>吗，好的），这里有一份从</a:t>
            </a:r>
            <a:r>
              <a:rPr lang="en-US" altLang="zh-CN" sz="1400" b="0" dirty="0">
                <a:latin typeface="宋体" panose="02010600030101010101" pitchFamily="2" charset="-122"/>
                <a:ea typeface="宋体" panose="02010600030101010101" pitchFamily="2" charset="-122"/>
              </a:rPr>
              <a:t>XX</a:t>
            </a:r>
            <a:r>
              <a:rPr lang="zh-CN" altLang="en-US" sz="1400" b="0" dirty="0">
                <a:latin typeface="宋体" panose="02010600030101010101" pitchFamily="2" charset="-122"/>
                <a:ea typeface="宋体" panose="02010600030101010101" pitchFamily="2" charset="-122"/>
              </a:rPr>
              <a:t>寄给您的快件，我大约</a:t>
            </a:r>
            <a:r>
              <a:rPr lang="en-US" altLang="zh-CN" sz="1400" b="0" dirty="0">
                <a:latin typeface="宋体" panose="02010600030101010101" pitchFamily="2" charset="-122"/>
                <a:ea typeface="宋体" panose="02010600030101010101" pitchFamily="2" charset="-122"/>
              </a:rPr>
              <a:t>X</a:t>
            </a:r>
            <a:r>
              <a:rPr lang="zh-CN" altLang="en-US" sz="1400" b="0" dirty="0">
                <a:latin typeface="宋体" panose="02010600030101010101" pitchFamily="2" charset="-122"/>
                <a:ea typeface="宋体" panose="02010600030101010101" pitchFamily="2" charset="-122"/>
              </a:rPr>
              <a:t>分钟后到您那儿，一会见。”</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提前给客户一个电话，可以带给客户一份踏实和温暖，让客户更加安心。</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）．收件公司名称</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地址不清</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不详</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不全的快件，派件员应先根据运单上的联系电话进行电询确认，如电话不全</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不清，则交由仓管或联系客服人员帮助查询确认。</a:t>
            </a:r>
            <a:endParaRPr lang="zh-CN" altLang="en-US" sz="1400" b="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4.</a:t>
            </a:r>
            <a:r>
              <a:rPr lang="zh-CN" altLang="en-US" sz="1400" dirty="0">
                <a:latin typeface="宋体" panose="02010600030101010101" pitchFamily="2" charset="-122"/>
                <a:ea typeface="宋体" panose="02010600030101010101" pitchFamily="2" charset="-122"/>
              </a:rPr>
              <a:t>快件出仓</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）．出发前，派件员必须将</a:t>
            </a:r>
            <a:r>
              <a:rPr lang="en-US" altLang="zh-CN" sz="1400" b="0" dirty="0">
                <a:latin typeface="宋体" panose="02010600030101010101" pitchFamily="2" charset="-122"/>
                <a:ea typeface="宋体" panose="02010600030101010101" pitchFamily="2" charset="-122"/>
              </a:rPr>
              <a:t>1kg</a:t>
            </a:r>
            <a:r>
              <a:rPr lang="zh-CN" altLang="en-US" sz="1400" b="0" dirty="0">
                <a:latin typeface="宋体" panose="02010600030101010101" pitchFamily="2" charset="-122"/>
                <a:ea typeface="宋体" panose="02010600030101010101" pitchFamily="2" charset="-122"/>
              </a:rPr>
              <a:t>以下的小件整齐装入背包内，并确保在派送途中小件不离身。需装在摩托车（自行车）上的快件，要捆绑结实，以防丢失。按照快件目的地的分布情况，合理规划好行车路线，以便节约时间。</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）．在派送途中应注意交通安全，避免发生意处事故。如遇有坏车</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塞车等特殊情况时，应立即向分部运作主管或点部组长报告，请求支援，保证快件能按时派送。</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3</a:t>
            </a:r>
            <a:r>
              <a:rPr lang="zh-CN" altLang="en-US" sz="1400" b="0" dirty="0">
                <a:latin typeface="宋体" panose="02010600030101010101" pitchFamily="2" charset="-122"/>
                <a:ea typeface="宋体" panose="02010600030101010101" pitchFamily="2" charset="-122"/>
              </a:rPr>
              <a:t>）．在派送过程中可配备小拖车，以方便随身携带快件，如派送过程中确实无法随身携带快件，应委托可靠的门卫或保安暂时保管，确保放置的快件安全后再开始派件</a:t>
            </a:r>
            <a:r>
              <a:rPr lang="zh-CN" altLang="en-US" b="0" dirty="0">
                <a:latin typeface="Arial" panose="020B0604020202020204" pitchFamily="34" charset="0"/>
                <a:ea typeface="宋体" panose="02010600030101010101" pitchFamily="2" charset="-122"/>
              </a:rPr>
              <a:t>。</a:t>
            </a:r>
            <a:endParaRPr lang="zh-CN" altLang="en-US" b="0" dirty="0">
              <a:latin typeface="Arial" panose="020B0604020202020204" pitchFamily="34" charset="0"/>
              <a:ea typeface="宋体" panose="02010600030101010101" pitchFamily="2"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0177" name="Rectangle 8"/>
          <p:cNvSpPr/>
          <p:nvPr/>
        </p:nvSpPr>
        <p:spPr>
          <a:xfrm>
            <a:off x="0" y="39688"/>
            <a:ext cx="9144000" cy="6818312"/>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三</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派送投递制度</a:t>
            </a:r>
            <a:endParaRPr lang="zh-CN" altLang="en-US" sz="2200" dirty="0">
              <a:latin typeface="宋体" panose="02010600030101010101" pitchFamily="2" charset="-122"/>
              <a:ea typeface="宋体" panose="02010600030101010101" pitchFamily="2" charset="-122"/>
            </a:endParaRPr>
          </a:p>
          <a:p>
            <a:r>
              <a:rPr lang="en-US" altLang="zh-CN" sz="1400" dirty="0">
                <a:latin typeface="宋体" panose="02010600030101010101" pitchFamily="2" charset="-122"/>
                <a:ea typeface="宋体" panose="02010600030101010101" pitchFamily="2" charset="-122"/>
              </a:rPr>
              <a:t>5.</a:t>
            </a:r>
            <a:r>
              <a:rPr lang="zh-CN" altLang="en-US" sz="1400" dirty="0">
                <a:latin typeface="宋体" panose="02010600030101010101" pitchFamily="2" charset="-122"/>
                <a:ea typeface="宋体" panose="02010600030101010101" pitchFamily="2" charset="-122"/>
              </a:rPr>
              <a:t>至客户处</a:t>
            </a:r>
            <a:endParaRPr lang="zh-CN" altLang="en-US" sz="140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）．仪容仪表</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）在进入客户公司之前，需整理仪容仪表。虽然派件员出发前已经整理过自己的仪容仪表，但是上门过程中还可能出现仪容仪表不整洁的情况，需要派件员再次检查自己的仪容仪表，清理好自己的头发</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衣服</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鞋子</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面部和双手的清洁，保证衣着从上到下整齐</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洁净，从而体现对客户的尊重。</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 在见到客户之前，做一次深呼吸，稳定自己的情绪，让自己面带自然</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健康的微笑。以便让客户第一眼就能看到一个精神饱满</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目光亲切</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面带微笑的乐达员工，使客户增强对我司派件员的信任和对公司的认可。</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）．与接待人员联系（前台人员或保安）</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 派件员在到达客户公司时，应主动向接待人员问候，并出示工牌进行自我介绍，表明来意，等接待人员同意后再进入客户公司。交通工具应在指定位置停放整齐，背包及</a:t>
            </a:r>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公斤以下快件必须随身携带（或用小推车），并确保随身携带之快件不离开自己视线（</a:t>
            </a:r>
            <a:r>
              <a:rPr lang="en-US" altLang="zh-CN" sz="1400" b="0" dirty="0">
                <a:latin typeface="宋体" panose="02010600030101010101" pitchFamily="2" charset="-122"/>
                <a:ea typeface="宋体" panose="02010600030101010101" pitchFamily="2" charset="-122"/>
              </a:rPr>
              <a:t>3</a:t>
            </a:r>
            <a:r>
              <a:rPr lang="zh-CN" altLang="en-US" sz="1400" b="0" dirty="0">
                <a:latin typeface="宋体" panose="02010600030101010101" pitchFamily="2" charset="-122"/>
                <a:ea typeface="宋体" panose="02010600030101010101" pitchFamily="2" charset="-122"/>
              </a:rPr>
              <a:t>米内）。如确有不便携带的物品，在征得前台人员（保安）同意并确认其可靠的情况下，可交由其暂时保管。任何时候都不得将快件单独放置在无人看管处，必须确保快件安全无遗失。</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 若接待人员要引领你至客户办公室（房间），则应耐心等接待接待人员引领进入，不要独自闯入客户办公室（房间）。</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 前往客户办公室（房间）时，无论客户办公室（房间）的门是打开的还是关闭的，都应该按门铃或敲门向客户请示。敲门时，应用力适中，避免将门敲得过响影响其他人；在等候开门时，应站在距门</a:t>
            </a:r>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米处，待客户同意后方可进入。</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d</a:t>
            </a:r>
            <a:r>
              <a:rPr lang="zh-CN" altLang="en-US" sz="1400" b="0" dirty="0">
                <a:latin typeface="宋体" panose="02010600030101010101" pitchFamily="2" charset="-122"/>
                <a:ea typeface="宋体" panose="02010600030101010101" pitchFamily="2" charset="-122"/>
              </a:rPr>
              <a:t>）如果收件客户是由前台或保安统一收件，则在此环节完成客户     </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签收及收款。</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e</a:t>
            </a:r>
            <a:r>
              <a:rPr lang="zh-CN" altLang="en-US" sz="1400" b="0" dirty="0">
                <a:latin typeface="宋体" panose="02010600030101010101" pitchFamily="2" charset="-122"/>
                <a:ea typeface="宋体" panose="02010600030101010101" pitchFamily="2" charset="-122"/>
              </a:rPr>
              <a:t>）如收件客户在带防盗门的楼房内，派件员按门铃无人应答时，应电话联系收件客户，确认其是否在家，绝不可因门铃无人应答就以“客户不在”处理。</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3</a:t>
            </a:r>
            <a:r>
              <a:rPr lang="zh-CN" altLang="en-US" sz="1400" b="0" dirty="0">
                <a:latin typeface="宋体" panose="02010600030101010101" pitchFamily="2" charset="-122"/>
                <a:ea typeface="宋体" panose="02010600030101010101" pitchFamily="2" charset="-122"/>
              </a:rPr>
              <a:t>）．自我介绍</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a</a:t>
            </a:r>
            <a:r>
              <a:rPr lang="zh-CN" altLang="en-US" sz="1400" b="0" dirty="0">
                <a:latin typeface="宋体" panose="02010600030101010101" pitchFamily="2" charset="-122"/>
                <a:ea typeface="宋体" panose="02010600030101010101" pitchFamily="2" charset="-122"/>
              </a:rPr>
              <a:t>） 如是上门服务次数少于两次（含两次），不认识客户或与客户不熟悉，必须礼貌确认收件人身份，并面带微笑</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目光注视客户，以标准服务用语，自信</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清晰地说：“您好，我是乐达速运收派员</a:t>
            </a:r>
            <a:r>
              <a:rPr lang="en-US" altLang="zh-CN" sz="1400" b="0" dirty="0">
                <a:latin typeface="宋体" panose="02010600030101010101" pitchFamily="2" charset="-122"/>
                <a:ea typeface="宋体" panose="02010600030101010101" pitchFamily="2" charset="-122"/>
              </a:rPr>
              <a:t>XXX</a:t>
            </a:r>
            <a:r>
              <a:rPr lang="zh-CN" altLang="en-US" sz="1400" b="0" dirty="0">
                <a:latin typeface="宋体" panose="02010600030101010101" pitchFamily="2" charset="-122"/>
                <a:ea typeface="宋体" panose="02010600030101010101" pitchFamily="2" charset="-122"/>
              </a:rPr>
              <a:t>，这里有您的一份快件，请您签收”，介绍的同时出示工牌。</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注：介绍自己的时候要说出自己的姓名，增强客户的安全感，不要只说我是乐达的。出示工牌时，把有照片一面朝向客户，停顿</a:t>
            </a:r>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秒，让客户看清楚照片和姓名。针对与客户的熟悉程度不同，应采用不同的自我介绍方式。</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b</a:t>
            </a:r>
            <a:r>
              <a:rPr lang="zh-CN" altLang="en-US" sz="1400" b="0" dirty="0">
                <a:latin typeface="宋体" panose="02010600030101010101" pitchFamily="2" charset="-122"/>
                <a:ea typeface="宋体" panose="02010600030101010101" pitchFamily="2" charset="-122"/>
              </a:rPr>
              <a:t>）如已经上门服务次数超过两次，与客户很熟悉或属于公司经常服务的客户，可省略自我介绍。但应热情主动地与客户打招呼，并直接表示：“您好，</a:t>
            </a:r>
            <a:r>
              <a:rPr lang="en-US" altLang="zh-CN" sz="1400" b="0" dirty="0">
                <a:latin typeface="宋体" panose="02010600030101010101" pitchFamily="2" charset="-122"/>
                <a:ea typeface="宋体" panose="02010600030101010101" pitchFamily="2" charset="-122"/>
              </a:rPr>
              <a:t>X</a:t>
            </a:r>
            <a:r>
              <a:rPr lang="zh-CN" altLang="en-US" sz="1400" b="0" dirty="0">
                <a:latin typeface="宋体" panose="02010600030101010101" pitchFamily="2" charset="-122"/>
                <a:ea typeface="宋体" panose="02010600030101010101" pitchFamily="2" charset="-122"/>
              </a:rPr>
              <a:t>先生</a:t>
            </a:r>
            <a:r>
              <a:rPr lang="en-US" altLang="zh-CN" sz="1400" b="0" dirty="0">
                <a:latin typeface="宋体" panose="02010600030101010101" pitchFamily="2" charset="-122"/>
                <a:ea typeface="宋体" panose="02010600030101010101" pitchFamily="2" charset="-122"/>
              </a:rPr>
              <a:t>/</a:t>
            </a:r>
            <a:r>
              <a:rPr lang="zh-CN" altLang="en-US" sz="1400" b="0" dirty="0">
                <a:latin typeface="宋体" panose="02010600030101010101" pitchFamily="2" charset="-122"/>
                <a:ea typeface="宋体" panose="02010600030101010101" pitchFamily="2" charset="-122"/>
              </a:rPr>
              <a:t>女士，这里有一份您的快件，请您签收。”</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c</a:t>
            </a:r>
            <a:r>
              <a:rPr lang="zh-CN" altLang="en-US" sz="1400" b="0" dirty="0">
                <a:latin typeface="宋体" panose="02010600030101010101" pitchFamily="2" charset="-122"/>
                <a:ea typeface="宋体" panose="02010600030101010101" pitchFamily="2" charset="-122"/>
              </a:rPr>
              <a:t>）未经客户允许，不得随意就坐或翻动客户的任何物品。</a:t>
            </a:r>
            <a:endParaRPr lang="zh-CN" altLang="en-US" sz="1400" b="0" dirty="0">
              <a:latin typeface="宋体" panose="02010600030101010101" pitchFamily="2" charset="-122"/>
              <a:ea typeface="宋体" panose="02010600030101010101" pitchFamily="2" charset="-122"/>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1201" name="Rectangle 8"/>
          <p:cNvSpPr/>
          <p:nvPr/>
        </p:nvSpPr>
        <p:spPr>
          <a:xfrm>
            <a:off x="0" y="392113"/>
            <a:ext cx="9144000" cy="6180137"/>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三</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派送投递制度</a:t>
            </a:r>
            <a:endParaRPr lang="zh-CN" altLang="en-US" sz="2200" dirty="0">
              <a:latin typeface="宋体" panose="02010600030101010101" pitchFamily="2" charset="-122"/>
              <a:ea typeface="宋体" panose="02010600030101010101" pitchFamily="2" charset="-122"/>
            </a:endParaRPr>
          </a:p>
          <a:p>
            <a:r>
              <a:rPr lang="en-US" altLang="zh-CN" sz="1400" dirty="0">
                <a:latin typeface="Arial" panose="020B0604020202020204" pitchFamily="34" charset="0"/>
                <a:ea typeface="宋体" panose="02010600030101010101" pitchFamily="2" charset="-122"/>
              </a:rPr>
              <a:t>6.</a:t>
            </a:r>
            <a:r>
              <a:rPr lang="zh-CN" altLang="en-US" sz="1400" dirty="0">
                <a:latin typeface="Arial" panose="020B0604020202020204" pitchFamily="34" charset="0"/>
                <a:ea typeface="宋体" panose="02010600030101010101" pitchFamily="2" charset="-122"/>
              </a:rPr>
              <a:t>客户签收</a:t>
            </a:r>
            <a:endParaRPr lang="zh-CN" altLang="en-US" sz="140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）．签收</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提醒客户当面验收快件，验收完毕后请客户在运单的收件人签收栏内亲笔签名，如果客户签名难以辨识，应礼貌问清客户姓名，用中文正楷字体注明。如客户在签收栏内盖公章，也必须请客户在签收栏内签上本人姓名。</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收件人不在时，应先电询收件人，并交由其指定的人代签。如对收件公司情况较熟，也可以征询办公室内其它人是否愿意代收，如有人代收，在礼貌确认其可靠身份前提下，请其在运单的收件人签收栏内签署本人全名，并在后面注明“代”字。如代签名难以辨识，应礼貌问清代签人姓名，用中文正楷字体注明。</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）请客户在运单上按“</a:t>
            </a:r>
            <a:r>
              <a:rPr lang="en-US" altLang="zh-CN" sz="1400" b="0" dirty="0">
                <a:latin typeface="Arial" panose="020B0604020202020204" pitchFamily="34" charset="0"/>
                <a:ea typeface="宋体" panose="02010600030101010101" pitchFamily="2" charset="-122"/>
              </a:rPr>
              <a:t>xx</a:t>
            </a:r>
            <a:r>
              <a:rPr lang="zh-CN" altLang="en-US" sz="1400" b="0" dirty="0">
                <a:latin typeface="Arial" panose="020B0604020202020204" pitchFamily="34" charset="0"/>
                <a:ea typeface="宋体" panose="02010600030101010101" pitchFamily="2" charset="-122"/>
              </a:rPr>
              <a:t>月</a:t>
            </a:r>
            <a:r>
              <a:rPr lang="en-US" altLang="zh-CN" sz="1400" b="0" dirty="0">
                <a:latin typeface="Arial" panose="020B0604020202020204" pitchFamily="34" charset="0"/>
                <a:ea typeface="宋体" panose="02010600030101010101" pitchFamily="2" charset="-122"/>
              </a:rPr>
              <a:t>xx</a:t>
            </a:r>
            <a:r>
              <a:rPr lang="zh-CN" altLang="en-US" sz="1400" b="0" dirty="0">
                <a:latin typeface="Arial" panose="020B0604020202020204" pitchFamily="34" charset="0"/>
                <a:ea typeface="宋体" panose="02010600030101010101" pitchFamily="2" charset="-122"/>
              </a:rPr>
              <a:t>日</a:t>
            </a:r>
            <a:r>
              <a:rPr lang="en-US" altLang="zh-CN" sz="1400" b="0" dirty="0">
                <a:latin typeface="Arial" panose="020B0604020202020204" pitchFamily="34" charset="0"/>
                <a:ea typeface="宋体" panose="02010600030101010101" pitchFamily="2" charset="-122"/>
              </a:rPr>
              <a:t>xx</a:t>
            </a:r>
            <a:r>
              <a:rPr lang="zh-CN" altLang="en-US" sz="1400" b="0" dirty="0">
                <a:latin typeface="Arial" panose="020B0604020202020204" pitchFamily="34" charset="0"/>
                <a:ea typeface="宋体" panose="02010600030101010101" pitchFamily="2" charset="-122"/>
              </a:rPr>
              <a:t>时（</a:t>
            </a:r>
            <a:r>
              <a:rPr lang="en-US" altLang="zh-CN" sz="1400" b="0" dirty="0">
                <a:latin typeface="Arial" panose="020B0604020202020204" pitchFamily="34" charset="0"/>
                <a:ea typeface="宋体" panose="02010600030101010101" pitchFamily="2" charset="-122"/>
              </a:rPr>
              <a:t>24</a:t>
            </a:r>
            <a:r>
              <a:rPr lang="zh-CN" altLang="en-US" sz="1400" b="0" dirty="0">
                <a:latin typeface="Arial" panose="020B0604020202020204" pitchFamily="34" charset="0"/>
                <a:ea typeface="宋体" panose="02010600030101010101" pitchFamily="2" charset="-122"/>
              </a:rPr>
              <a:t>小时制）</a:t>
            </a:r>
            <a:r>
              <a:rPr lang="en-US" altLang="zh-CN" sz="1400" b="0" dirty="0">
                <a:latin typeface="Arial" panose="020B0604020202020204" pitchFamily="34" charset="0"/>
                <a:ea typeface="宋体" panose="02010600030101010101" pitchFamily="2" charset="-122"/>
              </a:rPr>
              <a:t>xx</a:t>
            </a:r>
            <a:r>
              <a:rPr lang="zh-CN" altLang="en-US" sz="1400" b="0" dirty="0">
                <a:latin typeface="Arial" panose="020B0604020202020204" pitchFamily="34" charset="0"/>
                <a:ea typeface="宋体" panose="02010600030101010101" pitchFamily="2" charset="-122"/>
              </a:rPr>
              <a:t>分”的形式准确填写派件日期，派件员在“收派员栏”内注明自己的工号（六位）。</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d</a:t>
            </a:r>
            <a:r>
              <a:rPr lang="zh-CN" altLang="en-US" sz="1400" b="0" dirty="0">
                <a:latin typeface="Arial" panose="020B0604020202020204" pitchFamily="34" charset="0"/>
                <a:ea typeface="宋体" panose="02010600030101010101" pitchFamily="2" charset="-122"/>
              </a:rPr>
              <a:t>）将“本司派件存根联”放入包中固定口袋内带回，“收件公司存根联”交给客户留底，提醒客户妥善保存以便查询。如派送快件为一票多件，派件员须分别将子件条码撕下贴在“本司派件存根联”背面。</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）．收款</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）快件运费若由收件方支付，则派件员应礼貌地向客户讲明运费金额： “谢谢您，运费一共</a:t>
            </a:r>
            <a:r>
              <a:rPr lang="en-US" altLang="zh-CN" sz="1400" b="0" dirty="0">
                <a:latin typeface="Arial" panose="020B0604020202020204" pitchFamily="34" charset="0"/>
                <a:ea typeface="宋体" panose="02010600030101010101" pitchFamily="2" charset="-122"/>
              </a:rPr>
              <a:t>XX</a:t>
            </a:r>
            <a:r>
              <a:rPr lang="zh-CN" altLang="en-US" sz="1400" b="0" dirty="0">
                <a:latin typeface="Arial" panose="020B0604020202020204" pitchFamily="34" charset="0"/>
                <a:ea typeface="宋体" panose="02010600030101010101" pitchFamily="2" charset="-122"/>
              </a:rPr>
              <a:t>元。”</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）在接受客户付款时，应双手接过现金或支票，并向客户致谢。接过现金或支票后应仔细清点</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核对，认真识别真伪，但行为不能过于夸张，以免引起客户的不愉快。清点货款时不可有沾唾沫清点等不雅行为，收到的钱款或支票应整齐放在背包的固定口袋内，以免随处乱放造成遗失。</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客户需要发票时，按运费金额撕下相同数额的定额发票给客户，如定额发票不够或需回分部（点部）开手工发票，应向客户解释需下一班次带来，并向客户保证准时送到。如客户实在不放心，也可先出具一张收据，并约定时间调换发票。</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）．道别</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a</a:t>
            </a:r>
            <a:r>
              <a:rPr lang="zh-CN" altLang="en-US" sz="1400" b="0" dirty="0">
                <a:latin typeface="Arial" panose="020B0604020202020204" pitchFamily="34" charset="0"/>
                <a:ea typeface="宋体" panose="02010600030101010101" pitchFamily="2" charset="-122"/>
              </a:rPr>
              <a:t>）对于新客户，派件员应主动宣传公司的服务项目</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服务特点</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业务范围，大致了解客户的需求，并及时递上名片及公司的宣传资料。递名片时，应说些“请多关照”</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请多指教”之类的寒喧语，接受名片时，必须起身双手接收，并认真地看一遍。</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b</a:t>
            </a:r>
            <a:r>
              <a:rPr lang="zh-CN" altLang="en-US" sz="1400" b="0" dirty="0">
                <a:latin typeface="Arial" panose="020B0604020202020204" pitchFamily="34" charset="0"/>
                <a:ea typeface="宋体" panose="02010600030101010101" pitchFamily="2" charset="-122"/>
              </a:rPr>
              <a:t>）对于老客户，派件员应主动宣传公司推出的新服务项目</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业务范围调整情况等，并主动征询客户的意见或建议，不能当场答复的要及时反馈给公司。</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c</a:t>
            </a:r>
            <a:r>
              <a:rPr lang="zh-CN" altLang="en-US" sz="1400" b="0" dirty="0">
                <a:latin typeface="Arial" panose="020B0604020202020204" pitchFamily="34" charset="0"/>
                <a:ea typeface="宋体" panose="02010600030101010101" pitchFamily="2" charset="-122"/>
              </a:rPr>
              <a:t>）派件员在完成派件后，应主动与客户道别：“谢谢您选择乐达速运的服务，如有需要请随时致电我们，再见”，离开办公室时应把门轻轻带上。</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222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2227" name="Group 4"/>
          <p:cNvGrpSpPr/>
          <p:nvPr/>
        </p:nvGrpSpPr>
        <p:grpSpPr>
          <a:xfrm>
            <a:off x="1547813" y="765175"/>
            <a:ext cx="4608512" cy="601663"/>
            <a:chOff x="1065" y="437"/>
            <a:chExt cx="2651" cy="379"/>
          </a:xfrm>
        </p:grpSpPr>
        <p:sp>
          <p:nvSpPr>
            <p:cNvPr id="5222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2229"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52230"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2231" name="Rectangle 8"/>
          <p:cNvSpPr/>
          <p:nvPr/>
        </p:nvSpPr>
        <p:spPr>
          <a:xfrm>
            <a:off x="179388" y="2408238"/>
            <a:ext cx="8724900" cy="3201987"/>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eaLnBrk="0" hangingPunct="0"/>
            <a:r>
              <a:rPr lang="zh-CN" altLang="en-US" sz="2200" dirty="0">
                <a:latin typeface="宋体" panose="02010600030101010101" pitchFamily="2" charset="-122"/>
                <a:ea typeface="宋体" panose="02010600030101010101" pitchFamily="2" charset="-122"/>
              </a:rPr>
              <a:t>三</a:t>
            </a:r>
            <a:r>
              <a:rPr lang="en-US" altLang="zh-CN" sz="2200" dirty="0">
                <a:latin typeface="宋体" panose="02010600030101010101" pitchFamily="2" charset="-122"/>
                <a:ea typeface="宋体" panose="02010600030101010101" pitchFamily="2" charset="-122"/>
              </a:rPr>
              <a:t>.</a:t>
            </a:r>
            <a:r>
              <a:rPr lang="zh-CN" altLang="en-US" sz="2200" dirty="0">
                <a:latin typeface="宋体" panose="02010600030101010101" pitchFamily="2" charset="-122"/>
                <a:ea typeface="宋体" panose="02010600030101010101" pitchFamily="2" charset="-122"/>
              </a:rPr>
              <a:t>派送投递制度</a:t>
            </a:r>
            <a:endParaRPr lang="zh-CN" altLang="en-US" sz="2200" dirty="0">
              <a:latin typeface="宋体" panose="02010600030101010101" pitchFamily="2" charset="-122"/>
              <a:ea typeface="宋体" panose="02010600030101010101" pitchFamily="2" charset="-122"/>
            </a:endParaRPr>
          </a:p>
          <a:p>
            <a:r>
              <a:rPr lang="en-US" altLang="zh-CN" sz="1400" dirty="0">
                <a:latin typeface="Arial" panose="020B0604020202020204" pitchFamily="34" charset="0"/>
                <a:ea typeface="宋体" panose="02010600030101010101" pitchFamily="2" charset="-122"/>
              </a:rPr>
              <a:t>7.</a:t>
            </a:r>
            <a:r>
              <a:rPr lang="zh-CN" altLang="en-US" sz="1400" dirty="0">
                <a:latin typeface="Arial" panose="020B0604020202020204" pitchFamily="34" charset="0"/>
                <a:ea typeface="宋体" panose="02010600030101010101" pitchFamily="2" charset="-122"/>
              </a:rPr>
              <a:t>交款交单</a:t>
            </a:r>
            <a:endParaRPr lang="zh-CN" altLang="en-US" sz="140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）．派件员派件后，必须于交单前，在本司派件存根联“目的地”一栏中准确</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工整地加填所在点部的详细代码，同样不允许简写或者留空，也不允许以分部代码代替点部代码，或者以地区代码代替分部</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点部代码；此外，不得以原单已填写的目的地代码取代本应加填的本分部（点部）代码。</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）．有回单业务的</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派件员还要负责回单的回寄工作。所有的回寄工作等同于快件的操作，因考虑到派送时需耗费较多的时间，派件员回寄回单的期限为派送快件后半个工作日以内；回寄快件需要做巴枪扫描</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交单及出入仓操作（包括打包操作），派件员需要将回寄运单的第一联单抄写收件表后交给值班仓管，由其汇总验收后，再交给输单人员按回寄运单第一联的内容录入补充清单资料。</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派件员需按时返回分部（点部），将“本司派件存根” 联运单交给仓管员，仓管员按规定操作完毕后，统一将所有的“本司派件存根” 联运单交输单员输单。</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）．派件员每天收到的运费应在公司规定的时间内及时上缴财务，如需补开发票则应及时补开，以便交给客户。</a:t>
            </a:r>
            <a:endParaRPr lang="zh-CN" altLang="en-US" sz="1400" b="0" dirty="0">
              <a:latin typeface="Arial" panose="020B0604020202020204" pitchFamily="34" charset="0"/>
              <a:ea typeface="宋体" panose="02010600030101010101" pitchFamily="2" charset="-122"/>
            </a:endParaRPr>
          </a:p>
          <a:p>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）．未正常派出的快件及随货运单统一交给仓管员做滞留件处理。</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324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325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3251" name="Group 4"/>
          <p:cNvGrpSpPr/>
          <p:nvPr/>
        </p:nvGrpSpPr>
        <p:grpSpPr>
          <a:xfrm>
            <a:off x="1547813" y="765175"/>
            <a:ext cx="4608512" cy="601663"/>
            <a:chOff x="1065" y="437"/>
            <a:chExt cx="2651" cy="379"/>
          </a:xfrm>
        </p:grpSpPr>
        <p:sp>
          <p:nvSpPr>
            <p:cNvPr id="5325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3253"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业务操作规范</a:t>
              </a:r>
              <a:endParaRPr lang="en-US" altLang="ko-KR" dirty="0">
                <a:latin typeface="Arial" panose="020B0604020202020204" pitchFamily="34" charset="0"/>
                <a:ea typeface="宋体" panose="02010600030101010101" pitchFamily="2" charset="-122"/>
              </a:endParaRPr>
            </a:p>
          </p:txBody>
        </p:sp>
        <p:sp>
          <p:nvSpPr>
            <p:cNvPr id="53254"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12</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3255" name="Rectangle 8"/>
          <p:cNvSpPr/>
          <p:nvPr/>
        </p:nvSpPr>
        <p:spPr>
          <a:xfrm>
            <a:off x="827088" y="2200275"/>
            <a:ext cx="7535862" cy="2928938"/>
          </a:xfrm>
          <a:prstGeom prst="rect">
            <a:avLst/>
          </a:prstGeom>
          <a:noFill/>
          <a:ln w="9525" cap="flat" cmpd="sng">
            <a:solidFill>
              <a:schemeClr val="tx1"/>
            </a:solidFill>
            <a:prstDash val="solid"/>
            <a:miter/>
            <a:headEnd type="none" w="med" len="med"/>
            <a:tailEnd type="none" w="med" len="med"/>
          </a:ln>
        </p:spPr>
        <p:txBody>
          <a:bodyPr anchor="ctr" anchorCtr="0">
            <a:spAutoFit/>
          </a:bodyPr>
          <a:p>
            <a:pPr algn="ctr"/>
            <a:r>
              <a:rPr lang="zh-CN" altLang="en-US" dirty="0">
                <a:latin typeface="Arial" panose="020B0604020202020204" pitchFamily="34" charset="0"/>
                <a:ea typeface="宋体" panose="02010600030101010101" pitchFamily="2" charset="-122"/>
              </a:rPr>
              <a:t>四</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业务查询制度</a:t>
            </a:r>
            <a:endParaRPr lang="zh-CN" altLang="en-US" dirty="0">
              <a:latin typeface="Arial" panose="020B0604020202020204" pitchFamily="34" charset="0"/>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查询渠道</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电话查询：</a:t>
            </a:r>
            <a:r>
              <a:rPr lang="en-US" altLang="zh-CN" sz="1400" b="0" dirty="0">
                <a:latin typeface="宋体" panose="02010600030101010101" pitchFamily="2" charset="-122"/>
                <a:ea typeface="宋体" panose="02010600030101010101" pitchFamily="2" charset="-122"/>
              </a:rPr>
              <a:t>025-83288818</a:t>
            </a:r>
            <a:endParaRPr lang="en-US" altLang="zh-CN"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网站查询：</a:t>
            </a:r>
            <a:r>
              <a:rPr lang="en-US" altLang="zh-CN" sz="1400" b="0" dirty="0">
                <a:latin typeface="宋体" panose="02010600030101010101" pitchFamily="2" charset="-122"/>
                <a:ea typeface="宋体" panose="02010600030101010101" pitchFamily="2" charset="-122"/>
                <a:hlinkClick r:id="rId1"/>
              </a:rPr>
              <a:t>www.ld-express.com</a:t>
            </a:r>
            <a:endParaRPr lang="en-US" altLang="zh-CN"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2.</a:t>
            </a:r>
            <a:r>
              <a:rPr lang="zh-CN" altLang="en-US" sz="1400" b="0" dirty="0">
                <a:latin typeface="宋体" panose="02010600030101010101" pitchFamily="2" charset="-122"/>
                <a:ea typeface="宋体" panose="02010600030101010101" pitchFamily="2" charset="-122"/>
              </a:rPr>
              <a:t>查询内容</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查询内容包括快件当前所处服务环节及所在位置的查询服务。</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3.</a:t>
            </a:r>
            <a:r>
              <a:rPr lang="zh-CN" altLang="en-US" sz="1400" b="0" dirty="0">
                <a:latin typeface="宋体" panose="02010600030101010101" pitchFamily="2" charset="-122"/>
                <a:ea typeface="宋体" panose="02010600030101010101" pitchFamily="2" charset="-122"/>
              </a:rPr>
              <a:t>查询答复时限</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对于通过互联网不能查找的快件，顾客电话查询时，在</a:t>
            </a:r>
            <a:r>
              <a:rPr lang="en-US" altLang="zh-CN" sz="1400" b="0" dirty="0">
                <a:latin typeface="宋体" panose="02010600030101010101" pitchFamily="2" charset="-122"/>
                <a:ea typeface="宋体" panose="02010600030101010101" pitchFamily="2" charset="-122"/>
              </a:rPr>
              <a:t>30</a:t>
            </a:r>
            <a:r>
              <a:rPr lang="zh-CN" altLang="en-US" sz="1400" b="0" dirty="0">
                <a:latin typeface="宋体" panose="02010600030101010101" pitchFamily="2" charset="-122"/>
                <a:ea typeface="宋体" panose="02010600030101010101" pitchFamily="2" charset="-122"/>
              </a:rPr>
              <a:t>分钟内告知顾客，告知的内容应主要包括：</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 </a:t>
            </a:r>
            <a:r>
              <a:rPr lang="zh-CN" altLang="en-US" sz="1400" b="0" dirty="0">
                <a:latin typeface="宋体" panose="02010600030101010101" pitchFamily="2" charset="-122"/>
                <a:ea typeface="宋体" panose="02010600030101010101" pitchFamily="2" charset="-122"/>
              </a:rPr>
              <a:t>快件所处的服务环节及所在位置；</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a:t>
            </a:r>
            <a:r>
              <a:rPr lang="en-US" altLang="zh-CN" sz="1400" b="0" dirty="0">
                <a:latin typeface="宋体" panose="02010600030101010101" pitchFamily="2" charset="-122"/>
                <a:ea typeface="宋体" panose="02010600030101010101" pitchFamily="2" charset="-122"/>
              </a:rPr>
              <a:t>— </a:t>
            </a:r>
            <a:r>
              <a:rPr lang="zh-CN" altLang="en-US" sz="1400" b="0" dirty="0">
                <a:latin typeface="宋体" panose="02010600030101010101" pitchFamily="2" charset="-122"/>
                <a:ea typeface="宋体" panose="02010600030101010101" pitchFamily="2" charset="-122"/>
              </a:rPr>
              <a:t>不能提供快件即时信息的，告知顾客彻底延误时限及索赔程序。</a:t>
            </a:r>
            <a:endParaRPr lang="zh-CN" altLang="en-US" sz="1400" b="0" dirty="0">
              <a:latin typeface="宋体" panose="02010600030101010101" pitchFamily="2" charset="-122"/>
              <a:ea typeface="宋体" panose="02010600030101010101" pitchFamily="2" charset="-122"/>
            </a:endParaRPr>
          </a:p>
          <a:p>
            <a:r>
              <a:rPr lang="en-US" altLang="zh-CN" sz="1400" b="0" dirty="0">
                <a:latin typeface="宋体" panose="02010600030101010101" pitchFamily="2" charset="-122"/>
                <a:ea typeface="宋体" panose="02010600030101010101" pitchFamily="2" charset="-122"/>
              </a:rPr>
              <a:t>4.</a:t>
            </a:r>
            <a:r>
              <a:rPr lang="zh-CN" altLang="en-US" sz="1400" b="0" dirty="0">
                <a:latin typeface="宋体" panose="02010600030101010101" pitchFamily="2" charset="-122"/>
                <a:ea typeface="宋体" panose="02010600030101010101" pitchFamily="2" charset="-122"/>
              </a:rPr>
              <a:t>查询信息有效期</a:t>
            </a:r>
            <a:endParaRPr lang="zh-CN" altLang="en-US" sz="1400" b="0" dirty="0">
              <a:latin typeface="宋体" panose="02010600030101010101" pitchFamily="2" charset="-122"/>
              <a:ea typeface="宋体" panose="02010600030101010101" pitchFamily="2" charset="-122"/>
            </a:endParaRPr>
          </a:p>
          <a:p>
            <a:r>
              <a:rPr lang="zh-CN" altLang="en-US" sz="1400" b="0" dirty="0">
                <a:latin typeface="宋体" panose="02010600030101010101" pitchFamily="2" charset="-122"/>
                <a:ea typeface="宋体" panose="02010600030101010101" pitchFamily="2" charset="-122"/>
              </a:rPr>
              <a:t>    查询信息有效期为快递服务组织收寄快件之日起</a:t>
            </a:r>
            <a:r>
              <a:rPr lang="en-US" altLang="zh-CN" sz="1400" b="0" dirty="0">
                <a:latin typeface="宋体" panose="02010600030101010101" pitchFamily="2" charset="-122"/>
                <a:ea typeface="宋体" panose="02010600030101010101" pitchFamily="2" charset="-122"/>
              </a:rPr>
              <a:t>1</a:t>
            </a:r>
            <a:r>
              <a:rPr lang="zh-CN" altLang="en-US" sz="1400" b="0" dirty="0">
                <a:latin typeface="宋体" panose="02010600030101010101" pitchFamily="2" charset="-122"/>
                <a:ea typeface="宋体" panose="02010600030101010101" pitchFamily="2" charset="-122"/>
              </a:rPr>
              <a:t>年内。</a:t>
            </a:r>
            <a:endParaRPr lang="zh-CN" altLang="en-US" sz="1400" b="0" dirty="0">
              <a:latin typeface="宋体" panose="02010600030101010101" pitchFamily="2" charset="-122"/>
              <a:ea typeface="宋体" panose="02010600030101010101" pitchFamily="2" charset="-122"/>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427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4275" name="Group 4"/>
          <p:cNvGrpSpPr/>
          <p:nvPr/>
        </p:nvGrpSpPr>
        <p:grpSpPr>
          <a:xfrm>
            <a:off x="1547813" y="765175"/>
            <a:ext cx="4679950" cy="585788"/>
            <a:chOff x="1065" y="437"/>
            <a:chExt cx="2651" cy="412"/>
          </a:xfrm>
        </p:grpSpPr>
        <p:sp>
          <p:nvSpPr>
            <p:cNvPr id="5427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4277"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54278"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4279" name="Rectangle 9"/>
          <p:cNvSpPr/>
          <p:nvPr/>
        </p:nvSpPr>
        <p:spPr>
          <a:xfrm>
            <a:off x="611188" y="1839913"/>
            <a:ext cx="7777162" cy="3946525"/>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180975" algn="ctr"/>
            <a:r>
              <a:rPr lang="zh-CN" altLang="en-US" dirty="0">
                <a:latin typeface="Arial" panose="020B0604020202020204" pitchFamily="34" charset="0"/>
                <a:ea typeface="宋体" panose="02010600030101010101" pitchFamily="2" charset="-122"/>
              </a:rPr>
              <a:t>第一章   安全理念与原则</a:t>
            </a:r>
            <a:endParaRPr lang="zh-CN" altLang="en-US" dirty="0">
              <a:latin typeface="Arial" panose="020B0604020202020204" pitchFamily="34" charset="0"/>
              <a:ea typeface="宋体" panose="02010600030101010101" pitchFamily="2" charset="-122"/>
            </a:endParaRPr>
          </a:p>
          <a:p>
            <a:pPr indent="180975"/>
            <a:r>
              <a:rPr lang="zh-CN" altLang="en-US" dirty="0">
                <a:latin typeface="Arial" panose="020B0604020202020204" pitchFamily="34" charset="0"/>
                <a:ea typeface="宋体" panose="02010600030101010101" pitchFamily="2" charset="-122"/>
              </a:rPr>
              <a:t>一</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长速的安全理念</a:t>
            </a:r>
            <a:endParaRPr lang="zh-CN" altLang="en-US"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1.</a:t>
            </a:r>
            <a:r>
              <a:rPr lang="zh-CN" altLang="en-US" b="0" dirty="0">
                <a:latin typeface="Arial" panose="020B0604020202020204" pitchFamily="34" charset="0"/>
                <a:ea typeface="宋体" panose="02010600030101010101" pitchFamily="2" charset="-122"/>
              </a:rPr>
              <a:t>我们承诺公司提供的所有快递服务都是安全的、让客户放心的；</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2.</a:t>
            </a:r>
            <a:r>
              <a:rPr lang="zh-CN" altLang="en-US" b="0" dirty="0">
                <a:latin typeface="Arial" panose="020B0604020202020204" pitchFamily="34" charset="0"/>
                <a:ea typeface="宋体" panose="02010600030101010101" pitchFamily="2" charset="-122"/>
              </a:rPr>
              <a:t>员工是公司最宝贵的财富，员工的安全是对其家人负责，对公司负责，对社会负责的体现；</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3.</a:t>
            </a:r>
            <a:r>
              <a:rPr lang="zh-CN" altLang="en-US" b="0" dirty="0">
                <a:latin typeface="Arial" panose="020B0604020202020204" pitchFamily="34" charset="0"/>
                <a:ea typeface="宋体" panose="02010600030101010101" pitchFamily="2" charset="-122"/>
              </a:rPr>
              <a:t>公司非常注重员工的安全，并真诚地关注每一位员工的健康与平安；</a:t>
            </a:r>
            <a:endParaRPr lang="zh-CN" altLang="en-US" b="0" dirty="0">
              <a:latin typeface="Arial" panose="020B0604020202020204" pitchFamily="34" charset="0"/>
              <a:ea typeface="宋体" panose="02010600030101010101" pitchFamily="2" charset="-122"/>
            </a:endParaRPr>
          </a:p>
          <a:p>
            <a:pPr indent="180975"/>
            <a:r>
              <a:rPr lang="zh-CN" altLang="en-US" dirty="0">
                <a:latin typeface="Arial" panose="020B0604020202020204" pitchFamily="34" charset="0"/>
                <a:ea typeface="宋体" panose="02010600030101010101" pitchFamily="2" charset="-122"/>
              </a:rPr>
              <a:t>二</a:t>
            </a:r>
            <a:r>
              <a:rPr lang="en-US" altLang="zh-CN" dirty="0">
                <a:latin typeface="Arial" panose="020B0604020202020204" pitchFamily="34" charset="0"/>
                <a:ea typeface="宋体" panose="02010600030101010101" pitchFamily="2" charset="-122"/>
              </a:rPr>
              <a:t>. </a:t>
            </a:r>
            <a:r>
              <a:rPr lang="zh-CN" altLang="en-US" dirty="0">
                <a:latin typeface="Arial" panose="020B0604020202020204" pitchFamily="34" charset="0"/>
                <a:ea typeface="宋体" panose="02010600030101010101" pitchFamily="2" charset="-122"/>
              </a:rPr>
              <a:t>长速的安全原则</a:t>
            </a:r>
            <a:endParaRPr lang="zh-CN" altLang="en-US"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1.</a:t>
            </a:r>
            <a:r>
              <a:rPr lang="zh-CN" altLang="en-US" b="0" dirty="0">
                <a:latin typeface="Arial" panose="020B0604020202020204" pitchFamily="34" charset="0"/>
                <a:ea typeface="宋体" panose="02010600030101010101" pitchFamily="2" charset="-122"/>
              </a:rPr>
              <a:t>人是安全的最主要因素；</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2.</a:t>
            </a:r>
            <a:r>
              <a:rPr lang="zh-CN" altLang="en-US" b="0" dirty="0">
                <a:latin typeface="Arial" panose="020B0604020202020204" pitchFamily="34" charset="0"/>
                <a:ea typeface="宋体" panose="02010600030101010101" pitchFamily="2" charset="-122"/>
              </a:rPr>
              <a:t>员工的人身安全是最重要的；</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3.</a:t>
            </a:r>
            <a:r>
              <a:rPr lang="zh-CN" altLang="en-US" b="0" dirty="0">
                <a:latin typeface="Arial" panose="020B0604020202020204" pitchFamily="34" charset="0"/>
                <a:ea typeface="宋体" panose="02010600030101010101" pitchFamily="2" charset="-122"/>
              </a:rPr>
              <a:t>快件的安全性检查是必不可少的；</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4.</a:t>
            </a:r>
            <a:r>
              <a:rPr lang="zh-CN" altLang="en-US" b="0" dirty="0">
                <a:latin typeface="Arial" panose="020B0604020202020204" pitchFamily="34" charset="0"/>
                <a:ea typeface="宋体" panose="02010600030101010101" pitchFamily="2" charset="-122"/>
              </a:rPr>
              <a:t>任何操作失误均要加以控制；</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5.</a:t>
            </a:r>
            <a:r>
              <a:rPr lang="zh-CN" altLang="en-US" b="0" dirty="0">
                <a:latin typeface="Arial" panose="020B0604020202020204" pitchFamily="34" charset="0"/>
                <a:ea typeface="宋体" panose="02010600030101010101" pitchFamily="2" charset="-122"/>
              </a:rPr>
              <a:t>所有的伤害及事故皆是可以避免的；</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6.</a:t>
            </a:r>
            <a:r>
              <a:rPr lang="zh-CN" altLang="en-US" b="0" dirty="0">
                <a:latin typeface="Arial" panose="020B0604020202020204" pitchFamily="34" charset="0"/>
                <a:ea typeface="宋体" panose="02010600030101010101" pitchFamily="2" charset="-122"/>
              </a:rPr>
              <a:t>所有的疏漏必须马上纠正；</a:t>
            </a:r>
            <a:endParaRPr lang="zh-CN" altLang="en-US" b="0" dirty="0">
              <a:latin typeface="Arial" panose="020B0604020202020204" pitchFamily="34" charset="0"/>
              <a:ea typeface="宋体" panose="02010600030101010101" pitchFamily="2" charset="-122"/>
            </a:endParaRPr>
          </a:p>
          <a:p>
            <a:pPr indent="180975"/>
            <a:r>
              <a:rPr lang="en-US" altLang="zh-CN" b="0" dirty="0">
                <a:latin typeface="Arial" panose="020B0604020202020204" pitchFamily="34" charset="0"/>
                <a:ea typeface="宋体" panose="02010600030101010101" pitchFamily="2" charset="-122"/>
              </a:rPr>
              <a:t>7.</a:t>
            </a:r>
            <a:r>
              <a:rPr lang="zh-CN" altLang="en-US" b="0" dirty="0">
                <a:latin typeface="Arial" panose="020B0604020202020204" pitchFamily="34" charset="0"/>
                <a:ea typeface="宋体" panose="02010600030101010101" pitchFamily="2" charset="-122"/>
              </a:rPr>
              <a:t>公司外的人身安全是员工安全的一个重要组成部分；</a:t>
            </a:r>
            <a:endParaRPr lang="zh-CN" altLang="en-US" b="0" dirty="0">
              <a:latin typeface="Arial" panose="020B0604020202020204" pitchFamily="34" charset="0"/>
              <a:ea typeface="宋体" panose="02010600030101010101" pitchFamily="2" charset="-122"/>
            </a:endParaRPr>
          </a:p>
        </p:txBody>
      </p:sp>
      <p:sp>
        <p:nvSpPr>
          <p:cNvPr id="54280" name="Rectangle 10"/>
          <p:cNvSpPr/>
          <p:nvPr/>
        </p:nvSpPr>
        <p:spPr>
          <a:xfrm>
            <a:off x="3708400" y="1341438"/>
            <a:ext cx="4787900" cy="366712"/>
          </a:xfrm>
          <a:prstGeom prst="rect">
            <a:avLst/>
          </a:prstGeom>
          <a:noFill/>
          <a:ln w="9525">
            <a:noFill/>
          </a:ln>
        </p:spPr>
        <p:txBody>
          <a:bodyPr wrap="none" anchor="t" anchorCtr="0">
            <a:spAutoFit/>
          </a:bodyPr>
          <a:p>
            <a:r>
              <a:rPr lang="zh-CN" altLang="en-US" dirty="0">
                <a:latin typeface="Arial" panose="020B0604020202020204" pitchFamily="34" charset="0"/>
                <a:ea typeface="宋体" panose="02010600030101010101" pitchFamily="2" charset="-122"/>
              </a:rPr>
              <a:t>此材料来自武汉驿动速递有限公司，仅供学习</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529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529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5299" name="Group 4"/>
          <p:cNvGrpSpPr/>
          <p:nvPr/>
        </p:nvGrpSpPr>
        <p:grpSpPr>
          <a:xfrm>
            <a:off x="1547813" y="765175"/>
            <a:ext cx="4679950" cy="585788"/>
            <a:chOff x="1065" y="437"/>
            <a:chExt cx="2651" cy="412"/>
          </a:xfrm>
        </p:grpSpPr>
        <p:sp>
          <p:nvSpPr>
            <p:cNvPr id="5530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5301"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55302"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5303" name="Rectangle 8"/>
          <p:cNvSpPr/>
          <p:nvPr/>
        </p:nvSpPr>
        <p:spPr>
          <a:xfrm>
            <a:off x="179388" y="1347788"/>
            <a:ext cx="8713787" cy="5510212"/>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180975" algn="ctr"/>
            <a:r>
              <a:rPr lang="zh-CN" altLang="en-US" dirty="0">
                <a:latin typeface="Arial" panose="020B0604020202020204" pitchFamily="34" charset="0"/>
                <a:ea typeface="宋体" panose="02010600030101010101" pitchFamily="2" charset="-122"/>
              </a:rPr>
              <a:t>第二章  安全守则</a:t>
            </a:r>
            <a:endParaRPr lang="zh-CN" altLang="en-US" dirty="0">
              <a:latin typeface="Arial" panose="020B0604020202020204" pitchFamily="34" charset="0"/>
              <a:ea typeface="宋体" panose="02010600030101010101" pitchFamily="2" charset="-122"/>
            </a:endParaRPr>
          </a:p>
          <a:p>
            <a:pPr indent="180975"/>
            <a:r>
              <a:rPr lang="zh-CN" altLang="en-US" sz="1600" dirty="0">
                <a:latin typeface="Arial" panose="020B0604020202020204" pitchFamily="34" charset="0"/>
                <a:ea typeface="宋体" panose="02010600030101010101" pitchFamily="2" charset="-122"/>
              </a:rPr>
              <a:t>一</a:t>
            </a: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人员安全</a:t>
            </a:r>
            <a:endParaRPr lang="zh-CN" altLang="en-US" sz="160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1.</a:t>
            </a:r>
            <a:r>
              <a:rPr lang="zh-CN" altLang="en-US" sz="1600" b="0" dirty="0">
                <a:latin typeface="Arial" panose="020B0604020202020204" pitchFamily="34" charset="0"/>
                <a:ea typeface="宋体" panose="02010600030101010101" pitchFamily="2" charset="-122"/>
              </a:rPr>
              <a:t>正确利用各种设备进行操作，避免因违规操作而导致任何程度的人员事故或伤害；</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2.</a:t>
            </a:r>
            <a:r>
              <a:rPr lang="zh-CN" altLang="en-US" sz="1600" b="0" dirty="0">
                <a:latin typeface="Arial" panose="020B0604020202020204" pitchFamily="34" charset="0"/>
                <a:ea typeface="宋体" panose="02010600030101010101" pitchFamily="2" charset="-122"/>
              </a:rPr>
              <a:t>在工作期间，无论发生何种程度的事故或伤害，都必须向上级报告，以获得及时的援助和处理；</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3.</a:t>
            </a:r>
            <a:r>
              <a:rPr lang="zh-CN" altLang="en-US" sz="1600" b="0" dirty="0">
                <a:latin typeface="Arial" panose="020B0604020202020204" pitchFamily="34" charset="0"/>
                <a:ea typeface="宋体" panose="02010600030101010101" pitchFamily="2" charset="-122"/>
              </a:rPr>
              <a:t>无论任何时候，要坚决杜绝酒后或疲劳驾车；</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4.</a:t>
            </a:r>
            <a:r>
              <a:rPr lang="zh-CN" altLang="en-US" sz="1600" b="0" dirty="0">
                <a:latin typeface="Arial" panose="020B0604020202020204" pitchFamily="34" charset="0"/>
                <a:ea typeface="宋体" panose="02010600030101010101" pitchFamily="2" charset="-122"/>
              </a:rPr>
              <a:t>突然遇到抢劫或者攻击，一定要保持镇定，根据实际情况，灵活应付，保证自身人身安全。</a:t>
            </a:r>
            <a:endParaRPr lang="zh-CN" altLang="en-US" sz="1600" b="0" dirty="0">
              <a:latin typeface="Arial" panose="020B0604020202020204" pitchFamily="34" charset="0"/>
              <a:ea typeface="宋体" panose="02010600030101010101" pitchFamily="2" charset="-122"/>
            </a:endParaRPr>
          </a:p>
          <a:p>
            <a:pPr indent="180975"/>
            <a:r>
              <a:rPr lang="zh-CN" altLang="en-US" sz="1600" dirty="0">
                <a:latin typeface="Arial" panose="020B0604020202020204" pitchFamily="34" charset="0"/>
                <a:ea typeface="宋体" panose="02010600030101010101" pitchFamily="2" charset="-122"/>
              </a:rPr>
              <a:t>二</a:t>
            </a: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快件的安全</a:t>
            </a:r>
            <a:endParaRPr lang="zh-CN" altLang="en-US" sz="160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1.</a:t>
            </a:r>
            <a:r>
              <a:rPr lang="zh-CN" altLang="en-US" sz="1600" b="0" dirty="0">
                <a:latin typeface="Arial" panose="020B0604020202020204" pitchFamily="34" charset="0"/>
                <a:ea typeface="宋体" panose="02010600030101010101" pitchFamily="2" charset="-122"/>
              </a:rPr>
              <a:t>工作期间，必须保证中转站有人留守；</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2.</a:t>
            </a:r>
            <a:r>
              <a:rPr lang="zh-CN" altLang="en-US" sz="1600" b="0" dirty="0">
                <a:latin typeface="Arial" panose="020B0604020202020204" pitchFamily="34" charset="0"/>
                <a:ea typeface="宋体" panose="02010600030101010101" pitchFamily="2" charset="-122"/>
              </a:rPr>
              <a:t>下班时，必须检查门窗是否全部关紧锁好；</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3.</a:t>
            </a:r>
            <a:r>
              <a:rPr lang="zh-CN" altLang="en-US" sz="1600" b="0" dirty="0">
                <a:latin typeface="Arial" panose="020B0604020202020204" pitchFamily="34" charset="0"/>
                <a:ea typeface="宋体" panose="02010600030101010101" pitchFamily="2" charset="-122"/>
              </a:rPr>
              <a:t>所有滞留留仓件均需要存放的指定的地方，不得无关人员随便进出；</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4.</a:t>
            </a:r>
            <a:r>
              <a:rPr lang="zh-CN" altLang="en-US" sz="1600" b="0" dirty="0">
                <a:latin typeface="Arial" panose="020B0604020202020204" pitchFamily="34" charset="0"/>
                <a:ea typeface="宋体" panose="02010600030101010101" pitchFamily="2" charset="-122"/>
              </a:rPr>
              <a:t>快件进出必须有明确的交接手续；</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5.</a:t>
            </a:r>
            <a:r>
              <a:rPr lang="zh-CN" altLang="en-US" sz="1600" b="0" dirty="0">
                <a:latin typeface="Arial" panose="020B0604020202020204" pitchFamily="34" charset="0"/>
                <a:ea typeface="宋体" panose="02010600030101010101" pitchFamily="2" charset="-122"/>
              </a:rPr>
              <a:t>在中转过程中确保快件摆放遵循大不压小、重不压轻、分类摆放的原则，对易碎件应轻拿轻放，并单独放置；</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6.</a:t>
            </a:r>
            <a:r>
              <a:rPr lang="zh-CN" altLang="en-US" sz="1600" b="0" dirty="0">
                <a:latin typeface="Arial" panose="020B0604020202020204" pitchFamily="34" charset="0"/>
                <a:ea typeface="宋体" panose="02010600030101010101" pitchFamily="2" charset="-122"/>
              </a:rPr>
              <a:t>在快件的搬运的任何一个环节，都不得有“抛、摔、踩、踢、坐”快件的行为； </a:t>
            </a:r>
            <a:endParaRPr lang="zh-CN" altLang="en-US" sz="1600" b="0" dirty="0">
              <a:latin typeface="Arial" panose="020B0604020202020204" pitchFamily="34" charset="0"/>
              <a:ea typeface="宋体" panose="02010600030101010101" pitchFamily="2" charset="-122"/>
            </a:endParaRPr>
          </a:p>
          <a:p>
            <a:pPr indent="180975"/>
            <a:r>
              <a:rPr lang="zh-CN" altLang="en-US" sz="1600" dirty="0">
                <a:latin typeface="Arial" panose="020B0604020202020204" pitchFamily="34" charset="0"/>
                <a:ea typeface="宋体" panose="02010600030101010101" pitchFamily="2" charset="-122"/>
              </a:rPr>
              <a:t>三</a:t>
            </a:r>
            <a:r>
              <a:rPr lang="en-US" altLang="zh-CN" sz="1600" dirty="0">
                <a:latin typeface="Arial" panose="020B0604020202020204" pitchFamily="34" charset="0"/>
                <a:ea typeface="宋体" panose="02010600030101010101" pitchFamily="2" charset="-122"/>
              </a:rPr>
              <a:t>.</a:t>
            </a:r>
            <a:r>
              <a:rPr lang="zh-CN" altLang="en-US" sz="1600" dirty="0">
                <a:latin typeface="Arial" panose="020B0604020202020204" pitchFamily="34" charset="0"/>
                <a:ea typeface="宋体" panose="02010600030101010101" pitchFamily="2" charset="-122"/>
              </a:rPr>
              <a:t>设备安全</a:t>
            </a:r>
            <a:endParaRPr lang="zh-CN" altLang="en-US" sz="160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1. </a:t>
            </a:r>
            <a:r>
              <a:rPr lang="zh-CN" altLang="en-US" sz="1600" b="0" dirty="0">
                <a:latin typeface="Arial" panose="020B0604020202020204" pitchFamily="34" charset="0"/>
                <a:ea typeface="宋体" panose="02010600030101010101" pitchFamily="2" charset="-122"/>
              </a:rPr>
              <a:t>正确利用各种设备进行操作，避免因人为操作失误导致操作设备任何程度的损坏；</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2.</a:t>
            </a:r>
            <a:r>
              <a:rPr lang="zh-CN" altLang="en-US" sz="1600" b="0" dirty="0">
                <a:latin typeface="Arial" panose="020B0604020202020204" pitchFamily="34" charset="0"/>
                <a:ea typeface="宋体" panose="02010600030101010101" pitchFamily="2" charset="-122"/>
              </a:rPr>
              <a:t>任何电器类操作设备使用完毕后需切断电源，避免因长时间通电导致操作设备因电源短路而烧毁；</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3.</a:t>
            </a:r>
            <a:r>
              <a:rPr lang="zh-CN" altLang="en-US" sz="1600" b="0" dirty="0">
                <a:latin typeface="Arial" panose="020B0604020202020204" pitchFamily="34" charset="0"/>
                <a:ea typeface="宋体" panose="02010600030101010101" pitchFamily="2" charset="-122"/>
              </a:rPr>
              <a:t>任何机械化操作设备均不可超负荷使用，避免因长时间负荷使用导致操作设备任何程度的损坏；</a:t>
            </a:r>
            <a:endParaRPr lang="zh-CN" altLang="en-US" sz="1600" b="0" dirty="0">
              <a:latin typeface="Arial" panose="020B0604020202020204" pitchFamily="34" charset="0"/>
              <a:ea typeface="宋体" panose="02010600030101010101" pitchFamily="2" charset="-122"/>
            </a:endParaRPr>
          </a:p>
          <a:p>
            <a:pPr indent="180975"/>
            <a:r>
              <a:rPr lang="en-US" altLang="zh-CN" sz="1600" b="0" dirty="0">
                <a:latin typeface="Arial" panose="020B0604020202020204" pitchFamily="34" charset="0"/>
                <a:ea typeface="宋体" panose="02010600030101010101" pitchFamily="2" charset="-122"/>
              </a:rPr>
              <a:t>4.</a:t>
            </a:r>
            <a:r>
              <a:rPr lang="zh-CN" altLang="en-US" sz="1600" b="0" dirty="0">
                <a:latin typeface="Arial" panose="020B0604020202020204" pitchFamily="34" charset="0"/>
                <a:ea typeface="宋体" panose="02010600030101010101" pitchFamily="2" charset="-122"/>
              </a:rPr>
              <a:t>定期对所有操作设备进行保养、检修，及时排除各项安全事故隐患；</a:t>
            </a:r>
            <a:endParaRPr lang="zh-CN" altLang="en-US" sz="1600" b="0" dirty="0">
              <a:latin typeface="Arial" panose="020B0604020202020204" pitchFamily="34" charset="0"/>
              <a:ea typeface="宋体" panose="02010600030101010101" pitchFamily="2" charset="-122"/>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632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6323" name="Group 4"/>
          <p:cNvGrpSpPr/>
          <p:nvPr/>
        </p:nvGrpSpPr>
        <p:grpSpPr>
          <a:xfrm>
            <a:off x="1547813" y="765175"/>
            <a:ext cx="4679950" cy="585788"/>
            <a:chOff x="1065" y="437"/>
            <a:chExt cx="2651" cy="412"/>
          </a:xfrm>
        </p:grpSpPr>
        <p:sp>
          <p:nvSpPr>
            <p:cNvPr id="5632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6325"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56326"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6327" name="Rectangle 8"/>
          <p:cNvSpPr/>
          <p:nvPr/>
        </p:nvSpPr>
        <p:spPr>
          <a:xfrm>
            <a:off x="179388" y="1714500"/>
            <a:ext cx="8713787" cy="4843463"/>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180975" algn="ctr"/>
            <a:r>
              <a:rPr lang="zh-CN" altLang="en-US" dirty="0">
                <a:latin typeface="Arial" panose="020B0604020202020204" pitchFamily="34" charset="0"/>
                <a:ea typeface="宋体" panose="02010600030101010101" pitchFamily="2" charset="-122"/>
              </a:rPr>
              <a:t>第三章  安全常识</a:t>
            </a:r>
            <a:endParaRPr lang="zh-CN" altLang="en-US"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、灭火常识</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）发现火灾迅速拨打火警电话</a:t>
            </a:r>
            <a:r>
              <a:rPr lang="en-US" altLang="zh-CN" sz="1400" b="0" dirty="0">
                <a:latin typeface="Arial" panose="020B0604020202020204" pitchFamily="34" charset="0"/>
                <a:ea typeface="宋体" panose="02010600030101010101" pitchFamily="2" charset="-122"/>
              </a:rPr>
              <a:t>119</a:t>
            </a:r>
            <a:r>
              <a:rPr lang="zh-CN" altLang="en-US" sz="1400" b="0" dirty="0">
                <a:latin typeface="Arial" panose="020B0604020202020204" pitchFamily="34" charset="0"/>
                <a:ea typeface="宋体" panose="02010600030101010101" pitchFamily="2" charset="-122"/>
              </a:rPr>
              <a:t>，报警时要讲清楚详细地址、起火部位、着火物质、火势大小、报警人姓名及电话号码，并安排人到路口迎候消防车。并且第一时间开展应急措施。</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）固体火灾应先用水行、泡沫、磷酸铵盐干粉、卤代烷型灭火器进行扑救。</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液体火灾应先用干粉、泡沫、卤代烷、二氧化碳灭火器进行扑救。</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气体火灾应先用干粉、卤代烷、二氧化碳灭火器进行扑救；</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带电物体火灾应先用卤代烷、二氧化碳灭火器进行扑救。</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扑救金属火灾的灭火器材应由设计部门和当地公安消防监督部门协商解决。</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、常见灭火器材使用的介绍：</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灭火器有多种类型，适宜扑灭不同种类的火灾，使用方法也不尽相同，常见的有：</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）手提式泡沫灭火器：泡沫灭火器适宜扑救油类及一般物质的初起火灾。</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使用时，用手握住灭火机的提环，平稳、快捷地提往火场，不横抗、横拿。</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灭火时，一手握住提环，另一手握住筒身的底边，将灭火器颠倒过来，喷嘴对准火源，用力摇晃几下，即可灭火。</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手轮式：一手握住喷筒把手，另一手撕掉铅封，将手轮按逆时针方向旋转，打开开关，二氧化碳气体即会喷出。</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鸭嘴式：一手握住喷筒把手，另一手拔去保险销，将扶把上的鸭嘴压下，即可灭火。</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注意：</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灭火时，人员应站在下风；</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持喷筒的手应握在胶质喷管处，防止冻伤；</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室内使用后，应加强通风；</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734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7347" name="Group 4"/>
          <p:cNvGrpSpPr/>
          <p:nvPr/>
        </p:nvGrpSpPr>
        <p:grpSpPr>
          <a:xfrm>
            <a:off x="1547813" y="765175"/>
            <a:ext cx="4679950" cy="585788"/>
            <a:chOff x="1065" y="437"/>
            <a:chExt cx="2651" cy="412"/>
          </a:xfrm>
        </p:grpSpPr>
        <p:sp>
          <p:nvSpPr>
            <p:cNvPr id="5734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7349"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57350"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7351" name="Rectangle 9"/>
          <p:cNvSpPr/>
          <p:nvPr/>
        </p:nvSpPr>
        <p:spPr>
          <a:xfrm>
            <a:off x="179388" y="1817688"/>
            <a:ext cx="8785225" cy="4813300"/>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180975" algn="ctr"/>
            <a:r>
              <a:rPr lang="zh-CN" altLang="en-US" dirty="0">
                <a:latin typeface="Arial" panose="020B0604020202020204" pitchFamily="34" charset="0"/>
                <a:ea typeface="宋体" panose="02010600030101010101" pitchFamily="2" charset="-122"/>
              </a:rPr>
              <a:t>第三章  安全常识</a:t>
            </a:r>
            <a:endParaRPr lang="zh-CN" altLang="en-US" dirty="0">
              <a:latin typeface="Arial" panose="020B0604020202020204" pitchFamily="34" charset="0"/>
              <a:ea typeface="宋体" panose="02010600030101010101" pitchFamily="2" charset="-122"/>
            </a:endParaRPr>
          </a:p>
          <a:p>
            <a:pPr indent="180975"/>
            <a:endParaRPr lang="zh-CN" altLang="en-US" sz="12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）手提式干粉灭火器：干粉灭火器适宜扑灭油类、可燃气体、电器设备等初起火灾。</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使用时，先打开保险销，一手握住喷管，对准火源，另一手拉动拉环，即可扑灭火源。</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）手提式“</a:t>
            </a:r>
            <a:r>
              <a:rPr lang="en-US" altLang="zh-CN" sz="1400" b="0" dirty="0">
                <a:latin typeface="Arial" panose="020B0604020202020204" pitchFamily="34" charset="0"/>
                <a:ea typeface="宋体" panose="02010600030101010101" pitchFamily="2" charset="-122"/>
              </a:rPr>
              <a:t>1211”</a:t>
            </a:r>
            <a:r>
              <a:rPr lang="zh-CN" altLang="en-US" sz="1400" b="0" dirty="0">
                <a:latin typeface="Arial" panose="020B0604020202020204" pitchFamily="34" charset="0"/>
                <a:ea typeface="宋体" panose="02010600030101010101" pitchFamily="2" charset="-122"/>
              </a:rPr>
              <a:t>灭火器：“</a:t>
            </a:r>
            <a:r>
              <a:rPr lang="en-US" altLang="zh-CN" sz="1400" b="0" dirty="0">
                <a:latin typeface="Arial" panose="020B0604020202020204" pitchFamily="34" charset="0"/>
                <a:ea typeface="宋体" panose="02010600030101010101" pitchFamily="2" charset="-122"/>
              </a:rPr>
              <a:t>1211”</a:t>
            </a:r>
            <a:r>
              <a:rPr lang="zh-CN" altLang="en-US" sz="1400" b="0" dirty="0">
                <a:latin typeface="Arial" panose="020B0604020202020204" pitchFamily="34" charset="0"/>
                <a:ea typeface="宋体" panose="02010600030101010101" pitchFamily="2" charset="-122"/>
              </a:rPr>
              <a:t>灭火器适宜扑灭油类、仪器及文物档案等贵重物品的初起火灾。</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使用时，先撕去铝封，拔去安全保险销，一手抱住灭火器底部，另一手握住压把开关，喷嘴对准火源喷射，松开压把，喷射即停止。</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）小型家用灭火器：家用灭火器适宜扑灭厨房、客厅、居室内的初小火，有喷射型及投掷型两种：</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喷射型</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按下灭火器顶端弹簧按钮，将喷嘴对准着火处喷射灭火；</a:t>
            </a:r>
            <a:endParaRPr lang="zh-CN" altLang="en-US" sz="1400" b="0" dirty="0">
              <a:latin typeface="Arial" panose="020B0604020202020204" pitchFamily="34" charset="0"/>
              <a:ea typeface="宋体" panose="02010600030101010101" pitchFamily="2" charset="-122"/>
            </a:endParaRPr>
          </a:p>
          <a:p>
            <a:pPr indent="180975"/>
            <a:r>
              <a:rPr lang="zh-CN" altLang="en-US" sz="1400" b="0" dirty="0">
                <a:latin typeface="Arial" panose="020B0604020202020204" pitchFamily="34" charset="0"/>
                <a:ea typeface="宋体" panose="02010600030101010101" pitchFamily="2" charset="-122"/>
              </a:rPr>
              <a:t>投掷型</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只需将其投掷于火中，容器破碎，干粉即泄出灭火。</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）灭火器的储藏：不可日晒雨淋，严禁高温环境下存放；</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7) </a:t>
            </a:r>
            <a:r>
              <a:rPr lang="zh-CN" altLang="en-US" sz="1400" b="0" dirty="0">
                <a:latin typeface="Arial" panose="020B0604020202020204" pitchFamily="34" charset="0"/>
                <a:ea typeface="宋体" panose="02010600030101010101" pitchFamily="2" charset="-122"/>
              </a:rPr>
              <a:t>灭火器定期检查：当灭火器的压力低于绿线或一经开启，或满</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年的必须交资质合格厂商维修充装。</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、火灾逃生时的注意事项</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）不能因为惊慌而忘记报警。进入高层建筑后应注意通道、警铃、灭火器的位置，一旦火灾发生，要立即按警铃或打电话，延缓报警是很危险的；</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）不能一见低层起火就往下跑，低楼层发生火灾后，如果上层的人都往下跑，反而会给救援增加困难，正确的做法是更上一层楼。</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）不能因清理行李和贵重物品而延误时间，起火后，如果发现通道被阻，则应关好窗户，设法逃生；</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）不能盲目从窗口往下跳，当被大火困在房内无法脱身时，要用湿毛巾捂住鼻子，阻挡烟气侵袭，耐心等待救援，并想方设法报警呼救。</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）不能承普通电梯逃生。高楼起火后容易断电，这时候乘普通电梯就有“卡壳”的可能。</a:t>
            </a:r>
            <a:endParaRPr lang="zh-CN" altLang="en-US" sz="1400" b="0" dirty="0">
              <a:latin typeface="Arial" panose="020B0604020202020204" pitchFamily="34" charset="0"/>
              <a:ea typeface="宋体" panose="02010600030101010101" pitchFamily="2" charset="-122"/>
            </a:endParaRPr>
          </a:p>
          <a:p>
            <a:pPr indent="180975"/>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）不能在浓烟弥漫时直立行走，大火伴着浓烟腾起后，应在地上爬行，避免呛烟和中毒。</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836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837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8371" name="Group 4"/>
          <p:cNvGrpSpPr/>
          <p:nvPr/>
        </p:nvGrpSpPr>
        <p:grpSpPr>
          <a:xfrm>
            <a:off x="1547813" y="765175"/>
            <a:ext cx="4679950" cy="585788"/>
            <a:chOff x="1065" y="437"/>
            <a:chExt cx="2651" cy="412"/>
          </a:xfrm>
        </p:grpSpPr>
        <p:sp>
          <p:nvSpPr>
            <p:cNvPr id="5837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8373"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58374"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8375" name="Rectangle 9"/>
          <p:cNvSpPr/>
          <p:nvPr/>
        </p:nvSpPr>
        <p:spPr>
          <a:xfrm>
            <a:off x="250825" y="1589088"/>
            <a:ext cx="8642350" cy="5268912"/>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76225" algn="ctr"/>
            <a:r>
              <a:rPr lang="zh-CN" altLang="en-US" dirty="0">
                <a:latin typeface="Arial" panose="020B0604020202020204" pitchFamily="34" charset="0"/>
                <a:ea typeface="宋体" panose="02010600030101010101" pitchFamily="2" charset="-122"/>
              </a:rPr>
              <a:t>第四章、快件安全保障制度和措施</a:t>
            </a:r>
            <a:endParaRPr lang="zh-CN" altLang="en-US"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、快件安全的内容</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）防止损毁。即防止快件受潮、污染、虫咬、鼠咬、火烧等造成损毁。</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）防止被盗。防止快件整件或部分内件在收派过程中被盗。</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）防止泄密。保守快件信息秘密，确保快件的安全。</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）防止丢失。在外部收派过程中防止因夹带快件、外包装破损等造成的快件丢失。</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、保障快件安全的注意事项</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（一）利用非机动车收派</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）收派员在进行快件收派过程中，快件不交由他人捎转带，不乱扔乱放，不让他人翻阅。</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）进入单位或居民区内，车辆及快件应尽量放在视线可及或有人看管的相对安全的地方，做到快件不离身。</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）收派快件时，不出入与工作无关的场所。</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）雨雪天气准备好防水防冻物品。</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）派送时，将快件捆扎牢固。</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（二）利用机动车收派</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）派送车后厢玻璃窗应有防护措施，摩托车装快件的容器应加装锁具。</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）机动车递送快件时要将车辆放在适当的位置（视线可及的范围）。</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、保障快件信息安全的要求</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）在快件处理的任何一个环节，除指定的工作人员外，不准任何人翻阅快件信息。</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）员工不得私自抄录或向他人泄露收、寄件人的相关信息。</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）在快件处理场所，非工作人员不得擅自进入。</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）严禁将快件私自带到与工作无关的场所。</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）禁止隐匿、毁弃或非法开拆快件。</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）及时上报包装破损并有可能暴露内件信息的快件。</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939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5939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59395" name="Group 4"/>
          <p:cNvGrpSpPr/>
          <p:nvPr/>
        </p:nvGrpSpPr>
        <p:grpSpPr>
          <a:xfrm>
            <a:off x="1547813" y="765175"/>
            <a:ext cx="4679950" cy="585788"/>
            <a:chOff x="1065" y="437"/>
            <a:chExt cx="2651" cy="412"/>
          </a:xfrm>
        </p:grpSpPr>
        <p:sp>
          <p:nvSpPr>
            <p:cNvPr id="5939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59397"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59398"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59399" name="Rectangle 8"/>
          <p:cNvSpPr/>
          <p:nvPr/>
        </p:nvSpPr>
        <p:spPr>
          <a:xfrm>
            <a:off x="0" y="1376363"/>
            <a:ext cx="9144000" cy="5481637"/>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76225" algn="ctr"/>
            <a:r>
              <a:rPr lang="zh-CN" altLang="en-US" dirty="0">
                <a:latin typeface="Arial" panose="020B0604020202020204" pitchFamily="34" charset="0"/>
                <a:ea typeface="宋体" panose="02010600030101010101" pitchFamily="2" charset="-122"/>
              </a:rPr>
              <a:t>第四章、快件安全保障制度和措施</a:t>
            </a:r>
            <a:endParaRPr lang="zh-CN" altLang="en-US" dirty="0">
              <a:latin typeface="Arial" panose="020B0604020202020204" pitchFamily="34" charset="0"/>
              <a:ea typeface="宋体" panose="02010600030101010101" pitchFamily="2" charset="-122"/>
            </a:endParaRPr>
          </a:p>
          <a:p>
            <a:pPr indent="276225"/>
            <a:r>
              <a:rPr lang="zh-CN" altLang="en-US" sz="1400" dirty="0">
                <a:latin typeface="Arial" panose="020B0604020202020204" pitchFamily="34" charset="0"/>
                <a:ea typeface="宋体" panose="02010600030101010101" pitchFamily="2" charset="-122"/>
              </a:rPr>
              <a:t>二、关于国家安全的保障制度和措施</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、承担的维护国家安全的义务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）教育和防范、制止的义务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）提供便利条件和协助的义务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）及时报告的义务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）如实提供情况和协助的义务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）保守秘密的义务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）不得非法持有属于国家秘密的文件、资料和其他物品的义务</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7</a:t>
            </a:r>
            <a:r>
              <a:rPr lang="zh-CN" altLang="en-US" sz="1400" b="0" dirty="0">
                <a:latin typeface="Arial" panose="020B0604020202020204" pitchFamily="34" charset="0"/>
                <a:ea typeface="宋体" panose="02010600030101010101" pitchFamily="2" charset="-122"/>
              </a:rPr>
              <a:t>）不得非法持有、使用窃听、窃照等专用间谍器材的义务</a:t>
            </a:r>
            <a:endParaRPr lang="zh-CN" altLang="en-US" sz="1400" dirty="0">
              <a:latin typeface="Arial" panose="020B0604020202020204" pitchFamily="34" charset="0"/>
              <a:ea typeface="宋体" panose="02010600030101010101" pitchFamily="2" charset="-122"/>
            </a:endParaRPr>
          </a:p>
          <a:p>
            <a:pPr indent="276225"/>
            <a:r>
              <a:rPr lang="zh-CN" altLang="en-US" sz="1400" dirty="0">
                <a:latin typeface="Arial" panose="020B0604020202020204" pitchFamily="34" charset="0"/>
                <a:ea typeface="宋体" panose="02010600030101010101" pitchFamily="2" charset="-122"/>
              </a:rPr>
              <a:t>三、员工安全保障制度和措施</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、预防员工工伤事故</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）设备、设施预防。在操作场地进行设备更新并且定期维护。定期检查快件操作过程中所使用到的各类操作工具，避免员工受到意外伤害。</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）培训预防。定期开展员工安全知识培训，将安全培训的内容重点放在新员工入职培训上。通过不同形式的培训，让员工掌握安全方面的知识和操作方法。</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）管理预防。实行各职能部门安全责任制，将安全责任落实到人。通过定期开展检查工作，使全体员工的安全意识得到提升。</a:t>
            </a:r>
            <a:endParaRPr lang="zh-CN" altLang="en-US" sz="1400" b="0" dirty="0">
              <a:latin typeface="Arial" panose="020B0604020202020204" pitchFamily="34" charset="0"/>
              <a:ea typeface="宋体" panose="02010600030101010101" pitchFamily="2" charset="-122"/>
            </a:endParaRPr>
          </a:p>
          <a:p>
            <a:pPr indent="276225"/>
            <a:r>
              <a:rPr lang="zh-CN" altLang="en-US" sz="1400" dirty="0">
                <a:latin typeface="Arial" panose="020B0604020202020204" pitchFamily="34" charset="0"/>
                <a:ea typeface="宋体" panose="02010600030101010101" pitchFamily="2" charset="-122"/>
              </a:rPr>
              <a:t>四、交通安全保障制度和措施</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、汽车驾驶要求</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）所聘用的驾驶员有一定的驾驶经验（</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）避免疲劳驾驶（</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）具备预见性驾驶和应急驾驶的能力</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、摩托车驾驶要求</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）摩托车载物，高度从地面起不得超过</a:t>
            </a:r>
            <a:r>
              <a:rPr lang="en-US" altLang="zh-CN" sz="1400" b="0" dirty="0">
                <a:latin typeface="Arial" panose="020B0604020202020204" pitchFamily="34" charset="0"/>
                <a:ea typeface="宋体" panose="02010600030101010101" pitchFamily="2" charset="-122"/>
              </a:rPr>
              <a:t>1.5m</a:t>
            </a:r>
            <a:r>
              <a:rPr lang="zh-CN" altLang="en-US" sz="1400" b="0" dirty="0">
                <a:latin typeface="Arial" panose="020B0604020202020204" pitchFamily="34" charset="0"/>
                <a:ea typeface="宋体" panose="02010600030101010101" pitchFamily="2" charset="-122"/>
              </a:rPr>
              <a:t>，长度不得超出车身</a:t>
            </a:r>
            <a:r>
              <a:rPr lang="en-US" altLang="zh-CN" sz="1400" b="0" dirty="0">
                <a:latin typeface="Arial" panose="020B0604020202020204" pitchFamily="34" charset="0"/>
                <a:ea typeface="宋体" panose="02010600030101010101" pitchFamily="2" charset="-122"/>
              </a:rPr>
              <a:t>0.2m</a:t>
            </a:r>
            <a:r>
              <a:rPr lang="zh-CN" altLang="en-US" sz="1400" b="0" dirty="0">
                <a:latin typeface="Arial" panose="020B0604020202020204" pitchFamily="34" charset="0"/>
                <a:ea typeface="宋体" panose="02010600030101010101" pitchFamily="2" charset="-122"/>
              </a:rPr>
              <a:t>，宽度不得超出车把</a:t>
            </a:r>
            <a:r>
              <a:rPr lang="en-US" altLang="zh-CN" sz="1400" b="0" dirty="0">
                <a:latin typeface="Arial" panose="020B0604020202020204" pitchFamily="34" charset="0"/>
                <a:ea typeface="宋体" panose="02010600030101010101" pitchFamily="2" charset="-122"/>
              </a:rPr>
              <a:t>0.15m,</a:t>
            </a:r>
            <a:r>
              <a:rPr lang="zh-CN" altLang="en-US" sz="1400" b="0" dirty="0">
                <a:latin typeface="Arial" panose="020B0604020202020204" pitchFamily="34" charset="0"/>
                <a:ea typeface="宋体" panose="02010600030101010101" pitchFamily="2" charset="-122"/>
              </a:rPr>
              <a:t>三轮摩托车载物宽度不得超过车身。</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）行车途中不准拨打或接听电话。</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041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041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60419" name="Group 4"/>
          <p:cNvGrpSpPr/>
          <p:nvPr/>
        </p:nvGrpSpPr>
        <p:grpSpPr>
          <a:xfrm>
            <a:off x="1547813" y="765175"/>
            <a:ext cx="4679950" cy="585788"/>
            <a:chOff x="1065" y="437"/>
            <a:chExt cx="2651" cy="412"/>
          </a:xfrm>
        </p:grpSpPr>
        <p:sp>
          <p:nvSpPr>
            <p:cNvPr id="60420"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60421" name="Rectangle 6"/>
            <p:cNvSpPr/>
            <p:nvPr/>
          </p:nvSpPr>
          <p:spPr>
            <a:xfrm>
              <a:off x="1519" y="482"/>
              <a:ext cx="2197" cy="29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安全保障制度和措施</a:t>
              </a:r>
              <a:endParaRPr lang="en-US" altLang="ko-KR" dirty="0">
                <a:latin typeface="Arial" panose="020B0604020202020204" pitchFamily="34" charset="0"/>
                <a:ea typeface="宋体" panose="02010600030101010101" pitchFamily="2" charset="-122"/>
              </a:endParaRPr>
            </a:p>
          </p:txBody>
        </p:sp>
        <p:sp>
          <p:nvSpPr>
            <p:cNvPr id="60422" name="Text Box 7"/>
            <p:cNvSpPr txBox="1"/>
            <p:nvPr/>
          </p:nvSpPr>
          <p:spPr>
            <a:xfrm>
              <a:off x="1156" y="528"/>
              <a:ext cx="317" cy="321"/>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13</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60423" name="Rectangle 8"/>
          <p:cNvSpPr/>
          <p:nvPr/>
        </p:nvSpPr>
        <p:spPr>
          <a:xfrm>
            <a:off x="179388" y="1878013"/>
            <a:ext cx="8785225" cy="4479925"/>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276225" algn="ctr"/>
            <a:r>
              <a:rPr lang="zh-CN" altLang="en-US" dirty="0">
                <a:latin typeface="Arial" panose="020B0604020202020204" pitchFamily="34" charset="0"/>
                <a:ea typeface="宋体" panose="02010600030101010101" pitchFamily="2" charset="-122"/>
              </a:rPr>
              <a:t>第四章、快件安全保障制度和措施</a:t>
            </a:r>
            <a:endParaRPr lang="zh-CN" altLang="en-US" dirty="0">
              <a:latin typeface="Arial" panose="020B0604020202020204" pitchFamily="34" charset="0"/>
              <a:ea typeface="宋体" panose="02010600030101010101" pitchFamily="2" charset="-122"/>
            </a:endParaRPr>
          </a:p>
          <a:p>
            <a:pPr indent="276225"/>
            <a:r>
              <a:rPr lang="zh-CN" altLang="en-US" sz="1400" dirty="0">
                <a:latin typeface="Arial" panose="020B0604020202020204" pitchFamily="34" charset="0"/>
                <a:ea typeface="宋体" panose="02010600030101010101" pitchFamily="2" charset="-122"/>
              </a:rPr>
              <a:t>五、操作场地安全保障制度和措施</a:t>
            </a:r>
            <a:endParaRPr lang="zh-CN" altLang="en-US" sz="140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、操作场地消防要求</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）场内快件、物料码放时远离热源。</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）出口、通道处不得摆放任何物品。</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）场地内严禁乱拉电线。</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）经常性地检查电器设备。</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）禁止使用明火。</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）定点放置消防器材。</a:t>
            </a:r>
            <a:endParaRPr lang="zh-CN" altLang="en-US" sz="1400" b="0" dirty="0">
              <a:latin typeface="Arial" panose="020B0604020202020204" pitchFamily="34" charset="0"/>
              <a:ea typeface="宋体" panose="02010600030101010101" pitchFamily="2" charset="-122"/>
            </a:endParaRPr>
          </a:p>
          <a:p>
            <a:pPr indent="276225"/>
            <a:r>
              <a:rPr lang="zh-CN" altLang="en-US" sz="1400" b="0" dirty="0">
                <a:latin typeface="Arial" panose="020B0604020202020204" pitchFamily="34" charset="0"/>
                <a:ea typeface="宋体" panose="02010600030101010101" pitchFamily="2" charset="-122"/>
              </a:rPr>
              <a:t>（</a:t>
            </a:r>
            <a:r>
              <a:rPr lang="en-US" altLang="zh-CN" sz="1400" b="0" dirty="0">
                <a:latin typeface="Arial" panose="020B0604020202020204" pitchFamily="34" charset="0"/>
                <a:ea typeface="宋体" panose="02010600030101010101" pitchFamily="2" charset="-122"/>
              </a:rPr>
              <a:t>7</a:t>
            </a:r>
            <a:r>
              <a:rPr lang="zh-CN" altLang="en-US" sz="1400" b="0" dirty="0">
                <a:latin typeface="Arial" panose="020B0604020202020204" pitchFamily="34" charset="0"/>
                <a:ea typeface="宋体" panose="02010600030101010101" pitchFamily="2" charset="-122"/>
              </a:rPr>
              <a:t>）每个工作日结束，必须关闭所有电源。</a:t>
            </a:r>
            <a:endParaRPr lang="zh-CN" altLang="en-US" sz="1400" b="0" dirty="0">
              <a:latin typeface="Arial" panose="020B0604020202020204" pitchFamily="34" charset="0"/>
              <a:ea typeface="宋体" panose="02010600030101010101" pitchFamily="2" charset="-122"/>
            </a:endParaRPr>
          </a:p>
          <a:p>
            <a:pPr indent="276225"/>
            <a:r>
              <a:rPr lang="zh-CN" altLang="en-US" sz="1400" dirty="0">
                <a:latin typeface="Arial" panose="020B0604020202020204" pitchFamily="34" charset="0"/>
                <a:ea typeface="宋体" panose="02010600030101010101" pitchFamily="2" charset="-122"/>
              </a:rPr>
              <a:t>六、其它要求</a:t>
            </a:r>
            <a:endParaRPr lang="zh-CN" altLang="en-US" sz="140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1</a:t>
            </a:r>
            <a:r>
              <a:rPr lang="zh-CN" altLang="en-US" sz="1400" b="0" dirty="0">
                <a:latin typeface="Arial" panose="020B0604020202020204" pitchFamily="34" charset="0"/>
                <a:ea typeface="宋体" panose="02010600030101010101" pitchFamily="2" charset="-122"/>
              </a:rPr>
              <a:t>、自觉遵守法规，在经营活动中严格遵守</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中华人民共和国邮政法</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等法律法规，依法经营。</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2</a:t>
            </a:r>
            <a:r>
              <a:rPr lang="zh-CN" altLang="en-US" sz="1400" b="0" dirty="0">
                <a:latin typeface="Arial" panose="020B0604020202020204" pitchFamily="34" charset="0"/>
                <a:ea typeface="宋体" panose="02010600030101010101" pitchFamily="2" charset="-122"/>
              </a:rPr>
              <a:t>、在日常经营活动中，加强防爆、防辐射、防生化的教育培训及设备的配备，充分做好应急处置涉恐等突发事件的充分准备。</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3</a:t>
            </a:r>
            <a:r>
              <a:rPr lang="zh-CN" altLang="en-US" sz="1400" b="0" dirty="0">
                <a:latin typeface="Arial" panose="020B0604020202020204" pitchFamily="34" charset="0"/>
                <a:ea typeface="宋体" panose="02010600030101010101" pitchFamily="2" charset="-122"/>
              </a:rPr>
              <a:t>、切实落实寄递物品的安全责任制，加强对公司本部的安全管理，并承担违法违规经营的法律责任。</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4</a:t>
            </a:r>
            <a:r>
              <a:rPr lang="zh-CN" altLang="en-US" sz="1400" b="0" dirty="0">
                <a:latin typeface="Arial" panose="020B0604020202020204" pitchFamily="34" charset="0"/>
                <a:ea typeface="宋体" panose="02010600030101010101" pitchFamily="2" charset="-122"/>
              </a:rPr>
              <a:t>、积极提供寄递业务信息数据，配合安全查验。在处理各类寄递物品过程中，接受政府相关监管部门的查验。</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、坚持开展定时、不定时的自查工作，在自查中发现禁寄物品或发生恐怖袭击等突发事件时，立即报告当地公安机关，同时报告邮政监管部门，并配合做好相关的调查工作。</a:t>
            </a:r>
            <a:endParaRPr lang="zh-CN" altLang="en-US" sz="1400" b="0" dirty="0">
              <a:latin typeface="Arial" panose="020B0604020202020204" pitchFamily="34" charset="0"/>
              <a:ea typeface="宋体" panose="02010600030101010101" pitchFamily="2" charset="-122"/>
            </a:endParaRPr>
          </a:p>
          <a:p>
            <a:pPr indent="276225"/>
            <a:r>
              <a:rPr lang="en-US" altLang="zh-CN" sz="1400" b="0" dirty="0">
                <a:latin typeface="Arial" panose="020B0604020202020204" pitchFamily="34" charset="0"/>
                <a:ea typeface="宋体" panose="02010600030101010101" pitchFamily="2" charset="-122"/>
              </a:rPr>
              <a:t>6</a:t>
            </a:r>
            <a:r>
              <a:rPr lang="zh-CN" altLang="en-US" sz="1400" b="0" dirty="0">
                <a:latin typeface="Arial" panose="020B0604020202020204" pitchFamily="34" charset="0"/>
                <a:ea typeface="宋体" panose="02010600030101010101" pitchFamily="2" charset="-122"/>
              </a:rPr>
              <a:t>、积极配合政府相关监管部门对寄递企业开展的查验工作，并将揽收寄递物品的电子数据妥善保存。</a:t>
            </a:r>
            <a:endParaRPr lang="zh-CN" altLang="en-US" sz="1400" b="0" dirty="0">
              <a:latin typeface="Arial" panose="020B0604020202020204" pitchFamily="34" charset="0"/>
              <a:ea typeface="宋体" panose="02010600030101010101" pitchFamily="2" charset="-122"/>
            </a:endParaRPr>
          </a:p>
          <a:p>
            <a:pPr indent="276225" algn="ctr"/>
            <a:r>
              <a:rPr lang="zh-CN" altLang="en-US" dirty="0">
                <a:latin typeface="Arial" panose="020B0604020202020204" pitchFamily="34" charset="0"/>
                <a:ea typeface="宋体" panose="02010600030101010101" pitchFamily="2" charset="-122"/>
              </a:rPr>
              <a:t>                                                                             武汉驿动速递有限公司</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144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144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61443" name="Group 4"/>
          <p:cNvGrpSpPr/>
          <p:nvPr/>
        </p:nvGrpSpPr>
        <p:grpSpPr>
          <a:xfrm>
            <a:off x="1547813" y="765175"/>
            <a:ext cx="4608512" cy="601663"/>
            <a:chOff x="1065" y="437"/>
            <a:chExt cx="2651" cy="379"/>
          </a:xfrm>
        </p:grpSpPr>
        <p:sp>
          <p:nvSpPr>
            <p:cNvPr id="61444"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61445" name="Rectangle 6"/>
            <p:cNvSpPr/>
            <p:nvPr/>
          </p:nvSpPr>
          <p:spPr>
            <a:xfrm>
              <a:off x="1519" y="482"/>
              <a:ext cx="2197" cy="264"/>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ko-KR" dirty="0">
                  <a:latin typeface="Arial" panose="020B0604020202020204" pitchFamily="34" charset="0"/>
                  <a:ea typeface="宋体" panose="02010600030101010101" pitchFamily="2" charset="-122"/>
                </a:rPr>
                <a:t>加盟合同协议</a:t>
              </a:r>
              <a:endParaRPr lang="en-US" altLang="ko-KR" dirty="0">
                <a:latin typeface="Arial" panose="020B0604020202020204" pitchFamily="34" charset="0"/>
                <a:ea typeface="宋体" panose="02010600030101010101" pitchFamily="2" charset="-122"/>
              </a:endParaRPr>
            </a:p>
          </p:txBody>
        </p:sp>
        <p:sp>
          <p:nvSpPr>
            <p:cNvPr id="61446" name="Text Box 7"/>
            <p:cNvSpPr txBox="1"/>
            <p:nvPr/>
          </p:nvSpPr>
          <p:spPr>
            <a:xfrm>
              <a:off x="1156" y="527"/>
              <a:ext cx="317" cy="288"/>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14</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61447" name="Rectangle 8"/>
          <p:cNvSpPr/>
          <p:nvPr/>
        </p:nvSpPr>
        <p:spPr>
          <a:xfrm>
            <a:off x="1258888" y="1557338"/>
            <a:ext cx="7416800" cy="366712"/>
          </a:xfrm>
          <a:prstGeom prst="rect">
            <a:avLst/>
          </a:prstGeom>
          <a:noFill/>
          <a:ln w="9525">
            <a:noFill/>
          </a:ln>
        </p:spPr>
        <p:txBody>
          <a:bodyPr anchor="ctr" anchorCtr="0">
            <a:spAutoFit/>
          </a:bodyPr>
          <a:p>
            <a:pPr eaLnBrk="0" hangingPunct="0"/>
            <a:r>
              <a:rPr lang="zh-CN" altLang="en-US" sz="1400" b="0" dirty="0">
                <a:latin typeface="Arial" panose="020B0604020202020204" pitchFamily="34" charset="0"/>
                <a:ea typeface="宋体" panose="02010600030101010101" pitchFamily="2" charset="-122"/>
              </a:rPr>
              <a:t>附录：</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快递行业特许经营</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加盟</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合同</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示范文本</a:t>
            </a:r>
            <a:r>
              <a:rPr lang="en-US" altLang="zh-CN" sz="1400" b="0" dirty="0">
                <a:latin typeface="Arial" panose="020B0604020202020204" pitchFamily="34" charset="0"/>
                <a:ea typeface="宋体" panose="02010600030101010101" pitchFamily="2" charset="-122"/>
              </a:rPr>
              <a:t>)GF-2011-2511(</a:t>
            </a:r>
            <a:r>
              <a:rPr lang="zh-CN" altLang="en-US" sz="1400" b="0" dirty="0">
                <a:latin typeface="Arial" panose="020B0604020202020204" pitchFamily="34" charset="0"/>
                <a:ea typeface="宋体" panose="02010600030101010101" pitchFamily="2" charset="-122"/>
              </a:rPr>
              <a:t>以下简称“示范文本”</a:t>
            </a:r>
            <a:r>
              <a:rPr lang="en-US" altLang="zh-CN" sz="1400" b="0"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 </a:t>
            </a:r>
            <a:endParaRPr lang="en-US" altLang="zh-CN" dirty="0">
              <a:latin typeface="Arial" panose="020B0604020202020204" pitchFamily="34" charset="0"/>
              <a:ea typeface="宋体" panose="02010600030101010101" pitchFamily="2" charset="-122"/>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246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62467" name="Group 4"/>
          <p:cNvGrpSpPr/>
          <p:nvPr/>
        </p:nvGrpSpPr>
        <p:grpSpPr>
          <a:xfrm>
            <a:off x="1547813" y="765175"/>
            <a:ext cx="4968875" cy="595313"/>
            <a:chOff x="1065" y="437"/>
            <a:chExt cx="2651" cy="387"/>
          </a:xfrm>
        </p:grpSpPr>
        <p:sp>
          <p:nvSpPr>
            <p:cNvPr id="62468"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62469" name="Rectangle 6"/>
            <p:cNvSpPr/>
            <p:nvPr/>
          </p:nvSpPr>
          <p:spPr>
            <a:xfrm>
              <a:off x="1519" y="482"/>
              <a:ext cx="2197" cy="273"/>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经营代收货款业务安全保障措施</a:t>
              </a:r>
              <a:r>
                <a:rPr lang="zh-CN" altLang="en-US" b="0" dirty="0">
                  <a:latin typeface="Arial" panose="020B0604020202020204" pitchFamily="34" charset="0"/>
                  <a:ea typeface="宋体" panose="02010600030101010101" pitchFamily="2" charset="-122"/>
                </a:rPr>
                <a:t> </a:t>
              </a:r>
              <a:endParaRPr lang="en-US" altLang="ko-KR" b="0" dirty="0">
                <a:latin typeface="Arial" panose="020B0604020202020204" pitchFamily="34" charset="0"/>
                <a:ea typeface="宋体" panose="02010600030101010101" pitchFamily="2" charset="-122"/>
              </a:endParaRPr>
            </a:p>
          </p:txBody>
        </p:sp>
        <p:sp>
          <p:nvSpPr>
            <p:cNvPr id="62470" name="Text Box 7"/>
            <p:cNvSpPr txBox="1"/>
            <p:nvPr/>
          </p:nvSpPr>
          <p:spPr>
            <a:xfrm>
              <a:off x="1156" y="527"/>
              <a:ext cx="317" cy="297"/>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15</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62471" name="Rectangle 8"/>
          <p:cNvSpPr/>
          <p:nvPr/>
        </p:nvSpPr>
        <p:spPr>
          <a:xfrm>
            <a:off x="539750" y="1874838"/>
            <a:ext cx="8135938" cy="3992562"/>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344805" algn="ctr" defTabSz="914400">
              <a:buNone/>
              <a:tabLst>
                <a:tab pos="685800" algn="l"/>
              </a:tabLst>
            </a:pPr>
            <a:r>
              <a:rPr lang="zh-CN" altLang="en-US" dirty="0">
                <a:latin typeface="Arial" panose="020B0604020202020204" pitchFamily="34" charset="0"/>
                <a:ea typeface="宋体" panose="02010600030101010101" pitchFamily="2" charset="-122"/>
              </a:rPr>
              <a:t>自营代收货款业务承诺及风险控制措施</a:t>
            </a:r>
            <a:endParaRPr lang="zh-CN" altLang="en-US" dirty="0">
              <a:latin typeface="Arial" panose="020B0604020202020204" pitchFamily="34" charset="0"/>
              <a:ea typeface="宋体" panose="02010600030101010101" pitchFamily="2" charset="-122"/>
            </a:endParaRPr>
          </a:p>
          <a:p>
            <a:pPr indent="344805" defTabSz="914400">
              <a:buNone/>
              <a:tabLst>
                <a:tab pos="685800" algn="l"/>
              </a:tabLst>
            </a:pPr>
            <a:r>
              <a:rPr lang="zh-CN" altLang="en-US" sz="1400" b="0" dirty="0">
                <a:latin typeface="Arial" panose="020B0604020202020204" pitchFamily="34" charset="0"/>
                <a:ea typeface="宋体" panose="02010600030101010101" pitchFamily="2" charset="-122"/>
              </a:rPr>
              <a:t>       为促进电子商务、邮购业务及其它商务交易活动的迅速发展，公司根据自身业务及运作能力，积极开展代收货款业务，并做到以下服务承诺及风险控制措施：</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收寄客户代收货款快件时，用专门的代收货款快件运单或在普通运单的代收货款栏上明显勾注，并盖上“代收货款”印章。</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建立独立的“代收货款快件”操作流程，在分拨中心设立“代收货款快件”操作区，保证操作区在监控摄像头的监控范围内，并由专人负责该类快件的操作。</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制定代收货款快件交接清单，保证各交接环节均有交接人签字，发生事故时，责任明确。</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建立专门的代收货款专用帐户。任何部门和个人不得挪用代收货款。</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达到一定金额的代收货款，公司要向客户收取相应的代收手续费。并设立最大金额上限，降低款项风险。</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在派送代收货款时，发生快件拒收或货款不付时，及时向寄件客户联系确定解决办法。</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制定代收货款当日上交制度，有条件的地方直接将代收货款汇入到指定的银行卡中。</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在规定的时间内将代收货款返还给寄件客户。</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建立独立的“代收货款快件”电脑结算系统，安排专人对当天的代收货款数据输入系统，及时登记、核销帐目。</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发生携代收货款逃跑事件时，代收货款由公司先垫付给寄件客户，同时安排人员前往携款人员家中追讨，并向公安机关报案。</a:t>
            </a:r>
            <a:endParaRPr lang="zh-CN" altLang="en-US" sz="1400" b="0" dirty="0">
              <a:latin typeface="Arial" panose="020B0604020202020204" pitchFamily="34" charset="0"/>
              <a:ea typeface="宋体" panose="02010600030101010101" pitchFamily="2" charset="-122"/>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348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349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63491" name="Group 4"/>
          <p:cNvGrpSpPr/>
          <p:nvPr/>
        </p:nvGrpSpPr>
        <p:grpSpPr>
          <a:xfrm>
            <a:off x="1547813" y="765175"/>
            <a:ext cx="4968875" cy="595313"/>
            <a:chOff x="1065" y="437"/>
            <a:chExt cx="2651" cy="387"/>
          </a:xfrm>
        </p:grpSpPr>
        <p:sp>
          <p:nvSpPr>
            <p:cNvPr id="63492"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63493" name="Rectangle 6"/>
            <p:cNvSpPr/>
            <p:nvPr/>
          </p:nvSpPr>
          <p:spPr>
            <a:xfrm>
              <a:off x="1519" y="482"/>
              <a:ext cx="2197" cy="273"/>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经营代收货款业务安全保障措施</a:t>
              </a:r>
              <a:r>
                <a:rPr lang="zh-CN" altLang="en-US" b="0" dirty="0">
                  <a:latin typeface="Arial" panose="020B0604020202020204" pitchFamily="34" charset="0"/>
                  <a:ea typeface="宋体" panose="02010600030101010101" pitchFamily="2" charset="-122"/>
                </a:rPr>
                <a:t> </a:t>
              </a:r>
              <a:endParaRPr lang="en-US" altLang="ko-KR" b="0" dirty="0">
                <a:latin typeface="Arial" panose="020B0604020202020204" pitchFamily="34" charset="0"/>
                <a:ea typeface="宋体" panose="02010600030101010101" pitchFamily="2" charset="-122"/>
              </a:endParaRPr>
            </a:p>
          </p:txBody>
        </p:sp>
        <p:sp>
          <p:nvSpPr>
            <p:cNvPr id="63494" name="Text Box 7"/>
            <p:cNvSpPr txBox="1"/>
            <p:nvPr/>
          </p:nvSpPr>
          <p:spPr>
            <a:xfrm>
              <a:off x="1156" y="527"/>
              <a:ext cx="317" cy="297"/>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15</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63495" name="Rectangle 8"/>
          <p:cNvSpPr/>
          <p:nvPr/>
        </p:nvSpPr>
        <p:spPr>
          <a:xfrm>
            <a:off x="539750" y="2481263"/>
            <a:ext cx="8135938" cy="2778125"/>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344805" algn="ctr" defTabSz="914400">
              <a:buNone/>
              <a:tabLst>
                <a:tab pos="685800" algn="l"/>
              </a:tabLst>
            </a:pPr>
            <a:r>
              <a:rPr lang="zh-CN" altLang="en-US" dirty="0">
                <a:latin typeface="Arial" panose="020B0604020202020204" pitchFamily="34" charset="0"/>
                <a:ea typeface="宋体" panose="02010600030101010101" pitchFamily="2" charset="-122"/>
              </a:rPr>
              <a:t>资金结算系统</a:t>
            </a:r>
            <a:endParaRPr lang="zh-CN" altLang="en-US" dirty="0">
              <a:latin typeface="Arial" panose="020B0604020202020204" pitchFamily="34" charset="0"/>
              <a:ea typeface="宋体" panose="02010600030101010101" pitchFamily="2" charset="-122"/>
            </a:endParaRPr>
          </a:p>
          <a:p>
            <a:pPr indent="344805" defTabSz="914400">
              <a:buNone/>
              <a:tabLst>
                <a:tab pos="685800" algn="l"/>
              </a:tabLst>
            </a:pPr>
            <a:r>
              <a:rPr lang="zh-CN" altLang="en-US" sz="1400" b="0" dirty="0">
                <a:latin typeface="Arial" panose="020B0604020202020204" pitchFamily="34" charset="0"/>
                <a:ea typeface="宋体" panose="02010600030101010101" pitchFamily="2" charset="-122"/>
              </a:rPr>
              <a:t>我司代收货款资金结算系统是人工结算与电脑结算共同组成，具体分以下步骤进行：</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代收货款管理部专人收集代收货款件收寄清单，并根据清单将收寄的代收货款件信息输入电脑结算系统中，进行登帐。</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代收货款管理部收集当天代收货款件派送清单、由财务部门出具的收款收据、客户收款签名表，并根据清单将派送的代收货款件派件业务员、收件人、代收货款回收金额等信息输入电脑结算系统中，进行对帐、销帐。</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每天对代收货款返还情况进行跟踪，对在规定期限内无法销帐的代收货款要及时电话联系派件业务员，掌握收取情况，同时与致电给客户核实。</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对异常情况的（如退件、金额不符、快件丢失等情况）及时向公司领导反映，并在电脑系统中备注。</a:t>
            </a:r>
            <a:endParaRPr lang="zh-CN" altLang="en-US" sz="1400" b="0" dirty="0">
              <a:latin typeface="Arial" panose="020B0604020202020204" pitchFamily="34" charset="0"/>
              <a:ea typeface="宋体" panose="02010600030101010101" pitchFamily="2" charset="-122"/>
            </a:endParaRPr>
          </a:p>
          <a:p>
            <a:pPr indent="344805" defTabSz="914400">
              <a:buAutoNum type="ea1JpnChsDbPeriod"/>
              <a:tabLst>
                <a:tab pos="685800" algn="l"/>
              </a:tabLst>
            </a:pPr>
            <a:r>
              <a:rPr lang="zh-CN" altLang="en-US" sz="1400" b="0" dirty="0">
                <a:latin typeface="Arial" panose="020B0604020202020204" pitchFamily="34" charset="0"/>
                <a:ea typeface="宋体" panose="02010600030101010101" pitchFamily="2" charset="-122"/>
              </a:rPr>
              <a:t>每日对记录为异常情况的代收货款件进行跟踪，直到该件处理结束</a:t>
            </a:r>
            <a:r>
              <a:rPr lang="zh-CN" altLang="en-US" dirty="0">
                <a:latin typeface="Arial" panose="020B0604020202020204" pitchFamily="34" charset="0"/>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451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451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grpSp>
        <p:nvGrpSpPr>
          <p:cNvPr id="64515" name="Group 4"/>
          <p:cNvGrpSpPr/>
          <p:nvPr/>
        </p:nvGrpSpPr>
        <p:grpSpPr>
          <a:xfrm>
            <a:off x="1547813" y="765175"/>
            <a:ext cx="4968875" cy="595313"/>
            <a:chOff x="1065" y="437"/>
            <a:chExt cx="2651" cy="387"/>
          </a:xfrm>
        </p:grpSpPr>
        <p:sp>
          <p:nvSpPr>
            <p:cNvPr id="64516" name="AutoShape 5"/>
            <p:cNvSpPr/>
            <p:nvPr/>
          </p:nvSpPr>
          <p:spPr>
            <a:xfrm rot="5400000">
              <a:off x="1090" y="410"/>
              <a:ext cx="379" cy="431"/>
            </a:xfrm>
            <a:prstGeom prst="chevron">
              <a:avLst>
                <a:gd name="adj" fmla="val 10449"/>
              </a:avLst>
            </a:prstGeom>
            <a:solidFill>
              <a:srgbClr val="EAEC5E"/>
            </a:solidFill>
            <a:ln w="12700">
              <a:noFill/>
            </a:ln>
            <a:effectLst>
              <a:outerShdw dist="107763" dir="2699999" algn="ctr" rotWithShape="0">
                <a:schemeClr val="bg2"/>
              </a:outerShdw>
            </a:effectLst>
          </p:spPr>
          <p:txBody>
            <a:bodyPr lIns="0" tIns="0" rIns="0" bIns="0" anchor="ctr" anchorCtr="0"/>
            <a:p>
              <a:pPr algn="ctr" eaLnBrk="0" hangingPunct="0">
                <a:spcBef>
                  <a:spcPct val="50000"/>
                </a:spcBef>
              </a:pPr>
              <a:r>
                <a:rPr lang="ko-KR" altLang="en-US" sz="1400" dirty="0">
                  <a:latin typeface="Arial" panose="020B0604020202020204" pitchFamily="34" charset="0"/>
                  <a:ea typeface="DotumChe" pitchFamily="49" charset="-127"/>
                </a:rPr>
                <a:t>      </a:t>
              </a:r>
              <a:endParaRPr lang="ko-KR" altLang="en-US" sz="1400" dirty="0">
                <a:latin typeface="Arial" panose="020B0604020202020204" pitchFamily="34" charset="0"/>
                <a:ea typeface="DotumChe" pitchFamily="49" charset="-127"/>
              </a:endParaRPr>
            </a:p>
          </p:txBody>
        </p:sp>
        <p:sp>
          <p:nvSpPr>
            <p:cNvPr id="64517" name="Rectangle 6"/>
            <p:cNvSpPr/>
            <p:nvPr/>
          </p:nvSpPr>
          <p:spPr>
            <a:xfrm>
              <a:off x="1519" y="482"/>
              <a:ext cx="2197" cy="273"/>
            </a:xfrm>
            <a:prstGeom prst="rect">
              <a:avLst/>
            </a:prstGeom>
            <a:noFill/>
            <a:ln w="12700">
              <a:noFill/>
            </a:ln>
          </p:spPr>
          <p:txBody>
            <a:bodyPr lIns="90488" tIns="44450" rIns="90488" bIns="44450" anchor="t" anchorCtr="0">
              <a:spAutoFit/>
            </a:bodyPr>
            <a:p>
              <a:pPr marL="192405" indent="-192405" eaLnBrk="0" hangingPunct="0">
                <a:lnSpc>
                  <a:spcPct val="120000"/>
                </a:lnSpc>
              </a:pPr>
              <a:r>
                <a:rPr lang="zh-CN" altLang="en-US" dirty="0">
                  <a:latin typeface="Arial" panose="020B0604020202020204" pitchFamily="34" charset="0"/>
                  <a:ea typeface="宋体" panose="02010600030101010101" pitchFamily="2" charset="-122"/>
                </a:rPr>
                <a:t>经营代收货款业务安全保障措施</a:t>
              </a:r>
              <a:r>
                <a:rPr lang="zh-CN" altLang="en-US" b="0" dirty="0">
                  <a:latin typeface="Arial" panose="020B0604020202020204" pitchFamily="34" charset="0"/>
                  <a:ea typeface="宋体" panose="02010600030101010101" pitchFamily="2" charset="-122"/>
                </a:rPr>
                <a:t> </a:t>
              </a:r>
              <a:endParaRPr lang="en-US" altLang="ko-KR" b="0" dirty="0">
                <a:latin typeface="Arial" panose="020B0604020202020204" pitchFamily="34" charset="0"/>
                <a:ea typeface="宋体" panose="02010600030101010101" pitchFamily="2" charset="-122"/>
              </a:endParaRPr>
            </a:p>
          </p:txBody>
        </p:sp>
        <p:sp>
          <p:nvSpPr>
            <p:cNvPr id="64518" name="Text Box 7"/>
            <p:cNvSpPr txBox="1"/>
            <p:nvPr/>
          </p:nvSpPr>
          <p:spPr>
            <a:xfrm>
              <a:off x="1156" y="527"/>
              <a:ext cx="317" cy="297"/>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15</a:t>
              </a:r>
              <a:endParaRPr lang="en-US" altLang="zh-CN" sz="2400" dirty="0">
                <a:solidFill>
                  <a:schemeClr val="bg1"/>
                </a:solidFill>
                <a:latin typeface="Arial" panose="020B0604020202020204" pitchFamily="34" charset="0"/>
                <a:ea typeface="宋体" panose="02010600030101010101" pitchFamily="2" charset="-122"/>
              </a:endParaRPr>
            </a:p>
          </p:txBody>
        </p:sp>
      </p:grpSp>
      <p:sp>
        <p:nvSpPr>
          <p:cNvPr id="64519" name="Rectangle 8"/>
          <p:cNvSpPr/>
          <p:nvPr/>
        </p:nvSpPr>
        <p:spPr>
          <a:xfrm>
            <a:off x="539750" y="1630363"/>
            <a:ext cx="8135938" cy="4479925"/>
          </a:xfrm>
          <a:prstGeom prst="rect">
            <a:avLst/>
          </a:prstGeom>
          <a:noFill/>
          <a:ln w="9525" cap="flat" cmpd="sng">
            <a:solidFill>
              <a:schemeClr val="tx1"/>
            </a:solidFill>
            <a:prstDash val="solid"/>
            <a:miter/>
            <a:headEnd type="none" w="med" len="med"/>
            <a:tailEnd type="none" w="med" len="med"/>
          </a:ln>
        </p:spPr>
        <p:txBody>
          <a:bodyPr anchor="ctr" anchorCtr="0">
            <a:spAutoFit/>
          </a:bodyPr>
          <a:p>
            <a:pPr indent="344805" algn="ctr" defTabSz="914400">
              <a:tabLst>
                <a:tab pos="685800" algn="l"/>
              </a:tabLst>
            </a:pPr>
            <a:r>
              <a:rPr lang="zh-CN" altLang="en-US" dirty="0">
                <a:latin typeface="Arial" panose="020B0604020202020204" pitchFamily="34" charset="0"/>
                <a:ea typeface="宋体" panose="02010600030101010101" pitchFamily="2" charset="-122"/>
              </a:rPr>
              <a:t>代收货款服务合作协议</a:t>
            </a:r>
            <a:endParaRPr lang="zh-CN" altLang="en-US" dirty="0">
              <a:latin typeface="Arial" panose="020B0604020202020204" pitchFamily="34" charset="0"/>
              <a:ea typeface="宋体" panose="02010600030101010101" pitchFamily="2" charset="-122"/>
            </a:endParaRPr>
          </a:p>
          <a:p>
            <a:pPr indent="344805" algn="ctr" defTabSz="914400">
              <a:tabLst>
                <a:tab pos="685800" algn="l"/>
              </a:tabLst>
            </a:pPr>
            <a:r>
              <a:rPr lang="zh-CN" altLang="en-US" sz="1400" dirty="0">
                <a:latin typeface="Arial" panose="020B0604020202020204" pitchFamily="34" charset="0"/>
                <a:ea typeface="宋体" panose="02010600030101010101" pitchFamily="2" charset="-122"/>
              </a:rPr>
              <a:t>                    客户编号：</a:t>
            </a:r>
            <a:r>
              <a:rPr lang="zh-CN" altLang="en-US" u="sng"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indent="344805" defTabSz="914400">
              <a:tabLst>
                <a:tab pos="685800" algn="l"/>
              </a:tabLst>
            </a:pPr>
            <a:r>
              <a:rPr lang="zh-CN" altLang="en-US" sz="1400" dirty="0">
                <a:latin typeface="Arial" panose="020B0604020202020204" pitchFamily="34" charset="0"/>
                <a:ea typeface="宋体" panose="02010600030101010101" pitchFamily="2" charset="-122"/>
              </a:rPr>
              <a:t>甲方：</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zh-CN" altLang="en-US" sz="1400" dirty="0">
                <a:latin typeface="Arial" panose="020B0604020202020204" pitchFamily="34" charset="0"/>
                <a:ea typeface="宋体" panose="02010600030101010101" pitchFamily="2" charset="-122"/>
              </a:rPr>
              <a:t>乙方：</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zh-CN" altLang="en-US" sz="1400" dirty="0">
                <a:latin typeface="Arial" panose="020B0604020202020204" pitchFamily="34" charset="0"/>
                <a:ea typeface="宋体" panose="02010600030101010101" pitchFamily="2" charset="-122"/>
              </a:rPr>
              <a:t>兹有甲乙双方因承运快件中有乙方委托甲方代收货款业务，经协商一致，达成以下协议：</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1</a:t>
            </a:r>
            <a:r>
              <a:rPr lang="zh-CN" altLang="en-US" sz="1400" dirty="0">
                <a:latin typeface="Arial" panose="020B0604020202020204" pitchFamily="34" charset="0"/>
                <a:ea typeface="宋体" panose="02010600030101010101" pitchFamily="2" charset="-122"/>
              </a:rPr>
              <a:t>、甲方按乙方委托承运快件，有代收货款业务时，甲方按快递凭证所注明的金额在乙方的客户处代收货款。</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2</a:t>
            </a:r>
            <a:r>
              <a:rPr lang="zh-CN" altLang="en-US" sz="1400" dirty="0">
                <a:latin typeface="Arial" panose="020B0604020202020204" pitchFamily="34" charset="0"/>
                <a:ea typeface="宋体" panose="02010600030101010101" pitchFamily="2" charset="-122"/>
              </a:rPr>
              <a:t>、双方在代收货款快件发出的三天内进行对帐，并按确认的金额进行转款。</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3</a:t>
            </a:r>
            <a:r>
              <a:rPr lang="zh-CN" altLang="en-US" sz="1400" dirty="0">
                <a:latin typeface="Arial" panose="020B0604020202020204" pitchFamily="34" charset="0"/>
                <a:ea typeface="宋体" panose="02010600030101010101" pitchFamily="2" charset="-122"/>
              </a:rPr>
              <a:t>、甲方代收的货款是现金时，核准后应在</a:t>
            </a:r>
            <a:r>
              <a:rPr lang="zh-CN" altLang="en-US" sz="1400" u="sng" dirty="0">
                <a:latin typeface="Arial" panose="020B0604020202020204" pitchFamily="34" charset="0"/>
                <a:ea typeface="宋体" panose="02010600030101010101" pitchFamily="2" charset="-122"/>
              </a:rPr>
              <a:t>     </a:t>
            </a:r>
            <a:r>
              <a:rPr lang="zh-CN" altLang="en-US" sz="1400" dirty="0">
                <a:latin typeface="Arial" panose="020B0604020202020204" pitchFamily="34" charset="0"/>
                <a:ea typeface="宋体" panose="02010600030101010101" pitchFamily="2" charset="-122"/>
              </a:rPr>
              <a:t>天内存入乙方提供的银行帐号（中国工商银行）。</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4</a:t>
            </a:r>
            <a:r>
              <a:rPr lang="zh-CN" altLang="en-US" sz="1400" dirty="0">
                <a:latin typeface="Arial" panose="020B0604020202020204" pitchFamily="34" charset="0"/>
                <a:ea typeface="宋体" panose="02010600030101010101" pitchFamily="2" charset="-122"/>
              </a:rPr>
              <a:t>、乙方收到甲方的代收款核对准确后，应将相应的发件联原件交给甲方或开具收款收据给甲方，并在收据上盖上乙方公司财务章，经手人签名。</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5</a:t>
            </a:r>
            <a:r>
              <a:rPr lang="zh-CN" altLang="en-US" sz="1400" dirty="0">
                <a:latin typeface="Arial" panose="020B0604020202020204" pitchFamily="34" charset="0"/>
                <a:ea typeface="宋体" panose="02010600030101010101" pitchFamily="2" charset="-122"/>
              </a:rPr>
              <a:t>、甲方送货人遇乙方的客户不愿足额付货款时，应即时联系乙方，如乙方不同意少收货款，甲方应把货物收回交还乙方。</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6</a:t>
            </a:r>
            <a:r>
              <a:rPr lang="zh-CN" altLang="en-US" sz="1400" dirty="0">
                <a:latin typeface="Arial" panose="020B0604020202020204" pitchFamily="34" charset="0"/>
                <a:ea typeface="宋体" panose="02010600030101010101" pitchFamily="2" charset="-122"/>
              </a:rPr>
              <a:t>、本协议仅限代收货款收取和转款事宜。</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7</a:t>
            </a:r>
            <a:r>
              <a:rPr lang="zh-CN" altLang="en-US" sz="1400" dirty="0">
                <a:latin typeface="Arial" panose="020B0604020202020204" pitchFamily="34" charset="0"/>
                <a:ea typeface="宋体" panose="02010600030101010101" pitchFamily="2" charset="-122"/>
              </a:rPr>
              <a:t>、 公司要按标准收取风险手续费。（详见公司提供的业务报价表，以最近公布的报价表为准。）</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en-US" altLang="zh-CN" sz="1400" dirty="0">
                <a:latin typeface="Arial" panose="020B0604020202020204" pitchFamily="34" charset="0"/>
                <a:ea typeface="宋体" panose="02010600030101010101" pitchFamily="2" charset="-122"/>
              </a:rPr>
              <a:t>8</a:t>
            </a:r>
            <a:r>
              <a:rPr lang="zh-CN" altLang="en-US" sz="1400" dirty="0">
                <a:latin typeface="Arial" panose="020B0604020202020204" pitchFamily="34" charset="0"/>
                <a:ea typeface="宋体" panose="02010600030101010101" pitchFamily="2" charset="-122"/>
              </a:rPr>
              <a:t>、本协议一式两份，双方各持一份，如终止协议，应提前十天通知对方。</a:t>
            </a:r>
            <a:endParaRPr lang="zh-CN" altLang="en-US" sz="1400" dirty="0">
              <a:latin typeface="Arial" panose="020B0604020202020204" pitchFamily="34" charset="0"/>
              <a:ea typeface="宋体" panose="02010600030101010101" pitchFamily="2" charset="-122"/>
            </a:endParaRPr>
          </a:p>
          <a:p>
            <a:pPr indent="344805" defTabSz="914400">
              <a:tabLst>
                <a:tab pos="685800" algn="l"/>
              </a:tabLst>
            </a:pPr>
            <a:r>
              <a:rPr lang="zh-CN" altLang="en-US" sz="1400" dirty="0">
                <a:latin typeface="Arial" panose="020B0604020202020204" pitchFamily="34" charset="0"/>
                <a:ea typeface="宋体" panose="02010600030101010101" pitchFamily="2" charset="-122"/>
              </a:rPr>
              <a:t>希望甲乙双方能诚信合作，实现共赢。</a:t>
            </a:r>
            <a:endParaRPr lang="zh-CN" altLang="en-US" sz="1400" dirty="0">
              <a:latin typeface="Arial" panose="020B0604020202020204" pitchFamily="34" charset="0"/>
              <a:ea typeface="宋体" panose="02010600030101010101" pitchFamily="2" charset="-122"/>
            </a:endParaRPr>
          </a:p>
          <a:p>
            <a:pPr indent="344805" algn="ctr" defTabSz="914400">
              <a:tabLst>
                <a:tab pos="685800" algn="l"/>
              </a:tabLst>
            </a:pPr>
            <a:r>
              <a:rPr lang="zh-CN" altLang="en-US" sz="1400" dirty="0">
                <a:latin typeface="Arial" panose="020B0604020202020204" pitchFamily="34" charset="0"/>
                <a:ea typeface="宋体" panose="02010600030101010101" pitchFamily="2" charset="-122"/>
              </a:rPr>
              <a:t>甲方（盖章）：                            乙方（盖章）</a:t>
            </a:r>
            <a:endParaRPr lang="zh-CN" altLang="en-US" sz="1400" dirty="0">
              <a:latin typeface="Arial" panose="020B0604020202020204" pitchFamily="34" charset="0"/>
              <a:ea typeface="宋体" panose="02010600030101010101" pitchFamily="2" charset="-122"/>
            </a:endParaRPr>
          </a:p>
          <a:p>
            <a:pPr indent="344805" algn="ctr" defTabSz="914400">
              <a:tabLst>
                <a:tab pos="685800" algn="l"/>
              </a:tabLst>
            </a:pPr>
            <a:r>
              <a:rPr lang="zh-CN" altLang="en-US" sz="1400" dirty="0">
                <a:latin typeface="Arial" panose="020B0604020202020204" pitchFamily="34" charset="0"/>
                <a:ea typeface="宋体" panose="02010600030101010101" pitchFamily="2" charset="-122"/>
              </a:rPr>
              <a:t>经办人（签名）：                          经办人（签名）：</a:t>
            </a:r>
            <a:endParaRPr lang="zh-CN" altLang="en-US" sz="1400" dirty="0">
              <a:latin typeface="Arial" panose="020B0604020202020204" pitchFamily="34" charset="0"/>
              <a:ea typeface="宋体" panose="02010600030101010101" pitchFamily="2" charset="-122"/>
            </a:endParaRPr>
          </a:p>
          <a:p>
            <a:pPr indent="344805" algn="ctr" defTabSz="914400">
              <a:tabLst>
                <a:tab pos="685800" algn="l"/>
              </a:tabLst>
            </a:pPr>
            <a:r>
              <a:rPr lang="zh-CN" altLang="en-US" sz="1400" dirty="0">
                <a:latin typeface="Arial" panose="020B0604020202020204" pitchFamily="34" charset="0"/>
                <a:ea typeface="宋体" panose="02010600030101010101" pitchFamily="2" charset="-122"/>
              </a:rPr>
              <a:t>日期：                                   日期：</a:t>
            </a:r>
            <a:endParaRPr lang="zh-CN" altLang="en-US" sz="1400" dirty="0">
              <a:latin typeface="Arial" panose="020B0604020202020204" pitchFamily="34" charset="0"/>
              <a:ea typeface="宋体" panose="02010600030101010101" pitchFamily="2" charset="-122"/>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553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553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
        <p:nvSpPr>
          <p:cNvPr id="65539" name="Rectangle 4"/>
          <p:cNvSpPr/>
          <p:nvPr/>
        </p:nvSpPr>
        <p:spPr>
          <a:xfrm>
            <a:off x="179388" y="1603375"/>
            <a:ext cx="8964612" cy="4892675"/>
          </a:xfrm>
          <a:prstGeom prst="rect">
            <a:avLst/>
          </a:prstGeom>
          <a:noFill/>
          <a:ln w="9525">
            <a:noFill/>
          </a:ln>
        </p:spPr>
        <p:txBody>
          <a:bodyPr anchor="ctr" anchorCtr="0">
            <a:spAutoFit/>
          </a:bodyPr>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申请人在办理快递业务经营许可申请前，请登录国家邮政局或所在省（区、市）邮政管理局网站“政策法规”栏，了解相关法律法规及规范性文件，掌握办事流程及工作要求。</a:t>
            </a:r>
            <a:endParaRPr lang="zh-CN" altLang="en-US" sz="1400" dirty="0">
              <a:latin typeface="Arial" panose="020B0604020202020204" pitchFamily="34" charset="0"/>
              <a:ea typeface="宋体" panose="02010600030101010101" pitchFamily="2" charset="-122"/>
            </a:endParaRPr>
          </a:p>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申请人在注册登录“快递业务经营许可管理信息系统”前，请认真阅读系统首页的“使用说明”，了解申请事项、填写方法及相关要求。</a:t>
            </a:r>
            <a:endParaRPr lang="zh-CN" altLang="en-US" sz="1400" dirty="0">
              <a:latin typeface="Arial" panose="020B0604020202020204" pitchFamily="34" charset="0"/>
              <a:ea typeface="宋体" panose="02010600030101010101" pitchFamily="2" charset="-122"/>
            </a:endParaRPr>
          </a:p>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申请人须按照</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快递业务经营许可条件审核规范</a:t>
            </a:r>
            <a:r>
              <a:rPr lang="en-US" altLang="zh-CN" sz="1400" b="0" dirty="0">
                <a:latin typeface="Arial" panose="020B0604020202020204" pitchFamily="34" charset="0"/>
                <a:ea typeface="宋体" panose="02010600030101010101" pitchFamily="2" charset="-122"/>
              </a:rPr>
              <a:t>》</a:t>
            </a:r>
            <a:r>
              <a:rPr lang="zh-CN" altLang="en-US" sz="1400" b="0" dirty="0">
                <a:latin typeface="Arial" panose="020B0604020202020204" pitchFamily="34" charset="0"/>
                <a:ea typeface="宋体" panose="02010600030101010101" pitchFamily="2" charset="-122"/>
              </a:rPr>
              <a:t>的要求准备申请资料，并将申请资料当场递交国家邮政局（市场监管司）或所在省（区、市）邮政管理局（市场监管处）。</a:t>
            </a:r>
            <a:br>
              <a:rPr lang="zh-CN" altLang="en-US" sz="1400" dirty="0">
                <a:latin typeface="Arial" panose="020B0604020202020204" pitchFamily="34" charset="0"/>
                <a:ea typeface="宋体" panose="02010600030101010101" pitchFamily="2" charset="-122"/>
              </a:rPr>
            </a:br>
            <a:r>
              <a:rPr lang="zh-CN" altLang="en-US" sz="1400" b="0" dirty="0">
                <a:latin typeface="Arial" panose="020B0604020202020204" pitchFamily="34" charset="0"/>
                <a:ea typeface="宋体" panose="02010600030101010101" pitchFamily="2" charset="-122"/>
              </a:rPr>
              <a:t>对于现场提交的资料，受理部门将做签收处理，在收到资料后的</a:t>
            </a:r>
            <a:r>
              <a:rPr lang="en-US" altLang="zh-CN" sz="1400" b="0" dirty="0">
                <a:latin typeface="Arial" panose="020B0604020202020204" pitchFamily="34" charset="0"/>
                <a:ea typeface="宋体" panose="02010600030101010101" pitchFamily="2" charset="-122"/>
              </a:rPr>
              <a:t>5</a:t>
            </a:r>
            <a:r>
              <a:rPr lang="zh-CN" altLang="en-US" sz="1400" b="0" dirty="0">
                <a:latin typeface="Arial" panose="020B0604020202020204" pitchFamily="34" charset="0"/>
                <a:ea typeface="宋体" panose="02010600030101010101" pitchFamily="2" charset="-122"/>
              </a:rPr>
              <a:t>个工作日内对申请人提交的资料进行形式审查并做出审查决定（受理、不受理或补正材料），同时将审查决定按照申请材料中的通信地址邮寄给申请人。</a:t>
            </a:r>
            <a:endParaRPr lang="zh-CN" altLang="en-US" sz="1400" dirty="0">
              <a:latin typeface="Arial" panose="020B0604020202020204" pitchFamily="34" charset="0"/>
              <a:ea typeface="宋体" panose="02010600030101010101" pitchFamily="2" charset="-122"/>
            </a:endParaRPr>
          </a:p>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书面申请资料必须提供一式两份。复印件（或打印件）一律加盖单位公章。相关证明材料须提供原件，具体包括：企业法人工商营业执照（或企业名称预先核准通知书）、公司章程、公司验资报告、场地使用证明（自有房产提交产权证，租赁房产提交租赁合同及房产证复印件）、报关报检人员专业资格证明及与申请人具有劳动关系的证明（申请国际快递业务的提供）。原件核对后现场退回。</a:t>
            </a:r>
            <a:endParaRPr lang="zh-CN" altLang="en-US" sz="1400" dirty="0">
              <a:latin typeface="Arial" panose="020B0604020202020204" pitchFamily="34" charset="0"/>
              <a:ea typeface="宋体" panose="02010600030101010101" pitchFamily="2" charset="-122"/>
            </a:endParaRPr>
          </a:p>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申请企业下设子公司的，须提交子公司的公司章程和营业执照（复印件）；下设分公司的，须提交分公司的营业执照（复印件）。</a:t>
            </a:r>
            <a:endParaRPr lang="zh-CN" altLang="en-US" sz="1400" dirty="0">
              <a:latin typeface="Arial" panose="020B0604020202020204" pitchFamily="34" charset="0"/>
              <a:ea typeface="宋体" panose="02010600030101010101" pitchFamily="2" charset="-122"/>
            </a:endParaRPr>
          </a:p>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快递业务经营许可办理进度和审批结果可通过“快递业务经营许可管理信息系统”的“申请进度查询”栏进行查询。</a:t>
            </a:r>
            <a:endParaRPr lang="zh-CN" altLang="en-US" sz="1400" dirty="0">
              <a:latin typeface="Arial" panose="020B0604020202020204" pitchFamily="34" charset="0"/>
              <a:ea typeface="宋体" panose="02010600030101010101" pitchFamily="2" charset="-122"/>
            </a:endParaRPr>
          </a:p>
          <a:p>
            <a:pPr eaLnBrk="0" hangingPunct="0">
              <a:lnSpc>
                <a:spcPct val="125000"/>
              </a:lnSpc>
              <a:buFont typeface="Wingdings" panose="05000000000000000000" pitchFamily="2" charset="2"/>
              <a:buChar char="Ø"/>
            </a:pPr>
            <a:r>
              <a:rPr lang="zh-CN" altLang="en-US" sz="1400" b="0" dirty="0">
                <a:latin typeface="Arial" panose="020B0604020202020204" pitchFamily="34" charset="0"/>
                <a:ea typeface="宋体" panose="02010600030101010101" pitchFamily="2" charset="-122"/>
              </a:rPr>
              <a:t>申请人到国家邮政局或省（区、市）邮政管理局办理所申请的行政许可项目的受理或批准文件的领取事项时，申请人委托的具体办事人员应提交申请人（与申请表盖章单位一致）对委托具体办事人员及所办事项的委托书、具体办事人员的身份证明原件与复印件（原件核对后退回）。</a:t>
            </a:r>
            <a:r>
              <a:rPr lang="zh-CN" altLang="en-US" sz="1400" dirty="0">
                <a:latin typeface="Arial" panose="020B0604020202020204" pitchFamily="34" charset="0"/>
                <a:ea typeface="宋体" panose="02010600030101010101" pitchFamily="2" charset="-122"/>
              </a:rPr>
              <a:t> </a:t>
            </a:r>
            <a:endParaRPr lang="zh-CN" altLang="en-US" sz="1400" dirty="0">
              <a:latin typeface="Arial" panose="020B0604020202020204" pitchFamily="34" charset="0"/>
              <a:ea typeface="宋体" panose="02010600030101010101" pitchFamily="2" charset="-122"/>
            </a:endParaRPr>
          </a:p>
        </p:txBody>
      </p:sp>
      <p:grpSp>
        <p:nvGrpSpPr>
          <p:cNvPr id="65540" name="Group 5"/>
          <p:cNvGrpSpPr/>
          <p:nvPr/>
        </p:nvGrpSpPr>
        <p:grpSpPr>
          <a:xfrm>
            <a:off x="2555875" y="908050"/>
            <a:ext cx="3744913" cy="625475"/>
            <a:chOff x="407" y="2364"/>
            <a:chExt cx="1403" cy="734"/>
          </a:xfrm>
        </p:grpSpPr>
        <p:sp>
          <p:nvSpPr>
            <p:cNvPr id="65541" name="Oval 6"/>
            <p:cNvSpPr/>
            <p:nvPr/>
          </p:nvSpPr>
          <p:spPr>
            <a:xfrm>
              <a:off x="407" y="2364"/>
              <a:ext cx="1403" cy="734"/>
            </a:xfrm>
            <a:prstGeom prst="ellipse">
              <a:avLst/>
            </a:prstGeom>
            <a:gradFill rotWithShape="0">
              <a:gsLst>
                <a:gs pos="0">
                  <a:srgbClr val="B8CBFE"/>
                </a:gs>
                <a:gs pos="100000">
                  <a:srgbClr val="114FFB"/>
                </a:gs>
              </a:gsLst>
              <a:lin ang="2700000" scaled="1"/>
              <a:tileRect/>
            </a:gra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65542" name="Oval 7"/>
            <p:cNvSpPr/>
            <p:nvPr/>
          </p:nvSpPr>
          <p:spPr>
            <a:xfrm>
              <a:off x="494" y="2430"/>
              <a:ext cx="1231" cy="601"/>
            </a:xfrm>
            <a:prstGeom prst="ellipse">
              <a:avLst/>
            </a:prstGeom>
            <a:gradFill rotWithShape="0">
              <a:gsLst>
                <a:gs pos="0">
                  <a:srgbClr val="114FFB"/>
                </a:gs>
                <a:gs pos="100000">
                  <a:srgbClr val="B8CBFE"/>
                </a:gs>
              </a:gsLst>
              <a:lin ang="2700000" scaled="1"/>
              <a:tileRect/>
            </a:gradFill>
            <a:ln w="12700">
              <a:noFill/>
            </a:ln>
          </p:spPr>
          <p:txBody>
            <a:bodyPr wrap="none" anchor="ctr" anchorCtr="0"/>
            <a:p>
              <a:pPr algn="ctr" eaLnBrk="0" hangingPunct="0">
                <a:spcBef>
                  <a:spcPct val="50000"/>
                </a:spcBef>
              </a:pPr>
              <a:endParaRPr lang="ja-JP" altLang="en-US" sz="1400" dirty="0">
                <a:latin typeface="Arial" panose="020B0604020202020204" pitchFamily="34" charset="0"/>
                <a:ea typeface="DotumChe" pitchFamily="49" charset="-127"/>
              </a:endParaRPr>
            </a:p>
          </p:txBody>
        </p:sp>
      </p:grpSp>
      <p:sp>
        <p:nvSpPr>
          <p:cNvPr id="65543" name="Text Box 8"/>
          <p:cNvSpPr txBox="1"/>
          <p:nvPr/>
        </p:nvSpPr>
        <p:spPr>
          <a:xfrm>
            <a:off x="3348038" y="981075"/>
            <a:ext cx="2016125" cy="457200"/>
          </a:xfrm>
          <a:prstGeom prst="rect">
            <a:avLst/>
          </a:prstGeom>
          <a:noFill/>
          <a:ln w="9525">
            <a:noFill/>
          </a:ln>
        </p:spPr>
        <p:txBody>
          <a:bodyPr anchor="t" anchorCtr="0">
            <a:spAutoFit/>
          </a:bodyPr>
          <a:p>
            <a:pPr>
              <a:spcBef>
                <a:spcPct val="50000"/>
              </a:spcBef>
            </a:pPr>
            <a:r>
              <a:rPr lang="en-US" altLang="zh-CN" sz="2400" dirty="0">
                <a:solidFill>
                  <a:schemeClr val="bg1"/>
                </a:solidFill>
                <a:latin typeface="Arial" panose="020B0604020202020204" pitchFamily="34" charset="0"/>
                <a:ea typeface="宋体" panose="02010600030101010101" pitchFamily="2" charset="-122"/>
              </a:rPr>
              <a:t>5</a:t>
            </a:r>
            <a:r>
              <a:rPr lang="zh-CN" altLang="en-US" sz="2400" dirty="0">
                <a:solidFill>
                  <a:schemeClr val="bg1"/>
                </a:solidFill>
                <a:latin typeface="Arial" panose="020B0604020202020204" pitchFamily="34" charset="0"/>
                <a:ea typeface="宋体" panose="02010600030101010101" pitchFamily="2" charset="-122"/>
              </a:rPr>
              <a:t>、注意事项</a:t>
            </a:r>
            <a:endParaRPr lang="zh-CN" altLang="en-US" sz="2400" dirty="0">
              <a:solidFill>
                <a:schemeClr val="bg1"/>
              </a:solidFill>
              <a:latin typeface="Arial" panose="020B0604020202020204" pitchFamily="34" charset="0"/>
              <a:ea typeface="宋体" panose="02010600030101010101" pitchFamily="2" charset="-122"/>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656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楷体" panose="02010609060101010101" pitchFamily="49" charset="-122"/>
                <a:ea typeface="楷体" panose="02010609060101010101" pitchFamily="49" charset="-122"/>
              </a:rPr>
              <a:t>任务一  快递运营筹备</a:t>
            </a:r>
            <a:endParaRPr lang="zh-CN" altLang="en-US" dirty="0">
              <a:solidFill>
                <a:srgbClr val="0000FF"/>
              </a:solidFill>
              <a:latin typeface="楷体" panose="02010609060101010101" pitchFamily="49" charset="-122"/>
              <a:ea typeface="楷体" panose="02010609060101010101" pitchFamily="49" charset="-122"/>
            </a:endParaRPr>
          </a:p>
        </p:txBody>
      </p:sp>
      <p:sp>
        <p:nvSpPr>
          <p:cNvPr id="6656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dirty="0">
                <a:solidFill>
                  <a:srgbClr val="0000FF"/>
                </a:solidFill>
                <a:latin typeface="Arial" panose="020B0604020202020204" pitchFamily="34" charset="0"/>
                <a:ea typeface="楷体" panose="02010609060101010101" pitchFamily="49" charset="-122"/>
              </a:rPr>
              <a:t>学习活动三：业务申请</a:t>
            </a:r>
            <a:endParaRPr lang="zh-CN" altLang="en-US" dirty="0">
              <a:solidFill>
                <a:srgbClr val="0000FF"/>
              </a:solidFill>
              <a:latin typeface="Arial" panose="020B0604020202020204" pitchFamily="34" charset="0"/>
              <a:ea typeface="楷体" panose="02010609060101010101" pitchFamily="49" charset="-122"/>
            </a:endParaRPr>
          </a:p>
        </p:txBody>
      </p:sp>
    </p:spTree>
  </p:cSld>
  <p:clrMapOvr>
    <a:masterClrMapping/>
  </p:clrMapOvr>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22754</Words>
  <Application>WPS 演示</Application>
  <PresentationFormat>全屏显示(4:3)</PresentationFormat>
  <Paragraphs>1908</Paragraphs>
  <Slides>63</Slides>
  <Notes>0</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63</vt:i4>
      </vt:variant>
    </vt:vector>
  </HeadingPairs>
  <TitlesOfParts>
    <vt:vector size="78" baseType="lpstr">
      <vt:lpstr>Arial</vt:lpstr>
      <vt:lpstr>宋体</vt:lpstr>
      <vt:lpstr>Wingdings</vt:lpstr>
      <vt:lpstr>楷体</vt:lpstr>
      <vt:lpstr>Arial Black</vt:lpstr>
      <vt:lpstr>Batang</vt:lpstr>
      <vt:lpstr>Constantia</vt:lpstr>
      <vt:lpstr>微软雅黑</vt:lpstr>
      <vt:lpstr>Arial Unicode MS</vt:lpstr>
      <vt:lpstr>Calibri</vt:lpstr>
      <vt:lpstr>DotumChe</vt:lpstr>
      <vt:lpstr>Malgun Gothic</vt:lpstr>
      <vt:lpstr>Times New Roman</vt:lpstr>
      <vt:lpstr>默认设计模板</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MC SYSTEM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liaoqiuxia</dc:creator>
  <cp:lastModifiedBy>微信用户</cp:lastModifiedBy>
  <cp:revision>105</cp:revision>
  <dcterms:created xsi:type="dcterms:W3CDTF">2011-01-25T06:33:00Z</dcterms:created>
  <dcterms:modified xsi:type="dcterms:W3CDTF">2026-08-26T02:14:15Z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D3C34E761D634B0E818067974636E7CF_12</vt:lpwstr>
  </property>
  <property fmtid="{D5CDD505-2E9C-101B-9397-08002B2CF9AE}" pid="3" name="KSOProductBuildVer">
    <vt:lpwstr>2052-12.1.0.28043</vt:lpwstr>
  </property>
</Properties>
</file>