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79"/>
  </p:notesMasterIdLst>
  <p:sldIdLst>
    <p:sldId id="256" r:id="rId3"/>
    <p:sldId id="858" r:id="rId4"/>
    <p:sldId id="340" r:id="rId5"/>
    <p:sldId id="941" r:id="rId6"/>
    <p:sldId id="942" r:id="rId7"/>
    <p:sldId id="943" r:id="rId8"/>
    <p:sldId id="945" r:id="rId9"/>
    <p:sldId id="946" r:id="rId10"/>
    <p:sldId id="947" r:id="rId11"/>
    <p:sldId id="948" r:id="rId12"/>
    <p:sldId id="950" r:id="rId13"/>
    <p:sldId id="951" r:id="rId14"/>
    <p:sldId id="952" r:id="rId15"/>
    <p:sldId id="953" r:id="rId16"/>
    <p:sldId id="954" r:id="rId17"/>
    <p:sldId id="955" r:id="rId18"/>
    <p:sldId id="949" r:id="rId19"/>
    <p:sldId id="956" r:id="rId20"/>
    <p:sldId id="965" r:id="rId21"/>
    <p:sldId id="957" r:id="rId22"/>
    <p:sldId id="958" r:id="rId23"/>
    <p:sldId id="959" r:id="rId24"/>
    <p:sldId id="966" r:id="rId25"/>
    <p:sldId id="971" r:id="rId26"/>
    <p:sldId id="972" r:id="rId27"/>
    <p:sldId id="975" r:id="rId28"/>
    <p:sldId id="981" r:id="rId29"/>
    <p:sldId id="976" r:id="rId30"/>
    <p:sldId id="982" r:id="rId31"/>
    <p:sldId id="983" r:id="rId32"/>
    <p:sldId id="984" r:id="rId33"/>
    <p:sldId id="985" r:id="rId34"/>
    <p:sldId id="986" r:id="rId35"/>
    <p:sldId id="987" r:id="rId36"/>
    <p:sldId id="988" r:id="rId37"/>
    <p:sldId id="989" r:id="rId38"/>
    <p:sldId id="990" r:id="rId39"/>
    <p:sldId id="977" r:id="rId40"/>
    <p:sldId id="978" r:id="rId41"/>
    <p:sldId id="991" r:id="rId42"/>
    <p:sldId id="992" r:id="rId43"/>
    <p:sldId id="993" r:id="rId44"/>
    <p:sldId id="994" r:id="rId45"/>
    <p:sldId id="995" r:id="rId46"/>
    <p:sldId id="996" r:id="rId47"/>
    <p:sldId id="997" r:id="rId48"/>
    <p:sldId id="998" r:id="rId49"/>
    <p:sldId id="999" r:id="rId50"/>
    <p:sldId id="1003" r:id="rId51"/>
    <p:sldId id="1004" r:id="rId52"/>
    <p:sldId id="1005" r:id="rId53"/>
    <p:sldId id="1006" r:id="rId54"/>
    <p:sldId id="1007" r:id="rId55"/>
    <p:sldId id="1008" r:id="rId56"/>
    <p:sldId id="1009" r:id="rId57"/>
    <p:sldId id="1010" r:id="rId58"/>
    <p:sldId id="1011" r:id="rId59"/>
    <p:sldId id="1012" r:id="rId60"/>
    <p:sldId id="1013" r:id="rId61"/>
    <p:sldId id="1014" r:id="rId62"/>
    <p:sldId id="1015" r:id="rId63"/>
    <p:sldId id="1016" r:id="rId64"/>
    <p:sldId id="1025" r:id="rId65"/>
    <p:sldId id="1026" r:id="rId66"/>
    <p:sldId id="1027" r:id="rId67"/>
    <p:sldId id="1028" r:id="rId68"/>
    <p:sldId id="1029" r:id="rId69"/>
    <p:sldId id="1030" r:id="rId70"/>
    <p:sldId id="1031" r:id="rId71"/>
    <p:sldId id="1032" r:id="rId72"/>
    <p:sldId id="1041" r:id="rId73"/>
    <p:sldId id="1042" r:id="rId74"/>
    <p:sldId id="1043" r:id="rId75"/>
    <p:sldId id="1051" r:id="rId76"/>
    <p:sldId id="1044" r:id="rId77"/>
    <p:sldId id="766" r:id="rId78"/>
  </p:sldIdLst>
  <p:sldSz cx="12190095" cy="6859270"/>
  <p:notesSz cx="6858000" cy="9144000"/>
  <p:custDataLst>
    <p:tags r:id="rId8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38"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0000"/>
    <a:srgbClr val="D24E4E"/>
    <a:srgbClr val="D89999"/>
    <a:srgbClr val="E4B9B9"/>
    <a:srgbClr val="BE0202"/>
    <a:srgbClr val="F2B800"/>
    <a:srgbClr val="ED7D31"/>
    <a:srgbClr val="4E4B49"/>
    <a:srgbClr val="CF8282"/>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111" d="100"/>
          <a:sy n="111" d="100"/>
        </p:scale>
        <p:origin x="510" y="96"/>
      </p:cViewPr>
      <p:guideLst>
        <p:guide orient="horz" pos="2238"/>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3" Type="http://schemas.openxmlformats.org/officeDocument/2006/relationships/tags" Target="tags/tag117.xml"/><Relationship Id="rId82" Type="http://schemas.openxmlformats.org/officeDocument/2006/relationships/tableStyles" Target="tableStyles.xml"/><Relationship Id="rId81" Type="http://schemas.openxmlformats.org/officeDocument/2006/relationships/viewProps" Target="viewProps.xml"/><Relationship Id="rId80" Type="http://schemas.openxmlformats.org/officeDocument/2006/relationships/presProps" Target="presProps.xml"/><Relationship Id="rId8" Type="http://schemas.openxmlformats.org/officeDocument/2006/relationships/slide" Target="slides/slide6.xml"/><Relationship Id="rId79" Type="http://schemas.openxmlformats.org/officeDocument/2006/relationships/notesMaster" Target="notesMasters/notesMaster1.xml"/><Relationship Id="rId78" Type="http://schemas.openxmlformats.org/officeDocument/2006/relationships/slide" Target="slides/slide76.xml"/><Relationship Id="rId77" Type="http://schemas.openxmlformats.org/officeDocument/2006/relationships/slide" Target="slides/slide75.xml"/><Relationship Id="rId76" Type="http://schemas.openxmlformats.org/officeDocument/2006/relationships/slide" Target="slides/slide74.xml"/><Relationship Id="rId75" Type="http://schemas.openxmlformats.org/officeDocument/2006/relationships/slide" Target="slides/slide73.xml"/><Relationship Id="rId74" Type="http://schemas.openxmlformats.org/officeDocument/2006/relationships/slide" Target="slides/slide72.xml"/><Relationship Id="rId73" Type="http://schemas.openxmlformats.org/officeDocument/2006/relationships/slide" Target="slides/slide71.xml"/><Relationship Id="rId72" Type="http://schemas.openxmlformats.org/officeDocument/2006/relationships/slide" Target="slides/slide70.xml"/><Relationship Id="rId71" Type="http://schemas.openxmlformats.org/officeDocument/2006/relationships/slide" Target="slides/slide69.xml"/><Relationship Id="rId70" Type="http://schemas.openxmlformats.org/officeDocument/2006/relationships/slide" Target="slides/slide68.xml"/><Relationship Id="rId7" Type="http://schemas.openxmlformats.org/officeDocument/2006/relationships/slide" Target="slides/slide5.xml"/><Relationship Id="rId69" Type="http://schemas.openxmlformats.org/officeDocument/2006/relationships/slide" Target="slides/slide67.xml"/><Relationship Id="rId68" Type="http://schemas.openxmlformats.org/officeDocument/2006/relationships/slide" Target="slides/slide66.xml"/><Relationship Id="rId67" Type="http://schemas.openxmlformats.org/officeDocument/2006/relationships/slide" Target="slides/slide65.xml"/><Relationship Id="rId66" Type="http://schemas.openxmlformats.org/officeDocument/2006/relationships/slide" Target="slides/slide64.xml"/><Relationship Id="rId65" Type="http://schemas.openxmlformats.org/officeDocument/2006/relationships/slide" Target="slides/slide63.xml"/><Relationship Id="rId64" Type="http://schemas.openxmlformats.org/officeDocument/2006/relationships/slide" Target="slides/slide62.xml"/><Relationship Id="rId63" Type="http://schemas.openxmlformats.org/officeDocument/2006/relationships/slide" Target="slides/slide61.xml"/><Relationship Id="rId62" Type="http://schemas.openxmlformats.org/officeDocument/2006/relationships/slide" Target="slides/slide60.xml"/><Relationship Id="rId61" Type="http://schemas.openxmlformats.org/officeDocument/2006/relationships/slide" Target="slides/slide59.xml"/><Relationship Id="rId60" Type="http://schemas.openxmlformats.org/officeDocument/2006/relationships/slide" Target="slides/slide58.xml"/><Relationship Id="rId6" Type="http://schemas.openxmlformats.org/officeDocument/2006/relationships/slide" Target="slides/slide4.xml"/><Relationship Id="rId59" Type="http://schemas.openxmlformats.org/officeDocument/2006/relationships/slide" Target="slides/slide57.xml"/><Relationship Id="rId58" Type="http://schemas.openxmlformats.org/officeDocument/2006/relationships/slide" Target="slides/slide56.xml"/><Relationship Id="rId57" Type="http://schemas.openxmlformats.org/officeDocument/2006/relationships/slide" Target="slides/slide55.xml"/><Relationship Id="rId56" Type="http://schemas.openxmlformats.org/officeDocument/2006/relationships/slide" Target="slides/slide54.xml"/><Relationship Id="rId55" Type="http://schemas.openxmlformats.org/officeDocument/2006/relationships/slide" Target="slides/slide53.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D19806A-AE30-4BEA-ABA1-2CAFB320D8A8}"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F1F1021-6AF6-47DB-B89A-51B7733794D9}"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1219200" rtl="0" eaLnBrk="1" latinLnBrk="0" hangingPunct="1">
      <a:defRPr sz="1600" kern="1200">
        <a:solidFill>
          <a:schemeClr val="tx1"/>
        </a:solidFill>
        <a:latin typeface="+mn-lt"/>
        <a:ea typeface="+mn-ea"/>
        <a:cs typeface="+mn-cs"/>
      </a:defRPr>
    </a:lvl1pPr>
    <a:lvl2pPr marL="609600" algn="l" defTabSz="1219200" rtl="0" eaLnBrk="1" latinLnBrk="0" hangingPunct="1">
      <a:defRPr sz="1600" kern="1200">
        <a:solidFill>
          <a:schemeClr val="tx1"/>
        </a:solidFill>
        <a:latin typeface="+mn-lt"/>
        <a:ea typeface="+mn-ea"/>
        <a:cs typeface="+mn-cs"/>
      </a:defRPr>
    </a:lvl2pPr>
    <a:lvl3pPr marL="1219200" algn="l" defTabSz="1219200" rtl="0" eaLnBrk="1" latinLnBrk="0" hangingPunct="1">
      <a:defRPr sz="1600" kern="1200">
        <a:solidFill>
          <a:schemeClr val="tx1"/>
        </a:solidFill>
        <a:latin typeface="+mn-lt"/>
        <a:ea typeface="+mn-ea"/>
        <a:cs typeface="+mn-cs"/>
      </a:defRPr>
    </a:lvl3pPr>
    <a:lvl4pPr marL="1828800" algn="l" defTabSz="1219200" rtl="0" eaLnBrk="1" latinLnBrk="0" hangingPunct="1">
      <a:defRPr sz="1600" kern="1200">
        <a:solidFill>
          <a:schemeClr val="tx1"/>
        </a:solidFill>
        <a:latin typeface="+mn-lt"/>
        <a:ea typeface="+mn-ea"/>
        <a:cs typeface="+mn-cs"/>
      </a:defRPr>
    </a:lvl4pPr>
    <a:lvl5pPr marL="2438400" algn="l" defTabSz="1219200" rtl="0" eaLnBrk="1" latinLnBrk="0" hangingPunct="1">
      <a:defRPr sz="1600" kern="1200">
        <a:solidFill>
          <a:schemeClr val="tx1"/>
        </a:solidFill>
        <a:latin typeface="+mn-lt"/>
        <a:ea typeface="+mn-ea"/>
        <a:cs typeface="+mn-cs"/>
      </a:defRPr>
    </a:lvl5pPr>
    <a:lvl6pPr marL="3048000" algn="l" defTabSz="1219200" rtl="0" eaLnBrk="1" latinLnBrk="0" hangingPunct="1">
      <a:defRPr sz="1600" kern="1200">
        <a:solidFill>
          <a:schemeClr val="tx1"/>
        </a:solidFill>
        <a:latin typeface="+mn-lt"/>
        <a:ea typeface="+mn-ea"/>
        <a:cs typeface="+mn-cs"/>
      </a:defRPr>
    </a:lvl6pPr>
    <a:lvl7pPr marL="3657600" algn="l" defTabSz="1219200" rtl="0" eaLnBrk="1" latinLnBrk="0" hangingPunct="1">
      <a:defRPr sz="1600" kern="1200">
        <a:solidFill>
          <a:schemeClr val="tx1"/>
        </a:solidFill>
        <a:latin typeface="+mn-lt"/>
        <a:ea typeface="+mn-ea"/>
        <a:cs typeface="+mn-cs"/>
      </a:defRPr>
    </a:lvl7pPr>
    <a:lvl8pPr marL="4267200" algn="l" defTabSz="1219200" rtl="0" eaLnBrk="1" latinLnBrk="0" hangingPunct="1">
      <a:defRPr sz="1600" kern="1200">
        <a:solidFill>
          <a:schemeClr val="tx1"/>
        </a:solidFill>
        <a:latin typeface="+mn-lt"/>
        <a:ea typeface="+mn-ea"/>
        <a:cs typeface="+mn-cs"/>
      </a:defRPr>
    </a:lvl8pPr>
    <a:lvl9pPr marL="4876800" algn="l" defTabSz="1219200"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userDrawn="1">
  <p:cSld name="标题幻灯片">
    <p:spTree>
      <p:nvGrpSpPr>
        <p:cNvPr id="1" name=""/>
        <p:cNvGrpSpPr/>
        <p:nvPr/>
      </p:nvGrpSpPr>
      <p:grpSpPr>
        <a:xfrm>
          <a:off x="0" y="0"/>
          <a:ext cx="0" cy="0"/>
          <a:chOff x="0" y="0"/>
          <a:chExt cx="0" cy="0"/>
        </a:xfrm>
      </p:grpSpPr>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5" name="Footer Placeholder 4"/>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3765" y="365211"/>
            <a:ext cx="2628558" cy="5813184"/>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092" y="365211"/>
            <a:ext cx="7733293" cy="5813184"/>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5" name="Footer Placeholder 4"/>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lvl1pPr>
              <a:lnSpc>
                <a:spcPct val="130000"/>
              </a:lnSpc>
              <a:spcBef>
                <a:spcPts val="0"/>
              </a:spcBef>
              <a:defRPr/>
            </a:lvl1pPr>
            <a:lvl2pPr>
              <a:lnSpc>
                <a:spcPct val="130000"/>
              </a:lnSpc>
              <a:spcBef>
                <a:spcPts val="0"/>
              </a:spcBef>
              <a:defRPr/>
            </a:lvl2pPr>
            <a:lvl3pPr>
              <a:lnSpc>
                <a:spcPct val="130000"/>
              </a:lnSpc>
              <a:spcBef>
                <a:spcPts val="0"/>
              </a:spcBef>
              <a:defRPr/>
            </a:lvl3pPr>
            <a:lvl4pPr>
              <a:lnSpc>
                <a:spcPct val="130000"/>
              </a:lnSpc>
              <a:spcBef>
                <a:spcPts val="0"/>
              </a:spcBef>
              <a:defRPr/>
            </a:lvl4pPr>
            <a:lvl5pPr>
              <a:lnSpc>
                <a:spcPct val="130000"/>
              </a:lnSpc>
              <a:spcBef>
                <a:spcPts val="0"/>
              </a:spcBef>
              <a:defRPr/>
            </a:lvl5pPr>
          </a:lstStyle>
          <a:p>
            <a:pPr lvl="0"/>
            <a:r>
              <a:rPr lang="zh-CN" altLang="en-US" dirty="0"/>
              <a:t>单击此处编辑母版文本样式</a:t>
            </a:r>
            <a:endParaRPr lang="zh-CN" altLang="en-US" dirty="0"/>
          </a:p>
        </p:txBody>
      </p:sp>
      <p:sp>
        <p:nvSpPr>
          <p:cNvPr id="7" name="Slide Number Placeholder 5"/>
          <p:cNvSpPr>
            <a:spLocks noGrp="1"/>
          </p:cNvSpPr>
          <p:nvPr>
            <p:ph type="sldNum" sz="quarter" idx="4"/>
          </p:nvPr>
        </p:nvSpPr>
        <p:spPr>
          <a:xfrm>
            <a:off x="11207169" y="331602"/>
            <a:ext cx="442575" cy="365210"/>
          </a:xfrm>
          <a:prstGeom prst="rect">
            <a:avLst/>
          </a:prstGeom>
        </p:spPr>
        <p:txBody>
          <a:bodyPr/>
          <a:lstStyle>
            <a:lvl1pPr algn="ctr">
              <a:defRPr sz="1600" b="0">
                <a:solidFill>
                  <a:schemeClr val="bg1"/>
                </a:solidFill>
                <a:latin typeface="+mj-lt"/>
              </a:defRPr>
            </a:lvl1pPr>
          </a:lstStyle>
          <a:p>
            <a:fld id="{2C19E75E-6663-4DF6-8780-5FA1457FEFCA}" type="slidenum">
              <a:rPr lang="zh-CN" altLang="en-US" smtClean="0"/>
            </a:fld>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742" y="1710135"/>
            <a:ext cx="10514231" cy="2853398"/>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742" y="4590527"/>
            <a:ext cx="10514231" cy="150053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5" name="Footer Placeholder 4"/>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091" y="1826048"/>
            <a:ext cx="5180926" cy="4352346"/>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Content Placeholder 3"/>
          <p:cNvSpPr>
            <a:spLocks noGrp="1"/>
          </p:cNvSpPr>
          <p:nvPr>
            <p:ph sz="half" idx="2"/>
          </p:nvPr>
        </p:nvSpPr>
        <p:spPr>
          <a:xfrm>
            <a:off x="6171396" y="1826048"/>
            <a:ext cx="5180926" cy="4352346"/>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5" name="Date Placeholder 4"/>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6" name="Footer Placeholder 5"/>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679" y="365210"/>
            <a:ext cx="10514231" cy="1325870"/>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680" y="1681552"/>
            <a:ext cx="5157115"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839680" y="2505655"/>
            <a:ext cx="5157115" cy="3685441"/>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5" name="Text Placeholder 4"/>
          <p:cNvSpPr>
            <a:spLocks noGrp="1"/>
          </p:cNvSpPr>
          <p:nvPr>
            <p:ph type="body" sz="quarter" idx="3"/>
          </p:nvPr>
        </p:nvSpPr>
        <p:spPr>
          <a:xfrm>
            <a:off x="6171397" y="1681552"/>
            <a:ext cx="5182513"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6171397" y="2505655"/>
            <a:ext cx="5182513" cy="3685441"/>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7" name="Date Placeholder 6"/>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8" name="Footer Placeholder 7"/>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9" name="Slide Number Placeholder 8"/>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4" name="Footer Placeholder 3"/>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5" name="Slide Number Placeholder 4"/>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3" name="Footer Placeholder 2"/>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4" name="Slide Number Placeholder 3"/>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679" y="457306"/>
            <a:ext cx="3931725" cy="1600571"/>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2513" y="987655"/>
            <a:ext cx="6171397" cy="487475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Text Placeholder 3"/>
          <p:cNvSpPr>
            <a:spLocks noGrp="1"/>
          </p:cNvSpPr>
          <p:nvPr>
            <p:ph type="body" sz="half" idx="2"/>
          </p:nvPr>
        </p:nvSpPr>
        <p:spPr>
          <a:xfrm>
            <a:off x="839679" y="2057877"/>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6" name="Footer Placeholder 5"/>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679" y="457306"/>
            <a:ext cx="3931725" cy="1600571"/>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2513" y="987655"/>
            <a:ext cx="6171397" cy="487475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679" y="2057877"/>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6" name="Footer Placeholder 5"/>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0EFED"/>
        </a:solidFill>
        <a:effectLst/>
      </p:bgPr>
    </p:bg>
    <p:spTree>
      <p:nvGrpSpPr>
        <p:cNvPr id="1" name=""/>
        <p:cNvGrpSpPr/>
        <p:nvPr/>
      </p:nvGrpSpPr>
      <p:grpSpPr>
        <a:xfrm>
          <a:off x="0" y="0"/>
          <a:ext cx="0" cy="0"/>
          <a:chOff x="0" y="0"/>
          <a:chExt cx="0" cy="0"/>
        </a:xfrm>
      </p:grpSpPr>
      <p:grpSp>
        <p:nvGrpSpPr>
          <p:cNvPr id="11" name="组合 10"/>
          <p:cNvGrpSpPr/>
          <p:nvPr userDrawn="1"/>
        </p:nvGrpSpPr>
        <p:grpSpPr>
          <a:xfrm>
            <a:off x="11154235" y="111888"/>
            <a:ext cx="532974" cy="605361"/>
            <a:chOff x="7545139" y="673329"/>
            <a:chExt cx="532974" cy="605361"/>
          </a:xfrm>
        </p:grpSpPr>
        <p:sp>
          <p:nvSpPr>
            <p:cNvPr id="14" name="Freeform 63"/>
            <p:cNvSpPr>
              <a:spLocks noEditPoints="1"/>
            </p:cNvSpPr>
            <p:nvPr/>
          </p:nvSpPr>
          <p:spPr bwMode="auto">
            <a:xfrm>
              <a:off x="7545139" y="673329"/>
              <a:ext cx="532974" cy="605361"/>
            </a:xfrm>
            <a:custGeom>
              <a:avLst/>
              <a:gdLst>
                <a:gd name="T0" fmla="*/ 319 w 352"/>
                <a:gd name="T1" fmla="*/ 209 h 400"/>
                <a:gd name="T2" fmla="*/ 238 w 352"/>
                <a:gd name="T3" fmla="*/ 134 h 400"/>
                <a:gd name="T4" fmla="*/ 251 w 352"/>
                <a:gd name="T5" fmla="*/ 134 h 400"/>
                <a:gd name="T6" fmla="*/ 313 w 352"/>
                <a:gd name="T7" fmla="*/ 114 h 400"/>
                <a:gd name="T8" fmla="*/ 283 w 352"/>
                <a:gd name="T9" fmla="*/ 96 h 400"/>
                <a:gd name="T10" fmla="*/ 292 w 352"/>
                <a:gd name="T11" fmla="*/ 82 h 400"/>
                <a:gd name="T12" fmla="*/ 289 w 352"/>
                <a:gd name="T13" fmla="*/ 75 h 400"/>
                <a:gd name="T14" fmla="*/ 237 w 352"/>
                <a:gd name="T15" fmla="*/ 97 h 400"/>
                <a:gd name="T16" fmla="*/ 231 w 352"/>
                <a:gd name="T17" fmla="*/ 16 h 400"/>
                <a:gd name="T18" fmla="*/ 142 w 352"/>
                <a:gd name="T19" fmla="*/ 17 h 400"/>
                <a:gd name="T20" fmla="*/ 136 w 352"/>
                <a:gd name="T21" fmla="*/ 108 h 400"/>
                <a:gd name="T22" fmla="*/ 121 w 352"/>
                <a:gd name="T23" fmla="*/ 112 h 400"/>
                <a:gd name="T24" fmla="*/ 111 w 352"/>
                <a:gd name="T25" fmla="*/ 119 h 400"/>
                <a:gd name="T26" fmla="*/ 127 w 352"/>
                <a:gd name="T27" fmla="*/ 130 h 400"/>
                <a:gd name="T28" fmla="*/ 34 w 352"/>
                <a:gd name="T29" fmla="*/ 214 h 400"/>
                <a:gd name="T30" fmla="*/ 149 w 352"/>
                <a:gd name="T31" fmla="*/ 391 h 400"/>
                <a:gd name="T32" fmla="*/ 343 w 352"/>
                <a:gd name="T33" fmla="*/ 268 h 400"/>
                <a:gd name="T34" fmla="*/ 303 w 352"/>
                <a:gd name="T35" fmla="*/ 109 h 400"/>
                <a:gd name="T36" fmla="*/ 251 w 352"/>
                <a:gd name="T37" fmla="*/ 123 h 400"/>
                <a:gd name="T38" fmla="*/ 243 w 352"/>
                <a:gd name="T39" fmla="*/ 122 h 400"/>
                <a:gd name="T40" fmla="*/ 280 w 352"/>
                <a:gd name="T41" fmla="*/ 85 h 400"/>
                <a:gd name="T42" fmla="*/ 239 w 352"/>
                <a:gd name="T43" fmla="*/ 111 h 400"/>
                <a:gd name="T44" fmla="*/ 280 w 352"/>
                <a:gd name="T45" fmla="*/ 85 h 400"/>
                <a:gd name="T46" fmla="*/ 218 w 352"/>
                <a:gd name="T47" fmla="*/ 315 h 400"/>
                <a:gd name="T48" fmla="*/ 183 w 352"/>
                <a:gd name="T49" fmla="*/ 326 h 400"/>
                <a:gd name="T50" fmla="*/ 169 w 352"/>
                <a:gd name="T51" fmla="*/ 344 h 400"/>
                <a:gd name="T52" fmla="*/ 147 w 352"/>
                <a:gd name="T53" fmla="*/ 322 h 400"/>
                <a:gd name="T54" fmla="*/ 122 w 352"/>
                <a:gd name="T55" fmla="*/ 300 h 400"/>
                <a:gd name="T56" fmla="*/ 155 w 352"/>
                <a:gd name="T57" fmla="*/ 280 h 400"/>
                <a:gd name="T58" fmla="*/ 169 w 352"/>
                <a:gd name="T59" fmla="*/ 301 h 400"/>
                <a:gd name="T60" fmla="*/ 142 w 352"/>
                <a:gd name="T61" fmla="*/ 258 h 400"/>
                <a:gd name="T62" fmla="*/ 122 w 352"/>
                <a:gd name="T63" fmla="*/ 225 h 400"/>
                <a:gd name="T64" fmla="*/ 169 w 352"/>
                <a:gd name="T65" fmla="*/ 184 h 400"/>
                <a:gd name="T66" fmla="*/ 183 w 352"/>
                <a:gd name="T67" fmla="*/ 175 h 400"/>
                <a:gd name="T68" fmla="*/ 215 w 352"/>
                <a:gd name="T69" fmla="*/ 194 h 400"/>
                <a:gd name="T70" fmla="*/ 195 w 352"/>
                <a:gd name="T71" fmla="*/ 223 h 400"/>
                <a:gd name="T72" fmla="*/ 183 w 352"/>
                <a:gd name="T73" fmla="*/ 209 h 400"/>
                <a:gd name="T74" fmla="*/ 221 w 352"/>
                <a:gd name="T75" fmla="*/ 252 h 400"/>
                <a:gd name="T76" fmla="*/ 230 w 352"/>
                <a:gd name="T77" fmla="*/ 301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2" h="400">
                  <a:moveTo>
                    <a:pt x="343" y="268"/>
                  </a:moveTo>
                  <a:cubicBezTo>
                    <a:pt x="339" y="245"/>
                    <a:pt x="331" y="231"/>
                    <a:pt x="319" y="209"/>
                  </a:cubicBezTo>
                  <a:cubicBezTo>
                    <a:pt x="308" y="192"/>
                    <a:pt x="288" y="172"/>
                    <a:pt x="273" y="160"/>
                  </a:cubicBezTo>
                  <a:cubicBezTo>
                    <a:pt x="262" y="151"/>
                    <a:pt x="249" y="143"/>
                    <a:pt x="238" y="134"/>
                  </a:cubicBezTo>
                  <a:cubicBezTo>
                    <a:pt x="241" y="134"/>
                    <a:pt x="241" y="134"/>
                    <a:pt x="241" y="134"/>
                  </a:cubicBezTo>
                  <a:cubicBezTo>
                    <a:pt x="251" y="134"/>
                    <a:pt x="251" y="134"/>
                    <a:pt x="251" y="134"/>
                  </a:cubicBezTo>
                  <a:cubicBezTo>
                    <a:pt x="258" y="134"/>
                    <a:pt x="266" y="134"/>
                    <a:pt x="274" y="133"/>
                  </a:cubicBezTo>
                  <a:cubicBezTo>
                    <a:pt x="283" y="132"/>
                    <a:pt x="306" y="128"/>
                    <a:pt x="313" y="114"/>
                  </a:cubicBezTo>
                  <a:cubicBezTo>
                    <a:pt x="318" y="104"/>
                    <a:pt x="314" y="99"/>
                    <a:pt x="311" y="97"/>
                  </a:cubicBezTo>
                  <a:cubicBezTo>
                    <a:pt x="306" y="93"/>
                    <a:pt x="295" y="94"/>
                    <a:pt x="283" y="96"/>
                  </a:cubicBezTo>
                  <a:cubicBezTo>
                    <a:pt x="288" y="92"/>
                    <a:pt x="291" y="88"/>
                    <a:pt x="292" y="84"/>
                  </a:cubicBezTo>
                  <a:cubicBezTo>
                    <a:pt x="292" y="84"/>
                    <a:pt x="292" y="83"/>
                    <a:pt x="292" y="82"/>
                  </a:cubicBezTo>
                  <a:cubicBezTo>
                    <a:pt x="292" y="80"/>
                    <a:pt x="292" y="78"/>
                    <a:pt x="290" y="76"/>
                  </a:cubicBezTo>
                  <a:cubicBezTo>
                    <a:pt x="289" y="75"/>
                    <a:pt x="289" y="75"/>
                    <a:pt x="289" y="75"/>
                  </a:cubicBezTo>
                  <a:cubicBezTo>
                    <a:pt x="287" y="74"/>
                    <a:pt x="287" y="74"/>
                    <a:pt x="287" y="74"/>
                  </a:cubicBezTo>
                  <a:cubicBezTo>
                    <a:pt x="272" y="72"/>
                    <a:pt x="251" y="83"/>
                    <a:pt x="237" y="97"/>
                  </a:cubicBezTo>
                  <a:cubicBezTo>
                    <a:pt x="252" y="77"/>
                    <a:pt x="280" y="51"/>
                    <a:pt x="285" y="30"/>
                  </a:cubicBezTo>
                  <a:cubicBezTo>
                    <a:pt x="266" y="29"/>
                    <a:pt x="247" y="25"/>
                    <a:pt x="231" y="16"/>
                  </a:cubicBezTo>
                  <a:cubicBezTo>
                    <a:pt x="216" y="8"/>
                    <a:pt x="209" y="0"/>
                    <a:pt x="191" y="3"/>
                  </a:cubicBezTo>
                  <a:cubicBezTo>
                    <a:pt x="174" y="5"/>
                    <a:pt x="158" y="13"/>
                    <a:pt x="142" y="17"/>
                  </a:cubicBezTo>
                  <a:cubicBezTo>
                    <a:pt x="124" y="22"/>
                    <a:pt x="108" y="15"/>
                    <a:pt x="90" y="18"/>
                  </a:cubicBezTo>
                  <a:cubicBezTo>
                    <a:pt x="87" y="49"/>
                    <a:pt x="125" y="79"/>
                    <a:pt x="136" y="108"/>
                  </a:cubicBezTo>
                  <a:cubicBezTo>
                    <a:pt x="131" y="109"/>
                    <a:pt x="126" y="110"/>
                    <a:pt x="121" y="112"/>
                  </a:cubicBezTo>
                  <a:cubicBezTo>
                    <a:pt x="121" y="112"/>
                    <a:pt x="121" y="112"/>
                    <a:pt x="121" y="112"/>
                  </a:cubicBezTo>
                  <a:cubicBezTo>
                    <a:pt x="118" y="113"/>
                    <a:pt x="115" y="114"/>
                    <a:pt x="114" y="116"/>
                  </a:cubicBezTo>
                  <a:cubicBezTo>
                    <a:pt x="111" y="119"/>
                    <a:pt x="111" y="119"/>
                    <a:pt x="111" y="119"/>
                  </a:cubicBezTo>
                  <a:cubicBezTo>
                    <a:pt x="113" y="123"/>
                    <a:pt x="113" y="123"/>
                    <a:pt x="113" y="123"/>
                  </a:cubicBezTo>
                  <a:cubicBezTo>
                    <a:pt x="116" y="127"/>
                    <a:pt x="120" y="129"/>
                    <a:pt x="127" y="130"/>
                  </a:cubicBezTo>
                  <a:cubicBezTo>
                    <a:pt x="113" y="139"/>
                    <a:pt x="96" y="149"/>
                    <a:pt x="84" y="159"/>
                  </a:cubicBezTo>
                  <a:cubicBezTo>
                    <a:pt x="69" y="172"/>
                    <a:pt x="46" y="198"/>
                    <a:pt x="34" y="214"/>
                  </a:cubicBezTo>
                  <a:cubicBezTo>
                    <a:pt x="13" y="240"/>
                    <a:pt x="0" y="275"/>
                    <a:pt x="6" y="307"/>
                  </a:cubicBezTo>
                  <a:cubicBezTo>
                    <a:pt x="18" y="370"/>
                    <a:pt x="92" y="391"/>
                    <a:pt x="149" y="391"/>
                  </a:cubicBezTo>
                  <a:cubicBezTo>
                    <a:pt x="212" y="391"/>
                    <a:pt x="293" y="400"/>
                    <a:pt x="335" y="348"/>
                  </a:cubicBezTo>
                  <a:cubicBezTo>
                    <a:pt x="352" y="327"/>
                    <a:pt x="347" y="295"/>
                    <a:pt x="343" y="268"/>
                  </a:cubicBezTo>
                  <a:close/>
                  <a:moveTo>
                    <a:pt x="305" y="105"/>
                  </a:moveTo>
                  <a:cubicBezTo>
                    <a:pt x="305" y="105"/>
                    <a:pt x="305" y="106"/>
                    <a:pt x="303" y="109"/>
                  </a:cubicBezTo>
                  <a:cubicBezTo>
                    <a:pt x="299" y="117"/>
                    <a:pt x="284" y="121"/>
                    <a:pt x="273" y="123"/>
                  </a:cubicBezTo>
                  <a:cubicBezTo>
                    <a:pt x="266" y="124"/>
                    <a:pt x="258" y="124"/>
                    <a:pt x="251" y="123"/>
                  </a:cubicBezTo>
                  <a:cubicBezTo>
                    <a:pt x="243" y="123"/>
                    <a:pt x="243" y="123"/>
                    <a:pt x="243" y="123"/>
                  </a:cubicBezTo>
                  <a:cubicBezTo>
                    <a:pt x="243" y="122"/>
                    <a:pt x="243" y="122"/>
                    <a:pt x="243" y="122"/>
                  </a:cubicBezTo>
                  <a:cubicBezTo>
                    <a:pt x="263" y="112"/>
                    <a:pt x="300" y="101"/>
                    <a:pt x="305" y="105"/>
                  </a:cubicBezTo>
                  <a:close/>
                  <a:moveTo>
                    <a:pt x="280" y="85"/>
                  </a:moveTo>
                  <a:cubicBezTo>
                    <a:pt x="275" y="90"/>
                    <a:pt x="260" y="99"/>
                    <a:pt x="251" y="104"/>
                  </a:cubicBezTo>
                  <a:cubicBezTo>
                    <a:pt x="247" y="106"/>
                    <a:pt x="243" y="108"/>
                    <a:pt x="239" y="111"/>
                  </a:cubicBezTo>
                  <a:cubicBezTo>
                    <a:pt x="239" y="111"/>
                    <a:pt x="239" y="111"/>
                    <a:pt x="239" y="111"/>
                  </a:cubicBezTo>
                  <a:cubicBezTo>
                    <a:pt x="249" y="98"/>
                    <a:pt x="267" y="86"/>
                    <a:pt x="280" y="85"/>
                  </a:cubicBezTo>
                  <a:close/>
                  <a:moveTo>
                    <a:pt x="230" y="301"/>
                  </a:moveTo>
                  <a:cubicBezTo>
                    <a:pt x="227" y="306"/>
                    <a:pt x="223" y="311"/>
                    <a:pt x="218" y="315"/>
                  </a:cubicBezTo>
                  <a:cubicBezTo>
                    <a:pt x="213" y="319"/>
                    <a:pt x="208" y="322"/>
                    <a:pt x="203" y="323"/>
                  </a:cubicBezTo>
                  <a:cubicBezTo>
                    <a:pt x="197" y="325"/>
                    <a:pt x="191" y="326"/>
                    <a:pt x="183" y="326"/>
                  </a:cubicBezTo>
                  <a:cubicBezTo>
                    <a:pt x="183" y="344"/>
                    <a:pt x="183" y="344"/>
                    <a:pt x="183" y="344"/>
                  </a:cubicBezTo>
                  <a:cubicBezTo>
                    <a:pt x="169" y="344"/>
                    <a:pt x="169" y="344"/>
                    <a:pt x="169" y="344"/>
                  </a:cubicBezTo>
                  <a:cubicBezTo>
                    <a:pt x="169" y="326"/>
                    <a:pt x="169" y="326"/>
                    <a:pt x="169" y="326"/>
                  </a:cubicBezTo>
                  <a:cubicBezTo>
                    <a:pt x="160" y="326"/>
                    <a:pt x="152" y="324"/>
                    <a:pt x="147" y="322"/>
                  </a:cubicBezTo>
                  <a:cubicBezTo>
                    <a:pt x="141" y="320"/>
                    <a:pt x="136" y="317"/>
                    <a:pt x="132" y="313"/>
                  </a:cubicBezTo>
                  <a:cubicBezTo>
                    <a:pt x="127" y="309"/>
                    <a:pt x="124" y="305"/>
                    <a:pt x="122" y="300"/>
                  </a:cubicBezTo>
                  <a:cubicBezTo>
                    <a:pt x="120" y="296"/>
                    <a:pt x="118" y="291"/>
                    <a:pt x="117" y="284"/>
                  </a:cubicBezTo>
                  <a:cubicBezTo>
                    <a:pt x="155" y="280"/>
                    <a:pt x="155" y="280"/>
                    <a:pt x="155" y="280"/>
                  </a:cubicBezTo>
                  <a:cubicBezTo>
                    <a:pt x="156" y="286"/>
                    <a:pt x="158" y="291"/>
                    <a:pt x="160" y="293"/>
                  </a:cubicBezTo>
                  <a:cubicBezTo>
                    <a:pt x="162" y="296"/>
                    <a:pt x="165" y="299"/>
                    <a:pt x="169" y="301"/>
                  </a:cubicBezTo>
                  <a:cubicBezTo>
                    <a:pt x="169" y="267"/>
                    <a:pt x="169" y="267"/>
                    <a:pt x="169" y="267"/>
                  </a:cubicBezTo>
                  <a:cubicBezTo>
                    <a:pt x="156" y="264"/>
                    <a:pt x="147" y="261"/>
                    <a:pt x="142" y="258"/>
                  </a:cubicBezTo>
                  <a:cubicBezTo>
                    <a:pt x="137" y="255"/>
                    <a:pt x="132" y="251"/>
                    <a:pt x="128" y="246"/>
                  </a:cubicBezTo>
                  <a:cubicBezTo>
                    <a:pt x="124" y="240"/>
                    <a:pt x="122" y="233"/>
                    <a:pt x="122" y="225"/>
                  </a:cubicBezTo>
                  <a:cubicBezTo>
                    <a:pt x="122" y="213"/>
                    <a:pt x="126" y="204"/>
                    <a:pt x="134" y="196"/>
                  </a:cubicBezTo>
                  <a:cubicBezTo>
                    <a:pt x="142" y="189"/>
                    <a:pt x="154" y="185"/>
                    <a:pt x="169" y="184"/>
                  </a:cubicBezTo>
                  <a:cubicBezTo>
                    <a:pt x="169" y="175"/>
                    <a:pt x="169" y="175"/>
                    <a:pt x="169" y="175"/>
                  </a:cubicBezTo>
                  <a:cubicBezTo>
                    <a:pt x="183" y="175"/>
                    <a:pt x="183" y="175"/>
                    <a:pt x="183" y="175"/>
                  </a:cubicBezTo>
                  <a:cubicBezTo>
                    <a:pt x="183" y="184"/>
                    <a:pt x="183" y="184"/>
                    <a:pt x="183" y="184"/>
                  </a:cubicBezTo>
                  <a:cubicBezTo>
                    <a:pt x="197" y="185"/>
                    <a:pt x="208" y="188"/>
                    <a:pt x="215" y="194"/>
                  </a:cubicBezTo>
                  <a:cubicBezTo>
                    <a:pt x="223" y="200"/>
                    <a:pt x="228" y="208"/>
                    <a:pt x="230" y="218"/>
                  </a:cubicBezTo>
                  <a:cubicBezTo>
                    <a:pt x="195" y="223"/>
                    <a:pt x="195" y="223"/>
                    <a:pt x="195" y="223"/>
                  </a:cubicBezTo>
                  <a:cubicBezTo>
                    <a:pt x="193" y="219"/>
                    <a:pt x="191" y="216"/>
                    <a:pt x="190" y="214"/>
                  </a:cubicBezTo>
                  <a:cubicBezTo>
                    <a:pt x="189" y="212"/>
                    <a:pt x="186" y="211"/>
                    <a:pt x="183" y="209"/>
                  </a:cubicBezTo>
                  <a:cubicBezTo>
                    <a:pt x="183" y="236"/>
                    <a:pt x="183" y="236"/>
                    <a:pt x="183" y="236"/>
                  </a:cubicBezTo>
                  <a:cubicBezTo>
                    <a:pt x="202" y="241"/>
                    <a:pt x="215" y="247"/>
                    <a:pt x="221" y="252"/>
                  </a:cubicBezTo>
                  <a:cubicBezTo>
                    <a:pt x="230" y="260"/>
                    <a:pt x="234" y="270"/>
                    <a:pt x="234" y="282"/>
                  </a:cubicBezTo>
                  <a:cubicBezTo>
                    <a:pt x="234" y="288"/>
                    <a:pt x="233" y="295"/>
                    <a:pt x="230" y="301"/>
                  </a:cubicBezTo>
                  <a:close/>
                </a:path>
              </a:pathLst>
            </a:custGeom>
            <a:solidFill>
              <a:srgbClr val="BE0202"/>
            </a:solidFill>
            <a:ln>
              <a:noFill/>
            </a:ln>
          </p:spPr>
          <p:txBody>
            <a:bodyPr vert="horz" wrap="square" lIns="91440" tIns="45720" rIns="91440" bIns="45720" numCol="1" anchor="t" anchorCtr="0" compatLnSpc="1"/>
            <a:lstStyle/>
            <a:p>
              <a:endParaRPr lang="zh-CN" altLang="en-US"/>
            </a:p>
          </p:txBody>
        </p:sp>
        <p:sp>
          <p:nvSpPr>
            <p:cNvPr id="15" name="矩形 14"/>
            <p:cNvSpPr/>
            <p:nvPr/>
          </p:nvSpPr>
          <p:spPr>
            <a:xfrm>
              <a:off x="7705725" y="934099"/>
              <a:ext cx="259080" cy="27367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Title Placeholder 1"/>
          <p:cNvSpPr>
            <a:spLocks noGrp="1"/>
          </p:cNvSpPr>
          <p:nvPr>
            <p:ph type="title"/>
          </p:nvPr>
        </p:nvSpPr>
        <p:spPr>
          <a:xfrm>
            <a:off x="1002684" y="281403"/>
            <a:ext cx="3975956" cy="441614"/>
          </a:xfrm>
          <a:prstGeom prst="rect">
            <a:avLst/>
          </a:prstGeom>
        </p:spPr>
        <p:txBody>
          <a:bodyPr vert="horz" lIns="121917" tIns="60958" rIns="121917" bIns="60958" rtlCol="0" anchor="ctr">
            <a:normAutofit/>
          </a:bodyPr>
          <a:lstStyle/>
          <a:p>
            <a:r>
              <a:rPr lang="zh-CN" altLang="en-US" dirty="0"/>
              <a:t>单击此处编辑母版标题样式</a:t>
            </a:r>
            <a:endParaRPr lang="en-US" dirty="0"/>
          </a:p>
        </p:txBody>
      </p:sp>
      <p:sp>
        <p:nvSpPr>
          <p:cNvPr id="3" name="Text Placeholder 2"/>
          <p:cNvSpPr>
            <a:spLocks noGrp="1"/>
          </p:cNvSpPr>
          <p:nvPr>
            <p:ph type="body" idx="1"/>
          </p:nvPr>
        </p:nvSpPr>
        <p:spPr>
          <a:xfrm>
            <a:off x="838091" y="937550"/>
            <a:ext cx="10703669" cy="5544530"/>
          </a:xfrm>
          <a:prstGeom prst="rect">
            <a:avLst/>
          </a:prstGeom>
        </p:spPr>
        <p:txBody>
          <a:bodyPr vert="horz" lIns="121917" tIns="60958" rIns="121917" bIns="60958" rtlCol="0">
            <a:normAutofit/>
          </a:bodyPr>
          <a:lstStyle/>
          <a:p>
            <a:pPr lvl="0"/>
            <a:r>
              <a:rPr lang="zh-CN" altLang="en-US" dirty="0"/>
              <a:t>单击此处编辑母版文本样式</a:t>
            </a:r>
            <a:endParaRPr lang="zh-CN" altLang="en-US" dirty="0"/>
          </a:p>
        </p:txBody>
      </p:sp>
      <p:grpSp>
        <p:nvGrpSpPr>
          <p:cNvPr id="7" name="组合 6"/>
          <p:cNvGrpSpPr/>
          <p:nvPr userDrawn="1"/>
        </p:nvGrpSpPr>
        <p:grpSpPr>
          <a:xfrm>
            <a:off x="138588" y="353948"/>
            <a:ext cx="735172" cy="271046"/>
            <a:chOff x="264939" y="188640"/>
            <a:chExt cx="604358" cy="216024"/>
          </a:xfrm>
        </p:grpSpPr>
        <p:sp>
          <p:nvSpPr>
            <p:cNvPr id="8" name="燕尾形 7"/>
            <p:cNvSpPr/>
            <p:nvPr/>
          </p:nvSpPr>
          <p:spPr>
            <a:xfrm>
              <a:off x="264939" y="188640"/>
              <a:ext cx="216024" cy="216024"/>
            </a:xfrm>
            <a:prstGeom prst="chevron">
              <a:avLst/>
            </a:prstGeom>
            <a:solidFill>
              <a:srgbClr val="BE0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9" name="燕尾形 8"/>
            <p:cNvSpPr/>
            <p:nvPr/>
          </p:nvSpPr>
          <p:spPr>
            <a:xfrm>
              <a:off x="454914" y="188640"/>
              <a:ext cx="216024" cy="216024"/>
            </a:xfrm>
            <a:prstGeom prst="chevron">
              <a:avLst/>
            </a:prstGeom>
            <a:solidFill>
              <a:srgbClr val="BE0202">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0" name="燕尾形 9"/>
            <p:cNvSpPr/>
            <p:nvPr/>
          </p:nvSpPr>
          <p:spPr>
            <a:xfrm>
              <a:off x="653273" y="188640"/>
              <a:ext cx="216024" cy="216024"/>
            </a:xfrm>
            <a:prstGeom prst="chevron">
              <a:avLst/>
            </a:prstGeom>
            <a:solidFill>
              <a:srgbClr val="BE020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cxnSp>
        <p:nvCxnSpPr>
          <p:cNvPr id="12" name="直接连接符 11"/>
          <p:cNvCxnSpPr/>
          <p:nvPr userDrawn="1"/>
        </p:nvCxnSpPr>
        <p:spPr>
          <a:xfrm>
            <a:off x="138588" y="705495"/>
            <a:ext cx="11541636" cy="0"/>
          </a:xfrm>
          <a:prstGeom prst="line">
            <a:avLst/>
          </a:prstGeom>
          <a:ln w="190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18" name="Slide Number Placeholder 5"/>
          <p:cNvSpPr>
            <a:spLocks noGrp="1"/>
          </p:cNvSpPr>
          <p:nvPr>
            <p:ph type="sldNum" sz="quarter" idx="4"/>
          </p:nvPr>
        </p:nvSpPr>
        <p:spPr>
          <a:xfrm>
            <a:off x="11199434" y="330424"/>
            <a:ext cx="442575" cy="365210"/>
          </a:xfrm>
          <a:prstGeom prst="rect">
            <a:avLst/>
          </a:prstGeom>
        </p:spPr>
        <p:txBody>
          <a:bodyPr/>
          <a:lstStyle>
            <a:lvl1pPr algn="ctr">
              <a:defRPr sz="1600" b="0">
                <a:solidFill>
                  <a:schemeClr val="bg1"/>
                </a:solidFill>
                <a:latin typeface="+mj-lt"/>
              </a:defRPr>
            </a:lvl1pPr>
          </a:lstStyle>
          <a:p>
            <a:fld id="{2C19E75E-6663-4DF6-8780-5FA1457FEFCA}" type="slidenum">
              <a:rPr lang="zh-CN" altLang="en-US" smtClean="0"/>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ftr="0" dt="0"/>
  <p:txStyles>
    <p:titleStyle>
      <a:lvl1pPr algn="l" defTabSz="914400" rtl="0" eaLnBrk="1" latinLnBrk="0" hangingPunct="1">
        <a:lnSpc>
          <a:spcPct val="90000"/>
        </a:lnSpc>
        <a:spcBef>
          <a:spcPct val="0"/>
        </a:spcBef>
        <a:buNone/>
        <a:defRPr sz="2200" kern="1200">
          <a:solidFill>
            <a:schemeClr val="tx1"/>
          </a:solidFill>
          <a:latin typeface="+mj-lt"/>
          <a:ea typeface="+mj-ea"/>
          <a:cs typeface="+mj-cs"/>
        </a:defRPr>
      </a:lvl1pPr>
    </p:titleStyle>
    <p:body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9.jpeg"/><Relationship Id="rId8" Type="http://schemas.openxmlformats.org/officeDocument/2006/relationships/image" Target="../media/image8.png"/><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0"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6.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7.emf"/></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8.emf"/></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emf"/></Relationships>
</file>

<file path=ppt/slides/_rels/slide19.xml.rels><?xml version="1.0" encoding="UTF-8" standalone="yes"?>
<Relationships xmlns="http://schemas.openxmlformats.org/package/2006/relationships"><Relationship Id="rId9" Type="http://schemas.openxmlformats.org/officeDocument/2006/relationships/tags" Target="../tags/tag37.xml"/><Relationship Id="rId8" Type="http://schemas.openxmlformats.org/officeDocument/2006/relationships/tags" Target="../tags/tag36.xml"/><Relationship Id="rId7" Type="http://schemas.openxmlformats.org/officeDocument/2006/relationships/tags" Target="../tags/tag35.xml"/><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33" Type="http://schemas.openxmlformats.org/officeDocument/2006/relationships/slideLayout" Target="../slideLayouts/slideLayout1.xml"/><Relationship Id="rId32" Type="http://schemas.openxmlformats.org/officeDocument/2006/relationships/image" Target="../media/image12.png"/><Relationship Id="rId31" Type="http://schemas.openxmlformats.org/officeDocument/2006/relationships/tags" Target="../tags/tag58.xml"/><Relationship Id="rId30" Type="http://schemas.openxmlformats.org/officeDocument/2006/relationships/image" Target="../media/image11.emf"/><Relationship Id="rId3" Type="http://schemas.openxmlformats.org/officeDocument/2006/relationships/tags" Target="../tags/tag31.xml"/><Relationship Id="rId29" Type="http://schemas.openxmlformats.org/officeDocument/2006/relationships/tags" Target="../tags/tag57.xml"/><Relationship Id="rId28" Type="http://schemas.openxmlformats.org/officeDocument/2006/relationships/tags" Target="../tags/tag56.xml"/><Relationship Id="rId27" Type="http://schemas.openxmlformats.org/officeDocument/2006/relationships/tags" Target="../tags/tag55.xml"/><Relationship Id="rId26" Type="http://schemas.openxmlformats.org/officeDocument/2006/relationships/tags" Target="../tags/tag54.xml"/><Relationship Id="rId25" Type="http://schemas.openxmlformats.org/officeDocument/2006/relationships/tags" Target="../tags/tag53.xml"/><Relationship Id="rId24" Type="http://schemas.openxmlformats.org/officeDocument/2006/relationships/tags" Target="../tags/tag52.xml"/><Relationship Id="rId23" Type="http://schemas.openxmlformats.org/officeDocument/2006/relationships/tags" Target="../tags/tag51.xml"/><Relationship Id="rId22" Type="http://schemas.openxmlformats.org/officeDocument/2006/relationships/tags" Target="../tags/tag50.xml"/><Relationship Id="rId21" Type="http://schemas.openxmlformats.org/officeDocument/2006/relationships/tags" Target="../tags/tag49.xml"/><Relationship Id="rId20" Type="http://schemas.openxmlformats.org/officeDocument/2006/relationships/tags" Target="../tags/tag48.xml"/><Relationship Id="rId2" Type="http://schemas.openxmlformats.org/officeDocument/2006/relationships/tags" Target="../tags/tag30.xml"/><Relationship Id="rId19" Type="http://schemas.openxmlformats.org/officeDocument/2006/relationships/tags" Target="../tags/tag47.xml"/><Relationship Id="rId18" Type="http://schemas.openxmlformats.org/officeDocument/2006/relationships/tags" Target="../tags/tag46.xml"/><Relationship Id="rId17" Type="http://schemas.openxmlformats.org/officeDocument/2006/relationships/tags" Target="../tags/tag45.xml"/><Relationship Id="rId16" Type="http://schemas.openxmlformats.org/officeDocument/2006/relationships/tags" Target="../tags/tag44.xml"/><Relationship Id="rId15" Type="http://schemas.openxmlformats.org/officeDocument/2006/relationships/tags" Target="../tags/tag43.xml"/><Relationship Id="rId14" Type="http://schemas.openxmlformats.org/officeDocument/2006/relationships/tags" Target="../tags/tag42.xml"/><Relationship Id="rId13" Type="http://schemas.openxmlformats.org/officeDocument/2006/relationships/tags" Target="../tags/tag41.xml"/><Relationship Id="rId12" Type="http://schemas.openxmlformats.org/officeDocument/2006/relationships/tags" Target="../tags/tag40.xml"/><Relationship Id="rId11" Type="http://schemas.openxmlformats.org/officeDocument/2006/relationships/tags" Target="../tags/tag39.xml"/><Relationship Id="rId10" Type="http://schemas.openxmlformats.org/officeDocument/2006/relationships/tags" Target="../tags/tag38.xml"/><Relationship Id="rId1" Type="http://schemas.openxmlformats.org/officeDocument/2006/relationships/image" Target="../media/image10.png"/></Relationships>
</file>

<file path=ppt/slides/_rels/slide2.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3" Type="http://schemas.openxmlformats.org/officeDocument/2006/relationships/slideLayout" Target="../slideLayouts/slideLayout1.xml"/><Relationship Id="rId32" Type="http://schemas.openxmlformats.org/officeDocument/2006/relationships/image" Target="../media/image12.png"/><Relationship Id="rId31" Type="http://schemas.openxmlformats.org/officeDocument/2006/relationships/tags" Target="../tags/tag29.xml"/><Relationship Id="rId30" Type="http://schemas.openxmlformats.org/officeDocument/2006/relationships/image" Target="../media/image11.emf"/><Relationship Id="rId3" Type="http://schemas.openxmlformats.org/officeDocument/2006/relationships/tags" Target="../tags/tag2.xml"/><Relationship Id="rId29" Type="http://schemas.openxmlformats.org/officeDocument/2006/relationships/tags" Target="../tags/tag28.xml"/><Relationship Id="rId28" Type="http://schemas.openxmlformats.org/officeDocument/2006/relationships/tags" Target="../tags/tag27.xml"/><Relationship Id="rId27" Type="http://schemas.openxmlformats.org/officeDocument/2006/relationships/tags" Target="../tags/tag26.xml"/><Relationship Id="rId26" Type="http://schemas.openxmlformats.org/officeDocument/2006/relationships/tags" Target="../tags/tag25.xml"/><Relationship Id="rId25" Type="http://schemas.openxmlformats.org/officeDocument/2006/relationships/tags" Target="../tags/tag24.xml"/><Relationship Id="rId24" Type="http://schemas.openxmlformats.org/officeDocument/2006/relationships/tags" Target="../tags/tag23.xml"/><Relationship Id="rId23" Type="http://schemas.openxmlformats.org/officeDocument/2006/relationships/tags" Target="../tags/tag22.xml"/><Relationship Id="rId22" Type="http://schemas.openxmlformats.org/officeDocument/2006/relationships/tags" Target="../tags/tag21.xml"/><Relationship Id="rId21" Type="http://schemas.openxmlformats.org/officeDocument/2006/relationships/tags" Target="../tags/tag20.xml"/><Relationship Id="rId20" Type="http://schemas.openxmlformats.org/officeDocument/2006/relationships/tags" Target="../tags/tag19.xml"/><Relationship Id="rId2" Type="http://schemas.openxmlformats.org/officeDocument/2006/relationships/tags" Target="../tags/tag1.xml"/><Relationship Id="rId19" Type="http://schemas.openxmlformats.org/officeDocument/2006/relationships/tags" Target="../tags/tag18.xml"/><Relationship Id="rId18" Type="http://schemas.openxmlformats.org/officeDocument/2006/relationships/tags" Target="../tags/tag17.xml"/><Relationship Id="rId17" Type="http://schemas.openxmlformats.org/officeDocument/2006/relationships/tags" Target="../tags/tag16.xml"/><Relationship Id="rId16" Type="http://schemas.openxmlformats.org/officeDocument/2006/relationships/tags" Target="../tags/tag15.xml"/><Relationship Id="rId15" Type="http://schemas.openxmlformats.org/officeDocument/2006/relationships/tags" Target="../tags/tag14.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0.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1.emf"/></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2.emf"/></Relationships>
</file>

<file path=ppt/slides/_rels/slide27.xml.rels><?xml version="1.0" encoding="UTF-8" standalone="yes"?>
<Relationships xmlns="http://schemas.openxmlformats.org/package/2006/relationships"><Relationship Id="rId9" Type="http://schemas.openxmlformats.org/officeDocument/2006/relationships/tags" Target="../tags/tag66.xml"/><Relationship Id="rId8" Type="http://schemas.openxmlformats.org/officeDocument/2006/relationships/tags" Target="../tags/tag65.xml"/><Relationship Id="rId7" Type="http://schemas.openxmlformats.org/officeDocument/2006/relationships/tags" Target="../tags/tag64.xml"/><Relationship Id="rId6" Type="http://schemas.openxmlformats.org/officeDocument/2006/relationships/tags" Target="../tags/tag63.xml"/><Relationship Id="rId5" Type="http://schemas.openxmlformats.org/officeDocument/2006/relationships/tags" Target="../tags/tag62.xml"/><Relationship Id="rId4" Type="http://schemas.openxmlformats.org/officeDocument/2006/relationships/tags" Target="../tags/tag61.xml"/><Relationship Id="rId33" Type="http://schemas.openxmlformats.org/officeDocument/2006/relationships/slideLayout" Target="../slideLayouts/slideLayout1.xml"/><Relationship Id="rId32" Type="http://schemas.openxmlformats.org/officeDocument/2006/relationships/image" Target="../media/image12.png"/><Relationship Id="rId31" Type="http://schemas.openxmlformats.org/officeDocument/2006/relationships/tags" Target="../tags/tag87.xml"/><Relationship Id="rId30" Type="http://schemas.openxmlformats.org/officeDocument/2006/relationships/image" Target="../media/image11.emf"/><Relationship Id="rId3" Type="http://schemas.openxmlformats.org/officeDocument/2006/relationships/tags" Target="../tags/tag60.xml"/><Relationship Id="rId29" Type="http://schemas.openxmlformats.org/officeDocument/2006/relationships/tags" Target="../tags/tag86.xml"/><Relationship Id="rId28" Type="http://schemas.openxmlformats.org/officeDocument/2006/relationships/tags" Target="../tags/tag85.xml"/><Relationship Id="rId27" Type="http://schemas.openxmlformats.org/officeDocument/2006/relationships/tags" Target="../tags/tag84.xml"/><Relationship Id="rId26" Type="http://schemas.openxmlformats.org/officeDocument/2006/relationships/tags" Target="../tags/tag83.xml"/><Relationship Id="rId25" Type="http://schemas.openxmlformats.org/officeDocument/2006/relationships/tags" Target="../tags/tag82.xml"/><Relationship Id="rId24" Type="http://schemas.openxmlformats.org/officeDocument/2006/relationships/tags" Target="../tags/tag81.xml"/><Relationship Id="rId23" Type="http://schemas.openxmlformats.org/officeDocument/2006/relationships/tags" Target="../tags/tag80.xml"/><Relationship Id="rId22" Type="http://schemas.openxmlformats.org/officeDocument/2006/relationships/tags" Target="../tags/tag79.xml"/><Relationship Id="rId21" Type="http://schemas.openxmlformats.org/officeDocument/2006/relationships/tags" Target="../tags/tag78.xml"/><Relationship Id="rId20" Type="http://schemas.openxmlformats.org/officeDocument/2006/relationships/tags" Target="../tags/tag77.xml"/><Relationship Id="rId2" Type="http://schemas.openxmlformats.org/officeDocument/2006/relationships/tags" Target="../tags/tag59.xml"/><Relationship Id="rId19" Type="http://schemas.openxmlformats.org/officeDocument/2006/relationships/tags" Target="../tags/tag76.xml"/><Relationship Id="rId18" Type="http://schemas.openxmlformats.org/officeDocument/2006/relationships/tags" Target="../tags/tag75.xml"/><Relationship Id="rId17" Type="http://schemas.openxmlformats.org/officeDocument/2006/relationships/tags" Target="../tags/tag74.xml"/><Relationship Id="rId16" Type="http://schemas.openxmlformats.org/officeDocument/2006/relationships/tags" Target="../tags/tag73.xml"/><Relationship Id="rId15" Type="http://schemas.openxmlformats.org/officeDocument/2006/relationships/tags" Target="../tags/tag72.xml"/><Relationship Id="rId14" Type="http://schemas.openxmlformats.org/officeDocument/2006/relationships/tags" Target="../tags/tag71.xml"/><Relationship Id="rId13" Type="http://schemas.openxmlformats.org/officeDocument/2006/relationships/tags" Target="../tags/tag70.xml"/><Relationship Id="rId12" Type="http://schemas.openxmlformats.org/officeDocument/2006/relationships/tags" Target="../tags/tag69.xml"/><Relationship Id="rId11" Type="http://schemas.openxmlformats.org/officeDocument/2006/relationships/tags" Target="../tags/tag68.xml"/><Relationship Id="rId10" Type="http://schemas.openxmlformats.org/officeDocument/2006/relationships/tags" Target="../tags/tag67.xml"/><Relationship Id="rId1" Type="http://schemas.openxmlformats.org/officeDocument/2006/relationships/image" Target="../media/image10.pn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3.emf"/></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4.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5.emf"/></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6.emf"/></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8.emf"/><Relationship Id="rId1" Type="http://schemas.openxmlformats.org/officeDocument/2006/relationships/image" Target="../media/image27.emf"/></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0.emf"/><Relationship Id="rId1" Type="http://schemas.openxmlformats.org/officeDocument/2006/relationships/image" Target="../media/image29.emf"/></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1.emf"/></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2.emf"/></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3.pn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4.emf"/></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5.emf"/></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6.emf"/></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emf"/></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7.emf"/></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8.emf"/></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9.emf"/></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0.emf"/></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1.emf"/></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2.emf"/></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3.emf"/></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4.emf"/></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5.emf"/></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6.emf"/></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emf"/></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7.emf"/></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8.emf"/></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9.emf"/></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0.emf"/></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1.emf"/></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2.emf"/></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3.emf"/></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4.png"/></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5.emf"/></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6.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7.emf"/></Relationships>
</file>

<file path=ppt/slides/_rels/slide6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8.emf"/></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9.emf"/></Relationships>
</file>

<file path=ppt/slides/_rels/slide6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0.emf"/></Relationships>
</file>

<file path=ppt/slides/_rels/slide6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1.emf"/></Relationships>
</file>

<file path=ppt/slides/_rels/slide6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2.emf"/></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3.emf"/></Relationships>
</file>

<file path=ppt/slides/_rels/slide6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4.emf"/></Relationships>
</file>

<file path=ppt/slides/_rels/slide6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5.emf"/></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6.emf"/></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emf"/></Relationships>
</file>

<file path=ppt/slides/_rels/slide7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7.emf"/></Relationships>
</file>

<file path=ppt/slides/_rels/slide7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8.emf"/></Relationships>
</file>

<file path=ppt/slides/_rels/slide7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9.emf"/></Relationships>
</file>

<file path=ppt/slides/_rels/slide7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0.emf"/></Relationships>
</file>

<file path=ppt/slides/_rels/slide74.xml.rels><?xml version="1.0" encoding="UTF-8" standalone="yes"?>
<Relationships xmlns="http://schemas.openxmlformats.org/package/2006/relationships"><Relationship Id="rId9" Type="http://schemas.openxmlformats.org/officeDocument/2006/relationships/tags" Target="../tags/tag95.xml"/><Relationship Id="rId8" Type="http://schemas.openxmlformats.org/officeDocument/2006/relationships/tags" Target="../tags/tag94.xml"/><Relationship Id="rId7" Type="http://schemas.openxmlformats.org/officeDocument/2006/relationships/tags" Target="../tags/tag93.xml"/><Relationship Id="rId6" Type="http://schemas.openxmlformats.org/officeDocument/2006/relationships/tags" Target="../tags/tag92.xml"/><Relationship Id="rId5" Type="http://schemas.openxmlformats.org/officeDocument/2006/relationships/tags" Target="../tags/tag91.xml"/><Relationship Id="rId4" Type="http://schemas.openxmlformats.org/officeDocument/2006/relationships/tags" Target="../tags/tag90.xml"/><Relationship Id="rId33" Type="http://schemas.openxmlformats.org/officeDocument/2006/relationships/slideLayout" Target="../slideLayouts/slideLayout1.xml"/><Relationship Id="rId32" Type="http://schemas.openxmlformats.org/officeDocument/2006/relationships/image" Target="../media/image12.png"/><Relationship Id="rId31" Type="http://schemas.openxmlformats.org/officeDocument/2006/relationships/tags" Target="../tags/tag116.xml"/><Relationship Id="rId30" Type="http://schemas.openxmlformats.org/officeDocument/2006/relationships/image" Target="../media/image11.emf"/><Relationship Id="rId3" Type="http://schemas.openxmlformats.org/officeDocument/2006/relationships/tags" Target="../tags/tag89.xml"/><Relationship Id="rId29" Type="http://schemas.openxmlformats.org/officeDocument/2006/relationships/tags" Target="../tags/tag115.xml"/><Relationship Id="rId28" Type="http://schemas.openxmlformats.org/officeDocument/2006/relationships/tags" Target="../tags/tag114.xml"/><Relationship Id="rId27" Type="http://schemas.openxmlformats.org/officeDocument/2006/relationships/tags" Target="../tags/tag113.xml"/><Relationship Id="rId26" Type="http://schemas.openxmlformats.org/officeDocument/2006/relationships/tags" Target="../tags/tag112.xml"/><Relationship Id="rId25" Type="http://schemas.openxmlformats.org/officeDocument/2006/relationships/tags" Target="../tags/tag111.xml"/><Relationship Id="rId24" Type="http://schemas.openxmlformats.org/officeDocument/2006/relationships/tags" Target="../tags/tag110.xml"/><Relationship Id="rId23" Type="http://schemas.openxmlformats.org/officeDocument/2006/relationships/tags" Target="../tags/tag109.xml"/><Relationship Id="rId22" Type="http://schemas.openxmlformats.org/officeDocument/2006/relationships/tags" Target="../tags/tag108.xml"/><Relationship Id="rId21" Type="http://schemas.openxmlformats.org/officeDocument/2006/relationships/tags" Target="../tags/tag107.xml"/><Relationship Id="rId20" Type="http://schemas.openxmlformats.org/officeDocument/2006/relationships/tags" Target="../tags/tag106.xml"/><Relationship Id="rId2" Type="http://schemas.openxmlformats.org/officeDocument/2006/relationships/tags" Target="../tags/tag88.xml"/><Relationship Id="rId19" Type="http://schemas.openxmlformats.org/officeDocument/2006/relationships/tags" Target="../tags/tag105.xml"/><Relationship Id="rId18" Type="http://schemas.openxmlformats.org/officeDocument/2006/relationships/tags" Target="../tags/tag104.xml"/><Relationship Id="rId17" Type="http://schemas.openxmlformats.org/officeDocument/2006/relationships/tags" Target="../tags/tag103.xml"/><Relationship Id="rId16" Type="http://schemas.openxmlformats.org/officeDocument/2006/relationships/tags" Target="../tags/tag102.xml"/><Relationship Id="rId15" Type="http://schemas.openxmlformats.org/officeDocument/2006/relationships/tags" Target="../tags/tag101.xml"/><Relationship Id="rId14" Type="http://schemas.openxmlformats.org/officeDocument/2006/relationships/tags" Target="../tags/tag100.xml"/><Relationship Id="rId13" Type="http://schemas.openxmlformats.org/officeDocument/2006/relationships/tags" Target="../tags/tag99.xml"/><Relationship Id="rId12" Type="http://schemas.openxmlformats.org/officeDocument/2006/relationships/tags" Target="../tags/tag98.xml"/><Relationship Id="rId11" Type="http://schemas.openxmlformats.org/officeDocument/2006/relationships/tags" Target="../tags/tag97.xml"/><Relationship Id="rId10" Type="http://schemas.openxmlformats.org/officeDocument/2006/relationships/tags" Target="../tags/tag96.xml"/><Relationship Id="rId1" Type="http://schemas.openxmlformats.org/officeDocument/2006/relationships/image" Target="../media/image10.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9" Type="http://schemas.openxmlformats.org/officeDocument/2006/relationships/image" Target="../media/image9.jpeg"/><Relationship Id="rId8" Type="http://schemas.openxmlformats.org/officeDocument/2006/relationships/image" Target="../media/image8.png"/><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0" Type="http://schemas.openxmlformats.org/officeDocument/2006/relationships/slideLayout" Target="../slideLayouts/slideLayout1.xml"/><Relationship Id="rId1"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0EFED"/>
        </a:solidFill>
        <a:effectLst/>
      </p:bgPr>
    </p:bg>
    <p:spTree>
      <p:nvGrpSpPr>
        <p:cNvPr id="1" name=""/>
        <p:cNvGrpSpPr/>
        <p:nvPr/>
      </p:nvGrpSpPr>
      <p:grpSpPr>
        <a:xfrm>
          <a:off x="0" y="0"/>
          <a:ext cx="0" cy="0"/>
          <a:chOff x="0" y="0"/>
          <a:chExt cx="0" cy="0"/>
        </a:xfrm>
      </p:grpSpPr>
      <p:pic>
        <p:nvPicPr>
          <p:cNvPr id="4" name="图片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646809" y="-1"/>
            <a:ext cx="8573381" cy="5638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p:cNvSpPr txBox="1">
            <a:spLocks noChangeArrowheads="1"/>
          </p:cNvSpPr>
          <p:nvPr/>
        </p:nvSpPr>
        <p:spPr bwMode="auto">
          <a:xfrm>
            <a:off x="133985" y="4735830"/>
            <a:ext cx="6334125" cy="678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800" b="1" dirty="0">
                <a:solidFill>
                  <a:srgbClr val="BE0202"/>
                </a:solidFill>
                <a:latin typeface="微软雅黑" panose="020B0503020204020204" pitchFamily="34" charset="-122"/>
                <a:ea typeface="微软雅黑" panose="020B0503020204020204" pitchFamily="34" charset="-122"/>
              </a:rPr>
              <a:t>微电影制作</a:t>
            </a:r>
            <a:endParaRPr lang="zh-CN" altLang="en-US" sz="4800" b="1" dirty="0">
              <a:solidFill>
                <a:srgbClr val="BE0202"/>
              </a:solidFill>
              <a:latin typeface="微软雅黑" panose="020B0503020204020204" pitchFamily="34" charset="-122"/>
              <a:ea typeface="微软雅黑" panose="020B0503020204020204" pitchFamily="34" charset="-122"/>
            </a:endParaRPr>
          </a:p>
        </p:txBody>
      </p:sp>
      <p:sp>
        <p:nvSpPr>
          <p:cNvPr id="6" name="TextBox 12"/>
          <p:cNvSpPr txBox="1">
            <a:spLocks noChangeArrowheads="1"/>
          </p:cNvSpPr>
          <p:nvPr/>
        </p:nvSpPr>
        <p:spPr bwMode="auto">
          <a:xfrm>
            <a:off x="198048" y="5928011"/>
            <a:ext cx="5872986" cy="451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100" dirty="0">
                <a:solidFill>
                  <a:srgbClr val="4D4948"/>
                </a:solidFill>
                <a:latin typeface="微软雅黑" panose="020B0503020204020204" pitchFamily="34" charset="-122"/>
                <a:ea typeface="微软雅黑" panose="020B0503020204020204" pitchFamily="34" charset="-122"/>
              </a:rPr>
              <a:t>人民邮电出版社</a:t>
            </a:r>
            <a:endParaRPr lang="zh-CN" altLang="en-US" sz="2100" dirty="0">
              <a:solidFill>
                <a:srgbClr val="4D4948"/>
              </a:solidFill>
              <a:latin typeface="微软雅黑" panose="020B0503020204020204" pitchFamily="34" charset="-122"/>
              <a:ea typeface="微软雅黑" panose="020B0503020204020204" pitchFamily="34" charset="-122"/>
            </a:endParaRPr>
          </a:p>
        </p:txBody>
      </p:sp>
      <p:cxnSp>
        <p:nvCxnSpPr>
          <p:cNvPr id="7" name="直接连接符 44"/>
          <p:cNvCxnSpPr>
            <a:cxnSpLocks noChangeShapeType="1"/>
          </p:cNvCxnSpPr>
          <p:nvPr/>
        </p:nvCxnSpPr>
        <p:spPr bwMode="auto">
          <a:xfrm>
            <a:off x="239319" y="5638551"/>
            <a:ext cx="8747575"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Freeform 5"/>
          <p:cNvSpPr/>
          <p:nvPr/>
        </p:nvSpPr>
        <p:spPr bwMode="auto">
          <a:xfrm>
            <a:off x="0" y="0"/>
            <a:ext cx="1404756" cy="568457"/>
          </a:xfrm>
          <a:custGeom>
            <a:avLst/>
            <a:gdLst>
              <a:gd name="T0" fmla="*/ 0 w 2998"/>
              <a:gd name="T1" fmla="*/ 0 h 1197"/>
              <a:gd name="T2" fmla="*/ 2381 w 2998"/>
              <a:gd name="T3" fmla="*/ 0 h 1197"/>
              <a:gd name="T4" fmla="*/ 2998 w 2998"/>
              <a:gd name="T5" fmla="*/ 1197 h 1197"/>
              <a:gd name="T6" fmla="*/ 0 w 2998"/>
              <a:gd name="T7" fmla="*/ 1197 h 1197"/>
              <a:gd name="T8" fmla="*/ 0 w 2998"/>
              <a:gd name="T9" fmla="*/ 0 h 1197"/>
            </a:gdLst>
            <a:ahLst/>
            <a:cxnLst>
              <a:cxn ang="0">
                <a:pos x="T0" y="T1"/>
              </a:cxn>
              <a:cxn ang="0">
                <a:pos x="T2" y="T3"/>
              </a:cxn>
              <a:cxn ang="0">
                <a:pos x="T4" y="T5"/>
              </a:cxn>
              <a:cxn ang="0">
                <a:pos x="T6" y="T7"/>
              </a:cxn>
              <a:cxn ang="0">
                <a:pos x="T8" y="T9"/>
              </a:cxn>
            </a:cxnLst>
            <a:rect l="0" t="0" r="r" b="b"/>
            <a:pathLst>
              <a:path w="2998" h="1197">
                <a:moveTo>
                  <a:pt x="0" y="0"/>
                </a:moveTo>
                <a:lnTo>
                  <a:pt x="2381" y="0"/>
                </a:lnTo>
                <a:lnTo>
                  <a:pt x="2998" y="1197"/>
                </a:lnTo>
                <a:lnTo>
                  <a:pt x="0" y="1197"/>
                </a:lnTo>
                <a:lnTo>
                  <a:pt x="0" y="0"/>
                </a:lnTo>
                <a:close/>
              </a:path>
            </a:pathLst>
          </a:custGeom>
          <a:solidFill>
            <a:srgbClr val="BE0202"/>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p>
            <a:endParaRPr lang="zh-CN" altLang="en-US"/>
          </a:p>
        </p:txBody>
      </p:sp>
      <p:pic>
        <p:nvPicPr>
          <p:cNvPr id="2" name="图片 1"/>
          <p:cNvPicPr>
            <a:picLocks noChangeAspect="1"/>
          </p:cNvPicPr>
          <p:nvPr/>
        </p:nvPicPr>
        <p:blipFill rotWithShape="1">
          <a:blip r:embed="rId2" cstate="print">
            <a:extLst>
              <a:ext uri="{28A0092B-C50C-407E-A947-70E740481C1C}">
                <a14:useLocalDpi xmlns:a14="http://schemas.microsoft.com/office/drawing/2010/main" val="0"/>
              </a:ext>
            </a:extLst>
          </a:blip>
          <a:srcRect r="84125"/>
          <a:stretch>
            <a:fillRect/>
          </a:stretch>
        </p:blipFill>
        <p:spPr>
          <a:xfrm>
            <a:off x="383242" y="65401"/>
            <a:ext cx="333785" cy="437654"/>
          </a:xfrm>
          <a:prstGeom prst="rect">
            <a:avLst/>
          </a:prstGeom>
        </p:spPr>
      </p:pic>
      <p:pic>
        <p:nvPicPr>
          <p:cNvPr id="12" name="图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4990" y="3292022"/>
            <a:ext cx="822867" cy="822867"/>
          </a:xfrm>
          <a:prstGeom prst="rect">
            <a:avLst/>
          </a:prstGeom>
        </p:spPr>
      </p:pic>
      <p:pic>
        <p:nvPicPr>
          <p:cNvPr id="13" name="图片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353448">
            <a:off x="7514030" y="4830352"/>
            <a:ext cx="757656" cy="757656"/>
          </a:xfrm>
          <a:prstGeom prst="rect">
            <a:avLst/>
          </a:prstGeom>
        </p:spPr>
      </p:pic>
      <p:pic>
        <p:nvPicPr>
          <p:cNvPr id="14" name="图片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99158" y="2123788"/>
            <a:ext cx="1168234" cy="1168234"/>
          </a:xfrm>
          <a:prstGeom prst="rect">
            <a:avLst/>
          </a:prstGeom>
        </p:spPr>
      </p:pic>
      <p:pic>
        <p:nvPicPr>
          <p:cNvPr id="15" name="图片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816839">
            <a:off x="8370302" y="497152"/>
            <a:ext cx="825947" cy="825947"/>
          </a:xfrm>
          <a:prstGeom prst="rect">
            <a:avLst/>
          </a:prstGeom>
        </p:spPr>
      </p:pic>
      <p:pic>
        <p:nvPicPr>
          <p:cNvPr id="16" name="图片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56745" y="4296637"/>
            <a:ext cx="673204" cy="673204"/>
          </a:xfrm>
          <a:prstGeom prst="rect">
            <a:avLst/>
          </a:prstGeom>
        </p:spPr>
      </p:pic>
      <p:pic>
        <p:nvPicPr>
          <p:cNvPr id="17" name="图片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1235225">
            <a:off x="5134526" y="1705826"/>
            <a:ext cx="545267" cy="545267"/>
          </a:xfrm>
          <a:prstGeom prst="rect">
            <a:avLst/>
          </a:prstGeom>
        </p:spPr>
      </p:pic>
      <p:pic>
        <p:nvPicPr>
          <p:cNvPr id="18" name="图片 17"/>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939268" y="1958536"/>
            <a:ext cx="870130" cy="870130"/>
          </a:xfrm>
          <a:prstGeom prst="rect">
            <a:avLst/>
          </a:prstGeom>
        </p:spPr>
      </p:pic>
      <p:grpSp>
        <p:nvGrpSpPr>
          <p:cNvPr id="29" name="组合 18"/>
          <p:cNvGrpSpPr/>
          <p:nvPr/>
        </p:nvGrpSpPr>
        <p:grpSpPr bwMode="auto">
          <a:xfrm>
            <a:off x="171126" y="3829684"/>
            <a:ext cx="5927754" cy="684213"/>
            <a:chOff x="273857" y="3807026"/>
            <a:chExt cx="5797177" cy="683488"/>
          </a:xfrm>
        </p:grpSpPr>
        <p:sp>
          <p:nvSpPr>
            <p:cNvPr id="30" name="矩形 45"/>
            <p:cNvSpPr>
              <a:spLocks noChangeArrowheads="1"/>
            </p:cNvSpPr>
            <p:nvPr/>
          </p:nvSpPr>
          <p:spPr bwMode="auto">
            <a:xfrm>
              <a:off x="298412" y="3807026"/>
              <a:ext cx="1041264" cy="683488"/>
            </a:xfrm>
            <a:prstGeom prst="rect">
              <a:avLst/>
            </a:prstGeom>
            <a:solidFill>
              <a:srgbClr val="BE0202"/>
            </a:solidFill>
            <a:ln w="9525">
              <a:noFill/>
              <a:miter lim="800000"/>
            </a:ln>
          </p:spPr>
          <p:txBody>
            <a:bodyPr lIns="121917" tIns="60958" rIns="121917" bIns="60958"/>
            <a:lstStyle/>
            <a:p>
              <a:endParaRPr lang="zh-CN" altLang="en-US"/>
            </a:p>
          </p:txBody>
        </p:sp>
        <p:sp>
          <p:nvSpPr>
            <p:cNvPr id="31" name="矩形 53"/>
            <p:cNvSpPr>
              <a:spLocks noChangeArrowheads="1"/>
            </p:cNvSpPr>
            <p:nvPr/>
          </p:nvSpPr>
          <p:spPr bwMode="auto">
            <a:xfrm>
              <a:off x="1369943" y="3814004"/>
              <a:ext cx="4318519" cy="676193"/>
            </a:xfrm>
            <a:prstGeom prst="rect">
              <a:avLst/>
            </a:prstGeom>
            <a:solidFill>
              <a:srgbClr val="504B48"/>
            </a:solidFill>
            <a:ln w="9525">
              <a:noFill/>
              <a:miter lim="800000"/>
            </a:ln>
          </p:spPr>
          <p:txBody>
            <a:bodyPr lIns="121917" tIns="60958" rIns="121917" bIns="60958"/>
            <a:lstStyle/>
            <a:p>
              <a:endParaRPr lang="zh-CN" altLang="en-US"/>
            </a:p>
          </p:txBody>
        </p:sp>
        <p:sp>
          <p:nvSpPr>
            <p:cNvPr id="32" name="TextBox 17"/>
            <p:cNvSpPr txBox="1">
              <a:spLocks noChangeArrowheads="1"/>
            </p:cNvSpPr>
            <p:nvPr/>
          </p:nvSpPr>
          <p:spPr bwMode="auto">
            <a:xfrm>
              <a:off x="1339676" y="3906149"/>
              <a:ext cx="4731358" cy="439589"/>
            </a:xfrm>
            <a:prstGeom prst="rect">
              <a:avLst/>
            </a:prstGeom>
            <a:noFill/>
            <a:ln w="9525">
              <a:noFill/>
              <a:miter lim="800000"/>
            </a:ln>
          </p:spPr>
          <p:txBody>
            <a:bodyPr lIns="121917" tIns="60958" rIns="121917" bIns="60958">
              <a:spAutoFit/>
            </a:bodyPr>
            <a:lstStyle/>
            <a:p>
              <a:pPr>
                <a:lnSpc>
                  <a:spcPct val="130000"/>
                </a:lnSpc>
              </a:pPr>
              <a:r>
                <a:rPr lang="zh-CN" altLang="en-US" sz="1600">
                  <a:solidFill>
                    <a:srgbClr val="F8F8F8"/>
                  </a:solidFill>
                  <a:latin typeface="微软雅黑" panose="020B0503020204020204" pitchFamily="34" charset="-122"/>
                  <a:ea typeface="微软雅黑" panose="020B0503020204020204" pitchFamily="34" charset="-122"/>
                  <a:sym typeface="+mn-ea"/>
                </a:rPr>
                <a:t>短视频拍摄与剪辑实战教程（剪映</a:t>
              </a:r>
              <a:r>
                <a:rPr lang="en-US" altLang="zh-CN" sz="1600">
                  <a:solidFill>
                    <a:srgbClr val="F8F8F8"/>
                  </a:solidFill>
                  <a:latin typeface="微软雅黑" panose="020B0503020204020204" pitchFamily="34" charset="-122"/>
                  <a:ea typeface="微软雅黑" panose="020B0503020204020204" pitchFamily="34" charset="-122"/>
                  <a:sym typeface="+mn-ea"/>
                </a:rPr>
                <a:t>+Premiere</a:t>
              </a:r>
              <a:r>
                <a:rPr lang="zh-CN" altLang="en-US" sz="1600">
                  <a:solidFill>
                    <a:srgbClr val="F8F8F8"/>
                  </a:solidFill>
                  <a:latin typeface="微软雅黑" panose="020B0503020204020204" pitchFamily="34" charset="-122"/>
                  <a:ea typeface="微软雅黑" panose="020B0503020204020204" pitchFamily="34" charset="-122"/>
                  <a:sym typeface="+mn-ea"/>
                </a:rPr>
                <a:t>）</a:t>
              </a:r>
              <a:endParaRPr lang="zh-CN" altLang="en-US" sz="1600">
                <a:solidFill>
                  <a:srgbClr val="F8F8F8"/>
                </a:solidFill>
                <a:latin typeface="微软雅黑" panose="020B0503020204020204" pitchFamily="34" charset="-122"/>
                <a:ea typeface="微软雅黑" panose="020B0503020204020204" pitchFamily="34" charset="-122"/>
                <a:sym typeface="+mn-ea"/>
              </a:endParaRPr>
            </a:p>
          </p:txBody>
        </p:sp>
        <p:sp>
          <p:nvSpPr>
            <p:cNvPr id="33" name="矩形 22"/>
            <p:cNvSpPr>
              <a:spLocks noChangeArrowheads="1"/>
            </p:cNvSpPr>
            <p:nvPr/>
          </p:nvSpPr>
          <p:spPr bwMode="auto">
            <a:xfrm>
              <a:off x="273857" y="3868601"/>
              <a:ext cx="1078077" cy="521417"/>
            </a:xfrm>
            <a:prstGeom prst="rect">
              <a:avLst/>
            </a:prstGeom>
            <a:noFill/>
            <a:ln w="9525">
              <a:noFill/>
              <a:miter lim="800000"/>
            </a:ln>
          </p:spPr>
          <p:txBody>
            <a:bodyPr wrap="none">
              <a:spAutoFit/>
            </a:bodyPr>
            <a:lstStyle/>
            <a:p>
              <a:r>
                <a:rPr lang="zh-CN" altLang="en-US" sz="2800">
                  <a:solidFill>
                    <a:srgbClr val="F8F8F8"/>
                  </a:solidFill>
                  <a:latin typeface="微软雅黑" panose="020B0503020204020204" pitchFamily="34" charset="-122"/>
                  <a:ea typeface="微软雅黑" panose="020B0503020204020204" pitchFamily="34" charset="-122"/>
                </a:rPr>
                <a:t>第</a:t>
              </a:r>
              <a:r>
                <a:rPr lang="en-US" altLang="zh-CN" sz="2800">
                  <a:solidFill>
                    <a:srgbClr val="F8F8F8"/>
                  </a:solidFill>
                  <a:latin typeface="微软雅黑" panose="020B0503020204020204" pitchFamily="34" charset="-122"/>
                  <a:ea typeface="微软雅黑" panose="020B0503020204020204" pitchFamily="34" charset="-122"/>
                </a:rPr>
                <a:t>9</a:t>
              </a:r>
              <a:r>
                <a:rPr lang="zh-CN" altLang="en-US" sz="2800">
                  <a:solidFill>
                    <a:srgbClr val="F8F8F8"/>
                  </a:solidFill>
                  <a:latin typeface="微软雅黑" panose="020B0503020204020204" pitchFamily="34" charset="-122"/>
                  <a:ea typeface="微软雅黑" panose="020B0503020204020204" pitchFamily="34" charset="-122"/>
                </a:rPr>
                <a:t>章</a:t>
              </a:r>
              <a:endParaRPr lang="zh-CN" altLang="en-US" sz="2800">
                <a:latin typeface="Times New Roman" panose="02020603050405020304" pitchFamily="18" charset="0"/>
                <a:ea typeface="微软雅黑" panose="020B0503020204020204"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0-#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2"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2000"/>
                                        <p:tgtEl>
                                          <p:spTgt spid="7"/>
                                        </p:tgtEl>
                                      </p:cBhvr>
                                    </p:animEffect>
                                  </p:childTnLst>
                                </p:cTn>
                              </p:par>
                            </p:childTnLst>
                          </p:cTn>
                        </p:par>
                        <p:par>
                          <p:cTn id="17" fill="hold">
                            <p:stCondLst>
                              <p:cond delay="2500"/>
                            </p:stCondLst>
                            <p:childTnLst>
                              <p:par>
                                <p:cTn id="18" presetID="2" presetClass="entr" presetSubtype="2"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1+#ppt_w/2"/>
                                          </p:val>
                                        </p:tav>
                                        <p:tav tm="100000">
                                          <p:val>
                                            <p:strVal val="#ppt_x"/>
                                          </p:val>
                                        </p:tav>
                                      </p:tavLst>
                                    </p:anim>
                                    <p:anim calcmode="lin" valueType="num">
                                      <p:cBhvr additive="base">
                                        <p:cTn id="21" dur="500" fill="hold"/>
                                        <p:tgtEl>
                                          <p:spTgt spid="5"/>
                                        </p:tgtEl>
                                        <p:attrNameLst>
                                          <p:attrName>ppt_y</p:attrName>
                                        </p:attrNameLst>
                                      </p:cBhvr>
                                      <p:tavLst>
                                        <p:tav tm="0">
                                          <p:val>
                                            <p:strVal val="#ppt_y"/>
                                          </p:val>
                                        </p:tav>
                                        <p:tav tm="100000">
                                          <p:val>
                                            <p:strVal val="#ppt_y"/>
                                          </p:val>
                                        </p:tav>
                                      </p:tavLst>
                                    </p:anim>
                                  </p:childTnLst>
                                </p:cTn>
                              </p:par>
                            </p:childTnLst>
                          </p:cTn>
                        </p:par>
                        <p:par>
                          <p:cTn id="22" fill="hold">
                            <p:stCondLst>
                              <p:cond delay="3000"/>
                            </p:stCondLst>
                            <p:childTnLst>
                              <p:par>
                                <p:cTn id="23" presetID="41" presetClass="entr" presetSubtype="0" fill="hold" grpId="0" nodeType="afterEffect">
                                  <p:stCondLst>
                                    <p:cond delay="0"/>
                                  </p:stCondLst>
                                  <p:iterate type="lt">
                                    <p:tmPct val="10000"/>
                                  </p:iterate>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6"/>
                                        </p:tgtEl>
                                        <p:attrNameLst>
                                          <p:attrName>ppt_y</p:attrName>
                                        </p:attrNameLst>
                                      </p:cBhvr>
                                      <p:tavLst>
                                        <p:tav tm="0">
                                          <p:val>
                                            <p:strVal val="#ppt_y"/>
                                          </p:val>
                                        </p:tav>
                                        <p:tav tm="100000">
                                          <p:val>
                                            <p:strVal val="#ppt_y"/>
                                          </p:val>
                                        </p:tav>
                                      </p:tavLst>
                                    </p:anim>
                                    <p:anim calcmode="lin" valueType="num">
                                      <p:cBhvr>
                                        <p:cTn id="27"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6"/>
                                        </p:tgtEl>
                                      </p:cBhvr>
                                    </p:animEffect>
                                  </p:childTnLst>
                                </p:cTn>
                              </p:par>
                            </p:childTnLst>
                          </p:cTn>
                        </p:par>
                        <p:par>
                          <p:cTn id="30" fill="hold">
                            <p:stCondLst>
                              <p:cond delay="3799"/>
                            </p:stCondLst>
                            <p:childTnLst>
                              <p:par>
                                <p:cTn id="31" presetID="10" presetClass="entr" presetSubtype="0" fill="hold" nodeType="after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par>
                                <p:cTn id="34" presetID="10" presetClass="entr" presetSubtype="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par>
                                <p:cTn id="37" presetID="10"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par>
                                <p:cTn id="40" presetID="10" presetClass="entr" presetSubtype="0" fill="hold"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par>
                                <p:cTn id="43" presetID="10" presetClass="entr" presetSubtype="0" fill="hold"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par>
                                <p:cTn id="46" presetID="10" presetClass="entr" presetSubtype="0" fill="hold"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par>
                                <p:cTn id="49" presetID="10" presetClass="entr" presetSubtype="0" fill="hold" nodeType="with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utoUpdateAnimBg="0"/>
      <p:bldP spid="1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9.1.3 </a:t>
            </a:r>
            <a:r>
              <a:rPr lang="zh-CN" altLang="en-US" dirty="0"/>
              <a:t>编写剧本和拍摄脚本</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在编写剧本的过程中，创作者要学会让创意自由流动，不拘泥于传统的故事模式，勇于尝试新颖的想法和观点。微电影是一个允许创作者发挥创造力的精彩媒体，通过创作让剧本独特且具有深度，吸引观众的关注。</a:t>
            </a:r>
            <a:endParaRPr lang="zh-CN" altLang="en-US" dirty="0"/>
          </a:p>
          <a:p>
            <a:r>
              <a:rPr lang="en-US" altLang="zh-CN" dirty="0"/>
              <a:t>1</a:t>
            </a:r>
            <a:r>
              <a:rPr lang="zh-CN" altLang="en-US" dirty="0"/>
              <a:t>．编写剧本</a:t>
            </a:r>
            <a:endParaRPr lang="zh-CN" altLang="en-US" dirty="0"/>
          </a:p>
          <a:p>
            <a:r>
              <a:rPr lang="zh-CN" altLang="en-US" dirty="0"/>
              <a:t>编写微电影剧本需要一定的技巧和创意，创作者要根据之前的构思明确主题和构建角色，并不断往里面填充细节。</a:t>
            </a:r>
            <a:endParaRPr lang="zh-CN" altLang="en-US" dirty="0"/>
          </a:p>
          <a:p>
            <a:r>
              <a:rPr lang="zh-CN" altLang="en-US" dirty="0"/>
              <a:t>在构思阶段，大纲可以只是一个故事，而剧本却不能只是一个故事。剧本要有角色简谱、明确的时间线、对白和台词、场景等要素，在反复修改中逐渐完善。刚刚列举的这些剧本要素具备不同的效果，具体如下。</a:t>
            </a:r>
            <a:endParaRPr lang="zh-CN" alt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9.1.3 </a:t>
            </a:r>
            <a:r>
              <a:rPr lang="zh-CN" altLang="en-US" dirty="0"/>
              <a:t>编写剧本和拍摄脚本</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角色简谱（设定）：角色的个人信息与性格，故事发生时的心境，都是要在角色设定中写明的。详细的角色设定可以帮助演员迅速了解角色形象，揣摩角色心理，进而演绎角色。而创作者要创建有趣和具有深度的角色，每个角色都应该有独特的特点、目标和冲突，观众才能够与角色建立情感联系。</a:t>
            </a:r>
            <a:endParaRPr lang="zh-CN" altLang="en-US" dirty="0"/>
          </a:p>
          <a:p>
            <a:r>
              <a:rPr lang="zh-CN" altLang="en-US" dirty="0"/>
              <a:t>时间线：注意时间线可确保故事的发展合乎逻辑。时间线应该清晰，避免出现逻辑错误。一个有清晰的时间线的剧本不一定是一个好剧本，但毋庸置疑的是，一个没有清晰的时间线的剧本一定是一个不好的剧本。</a:t>
            </a:r>
            <a:endParaRPr lang="zh-CN" altLang="en-US" dirty="0"/>
          </a:p>
          <a:p>
            <a:r>
              <a:rPr lang="zh-CN" altLang="en-US" dirty="0"/>
              <a:t>对白和台词：写出对白和台词，让角色之间的交流更生动。对白和台词应该反映出角色的性格和情感。</a:t>
            </a:r>
            <a:endParaRPr lang="zh-CN" altLang="en-US" dirty="0"/>
          </a:p>
          <a:p>
            <a:r>
              <a:rPr lang="zh-CN" altLang="en-US" dirty="0"/>
              <a:t>场景：决定故事发生的地点和背景。场景应该与故事情节和主题相契合，提升观众的情感体验。</a:t>
            </a:r>
            <a:endParaRPr lang="zh-CN" alt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9.1.3 </a:t>
            </a:r>
            <a:r>
              <a:rPr lang="zh-CN" altLang="en-US" dirty="0"/>
              <a:t>编写剧本和拍摄脚本</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．根据剧本撰写拍摄脚本</a:t>
            </a:r>
            <a:endParaRPr lang="zh-CN" altLang="en-US" dirty="0"/>
          </a:p>
          <a:p>
            <a:r>
              <a:rPr lang="zh-CN" altLang="en-US" dirty="0"/>
              <a:t>根据剧本撰写分镜头脚本是将故事从文字转化为具体画面的过程。以下是一些步骤和技巧，可帮助我们编写分镜头脚本。</a:t>
            </a:r>
            <a:endParaRPr lang="zh-CN" altLang="en-US" dirty="0"/>
          </a:p>
          <a:p>
            <a:r>
              <a:rPr lang="zh-CN" altLang="en-US" dirty="0"/>
              <a:t>阅读剧本：仔细阅读完整的剧本，确保对故事的情节和角色有充分的了解。</a:t>
            </a:r>
            <a:endParaRPr lang="zh-CN" altLang="en-US" dirty="0"/>
          </a:p>
          <a:p>
            <a:r>
              <a:rPr lang="zh-CN" altLang="en-US" dirty="0"/>
              <a:t>确定关键场景：确定剧本中的关键场景和情节转折点。这些场景通常是需要特别关注的。</a:t>
            </a:r>
            <a:endParaRPr lang="zh-CN" altLang="en-US" dirty="0"/>
          </a:p>
          <a:p>
            <a:r>
              <a:rPr lang="zh-CN" altLang="en-US" dirty="0"/>
              <a:t>创建分镜头列表：创建一个分镜头列表，按照剧本的顺序列出每个场景或情节。每个分镜头都应有一个独特的编号。</a:t>
            </a:r>
            <a:endParaRPr lang="zh-CN" altLang="en-US" dirty="0"/>
          </a:p>
          <a:p>
            <a:r>
              <a:rPr lang="zh-CN" altLang="en-US" dirty="0"/>
              <a:t>场景描述：对于每个分镜头，写下场景的描述，包括地点、时间、天气等相关信息。场景描述应该清晰而简洁。</a:t>
            </a:r>
            <a:endParaRPr lang="zh-CN" altLang="en-US" dirty="0"/>
          </a:p>
          <a:p>
            <a:r>
              <a:rPr lang="zh-CN" altLang="en-US" dirty="0"/>
              <a:t>角色和动作：描述每个角色在场景中的动作和表情，包括角色的位置、移动方式和互动形式。</a:t>
            </a:r>
            <a:endParaRPr lang="zh-CN" alt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9.1.3 </a:t>
            </a:r>
            <a:r>
              <a:rPr lang="zh-CN" altLang="en-US" dirty="0"/>
              <a:t>编写剧本和拍摄脚本</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摄影指导：提供摄像师所需的指导，包括镜头角度、拍摄手法、镜头大小和焦距。这有助于实现所需的视觉效果。</a:t>
            </a:r>
            <a:endParaRPr lang="zh-CN" altLang="en-US" dirty="0"/>
          </a:p>
          <a:p>
            <a:r>
              <a:rPr lang="zh-CN" altLang="en-US" dirty="0"/>
              <a:t>对白和台词：如果有对白或台词，将它们与相应的场景和角色一起列出。</a:t>
            </a:r>
            <a:endParaRPr lang="zh-CN" altLang="en-US" dirty="0"/>
          </a:p>
          <a:p>
            <a:r>
              <a:rPr lang="zh-CN" altLang="en-US" dirty="0"/>
              <a:t>特殊效果和道具：如果需要特殊效果或道具，确保它们在分镜头脚本中被明确列出，并描述它们的使用方式。</a:t>
            </a:r>
            <a:endParaRPr lang="zh-CN" altLang="en-US" dirty="0"/>
          </a:p>
          <a:p>
            <a:r>
              <a:rPr lang="zh-CN" altLang="en-US" dirty="0"/>
              <a:t>镜头过渡：考虑如何进行镜头过渡，将一个场景顺畅地连接到下一个，包括剪辑方法和过渡效果的考虑。</a:t>
            </a:r>
            <a:endParaRPr lang="zh-CN" altLang="en-US" dirty="0"/>
          </a:p>
          <a:p>
            <a:r>
              <a:rPr lang="zh-CN" altLang="en-US" dirty="0"/>
              <a:t>时间和音乐：如果有需要，可以在分镜头脚本中注明每个场景或镜头的持续时间，以及是否需要特定的音乐或音效。</a:t>
            </a:r>
            <a:endParaRPr lang="zh-CN" altLang="en-US" dirty="0"/>
          </a:p>
          <a:p>
            <a:r>
              <a:rPr lang="zh-CN" altLang="en-US" dirty="0"/>
              <a:t>反复修订：反复修订分镜头脚本，确保所有细节都准确无误，并与剧本保持一致。</a:t>
            </a:r>
            <a:endParaRPr lang="zh-CN" altLang="en-US" dirty="0"/>
          </a:p>
          <a:p>
            <a:r>
              <a:rPr lang="zh-CN" altLang="en-US" dirty="0"/>
              <a:t>与制作团队协作：与制作团队密切合作，确保他们理解和能够实现我们在分镜头脚本中提出的视觉效果和创意。</a:t>
            </a:r>
            <a:endParaRPr lang="zh-CN" alt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9.1.3 </a:t>
            </a:r>
            <a:r>
              <a:rPr lang="zh-CN" altLang="en-US" dirty="0"/>
              <a:t>编写剧本和拍摄脚本</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最终，分镜头脚本应该是一个清晰的指南，可以帮助制作团队将故事从文字转化为画面。它是一个关键的工具，有助于确保视频制作的顺利进行和创作愿景的实现。分镜头格式如图所示。</a:t>
            </a:r>
            <a:endParaRPr lang="zh-CN" altLang="en-US" dirty="0"/>
          </a:p>
        </p:txBody>
      </p:sp>
      <p:pic>
        <p:nvPicPr>
          <p:cNvPr id="2" name="图片 1"/>
          <p:cNvPicPr>
            <a:picLocks noChangeAspect="1"/>
          </p:cNvPicPr>
          <p:nvPr/>
        </p:nvPicPr>
        <p:blipFill>
          <a:blip r:embed="rId1"/>
          <a:stretch>
            <a:fillRect/>
          </a:stretch>
        </p:blipFill>
        <p:spPr>
          <a:xfrm>
            <a:off x="2282825" y="2803525"/>
            <a:ext cx="7624445" cy="251142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9.1.3 </a:t>
            </a:r>
            <a:r>
              <a:rPr lang="zh-CN" altLang="en-US" dirty="0"/>
              <a:t>编写剧本和拍摄脚本</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其中包含的主要项目如下。</a:t>
            </a:r>
            <a:endParaRPr lang="zh-CN" altLang="en-US" dirty="0"/>
          </a:p>
          <a:p>
            <a:r>
              <a:rPr lang="zh-CN" altLang="en-US" dirty="0"/>
              <a:t>标题：在最上方标注该脚本的标题，说明是哪部微电影的脚本。</a:t>
            </a:r>
            <a:endParaRPr lang="zh-CN" altLang="en-US" dirty="0"/>
          </a:p>
          <a:p>
            <a:r>
              <a:rPr lang="zh-CN" altLang="en-US" dirty="0"/>
              <a:t>时长：说明成片的大致时长，便于拍摄时把握各个镜头的时长。</a:t>
            </a:r>
            <a:endParaRPr lang="zh-CN" altLang="en-US" dirty="0"/>
          </a:p>
          <a:p>
            <a:r>
              <a:rPr lang="zh-CN" altLang="en-US" dirty="0"/>
              <a:t>镜号：又称机位号，通常用于多机位拍摄的情况，用数字</a:t>
            </a:r>
            <a:r>
              <a:rPr lang="en-US" altLang="zh-CN" dirty="0"/>
              <a:t>1</a:t>
            </a:r>
            <a:r>
              <a:rPr lang="zh-CN" altLang="en-US" dirty="0"/>
              <a:t>、</a:t>
            </a:r>
            <a:r>
              <a:rPr lang="en-US" altLang="zh-CN" dirty="0"/>
              <a:t>2</a:t>
            </a:r>
            <a:r>
              <a:rPr lang="zh-CN" altLang="en-US" dirty="0"/>
              <a:t>、</a:t>
            </a:r>
            <a:r>
              <a:rPr lang="en-US" altLang="zh-CN" dirty="0"/>
              <a:t>3……</a:t>
            </a:r>
            <a:r>
              <a:rPr lang="zh-CN" altLang="en-US" dirty="0"/>
              <a:t>来表示。</a:t>
            </a:r>
            <a:endParaRPr lang="zh-CN" altLang="en-US" dirty="0"/>
          </a:p>
          <a:p>
            <a:r>
              <a:rPr lang="zh-CN" altLang="en-US" dirty="0"/>
              <a:t>景别：表示该镜头将使用怎样的景别进行拍摄，有全景、远景、中景、近景、特写</a:t>
            </a:r>
            <a:r>
              <a:rPr lang="en-US" altLang="zh-CN" dirty="0"/>
              <a:t>5</a:t>
            </a:r>
            <a:r>
              <a:rPr lang="zh-CN" altLang="en-US" dirty="0"/>
              <a:t>种景别，创作者可以灵活使用这</a:t>
            </a:r>
            <a:r>
              <a:rPr lang="en-US" altLang="zh-CN" dirty="0"/>
              <a:t>5</a:t>
            </a:r>
            <a:r>
              <a:rPr lang="zh-CN" altLang="en-US" dirty="0"/>
              <a:t>种景别，打造不一样的视频画面。</a:t>
            </a:r>
            <a:endParaRPr lang="zh-CN" altLang="en-US" dirty="0"/>
          </a:p>
          <a:p>
            <a:r>
              <a:rPr lang="zh-CN" altLang="en-US" dirty="0"/>
              <a:t>拍摄手法：又称拍摄技法，可分为推、拉、移、摇、跟、升、降等。</a:t>
            </a:r>
            <a:endParaRPr lang="zh-CN" altLang="en-US" dirty="0"/>
          </a:p>
          <a:p>
            <a:r>
              <a:rPr lang="zh-CN" altLang="en-US" dirty="0"/>
              <a:t>画面内容：将文学脚本中的画面内容按照镜号依次写上，在描述画面时应少抽象多具体，便于拍摄时能够更快拍出想要的画面，避免浪费过多时间在理解脚本上。</a:t>
            </a:r>
            <a:endParaRPr lang="zh-CN" altLang="en-US" dirty="0"/>
          </a:p>
          <a:p>
            <a:r>
              <a:rPr lang="zh-CN" altLang="en-US" dirty="0"/>
              <a:t>声音：包含台词、音乐、音效</a:t>
            </a:r>
            <a:r>
              <a:rPr lang="en-US" altLang="zh-CN" dirty="0"/>
              <a:t>3</a:t>
            </a:r>
            <a:r>
              <a:rPr lang="zh-CN" altLang="en-US" dirty="0"/>
              <a:t>部分。台词是指剧中人物的对白台词、旁白等，音乐则指背景音乐，而音效则是指同期声中的环境音或在后期制作时加入的特殊音效。</a:t>
            </a:r>
            <a:endParaRPr lang="zh-CN" altLang="en-US" dirty="0"/>
          </a:p>
          <a:p>
            <a:r>
              <a:rPr lang="zh-CN" altLang="en-US" dirty="0"/>
              <a:t>备注：标注一些该镜头下需要的特殊操作，例如升格拍摄等。</a:t>
            </a:r>
            <a:endParaRPr lang="zh-CN" alt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9.1.3 </a:t>
            </a:r>
            <a:r>
              <a:rPr lang="zh-CN" altLang="en-US" dirty="0"/>
              <a:t>编写剧本和拍摄脚本</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在了解分镜头脚本的一些基础知识和模板后，我们就可以根据前面所写的剧本来撰写《自然之心》的分镜头脚本了，如图所示。</a:t>
            </a:r>
            <a:endParaRPr lang="zh-CN" altLang="en-US" dirty="0"/>
          </a:p>
        </p:txBody>
      </p:sp>
      <p:pic>
        <p:nvPicPr>
          <p:cNvPr id="2" name="图片 1"/>
          <p:cNvPicPr>
            <a:picLocks noChangeAspect="1"/>
          </p:cNvPicPr>
          <p:nvPr/>
        </p:nvPicPr>
        <p:blipFill>
          <a:blip r:embed="rId1"/>
          <a:stretch>
            <a:fillRect/>
          </a:stretch>
        </p:blipFill>
        <p:spPr>
          <a:xfrm>
            <a:off x="3089275" y="2201545"/>
            <a:ext cx="6010910" cy="417068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9.1.4 </a:t>
            </a:r>
            <a:r>
              <a:rPr lang="zh-CN" altLang="en-US" dirty="0"/>
              <a:t>分配团队工作</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当微电影项目的创作团队的人数较少、资金有限时，高效的工作分配和创意解决方案将变得至关重要。在这种情况下，明确的职责、节约资源和创意方法将成为成功的关键。</a:t>
            </a:r>
            <a:endParaRPr lang="zh-CN" altLang="en-US" dirty="0"/>
          </a:p>
          <a:p>
            <a:r>
              <a:rPr lang="zh-CN" altLang="en-US" dirty="0"/>
              <a:t>团队成员可能需要担任多个角色。例如，导演兼制片人，摄像师兼剪辑师，演员兼化妆师等。这可以减少人员成本，并提高沟通效率，确保制作工作顺利进行。在团队中要尽量确保每个团队成员的职责明确，并最大限度地发挥他们的专业技能。确保团队成员之间保持联系，随时分享进展，以及共同解决问题。图所示为团队正在沟通交流。</a:t>
            </a:r>
            <a:endParaRPr lang="zh-CN" altLang="en-US" dirty="0"/>
          </a:p>
        </p:txBody>
      </p:sp>
      <p:pic>
        <p:nvPicPr>
          <p:cNvPr id="2" name="图片 1"/>
          <p:cNvPicPr>
            <a:picLocks noChangeAspect="1"/>
          </p:cNvPicPr>
          <p:nvPr/>
        </p:nvPicPr>
        <p:blipFill>
          <a:blip r:embed="rId1"/>
          <a:stretch>
            <a:fillRect/>
          </a:stretch>
        </p:blipFill>
        <p:spPr>
          <a:xfrm>
            <a:off x="4211320" y="3816985"/>
            <a:ext cx="3767455" cy="250952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9.1.4 </a:t>
            </a:r>
            <a:r>
              <a:rPr lang="zh-CN" altLang="en-US" dirty="0"/>
              <a:t>分配团队工作</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根据剧本、脚本来制定详细的制作计划，明确每个任务的起止时间，以及需要的资源。确保时间表合理，以最大限度地避免浪费时间。在制定计划时，应考虑如何最大限度地节约资源。使用现有的设备和场地，寻找廉价或免费的道具，以及寻求志愿者的帮助，都能够在一定程度上节约创作者的拍摄资源。在资金有限的情况下，需要创意的解决方案，好的创意能够让创作者的微电影在众多微电影中脱颖而出。创作者应留意如何在拍摄中充分利用可用的资源，以及如何在后期制作中使用特效来降低成本。图所示为后期制作者正在为视频制作特效。</a:t>
            </a:r>
            <a:endParaRPr lang="zh-CN" altLang="en-US" dirty="0"/>
          </a:p>
        </p:txBody>
      </p:sp>
      <p:pic>
        <p:nvPicPr>
          <p:cNvPr id="2" name="图片 1"/>
          <p:cNvPicPr>
            <a:picLocks noChangeAspect="1"/>
          </p:cNvPicPr>
          <p:nvPr/>
        </p:nvPicPr>
        <p:blipFill>
          <a:blip r:embed="rId1"/>
          <a:stretch>
            <a:fillRect/>
          </a:stretch>
        </p:blipFill>
        <p:spPr>
          <a:xfrm>
            <a:off x="4211955" y="3833495"/>
            <a:ext cx="3766820" cy="249618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accent1"/>
                </a:solidFill>
                <a:latin typeface="微软雅黑" panose="020B0503020204020204" pitchFamily="34" charset="-122"/>
                <a:ea typeface="微软雅黑" panose="020B0503020204020204" pitchFamily="34" charset="-122"/>
              </a:rPr>
              <a:t>微电影的拍摄技巧</a:t>
            </a:r>
            <a:endParaRPr lang="zh-CN" altLang="en-US" sz="2400" dirty="0">
              <a:solidFill>
                <a:schemeClr val="accent1"/>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微电影的策划</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9.2</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tx1">
              <a:lumMod val="65000"/>
              <a:lumOff val="35000"/>
            </a:schemeClr>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9.1</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flipV="1">
            <a:off x="7546340" y="2935605"/>
            <a:ext cx="2394585" cy="10795"/>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微电影的剪辑和制作</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8305" y="355409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9.3</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3950" y="4573905"/>
            <a:ext cx="3902075"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课后练习</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制作一部故事完整的微电影</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0" name="Oval 5"/>
          <p:cNvSpPr>
            <a:spLocks noChangeArrowheads="1"/>
          </p:cNvSpPr>
          <p:nvPr>
            <p:custDataLst>
              <p:tags r:id="rId22"/>
            </p:custDataLst>
          </p:nvPr>
        </p:nvSpPr>
        <p:spPr bwMode="auto">
          <a:xfrm>
            <a:off x="6789420" y="4502785"/>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1320" y="47910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2" name="Oval 9"/>
          <p:cNvSpPr>
            <a:spLocks noChangeArrowheads="1"/>
          </p:cNvSpPr>
          <p:nvPr>
            <p:custDataLst>
              <p:tags r:id="rId24"/>
            </p:custDataLst>
          </p:nvPr>
        </p:nvSpPr>
        <p:spPr bwMode="auto">
          <a:xfrm>
            <a:off x="7381240"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58305" y="456501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9.4</a:t>
            </a:r>
            <a:endParaRPr lang="zh-CN" altLang="en-US" sz="2400" dirty="0">
              <a:solidFill>
                <a:srgbClr val="F8F8F8"/>
              </a:solidFill>
            </a:endParaRPr>
          </a:p>
        </p:txBody>
      </p:sp>
      <p:sp>
        <p:nvSpPr>
          <p:cNvPr id="54" name="Oval 9"/>
          <p:cNvSpPr>
            <a:spLocks noChangeArrowheads="1"/>
          </p:cNvSpPr>
          <p:nvPr>
            <p:custDataLst>
              <p:tags r:id="rId26"/>
            </p:custDataLst>
          </p:nvPr>
        </p:nvSpPr>
        <p:spPr bwMode="auto">
          <a:xfrm>
            <a:off x="6722745"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450" y="5292090"/>
            <a:ext cx="561975" cy="619125"/>
          </a:xfrm>
          <a:prstGeom prst="round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微电影的拍摄技巧</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rgbClr val="C00000"/>
                </a:solidFill>
                <a:latin typeface="微软雅黑" panose="020B0503020204020204" pitchFamily="34" charset="-122"/>
                <a:ea typeface="微软雅黑" panose="020B0503020204020204" pitchFamily="34" charset="-122"/>
              </a:rPr>
              <a:t>微电影的策划</a:t>
            </a:r>
            <a:endParaRPr lang="en-US" altLang="zh-CN" sz="2400" dirty="0">
              <a:solidFill>
                <a:srgbClr val="C00000"/>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9.2</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accent1"/>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9.1</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flipV="1">
            <a:off x="7546340" y="2003425"/>
            <a:ext cx="1831975" cy="1270"/>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微电影的剪辑和制作</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8305" y="355409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9.3</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3950" y="4573905"/>
            <a:ext cx="3902075"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课后练习</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制作一部故事完整的微电影</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0" name="Oval 5"/>
          <p:cNvSpPr>
            <a:spLocks noChangeArrowheads="1"/>
          </p:cNvSpPr>
          <p:nvPr>
            <p:custDataLst>
              <p:tags r:id="rId22"/>
            </p:custDataLst>
          </p:nvPr>
        </p:nvSpPr>
        <p:spPr bwMode="auto">
          <a:xfrm>
            <a:off x="6789420" y="4502785"/>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1320" y="47910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2" name="Oval 9"/>
          <p:cNvSpPr>
            <a:spLocks noChangeArrowheads="1"/>
          </p:cNvSpPr>
          <p:nvPr>
            <p:custDataLst>
              <p:tags r:id="rId24"/>
            </p:custDataLst>
          </p:nvPr>
        </p:nvSpPr>
        <p:spPr bwMode="auto">
          <a:xfrm>
            <a:off x="7381240"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58305" y="456501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9.4</a:t>
            </a:r>
            <a:endParaRPr lang="zh-CN" altLang="en-US" sz="2400" dirty="0">
              <a:solidFill>
                <a:srgbClr val="F8F8F8"/>
              </a:solidFill>
            </a:endParaRPr>
          </a:p>
        </p:txBody>
      </p:sp>
      <p:sp>
        <p:nvSpPr>
          <p:cNvPr id="54" name="Oval 9"/>
          <p:cNvSpPr>
            <a:spLocks noChangeArrowheads="1"/>
          </p:cNvSpPr>
          <p:nvPr>
            <p:custDataLst>
              <p:tags r:id="rId26"/>
            </p:custDataLst>
          </p:nvPr>
        </p:nvSpPr>
        <p:spPr bwMode="auto">
          <a:xfrm>
            <a:off x="6722745"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450" y="5292090"/>
            <a:ext cx="561975" cy="619125"/>
          </a:xfrm>
          <a:prstGeom prst="round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9.2.1 </a:t>
            </a:r>
            <a:r>
              <a:rPr lang="zh-CN" altLang="en-US" dirty="0"/>
              <a:t>根据环境进行拍摄</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在拍摄微电影的过程中，根据现场环境进行拍摄是至关重要的，因为环境可以成为故事的一部分，同时也会影响影片的视觉和情感效果。创作者要注意以下几点。</a:t>
            </a:r>
            <a:endParaRPr lang="zh-CN" altLang="en-US" dirty="0"/>
          </a:p>
          <a:p>
            <a:r>
              <a:rPr lang="zh-CN" altLang="en-US" dirty="0"/>
              <a:t>首先，选择适合故事情节的场地是关键。创作者要考虑场地的外观、氛围和实际可用性，确保获得场地使用许可和拍摄许可（如果有需要）。本案例中，根据前面设计好的剧本，我们选择的主要拍摄场景是城市中的办公室、街道、主人公生活的公寓，而自然场景下主要的拍摄场景就是森林与村庄。</a:t>
            </a:r>
            <a:endParaRPr lang="zh-CN" altLang="en-US" dirty="0"/>
          </a:p>
          <a:p>
            <a:r>
              <a:rPr lang="zh-CN" altLang="en-US" dirty="0"/>
              <a:t>拍摄团队来到拍摄场地后，要确保场地整洁，并观察拍摄场场的光线条件，光线是影片视觉效果的重要组成部分。根据拍摄时间和天气条件，考虑如何利用自然光或人造光源。不同的天气条件可以为影片赋予不同的氛围。根据场地的可用性和光线条件，选择最合适的拍摄时间。黄金时段（如黄昏和黎明时分）通常可提供柔和的光线。在光线充足、阳光明媚的条件下进行拍摄，拍摄出来的画面的整体感觉是积极向上的；而在光线较少、阴云密布的条件下进行拍摄，拍摄出来的画面的整体感觉是抑郁、低落的。</a:t>
            </a:r>
            <a:endParaRPr lang="zh-CN" alt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9.2.1 </a:t>
            </a:r>
            <a:r>
              <a:rPr lang="zh-CN" altLang="en-US" dirty="0">
                <a:sym typeface="+mn-ea"/>
              </a:rPr>
              <a:t>根据环境进行拍摄</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拍摄时也要考虑周围的环境音，如嘈杂的交通声、自然声音或其他人的谈话声。如果需要，可使用外接麦克风或后期进行音频处理来改善音频质量，录制效果更好的同期声能让微电影更加真实。</a:t>
            </a:r>
            <a:endParaRPr lang="zh-CN" altLang="en-US" dirty="0"/>
          </a:p>
          <a:p>
            <a:r>
              <a:rPr lang="zh-CN" altLang="en-US" dirty="0"/>
              <a:t>根据拍摄的进展和实际场地条件进行调整。有时需要适应意外的情况，例如突发天气变化。在拍摄时考虑后期制作的需求，以便后期可以有效地处理和编辑影片。图所示为正在使用中的摄影棚。</a:t>
            </a:r>
            <a:endParaRPr lang="zh-CN" altLang="en-US" dirty="0"/>
          </a:p>
        </p:txBody>
      </p:sp>
      <p:pic>
        <p:nvPicPr>
          <p:cNvPr id="2" name="图片 1"/>
          <p:cNvPicPr>
            <a:picLocks noChangeAspect="1"/>
          </p:cNvPicPr>
          <p:nvPr/>
        </p:nvPicPr>
        <p:blipFill>
          <a:blip r:embed="rId1"/>
          <a:stretch>
            <a:fillRect/>
          </a:stretch>
        </p:blipFill>
        <p:spPr>
          <a:xfrm>
            <a:off x="3995420" y="3508375"/>
            <a:ext cx="4198620" cy="2788285"/>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9.2.2 </a:t>
            </a:r>
            <a:r>
              <a:rPr lang="zh-CN" altLang="en-US" dirty="0"/>
              <a:t>通过画面变换暗示人物情感</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在拍摄微电影的过程中，通过画面变换可以巧妙地暗示人物情感，增强叙事和情感效果。通过剪辑将不同的镜头相互切换，以呈现人物情感的不同阶段。例如，从一个人物的面部特写镜头切换到远景，可以展现情感从内到外的变化。改变光线和色彩的使用，可以影响观众对情感的感知。明亮的光线和温暖的色调可以用来表现快乐和温馨，而阴影和冷色调可以强调悲伤或不安的情感。我们可以在主人公下班的时候拍摄特写镜头，着重展示主人公脸上疲惫的表情；然后将镜头从特写切换至远景，拍摄下班路上昏暗的光线，暗示主人公内心的低落和迷茫。</a:t>
            </a:r>
            <a:endParaRPr lang="zh-CN" altLang="en-US" dirty="0"/>
          </a:p>
          <a:p>
            <a:r>
              <a:rPr lang="zh-CN" altLang="en-US" dirty="0"/>
              <a:t>通过调整焦点来改变画面的清晰度，可以强调人物的情感。模糊的前景或背景可以使观众集中注意力到人物情感上。对于主人公下班的场景，我们可以先模糊画面中的人物，拍摄周围环境，然后再聚焦于人物身上，暗示情绪的变化，渲染低落的氛围。</a:t>
            </a:r>
            <a:endParaRPr lang="zh-CN" altLang="en-US" dirty="0"/>
          </a:p>
          <a:p>
            <a:r>
              <a:rPr lang="zh-CN" altLang="en-US" dirty="0"/>
              <a:t>通过综合运用这些技巧，创作者可以通过画面变换巧妙地暗示人物情感，增加叙事的情感深度，使观众更深刻地理解剧情和产生共鸣。</a:t>
            </a:r>
            <a:endParaRPr lang="zh-CN" alt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9.2.3 </a:t>
            </a:r>
            <a:r>
              <a:rPr lang="zh-CN" altLang="en-US" dirty="0"/>
              <a:t>使用各种运镜技巧表达人物情感</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在微电影制作中，巧妙地使用各种运镜技巧是表达人物情感的关键。</a:t>
            </a:r>
            <a:endParaRPr lang="zh-CN" altLang="en-US" dirty="0"/>
          </a:p>
          <a:p>
            <a:r>
              <a:rPr lang="zh-CN" altLang="en-US" dirty="0"/>
              <a:t>特写镜头：特写镜头聚焦在人物的脸部，特别是眼睛和嘴巴，以展现微妙的表情。特写镜头通常用于表达人物内心的情感和思想。</a:t>
            </a:r>
            <a:endParaRPr lang="zh-CN" altLang="en-US" dirty="0"/>
          </a:p>
          <a:p>
            <a:r>
              <a:rPr lang="zh-CN" altLang="en-US" dirty="0"/>
              <a:t>中景镜头：中景镜头将人物置于画面中央，显示其上半身，展示人物的姿态和身体语言，以传达情感。</a:t>
            </a:r>
            <a:endParaRPr lang="zh-CN" altLang="en-US" dirty="0"/>
          </a:p>
          <a:p>
            <a:r>
              <a:rPr lang="zh-CN" altLang="en-US" dirty="0"/>
              <a:t>远景镜头：远景镜头捕捉人物与周围环境的关系，可用于展示人物的孤独感、融入感或与其他角色的互动。</a:t>
            </a:r>
            <a:endParaRPr lang="zh-CN" altLang="en-US" dirty="0"/>
          </a:p>
          <a:p>
            <a:r>
              <a:rPr lang="zh-CN" altLang="en-US" dirty="0"/>
              <a:t>侧面镜头：侧面镜头可强调人物的轮廓，通常用于表达坚决或坚定的情感。</a:t>
            </a:r>
            <a:endParaRPr lang="zh-CN" altLang="en-US" dirty="0"/>
          </a:p>
          <a:p>
            <a:r>
              <a:rPr lang="zh-CN" altLang="en-US" dirty="0"/>
              <a:t>背对镜头：背对镜头的人物通常表现出思考、矛盾或隐秘的情感，观众可以通过角色的动作和环境来推测情感。</a:t>
            </a:r>
            <a:endParaRPr lang="zh-CN" altLang="en-US" dirty="0"/>
          </a:p>
          <a:p>
            <a:r>
              <a:rPr lang="zh-CN" altLang="en-US" dirty="0"/>
              <a:t>运动镜头：运动镜头可以传达人物的活力和紧张情绪。不同的摄像机运动方式（如跟踪、扫视或抖动）可以传达不同的情感。</a:t>
            </a:r>
            <a:endParaRPr lang="zh-CN" alt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9.2.3 </a:t>
            </a:r>
            <a:r>
              <a:rPr lang="zh-CN" altLang="en-US" dirty="0"/>
              <a:t>使用各种运镜技巧表达人物情感</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64450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低角度镜头：低角度镜头可以使人物显得更强大或令人尊敬，用于表达自信或威严的情感。</a:t>
            </a:r>
            <a:endParaRPr lang="zh-CN" altLang="en-US" dirty="0"/>
          </a:p>
          <a:p>
            <a:r>
              <a:rPr lang="zh-CN" altLang="en-US" dirty="0"/>
              <a:t>高角度镜头：高角度镜头可以使人物显得较小或较弱，用于表达脆弱、不安或害怕的情感。</a:t>
            </a:r>
            <a:endParaRPr lang="zh-CN" altLang="en-US" dirty="0"/>
          </a:p>
          <a:p>
            <a:r>
              <a:rPr lang="zh-CN" altLang="en-US" dirty="0"/>
              <a:t>倾斜镜头：倾斜镜头可以传达紧张、不稳或混乱的情感，因为的倾斜画面会给人一种不平衡感。</a:t>
            </a:r>
            <a:endParaRPr lang="zh-CN" altLang="en-US" dirty="0"/>
          </a:p>
          <a:p>
            <a:r>
              <a:rPr lang="zh-CN" altLang="en-US" dirty="0"/>
              <a:t>慢镜头和快镜头：慢镜头可以凸显情感细节，而快镜头可以增加紧张感和动感。</a:t>
            </a:r>
            <a:endParaRPr lang="zh-CN" altLang="en-US" dirty="0"/>
          </a:p>
          <a:p>
            <a:r>
              <a:rPr lang="zh-CN" altLang="en-US" dirty="0"/>
              <a:t>对焦变化：通过变换焦点来突出或模糊人物，以强调其重要性或淡化其存在。</a:t>
            </a:r>
            <a:endParaRPr lang="zh-CN" altLang="en-US" dirty="0"/>
          </a:p>
          <a:p>
            <a:r>
              <a:rPr lang="zh-CN" altLang="en-US" dirty="0"/>
              <a:t>剪辑技巧：在后期制作中，通过剪辑不同角度的镜头，以创造情感的对比和变化。</a:t>
            </a:r>
            <a:endParaRPr lang="zh-CN" altLang="en-US" dirty="0"/>
          </a:p>
          <a:p>
            <a:r>
              <a:rPr lang="zh-CN" altLang="en-US" dirty="0"/>
              <a:t>运用这些运镜技巧，导演和摄像师可以精确地传达人物的情感和内心世界，使观众更深入地理解故事角色和情节。运镜是微电影制作中强有力的情感表达工具，需要结合剧本需求和导演的视觉创意来使用。</a:t>
            </a:r>
            <a:endParaRPr lang="zh-CN" alt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9.2.4 </a:t>
            </a:r>
            <a:r>
              <a:rPr lang="zh-CN" altLang="en-US" dirty="0"/>
              <a:t>使用延时摄影拍摄时间流逝</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使用延时摄影可以创造时间流逝的画面效果，将长时间的事件或景象在较短的视频片段中呈现出来。例如，在展示城市快节奏生活的时候，可以使用延时摄影拍摄车水马龙的街道，展示城市生活。</a:t>
            </a:r>
            <a:endParaRPr lang="zh-CN" altLang="en-US" dirty="0"/>
          </a:p>
          <a:p>
            <a:r>
              <a:rPr lang="zh-CN" altLang="en-US" dirty="0"/>
              <a:t>延时摄影需要一台相机，最好是单反相机或微单相机，以及一个稳定的三脚架，以确保相机固定在拍摄位置。图所示为摄影师正在使用三脚架稳定相机。同时需要使用一个定时遥控器或相机的内置定时拍摄功能，以控制拍摄间隔时间。</a:t>
            </a:r>
            <a:endParaRPr lang="zh-CN" altLang="en-US" dirty="0"/>
          </a:p>
        </p:txBody>
      </p:sp>
      <p:pic>
        <p:nvPicPr>
          <p:cNvPr id="2" name="图片 1"/>
          <p:cNvPicPr>
            <a:picLocks noChangeAspect="1"/>
          </p:cNvPicPr>
          <p:nvPr/>
        </p:nvPicPr>
        <p:blipFill>
          <a:blip r:embed="rId1"/>
          <a:stretch>
            <a:fillRect/>
          </a:stretch>
        </p:blipFill>
        <p:spPr>
          <a:xfrm>
            <a:off x="4304665" y="3776345"/>
            <a:ext cx="3580130" cy="238887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9.2.4 </a:t>
            </a:r>
            <a:r>
              <a:rPr lang="zh-CN" altLang="en-US" dirty="0"/>
              <a:t>使用延时摄影拍摄时间流逝</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最后导入拍摄的照片到计算机，使用视频编辑软件将这些照片序列合成时间流逝的视频。在视频编辑软件中，可以调整帧速率和添加音乐等效果。图所示为使用延时摄影的方式拍摄的街道车流的照片。</a:t>
            </a:r>
            <a:endParaRPr lang="zh-CN" altLang="en-US" dirty="0"/>
          </a:p>
        </p:txBody>
      </p:sp>
      <p:pic>
        <p:nvPicPr>
          <p:cNvPr id="2" name="图片 1"/>
          <p:cNvPicPr>
            <a:picLocks noChangeAspect="1"/>
          </p:cNvPicPr>
          <p:nvPr/>
        </p:nvPicPr>
        <p:blipFill>
          <a:blip r:embed="rId1"/>
          <a:stretch>
            <a:fillRect/>
          </a:stretch>
        </p:blipFill>
        <p:spPr>
          <a:xfrm>
            <a:off x="3289935" y="2539365"/>
            <a:ext cx="5305425" cy="3523615"/>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微电影的拍摄技巧</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微电影的策划</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9.2</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tx1">
              <a:lumMod val="65000"/>
              <a:lumOff val="35000"/>
            </a:schemeClr>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9.1</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flipV="1">
            <a:off x="7546340" y="4002405"/>
            <a:ext cx="2762885" cy="12700"/>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accent1"/>
                </a:solidFill>
                <a:latin typeface="微软雅黑" panose="020B0503020204020204" pitchFamily="34" charset="-122"/>
                <a:ea typeface="微软雅黑" panose="020B0503020204020204" pitchFamily="34" charset="-122"/>
              </a:rPr>
              <a:t>微电影的剪辑和制作</a:t>
            </a:r>
            <a:endParaRPr lang="zh-CN" altLang="en-US" sz="2400" dirty="0">
              <a:solidFill>
                <a:schemeClr val="accent1"/>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8305" y="355409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9.3</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3950" y="4573905"/>
            <a:ext cx="3902075"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课后练习</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制作一部故事完整的微电影</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0" name="Oval 5"/>
          <p:cNvSpPr>
            <a:spLocks noChangeArrowheads="1"/>
          </p:cNvSpPr>
          <p:nvPr>
            <p:custDataLst>
              <p:tags r:id="rId22"/>
            </p:custDataLst>
          </p:nvPr>
        </p:nvSpPr>
        <p:spPr bwMode="auto">
          <a:xfrm>
            <a:off x="6789420" y="4502785"/>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1320" y="47910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2" name="Oval 9"/>
          <p:cNvSpPr>
            <a:spLocks noChangeArrowheads="1"/>
          </p:cNvSpPr>
          <p:nvPr>
            <p:custDataLst>
              <p:tags r:id="rId24"/>
            </p:custDataLst>
          </p:nvPr>
        </p:nvSpPr>
        <p:spPr bwMode="auto">
          <a:xfrm>
            <a:off x="7381240"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58305" y="456501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9.4</a:t>
            </a:r>
            <a:endParaRPr lang="zh-CN" altLang="en-US" sz="2400" dirty="0">
              <a:solidFill>
                <a:srgbClr val="F8F8F8"/>
              </a:solidFill>
            </a:endParaRPr>
          </a:p>
        </p:txBody>
      </p:sp>
      <p:sp>
        <p:nvSpPr>
          <p:cNvPr id="54" name="Oval 9"/>
          <p:cNvSpPr>
            <a:spLocks noChangeArrowheads="1"/>
          </p:cNvSpPr>
          <p:nvPr>
            <p:custDataLst>
              <p:tags r:id="rId26"/>
            </p:custDataLst>
          </p:nvPr>
        </p:nvSpPr>
        <p:spPr bwMode="auto">
          <a:xfrm>
            <a:off x="6722745"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450" y="5292090"/>
            <a:ext cx="561975" cy="619125"/>
          </a:xfrm>
          <a:prstGeom prst="round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9.3.1 </a:t>
            </a:r>
            <a:r>
              <a:rPr lang="zh-CN" altLang="en-US" dirty="0"/>
              <a:t>根据脚本粗剪视频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在微电影的制作过程中，根据剧本对视频素材进行粗剪是制作流程中的关键步骤，它有助于筛选出最重要和相关的素材，为后续的剪辑和后期制作奠定基础。</a:t>
            </a:r>
            <a:endParaRPr lang="zh-CN" altLang="en-US" dirty="0"/>
          </a:p>
          <a:p>
            <a:r>
              <a:rPr lang="en-US" altLang="zh-CN" dirty="0"/>
              <a:t>01 </a:t>
            </a:r>
            <a:r>
              <a:rPr lang="zh-CN" altLang="en-US" dirty="0"/>
              <a:t>打开</a:t>
            </a:r>
            <a:r>
              <a:rPr lang="en-US" altLang="zh-CN" dirty="0"/>
              <a:t>Premiere Pro</a:t>
            </a:r>
            <a:r>
              <a:rPr lang="zh-CN" altLang="en-US" dirty="0"/>
              <a:t>，新建项目后，导入名为</a:t>
            </a:r>
            <a:r>
              <a:rPr lang="en-US" altLang="zh-CN" dirty="0"/>
              <a:t>“</a:t>
            </a:r>
            <a:r>
              <a:rPr lang="zh-CN" altLang="en-US" dirty="0"/>
              <a:t>清晨森林</a:t>
            </a:r>
            <a:r>
              <a:rPr lang="en-US" altLang="zh-CN" dirty="0"/>
              <a:t>”</a:t>
            </a:r>
            <a:r>
              <a:rPr lang="zh-CN" altLang="en-US" dirty="0"/>
              <a:t>等的</a:t>
            </a:r>
            <a:r>
              <a:rPr lang="en-US" altLang="zh-CN" dirty="0"/>
              <a:t>8</a:t>
            </a:r>
            <a:r>
              <a:rPr lang="zh-CN" altLang="en-US" dirty="0"/>
              <a:t>段视频素材，如图所示。</a:t>
            </a:r>
            <a:endParaRPr lang="zh-CN" altLang="en-US" dirty="0"/>
          </a:p>
        </p:txBody>
      </p:sp>
      <p:pic>
        <p:nvPicPr>
          <p:cNvPr id="2" name="图片 1"/>
          <p:cNvPicPr>
            <a:picLocks noChangeAspect="1"/>
          </p:cNvPicPr>
          <p:nvPr/>
        </p:nvPicPr>
        <p:blipFill>
          <a:blip r:embed="rId1"/>
          <a:stretch>
            <a:fillRect/>
          </a:stretch>
        </p:blipFill>
        <p:spPr>
          <a:xfrm>
            <a:off x="4322445" y="2785110"/>
            <a:ext cx="3545205" cy="337312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9.3.1 </a:t>
            </a:r>
            <a:r>
              <a:rPr lang="zh-CN" altLang="en-US" dirty="0"/>
              <a:t>根据脚本粗剪视频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02 </a:t>
            </a:r>
            <a:r>
              <a:rPr lang="zh-CN" altLang="en-US" dirty="0"/>
              <a:t>根据剧本内容，选中名为</a:t>
            </a:r>
            <a:r>
              <a:rPr lang="en-US" altLang="zh-CN" dirty="0"/>
              <a:t>“</a:t>
            </a:r>
            <a:r>
              <a:rPr lang="zh-CN" altLang="en-US" dirty="0"/>
              <a:t>清晨森林</a:t>
            </a:r>
            <a:r>
              <a:rPr lang="en-US" altLang="zh-CN" dirty="0"/>
              <a:t>”</a:t>
            </a:r>
            <a:r>
              <a:rPr lang="zh-CN" altLang="en-US" dirty="0"/>
              <a:t>的视频素材，在</a:t>
            </a:r>
            <a:r>
              <a:rPr lang="en-US" altLang="zh-CN" dirty="0"/>
              <a:t>“</a:t>
            </a:r>
            <a:r>
              <a:rPr lang="zh-CN" altLang="en-US" dirty="0"/>
              <a:t>源监视器</a:t>
            </a:r>
            <a:r>
              <a:rPr lang="en-US" altLang="zh-CN" dirty="0"/>
              <a:t>”</a:t>
            </a:r>
            <a:r>
              <a:rPr lang="zh-CN" altLang="en-US" dirty="0"/>
              <a:t>面板中为视频素材添加八点和出点，调整视频素材的时长为</a:t>
            </a:r>
            <a:r>
              <a:rPr lang="en-US" altLang="zh-CN" dirty="0"/>
              <a:t>5s</a:t>
            </a:r>
            <a:r>
              <a:rPr lang="zh-CN" altLang="en-US" dirty="0"/>
              <a:t>左右，添加后拖曳</a:t>
            </a:r>
            <a:r>
              <a:rPr lang="en-US" altLang="zh-CN" dirty="0"/>
              <a:t>“</a:t>
            </a:r>
            <a:r>
              <a:rPr lang="zh-CN" altLang="en-US" dirty="0"/>
              <a:t>项目</a:t>
            </a:r>
            <a:r>
              <a:rPr lang="en-US" altLang="zh-CN" dirty="0"/>
              <a:t>”</a:t>
            </a:r>
            <a:r>
              <a:rPr lang="zh-CN" altLang="en-US" dirty="0"/>
              <a:t>面板中的素材至</a:t>
            </a:r>
            <a:r>
              <a:rPr lang="en-US" altLang="zh-CN" dirty="0"/>
              <a:t>“</a:t>
            </a:r>
            <a:r>
              <a:rPr lang="zh-CN" altLang="en-US" dirty="0"/>
              <a:t>时间轴</a:t>
            </a:r>
            <a:r>
              <a:rPr lang="en-US" altLang="zh-CN" dirty="0"/>
              <a:t>”</a:t>
            </a:r>
            <a:r>
              <a:rPr lang="zh-CN" altLang="en-US" dirty="0"/>
              <a:t>面板中，如图所示。</a:t>
            </a:r>
            <a:endParaRPr lang="zh-CN" altLang="en-US" dirty="0"/>
          </a:p>
        </p:txBody>
      </p:sp>
      <p:pic>
        <p:nvPicPr>
          <p:cNvPr id="2" name="图片 1"/>
          <p:cNvPicPr>
            <a:picLocks noChangeAspect="1"/>
          </p:cNvPicPr>
          <p:nvPr/>
        </p:nvPicPr>
        <p:blipFill>
          <a:blip r:embed="rId1"/>
          <a:stretch>
            <a:fillRect/>
          </a:stretch>
        </p:blipFill>
        <p:spPr>
          <a:xfrm>
            <a:off x="3673475" y="2630805"/>
            <a:ext cx="4842510" cy="334200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9.1.1 </a:t>
            </a:r>
            <a:r>
              <a:rPr lang="zh-CN" altLang="en-US" dirty="0"/>
              <a:t>构思剧情内容</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构思一部微电影的剧情内容是一个富有创造力和想象力的过程，这个过程需要深思熟虑，且充满了挑战和乐趣。微电影是电影的精华凝缩，它要在极短的时间内讲述一个令人难忘的故事，引起观众的情感共鸣。创作者在构思剧情内容时要注意以下几点。</a:t>
            </a:r>
            <a:endParaRPr lang="zh-CN" altLang="en-US" dirty="0"/>
          </a:p>
          <a:p>
            <a:r>
              <a:rPr lang="zh-CN" altLang="en-US" dirty="0"/>
              <a:t>首先，创作者要考虑希望微电影向观众传达什么样的主题和情感，主题是一个感人的爱情故事，还是一个发人深思的社会议题。确定核心主题将有助于创作者构思的剧情内容保持一致。本章的案例将以脱离城市的快节奏生活，拥抱自然，寻找自我为主题进行剧情内容的构思。</a:t>
            </a:r>
            <a:endParaRPr lang="zh-CN" altLang="en-US" dirty="0"/>
          </a:p>
          <a:p>
            <a:r>
              <a:rPr lang="zh-CN" altLang="en-US" dirty="0"/>
              <a:t>然后，创作者需要从生活中的任何地方获得与寻找创作灵感，灵感可以来源于一则新闻报道、一本书、一个梦境，甚至来源于日常生活中的一些小事。创作者要学会留意那些引起自身兴趣或触动自身情感的</a:t>
            </a:r>
            <a:r>
              <a:rPr lang="en-US" altLang="zh-CN" dirty="0"/>
              <a:t>“</a:t>
            </a:r>
            <a:r>
              <a:rPr lang="zh-CN" altLang="en-US" dirty="0"/>
              <a:t>点子</a:t>
            </a:r>
            <a:r>
              <a:rPr lang="en-US" altLang="zh-CN" dirty="0"/>
              <a:t>”</a:t>
            </a:r>
            <a:r>
              <a:rPr lang="zh-CN" altLang="en-US" dirty="0"/>
              <a:t>，并将其记录在备忘录中或者笔记本中，避免遗忘。</a:t>
            </a:r>
            <a:endParaRPr lang="zh-CN" alt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9.3.1 </a:t>
            </a:r>
            <a:r>
              <a:rPr lang="zh-CN" altLang="en-US" dirty="0"/>
              <a:t>根据脚本粗剪视频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03 </a:t>
            </a:r>
            <a:r>
              <a:rPr lang="zh-CN" altLang="en-US" dirty="0"/>
              <a:t>选中名为</a:t>
            </a:r>
            <a:r>
              <a:rPr lang="en-US" altLang="zh-CN" dirty="0"/>
              <a:t>“</a:t>
            </a:r>
            <a:r>
              <a:rPr lang="zh-CN" altLang="en-US" dirty="0"/>
              <a:t>清晨阳光下</a:t>
            </a:r>
            <a:r>
              <a:rPr lang="en-US" altLang="zh-CN" dirty="0"/>
              <a:t>”</a:t>
            </a:r>
            <a:r>
              <a:rPr lang="zh-CN" altLang="en-US" dirty="0"/>
              <a:t>的视频素材，参考步骤</a:t>
            </a:r>
            <a:r>
              <a:rPr lang="en-US" altLang="zh-CN" dirty="0"/>
              <a:t>02</a:t>
            </a:r>
            <a:r>
              <a:rPr lang="zh-CN" altLang="en-US" dirty="0"/>
              <a:t>添加八点和出点后，调整时长为</a:t>
            </a:r>
            <a:r>
              <a:rPr lang="en-US" altLang="zh-CN" dirty="0"/>
              <a:t>3s</a:t>
            </a:r>
            <a:r>
              <a:rPr lang="zh-CN" altLang="en-US" dirty="0"/>
              <a:t>左右，如图所示，拖曳素材至</a:t>
            </a:r>
            <a:r>
              <a:rPr lang="en-US" altLang="zh-CN" dirty="0"/>
              <a:t>“</a:t>
            </a:r>
            <a:r>
              <a:rPr lang="zh-CN" altLang="en-US" dirty="0"/>
              <a:t>时间轴</a:t>
            </a:r>
            <a:r>
              <a:rPr lang="en-US" altLang="zh-CN" dirty="0"/>
              <a:t>”</a:t>
            </a:r>
            <a:r>
              <a:rPr lang="zh-CN" altLang="en-US" dirty="0"/>
              <a:t>面板中。</a:t>
            </a:r>
            <a:endParaRPr lang="zh-CN" altLang="en-US" dirty="0"/>
          </a:p>
        </p:txBody>
      </p:sp>
      <p:pic>
        <p:nvPicPr>
          <p:cNvPr id="2" name="图片 1"/>
          <p:cNvPicPr>
            <a:picLocks noChangeAspect="1"/>
          </p:cNvPicPr>
          <p:nvPr/>
        </p:nvPicPr>
        <p:blipFill>
          <a:blip r:embed="rId1"/>
          <a:stretch>
            <a:fillRect/>
          </a:stretch>
        </p:blipFill>
        <p:spPr>
          <a:xfrm>
            <a:off x="3950970" y="2315210"/>
            <a:ext cx="4287520" cy="3672205"/>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9.3.1 </a:t>
            </a:r>
            <a:r>
              <a:rPr lang="zh-CN" altLang="en-US" dirty="0"/>
              <a:t>根据脚本粗剪视频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04 </a:t>
            </a:r>
            <a:r>
              <a:rPr lang="zh-CN" altLang="en-US" dirty="0"/>
              <a:t>选中</a:t>
            </a:r>
            <a:r>
              <a:rPr lang="en-US" altLang="zh-CN" dirty="0"/>
              <a:t>“</a:t>
            </a:r>
            <a:r>
              <a:rPr lang="zh-CN" altLang="en-US" dirty="0"/>
              <a:t>项目</a:t>
            </a:r>
            <a:r>
              <a:rPr lang="en-US" altLang="zh-CN" dirty="0"/>
              <a:t>”</a:t>
            </a:r>
            <a:r>
              <a:rPr lang="zh-CN" altLang="en-US" dirty="0"/>
              <a:t>面板中名为</a:t>
            </a:r>
            <a:r>
              <a:rPr lang="en-US" altLang="zh-CN" dirty="0"/>
              <a:t>“</a:t>
            </a:r>
            <a:r>
              <a:rPr lang="zh-CN" altLang="en-US" dirty="0"/>
              <a:t>远足</a:t>
            </a:r>
            <a:r>
              <a:rPr lang="en-US" altLang="zh-CN" dirty="0"/>
              <a:t>”</a:t>
            </a:r>
            <a:r>
              <a:rPr lang="zh-CN" altLang="en-US" dirty="0"/>
              <a:t>的视频素材，拖曳至</a:t>
            </a:r>
            <a:r>
              <a:rPr lang="en-US" altLang="zh-CN" dirty="0"/>
              <a:t>“</a:t>
            </a:r>
            <a:r>
              <a:rPr lang="zh-CN" altLang="en-US" dirty="0"/>
              <a:t>时间轴</a:t>
            </a:r>
            <a:r>
              <a:rPr lang="en-US" altLang="zh-CN" dirty="0"/>
              <a:t>”</a:t>
            </a:r>
            <a:r>
              <a:rPr lang="zh-CN" altLang="en-US" dirty="0"/>
              <a:t>面板中，如图所示。</a:t>
            </a:r>
            <a:endParaRPr lang="zh-CN" altLang="en-US" dirty="0"/>
          </a:p>
        </p:txBody>
      </p:sp>
      <p:pic>
        <p:nvPicPr>
          <p:cNvPr id="2" name="图片 1"/>
          <p:cNvPicPr>
            <a:picLocks noChangeAspect="1"/>
          </p:cNvPicPr>
          <p:nvPr/>
        </p:nvPicPr>
        <p:blipFill>
          <a:blip r:embed="rId1"/>
          <a:stretch>
            <a:fillRect/>
          </a:stretch>
        </p:blipFill>
        <p:spPr>
          <a:xfrm>
            <a:off x="2256790" y="2592070"/>
            <a:ext cx="7675880" cy="1674495"/>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9.3.1 </a:t>
            </a:r>
            <a:r>
              <a:rPr lang="zh-CN" altLang="en-US" dirty="0"/>
              <a:t>根据脚本粗剪视频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05 </a:t>
            </a:r>
            <a:r>
              <a:rPr lang="zh-CN" altLang="en-US" dirty="0"/>
              <a:t>选中</a:t>
            </a:r>
            <a:r>
              <a:rPr lang="en-US" altLang="zh-CN" dirty="0"/>
              <a:t>“</a:t>
            </a:r>
            <a:r>
              <a:rPr lang="zh-CN" altLang="en-US" dirty="0"/>
              <a:t>项目</a:t>
            </a:r>
            <a:r>
              <a:rPr lang="en-US" altLang="zh-CN" dirty="0"/>
              <a:t>”</a:t>
            </a:r>
            <a:r>
              <a:rPr lang="zh-CN" altLang="en-US" dirty="0"/>
              <a:t>面板中名为</a:t>
            </a:r>
            <a:r>
              <a:rPr lang="en-US" altLang="zh-CN" dirty="0"/>
              <a:t>“</a:t>
            </a:r>
            <a:r>
              <a:rPr lang="zh-CN" altLang="en-US" dirty="0"/>
              <a:t>阳光下的森林</a:t>
            </a:r>
            <a:r>
              <a:rPr lang="en-US" altLang="zh-CN" dirty="0"/>
              <a:t>”</a:t>
            </a:r>
            <a:r>
              <a:rPr lang="zh-CN" altLang="en-US" dirty="0"/>
              <a:t>的视频素材，在</a:t>
            </a:r>
            <a:r>
              <a:rPr lang="en-US" altLang="zh-CN" dirty="0"/>
              <a:t>“</a:t>
            </a:r>
            <a:r>
              <a:rPr lang="zh-CN" altLang="en-US" dirty="0"/>
              <a:t>源监视器</a:t>
            </a:r>
            <a:r>
              <a:rPr lang="en-US" altLang="zh-CN" dirty="0"/>
              <a:t>”</a:t>
            </a:r>
            <a:r>
              <a:rPr lang="zh-CN" altLang="en-US" dirty="0"/>
              <a:t>面板中为其添加出点，如图所示。添加出点后，拖曳视频素材至</a:t>
            </a:r>
            <a:r>
              <a:rPr lang="en-US" altLang="zh-CN" dirty="0"/>
              <a:t>“</a:t>
            </a:r>
            <a:r>
              <a:rPr lang="zh-CN" altLang="en-US" dirty="0"/>
              <a:t>时间轴</a:t>
            </a:r>
            <a:r>
              <a:rPr lang="en-US" altLang="zh-CN" dirty="0"/>
              <a:t>”</a:t>
            </a:r>
            <a:r>
              <a:rPr lang="zh-CN" altLang="en-US" dirty="0"/>
              <a:t>面板中。</a:t>
            </a:r>
            <a:endParaRPr lang="zh-CN" altLang="en-US" dirty="0"/>
          </a:p>
          <a:p>
            <a:r>
              <a:rPr lang="en-US" altLang="zh-CN" dirty="0"/>
              <a:t>06 </a:t>
            </a:r>
            <a:r>
              <a:rPr lang="zh-CN" altLang="en-US" dirty="0"/>
              <a:t>选中</a:t>
            </a:r>
            <a:r>
              <a:rPr lang="en-US" altLang="zh-CN" dirty="0"/>
              <a:t>“</a:t>
            </a:r>
            <a:r>
              <a:rPr lang="zh-CN" altLang="en-US" dirty="0"/>
              <a:t>项目</a:t>
            </a:r>
            <a:r>
              <a:rPr lang="en-US" altLang="zh-CN" dirty="0"/>
              <a:t>”</a:t>
            </a:r>
            <a:r>
              <a:rPr lang="zh-CN" altLang="en-US" dirty="0"/>
              <a:t>面板中名为</a:t>
            </a:r>
            <a:r>
              <a:rPr lang="en-US" altLang="zh-CN" dirty="0"/>
              <a:t>“</a:t>
            </a:r>
            <a:r>
              <a:rPr lang="zh-CN" altLang="en-US" dirty="0"/>
              <a:t>拍摄森林</a:t>
            </a:r>
            <a:r>
              <a:rPr lang="en-US" altLang="zh-CN" dirty="0"/>
              <a:t>”</a:t>
            </a:r>
            <a:r>
              <a:rPr lang="zh-CN" altLang="en-US" dirty="0"/>
              <a:t>的视频素材，在</a:t>
            </a:r>
            <a:r>
              <a:rPr lang="en-US" altLang="zh-CN" dirty="0"/>
              <a:t>“</a:t>
            </a:r>
            <a:r>
              <a:rPr lang="zh-CN" altLang="en-US" dirty="0"/>
              <a:t>源监视器</a:t>
            </a:r>
            <a:r>
              <a:rPr lang="en-US" altLang="zh-CN" dirty="0"/>
              <a:t>”</a:t>
            </a:r>
            <a:r>
              <a:rPr lang="zh-CN" altLang="en-US" dirty="0"/>
              <a:t>面板中为其添加入点与出点，入点与出点的位置如图所示。拖曳视频素材至</a:t>
            </a:r>
            <a:r>
              <a:rPr lang="en-US" altLang="zh-CN" dirty="0"/>
              <a:t>“</a:t>
            </a:r>
            <a:r>
              <a:rPr lang="zh-CN" altLang="en-US" dirty="0"/>
              <a:t>时间轴</a:t>
            </a:r>
            <a:r>
              <a:rPr lang="en-US" altLang="zh-CN" dirty="0"/>
              <a:t>”</a:t>
            </a:r>
            <a:r>
              <a:rPr lang="zh-CN" altLang="en-US" dirty="0"/>
              <a:t>面板中。</a:t>
            </a:r>
            <a:endParaRPr lang="zh-CN" altLang="en-US" dirty="0"/>
          </a:p>
        </p:txBody>
      </p:sp>
      <p:grpSp>
        <p:nvGrpSpPr>
          <p:cNvPr id="6" name="组合 5"/>
          <p:cNvGrpSpPr/>
          <p:nvPr/>
        </p:nvGrpSpPr>
        <p:grpSpPr>
          <a:xfrm>
            <a:off x="2110105" y="3072765"/>
            <a:ext cx="7722870" cy="3185160"/>
            <a:chOff x="2795" y="5037"/>
            <a:chExt cx="10645" cy="4390"/>
          </a:xfrm>
        </p:grpSpPr>
        <p:pic>
          <p:nvPicPr>
            <p:cNvPr id="2" name="图片 1"/>
            <p:cNvPicPr>
              <a:picLocks noChangeAspect="1"/>
            </p:cNvPicPr>
            <p:nvPr/>
          </p:nvPicPr>
          <p:blipFill>
            <a:blip r:embed="rId1"/>
            <a:stretch>
              <a:fillRect/>
            </a:stretch>
          </p:blipFill>
          <p:spPr>
            <a:xfrm>
              <a:off x="2795" y="5037"/>
              <a:ext cx="5152" cy="4391"/>
            </a:xfrm>
            <a:prstGeom prst="rect">
              <a:avLst/>
            </a:prstGeom>
          </p:spPr>
        </p:pic>
        <p:pic>
          <p:nvPicPr>
            <p:cNvPr id="3" name="图片 2"/>
            <p:cNvPicPr>
              <a:picLocks noChangeAspect="1"/>
            </p:cNvPicPr>
            <p:nvPr/>
          </p:nvPicPr>
          <p:blipFill>
            <a:blip r:embed="rId2"/>
            <a:stretch>
              <a:fillRect/>
            </a:stretch>
          </p:blipFill>
          <p:spPr>
            <a:xfrm>
              <a:off x="8288" y="5037"/>
              <a:ext cx="5152" cy="4391"/>
            </a:xfrm>
            <a:prstGeom prst="rect">
              <a:avLst/>
            </a:prstGeom>
          </p:spPr>
        </p:pic>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9.3.1 </a:t>
            </a:r>
            <a:r>
              <a:rPr lang="zh-CN" altLang="en-US" dirty="0"/>
              <a:t>根据脚本粗剪视频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07 </a:t>
            </a:r>
            <a:r>
              <a:rPr lang="zh-CN" altLang="en-US" dirty="0"/>
              <a:t>选中</a:t>
            </a:r>
            <a:r>
              <a:rPr lang="en-US" altLang="zh-CN" dirty="0"/>
              <a:t>“</a:t>
            </a:r>
            <a:r>
              <a:rPr lang="zh-CN" altLang="en-US" dirty="0"/>
              <a:t>项目</a:t>
            </a:r>
            <a:r>
              <a:rPr lang="en-US" altLang="zh-CN" dirty="0"/>
              <a:t>”</a:t>
            </a:r>
            <a:r>
              <a:rPr lang="zh-CN" altLang="en-US" dirty="0"/>
              <a:t>面板中名为</a:t>
            </a:r>
            <a:r>
              <a:rPr lang="en-US" altLang="zh-CN" dirty="0"/>
              <a:t>“</a:t>
            </a:r>
            <a:r>
              <a:rPr lang="zh-CN" altLang="en-US" dirty="0"/>
              <a:t>小溪</a:t>
            </a:r>
            <a:r>
              <a:rPr lang="en-US" altLang="zh-CN" dirty="0"/>
              <a:t>”</a:t>
            </a:r>
            <a:r>
              <a:rPr lang="zh-CN" altLang="en-US" dirty="0"/>
              <a:t>的视频素材，在</a:t>
            </a:r>
            <a:r>
              <a:rPr lang="en-US" altLang="zh-CN" dirty="0"/>
              <a:t>“</a:t>
            </a:r>
            <a:r>
              <a:rPr lang="zh-CN" altLang="en-US" dirty="0"/>
              <a:t>源监视器</a:t>
            </a:r>
            <a:r>
              <a:rPr lang="en-US" altLang="zh-CN" dirty="0"/>
              <a:t>”</a:t>
            </a:r>
            <a:r>
              <a:rPr lang="zh-CN" altLang="en-US" dirty="0"/>
              <a:t>面板中添加出点，调整时长为</a:t>
            </a:r>
            <a:r>
              <a:rPr lang="en-US" altLang="zh-CN" dirty="0"/>
              <a:t>3s</a:t>
            </a:r>
            <a:r>
              <a:rPr lang="zh-CN" altLang="en-US" dirty="0"/>
              <a:t>左右，如图所示，添加后将视频素材拖曳至</a:t>
            </a:r>
            <a:r>
              <a:rPr lang="en-US" altLang="zh-CN" dirty="0"/>
              <a:t>“</a:t>
            </a:r>
            <a:r>
              <a:rPr lang="zh-CN" altLang="en-US" dirty="0"/>
              <a:t>时间轴</a:t>
            </a:r>
            <a:r>
              <a:rPr lang="en-US" altLang="zh-CN" dirty="0"/>
              <a:t>”</a:t>
            </a:r>
            <a:r>
              <a:rPr lang="zh-CN" altLang="en-US" dirty="0"/>
              <a:t>面板中。</a:t>
            </a:r>
            <a:endParaRPr lang="zh-CN" altLang="en-US" dirty="0"/>
          </a:p>
          <a:p>
            <a:r>
              <a:rPr lang="en-US" altLang="zh-CN" dirty="0"/>
              <a:t>08 </a:t>
            </a:r>
            <a:r>
              <a:rPr lang="zh-CN" altLang="en-US" dirty="0"/>
              <a:t>选中</a:t>
            </a:r>
            <a:r>
              <a:rPr lang="en-US" altLang="zh-CN" dirty="0"/>
              <a:t>“</a:t>
            </a:r>
            <a:r>
              <a:rPr lang="zh-CN" altLang="en-US" dirty="0"/>
              <a:t>项目</a:t>
            </a:r>
            <a:r>
              <a:rPr lang="en-US" altLang="zh-CN" dirty="0"/>
              <a:t>”</a:t>
            </a:r>
            <a:r>
              <a:rPr lang="zh-CN" altLang="en-US" dirty="0"/>
              <a:t>面板中名为</a:t>
            </a:r>
            <a:r>
              <a:rPr lang="en-US" altLang="zh-CN" dirty="0"/>
              <a:t>“</a:t>
            </a:r>
            <a:r>
              <a:rPr lang="zh-CN" altLang="en-US" dirty="0"/>
              <a:t>小桥流水</a:t>
            </a:r>
            <a:r>
              <a:rPr lang="en-US" altLang="zh-CN" dirty="0"/>
              <a:t>”</a:t>
            </a:r>
            <a:r>
              <a:rPr lang="zh-CN" altLang="en-US" dirty="0"/>
              <a:t>的视频素材，在</a:t>
            </a:r>
            <a:r>
              <a:rPr lang="en-US" altLang="zh-CN" dirty="0"/>
              <a:t>“</a:t>
            </a:r>
            <a:r>
              <a:rPr lang="zh-CN" altLang="en-US" dirty="0"/>
              <a:t>源监视器</a:t>
            </a:r>
            <a:r>
              <a:rPr lang="en-US" altLang="zh-CN" dirty="0"/>
              <a:t>”</a:t>
            </a:r>
            <a:r>
              <a:rPr lang="zh-CN" altLang="en-US" dirty="0"/>
              <a:t>面板中为其添加出点，调整时长为</a:t>
            </a:r>
            <a:r>
              <a:rPr lang="en-US" altLang="zh-CN" dirty="0"/>
              <a:t>7s</a:t>
            </a:r>
            <a:r>
              <a:rPr lang="zh-CN" altLang="en-US" dirty="0"/>
              <a:t>左右，如图所示，添加后将其拖曳至</a:t>
            </a:r>
            <a:r>
              <a:rPr lang="en-US" altLang="zh-CN" dirty="0"/>
              <a:t>“</a:t>
            </a:r>
            <a:r>
              <a:rPr lang="zh-CN" altLang="en-US" dirty="0"/>
              <a:t>时间轴</a:t>
            </a:r>
            <a:r>
              <a:rPr lang="en-US" altLang="zh-CN" dirty="0"/>
              <a:t>”</a:t>
            </a:r>
            <a:r>
              <a:rPr lang="zh-CN" altLang="en-US" dirty="0"/>
              <a:t>面板中。</a:t>
            </a:r>
            <a:endParaRPr lang="zh-CN" altLang="en-US" dirty="0"/>
          </a:p>
        </p:txBody>
      </p:sp>
      <p:grpSp>
        <p:nvGrpSpPr>
          <p:cNvPr id="6" name="组合 5"/>
          <p:cNvGrpSpPr/>
          <p:nvPr/>
        </p:nvGrpSpPr>
        <p:grpSpPr>
          <a:xfrm>
            <a:off x="1742440" y="3081655"/>
            <a:ext cx="8589645" cy="3029585"/>
            <a:chOff x="1978" y="4380"/>
            <a:chExt cx="12447" cy="4390"/>
          </a:xfrm>
        </p:grpSpPr>
        <p:pic>
          <p:nvPicPr>
            <p:cNvPr id="2" name="图片 1"/>
            <p:cNvPicPr>
              <a:picLocks noChangeAspect="1"/>
            </p:cNvPicPr>
            <p:nvPr/>
          </p:nvPicPr>
          <p:blipFill>
            <a:blip r:embed="rId1"/>
            <a:stretch>
              <a:fillRect/>
            </a:stretch>
          </p:blipFill>
          <p:spPr>
            <a:xfrm>
              <a:off x="1978" y="4380"/>
              <a:ext cx="6085" cy="4391"/>
            </a:xfrm>
            <a:prstGeom prst="rect">
              <a:avLst/>
            </a:prstGeom>
          </p:spPr>
        </p:pic>
        <p:pic>
          <p:nvPicPr>
            <p:cNvPr id="3" name="图片 2"/>
            <p:cNvPicPr>
              <a:picLocks noChangeAspect="1"/>
            </p:cNvPicPr>
            <p:nvPr/>
          </p:nvPicPr>
          <p:blipFill>
            <a:blip r:embed="rId2"/>
            <a:stretch>
              <a:fillRect/>
            </a:stretch>
          </p:blipFill>
          <p:spPr>
            <a:xfrm>
              <a:off x="8341" y="4380"/>
              <a:ext cx="6085" cy="4391"/>
            </a:xfrm>
            <a:prstGeom prst="rect">
              <a:avLst/>
            </a:prstGeom>
          </p:spPr>
        </p:pic>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9.3.1 </a:t>
            </a:r>
            <a:r>
              <a:rPr lang="zh-CN" altLang="en-US" dirty="0"/>
              <a:t>根据脚本粗剪视频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09 </a:t>
            </a:r>
            <a:r>
              <a:rPr lang="zh-CN" altLang="en-US" dirty="0"/>
              <a:t>选中</a:t>
            </a:r>
            <a:r>
              <a:rPr lang="en-US" altLang="zh-CN" dirty="0"/>
              <a:t>“</a:t>
            </a:r>
            <a:r>
              <a:rPr lang="zh-CN" altLang="en-US" dirty="0"/>
              <a:t>项目</a:t>
            </a:r>
            <a:r>
              <a:rPr lang="en-US" altLang="zh-CN" dirty="0"/>
              <a:t>”</a:t>
            </a:r>
            <a:r>
              <a:rPr lang="zh-CN" altLang="en-US" dirty="0"/>
              <a:t>面板中名为</a:t>
            </a:r>
            <a:r>
              <a:rPr lang="en-US" altLang="zh-CN" dirty="0"/>
              <a:t>“</a:t>
            </a:r>
            <a:r>
              <a:rPr lang="zh-CN" altLang="en-US" dirty="0"/>
              <a:t>炊烟</a:t>
            </a:r>
            <a:r>
              <a:rPr lang="en-US" altLang="zh-CN" dirty="0"/>
              <a:t>”</a:t>
            </a:r>
            <a:r>
              <a:rPr lang="zh-CN" altLang="en-US" dirty="0"/>
              <a:t>的视频素材，在</a:t>
            </a:r>
            <a:r>
              <a:rPr lang="en-US" altLang="zh-CN" dirty="0"/>
              <a:t>“</a:t>
            </a:r>
            <a:r>
              <a:rPr lang="zh-CN" altLang="en-US" dirty="0"/>
              <a:t>源监视器</a:t>
            </a:r>
            <a:r>
              <a:rPr lang="en-US" altLang="zh-CN" dirty="0"/>
              <a:t>”</a:t>
            </a:r>
            <a:r>
              <a:rPr lang="zh-CN" altLang="en-US" dirty="0"/>
              <a:t>面板中为其添加出点，调整时长为</a:t>
            </a:r>
            <a:r>
              <a:rPr lang="en-US" altLang="zh-CN" dirty="0"/>
              <a:t>5s</a:t>
            </a:r>
            <a:r>
              <a:rPr lang="zh-CN" altLang="en-US" dirty="0"/>
              <a:t>左右，如图所示，添加后将其拖曳至</a:t>
            </a:r>
            <a:r>
              <a:rPr lang="en-US" altLang="zh-CN" dirty="0"/>
              <a:t>“</a:t>
            </a:r>
            <a:r>
              <a:rPr lang="zh-CN" altLang="en-US" dirty="0"/>
              <a:t>时间轴</a:t>
            </a:r>
            <a:r>
              <a:rPr lang="en-US" altLang="zh-CN" dirty="0"/>
              <a:t>”</a:t>
            </a:r>
            <a:r>
              <a:rPr lang="zh-CN" altLang="en-US" dirty="0"/>
              <a:t>面板中。</a:t>
            </a:r>
            <a:endParaRPr lang="zh-CN" altLang="en-US" dirty="0"/>
          </a:p>
        </p:txBody>
      </p:sp>
      <p:pic>
        <p:nvPicPr>
          <p:cNvPr id="2" name="图片 1"/>
          <p:cNvPicPr>
            <a:picLocks noChangeAspect="1"/>
          </p:cNvPicPr>
          <p:nvPr/>
        </p:nvPicPr>
        <p:blipFill>
          <a:blip r:embed="rId1"/>
          <a:stretch>
            <a:fillRect/>
          </a:stretch>
        </p:blipFill>
        <p:spPr>
          <a:xfrm>
            <a:off x="3669030" y="2380615"/>
            <a:ext cx="4736465" cy="3418205"/>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9.3.1 </a:t>
            </a:r>
            <a:r>
              <a:rPr lang="zh-CN" altLang="en-US" dirty="0"/>
              <a:t>根据脚本粗剪视频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至此，所有素材都已经经过筛选，留下需要的镜头在</a:t>
            </a:r>
            <a:r>
              <a:rPr lang="en-US" altLang="zh-CN" dirty="0"/>
              <a:t>“</a:t>
            </a:r>
            <a:r>
              <a:rPr lang="zh-CN" altLang="en-US" dirty="0"/>
              <a:t>时间轴</a:t>
            </a:r>
            <a:r>
              <a:rPr lang="en-US" altLang="zh-CN" dirty="0"/>
              <a:t>”</a:t>
            </a:r>
            <a:r>
              <a:rPr lang="zh-CN" altLang="en-US" dirty="0"/>
              <a:t>面板中，如图所示。</a:t>
            </a:r>
            <a:endParaRPr lang="zh-CN" altLang="en-US" dirty="0"/>
          </a:p>
        </p:txBody>
      </p:sp>
      <p:pic>
        <p:nvPicPr>
          <p:cNvPr id="2" name="图片 1"/>
          <p:cNvPicPr>
            <a:picLocks noChangeAspect="1"/>
          </p:cNvPicPr>
          <p:nvPr/>
        </p:nvPicPr>
        <p:blipFill>
          <a:blip r:embed="rId1"/>
          <a:stretch>
            <a:fillRect/>
          </a:stretch>
        </p:blipFill>
        <p:spPr>
          <a:xfrm>
            <a:off x="1591945" y="2688590"/>
            <a:ext cx="9006840" cy="2710815"/>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9.3.1 </a:t>
            </a:r>
            <a:r>
              <a:rPr lang="zh-CN" altLang="en-US" dirty="0"/>
              <a:t>根据脚本粗剪视频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具体的素材分布时间如表</a:t>
            </a:r>
            <a:r>
              <a:rPr lang="en-US" altLang="zh-CN" dirty="0"/>
              <a:t>9-1</a:t>
            </a:r>
            <a:r>
              <a:rPr lang="zh-CN" altLang="en-US" dirty="0"/>
              <a:t>所示。</a:t>
            </a:r>
            <a:endParaRPr lang="zh-CN" altLang="en-US" dirty="0"/>
          </a:p>
        </p:txBody>
      </p:sp>
      <p:pic>
        <p:nvPicPr>
          <p:cNvPr id="2" name="图片 1"/>
          <p:cNvPicPr>
            <a:picLocks noChangeAspect="1"/>
          </p:cNvPicPr>
          <p:nvPr/>
        </p:nvPicPr>
        <p:blipFill>
          <a:blip r:embed="rId1"/>
          <a:stretch>
            <a:fillRect/>
          </a:stretch>
        </p:blipFill>
        <p:spPr>
          <a:xfrm>
            <a:off x="2922905" y="2186305"/>
            <a:ext cx="6343650" cy="2486025"/>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9.3.1 </a:t>
            </a:r>
            <a:r>
              <a:rPr lang="zh-CN" altLang="en-US" dirty="0"/>
              <a:t>根据脚本粗剪视频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10 </a:t>
            </a:r>
            <a:r>
              <a:rPr lang="zh-CN" altLang="en-US" dirty="0"/>
              <a:t>选中</a:t>
            </a:r>
            <a:r>
              <a:rPr lang="en-US" altLang="zh-CN" dirty="0"/>
              <a:t>“</a:t>
            </a:r>
            <a:r>
              <a:rPr lang="zh-CN" altLang="en-US" dirty="0"/>
              <a:t>时间轴</a:t>
            </a:r>
            <a:r>
              <a:rPr lang="en-US" altLang="zh-CN" dirty="0"/>
              <a:t>”</a:t>
            </a:r>
            <a:r>
              <a:rPr lang="zh-CN" altLang="en-US" dirty="0"/>
              <a:t>面板中名为</a:t>
            </a:r>
            <a:r>
              <a:rPr lang="en-US" altLang="zh-CN" dirty="0"/>
              <a:t>“</a:t>
            </a:r>
            <a:r>
              <a:rPr lang="zh-CN" altLang="en-US" dirty="0"/>
              <a:t>远足</a:t>
            </a:r>
            <a:r>
              <a:rPr lang="en-US" altLang="zh-CN" dirty="0"/>
              <a:t>”</a:t>
            </a:r>
            <a:r>
              <a:rPr lang="zh-CN" altLang="en-US" dirty="0"/>
              <a:t>的视频素材，右击展开快捷菜单，执行</a:t>
            </a:r>
            <a:r>
              <a:rPr lang="en-US" altLang="zh-CN" dirty="0"/>
              <a:t>“</a:t>
            </a:r>
            <a:r>
              <a:rPr lang="zh-CN" altLang="en-US" dirty="0"/>
              <a:t>取消链接</a:t>
            </a:r>
            <a:r>
              <a:rPr lang="en-US" altLang="zh-CN" dirty="0"/>
              <a:t>”</a:t>
            </a:r>
            <a:r>
              <a:rPr lang="zh-CN" altLang="en-US" dirty="0"/>
              <a:t>命令，删除</a:t>
            </a:r>
            <a:r>
              <a:rPr lang="en-US" altLang="zh-CN" dirty="0"/>
              <a:t>A1</a:t>
            </a:r>
            <a:r>
              <a:rPr lang="zh-CN" altLang="en-US" dirty="0"/>
              <a:t>轨道上的音频素材，效果如图所示。</a:t>
            </a:r>
            <a:endParaRPr lang="zh-CN" altLang="en-US" dirty="0"/>
          </a:p>
        </p:txBody>
      </p:sp>
      <p:pic>
        <p:nvPicPr>
          <p:cNvPr id="2" name="图片 1"/>
          <p:cNvPicPr>
            <a:picLocks noChangeAspect="1"/>
          </p:cNvPicPr>
          <p:nvPr/>
        </p:nvPicPr>
        <p:blipFill>
          <a:blip r:embed="rId1"/>
          <a:stretch>
            <a:fillRect/>
          </a:stretch>
        </p:blipFill>
        <p:spPr>
          <a:xfrm>
            <a:off x="2227580" y="2708275"/>
            <a:ext cx="7557135" cy="227457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sym typeface="+mn-ea"/>
              </a:rPr>
              <a:t>9.3.1 </a:t>
            </a:r>
            <a:r>
              <a:rPr lang="zh-CN" altLang="en-US" dirty="0">
                <a:sym typeface="+mn-ea"/>
              </a:rPr>
              <a:t>根据脚本粗剪视频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11 </a:t>
            </a:r>
            <a:r>
              <a:rPr lang="zh-CN" altLang="en-US" dirty="0"/>
              <a:t>对</a:t>
            </a:r>
            <a:r>
              <a:rPr lang="en-US" altLang="zh-CN" dirty="0"/>
              <a:t>“</a:t>
            </a:r>
            <a:r>
              <a:rPr lang="zh-CN" altLang="en-US" dirty="0"/>
              <a:t>时间轴</a:t>
            </a:r>
            <a:r>
              <a:rPr lang="en-US" altLang="zh-CN" dirty="0"/>
              <a:t>”</a:t>
            </a:r>
            <a:r>
              <a:rPr lang="zh-CN" altLang="en-US" dirty="0"/>
              <a:t>面板中其他同为蓝色的视频素材进行相同操作，效果如图所示。</a:t>
            </a:r>
            <a:endParaRPr lang="zh-CN" altLang="en-US" dirty="0"/>
          </a:p>
        </p:txBody>
      </p:sp>
      <p:pic>
        <p:nvPicPr>
          <p:cNvPr id="2" name="图片 1"/>
          <p:cNvPicPr>
            <a:picLocks noChangeAspect="1"/>
          </p:cNvPicPr>
          <p:nvPr/>
        </p:nvPicPr>
        <p:blipFill>
          <a:blip r:embed="rId1"/>
          <a:stretch>
            <a:fillRect/>
          </a:stretch>
        </p:blipFill>
        <p:spPr>
          <a:xfrm>
            <a:off x="1767840" y="2272030"/>
            <a:ext cx="8654415" cy="2604770"/>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9.3.2 </a:t>
            </a:r>
            <a:r>
              <a:rPr lang="zh-CN" altLang="en-US" dirty="0"/>
              <a:t>添加背景音乐并进行精剪</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完成粗剪后，可以继续进行微电影的详细剪辑、色彩校正、音频混音和其他后期制作工作，以最终呈现高质量的微电影作品。为微电影添加背景音乐并进行精剪是微电影后期制作的关键步骤之一，它可以增强观众的体验感并提升整体质量。</a:t>
            </a:r>
            <a:endParaRPr lang="zh-CN" altLang="en-US" dirty="0"/>
          </a:p>
          <a:p>
            <a:r>
              <a:rPr lang="en-US" altLang="zh-CN" dirty="0"/>
              <a:t>01 </a:t>
            </a:r>
            <a:r>
              <a:rPr lang="zh-CN" altLang="en-US" dirty="0"/>
              <a:t>在</a:t>
            </a:r>
            <a:r>
              <a:rPr lang="en-US" altLang="zh-CN" dirty="0"/>
              <a:t>“</a:t>
            </a:r>
            <a:r>
              <a:rPr lang="zh-CN" altLang="en-US" dirty="0"/>
              <a:t>项目</a:t>
            </a:r>
            <a:r>
              <a:rPr lang="en-US" altLang="zh-CN" dirty="0"/>
              <a:t>”</a:t>
            </a:r>
            <a:r>
              <a:rPr lang="zh-CN" altLang="en-US" dirty="0"/>
              <a:t>面板中导入名为</a:t>
            </a:r>
            <a:r>
              <a:rPr lang="en-US" altLang="zh-CN" dirty="0"/>
              <a:t>“</a:t>
            </a:r>
            <a:r>
              <a:rPr lang="zh-CN" altLang="en-US" dirty="0"/>
              <a:t>钢琴</a:t>
            </a:r>
            <a:r>
              <a:rPr lang="en-US" altLang="zh-CN" dirty="0"/>
              <a:t>”“</a:t>
            </a:r>
            <a:r>
              <a:rPr lang="zh-CN" altLang="en-US" dirty="0"/>
              <a:t>风声</a:t>
            </a:r>
            <a:r>
              <a:rPr lang="en-US" altLang="zh-CN" dirty="0"/>
              <a:t>”“</a:t>
            </a:r>
            <a:r>
              <a:rPr lang="zh-CN" altLang="en-US" dirty="0"/>
              <a:t>鸟鸣</a:t>
            </a:r>
            <a:r>
              <a:rPr lang="en-US" altLang="zh-CN" dirty="0"/>
              <a:t>”</a:t>
            </a:r>
            <a:r>
              <a:rPr lang="zh-CN" altLang="en-US" dirty="0"/>
              <a:t>的</a:t>
            </a:r>
            <a:r>
              <a:rPr lang="en-US" altLang="zh-CN" dirty="0"/>
              <a:t>3</a:t>
            </a:r>
            <a:r>
              <a:rPr lang="zh-CN" altLang="en-US" dirty="0"/>
              <a:t>段音频素材，如图所示。</a:t>
            </a:r>
            <a:endParaRPr lang="zh-CN" altLang="en-US" dirty="0"/>
          </a:p>
        </p:txBody>
      </p:sp>
      <p:pic>
        <p:nvPicPr>
          <p:cNvPr id="2" name="图片 1"/>
          <p:cNvPicPr>
            <a:picLocks noChangeAspect="1"/>
          </p:cNvPicPr>
          <p:nvPr/>
        </p:nvPicPr>
        <p:blipFill>
          <a:blip r:embed="rId1"/>
          <a:stretch>
            <a:fillRect/>
          </a:stretch>
        </p:blipFill>
        <p:spPr>
          <a:xfrm>
            <a:off x="4481830" y="3023235"/>
            <a:ext cx="3226435" cy="323405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9.1.1 </a:t>
            </a:r>
            <a:r>
              <a:rPr lang="zh-CN" altLang="en-US" dirty="0"/>
              <a:t>构思剧情内容</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本案例将以</a:t>
            </a:r>
            <a:r>
              <a:rPr lang="en-US" altLang="zh-CN" dirty="0"/>
              <a:t>“</a:t>
            </a:r>
            <a:r>
              <a:rPr lang="zh-CN" altLang="en-US" dirty="0"/>
              <a:t>远离城市、拥抱自然、寻找自我</a:t>
            </a:r>
            <a:r>
              <a:rPr lang="en-US" altLang="zh-CN" dirty="0"/>
              <a:t>”</a:t>
            </a:r>
            <a:r>
              <a:rPr lang="zh-CN" altLang="en-US" dirty="0"/>
              <a:t>为主题，以从孤独迷茫到坚定自信的情感变化为主线，进行名为</a:t>
            </a:r>
            <a:r>
              <a:rPr lang="en-US" altLang="zh-CN" dirty="0"/>
              <a:t>“</a:t>
            </a:r>
            <a:r>
              <a:rPr lang="zh-CN" altLang="en-US" dirty="0"/>
              <a:t>自然之心</a:t>
            </a:r>
            <a:r>
              <a:rPr lang="en-US" altLang="zh-CN" dirty="0"/>
              <a:t>”</a:t>
            </a:r>
            <a:r>
              <a:rPr lang="zh-CN" altLang="en-US" dirty="0"/>
              <a:t>的微电影的创作。图所示为本次微电影的拍摄地点</a:t>
            </a:r>
            <a:r>
              <a:rPr lang="en-US" altLang="zh-CN" dirty="0"/>
              <a:t>——</a:t>
            </a:r>
            <a:r>
              <a:rPr lang="zh-CN" altLang="en-US" dirty="0"/>
              <a:t>自然森林。</a:t>
            </a:r>
            <a:endParaRPr lang="zh-CN" altLang="en-US" dirty="0"/>
          </a:p>
        </p:txBody>
      </p:sp>
      <p:pic>
        <p:nvPicPr>
          <p:cNvPr id="2" name="图片 1"/>
          <p:cNvPicPr>
            <a:picLocks noChangeAspect="1"/>
          </p:cNvPicPr>
          <p:nvPr/>
        </p:nvPicPr>
        <p:blipFill>
          <a:blip r:embed="rId1"/>
          <a:stretch>
            <a:fillRect/>
          </a:stretch>
        </p:blipFill>
        <p:spPr>
          <a:xfrm>
            <a:off x="3902710" y="3071495"/>
            <a:ext cx="4384675" cy="2915285"/>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9.3.2 </a:t>
            </a:r>
            <a:r>
              <a:rPr lang="zh-CN" altLang="en-US" dirty="0"/>
              <a:t>添加背景音乐并进行精剪</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02 </a:t>
            </a:r>
            <a:r>
              <a:rPr lang="zh-CN" altLang="en-US" dirty="0"/>
              <a:t>为视频素材添加背景音乐，确保背景音乐能够较好地符合视频画面。选中</a:t>
            </a:r>
            <a:r>
              <a:rPr lang="en-US" altLang="zh-CN" dirty="0"/>
              <a:t>“</a:t>
            </a:r>
            <a:r>
              <a:rPr lang="zh-CN" altLang="en-US" dirty="0"/>
              <a:t>项目</a:t>
            </a:r>
            <a:r>
              <a:rPr lang="en-US" altLang="zh-CN" dirty="0"/>
              <a:t>”</a:t>
            </a:r>
            <a:r>
              <a:rPr lang="zh-CN" altLang="en-US" dirty="0"/>
              <a:t>面板中名为</a:t>
            </a:r>
            <a:r>
              <a:rPr lang="en-US" altLang="zh-CN" dirty="0"/>
              <a:t>“</a:t>
            </a:r>
            <a:r>
              <a:rPr lang="zh-CN" altLang="en-US" dirty="0"/>
              <a:t>钢琴</a:t>
            </a:r>
            <a:r>
              <a:rPr lang="en-US" altLang="zh-CN" dirty="0"/>
              <a:t>”</a:t>
            </a:r>
            <a:r>
              <a:rPr lang="zh-CN" altLang="en-US" dirty="0"/>
              <a:t>的音频素材，将其拖曳至</a:t>
            </a:r>
            <a:r>
              <a:rPr lang="en-US" altLang="zh-CN" dirty="0"/>
              <a:t>“</a:t>
            </a:r>
            <a:r>
              <a:rPr lang="zh-CN" altLang="en-US" dirty="0"/>
              <a:t>时间轴</a:t>
            </a:r>
            <a:r>
              <a:rPr lang="en-US" altLang="zh-CN" dirty="0"/>
              <a:t>”</a:t>
            </a:r>
            <a:r>
              <a:rPr lang="zh-CN" altLang="en-US" dirty="0"/>
              <a:t>面板中的</a:t>
            </a:r>
            <a:r>
              <a:rPr lang="en-US" altLang="zh-CN" dirty="0"/>
              <a:t>A1</a:t>
            </a:r>
            <a:r>
              <a:rPr lang="zh-CN" altLang="en-US" dirty="0"/>
              <a:t>轨道上，如图所示。</a:t>
            </a:r>
            <a:endParaRPr lang="zh-CN" altLang="en-US" dirty="0"/>
          </a:p>
        </p:txBody>
      </p:sp>
      <p:pic>
        <p:nvPicPr>
          <p:cNvPr id="2" name="图片 1"/>
          <p:cNvPicPr>
            <a:picLocks noChangeAspect="1"/>
          </p:cNvPicPr>
          <p:nvPr/>
        </p:nvPicPr>
        <p:blipFill>
          <a:blip r:embed="rId1"/>
          <a:stretch>
            <a:fillRect/>
          </a:stretch>
        </p:blipFill>
        <p:spPr>
          <a:xfrm>
            <a:off x="1797685" y="2708275"/>
            <a:ext cx="8594725" cy="2100580"/>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9.3.2 </a:t>
            </a:r>
            <a:r>
              <a:rPr lang="zh-CN" altLang="en-US" dirty="0"/>
              <a:t>添加背景音乐并进行精剪</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03 </a:t>
            </a:r>
            <a:r>
              <a:rPr lang="zh-CN" altLang="en-US" dirty="0"/>
              <a:t>适当分割</a:t>
            </a:r>
            <a:r>
              <a:rPr lang="en-US" altLang="zh-CN" dirty="0"/>
              <a:t>A1</a:t>
            </a:r>
            <a:r>
              <a:rPr lang="zh-CN" altLang="en-US" dirty="0"/>
              <a:t>轨道上的音频素材，使其时长与</a:t>
            </a:r>
            <a:r>
              <a:rPr lang="en-US" altLang="zh-CN" dirty="0"/>
              <a:t>V1</a:t>
            </a:r>
            <a:r>
              <a:rPr lang="zh-CN" altLang="en-US" dirty="0"/>
              <a:t>轨道上的视频素材时长保持一致，如图所示。</a:t>
            </a:r>
            <a:endParaRPr lang="zh-CN" altLang="en-US" dirty="0"/>
          </a:p>
        </p:txBody>
      </p:sp>
      <p:pic>
        <p:nvPicPr>
          <p:cNvPr id="2" name="图片 1"/>
          <p:cNvPicPr>
            <a:picLocks noChangeAspect="1"/>
          </p:cNvPicPr>
          <p:nvPr/>
        </p:nvPicPr>
        <p:blipFill>
          <a:blip r:embed="rId1"/>
          <a:stretch>
            <a:fillRect/>
          </a:stretch>
        </p:blipFill>
        <p:spPr>
          <a:xfrm>
            <a:off x="2825115" y="2592070"/>
            <a:ext cx="6539865" cy="2362200"/>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9.3.2 </a:t>
            </a:r>
            <a:r>
              <a:rPr lang="zh-CN" altLang="en-US" dirty="0"/>
              <a:t>添加背景音乐并进行精剪</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04 </a:t>
            </a:r>
            <a:r>
              <a:rPr lang="zh-CN" altLang="en-US" dirty="0"/>
              <a:t>选中</a:t>
            </a:r>
            <a:r>
              <a:rPr lang="en-US" altLang="zh-CN" dirty="0"/>
              <a:t>“</a:t>
            </a:r>
            <a:r>
              <a:rPr lang="zh-CN" altLang="en-US" dirty="0"/>
              <a:t>项目</a:t>
            </a:r>
            <a:r>
              <a:rPr lang="en-US" altLang="zh-CN" dirty="0"/>
              <a:t>”</a:t>
            </a:r>
            <a:r>
              <a:rPr lang="zh-CN" altLang="en-US" dirty="0"/>
              <a:t>面板中名为</a:t>
            </a:r>
            <a:r>
              <a:rPr lang="en-US" altLang="zh-CN" dirty="0"/>
              <a:t>“</a:t>
            </a:r>
            <a:r>
              <a:rPr lang="zh-CN" altLang="en-US" dirty="0"/>
              <a:t>风声</a:t>
            </a:r>
            <a:r>
              <a:rPr lang="en-US" altLang="zh-CN" dirty="0"/>
              <a:t>”</a:t>
            </a:r>
            <a:r>
              <a:rPr lang="zh-CN" altLang="en-US" dirty="0"/>
              <a:t>的音频素材，将其拖曳至</a:t>
            </a:r>
            <a:r>
              <a:rPr lang="en-US" altLang="zh-CN" dirty="0"/>
              <a:t>“</a:t>
            </a:r>
            <a:r>
              <a:rPr lang="zh-CN" altLang="en-US" dirty="0"/>
              <a:t>时间轴</a:t>
            </a:r>
            <a:r>
              <a:rPr lang="en-US" altLang="zh-CN" dirty="0"/>
              <a:t>”</a:t>
            </a:r>
            <a:r>
              <a:rPr lang="zh-CN" altLang="en-US" dirty="0"/>
              <a:t>面板中的</a:t>
            </a:r>
            <a:r>
              <a:rPr lang="en-US" altLang="zh-CN" dirty="0"/>
              <a:t>A2</a:t>
            </a:r>
            <a:r>
              <a:rPr lang="zh-CN" altLang="en-US" dirty="0"/>
              <a:t>轨道上，如图所示。</a:t>
            </a:r>
            <a:endParaRPr lang="zh-CN" altLang="en-US" dirty="0"/>
          </a:p>
        </p:txBody>
      </p:sp>
      <p:pic>
        <p:nvPicPr>
          <p:cNvPr id="2" name="图片 1"/>
          <p:cNvPicPr>
            <a:picLocks noChangeAspect="1"/>
          </p:cNvPicPr>
          <p:nvPr/>
        </p:nvPicPr>
        <p:blipFill>
          <a:blip r:embed="rId1"/>
          <a:stretch>
            <a:fillRect/>
          </a:stretch>
        </p:blipFill>
        <p:spPr>
          <a:xfrm>
            <a:off x="2682240" y="2592070"/>
            <a:ext cx="6825615" cy="1674495"/>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9.3.2 </a:t>
            </a:r>
            <a:r>
              <a:rPr lang="zh-CN" altLang="en-US" dirty="0"/>
              <a:t>添加背景音乐并进行精剪</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05 </a:t>
            </a:r>
            <a:r>
              <a:rPr lang="zh-CN" altLang="en-US" dirty="0"/>
              <a:t>适当分割</a:t>
            </a:r>
            <a:r>
              <a:rPr lang="en-US" altLang="zh-CN" dirty="0"/>
              <a:t>A2</a:t>
            </a:r>
            <a:r>
              <a:rPr lang="zh-CN" altLang="en-US" dirty="0"/>
              <a:t>轨道上的音频素材，使其结尾处与名为</a:t>
            </a:r>
            <a:r>
              <a:rPr lang="en-US" altLang="zh-CN" dirty="0"/>
              <a:t>“</a:t>
            </a:r>
            <a:r>
              <a:rPr lang="zh-CN" altLang="en-US" dirty="0"/>
              <a:t>小桥流水</a:t>
            </a:r>
            <a:r>
              <a:rPr lang="en-US" altLang="zh-CN" dirty="0"/>
              <a:t>”</a:t>
            </a:r>
            <a:r>
              <a:rPr lang="zh-CN" altLang="en-US" dirty="0"/>
              <a:t>的视频素材的开始处对齐，分割后删除多余片段，如图所示。</a:t>
            </a:r>
            <a:endParaRPr lang="zh-CN" altLang="en-US" dirty="0"/>
          </a:p>
        </p:txBody>
      </p:sp>
      <p:pic>
        <p:nvPicPr>
          <p:cNvPr id="2" name="图片 1"/>
          <p:cNvPicPr>
            <a:picLocks noChangeAspect="1"/>
          </p:cNvPicPr>
          <p:nvPr/>
        </p:nvPicPr>
        <p:blipFill>
          <a:blip r:embed="rId1"/>
          <a:stretch>
            <a:fillRect/>
          </a:stretch>
        </p:blipFill>
        <p:spPr>
          <a:xfrm>
            <a:off x="3480435" y="2712720"/>
            <a:ext cx="5228590" cy="2208530"/>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9.3.2 </a:t>
            </a:r>
            <a:r>
              <a:rPr lang="zh-CN" altLang="en-US" dirty="0"/>
              <a:t>添加背景音乐并进行精剪</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06 </a:t>
            </a:r>
            <a:r>
              <a:rPr lang="zh-CN" altLang="en-US" dirty="0"/>
              <a:t>选中</a:t>
            </a:r>
            <a:r>
              <a:rPr lang="en-US" altLang="zh-CN" dirty="0"/>
              <a:t>“</a:t>
            </a:r>
            <a:r>
              <a:rPr lang="zh-CN" altLang="en-US" dirty="0"/>
              <a:t>项目</a:t>
            </a:r>
            <a:r>
              <a:rPr lang="en-US" altLang="zh-CN" dirty="0"/>
              <a:t>”</a:t>
            </a:r>
            <a:r>
              <a:rPr lang="zh-CN" altLang="en-US" dirty="0"/>
              <a:t>面板中名为</a:t>
            </a:r>
            <a:r>
              <a:rPr lang="en-US" altLang="zh-CN" dirty="0"/>
              <a:t>“</a:t>
            </a:r>
            <a:r>
              <a:rPr lang="zh-CN" altLang="en-US" dirty="0"/>
              <a:t>鸟鸣</a:t>
            </a:r>
            <a:r>
              <a:rPr lang="en-US" altLang="zh-CN" dirty="0"/>
              <a:t>”</a:t>
            </a:r>
            <a:r>
              <a:rPr lang="zh-CN" altLang="en-US" dirty="0"/>
              <a:t>的音频素材，将其拖曳至</a:t>
            </a:r>
            <a:r>
              <a:rPr lang="en-US" altLang="zh-CN" dirty="0"/>
              <a:t>“</a:t>
            </a:r>
            <a:r>
              <a:rPr lang="zh-CN" altLang="en-US" dirty="0"/>
              <a:t>时间轴</a:t>
            </a:r>
            <a:r>
              <a:rPr lang="en-US" altLang="zh-CN" dirty="0"/>
              <a:t>”</a:t>
            </a:r>
            <a:r>
              <a:rPr lang="zh-CN" altLang="en-US" dirty="0"/>
              <a:t>面板中的</a:t>
            </a:r>
            <a:r>
              <a:rPr lang="en-US" altLang="zh-CN" dirty="0"/>
              <a:t>A3</a:t>
            </a:r>
            <a:r>
              <a:rPr lang="zh-CN" altLang="en-US" dirty="0"/>
              <a:t>轨道上，如图所示。</a:t>
            </a:r>
            <a:endParaRPr lang="zh-CN" altLang="en-US" dirty="0"/>
          </a:p>
        </p:txBody>
      </p:sp>
      <p:pic>
        <p:nvPicPr>
          <p:cNvPr id="2" name="图片 1"/>
          <p:cNvPicPr>
            <a:picLocks noChangeAspect="1"/>
          </p:cNvPicPr>
          <p:nvPr/>
        </p:nvPicPr>
        <p:blipFill>
          <a:blip r:embed="rId1"/>
          <a:stretch>
            <a:fillRect/>
          </a:stretch>
        </p:blipFill>
        <p:spPr>
          <a:xfrm>
            <a:off x="2228215" y="2592070"/>
            <a:ext cx="7733665" cy="2371725"/>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9.3.2 </a:t>
            </a:r>
            <a:r>
              <a:rPr lang="zh-CN" altLang="en-US" dirty="0"/>
              <a:t>添加背景音乐并进行精剪</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07 </a:t>
            </a:r>
            <a:r>
              <a:rPr lang="zh-CN" altLang="en-US" dirty="0"/>
              <a:t>根据视频画面和脚本适当分割</a:t>
            </a:r>
            <a:r>
              <a:rPr lang="en-US" altLang="zh-CN" dirty="0"/>
              <a:t>A3</a:t>
            </a:r>
            <a:r>
              <a:rPr lang="zh-CN" altLang="en-US" dirty="0"/>
              <a:t>轨道上的音频素材，使其结尾处与名为</a:t>
            </a:r>
            <a:r>
              <a:rPr lang="en-US" altLang="zh-CN" dirty="0"/>
              <a:t>“</a:t>
            </a:r>
            <a:r>
              <a:rPr lang="zh-CN" altLang="en-US" dirty="0"/>
              <a:t>小桥流水</a:t>
            </a:r>
            <a:r>
              <a:rPr lang="en-US" altLang="zh-CN" dirty="0"/>
              <a:t>”</a:t>
            </a:r>
            <a:r>
              <a:rPr lang="zh-CN" altLang="en-US" dirty="0"/>
              <a:t>的视频素材的开始处对齐，分割后删除多余片段，如图所示。</a:t>
            </a:r>
            <a:endParaRPr lang="zh-CN" altLang="en-US" dirty="0"/>
          </a:p>
        </p:txBody>
      </p:sp>
      <p:pic>
        <p:nvPicPr>
          <p:cNvPr id="2" name="图片 1"/>
          <p:cNvPicPr>
            <a:picLocks noChangeAspect="1"/>
          </p:cNvPicPr>
          <p:nvPr/>
        </p:nvPicPr>
        <p:blipFill>
          <a:blip r:embed="rId1"/>
          <a:stretch>
            <a:fillRect/>
          </a:stretch>
        </p:blipFill>
        <p:spPr>
          <a:xfrm>
            <a:off x="3374390" y="2649855"/>
            <a:ext cx="5299710" cy="2479040"/>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9.3.2 </a:t>
            </a:r>
            <a:r>
              <a:rPr lang="zh-CN" altLang="en-US" dirty="0"/>
              <a:t>添加背景音乐并进行精剪</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08 </a:t>
            </a:r>
            <a:r>
              <a:rPr lang="zh-CN" altLang="en-US" dirty="0"/>
              <a:t>切换至</a:t>
            </a:r>
            <a:r>
              <a:rPr lang="en-US" altLang="zh-CN" dirty="0"/>
              <a:t>“</a:t>
            </a:r>
            <a:r>
              <a:rPr lang="zh-CN" altLang="en-US" dirty="0"/>
              <a:t>效果</a:t>
            </a:r>
            <a:r>
              <a:rPr lang="en-US" altLang="zh-CN" dirty="0"/>
              <a:t>”</a:t>
            </a:r>
            <a:r>
              <a:rPr lang="zh-CN" altLang="en-US" dirty="0"/>
              <a:t>面板，在</a:t>
            </a:r>
            <a:r>
              <a:rPr lang="en-US" altLang="zh-CN" dirty="0"/>
              <a:t>“</a:t>
            </a:r>
            <a:r>
              <a:rPr lang="zh-CN" altLang="en-US" dirty="0"/>
              <a:t>效果</a:t>
            </a:r>
            <a:r>
              <a:rPr lang="en-US" altLang="zh-CN" dirty="0"/>
              <a:t>”</a:t>
            </a:r>
            <a:r>
              <a:rPr lang="zh-CN" altLang="en-US" dirty="0"/>
              <a:t>面板中找到</a:t>
            </a:r>
            <a:r>
              <a:rPr lang="en-US" altLang="zh-CN" dirty="0"/>
              <a:t>“</a:t>
            </a:r>
            <a:r>
              <a:rPr lang="zh-CN" altLang="en-US" dirty="0"/>
              <a:t>音频过渡</a:t>
            </a:r>
            <a:r>
              <a:rPr lang="en-US" altLang="zh-CN" dirty="0"/>
              <a:t>”</a:t>
            </a:r>
            <a:r>
              <a:rPr lang="zh-CN" altLang="en-US" dirty="0"/>
              <a:t>，为</a:t>
            </a:r>
            <a:r>
              <a:rPr lang="en-US" altLang="zh-CN" dirty="0"/>
              <a:t>“</a:t>
            </a:r>
            <a:r>
              <a:rPr lang="zh-CN" altLang="en-US" dirty="0"/>
              <a:t>时间轴</a:t>
            </a:r>
            <a:r>
              <a:rPr lang="en-US" altLang="zh-CN" dirty="0"/>
              <a:t>”</a:t>
            </a:r>
            <a:r>
              <a:rPr lang="zh-CN" altLang="en-US" dirty="0"/>
              <a:t>面板中的每个音频素材都添加名为</a:t>
            </a:r>
            <a:r>
              <a:rPr lang="en-US" altLang="zh-CN" dirty="0"/>
              <a:t>“</a:t>
            </a:r>
            <a:r>
              <a:rPr lang="zh-CN" altLang="en-US" dirty="0"/>
              <a:t>恒定功率</a:t>
            </a:r>
            <a:r>
              <a:rPr lang="en-US" altLang="zh-CN" dirty="0"/>
              <a:t>”</a:t>
            </a:r>
            <a:r>
              <a:rPr lang="zh-CN" altLang="en-US" dirty="0"/>
              <a:t>的音频过渡效果，如图所示。</a:t>
            </a:r>
            <a:endParaRPr lang="zh-CN" altLang="en-US" dirty="0"/>
          </a:p>
        </p:txBody>
      </p:sp>
      <p:pic>
        <p:nvPicPr>
          <p:cNvPr id="2" name="图片 1"/>
          <p:cNvPicPr>
            <a:picLocks noChangeAspect="1"/>
          </p:cNvPicPr>
          <p:nvPr/>
        </p:nvPicPr>
        <p:blipFill>
          <a:blip r:embed="rId1"/>
          <a:stretch>
            <a:fillRect/>
          </a:stretch>
        </p:blipFill>
        <p:spPr>
          <a:xfrm>
            <a:off x="2143760" y="2679065"/>
            <a:ext cx="7766685" cy="2381885"/>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9.3.2 </a:t>
            </a:r>
            <a:r>
              <a:rPr lang="zh-CN" altLang="en-US" dirty="0"/>
              <a:t>添加背景音乐并进行精剪</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09 </a:t>
            </a:r>
            <a:r>
              <a:rPr lang="zh-CN" altLang="en-US" dirty="0"/>
              <a:t>选中</a:t>
            </a:r>
            <a:r>
              <a:rPr lang="en-US" altLang="zh-CN" dirty="0"/>
              <a:t>A3</a:t>
            </a:r>
            <a:r>
              <a:rPr lang="zh-CN" altLang="en-US" dirty="0"/>
              <a:t>轨道上的素材，调整音频增益为</a:t>
            </a:r>
            <a:r>
              <a:rPr lang="en-US" altLang="zh-CN" dirty="0"/>
              <a:t>-5dB</a:t>
            </a:r>
            <a:r>
              <a:rPr lang="zh-CN" altLang="en-US" dirty="0"/>
              <a:t>，如图所示。</a:t>
            </a:r>
            <a:endParaRPr lang="zh-CN" altLang="en-US" dirty="0"/>
          </a:p>
        </p:txBody>
      </p:sp>
      <p:pic>
        <p:nvPicPr>
          <p:cNvPr id="2" name="图片 1"/>
          <p:cNvPicPr>
            <a:picLocks noChangeAspect="1"/>
          </p:cNvPicPr>
          <p:nvPr/>
        </p:nvPicPr>
        <p:blipFill>
          <a:blip r:embed="rId1"/>
          <a:stretch>
            <a:fillRect/>
          </a:stretch>
        </p:blipFill>
        <p:spPr>
          <a:xfrm>
            <a:off x="3300730" y="2354580"/>
            <a:ext cx="5588000" cy="2613660"/>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9.3.3 </a:t>
            </a:r>
            <a:r>
              <a:rPr lang="zh-CN" altLang="en-US" dirty="0"/>
              <a:t>添加字幕和视频过渡效果</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为微电影添加字幕和视频过渡效果是微电影后期制作的关键步骤之一，这些元素可以增强视觉吸引力、提供信息和改善故事叙述方式。</a:t>
            </a:r>
            <a:endParaRPr lang="zh-CN" altLang="en-US" dirty="0"/>
          </a:p>
          <a:p>
            <a:r>
              <a:rPr lang="en-US" altLang="zh-CN" dirty="0"/>
              <a:t>01 </a:t>
            </a:r>
            <a:r>
              <a:rPr lang="zh-CN" altLang="en-US" dirty="0"/>
              <a:t>将时间线移至视频开始处，使用</a:t>
            </a:r>
            <a:r>
              <a:rPr lang="en-US" altLang="zh-CN" dirty="0"/>
              <a:t>“</a:t>
            </a:r>
            <a:r>
              <a:rPr lang="zh-CN" altLang="en-US" dirty="0"/>
              <a:t>文字</a:t>
            </a:r>
            <a:r>
              <a:rPr lang="en-US" altLang="zh-CN" dirty="0"/>
              <a:t>”</a:t>
            </a:r>
            <a:r>
              <a:rPr lang="zh-CN" altLang="en-US" dirty="0"/>
              <a:t>工具在</a:t>
            </a:r>
            <a:r>
              <a:rPr lang="en-US" altLang="zh-CN" dirty="0"/>
              <a:t>“</a:t>
            </a:r>
            <a:r>
              <a:rPr lang="zh-CN" altLang="en-US" dirty="0"/>
              <a:t>节目监视器</a:t>
            </a:r>
            <a:r>
              <a:rPr lang="en-US" altLang="zh-CN" dirty="0"/>
              <a:t>”</a:t>
            </a:r>
            <a:r>
              <a:rPr lang="zh-CN" altLang="en-US" dirty="0"/>
              <a:t>面板中添加一段字幕，内容为</a:t>
            </a:r>
            <a:r>
              <a:rPr lang="en-US" altLang="zh-CN" dirty="0"/>
              <a:t>“</a:t>
            </a:r>
            <a:r>
              <a:rPr lang="zh-CN" altLang="en-US" dirty="0"/>
              <a:t>在群山环抱之中</a:t>
            </a:r>
            <a:r>
              <a:rPr lang="en-US" altLang="zh-CN" dirty="0"/>
              <a:t>”</a:t>
            </a:r>
            <a:r>
              <a:rPr lang="zh-CN" altLang="en-US" dirty="0"/>
              <a:t>，如图所示。</a:t>
            </a:r>
            <a:endParaRPr lang="zh-CN" altLang="en-US" dirty="0"/>
          </a:p>
        </p:txBody>
      </p:sp>
      <p:pic>
        <p:nvPicPr>
          <p:cNvPr id="2" name="图片 1"/>
          <p:cNvPicPr>
            <a:picLocks noChangeAspect="1"/>
          </p:cNvPicPr>
          <p:nvPr/>
        </p:nvPicPr>
        <p:blipFill>
          <a:blip r:embed="rId1"/>
          <a:stretch>
            <a:fillRect/>
          </a:stretch>
        </p:blipFill>
        <p:spPr>
          <a:xfrm>
            <a:off x="4046855" y="3142615"/>
            <a:ext cx="4095750" cy="2781935"/>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9.3.3 </a:t>
            </a:r>
            <a:r>
              <a:rPr lang="zh-CN" altLang="en-US" dirty="0"/>
              <a:t>添加字幕和视频过渡效果</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02 </a:t>
            </a:r>
            <a:r>
              <a:rPr lang="zh-CN" altLang="en-US" dirty="0"/>
              <a:t>切换至</a:t>
            </a:r>
            <a:r>
              <a:rPr lang="en-US" altLang="zh-CN" dirty="0"/>
              <a:t>“</a:t>
            </a:r>
            <a:r>
              <a:rPr lang="zh-CN" altLang="en-US" dirty="0"/>
              <a:t>基本图形</a:t>
            </a:r>
            <a:r>
              <a:rPr lang="en-US" altLang="zh-CN" dirty="0"/>
              <a:t>”</a:t>
            </a:r>
            <a:r>
              <a:rPr lang="zh-CN" altLang="en-US" dirty="0"/>
              <a:t>面板，在</a:t>
            </a:r>
            <a:r>
              <a:rPr lang="en-US" altLang="zh-CN" dirty="0"/>
              <a:t>“</a:t>
            </a:r>
            <a:r>
              <a:rPr lang="zh-CN" altLang="en-US" dirty="0"/>
              <a:t>基本图形</a:t>
            </a:r>
            <a:r>
              <a:rPr lang="en-US" altLang="zh-CN" dirty="0"/>
              <a:t>”</a:t>
            </a:r>
            <a:r>
              <a:rPr lang="zh-CN" altLang="en-US" dirty="0"/>
              <a:t>面板中适当调整字幕的样式，如图所示。</a:t>
            </a:r>
            <a:endParaRPr lang="zh-CN" altLang="en-US" dirty="0"/>
          </a:p>
        </p:txBody>
      </p:sp>
      <p:pic>
        <p:nvPicPr>
          <p:cNvPr id="2" name="图片 1"/>
          <p:cNvPicPr>
            <a:picLocks noChangeAspect="1"/>
          </p:cNvPicPr>
          <p:nvPr/>
        </p:nvPicPr>
        <p:blipFill>
          <a:blip r:embed="rId1"/>
          <a:stretch>
            <a:fillRect/>
          </a:stretch>
        </p:blipFill>
        <p:spPr>
          <a:xfrm>
            <a:off x="2566035" y="2035175"/>
            <a:ext cx="7057390" cy="278828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9.1.1 </a:t>
            </a:r>
            <a:r>
              <a:rPr lang="zh-CN" altLang="en-US" dirty="0"/>
              <a:t>构思剧情内容</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同时，因为微电影的时间有限，所以情节必须紧凑而引人入胜。考虑到情节的起伏，要确保有足够的高潮和情感高点。尝试使微电影所展示的故事与众不同，避免陷入常见的套路；寻找一个独特的视角或转折点，为观众制造反差，如图中展示的古今建筑的反差感。让创作者的微电影在众多微电影中脱颖而出，也要让微电影中的角色随着剧情的发展而变化和成长。例如在本案例中，反差在于城市生活的快节奏和大自然的慢节奏，而角色的成长在于从城市生活中抽身离开，来到大自然中寻找自我。</a:t>
            </a:r>
            <a:endParaRPr lang="zh-CN" altLang="en-US" dirty="0"/>
          </a:p>
        </p:txBody>
      </p:sp>
      <p:pic>
        <p:nvPicPr>
          <p:cNvPr id="2" name="图片 1"/>
          <p:cNvPicPr>
            <a:picLocks noChangeAspect="1"/>
          </p:cNvPicPr>
          <p:nvPr/>
        </p:nvPicPr>
        <p:blipFill>
          <a:blip r:embed="rId1"/>
          <a:stretch>
            <a:fillRect/>
          </a:stretch>
        </p:blipFill>
        <p:spPr>
          <a:xfrm>
            <a:off x="4133850" y="3773170"/>
            <a:ext cx="3922395" cy="2606675"/>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9.3.3 </a:t>
            </a:r>
            <a:r>
              <a:rPr lang="zh-CN" altLang="en-US" dirty="0"/>
              <a:t>添加字幕和视频过渡效果</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03 </a:t>
            </a:r>
            <a:r>
              <a:rPr lang="zh-CN" altLang="en-US" dirty="0"/>
              <a:t>将时间线拖曳至名为</a:t>
            </a:r>
            <a:r>
              <a:rPr lang="en-US" altLang="zh-CN" dirty="0"/>
              <a:t>“</a:t>
            </a:r>
            <a:r>
              <a:rPr lang="zh-CN" altLang="en-US" dirty="0"/>
              <a:t>远足</a:t>
            </a:r>
            <a:r>
              <a:rPr lang="en-US" altLang="zh-CN" dirty="0"/>
              <a:t>”</a:t>
            </a:r>
            <a:r>
              <a:rPr lang="zh-CN" altLang="en-US" dirty="0"/>
              <a:t>的视频素材的开始处，如图所示。</a:t>
            </a:r>
            <a:endParaRPr lang="zh-CN" altLang="en-US" dirty="0"/>
          </a:p>
        </p:txBody>
      </p:sp>
      <p:pic>
        <p:nvPicPr>
          <p:cNvPr id="2" name="图片 1"/>
          <p:cNvPicPr>
            <a:picLocks noChangeAspect="1"/>
          </p:cNvPicPr>
          <p:nvPr/>
        </p:nvPicPr>
        <p:blipFill>
          <a:blip r:embed="rId1"/>
          <a:stretch>
            <a:fillRect/>
          </a:stretch>
        </p:blipFill>
        <p:spPr>
          <a:xfrm>
            <a:off x="2829560" y="2324735"/>
            <a:ext cx="6531610" cy="2868295"/>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9.3.3 </a:t>
            </a:r>
            <a:r>
              <a:rPr lang="zh-CN" altLang="en-US" dirty="0"/>
              <a:t>添加字幕和视频过渡效果</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04 </a:t>
            </a:r>
            <a:r>
              <a:rPr lang="zh-CN" altLang="en-US" dirty="0"/>
              <a:t>使用</a:t>
            </a:r>
            <a:r>
              <a:rPr lang="en-US" altLang="zh-CN" dirty="0"/>
              <a:t>“</a:t>
            </a:r>
            <a:r>
              <a:rPr lang="zh-CN" altLang="en-US" dirty="0"/>
              <a:t>文字</a:t>
            </a:r>
            <a:r>
              <a:rPr lang="en-US" altLang="zh-CN" dirty="0"/>
              <a:t>”</a:t>
            </a:r>
            <a:r>
              <a:rPr lang="zh-CN" altLang="en-US" dirty="0"/>
              <a:t>工具在</a:t>
            </a:r>
            <a:r>
              <a:rPr lang="en-US" altLang="zh-CN" dirty="0"/>
              <a:t>“</a:t>
            </a:r>
            <a:r>
              <a:rPr lang="zh-CN" altLang="en-US" dirty="0"/>
              <a:t>节目监视器</a:t>
            </a:r>
            <a:r>
              <a:rPr lang="en-US" altLang="zh-CN" dirty="0"/>
              <a:t>”</a:t>
            </a:r>
            <a:r>
              <a:rPr lang="zh-CN" altLang="en-US" dirty="0"/>
              <a:t>面板中添加一段字幕，调整字幕内容为</a:t>
            </a:r>
            <a:r>
              <a:rPr lang="en-US" altLang="zh-CN" dirty="0"/>
              <a:t>“</a:t>
            </a:r>
            <a:r>
              <a:rPr lang="zh-CN" altLang="en-US" dirty="0"/>
              <a:t>忘记喧嚣纷扰</a:t>
            </a:r>
            <a:r>
              <a:rPr lang="en-US" altLang="zh-CN" dirty="0"/>
              <a:t>”</a:t>
            </a:r>
            <a:r>
              <a:rPr lang="zh-CN" altLang="en-US" dirty="0"/>
              <a:t>，并适当调整字幕的样式，如图所示。</a:t>
            </a:r>
            <a:endParaRPr lang="zh-CN" altLang="en-US" dirty="0"/>
          </a:p>
        </p:txBody>
      </p:sp>
      <p:pic>
        <p:nvPicPr>
          <p:cNvPr id="2" name="图片 1"/>
          <p:cNvPicPr>
            <a:picLocks noChangeAspect="1"/>
          </p:cNvPicPr>
          <p:nvPr/>
        </p:nvPicPr>
        <p:blipFill>
          <a:blip r:embed="rId1"/>
          <a:stretch>
            <a:fillRect/>
          </a:stretch>
        </p:blipFill>
        <p:spPr>
          <a:xfrm>
            <a:off x="2566035" y="2568575"/>
            <a:ext cx="7057390" cy="2788285"/>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9.3.3 </a:t>
            </a:r>
            <a:r>
              <a:rPr lang="zh-CN" altLang="en-US" dirty="0"/>
              <a:t>添加字幕和视频过渡效果</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05 </a:t>
            </a:r>
            <a:r>
              <a:rPr lang="zh-CN" altLang="en-US" dirty="0"/>
              <a:t>将时间线后移至名为</a:t>
            </a:r>
            <a:r>
              <a:rPr lang="en-US" altLang="zh-CN" dirty="0"/>
              <a:t>“</a:t>
            </a:r>
            <a:r>
              <a:rPr lang="zh-CN" altLang="en-US" dirty="0"/>
              <a:t>阳光下的森林</a:t>
            </a:r>
            <a:r>
              <a:rPr lang="en-US" altLang="zh-CN" dirty="0"/>
              <a:t>”</a:t>
            </a:r>
            <a:r>
              <a:rPr lang="zh-CN" altLang="en-US" dirty="0"/>
              <a:t>的视频素材的开始处，如图所示。</a:t>
            </a:r>
            <a:endParaRPr lang="zh-CN" altLang="en-US" dirty="0"/>
          </a:p>
        </p:txBody>
      </p:sp>
      <p:pic>
        <p:nvPicPr>
          <p:cNvPr id="2" name="图片 1"/>
          <p:cNvPicPr>
            <a:picLocks noChangeAspect="1"/>
          </p:cNvPicPr>
          <p:nvPr/>
        </p:nvPicPr>
        <p:blipFill>
          <a:blip r:embed="rId1"/>
          <a:stretch>
            <a:fillRect/>
          </a:stretch>
        </p:blipFill>
        <p:spPr>
          <a:xfrm>
            <a:off x="2703195" y="2256790"/>
            <a:ext cx="6784340" cy="2964180"/>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9.3.3 </a:t>
            </a:r>
            <a:r>
              <a:rPr lang="zh-CN" altLang="en-US" dirty="0"/>
              <a:t>添加字幕和视频过渡效果</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06 </a:t>
            </a:r>
            <a:r>
              <a:rPr lang="zh-CN" altLang="en-US" dirty="0"/>
              <a:t>使用</a:t>
            </a:r>
            <a:r>
              <a:rPr lang="en-US" altLang="zh-CN" dirty="0"/>
              <a:t>“</a:t>
            </a:r>
            <a:r>
              <a:rPr lang="zh-CN" altLang="en-US" dirty="0"/>
              <a:t>文字</a:t>
            </a:r>
            <a:r>
              <a:rPr lang="en-US" altLang="zh-CN" dirty="0"/>
              <a:t>”</a:t>
            </a:r>
            <a:r>
              <a:rPr lang="zh-CN" altLang="en-US" dirty="0"/>
              <a:t>工具在</a:t>
            </a:r>
            <a:r>
              <a:rPr lang="en-US" altLang="zh-CN" dirty="0"/>
              <a:t>“</a:t>
            </a:r>
            <a:r>
              <a:rPr lang="zh-CN" altLang="en-US" dirty="0"/>
              <a:t>节目监视器</a:t>
            </a:r>
            <a:r>
              <a:rPr lang="en-US" altLang="zh-CN" dirty="0"/>
              <a:t>”</a:t>
            </a:r>
            <a:r>
              <a:rPr lang="zh-CN" altLang="en-US" dirty="0"/>
              <a:t>面板中添加一段内容为</a:t>
            </a:r>
            <a:r>
              <a:rPr lang="en-US" altLang="zh-CN" dirty="0"/>
              <a:t>“</a:t>
            </a:r>
            <a:r>
              <a:rPr lang="zh-CN" altLang="en-US" dirty="0"/>
              <a:t>循着自然气息</a:t>
            </a:r>
            <a:r>
              <a:rPr lang="en-US" altLang="zh-CN" dirty="0"/>
              <a:t>”</a:t>
            </a:r>
            <a:r>
              <a:rPr lang="zh-CN" altLang="en-US" dirty="0"/>
              <a:t>的字幕，切换至</a:t>
            </a:r>
            <a:r>
              <a:rPr lang="en-US" altLang="zh-CN" dirty="0"/>
              <a:t>“</a:t>
            </a:r>
            <a:r>
              <a:rPr lang="zh-CN" altLang="en-US" dirty="0"/>
              <a:t>基本图形</a:t>
            </a:r>
            <a:r>
              <a:rPr lang="en-US" altLang="zh-CN" dirty="0"/>
              <a:t>”</a:t>
            </a:r>
            <a:r>
              <a:rPr lang="zh-CN" altLang="en-US" dirty="0"/>
              <a:t>面板，适当调整字幕的样式，如图所示。</a:t>
            </a:r>
            <a:endParaRPr lang="zh-CN" altLang="en-US" dirty="0"/>
          </a:p>
        </p:txBody>
      </p:sp>
      <p:pic>
        <p:nvPicPr>
          <p:cNvPr id="2" name="图片 1"/>
          <p:cNvPicPr>
            <a:picLocks noChangeAspect="1"/>
          </p:cNvPicPr>
          <p:nvPr/>
        </p:nvPicPr>
        <p:blipFill>
          <a:blip r:embed="rId1"/>
          <a:stretch>
            <a:fillRect/>
          </a:stretch>
        </p:blipFill>
        <p:spPr>
          <a:xfrm>
            <a:off x="2566035" y="2548890"/>
            <a:ext cx="7057390" cy="2788285"/>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9.3.3 </a:t>
            </a:r>
            <a:r>
              <a:rPr lang="zh-CN" altLang="en-US" dirty="0"/>
              <a:t>添加字幕和视频过渡效果</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07 </a:t>
            </a:r>
            <a:r>
              <a:rPr lang="zh-CN" altLang="en-US" dirty="0"/>
              <a:t>将时间线后移至名为</a:t>
            </a:r>
            <a:r>
              <a:rPr lang="en-US" altLang="zh-CN" dirty="0"/>
              <a:t>“</a:t>
            </a:r>
            <a:r>
              <a:rPr lang="zh-CN" altLang="en-US" dirty="0"/>
              <a:t>炊烟</a:t>
            </a:r>
            <a:r>
              <a:rPr lang="en-US" altLang="zh-CN" dirty="0"/>
              <a:t>”</a:t>
            </a:r>
            <a:r>
              <a:rPr lang="zh-CN" altLang="en-US" dirty="0"/>
              <a:t>的视频素材的开始处，如图所示。</a:t>
            </a:r>
            <a:endParaRPr lang="zh-CN" altLang="en-US" dirty="0"/>
          </a:p>
        </p:txBody>
      </p:sp>
      <p:pic>
        <p:nvPicPr>
          <p:cNvPr id="2" name="图片 1"/>
          <p:cNvPicPr>
            <a:picLocks noChangeAspect="1"/>
          </p:cNvPicPr>
          <p:nvPr/>
        </p:nvPicPr>
        <p:blipFill>
          <a:blip r:embed="rId1"/>
          <a:stretch>
            <a:fillRect/>
          </a:stretch>
        </p:blipFill>
        <p:spPr>
          <a:xfrm>
            <a:off x="2712085" y="2305685"/>
            <a:ext cx="6765925" cy="2955925"/>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9.3.3 </a:t>
            </a:r>
            <a:r>
              <a:rPr lang="zh-CN" altLang="en-US" dirty="0"/>
              <a:t>添加字幕和视频过渡效果</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08 </a:t>
            </a:r>
            <a:r>
              <a:rPr lang="zh-CN" altLang="en-US" dirty="0"/>
              <a:t>使用</a:t>
            </a:r>
            <a:r>
              <a:rPr lang="en-US" altLang="zh-CN" dirty="0"/>
              <a:t>“</a:t>
            </a:r>
            <a:r>
              <a:rPr lang="zh-CN" altLang="en-US" dirty="0"/>
              <a:t>文字</a:t>
            </a:r>
            <a:r>
              <a:rPr lang="en-US" altLang="zh-CN" dirty="0"/>
              <a:t>”</a:t>
            </a:r>
            <a:r>
              <a:rPr lang="zh-CN" altLang="en-US" dirty="0"/>
              <a:t>工具在</a:t>
            </a:r>
            <a:r>
              <a:rPr lang="en-US" altLang="zh-CN" dirty="0"/>
              <a:t>“</a:t>
            </a:r>
            <a:r>
              <a:rPr lang="zh-CN" altLang="en-US" dirty="0"/>
              <a:t>节目监视器</a:t>
            </a:r>
            <a:r>
              <a:rPr lang="en-US" altLang="zh-CN" dirty="0"/>
              <a:t>”</a:t>
            </a:r>
            <a:r>
              <a:rPr lang="zh-CN" altLang="en-US" dirty="0"/>
              <a:t>面板中添加一段内容为</a:t>
            </a:r>
            <a:r>
              <a:rPr lang="en-US" altLang="zh-CN" dirty="0"/>
              <a:t>“</a:t>
            </a:r>
            <a:r>
              <a:rPr lang="zh-CN" altLang="en-US" dirty="0"/>
              <a:t>感受生活本意</a:t>
            </a:r>
            <a:r>
              <a:rPr lang="en-US" altLang="zh-CN" dirty="0"/>
              <a:t>”</a:t>
            </a:r>
            <a:r>
              <a:rPr lang="zh-CN" altLang="en-US" dirty="0"/>
              <a:t>的字幕，并在</a:t>
            </a:r>
            <a:r>
              <a:rPr lang="en-US" altLang="zh-CN" dirty="0"/>
              <a:t>“</a:t>
            </a:r>
            <a:r>
              <a:rPr lang="zh-CN" altLang="en-US" dirty="0"/>
              <a:t>基本图形</a:t>
            </a:r>
            <a:r>
              <a:rPr lang="en-US" altLang="zh-CN" dirty="0"/>
              <a:t>”</a:t>
            </a:r>
            <a:r>
              <a:rPr lang="zh-CN" altLang="en-US" dirty="0"/>
              <a:t>面板中适当更改字幕的样式，如图所示。</a:t>
            </a:r>
            <a:endParaRPr lang="zh-CN" altLang="en-US" dirty="0"/>
          </a:p>
        </p:txBody>
      </p:sp>
      <p:pic>
        <p:nvPicPr>
          <p:cNvPr id="2" name="图片 1"/>
          <p:cNvPicPr>
            <a:picLocks noChangeAspect="1"/>
          </p:cNvPicPr>
          <p:nvPr/>
        </p:nvPicPr>
        <p:blipFill>
          <a:blip r:embed="rId1"/>
          <a:stretch>
            <a:fillRect/>
          </a:stretch>
        </p:blipFill>
        <p:spPr>
          <a:xfrm>
            <a:off x="1946275" y="2354580"/>
            <a:ext cx="8429625" cy="3330575"/>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9.3.3 </a:t>
            </a:r>
            <a:r>
              <a:rPr lang="zh-CN" altLang="en-US" dirty="0"/>
              <a:t>添加字幕和视频过渡效果</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09 </a:t>
            </a:r>
            <a:r>
              <a:rPr lang="zh-CN" altLang="en-US" dirty="0"/>
              <a:t>在</a:t>
            </a:r>
            <a:r>
              <a:rPr lang="en-US" altLang="zh-CN" dirty="0"/>
              <a:t>“</a:t>
            </a:r>
            <a:r>
              <a:rPr lang="zh-CN" altLang="en-US" dirty="0"/>
              <a:t>时间轴</a:t>
            </a:r>
            <a:r>
              <a:rPr lang="en-US" altLang="zh-CN" dirty="0"/>
              <a:t>”</a:t>
            </a:r>
            <a:r>
              <a:rPr lang="zh-CN" altLang="en-US" dirty="0"/>
              <a:t>面板中适当调整字幕的时长，将每段字幕的时长调整为</a:t>
            </a:r>
            <a:r>
              <a:rPr lang="en-US" altLang="zh-CN" dirty="0"/>
              <a:t>3s</a:t>
            </a:r>
            <a:r>
              <a:rPr lang="zh-CN" altLang="en-US" dirty="0"/>
              <a:t>。适当调整字幕的位置，效果如图所示。</a:t>
            </a:r>
            <a:endParaRPr lang="zh-CN" altLang="en-US" dirty="0"/>
          </a:p>
        </p:txBody>
      </p:sp>
      <p:pic>
        <p:nvPicPr>
          <p:cNvPr id="2" name="图片 1"/>
          <p:cNvPicPr>
            <a:picLocks noChangeAspect="1"/>
          </p:cNvPicPr>
          <p:nvPr/>
        </p:nvPicPr>
        <p:blipFill>
          <a:blip r:embed="rId1"/>
          <a:stretch>
            <a:fillRect/>
          </a:stretch>
        </p:blipFill>
        <p:spPr>
          <a:xfrm>
            <a:off x="2569210" y="2440940"/>
            <a:ext cx="7052310" cy="3081020"/>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9.3.3 </a:t>
            </a:r>
            <a:r>
              <a:rPr lang="zh-CN" altLang="en-US" dirty="0"/>
              <a:t>添加字幕和视频过渡效果</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具体的字幕时长分布如表</a:t>
            </a:r>
            <a:r>
              <a:rPr lang="en-US" altLang="zh-CN" dirty="0"/>
              <a:t>9-2</a:t>
            </a:r>
            <a:r>
              <a:rPr lang="zh-CN" altLang="en-US" dirty="0"/>
              <a:t>所示。</a:t>
            </a:r>
            <a:endParaRPr lang="zh-CN" altLang="en-US" dirty="0"/>
          </a:p>
        </p:txBody>
      </p:sp>
      <p:pic>
        <p:nvPicPr>
          <p:cNvPr id="2" name="图片 1"/>
          <p:cNvPicPr>
            <a:picLocks noChangeAspect="1"/>
          </p:cNvPicPr>
          <p:nvPr/>
        </p:nvPicPr>
        <p:blipFill>
          <a:blip r:embed="rId1"/>
          <a:stretch>
            <a:fillRect/>
          </a:stretch>
        </p:blipFill>
        <p:spPr>
          <a:xfrm>
            <a:off x="2903855" y="2553335"/>
            <a:ext cx="6381750" cy="1752600"/>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9.3.3 </a:t>
            </a:r>
            <a:r>
              <a:rPr lang="zh-CN" altLang="en-US" dirty="0"/>
              <a:t>添加字幕和视频过渡效果</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10 </a:t>
            </a:r>
            <a:r>
              <a:rPr lang="zh-CN" altLang="en-US" dirty="0"/>
              <a:t>切换至</a:t>
            </a:r>
            <a:r>
              <a:rPr lang="en-US" altLang="zh-CN" dirty="0"/>
              <a:t>“</a:t>
            </a:r>
            <a:r>
              <a:rPr lang="zh-CN" altLang="en-US" dirty="0"/>
              <a:t>效果</a:t>
            </a:r>
            <a:r>
              <a:rPr lang="en-US" altLang="zh-CN" dirty="0"/>
              <a:t>”</a:t>
            </a:r>
            <a:r>
              <a:rPr lang="zh-CN" altLang="en-US" dirty="0"/>
              <a:t>面板，在</a:t>
            </a:r>
            <a:r>
              <a:rPr lang="en-US" altLang="zh-CN" dirty="0"/>
              <a:t>“</a:t>
            </a:r>
            <a:r>
              <a:rPr lang="zh-CN" altLang="en-US" dirty="0"/>
              <a:t>视频过渡</a:t>
            </a:r>
            <a:r>
              <a:rPr lang="en-US" altLang="zh-CN" dirty="0"/>
              <a:t>”</a:t>
            </a:r>
            <a:r>
              <a:rPr lang="zh-CN" altLang="en-US" dirty="0"/>
              <a:t>下找到名为</a:t>
            </a:r>
            <a:r>
              <a:rPr lang="en-US" altLang="zh-CN" dirty="0"/>
              <a:t>“</a:t>
            </a:r>
            <a:r>
              <a:rPr lang="zh-CN" altLang="en-US" dirty="0"/>
              <a:t>叠加溶解</a:t>
            </a:r>
            <a:r>
              <a:rPr lang="en-US" altLang="zh-CN" dirty="0"/>
              <a:t>”</a:t>
            </a:r>
            <a:r>
              <a:rPr lang="zh-CN" altLang="en-US" dirty="0"/>
              <a:t>的视频过渡效果，将其添加至每段字幕的开始处与结束处，并调整视频过渡效果的持续时间为</a:t>
            </a:r>
            <a:r>
              <a:rPr lang="en-US" altLang="zh-CN" dirty="0"/>
              <a:t>00:00:00:15</a:t>
            </a:r>
            <a:r>
              <a:rPr lang="zh-CN" altLang="en-US" dirty="0"/>
              <a:t>，效果如图所示。</a:t>
            </a:r>
            <a:endParaRPr lang="zh-CN" altLang="en-US" dirty="0"/>
          </a:p>
        </p:txBody>
      </p:sp>
      <p:pic>
        <p:nvPicPr>
          <p:cNvPr id="2" name="图片 1"/>
          <p:cNvPicPr>
            <a:picLocks noChangeAspect="1"/>
          </p:cNvPicPr>
          <p:nvPr/>
        </p:nvPicPr>
        <p:blipFill>
          <a:blip r:embed="rId1"/>
          <a:stretch>
            <a:fillRect/>
          </a:stretch>
        </p:blipFill>
        <p:spPr>
          <a:xfrm>
            <a:off x="2053590" y="3018155"/>
            <a:ext cx="8083550" cy="2265045"/>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9.3.3 </a:t>
            </a:r>
            <a:r>
              <a:rPr lang="zh-CN" altLang="en-US" dirty="0"/>
              <a:t>添加字幕和视频过渡效果</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11 </a:t>
            </a:r>
            <a:r>
              <a:rPr lang="zh-CN" altLang="en-US" dirty="0"/>
              <a:t>在</a:t>
            </a:r>
            <a:r>
              <a:rPr lang="en-US" altLang="zh-CN" dirty="0"/>
              <a:t>“</a:t>
            </a:r>
            <a:r>
              <a:rPr lang="zh-CN" altLang="en-US" dirty="0"/>
              <a:t>视频过渡</a:t>
            </a:r>
            <a:r>
              <a:rPr lang="en-US" altLang="zh-CN" dirty="0"/>
              <a:t>”</a:t>
            </a:r>
            <a:r>
              <a:rPr lang="zh-CN" altLang="en-US" dirty="0"/>
              <a:t>下找到名为</a:t>
            </a:r>
            <a:r>
              <a:rPr lang="en-US" altLang="zh-CN" dirty="0"/>
              <a:t>“</a:t>
            </a:r>
            <a:r>
              <a:rPr lang="zh-CN" altLang="en-US" dirty="0"/>
              <a:t>黑场过渡</a:t>
            </a:r>
            <a:r>
              <a:rPr lang="en-US" altLang="zh-CN" dirty="0"/>
              <a:t>”</a:t>
            </a:r>
            <a:r>
              <a:rPr lang="zh-CN" altLang="en-US" dirty="0"/>
              <a:t>的视频过渡效果，将其添加至名为</a:t>
            </a:r>
            <a:r>
              <a:rPr lang="en-US" altLang="zh-CN" dirty="0"/>
              <a:t>“</a:t>
            </a:r>
            <a:r>
              <a:rPr lang="zh-CN" altLang="en-US" dirty="0"/>
              <a:t>清晨阳光下</a:t>
            </a:r>
            <a:r>
              <a:rPr lang="en-US" altLang="zh-CN" dirty="0"/>
              <a:t>”</a:t>
            </a:r>
            <a:r>
              <a:rPr lang="zh-CN" altLang="en-US" dirty="0"/>
              <a:t>和</a:t>
            </a:r>
            <a:r>
              <a:rPr lang="en-US" altLang="zh-CN" dirty="0"/>
              <a:t>“</a:t>
            </a:r>
            <a:r>
              <a:rPr lang="zh-CN" altLang="en-US" dirty="0"/>
              <a:t>远足</a:t>
            </a:r>
            <a:r>
              <a:rPr lang="en-US" altLang="zh-CN" dirty="0"/>
              <a:t>”</a:t>
            </a:r>
            <a:r>
              <a:rPr lang="zh-CN" altLang="en-US" dirty="0"/>
              <a:t>，以及名为</a:t>
            </a:r>
            <a:r>
              <a:rPr lang="en-US" altLang="zh-CN" dirty="0"/>
              <a:t>“</a:t>
            </a:r>
            <a:r>
              <a:rPr lang="zh-CN" altLang="en-US" dirty="0"/>
              <a:t>小溪</a:t>
            </a:r>
            <a:r>
              <a:rPr lang="en-US" altLang="zh-CN" dirty="0"/>
              <a:t>”</a:t>
            </a:r>
            <a:r>
              <a:rPr lang="zh-CN" altLang="en-US" dirty="0"/>
              <a:t>和</a:t>
            </a:r>
            <a:r>
              <a:rPr lang="en-US" altLang="zh-CN" dirty="0"/>
              <a:t>“</a:t>
            </a:r>
            <a:r>
              <a:rPr lang="zh-CN" altLang="en-US" dirty="0"/>
              <a:t>小桥流水</a:t>
            </a:r>
            <a:r>
              <a:rPr lang="en-US" altLang="zh-CN" dirty="0"/>
              <a:t>”</a:t>
            </a:r>
            <a:r>
              <a:rPr lang="zh-CN" altLang="en-US" dirty="0"/>
              <a:t>的视频素材的衔接处，并更改其对齐方式为</a:t>
            </a:r>
            <a:r>
              <a:rPr lang="en-US" altLang="zh-CN" dirty="0"/>
              <a:t>“</a:t>
            </a:r>
            <a:r>
              <a:rPr lang="zh-CN" altLang="en-US" dirty="0"/>
              <a:t>中心切入</a:t>
            </a:r>
            <a:r>
              <a:rPr lang="en-US" altLang="zh-CN" dirty="0"/>
              <a:t>”</a:t>
            </a:r>
            <a:r>
              <a:rPr lang="zh-CN" altLang="en-US" dirty="0"/>
              <a:t>，效果如图所示。</a:t>
            </a:r>
            <a:endParaRPr lang="zh-CN" altLang="en-US" dirty="0"/>
          </a:p>
        </p:txBody>
      </p:sp>
      <p:pic>
        <p:nvPicPr>
          <p:cNvPr id="2" name="图片 1"/>
          <p:cNvPicPr>
            <a:picLocks noChangeAspect="1"/>
          </p:cNvPicPr>
          <p:nvPr/>
        </p:nvPicPr>
        <p:blipFill>
          <a:blip r:embed="rId1"/>
          <a:stretch>
            <a:fillRect/>
          </a:stretch>
        </p:blipFill>
        <p:spPr>
          <a:xfrm>
            <a:off x="1913890" y="2931795"/>
            <a:ext cx="8361680" cy="234315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9.1.2 </a:t>
            </a:r>
            <a:r>
              <a:rPr lang="zh-CN" altLang="en-US" dirty="0"/>
              <a:t>设计剧情三幕结构</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剧情三幕结构是一种常见的故事叙述方式，广泛用于戏剧、电影和文学作品。它将一个故事分为</a:t>
            </a:r>
            <a:r>
              <a:rPr lang="en-US" altLang="zh-CN" dirty="0"/>
              <a:t>3</a:t>
            </a:r>
            <a:r>
              <a:rPr lang="zh-CN" altLang="en-US" dirty="0"/>
              <a:t>个主要部分，每个部分都具有独立性，同时又有联系，共同推动着整个故事的发展。这个结构有助于故事的紧凑和引人入胜。</a:t>
            </a:r>
            <a:endParaRPr lang="zh-CN" altLang="en-US" dirty="0"/>
          </a:p>
          <a:p>
            <a:r>
              <a:rPr lang="zh-CN" altLang="en-US" dirty="0"/>
              <a:t>这三幕分别是第一幕（起始）、第二幕（发展）、第三幕（高潮和结局）。</a:t>
            </a:r>
            <a:endParaRPr lang="zh-CN" altLang="en-US"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9.3.3 </a:t>
            </a:r>
            <a:r>
              <a:rPr lang="zh-CN" altLang="en-US" dirty="0"/>
              <a:t>添加字幕和视频过渡效果</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12 </a:t>
            </a:r>
            <a:r>
              <a:rPr lang="zh-CN" altLang="en-US" dirty="0"/>
              <a:t>在</a:t>
            </a:r>
            <a:r>
              <a:rPr lang="en-US" altLang="zh-CN" dirty="0"/>
              <a:t>“</a:t>
            </a:r>
            <a:r>
              <a:rPr lang="zh-CN" altLang="en-US" dirty="0"/>
              <a:t>视频过渡</a:t>
            </a:r>
            <a:r>
              <a:rPr lang="en-US" altLang="zh-CN" dirty="0"/>
              <a:t>”</a:t>
            </a:r>
            <a:r>
              <a:rPr lang="zh-CN" altLang="en-US" dirty="0"/>
              <a:t>下找到名为</a:t>
            </a:r>
            <a:r>
              <a:rPr lang="en-US" altLang="zh-CN" dirty="0"/>
              <a:t>“</a:t>
            </a:r>
            <a:r>
              <a:rPr lang="zh-CN" altLang="en-US" dirty="0"/>
              <a:t>白场过渡</a:t>
            </a:r>
            <a:r>
              <a:rPr lang="en-US" altLang="zh-CN" dirty="0"/>
              <a:t>”</a:t>
            </a:r>
            <a:r>
              <a:rPr lang="zh-CN" altLang="en-US" dirty="0"/>
              <a:t>的视频过渡效果，将其添加至名为</a:t>
            </a:r>
            <a:r>
              <a:rPr lang="en-US" altLang="zh-CN" dirty="0"/>
              <a:t>“</a:t>
            </a:r>
            <a:r>
              <a:rPr lang="zh-CN" altLang="en-US" dirty="0"/>
              <a:t>阳光下的森林</a:t>
            </a:r>
            <a:r>
              <a:rPr lang="en-US" altLang="zh-CN" dirty="0"/>
              <a:t>”</a:t>
            </a:r>
            <a:r>
              <a:rPr lang="zh-CN" altLang="en-US" dirty="0"/>
              <a:t>和名为</a:t>
            </a:r>
            <a:r>
              <a:rPr lang="en-US" altLang="zh-CN" dirty="0"/>
              <a:t>“</a:t>
            </a:r>
            <a:r>
              <a:rPr lang="zh-CN" altLang="en-US" dirty="0"/>
              <a:t>拍摄森林</a:t>
            </a:r>
            <a:r>
              <a:rPr lang="en-US" altLang="zh-CN" dirty="0"/>
              <a:t>”</a:t>
            </a:r>
            <a:r>
              <a:rPr lang="zh-CN" altLang="en-US" dirty="0"/>
              <a:t>的视频素材的衔接处，并调整其对齐方式为</a:t>
            </a:r>
            <a:r>
              <a:rPr lang="en-US" altLang="zh-CN" dirty="0"/>
              <a:t>“</a:t>
            </a:r>
            <a:r>
              <a:rPr lang="zh-CN" altLang="en-US" dirty="0"/>
              <a:t>中心对齐</a:t>
            </a:r>
            <a:r>
              <a:rPr lang="en-US" altLang="zh-CN" dirty="0"/>
              <a:t>”</a:t>
            </a:r>
            <a:r>
              <a:rPr lang="zh-CN" altLang="en-US" dirty="0"/>
              <a:t>，效果如图所示。</a:t>
            </a:r>
            <a:endParaRPr lang="zh-CN" altLang="en-US" dirty="0"/>
          </a:p>
        </p:txBody>
      </p:sp>
      <p:pic>
        <p:nvPicPr>
          <p:cNvPr id="3" name="图片 2"/>
          <p:cNvPicPr>
            <a:picLocks noChangeAspect="1"/>
          </p:cNvPicPr>
          <p:nvPr/>
        </p:nvPicPr>
        <p:blipFill>
          <a:blip r:embed="rId1"/>
          <a:stretch>
            <a:fillRect/>
          </a:stretch>
        </p:blipFill>
        <p:spPr>
          <a:xfrm>
            <a:off x="2226945" y="2999105"/>
            <a:ext cx="7736205" cy="2167890"/>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9.3.3 </a:t>
            </a:r>
            <a:r>
              <a:rPr lang="zh-CN" altLang="en-US" dirty="0"/>
              <a:t>添加字幕和视频过渡效果</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13 </a:t>
            </a:r>
            <a:r>
              <a:rPr lang="zh-CN" altLang="en-US" dirty="0"/>
              <a:t>在</a:t>
            </a:r>
            <a:r>
              <a:rPr lang="en-US" altLang="zh-CN" dirty="0"/>
              <a:t>“</a:t>
            </a:r>
            <a:r>
              <a:rPr lang="zh-CN" altLang="en-US" dirty="0"/>
              <a:t>视频过渡</a:t>
            </a:r>
            <a:r>
              <a:rPr lang="en-US" altLang="zh-CN" dirty="0"/>
              <a:t>”</a:t>
            </a:r>
            <a:r>
              <a:rPr lang="zh-CN" altLang="en-US" dirty="0"/>
              <a:t>下找到名为</a:t>
            </a:r>
            <a:r>
              <a:rPr lang="en-US" altLang="zh-CN" dirty="0"/>
              <a:t>“</a:t>
            </a:r>
            <a:r>
              <a:rPr lang="zh-CN" altLang="en-US" dirty="0"/>
              <a:t>胶片溶解</a:t>
            </a:r>
            <a:r>
              <a:rPr lang="en-US" altLang="zh-CN" dirty="0"/>
              <a:t>”</a:t>
            </a:r>
            <a:r>
              <a:rPr lang="zh-CN" altLang="en-US" dirty="0"/>
              <a:t>的视频过渡效果，将其添加至剩下还未添加视频过渡效果的素材的衔接处，并调整其对齐方式为</a:t>
            </a:r>
            <a:r>
              <a:rPr lang="en-US" altLang="zh-CN" dirty="0"/>
              <a:t>“</a:t>
            </a:r>
            <a:r>
              <a:rPr lang="zh-CN" altLang="en-US" dirty="0"/>
              <a:t>中心切入</a:t>
            </a:r>
            <a:r>
              <a:rPr lang="en-US" altLang="zh-CN" dirty="0"/>
              <a:t>”</a:t>
            </a:r>
            <a:r>
              <a:rPr lang="zh-CN" altLang="en-US" dirty="0"/>
              <a:t>，效果如图所示。</a:t>
            </a:r>
            <a:endParaRPr lang="zh-CN" altLang="en-US" dirty="0"/>
          </a:p>
        </p:txBody>
      </p:sp>
      <p:pic>
        <p:nvPicPr>
          <p:cNvPr id="2" name="图片 1"/>
          <p:cNvPicPr>
            <a:picLocks noChangeAspect="1"/>
          </p:cNvPicPr>
          <p:nvPr/>
        </p:nvPicPr>
        <p:blipFill>
          <a:blip r:embed="rId1"/>
          <a:stretch>
            <a:fillRect/>
          </a:stretch>
        </p:blipFill>
        <p:spPr>
          <a:xfrm>
            <a:off x="1688465" y="2660015"/>
            <a:ext cx="8813165" cy="2469515"/>
          </a:xfrm>
          <a:prstGeom prst="rect">
            <a:avLst/>
          </a:prstGeo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9.3.4 </a:t>
            </a:r>
            <a:r>
              <a:rPr lang="zh-CN" altLang="en-US" dirty="0"/>
              <a:t>进行调色</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调色是一项关键的后期制作技术，它通过调整色彩效果，使影片的色调统一并传达所需的情感和视觉效果。通过导入素材、选择参考图像、进行色彩校正、创建自定义</a:t>
            </a:r>
            <a:r>
              <a:rPr lang="en-US" altLang="zh-CN" dirty="0"/>
              <a:t>LUT</a:t>
            </a:r>
            <a:r>
              <a:rPr lang="zh-CN" altLang="en-US" dirty="0"/>
              <a:t>以及逐个调整镜头的色彩，创作者可以使微电影中的视觉效果统一，使观众沉浸在故事中。</a:t>
            </a:r>
            <a:endParaRPr lang="zh-CN" altLang="en-US" dirty="0"/>
          </a:p>
          <a:p>
            <a:r>
              <a:rPr lang="en-US" altLang="zh-CN" dirty="0"/>
              <a:t>01 </a:t>
            </a:r>
            <a:r>
              <a:rPr lang="zh-CN" altLang="en-US" dirty="0"/>
              <a:t>选中</a:t>
            </a:r>
            <a:r>
              <a:rPr lang="en-US" altLang="zh-CN" dirty="0"/>
              <a:t>“</a:t>
            </a:r>
            <a:r>
              <a:rPr lang="zh-CN" altLang="en-US" dirty="0"/>
              <a:t>时间轴</a:t>
            </a:r>
            <a:r>
              <a:rPr lang="en-US" altLang="zh-CN" dirty="0"/>
              <a:t>”</a:t>
            </a:r>
            <a:r>
              <a:rPr lang="zh-CN" altLang="en-US" dirty="0"/>
              <a:t>面板中</a:t>
            </a:r>
            <a:r>
              <a:rPr lang="en-US" altLang="zh-CN" dirty="0"/>
              <a:t>V1</a:t>
            </a:r>
            <a:r>
              <a:rPr lang="zh-CN" altLang="en-US" dirty="0"/>
              <a:t>轨道上的第</a:t>
            </a:r>
            <a:r>
              <a:rPr lang="en-US" altLang="zh-CN" dirty="0"/>
              <a:t>1</a:t>
            </a:r>
            <a:r>
              <a:rPr lang="zh-CN" altLang="en-US" dirty="0"/>
              <a:t>段视频素材，切换至</a:t>
            </a:r>
            <a:r>
              <a:rPr lang="en-US" altLang="zh-CN" dirty="0"/>
              <a:t>“Lumetri</a:t>
            </a:r>
            <a:r>
              <a:rPr lang="zh-CN" altLang="en-US" dirty="0"/>
              <a:t>颜色</a:t>
            </a:r>
            <a:r>
              <a:rPr lang="en-US" altLang="zh-CN" dirty="0"/>
              <a:t>”</a:t>
            </a:r>
            <a:r>
              <a:rPr lang="zh-CN" altLang="en-US" dirty="0"/>
              <a:t>面板，适当调整各项参数，使画面表现更好，如图所示。</a:t>
            </a:r>
            <a:endParaRPr lang="zh-CN" altLang="en-US" dirty="0"/>
          </a:p>
        </p:txBody>
      </p:sp>
      <p:pic>
        <p:nvPicPr>
          <p:cNvPr id="2" name="图片 1"/>
          <p:cNvPicPr>
            <a:picLocks noChangeAspect="1"/>
          </p:cNvPicPr>
          <p:nvPr/>
        </p:nvPicPr>
        <p:blipFill>
          <a:blip r:embed="rId1"/>
          <a:stretch>
            <a:fillRect/>
          </a:stretch>
        </p:blipFill>
        <p:spPr>
          <a:xfrm>
            <a:off x="2282825" y="3429635"/>
            <a:ext cx="7624445" cy="2781935"/>
          </a:xfrm>
          <a:prstGeom prst="rect">
            <a:avLst/>
          </a:prstGeo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9.3.4 </a:t>
            </a:r>
            <a:r>
              <a:rPr lang="zh-CN" altLang="en-US" dirty="0"/>
              <a:t>进行调色</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02 </a:t>
            </a:r>
            <a:r>
              <a:rPr lang="zh-CN" altLang="en-US" dirty="0"/>
              <a:t>选中第</a:t>
            </a:r>
            <a:r>
              <a:rPr lang="en-US" altLang="zh-CN" dirty="0"/>
              <a:t>2</a:t>
            </a:r>
            <a:r>
              <a:rPr lang="zh-CN" altLang="en-US" dirty="0"/>
              <a:t>段视频素材，在</a:t>
            </a:r>
            <a:r>
              <a:rPr lang="en-US" altLang="zh-CN" dirty="0"/>
              <a:t>“Lumetri</a:t>
            </a:r>
            <a:r>
              <a:rPr lang="zh-CN" altLang="en-US" dirty="0"/>
              <a:t>颜色</a:t>
            </a:r>
            <a:r>
              <a:rPr lang="en-US" altLang="zh-CN" dirty="0"/>
              <a:t>”</a:t>
            </a:r>
            <a:r>
              <a:rPr lang="zh-CN" altLang="en-US" dirty="0"/>
              <a:t>面板中更改各项参数，如图所示。</a:t>
            </a:r>
            <a:endParaRPr lang="zh-CN" altLang="en-US" dirty="0"/>
          </a:p>
        </p:txBody>
      </p:sp>
      <p:pic>
        <p:nvPicPr>
          <p:cNvPr id="2" name="图片 1"/>
          <p:cNvPicPr>
            <a:picLocks noChangeAspect="1"/>
          </p:cNvPicPr>
          <p:nvPr/>
        </p:nvPicPr>
        <p:blipFill>
          <a:blip r:embed="rId1"/>
          <a:stretch>
            <a:fillRect/>
          </a:stretch>
        </p:blipFill>
        <p:spPr>
          <a:xfrm>
            <a:off x="2282825" y="2513330"/>
            <a:ext cx="7624445" cy="2781935"/>
          </a:xfrm>
          <a:prstGeom prst="rect">
            <a:avLst/>
          </a:prstGeo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9.3.4 </a:t>
            </a:r>
            <a:r>
              <a:rPr lang="zh-CN" altLang="en-US" dirty="0"/>
              <a:t>进行调色</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03 </a:t>
            </a:r>
            <a:r>
              <a:rPr lang="zh-CN" altLang="en-US" dirty="0"/>
              <a:t>选中第</a:t>
            </a:r>
            <a:r>
              <a:rPr lang="en-US" altLang="zh-CN" dirty="0"/>
              <a:t>3</a:t>
            </a:r>
            <a:r>
              <a:rPr lang="zh-CN" altLang="en-US" dirty="0"/>
              <a:t>段视频素材，在</a:t>
            </a:r>
            <a:r>
              <a:rPr lang="en-US" altLang="zh-CN" dirty="0"/>
              <a:t>“Lumetri</a:t>
            </a:r>
            <a:r>
              <a:rPr lang="zh-CN" altLang="en-US" dirty="0"/>
              <a:t>颜色</a:t>
            </a:r>
            <a:r>
              <a:rPr lang="en-US" altLang="zh-CN" dirty="0"/>
              <a:t>”</a:t>
            </a:r>
            <a:r>
              <a:rPr lang="zh-CN" altLang="en-US" dirty="0"/>
              <a:t>面板中更改各项参数，如图所示。</a:t>
            </a:r>
            <a:endParaRPr lang="zh-CN" altLang="en-US" dirty="0"/>
          </a:p>
        </p:txBody>
      </p:sp>
      <p:pic>
        <p:nvPicPr>
          <p:cNvPr id="2" name="图片 1"/>
          <p:cNvPicPr>
            <a:picLocks noChangeAspect="1"/>
          </p:cNvPicPr>
          <p:nvPr/>
        </p:nvPicPr>
        <p:blipFill>
          <a:blip r:embed="rId1"/>
          <a:stretch>
            <a:fillRect/>
          </a:stretch>
        </p:blipFill>
        <p:spPr>
          <a:xfrm>
            <a:off x="2282825" y="2474595"/>
            <a:ext cx="7624445" cy="2781935"/>
          </a:xfrm>
          <a:prstGeom prst="rect">
            <a:avLst/>
          </a:prstGeo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9.3.4 </a:t>
            </a:r>
            <a:r>
              <a:rPr lang="zh-CN" altLang="en-US" dirty="0"/>
              <a:t>进行调色</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04 </a:t>
            </a:r>
            <a:r>
              <a:rPr lang="zh-CN" altLang="en-US" dirty="0"/>
              <a:t>选中第</a:t>
            </a:r>
            <a:r>
              <a:rPr lang="en-US" altLang="zh-CN" dirty="0"/>
              <a:t>4</a:t>
            </a:r>
            <a:r>
              <a:rPr lang="zh-CN" altLang="en-US" dirty="0"/>
              <a:t>段视频素材，在</a:t>
            </a:r>
            <a:r>
              <a:rPr lang="en-US" altLang="zh-CN" dirty="0"/>
              <a:t>“Lumetri</a:t>
            </a:r>
            <a:r>
              <a:rPr lang="zh-CN" altLang="en-US" dirty="0"/>
              <a:t>颜色</a:t>
            </a:r>
            <a:r>
              <a:rPr lang="en-US" altLang="zh-CN" dirty="0"/>
              <a:t>”</a:t>
            </a:r>
            <a:r>
              <a:rPr lang="zh-CN" altLang="en-US" dirty="0"/>
              <a:t>面板中更改各项参数，如图所示。</a:t>
            </a:r>
            <a:endParaRPr lang="zh-CN" altLang="en-US" dirty="0"/>
          </a:p>
        </p:txBody>
      </p:sp>
      <p:pic>
        <p:nvPicPr>
          <p:cNvPr id="2" name="图片 1"/>
          <p:cNvPicPr>
            <a:picLocks noChangeAspect="1"/>
          </p:cNvPicPr>
          <p:nvPr/>
        </p:nvPicPr>
        <p:blipFill>
          <a:blip r:embed="rId1"/>
          <a:stretch>
            <a:fillRect/>
          </a:stretch>
        </p:blipFill>
        <p:spPr>
          <a:xfrm>
            <a:off x="2282825" y="2493645"/>
            <a:ext cx="7624445" cy="2781935"/>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9.3.4 </a:t>
            </a:r>
            <a:r>
              <a:rPr lang="zh-CN" altLang="en-US" dirty="0"/>
              <a:t>进行调色</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05 </a:t>
            </a:r>
            <a:r>
              <a:rPr lang="zh-CN" altLang="en-US" dirty="0"/>
              <a:t>选中第</a:t>
            </a:r>
            <a:r>
              <a:rPr lang="en-US" altLang="zh-CN" dirty="0"/>
              <a:t>5</a:t>
            </a:r>
            <a:r>
              <a:rPr lang="zh-CN" altLang="en-US" dirty="0"/>
              <a:t>段视频素材，在</a:t>
            </a:r>
            <a:r>
              <a:rPr lang="en-US" altLang="zh-CN" dirty="0"/>
              <a:t>“Lumetri</a:t>
            </a:r>
            <a:r>
              <a:rPr lang="zh-CN" altLang="en-US" dirty="0"/>
              <a:t>颜色</a:t>
            </a:r>
            <a:r>
              <a:rPr lang="en-US" altLang="zh-CN" dirty="0"/>
              <a:t>”</a:t>
            </a:r>
            <a:r>
              <a:rPr lang="zh-CN" altLang="en-US" dirty="0"/>
              <a:t>面板中更改各项参数，如图所示。</a:t>
            </a:r>
            <a:endParaRPr lang="zh-CN" altLang="en-US" dirty="0"/>
          </a:p>
        </p:txBody>
      </p:sp>
      <p:pic>
        <p:nvPicPr>
          <p:cNvPr id="2" name="图片 1"/>
          <p:cNvPicPr>
            <a:picLocks noChangeAspect="1"/>
          </p:cNvPicPr>
          <p:nvPr/>
        </p:nvPicPr>
        <p:blipFill>
          <a:blip r:embed="rId1"/>
          <a:stretch>
            <a:fillRect/>
          </a:stretch>
        </p:blipFill>
        <p:spPr>
          <a:xfrm>
            <a:off x="2282825" y="2380615"/>
            <a:ext cx="7624445" cy="2781935"/>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9.3.4 </a:t>
            </a:r>
            <a:r>
              <a:rPr lang="zh-CN" altLang="en-US" dirty="0"/>
              <a:t>进行调色</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06 </a:t>
            </a:r>
            <a:r>
              <a:rPr lang="zh-CN" altLang="en-US" dirty="0"/>
              <a:t>选中第</a:t>
            </a:r>
            <a:r>
              <a:rPr lang="en-US" altLang="zh-CN" dirty="0"/>
              <a:t>6</a:t>
            </a:r>
            <a:r>
              <a:rPr lang="zh-CN" altLang="en-US" dirty="0"/>
              <a:t>段视频素材，在</a:t>
            </a:r>
            <a:r>
              <a:rPr lang="en-US" altLang="zh-CN" dirty="0"/>
              <a:t>“Lumetri</a:t>
            </a:r>
            <a:r>
              <a:rPr lang="zh-CN" altLang="en-US" dirty="0"/>
              <a:t>颜色</a:t>
            </a:r>
            <a:r>
              <a:rPr lang="en-US" altLang="zh-CN" dirty="0"/>
              <a:t>”</a:t>
            </a:r>
            <a:r>
              <a:rPr lang="zh-CN" altLang="en-US" dirty="0"/>
              <a:t>面板中更改各项参数，如图所示。</a:t>
            </a:r>
            <a:endParaRPr lang="zh-CN" altLang="en-US" dirty="0"/>
          </a:p>
        </p:txBody>
      </p:sp>
      <p:pic>
        <p:nvPicPr>
          <p:cNvPr id="2" name="图片 1"/>
          <p:cNvPicPr>
            <a:picLocks noChangeAspect="1"/>
          </p:cNvPicPr>
          <p:nvPr/>
        </p:nvPicPr>
        <p:blipFill>
          <a:blip r:embed="rId1"/>
          <a:stretch>
            <a:fillRect/>
          </a:stretch>
        </p:blipFill>
        <p:spPr>
          <a:xfrm>
            <a:off x="2282825" y="2503170"/>
            <a:ext cx="7624445" cy="2781935"/>
          </a:xfrm>
          <a:prstGeom prst="rect">
            <a:avLst/>
          </a:prstGeo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9.3.4 </a:t>
            </a:r>
            <a:r>
              <a:rPr lang="zh-CN" altLang="en-US" dirty="0"/>
              <a:t>进行调色</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07 </a:t>
            </a:r>
            <a:r>
              <a:rPr lang="zh-CN" altLang="en-US" dirty="0"/>
              <a:t>选中第</a:t>
            </a:r>
            <a:r>
              <a:rPr lang="en-US" altLang="zh-CN" dirty="0"/>
              <a:t>7</a:t>
            </a:r>
            <a:r>
              <a:rPr lang="zh-CN" altLang="en-US" dirty="0"/>
              <a:t>段视频素材，在</a:t>
            </a:r>
            <a:r>
              <a:rPr lang="en-US" altLang="zh-CN" dirty="0"/>
              <a:t>“Lumetri</a:t>
            </a:r>
            <a:r>
              <a:rPr lang="zh-CN" altLang="en-US" dirty="0"/>
              <a:t>颜色</a:t>
            </a:r>
            <a:r>
              <a:rPr lang="en-US" altLang="zh-CN" dirty="0"/>
              <a:t>”</a:t>
            </a:r>
            <a:r>
              <a:rPr lang="zh-CN" altLang="en-US" dirty="0"/>
              <a:t>面板中更改各项参数，如图所示。</a:t>
            </a:r>
            <a:endParaRPr lang="zh-CN" altLang="en-US" dirty="0"/>
          </a:p>
        </p:txBody>
      </p:sp>
      <p:pic>
        <p:nvPicPr>
          <p:cNvPr id="2" name="图片 1"/>
          <p:cNvPicPr>
            <a:picLocks noChangeAspect="1"/>
          </p:cNvPicPr>
          <p:nvPr/>
        </p:nvPicPr>
        <p:blipFill>
          <a:blip r:embed="rId1"/>
          <a:stretch>
            <a:fillRect/>
          </a:stretch>
        </p:blipFill>
        <p:spPr>
          <a:xfrm>
            <a:off x="2270125" y="2503805"/>
            <a:ext cx="7649845" cy="2781935"/>
          </a:xfrm>
          <a:prstGeom prst="rect">
            <a:avLst/>
          </a:prstGeo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9.3.4 </a:t>
            </a:r>
            <a:r>
              <a:rPr lang="zh-CN" altLang="en-US" dirty="0"/>
              <a:t>进行调色</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08 </a:t>
            </a:r>
            <a:r>
              <a:rPr lang="zh-CN" altLang="en-US" dirty="0"/>
              <a:t>选中第</a:t>
            </a:r>
            <a:r>
              <a:rPr lang="en-US" altLang="zh-CN" dirty="0"/>
              <a:t>8</a:t>
            </a:r>
            <a:r>
              <a:rPr lang="zh-CN" altLang="en-US" dirty="0"/>
              <a:t>段视频素材，在</a:t>
            </a:r>
            <a:r>
              <a:rPr lang="en-US" altLang="zh-CN" dirty="0"/>
              <a:t>“Lumetri</a:t>
            </a:r>
            <a:r>
              <a:rPr lang="zh-CN" altLang="en-US" dirty="0"/>
              <a:t>颜色</a:t>
            </a:r>
            <a:r>
              <a:rPr lang="en-US" altLang="zh-CN" dirty="0"/>
              <a:t>”</a:t>
            </a:r>
            <a:r>
              <a:rPr lang="zh-CN" altLang="en-US" dirty="0"/>
              <a:t>面板中更改各项参数，如图所示。</a:t>
            </a:r>
            <a:endParaRPr lang="zh-CN" altLang="en-US" dirty="0"/>
          </a:p>
        </p:txBody>
      </p:sp>
      <p:pic>
        <p:nvPicPr>
          <p:cNvPr id="2" name="图片 1"/>
          <p:cNvPicPr>
            <a:picLocks noChangeAspect="1"/>
          </p:cNvPicPr>
          <p:nvPr/>
        </p:nvPicPr>
        <p:blipFill>
          <a:blip r:embed="rId1"/>
          <a:stretch>
            <a:fillRect/>
          </a:stretch>
        </p:blipFill>
        <p:spPr>
          <a:xfrm>
            <a:off x="2282825" y="2503805"/>
            <a:ext cx="7624445" cy="278193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9.1.2 </a:t>
            </a:r>
            <a:r>
              <a:rPr lang="zh-CN" altLang="en-US" dirty="0"/>
              <a:t>设计剧情三幕结构</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a:t>
            </a:r>
            <a:r>
              <a:rPr lang="zh-CN" altLang="en-US" dirty="0"/>
              <a:t>．第一幕</a:t>
            </a:r>
            <a:endParaRPr lang="zh-CN" altLang="en-US" dirty="0"/>
          </a:p>
          <a:p>
            <a:r>
              <a:rPr lang="zh-CN" altLang="en-US" dirty="0"/>
              <a:t>第一幕通常用来引入故事的背景、主要角色（主角）和基本情境。观众将了解到故事的背景设定和主要的冲突。通常在第一幕中，主角会面临一些问题，这些问题将在后面的故事中得到解决。第一幕的主要目标是引起观众的兴趣，让观众关注故事的发展。本案例中，主角所面临的问题是在城市的快节奏生活（见图）中丢失了自我，那主角该如何找回自我呢？</a:t>
            </a:r>
            <a:endParaRPr lang="zh-CN" altLang="en-US" dirty="0"/>
          </a:p>
        </p:txBody>
      </p:sp>
      <p:pic>
        <p:nvPicPr>
          <p:cNvPr id="2" name="图片 1"/>
          <p:cNvPicPr>
            <a:picLocks noChangeAspect="1"/>
          </p:cNvPicPr>
          <p:nvPr/>
        </p:nvPicPr>
        <p:blipFill>
          <a:blip r:embed="rId1"/>
          <a:stretch>
            <a:fillRect/>
          </a:stretch>
        </p:blipFill>
        <p:spPr>
          <a:xfrm>
            <a:off x="3766185" y="3557270"/>
            <a:ext cx="4657090" cy="2543810"/>
          </a:xfrm>
          <a:prstGeom prst="rect">
            <a:avLst/>
          </a:prstGeo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9.3.5 </a:t>
            </a:r>
            <a:r>
              <a:rPr lang="zh-CN" altLang="en-US" dirty="0"/>
              <a:t>调整尺寸和输出成片</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微电影制作完成后，调整尺寸和输出成片是确保作品在各个平台上正常播放的重要一步。通过选择适当的分辨率、帧速率和编解码器，创作者可以定制微电影以适应不同的观众需求。导出并保存备份，确保创作者可以随时进行修改或重新导出。最后，与观众分享创作好的微电影，让更多人欣赏这个作品。这是将创作者的故事传达给世界的关键一步。</a:t>
            </a:r>
            <a:endParaRPr lang="zh-CN" altLang="en-US" dirty="0"/>
          </a:p>
          <a:p>
            <a:r>
              <a:rPr lang="en-US" altLang="zh-CN" dirty="0"/>
              <a:t>01 </a:t>
            </a:r>
            <a:r>
              <a:rPr lang="zh-CN" altLang="en-US" dirty="0"/>
              <a:t>在菜单栏中执行</a:t>
            </a:r>
            <a:r>
              <a:rPr lang="en-US" altLang="zh-CN" dirty="0"/>
              <a:t>“</a:t>
            </a:r>
            <a:r>
              <a:rPr lang="zh-CN" altLang="en-US" dirty="0"/>
              <a:t>文件</a:t>
            </a:r>
            <a:r>
              <a:rPr lang="en-US" altLang="zh-CN" dirty="0"/>
              <a:t>”|“</a:t>
            </a:r>
            <a:r>
              <a:rPr lang="zh-CN" altLang="en-US" dirty="0"/>
              <a:t>导出</a:t>
            </a:r>
            <a:r>
              <a:rPr lang="en-US" altLang="zh-CN" dirty="0"/>
              <a:t>”|“</a:t>
            </a:r>
            <a:r>
              <a:rPr lang="zh-CN" altLang="en-US" dirty="0"/>
              <a:t>媒体</a:t>
            </a:r>
            <a:r>
              <a:rPr lang="en-US" altLang="zh-CN" dirty="0"/>
              <a:t>”</a:t>
            </a:r>
            <a:r>
              <a:rPr lang="zh-CN" altLang="en-US" dirty="0"/>
              <a:t>命令，如图所示。</a:t>
            </a:r>
            <a:endParaRPr lang="zh-CN" altLang="en-US" dirty="0"/>
          </a:p>
        </p:txBody>
      </p:sp>
      <p:pic>
        <p:nvPicPr>
          <p:cNvPr id="2" name="图片 1"/>
          <p:cNvPicPr>
            <a:picLocks noChangeAspect="1"/>
          </p:cNvPicPr>
          <p:nvPr/>
        </p:nvPicPr>
        <p:blipFill>
          <a:blip r:embed="rId1"/>
          <a:stretch>
            <a:fillRect/>
          </a:stretch>
        </p:blipFill>
        <p:spPr>
          <a:xfrm>
            <a:off x="4475480" y="3522980"/>
            <a:ext cx="3238500" cy="2419985"/>
          </a:xfrm>
          <a:prstGeom prst="rect">
            <a:avLst/>
          </a:prstGeom>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9.3.5 </a:t>
            </a:r>
            <a:r>
              <a:rPr lang="zh-CN" altLang="en-US" dirty="0"/>
              <a:t>调整尺寸和输出成片</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02 </a:t>
            </a:r>
            <a:r>
              <a:rPr lang="zh-CN" altLang="en-US" dirty="0"/>
              <a:t>在导出设置界面中调整视频尺寸，如图所示。</a:t>
            </a:r>
            <a:endParaRPr lang="zh-CN" altLang="en-US" dirty="0"/>
          </a:p>
        </p:txBody>
      </p:sp>
      <p:pic>
        <p:nvPicPr>
          <p:cNvPr id="2" name="图片 1"/>
          <p:cNvPicPr>
            <a:picLocks noChangeAspect="1"/>
          </p:cNvPicPr>
          <p:nvPr/>
        </p:nvPicPr>
        <p:blipFill>
          <a:blip r:embed="rId1"/>
          <a:stretch>
            <a:fillRect/>
          </a:stretch>
        </p:blipFill>
        <p:spPr>
          <a:xfrm>
            <a:off x="3235960" y="2107565"/>
            <a:ext cx="5718175" cy="3902075"/>
          </a:xfrm>
          <a:prstGeom prst="rect">
            <a:avLst/>
          </a:prstGeom>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9.3.5 </a:t>
            </a:r>
            <a:r>
              <a:rPr lang="zh-CN" altLang="en-US" dirty="0"/>
              <a:t>调整尺寸和输出成片</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03 </a:t>
            </a:r>
            <a:r>
              <a:rPr lang="zh-CN" altLang="en-US" dirty="0"/>
              <a:t>单击右下角的</a:t>
            </a:r>
            <a:r>
              <a:rPr lang="en-US" altLang="zh-CN" dirty="0"/>
              <a:t>“</a:t>
            </a:r>
            <a:r>
              <a:rPr lang="zh-CN" altLang="en-US" dirty="0"/>
              <a:t>导出</a:t>
            </a:r>
            <a:r>
              <a:rPr lang="en-US" altLang="zh-CN" dirty="0"/>
              <a:t>”</a:t>
            </a:r>
            <a:r>
              <a:rPr lang="zh-CN" altLang="en-US" dirty="0"/>
              <a:t>按钮，导出媒体文件，如图所示。</a:t>
            </a:r>
            <a:endParaRPr lang="zh-CN" altLang="en-US" dirty="0"/>
          </a:p>
        </p:txBody>
      </p:sp>
      <p:pic>
        <p:nvPicPr>
          <p:cNvPr id="2" name="图片 1"/>
          <p:cNvPicPr>
            <a:picLocks noChangeAspect="1"/>
          </p:cNvPicPr>
          <p:nvPr/>
        </p:nvPicPr>
        <p:blipFill>
          <a:blip r:embed="rId1"/>
          <a:stretch>
            <a:fillRect/>
          </a:stretch>
        </p:blipFill>
        <p:spPr>
          <a:xfrm>
            <a:off x="3235960" y="1983105"/>
            <a:ext cx="5718175" cy="3902075"/>
          </a:xfrm>
          <a:prstGeom prst="rect">
            <a:avLst/>
          </a:prstGeom>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092700" cy="441325"/>
          </a:xfrm>
        </p:spPr>
        <p:txBody>
          <a:bodyPr>
            <a:normAutofit fontScale="90000"/>
          </a:bodyPr>
          <a:lstStyle/>
          <a:p>
            <a:r>
              <a:rPr lang="en-US" altLang="zh-CN" dirty="0"/>
              <a:t>9.3.5 </a:t>
            </a:r>
            <a:r>
              <a:rPr lang="zh-CN" altLang="en-US" dirty="0"/>
              <a:t>调整尺寸和输出成片</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04 </a:t>
            </a:r>
            <a:r>
              <a:rPr lang="zh-CN" altLang="en-US" dirty="0"/>
              <a:t>导出后，预览视频画面效果，如图所示。</a:t>
            </a:r>
            <a:endParaRPr lang="zh-CN" altLang="en-US" dirty="0"/>
          </a:p>
        </p:txBody>
      </p:sp>
      <p:pic>
        <p:nvPicPr>
          <p:cNvPr id="2" name="图片 1"/>
          <p:cNvPicPr>
            <a:picLocks noChangeAspect="1"/>
          </p:cNvPicPr>
          <p:nvPr/>
        </p:nvPicPr>
        <p:blipFill>
          <a:blip r:embed="rId1"/>
          <a:stretch>
            <a:fillRect/>
          </a:stretch>
        </p:blipFill>
        <p:spPr>
          <a:xfrm>
            <a:off x="3096260" y="2225040"/>
            <a:ext cx="5997575" cy="3378835"/>
          </a:xfrm>
          <a:prstGeom prst="rect">
            <a:avLst/>
          </a:prstGeom>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微电影的拍摄技巧</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微电影的策划</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9.2</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tx1">
              <a:lumMod val="65000"/>
              <a:lumOff val="35000"/>
            </a:schemeClr>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9.1</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flipV="1">
            <a:off x="7546340" y="5368290"/>
            <a:ext cx="3481705" cy="16510"/>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微电影的剪辑和制作</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8305" y="355409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9.3</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3950" y="4573905"/>
            <a:ext cx="3902075"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accent1"/>
                </a:solidFill>
                <a:latin typeface="微软雅黑" panose="020B0503020204020204" pitchFamily="34" charset="-122"/>
                <a:ea typeface="微软雅黑" panose="020B0503020204020204" pitchFamily="34" charset="-122"/>
              </a:rPr>
              <a:t>课后练习</a:t>
            </a:r>
            <a:r>
              <a:rPr lang="en-US" altLang="zh-CN" sz="2400" dirty="0">
                <a:solidFill>
                  <a:schemeClr val="accent1"/>
                </a:solidFill>
                <a:latin typeface="微软雅黑" panose="020B0503020204020204" pitchFamily="34" charset="-122"/>
                <a:ea typeface="微软雅黑" panose="020B0503020204020204" pitchFamily="34" charset="-122"/>
              </a:rPr>
              <a:t>——</a:t>
            </a:r>
            <a:r>
              <a:rPr lang="zh-CN" altLang="en-US" sz="2400" dirty="0">
                <a:solidFill>
                  <a:schemeClr val="accent1"/>
                </a:solidFill>
                <a:latin typeface="微软雅黑" panose="020B0503020204020204" pitchFamily="34" charset="-122"/>
                <a:ea typeface="微软雅黑" panose="020B0503020204020204" pitchFamily="34" charset="-122"/>
              </a:rPr>
              <a:t>制作一部故事完整的微电影</a:t>
            </a:r>
            <a:endParaRPr lang="zh-CN" altLang="en-US" sz="2400" dirty="0">
              <a:solidFill>
                <a:schemeClr val="accent1"/>
              </a:solidFill>
              <a:latin typeface="微软雅黑" panose="020B0503020204020204" pitchFamily="34" charset="-122"/>
              <a:ea typeface="微软雅黑" panose="020B0503020204020204" pitchFamily="34" charset="-122"/>
            </a:endParaRPr>
          </a:p>
        </p:txBody>
      </p:sp>
      <p:sp>
        <p:nvSpPr>
          <p:cNvPr id="40" name="Oval 5"/>
          <p:cNvSpPr>
            <a:spLocks noChangeArrowheads="1"/>
          </p:cNvSpPr>
          <p:nvPr>
            <p:custDataLst>
              <p:tags r:id="rId22"/>
            </p:custDataLst>
          </p:nvPr>
        </p:nvSpPr>
        <p:spPr bwMode="auto">
          <a:xfrm>
            <a:off x="6789420" y="4502785"/>
            <a:ext cx="579120" cy="581660"/>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1320" y="47910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2" name="Oval 9"/>
          <p:cNvSpPr>
            <a:spLocks noChangeArrowheads="1"/>
          </p:cNvSpPr>
          <p:nvPr>
            <p:custDataLst>
              <p:tags r:id="rId24"/>
            </p:custDataLst>
          </p:nvPr>
        </p:nvSpPr>
        <p:spPr bwMode="auto">
          <a:xfrm>
            <a:off x="7381240"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58305" y="456501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9.4</a:t>
            </a:r>
            <a:endParaRPr lang="zh-CN" altLang="en-US" sz="2400" dirty="0">
              <a:solidFill>
                <a:srgbClr val="F8F8F8"/>
              </a:solidFill>
            </a:endParaRPr>
          </a:p>
        </p:txBody>
      </p:sp>
      <p:sp>
        <p:nvSpPr>
          <p:cNvPr id="54" name="Oval 9"/>
          <p:cNvSpPr>
            <a:spLocks noChangeArrowheads="1"/>
          </p:cNvSpPr>
          <p:nvPr>
            <p:custDataLst>
              <p:tags r:id="rId26"/>
            </p:custDataLst>
          </p:nvPr>
        </p:nvSpPr>
        <p:spPr bwMode="auto">
          <a:xfrm>
            <a:off x="6722745"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450" y="5292090"/>
            <a:ext cx="561975" cy="619125"/>
          </a:xfrm>
          <a:prstGeom prst="roundRect">
            <a:avLst/>
          </a:prstGeom>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a:t>
            </a:r>
            <a:r>
              <a:rPr lang="zh-CN" altLang="en-US" dirty="0"/>
              <a:t>．任务</a:t>
            </a:r>
            <a:endParaRPr lang="zh-CN" altLang="en-US" dirty="0"/>
          </a:p>
          <a:p>
            <a:r>
              <a:rPr lang="zh-CN" altLang="en-US" dirty="0"/>
              <a:t>制作一部故事完整的微电影。</a:t>
            </a:r>
            <a:endParaRPr lang="zh-CN" altLang="en-US" dirty="0"/>
          </a:p>
          <a:p>
            <a:r>
              <a:rPr lang="en-US" altLang="zh-CN" dirty="0"/>
              <a:t>2</a:t>
            </a:r>
            <a:r>
              <a:rPr lang="zh-CN" altLang="en-US" dirty="0"/>
              <a:t>．任务要求</a:t>
            </a:r>
            <a:endParaRPr lang="zh-CN" altLang="en-US" dirty="0"/>
          </a:p>
          <a:p>
            <a:r>
              <a:rPr lang="zh-CN" altLang="en-US" dirty="0"/>
              <a:t>时长：</a:t>
            </a:r>
            <a:r>
              <a:rPr lang="en-US" altLang="zh-CN" dirty="0"/>
              <a:t>5min</a:t>
            </a:r>
            <a:r>
              <a:rPr lang="zh-CN" altLang="en-US" dirty="0"/>
              <a:t>以内。</a:t>
            </a:r>
            <a:endParaRPr lang="zh-CN" altLang="en-US" dirty="0"/>
          </a:p>
          <a:p>
            <a:r>
              <a:rPr lang="zh-CN" altLang="en-US" dirty="0"/>
              <a:t>素材数量：不得少于</a:t>
            </a:r>
            <a:r>
              <a:rPr lang="en-US" altLang="zh-CN" dirty="0"/>
              <a:t>30</a:t>
            </a:r>
            <a:r>
              <a:rPr lang="zh-CN" altLang="en-US" dirty="0"/>
              <a:t>个。</a:t>
            </a:r>
            <a:endParaRPr lang="zh-CN" altLang="en-US" dirty="0"/>
          </a:p>
          <a:p>
            <a:r>
              <a:rPr lang="zh-CN" altLang="en-US" dirty="0"/>
              <a:t>素材要求：贴合主题，画面协调。</a:t>
            </a:r>
            <a:endParaRPr lang="zh-CN" altLang="en-US" dirty="0"/>
          </a:p>
          <a:p>
            <a:r>
              <a:rPr lang="zh-CN" altLang="en-US" dirty="0"/>
              <a:t>制作要求：撰写一份故事完整的微电影脚本，并根据脚本内容进行微电影的拍摄与创作。</a:t>
            </a:r>
            <a:endParaRPr lang="zh-CN" altLang="en-US"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646809" y="-1"/>
            <a:ext cx="8573381" cy="5638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p:cNvSpPr txBox="1">
            <a:spLocks noChangeArrowheads="1"/>
          </p:cNvSpPr>
          <p:nvPr/>
        </p:nvSpPr>
        <p:spPr bwMode="auto">
          <a:xfrm>
            <a:off x="134796" y="4883960"/>
            <a:ext cx="6552347" cy="678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800" b="1" dirty="0">
                <a:solidFill>
                  <a:srgbClr val="BE0202"/>
                </a:solidFill>
                <a:latin typeface="微软雅黑" panose="020B0503020204020204" pitchFamily="34" charset="-122"/>
                <a:ea typeface="微软雅黑" panose="020B0503020204020204" pitchFamily="34" charset="-122"/>
              </a:rPr>
              <a:t>谢 谢 观 看</a:t>
            </a:r>
            <a:endParaRPr lang="zh-CN" altLang="en-US" sz="4800" b="1" dirty="0">
              <a:solidFill>
                <a:srgbClr val="BE0202"/>
              </a:solidFill>
              <a:latin typeface="微软雅黑" panose="020B0503020204020204" pitchFamily="34" charset="-122"/>
              <a:ea typeface="微软雅黑" panose="020B0503020204020204" pitchFamily="34" charset="-122"/>
            </a:endParaRPr>
          </a:p>
        </p:txBody>
      </p:sp>
      <p:sp>
        <p:nvSpPr>
          <p:cNvPr id="6" name="TextBox 12"/>
          <p:cNvSpPr txBox="1">
            <a:spLocks noChangeArrowheads="1"/>
          </p:cNvSpPr>
          <p:nvPr/>
        </p:nvSpPr>
        <p:spPr bwMode="auto">
          <a:xfrm>
            <a:off x="198048" y="5928011"/>
            <a:ext cx="5872986" cy="451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100" dirty="0">
                <a:solidFill>
                  <a:srgbClr val="4D4948"/>
                </a:solidFill>
                <a:latin typeface="微软雅黑" panose="020B0503020204020204" pitchFamily="34" charset="-122"/>
                <a:ea typeface="微软雅黑" panose="020B0503020204020204" pitchFamily="34" charset="-122"/>
              </a:rPr>
              <a:t>人民邮电出版社</a:t>
            </a:r>
            <a:endParaRPr lang="zh-CN" altLang="en-US" sz="2100" dirty="0">
              <a:solidFill>
                <a:srgbClr val="4D4948"/>
              </a:solidFill>
              <a:latin typeface="微软雅黑" panose="020B0503020204020204" pitchFamily="34" charset="-122"/>
              <a:ea typeface="微软雅黑" panose="020B0503020204020204" pitchFamily="34" charset="-122"/>
            </a:endParaRPr>
          </a:p>
        </p:txBody>
      </p:sp>
      <p:cxnSp>
        <p:nvCxnSpPr>
          <p:cNvPr id="7" name="直接连接符 44"/>
          <p:cNvCxnSpPr>
            <a:cxnSpLocks noChangeShapeType="1"/>
          </p:cNvCxnSpPr>
          <p:nvPr/>
        </p:nvCxnSpPr>
        <p:spPr bwMode="auto">
          <a:xfrm>
            <a:off x="239319" y="5638551"/>
            <a:ext cx="8747575"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Freeform 5"/>
          <p:cNvSpPr/>
          <p:nvPr/>
        </p:nvSpPr>
        <p:spPr bwMode="auto">
          <a:xfrm>
            <a:off x="0" y="0"/>
            <a:ext cx="1404756" cy="568457"/>
          </a:xfrm>
          <a:custGeom>
            <a:avLst/>
            <a:gdLst>
              <a:gd name="T0" fmla="*/ 0 w 2998"/>
              <a:gd name="T1" fmla="*/ 0 h 1197"/>
              <a:gd name="T2" fmla="*/ 2381 w 2998"/>
              <a:gd name="T3" fmla="*/ 0 h 1197"/>
              <a:gd name="T4" fmla="*/ 2998 w 2998"/>
              <a:gd name="T5" fmla="*/ 1197 h 1197"/>
              <a:gd name="T6" fmla="*/ 0 w 2998"/>
              <a:gd name="T7" fmla="*/ 1197 h 1197"/>
              <a:gd name="T8" fmla="*/ 0 w 2998"/>
              <a:gd name="T9" fmla="*/ 0 h 1197"/>
            </a:gdLst>
            <a:ahLst/>
            <a:cxnLst>
              <a:cxn ang="0">
                <a:pos x="T0" y="T1"/>
              </a:cxn>
              <a:cxn ang="0">
                <a:pos x="T2" y="T3"/>
              </a:cxn>
              <a:cxn ang="0">
                <a:pos x="T4" y="T5"/>
              </a:cxn>
              <a:cxn ang="0">
                <a:pos x="T6" y="T7"/>
              </a:cxn>
              <a:cxn ang="0">
                <a:pos x="T8" y="T9"/>
              </a:cxn>
            </a:cxnLst>
            <a:rect l="0" t="0" r="r" b="b"/>
            <a:pathLst>
              <a:path w="2998" h="1197">
                <a:moveTo>
                  <a:pt x="0" y="0"/>
                </a:moveTo>
                <a:lnTo>
                  <a:pt x="2381" y="0"/>
                </a:lnTo>
                <a:lnTo>
                  <a:pt x="2998" y="1197"/>
                </a:lnTo>
                <a:lnTo>
                  <a:pt x="0" y="1197"/>
                </a:lnTo>
                <a:lnTo>
                  <a:pt x="0" y="0"/>
                </a:lnTo>
                <a:close/>
              </a:path>
            </a:pathLst>
          </a:custGeom>
          <a:solidFill>
            <a:srgbClr val="BE0202"/>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p>
            <a:endParaRPr lang="zh-CN" altLang="en-US"/>
          </a:p>
        </p:txBody>
      </p:sp>
      <p:pic>
        <p:nvPicPr>
          <p:cNvPr id="2" name="图片 1"/>
          <p:cNvPicPr>
            <a:picLocks noChangeAspect="1"/>
          </p:cNvPicPr>
          <p:nvPr/>
        </p:nvPicPr>
        <p:blipFill rotWithShape="1">
          <a:blip r:embed="rId2" cstate="print">
            <a:extLst>
              <a:ext uri="{28A0092B-C50C-407E-A947-70E740481C1C}">
                <a14:useLocalDpi xmlns:a14="http://schemas.microsoft.com/office/drawing/2010/main" val="0"/>
              </a:ext>
            </a:extLst>
          </a:blip>
          <a:srcRect r="84125"/>
          <a:stretch>
            <a:fillRect/>
          </a:stretch>
        </p:blipFill>
        <p:spPr>
          <a:xfrm>
            <a:off x="383242" y="65401"/>
            <a:ext cx="333785" cy="437654"/>
          </a:xfrm>
          <a:prstGeom prst="rect">
            <a:avLst/>
          </a:prstGeom>
        </p:spPr>
      </p:pic>
      <p:pic>
        <p:nvPicPr>
          <p:cNvPr id="12" name="图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4990" y="3292022"/>
            <a:ext cx="822867" cy="822867"/>
          </a:xfrm>
          <a:prstGeom prst="rect">
            <a:avLst/>
          </a:prstGeom>
        </p:spPr>
      </p:pic>
      <p:pic>
        <p:nvPicPr>
          <p:cNvPr id="13" name="图片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353448">
            <a:off x="7514030" y="4830352"/>
            <a:ext cx="757656" cy="757656"/>
          </a:xfrm>
          <a:prstGeom prst="rect">
            <a:avLst/>
          </a:prstGeom>
        </p:spPr>
      </p:pic>
      <p:pic>
        <p:nvPicPr>
          <p:cNvPr id="14" name="图片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99158" y="2123788"/>
            <a:ext cx="1168234" cy="1168234"/>
          </a:xfrm>
          <a:prstGeom prst="rect">
            <a:avLst/>
          </a:prstGeom>
        </p:spPr>
      </p:pic>
      <p:pic>
        <p:nvPicPr>
          <p:cNvPr id="15" name="图片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816839">
            <a:off x="8370302" y="497152"/>
            <a:ext cx="825947" cy="825947"/>
          </a:xfrm>
          <a:prstGeom prst="rect">
            <a:avLst/>
          </a:prstGeom>
        </p:spPr>
      </p:pic>
      <p:pic>
        <p:nvPicPr>
          <p:cNvPr id="16" name="图片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56745" y="4296637"/>
            <a:ext cx="673204" cy="673204"/>
          </a:xfrm>
          <a:prstGeom prst="rect">
            <a:avLst/>
          </a:prstGeom>
        </p:spPr>
      </p:pic>
      <p:pic>
        <p:nvPicPr>
          <p:cNvPr id="17" name="图片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1235225">
            <a:off x="5134526" y="1705826"/>
            <a:ext cx="545267" cy="545267"/>
          </a:xfrm>
          <a:prstGeom prst="rect">
            <a:avLst/>
          </a:prstGeom>
        </p:spPr>
      </p:pic>
      <p:pic>
        <p:nvPicPr>
          <p:cNvPr id="18" name="图片 17"/>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939268" y="1958536"/>
            <a:ext cx="870130" cy="870130"/>
          </a:xfrm>
          <a:prstGeom prst="rect">
            <a:avLst/>
          </a:prstGeom>
        </p:spPr>
      </p:pic>
      <p:grpSp>
        <p:nvGrpSpPr>
          <p:cNvPr id="3" name="组合 18"/>
          <p:cNvGrpSpPr/>
          <p:nvPr/>
        </p:nvGrpSpPr>
        <p:grpSpPr bwMode="auto">
          <a:xfrm>
            <a:off x="171126" y="3829684"/>
            <a:ext cx="5927754" cy="684213"/>
            <a:chOff x="273857" y="3807026"/>
            <a:chExt cx="5797177" cy="683488"/>
          </a:xfrm>
        </p:grpSpPr>
        <p:sp>
          <p:nvSpPr>
            <p:cNvPr id="8" name="矩形 45"/>
            <p:cNvSpPr>
              <a:spLocks noChangeArrowheads="1"/>
            </p:cNvSpPr>
            <p:nvPr/>
          </p:nvSpPr>
          <p:spPr bwMode="auto">
            <a:xfrm>
              <a:off x="298412" y="3807026"/>
              <a:ext cx="1041264" cy="683488"/>
            </a:xfrm>
            <a:prstGeom prst="rect">
              <a:avLst/>
            </a:prstGeom>
            <a:solidFill>
              <a:srgbClr val="BE0202"/>
            </a:solidFill>
            <a:ln w="9525">
              <a:noFill/>
              <a:miter lim="800000"/>
            </a:ln>
          </p:spPr>
          <p:txBody>
            <a:bodyPr lIns="121917" tIns="60958" rIns="121917" bIns="60958"/>
            <a:lstStyle/>
            <a:p>
              <a:endParaRPr lang="zh-CN" altLang="en-US"/>
            </a:p>
          </p:txBody>
        </p:sp>
        <p:sp>
          <p:nvSpPr>
            <p:cNvPr id="9" name="矩形 53"/>
            <p:cNvSpPr>
              <a:spLocks noChangeArrowheads="1"/>
            </p:cNvSpPr>
            <p:nvPr/>
          </p:nvSpPr>
          <p:spPr bwMode="auto">
            <a:xfrm>
              <a:off x="1369943" y="3814004"/>
              <a:ext cx="4318519" cy="676193"/>
            </a:xfrm>
            <a:prstGeom prst="rect">
              <a:avLst/>
            </a:prstGeom>
            <a:solidFill>
              <a:srgbClr val="504B48"/>
            </a:solidFill>
            <a:ln w="9525">
              <a:noFill/>
              <a:miter lim="800000"/>
            </a:ln>
          </p:spPr>
          <p:txBody>
            <a:bodyPr lIns="121917" tIns="60958" rIns="121917" bIns="60958"/>
            <a:lstStyle/>
            <a:p>
              <a:endParaRPr lang="zh-CN" altLang="en-US"/>
            </a:p>
          </p:txBody>
        </p:sp>
        <p:sp>
          <p:nvSpPr>
            <p:cNvPr id="10" name="TextBox 17"/>
            <p:cNvSpPr txBox="1">
              <a:spLocks noChangeArrowheads="1"/>
            </p:cNvSpPr>
            <p:nvPr/>
          </p:nvSpPr>
          <p:spPr bwMode="auto">
            <a:xfrm>
              <a:off x="1339676" y="3906149"/>
              <a:ext cx="4731358" cy="439589"/>
            </a:xfrm>
            <a:prstGeom prst="rect">
              <a:avLst/>
            </a:prstGeom>
            <a:noFill/>
            <a:ln w="9525">
              <a:noFill/>
              <a:miter lim="800000"/>
            </a:ln>
          </p:spPr>
          <p:txBody>
            <a:bodyPr lIns="121917" tIns="60958" rIns="121917" bIns="60958">
              <a:spAutoFit/>
            </a:bodyPr>
            <a:lstStyle/>
            <a:p>
              <a:pPr>
                <a:lnSpc>
                  <a:spcPct val="130000"/>
                </a:lnSpc>
              </a:pPr>
              <a:r>
                <a:rPr lang="zh-CN" altLang="en-US" sz="1600">
                  <a:solidFill>
                    <a:srgbClr val="F8F8F8"/>
                  </a:solidFill>
                  <a:latin typeface="微软雅黑" panose="020B0503020204020204" pitchFamily="34" charset="-122"/>
                  <a:ea typeface="微软雅黑" panose="020B0503020204020204" pitchFamily="34" charset="-122"/>
                  <a:sym typeface="+mn-ea"/>
                </a:rPr>
                <a:t>短视频拍摄与剪辑实战教程（剪映</a:t>
              </a:r>
              <a:r>
                <a:rPr lang="en-US" altLang="zh-CN" sz="1600">
                  <a:solidFill>
                    <a:srgbClr val="F8F8F8"/>
                  </a:solidFill>
                  <a:latin typeface="微软雅黑" panose="020B0503020204020204" pitchFamily="34" charset="-122"/>
                  <a:ea typeface="微软雅黑" panose="020B0503020204020204" pitchFamily="34" charset="-122"/>
                  <a:sym typeface="+mn-ea"/>
                </a:rPr>
                <a:t>+Premiere</a:t>
              </a:r>
              <a:r>
                <a:rPr lang="zh-CN" altLang="en-US" sz="1600">
                  <a:solidFill>
                    <a:srgbClr val="F8F8F8"/>
                  </a:solidFill>
                  <a:latin typeface="微软雅黑" panose="020B0503020204020204" pitchFamily="34" charset="-122"/>
                  <a:ea typeface="微软雅黑" panose="020B0503020204020204" pitchFamily="34" charset="-122"/>
                  <a:sym typeface="+mn-ea"/>
                </a:rPr>
                <a:t>）</a:t>
              </a:r>
              <a:endParaRPr lang="zh-CN" altLang="en-US" sz="1600">
                <a:solidFill>
                  <a:srgbClr val="F8F8F8"/>
                </a:solidFill>
                <a:latin typeface="微软雅黑" panose="020B0503020204020204" pitchFamily="34" charset="-122"/>
                <a:ea typeface="微软雅黑" panose="020B0503020204020204" pitchFamily="34" charset="-122"/>
                <a:sym typeface="+mn-ea"/>
              </a:endParaRPr>
            </a:p>
          </p:txBody>
        </p:sp>
        <p:sp>
          <p:nvSpPr>
            <p:cNvPr id="19" name="矩形 22"/>
            <p:cNvSpPr>
              <a:spLocks noChangeArrowheads="1"/>
            </p:cNvSpPr>
            <p:nvPr/>
          </p:nvSpPr>
          <p:spPr bwMode="auto">
            <a:xfrm>
              <a:off x="273857" y="3868601"/>
              <a:ext cx="1078077" cy="521417"/>
            </a:xfrm>
            <a:prstGeom prst="rect">
              <a:avLst/>
            </a:prstGeom>
            <a:noFill/>
            <a:ln w="9525">
              <a:noFill/>
              <a:miter lim="800000"/>
            </a:ln>
          </p:spPr>
          <p:txBody>
            <a:bodyPr wrap="none">
              <a:spAutoFit/>
            </a:bodyPr>
            <a:lstStyle/>
            <a:p>
              <a:r>
                <a:rPr lang="zh-CN" altLang="en-US" sz="2800">
                  <a:solidFill>
                    <a:srgbClr val="F8F8F8"/>
                  </a:solidFill>
                  <a:latin typeface="微软雅黑" panose="020B0503020204020204" pitchFamily="34" charset="-122"/>
                  <a:ea typeface="微软雅黑" panose="020B0503020204020204" pitchFamily="34" charset="-122"/>
                </a:rPr>
                <a:t>第</a:t>
              </a:r>
              <a:r>
                <a:rPr lang="en-US" altLang="zh-CN" sz="2800">
                  <a:solidFill>
                    <a:srgbClr val="F8F8F8"/>
                  </a:solidFill>
                  <a:latin typeface="微软雅黑" panose="020B0503020204020204" pitchFamily="34" charset="-122"/>
                  <a:ea typeface="微软雅黑" panose="020B0503020204020204" pitchFamily="34" charset="-122"/>
                </a:rPr>
                <a:t>9</a:t>
              </a:r>
              <a:r>
                <a:rPr lang="zh-CN" altLang="en-US" sz="2800">
                  <a:solidFill>
                    <a:srgbClr val="F8F8F8"/>
                  </a:solidFill>
                  <a:latin typeface="微软雅黑" panose="020B0503020204020204" pitchFamily="34" charset="-122"/>
                  <a:ea typeface="微软雅黑" panose="020B0503020204020204" pitchFamily="34" charset="-122"/>
                </a:rPr>
                <a:t>章</a:t>
              </a:r>
              <a:endParaRPr lang="zh-CN" altLang="en-US" sz="2800">
                <a:latin typeface="Times New Roman" panose="02020603050405020304" pitchFamily="18" charset="0"/>
                <a:ea typeface="微软雅黑" panose="020B0503020204020204"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0-#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2"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2000"/>
                                        <p:tgtEl>
                                          <p:spTgt spid="7"/>
                                        </p:tgtEl>
                                      </p:cBhvr>
                                    </p:animEffect>
                                  </p:childTnLst>
                                </p:cTn>
                              </p:par>
                            </p:childTnLst>
                          </p:cTn>
                        </p:par>
                        <p:par>
                          <p:cTn id="17" fill="hold">
                            <p:stCondLst>
                              <p:cond delay="2500"/>
                            </p:stCondLst>
                            <p:childTnLst>
                              <p:par>
                                <p:cTn id="18" presetID="2" presetClass="entr" presetSubtype="2"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1+#ppt_w/2"/>
                                          </p:val>
                                        </p:tav>
                                        <p:tav tm="100000">
                                          <p:val>
                                            <p:strVal val="#ppt_x"/>
                                          </p:val>
                                        </p:tav>
                                      </p:tavLst>
                                    </p:anim>
                                    <p:anim calcmode="lin" valueType="num">
                                      <p:cBhvr additive="base">
                                        <p:cTn id="21" dur="500" fill="hold"/>
                                        <p:tgtEl>
                                          <p:spTgt spid="5"/>
                                        </p:tgtEl>
                                        <p:attrNameLst>
                                          <p:attrName>ppt_y</p:attrName>
                                        </p:attrNameLst>
                                      </p:cBhvr>
                                      <p:tavLst>
                                        <p:tav tm="0">
                                          <p:val>
                                            <p:strVal val="#ppt_y"/>
                                          </p:val>
                                        </p:tav>
                                        <p:tav tm="100000">
                                          <p:val>
                                            <p:strVal val="#ppt_y"/>
                                          </p:val>
                                        </p:tav>
                                      </p:tavLst>
                                    </p:anim>
                                  </p:childTnLst>
                                </p:cTn>
                              </p:par>
                            </p:childTnLst>
                          </p:cTn>
                        </p:par>
                        <p:par>
                          <p:cTn id="22" fill="hold">
                            <p:stCondLst>
                              <p:cond delay="3000"/>
                            </p:stCondLst>
                            <p:childTnLst>
                              <p:par>
                                <p:cTn id="23" presetID="41" presetClass="entr" presetSubtype="0" fill="hold" grpId="0" nodeType="afterEffect">
                                  <p:stCondLst>
                                    <p:cond delay="0"/>
                                  </p:stCondLst>
                                  <p:iterate type="lt">
                                    <p:tmPct val="10000"/>
                                  </p:iterate>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6"/>
                                        </p:tgtEl>
                                        <p:attrNameLst>
                                          <p:attrName>ppt_y</p:attrName>
                                        </p:attrNameLst>
                                      </p:cBhvr>
                                      <p:tavLst>
                                        <p:tav tm="0">
                                          <p:val>
                                            <p:strVal val="#ppt_y"/>
                                          </p:val>
                                        </p:tav>
                                        <p:tav tm="100000">
                                          <p:val>
                                            <p:strVal val="#ppt_y"/>
                                          </p:val>
                                        </p:tav>
                                      </p:tavLst>
                                    </p:anim>
                                    <p:anim calcmode="lin" valueType="num">
                                      <p:cBhvr>
                                        <p:cTn id="27"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6"/>
                                        </p:tgtEl>
                                      </p:cBhvr>
                                    </p:animEffect>
                                  </p:childTnLst>
                                </p:cTn>
                              </p:par>
                            </p:childTnLst>
                          </p:cTn>
                        </p:par>
                        <p:par>
                          <p:cTn id="30" fill="hold">
                            <p:stCondLst>
                              <p:cond delay="3799"/>
                            </p:stCondLst>
                            <p:childTnLst>
                              <p:par>
                                <p:cTn id="31" presetID="10" presetClass="entr" presetSubtype="0" fill="hold" nodeType="after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par>
                                <p:cTn id="34" presetID="10" presetClass="entr" presetSubtype="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par>
                                <p:cTn id="37" presetID="10"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par>
                                <p:cTn id="40" presetID="10" presetClass="entr" presetSubtype="0" fill="hold"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par>
                                <p:cTn id="43" presetID="10" presetClass="entr" presetSubtype="0" fill="hold"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par>
                                <p:cTn id="46" presetID="10" presetClass="entr" presetSubtype="0" fill="hold"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par>
                                <p:cTn id="49" presetID="10" presetClass="entr" presetSubtype="0" fill="hold" nodeType="with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utoUpdateAnimBg="0"/>
      <p:bldP spid="11"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9.1.2 </a:t>
            </a:r>
            <a:r>
              <a:rPr lang="zh-CN" altLang="en-US" dirty="0"/>
              <a:t>设计剧情三幕结构</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．第二幕</a:t>
            </a:r>
            <a:endParaRPr lang="zh-CN" altLang="en-US" dirty="0"/>
          </a:p>
          <a:p>
            <a:r>
              <a:rPr lang="zh-CN" altLang="en-US" dirty="0"/>
              <a:t>第二幕是故事的主要发展部分。在这个部分，主角将面临更多的挑战和冲突，故事情节也将逐渐展开。通常，在第二幕中，主角会经历起伏，取得小的胜利或遭遇挫折，同时也会逐渐解决第一幕中出现的问题。这个部分的目标是深化情节发展，增加紧张感，并引导剧情走向高潮。此时主角发现了问题，她决定去大自然中感受自我，寻找自我。</a:t>
            </a:r>
            <a:endParaRPr lang="zh-CN" alt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9.1.2 </a:t>
            </a:r>
            <a:r>
              <a:rPr lang="zh-CN" altLang="en-US" dirty="0"/>
              <a:t>设计剧情三幕结构</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3</a:t>
            </a:r>
            <a:r>
              <a:rPr lang="zh-CN" altLang="en-US" dirty="0"/>
              <a:t>．第三幕</a:t>
            </a:r>
            <a:endParaRPr lang="zh-CN" altLang="en-US" dirty="0"/>
          </a:p>
          <a:p>
            <a:r>
              <a:rPr lang="zh-CN" altLang="en-US" dirty="0"/>
              <a:t>第三幕是故事的高潮和结局部分。在这部分里，故事的冲突达到最高点，主角面临最大的挑战，必须做出决定并采取行动。高潮通常包括解决主要冲突的关键时刻、决定性的行动或转折点。接着是故事的结局，解决所有的</a:t>
            </a:r>
            <a:r>
              <a:rPr lang="en-US" altLang="zh-CN" dirty="0"/>
              <a:t>“</a:t>
            </a:r>
            <a:r>
              <a:rPr lang="zh-CN" altLang="en-US" dirty="0"/>
              <a:t>未解之谜</a:t>
            </a:r>
            <a:r>
              <a:rPr lang="en-US" altLang="zh-CN" dirty="0"/>
              <a:t>”</a:t>
            </a:r>
            <a:r>
              <a:rPr lang="zh-CN" altLang="en-US" dirty="0"/>
              <a:t>，展示角色的成长或变化，最终给观众一个满意的结局。主角来到了森林中，她想起了自己童年时在乡下度过的那段时光，由此想到了自己在城市生活的疲惫，乡下时光和城市生活就是故事冲突，主角童年的快乐和工作后的不满是情感上的冲突，故事冲突和情感冲突共同将故事推向高潮。而最后的结局是主角与自己和解，决意开始新的生活。</a:t>
            </a:r>
            <a:endParaRPr lang="zh-CN" altLang="en-US" dirty="0"/>
          </a:p>
        </p:txBody>
      </p:sp>
    </p:spTree>
  </p:cSld>
  <p:clrMapOvr>
    <a:masterClrMapping/>
  </p:clrMapOvr>
</p:sld>
</file>

<file path=ppt/tags/tag1.xml><?xml version="1.0" encoding="utf-8"?>
<p:tagLst xmlns:p="http://schemas.openxmlformats.org/presentationml/2006/main">
  <p:tag name="KSO_WM_DIAGRAM_VIRTUALLY_FRAME" val="{&quot;height&quot;:342.65,&quot;left&quot;:527.15,&quot;top&quot;:114.2,&quot;width&quot;:394.9}"/>
</p:tagLst>
</file>

<file path=ppt/tags/tag10.xml><?xml version="1.0" encoding="utf-8"?>
<p:tagLst xmlns:p="http://schemas.openxmlformats.org/presentationml/2006/main">
  <p:tag name="KSO_WM_DIAGRAM_VIRTUALLY_FRAME" val="{&quot;height&quot;:342.65,&quot;left&quot;:527.15,&quot;top&quot;:114.2,&quot;width&quot;:394.9}"/>
</p:tagLst>
</file>

<file path=ppt/tags/tag100.xml><?xml version="1.0" encoding="utf-8"?>
<p:tagLst xmlns:p="http://schemas.openxmlformats.org/presentationml/2006/main">
  <p:tag name="KSO_WM_DIAGRAM_VIRTUALLY_FRAME" val="{&quot;height&quot;:342.65,&quot;left&quot;:527.15,&quot;top&quot;:114.2,&quot;width&quot;:394.9}"/>
</p:tagLst>
</file>

<file path=ppt/tags/tag101.xml><?xml version="1.0" encoding="utf-8"?>
<p:tagLst xmlns:p="http://schemas.openxmlformats.org/presentationml/2006/main">
  <p:tag name="KSO_WM_DIAGRAM_VIRTUALLY_FRAME" val="{&quot;height&quot;:342.65,&quot;left&quot;:527.15,&quot;top&quot;:114.2,&quot;width&quot;:394.9}"/>
</p:tagLst>
</file>

<file path=ppt/tags/tag102.xml><?xml version="1.0" encoding="utf-8"?>
<p:tagLst xmlns:p="http://schemas.openxmlformats.org/presentationml/2006/main">
  <p:tag name="KSO_WM_DIAGRAM_VIRTUALLY_FRAME" val="{&quot;height&quot;:342.65,&quot;left&quot;:527.15,&quot;top&quot;:114.2,&quot;width&quot;:394.9}"/>
</p:tagLst>
</file>

<file path=ppt/tags/tag103.xml><?xml version="1.0" encoding="utf-8"?>
<p:tagLst xmlns:p="http://schemas.openxmlformats.org/presentationml/2006/main">
  <p:tag name="KSO_WM_DIAGRAM_VIRTUALLY_FRAME" val="{&quot;height&quot;:342.65,&quot;left&quot;:527.15,&quot;top&quot;:114.2,&quot;width&quot;:394.9}"/>
</p:tagLst>
</file>

<file path=ppt/tags/tag104.xml><?xml version="1.0" encoding="utf-8"?>
<p:tagLst xmlns:p="http://schemas.openxmlformats.org/presentationml/2006/main">
  <p:tag name="KSO_WM_DIAGRAM_VIRTUALLY_FRAME" val="{&quot;height&quot;:342.65,&quot;left&quot;:527.15,&quot;top&quot;:114.2,&quot;width&quot;:394.9}"/>
</p:tagLst>
</file>

<file path=ppt/tags/tag105.xml><?xml version="1.0" encoding="utf-8"?>
<p:tagLst xmlns:p="http://schemas.openxmlformats.org/presentationml/2006/main">
  <p:tag name="KSO_WM_DIAGRAM_VIRTUALLY_FRAME" val="{&quot;height&quot;:342.65,&quot;left&quot;:527.15,&quot;top&quot;:114.2,&quot;width&quot;:394.9}"/>
</p:tagLst>
</file>

<file path=ppt/tags/tag106.xml><?xml version="1.0" encoding="utf-8"?>
<p:tagLst xmlns:p="http://schemas.openxmlformats.org/presentationml/2006/main">
  <p:tag name="KSO_WM_DIAGRAM_VIRTUALLY_FRAME" val="{&quot;height&quot;:342.65,&quot;left&quot;:527.15,&quot;top&quot;:114.2,&quot;width&quot;:394.9}"/>
</p:tagLst>
</file>

<file path=ppt/tags/tag107.xml><?xml version="1.0" encoding="utf-8"?>
<p:tagLst xmlns:p="http://schemas.openxmlformats.org/presentationml/2006/main">
  <p:tag name="KSO_WM_DIAGRAM_VIRTUALLY_FRAME" val="{&quot;height&quot;:342.65,&quot;left&quot;:527.15,&quot;top&quot;:114.2,&quot;width&quot;:394.9}"/>
</p:tagLst>
</file>

<file path=ppt/tags/tag108.xml><?xml version="1.0" encoding="utf-8"?>
<p:tagLst xmlns:p="http://schemas.openxmlformats.org/presentationml/2006/main">
  <p:tag name="KSO_WM_DIAGRAM_VIRTUALLY_FRAME" val="{&quot;height&quot;:342.65,&quot;left&quot;:527.15,&quot;top&quot;:114.2,&quot;width&quot;:394.9}"/>
</p:tagLst>
</file>

<file path=ppt/tags/tag109.xml><?xml version="1.0" encoding="utf-8"?>
<p:tagLst xmlns:p="http://schemas.openxmlformats.org/presentationml/2006/main">
  <p:tag name="KSO_WM_DIAGRAM_VIRTUALLY_FRAME" val="{&quot;height&quot;:342.65,&quot;left&quot;:527.15,&quot;top&quot;:114.2,&quot;width&quot;:394.9}"/>
</p:tagLst>
</file>

<file path=ppt/tags/tag11.xml><?xml version="1.0" encoding="utf-8"?>
<p:tagLst xmlns:p="http://schemas.openxmlformats.org/presentationml/2006/main">
  <p:tag name="KSO_WM_DIAGRAM_VIRTUALLY_FRAME" val="{&quot;height&quot;:342.65,&quot;left&quot;:527.15,&quot;top&quot;:114.2,&quot;width&quot;:394.9}"/>
</p:tagLst>
</file>

<file path=ppt/tags/tag110.xml><?xml version="1.0" encoding="utf-8"?>
<p:tagLst xmlns:p="http://schemas.openxmlformats.org/presentationml/2006/main">
  <p:tag name="KSO_WM_DIAGRAM_VIRTUALLY_FRAME" val="{&quot;height&quot;:342.65,&quot;left&quot;:527.15,&quot;top&quot;:114.2,&quot;width&quot;:394.9}"/>
</p:tagLst>
</file>

<file path=ppt/tags/tag111.xml><?xml version="1.0" encoding="utf-8"?>
<p:tagLst xmlns:p="http://schemas.openxmlformats.org/presentationml/2006/main">
  <p:tag name="KSO_WM_DIAGRAM_VIRTUALLY_FRAME" val="{&quot;height&quot;:342.65,&quot;left&quot;:527.15,&quot;top&quot;:114.2,&quot;width&quot;:394.9}"/>
</p:tagLst>
</file>

<file path=ppt/tags/tag112.xml><?xml version="1.0" encoding="utf-8"?>
<p:tagLst xmlns:p="http://schemas.openxmlformats.org/presentationml/2006/main">
  <p:tag name="KSO_WM_DIAGRAM_VIRTUALLY_FRAME" val="{&quot;height&quot;:342.65,&quot;left&quot;:527.15,&quot;top&quot;:114.2,&quot;width&quot;:394.9}"/>
</p:tagLst>
</file>

<file path=ppt/tags/tag113.xml><?xml version="1.0" encoding="utf-8"?>
<p:tagLst xmlns:p="http://schemas.openxmlformats.org/presentationml/2006/main">
  <p:tag name="KSO_WM_BEAUTIFY_FLAG" val=""/>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PP_MARK_KEY" val="24f52fed-0f4a-41cf-893a-d82469f19cea"/>
  <p:tag name="COMMONDATA" val="eyJoZGlkIjoiNDYyMzA4NDNlYzUwNWI0YTA0YjUwM2I5YWFhMmNlZDkifQ=="/>
</p:tagLst>
</file>

<file path=ppt/tags/tag12.xml><?xml version="1.0" encoding="utf-8"?>
<p:tagLst xmlns:p="http://schemas.openxmlformats.org/presentationml/2006/main">
  <p:tag name="KSO_WM_DIAGRAM_VIRTUALLY_FRAME" val="{&quot;height&quot;:342.65,&quot;left&quot;:527.15,&quot;top&quot;:114.2,&quot;width&quot;:394.9}"/>
</p:tagLst>
</file>

<file path=ppt/tags/tag13.xml><?xml version="1.0" encoding="utf-8"?>
<p:tagLst xmlns:p="http://schemas.openxmlformats.org/presentationml/2006/main">
  <p:tag name="KSO_WM_DIAGRAM_VIRTUALLY_FRAME" val="{&quot;height&quot;:342.65,&quot;left&quot;:527.15,&quot;top&quot;:114.2,&quot;width&quot;:394.9}"/>
</p:tagLst>
</file>

<file path=ppt/tags/tag14.xml><?xml version="1.0" encoding="utf-8"?>
<p:tagLst xmlns:p="http://schemas.openxmlformats.org/presentationml/2006/main">
  <p:tag name="KSO_WM_DIAGRAM_VIRTUALLY_FRAME" val="{&quot;height&quot;:342.65,&quot;left&quot;:527.15,&quot;top&quot;:114.2,&quot;width&quot;:394.9}"/>
</p:tagLst>
</file>

<file path=ppt/tags/tag15.xml><?xml version="1.0" encoding="utf-8"?>
<p:tagLst xmlns:p="http://schemas.openxmlformats.org/presentationml/2006/main">
  <p:tag name="KSO_WM_DIAGRAM_VIRTUALLY_FRAME" val="{&quot;height&quot;:342.65,&quot;left&quot;:527.15,&quot;top&quot;:114.2,&quot;width&quot;:394.9}"/>
</p:tagLst>
</file>

<file path=ppt/tags/tag16.xml><?xml version="1.0" encoding="utf-8"?>
<p:tagLst xmlns:p="http://schemas.openxmlformats.org/presentationml/2006/main">
  <p:tag name="KSO_WM_DIAGRAM_VIRTUALLY_FRAME" val="{&quot;height&quot;:342.65,&quot;left&quot;:527.15,&quot;top&quot;:114.2,&quot;width&quot;:394.9}"/>
</p:tagLst>
</file>

<file path=ppt/tags/tag17.xml><?xml version="1.0" encoding="utf-8"?>
<p:tagLst xmlns:p="http://schemas.openxmlformats.org/presentationml/2006/main">
  <p:tag name="KSO_WM_DIAGRAM_VIRTUALLY_FRAME" val="{&quot;height&quot;:342.65,&quot;left&quot;:527.15,&quot;top&quot;:114.2,&quot;width&quot;:394.9}"/>
</p:tagLst>
</file>

<file path=ppt/tags/tag18.xml><?xml version="1.0" encoding="utf-8"?>
<p:tagLst xmlns:p="http://schemas.openxmlformats.org/presentationml/2006/main">
  <p:tag name="KSO_WM_DIAGRAM_VIRTUALLY_FRAME" val="{&quot;height&quot;:342.65,&quot;left&quot;:527.15,&quot;top&quot;:114.2,&quot;width&quot;:394.9}"/>
</p:tagLst>
</file>

<file path=ppt/tags/tag19.xml><?xml version="1.0" encoding="utf-8"?>
<p:tagLst xmlns:p="http://schemas.openxmlformats.org/presentationml/2006/main">
  <p:tag name="KSO_WM_DIAGRAM_VIRTUALLY_FRAME" val="{&quot;height&quot;:342.65,&quot;left&quot;:527.15,&quot;top&quot;:114.2,&quot;width&quot;:394.9}"/>
</p:tagLst>
</file>

<file path=ppt/tags/tag2.xml><?xml version="1.0" encoding="utf-8"?>
<p:tagLst xmlns:p="http://schemas.openxmlformats.org/presentationml/2006/main">
  <p:tag name="KSO_WM_DIAGRAM_VIRTUALLY_FRAME" val="{&quot;height&quot;:342.65,&quot;left&quot;:527.15,&quot;top&quot;:114.2,&quot;width&quot;:394.9}"/>
</p:tagLst>
</file>

<file path=ppt/tags/tag20.xml><?xml version="1.0" encoding="utf-8"?>
<p:tagLst xmlns:p="http://schemas.openxmlformats.org/presentationml/2006/main">
  <p:tag name="KSO_WM_DIAGRAM_VIRTUALLY_FRAME" val="{&quot;height&quot;:342.65,&quot;left&quot;:527.15,&quot;top&quot;:114.2,&quot;width&quot;:394.9}"/>
</p:tagLst>
</file>

<file path=ppt/tags/tag21.xml><?xml version="1.0" encoding="utf-8"?>
<p:tagLst xmlns:p="http://schemas.openxmlformats.org/presentationml/2006/main">
  <p:tag name="KSO_WM_DIAGRAM_VIRTUALLY_FRAME" val="{&quot;height&quot;:342.65,&quot;left&quot;:527.15,&quot;top&quot;:114.2,&quot;width&quot;:394.9}"/>
</p:tagLst>
</file>

<file path=ppt/tags/tag22.xml><?xml version="1.0" encoding="utf-8"?>
<p:tagLst xmlns:p="http://schemas.openxmlformats.org/presentationml/2006/main">
  <p:tag name="KSO_WM_DIAGRAM_VIRTUALLY_FRAME" val="{&quot;height&quot;:342.65,&quot;left&quot;:527.15,&quot;top&quot;:114.2,&quot;width&quot;:394.9}"/>
</p:tagLst>
</file>

<file path=ppt/tags/tag23.xml><?xml version="1.0" encoding="utf-8"?>
<p:tagLst xmlns:p="http://schemas.openxmlformats.org/presentationml/2006/main">
  <p:tag name="KSO_WM_DIAGRAM_VIRTUALLY_FRAME" val="{&quot;height&quot;:342.65,&quot;left&quot;:527.15,&quot;top&quot;:114.2,&quot;width&quot;:394.9}"/>
</p:tagLst>
</file>

<file path=ppt/tags/tag24.xml><?xml version="1.0" encoding="utf-8"?>
<p:tagLst xmlns:p="http://schemas.openxmlformats.org/presentationml/2006/main">
  <p:tag name="KSO_WM_DIAGRAM_VIRTUALLY_FRAME" val="{&quot;height&quot;:342.65,&quot;left&quot;:527.15,&quot;top&quot;:114.2,&quot;width&quot;:394.9}"/>
</p:tagLst>
</file>

<file path=ppt/tags/tag25.xml><?xml version="1.0" encoding="utf-8"?>
<p:tagLst xmlns:p="http://schemas.openxmlformats.org/presentationml/2006/main">
  <p:tag name="KSO_WM_DIAGRAM_VIRTUALLY_FRAME" val="{&quot;height&quot;:342.65,&quot;left&quot;:527.15,&quot;top&quot;:114.2,&quot;width&quot;:394.9}"/>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DIAGRAM_VIRTUALLY_FRAME" val="{&quot;height&quot;:342.65,&quot;left&quot;:527.15,&quot;top&quot;:114.2,&quot;width&quot;:394.9}"/>
</p:tagLst>
</file>

<file path=ppt/tags/tag30.xml><?xml version="1.0" encoding="utf-8"?>
<p:tagLst xmlns:p="http://schemas.openxmlformats.org/presentationml/2006/main">
  <p:tag name="KSO_WM_DIAGRAM_VIRTUALLY_FRAME" val="{&quot;height&quot;:342.65,&quot;left&quot;:527.15,&quot;top&quot;:114.2,&quot;width&quot;:394.9}"/>
</p:tagLst>
</file>

<file path=ppt/tags/tag31.xml><?xml version="1.0" encoding="utf-8"?>
<p:tagLst xmlns:p="http://schemas.openxmlformats.org/presentationml/2006/main">
  <p:tag name="KSO_WM_DIAGRAM_VIRTUALLY_FRAME" val="{&quot;height&quot;:342.65,&quot;left&quot;:527.15,&quot;top&quot;:114.2,&quot;width&quot;:394.9}"/>
</p:tagLst>
</file>

<file path=ppt/tags/tag32.xml><?xml version="1.0" encoding="utf-8"?>
<p:tagLst xmlns:p="http://schemas.openxmlformats.org/presentationml/2006/main">
  <p:tag name="KSO_WM_DIAGRAM_VIRTUALLY_FRAME" val="{&quot;height&quot;:342.65,&quot;left&quot;:527.15,&quot;top&quot;:114.2,&quot;width&quot;:394.9}"/>
</p:tagLst>
</file>

<file path=ppt/tags/tag33.xml><?xml version="1.0" encoding="utf-8"?>
<p:tagLst xmlns:p="http://schemas.openxmlformats.org/presentationml/2006/main">
  <p:tag name="KSO_WM_DIAGRAM_VIRTUALLY_FRAME" val="{&quot;height&quot;:342.65,&quot;left&quot;:527.15,&quot;top&quot;:114.2,&quot;width&quot;:394.9}"/>
</p:tagLst>
</file>

<file path=ppt/tags/tag34.xml><?xml version="1.0" encoding="utf-8"?>
<p:tagLst xmlns:p="http://schemas.openxmlformats.org/presentationml/2006/main">
  <p:tag name="KSO_WM_DIAGRAM_VIRTUALLY_FRAME" val="{&quot;height&quot;:342.65,&quot;left&quot;:527.15,&quot;top&quot;:114.2,&quot;width&quot;:394.9}"/>
</p:tagLst>
</file>

<file path=ppt/tags/tag35.xml><?xml version="1.0" encoding="utf-8"?>
<p:tagLst xmlns:p="http://schemas.openxmlformats.org/presentationml/2006/main">
  <p:tag name="KSO_WM_DIAGRAM_VIRTUALLY_FRAME" val="{&quot;height&quot;:342.65,&quot;left&quot;:527.15,&quot;top&quot;:114.2,&quot;width&quot;:394.9}"/>
</p:tagLst>
</file>

<file path=ppt/tags/tag36.xml><?xml version="1.0" encoding="utf-8"?>
<p:tagLst xmlns:p="http://schemas.openxmlformats.org/presentationml/2006/main">
  <p:tag name="KSO_WM_DIAGRAM_VIRTUALLY_FRAME" val="{&quot;height&quot;:342.65,&quot;left&quot;:527.15,&quot;top&quot;:114.2,&quot;width&quot;:394.9}"/>
</p:tagLst>
</file>

<file path=ppt/tags/tag37.xml><?xml version="1.0" encoding="utf-8"?>
<p:tagLst xmlns:p="http://schemas.openxmlformats.org/presentationml/2006/main">
  <p:tag name="KSO_WM_DIAGRAM_VIRTUALLY_FRAME" val="{&quot;height&quot;:342.65,&quot;left&quot;:527.15,&quot;top&quot;:114.2,&quot;width&quot;:394.9}"/>
</p:tagLst>
</file>

<file path=ppt/tags/tag38.xml><?xml version="1.0" encoding="utf-8"?>
<p:tagLst xmlns:p="http://schemas.openxmlformats.org/presentationml/2006/main">
  <p:tag name="KSO_WM_DIAGRAM_VIRTUALLY_FRAME" val="{&quot;height&quot;:342.65,&quot;left&quot;:527.15,&quot;top&quot;:114.2,&quot;width&quot;:394.9}"/>
</p:tagLst>
</file>

<file path=ppt/tags/tag39.xml><?xml version="1.0" encoding="utf-8"?>
<p:tagLst xmlns:p="http://schemas.openxmlformats.org/presentationml/2006/main">
  <p:tag name="KSO_WM_DIAGRAM_VIRTUALLY_FRAME" val="{&quot;height&quot;:342.65,&quot;left&quot;:527.15,&quot;top&quot;:114.2,&quot;width&quot;:394.9}"/>
</p:tagLst>
</file>

<file path=ppt/tags/tag4.xml><?xml version="1.0" encoding="utf-8"?>
<p:tagLst xmlns:p="http://schemas.openxmlformats.org/presentationml/2006/main">
  <p:tag name="KSO_WM_DIAGRAM_VIRTUALLY_FRAME" val="{&quot;height&quot;:342.65,&quot;left&quot;:527.15,&quot;top&quot;:114.2,&quot;width&quot;:394.9}"/>
</p:tagLst>
</file>

<file path=ppt/tags/tag40.xml><?xml version="1.0" encoding="utf-8"?>
<p:tagLst xmlns:p="http://schemas.openxmlformats.org/presentationml/2006/main">
  <p:tag name="KSO_WM_DIAGRAM_VIRTUALLY_FRAME" val="{&quot;height&quot;:342.65,&quot;left&quot;:527.15,&quot;top&quot;:114.2,&quot;width&quot;:394.9}"/>
</p:tagLst>
</file>

<file path=ppt/tags/tag41.xml><?xml version="1.0" encoding="utf-8"?>
<p:tagLst xmlns:p="http://schemas.openxmlformats.org/presentationml/2006/main">
  <p:tag name="KSO_WM_DIAGRAM_VIRTUALLY_FRAME" val="{&quot;height&quot;:342.65,&quot;left&quot;:527.15,&quot;top&quot;:114.2,&quot;width&quot;:394.9}"/>
</p:tagLst>
</file>

<file path=ppt/tags/tag42.xml><?xml version="1.0" encoding="utf-8"?>
<p:tagLst xmlns:p="http://schemas.openxmlformats.org/presentationml/2006/main">
  <p:tag name="KSO_WM_DIAGRAM_VIRTUALLY_FRAME" val="{&quot;height&quot;:342.65,&quot;left&quot;:527.15,&quot;top&quot;:114.2,&quot;width&quot;:394.9}"/>
</p:tagLst>
</file>

<file path=ppt/tags/tag43.xml><?xml version="1.0" encoding="utf-8"?>
<p:tagLst xmlns:p="http://schemas.openxmlformats.org/presentationml/2006/main">
  <p:tag name="KSO_WM_DIAGRAM_VIRTUALLY_FRAME" val="{&quot;height&quot;:342.65,&quot;left&quot;:527.15,&quot;top&quot;:114.2,&quot;width&quot;:394.9}"/>
</p:tagLst>
</file>

<file path=ppt/tags/tag44.xml><?xml version="1.0" encoding="utf-8"?>
<p:tagLst xmlns:p="http://schemas.openxmlformats.org/presentationml/2006/main">
  <p:tag name="KSO_WM_DIAGRAM_VIRTUALLY_FRAME" val="{&quot;height&quot;:342.65,&quot;left&quot;:527.15,&quot;top&quot;:114.2,&quot;width&quot;:394.9}"/>
</p:tagLst>
</file>

<file path=ppt/tags/tag45.xml><?xml version="1.0" encoding="utf-8"?>
<p:tagLst xmlns:p="http://schemas.openxmlformats.org/presentationml/2006/main">
  <p:tag name="KSO_WM_DIAGRAM_VIRTUALLY_FRAME" val="{&quot;height&quot;:342.65,&quot;left&quot;:527.15,&quot;top&quot;:114.2,&quot;width&quot;:394.9}"/>
</p:tagLst>
</file>

<file path=ppt/tags/tag46.xml><?xml version="1.0" encoding="utf-8"?>
<p:tagLst xmlns:p="http://schemas.openxmlformats.org/presentationml/2006/main">
  <p:tag name="KSO_WM_DIAGRAM_VIRTUALLY_FRAME" val="{&quot;height&quot;:342.65,&quot;left&quot;:527.15,&quot;top&quot;:114.2,&quot;width&quot;:394.9}"/>
</p:tagLst>
</file>

<file path=ppt/tags/tag47.xml><?xml version="1.0" encoding="utf-8"?>
<p:tagLst xmlns:p="http://schemas.openxmlformats.org/presentationml/2006/main">
  <p:tag name="KSO_WM_DIAGRAM_VIRTUALLY_FRAME" val="{&quot;height&quot;:342.65,&quot;left&quot;:527.15,&quot;top&quot;:114.2,&quot;width&quot;:394.9}"/>
</p:tagLst>
</file>

<file path=ppt/tags/tag48.xml><?xml version="1.0" encoding="utf-8"?>
<p:tagLst xmlns:p="http://schemas.openxmlformats.org/presentationml/2006/main">
  <p:tag name="KSO_WM_DIAGRAM_VIRTUALLY_FRAME" val="{&quot;height&quot;:342.65,&quot;left&quot;:527.15,&quot;top&quot;:114.2,&quot;width&quot;:394.9}"/>
</p:tagLst>
</file>

<file path=ppt/tags/tag49.xml><?xml version="1.0" encoding="utf-8"?>
<p:tagLst xmlns:p="http://schemas.openxmlformats.org/presentationml/2006/main">
  <p:tag name="KSO_WM_DIAGRAM_VIRTUALLY_FRAME" val="{&quot;height&quot;:342.65,&quot;left&quot;:527.15,&quot;top&quot;:114.2,&quot;width&quot;:394.9}"/>
</p:tagLst>
</file>

<file path=ppt/tags/tag5.xml><?xml version="1.0" encoding="utf-8"?>
<p:tagLst xmlns:p="http://schemas.openxmlformats.org/presentationml/2006/main">
  <p:tag name="KSO_WM_DIAGRAM_VIRTUALLY_FRAME" val="{&quot;height&quot;:342.65,&quot;left&quot;:527.15,&quot;top&quot;:114.2,&quot;width&quot;:394.9}"/>
</p:tagLst>
</file>

<file path=ppt/tags/tag50.xml><?xml version="1.0" encoding="utf-8"?>
<p:tagLst xmlns:p="http://schemas.openxmlformats.org/presentationml/2006/main">
  <p:tag name="KSO_WM_DIAGRAM_VIRTUALLY_FRAME" val="{&quot;height&quot;:342.65,&quot;left&quot;:527.15,&quot;top&quot;:114.2,&quot;width&quot;:394.9}"/>
</p:tagLst>
</file>

<file path=ppt/tags/tag51.xml><?xml version="1.0" encoding="utf-8"?>
<p:tagLst xmlns:p="http://schemas.openxmlformats.org/presentationml/2006/main">
  <p:tag name="KSO_WM_DIAGRAM_VIRTUALLY_FRAME" val="{&quot;height&quot;:342.65,&quot;left&quot;:527.15,&quot;top&quot;:114.2,&quot;width&quot;:394.9}"/>
</p:tagLst>
</file>

<file path=ppt/tags/tag52.xml><?xml version="1.0" encoding="utf-8"?>
<p:tagLst xmlns:p="http://schemas.openxmlformats.org/presentationml/2006/main">
  <p:tag name="KSO_WM_DIAGRAM_VIRTUALLY_FRAME" val="{&quot;height&quot;:342.65,&quot;left&quot;:527.15,&quot;top&quot;:114.2,&quot;width&quot;:394.9}"/>
</p:tagLst>
</file>

<file path=ppt/tags/tag53.xml><?xml version="1.0" encoding="utf-8"?>
<p:tagLst xmlns:p="http://schemas.openxmlformats.org/presentationml/2006/main">
  <p:tag name="KSO_WM_DIAGRAM_VIRTUALLY_FRAME" val="{&quot;height&quot;:342.65,&quot;left&quot;:527.15,&quot;top&quot;:114.2,&quot;width&quot;:394.9}"/>
</p:tagLst>
</file>

<file path=ppt/tags/tag54.xml><?xml version="1.0" encoding="utf-8"?>
<p:tagLst xmlns:p="http://schemas.openxmlformats.org/presentationml/2006/main">
  <p:tag name="KSO_WM_DIAGRAM_VIRTUALLY_FRAME" val="{&quot;height&quot;:342.65,&quot;left&quot;:527.15,&quot;top&quot;:114.2,&quot;width&quot;:394.9}"/>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DIAGRAM_VIRTUALLY_FRAME" val="{&quot;height&quot;:342.65,&quot;left&quot;:527.15,&quot;top&quot;:114.2,&quot;width&quot;:394.9}"/>
</p:tagLst>
</file>

<file path=ppt/tags/tag6.xml><?xml version="1.0" encoding="utf-8"?>
<p:tagLst xmlns:p="http://schemas.openxmlformats.org/presentationml/2006/main">
  <p:tag name="KSO_WM_DIAGRAM_VIRTUALLY_FRAME" val="{&quot;height&quot;:342.65,&quot;left&quot;:527.15,&quot;top&quot;:114.2,&quot;width&quot;:394.9}"/>
</p:tagLst>
</file>

<file path=ppt/tags/tag60.xml><?xml version="1.0" encoding="utf-8"?>
<p:tagLst xmlns:p="http://schemas.openxmlformats.org/presentationml/2006/main">
  <p:tag name="KSO_WM_DIAGRAM_VIRTUALLY_FRAME" val="{&quot;height&quot;:342.65,&quot;left&quot;:527.15,&quot;top&quot;:114.2,&quot;width&quot;:394.9}"/>
</p:tagLst>
</file>

<file path=ppt/tags/tag61.xml><?xml version="1.0" encoding="utf-8"?>
<p:tagLst xmlns:p="http://schemas.openxmlformats.org/presentationml/2006/main">
  <p:tag name="KSO_WM_DIAGRAM_VIRTUALLY_FRAME" val="{&quot;height&quot;:342.65,&quot;left&quot;:527.15,&quot;top&quot;:114.2,&quot;width&quot;:394.9}"/>
</p:tagLst>
</file>

<file path=ppt/tags/tag62.xml><?xml version="1.0" encoding="utf-8"?>
<p:tagLst xmlns:p="http://schemas.openxmlformats.org/presentationml/2006/main">
  <p:tag name="KSO_WM_DIAGRAM_VIRTUALLY_FRAME" val="{&quot;height&quot;:342.65,&quot;left&quot;:527.15,&quot;top&quot;:114.2,&quot;width&quot;:394.9}"/>
</p:tagLst>
</file>

<file path=ppt/tags/tag63.xml><?xml version="1.0" encoding="utf-8"?>
<p:tagLst xmlns:p="http://schemas.openxmlformats.org/presentationml/2006/main">
  <p:tag name="KSO_WM_DIAGRAM_VIRTUALLY_FRAME" val="{&quot;height&quot;:342.65,&quot;left&quot;:527.15,&quot;top&quot;:114.2,&quot;width&quot;:394.9}"/>
</p:tagLst>
</file>

<file path=ppt/tags/tag64.xml><?xml version="1.0" encoding="utf-8"?>
<p:tagLst xmlns:p="http://schemas.openxmlformats.org/presentationml/2006/main">
  <p:tag name="KSO_WM_DIAGRAM_VIRTUALLY_FRAME" val="{&quot;height&quot;:342.65,&quot;left&quot;:527.15,&quot;top&quot;:114.2,&quot;width&quot;:394.9}"/>
</p:tagLst>
</file>

<file path=ppt/tags/tag65.xml><?xml version="1.0" encoding="utf-8"?>
<p:tagLst xmlns:p="http://schemas.openxmlformats.org/presentationml/2006/main">
  <p:tag name="KSO_WM_DIAGRAM_VIRTUALLY_FRAME" val="{&quot;height&quot;:342.65,&quot;left&quot;:527.15,&quot;top&quot;:114.2,&quot;width&quot;:394.9}"/>
</p:tagLst>
</file>

<file path=ppt/tags/tag66.xml><?xml version="1.0" encoding="utf-8"?>
<p:tagLst xmlns:p="http://schemas.openxmlformats.org/presentationml/2006/main">
  <p:tag name="KSO_WM_DIAGRAM_VIRTUALLY_FRAME" val="{&quot;height&quot;:342.65,&quot;left&quot;:527.15,&quot;top&quot;:114.2,&quot;width&quot;:394.9}"/>
</p:tagLst>
</file>

<file path=ppt/tags/tag67.xml><?xml version="1.0" encoding="utf-8"?>
<p:tagLst xmlns:p="http://schemas.openxmlformats.org/presentationml/2006/main">
  <p:tag name="KSO_WM_DIAGRAM_VIRTUALLY_FRAME" val="{&quot;height&quot;:342.65,&quot;left&quot;:527.15,&quot;top&quot;:114.2,&quot;width&quot;:394.9}"/>
</p:tagLst>
</file>

<file path=ppt/tags/tag68.xml><?xml version="1.0" encoding="utf-8"?>
<p:tagLst xmlns:p="http://schemas.openxmlformats.org/presentationml/2006/main">
  <p:tag name="KSO_WM_DIAGRAM_VIRTUALLY_FRAME" val="{&quot;height&quot;:342.65,&quot;left&quot;:527.15,&quot;top&quot;:114.2,&quot;width&quot;:394.9}"/>
</p:tagLst>
</file>

<file path=ppt/tags/tag69.xml><?xml version="1.0" encoding="utf-8"?>
<p:tagLst xmlns:p="http://schemas.openxmlformats.org/presentationml/2006/main">
  <p:tag name="KSO_WM_DIAGRAM_VIRTUALLY_FRAME" val="{&quot;height&quot;:342.65,&quot;left&quot;:527.15,&quot;top&quot;:114.2,&quot;width&quot;:394.9}"/>
</p:tagLst>
</file>

<file path=ppt/tags/tag7.xml><?xml version="1.0" encoding="utf-8"?>
<p:tagLst xmlns:p="http://schemas.openxmlformats.org/presentationml/2006/main">
  <p:tag name="KSO_WM_DIAGRAM_VIRTUALLY_FRAME" val="{&quot;height&quot;:342.65,&quot;left&quot;:527.15,&quot;top&quot;:114.2,&quot;width&quot;:394.9}"/>
</p:tagLst>
</file>

<file path=ppt/tags/tag70.xml><?xml version="1.0" encoding="utf-8"?>
<p:tagLst xmlns:p="http://schemas.openxmlformats.org/presentationml/2006/main">
  <p:tag name="KSO_WM_DIAGRAM_VIRTUALLY_FRAME" val="{&quot;height&quot;:342.65,&quot;left&quot;:527.15,&quot;top&quot;:114.2,&quot;width&quot;:394.9}"/>
</p:tagLst>
</file>

<file path=ppt/tags/tag71.xml><?xml version="1.0" encoding="utf-8"?>
<p:tagLst xmlns:p="http://schemas.openxmlformats.org/presentationml/2006/main">
  <p:tag name="KSO_WM_DIAGRAM_VIRTUALLY_FRAME" val="{&quot;height&quot;:342.65,&quot;left&quot;:527.15,&quot;top&quot;:114.2,&quot;width&quot;:394.9}"/>
</p:tagLst>
</file>

<file path=ppt/tags/tag72.xml><?xml version="1.0" encoding="utf-8"?>
<p:tagLst xmlns:p="http://schemas.openxmlformats.org/presentationml/2006/main">
  <p:tag name="KSO_WM_DIAGRAM_VIRTUALLY_FRAME" val="{&quot;height&quot;:342.65,&quot;left&quot;:527.15,&quot;top&quot;:114.2,&quot;width&quot;:394.9}"/>
</p:tagLst>
</file>

<file path=ppt/tags/tag73.xml><?xml version="1.0" encoding="utf-8"?>
<p:tagLst xmlns:p="http://schemas.openxmlformats.org/presentationml/2006/main">
  <p:tag name="KSO_WM_DIAGRAM_VIRTUALLY_FRAME" val="{&quot;height&quot;:342.65,&quot;left&quot;:527.15,&quot;top&quot;:114.2,&quot;width&quot;:394.9}"/>
</p:tagLst>
</file>

<file path=ppt/tags/tag74.xml><?xml version="1.0" encoding="utf-8"?>
<p:tagLst xmlns:p="http://schemas.openxmlformats.org/presentationml/2006/main">
  <p:tag name="KSO_WM_DIAGRAM_VIRTUALLY_FRAME" val="{&quot;height&quot;:342.65,&quot;left&quot;:527.15,&quot;top&quot;:114.2,&quot;width&quot;:394.9}"/>
</p:tagLst>
</file>

<file path=ppt/tags/tag75.xml><?xml version="1.0" encoding="utf-8"?>
<p:tagLst xmlns:p="http://schemas.openxmlformats.org/presentationml/2006/main">
  <p:tag name="KSO_WM_DIAGRAM_VIRTUALLY_FRAME" val="{&quot;height&quot;:342.65,&quot;left&quot;:527.15,&quot;top&quot;:114.2,&quot;width&quot;:394.9}"/>
</p:tagLst>
</file>

<file path=ppt/tags/tag76.xml><?xml version="1.0" encoding="utf-8"?>
<p:tagLst xmlns:p="http://schemas.openxmlformats.org/presentationml/2006/main">
  <p:tag name="KSO_WM_DIAGRAM_VIRTUALLY_FRAME" val="{&quot;height&quot;:342.65,&quot;left&quot;:527.15,&quot;top&quot;:114.2,&quot;width&quot;:394.9}"/>
</p:tagLst>
</file>

<file path=ppt/tags/tag77.xml><?xml version="1.0" encoding="utf-8"?>
<p:tagLst xmlns:p="http://schemas.openxmlformats.org/presentationml/2006/main">
  <p:tag name="KSO_WM_DIAGRAM_VIRTUALLY_FRAME" val="{&quot;height&quot;:342.65,&quot;left&quot;:527.15,&quot;top&quot;:114.2,&quot;width&quot;:394.9}"/>
</p:tagLst>
</file>

<file path=ppt/tags/tag78.xml><?xml version="1.0" encoding="utf-8"?>
<p:tagLst xmlns:p="http://schemas.openxmlformats.org/presentationml/2006/main">
  <p:tag name="KSO_WM_DIAGRAM_VIRTUALLY_FRAME" val="{&quot;height&quot;:342.65,&quot;left&quot;:527.15,&quot;top&quot;:114.2,&quot;width&quot;:394.9}"/>
</p:tagLst>
</file>

<file path=ppt/tags/tag79.xml><?xml version="1.0" encoding="utf-8"?>
<p:tagLst xmlns:p="http://schemas.openxmlformats.org/presentationml/2006/main">
  <p:tag name="KSO_WM_DIAGRAM_VIRTUALLY_FRAME" val="{&quot;height&quot;:342.65,&quot;left&quot;:527.15,&quot;top&quot;:114.2,&quot;width&quot;:394.9}"/>
</p:tagLst>
</file>

<file path=ppt/tags/tag8.xml><?xml version="1.0" encoding="utf-8"?>
<p:tagLst xmlns:p="http://schemas.openxmlformats.org/presentationml/2006/main">
  <p:tag name="KSO_WM_DIAGRAM_VIRTUALLY_FRAME" val="{&quot;height&quot;:342.65,&quot;left&quot;:527.15,&quot;top&quot;:114.2,&quot;width&quot;:394.9}"/>
</p:tagLst>
</file>

<file path=ppt/tags/tag80.xml><?xml version="1.0" encoding="utf-8"?>
<p:tagLst xmlns:p="http://schemas.openxmlformats.org/presentationml/2006/main">
  <p:tag name="KSO_WM_DIAGRAM_VIRTUALLY_FRAME" val="{&quot;height&quot;:342.65,&quot;left&quot;:527.15,&quot;top&quot;:114.2,&quot;width&quot;:394.9}"/>
</p:tagLst>
</file>

<file path=ppt/tags/tag81.xml><?xml version="1.0" encoding="utf-8"?>
<p:tagLst xmlns:p="http://schemas.openxmlformats.org/presentationml/2006/main">
  <p:tag name="KSO_WM_DIAGRAM_VIRTUALLY_FRAME" val="{&quot;height&quot;:342.65,&quot;left&quot;:527.15,&quot;top&quot;:114.2,&quot;width&quot;:394.9}"/>
</p:tagLst>
</file>

<file path=ppt/tags/tag82.xml><?xml version="1.0" encoding="utf-8"?>
<p:tagLst xmlns:p="http://schemas.openxmlformats.org/presentationml/2006/main">
  <p:tag name="KSO_WM_DIAGRAM_VIRTUALLY_FRAME" val="{&quot;height&quot;:342.65,&quot;left&quot;:527.15,&quot;top&quot;:114.2,&quot;width&quot;:394.9}"/>
</p:tagLst>
</file>

<file path=ppt/tags/tag83.xml><?xml version="1.0" encoding="utf-8"?>
<p:tagLst xmlns:p="http://schemas.openxmlformats.org/presentationml/2006/main">
  <p:tag name="KSO_WM_DIAGRAM_VIRTUALLY_FRAME" val="{&quot;height&quot;:342.65,&quot;left&quot;:527.15,&quot;top&quot;:114.2,&quot;width&quot;:394.9}"/>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KSO_WM_DIAGRAM_VIRTUALLY_FRAME" val="{&quot;height&quot;:342.65,&quot;left&quot;:527.15,&quot;top&quot;:114.2,&quot;width&quot;:394.9}"/>
</p:tagLst>
</file>

<file path=ppt/tags/tag89.xml><?xml version="1.0" encoding="utf-8"?>
<p:tagLst xmlns:p="http://schemas.openxmlformats.org/presentationml/2006/main">
  <p:tag name="KSO_WM_DIAGRAM_VIRTUALLY_FRAME" val="{&quot;height&quot;:342.65,&quot;left&quot;:527.15,&quot;top&quot;:114.2,&quot;width&quot;:394.9}"/>
</p:tagLst>
</file>

<file path=ppt/tags/tag9.xml><?xml version="1.0" encoding="utf-8"?>
<p:tagLst xmlns:p="http://schemas.openxmlformats.org/presentationml/2006/main">
  <p:tag name="KSO_WM_DIAGRAM_VIRTUALLY_FRAME" val="{&quot;height&quot;:342.65,&quot;left&quot;:527.15,&quot;top&quot;:114.2,&quot;width&quot;:394.9}"/>
</p:tagLst>
</file>

<file path=ppt/tags/tag90.xml><?xml version="1.0" encoding="utf-8"?>
<p:tagLst xmlns:p="http://schemas.openxmlformats.org/presentationml/2006/main">
  <p:tag name="KSO_WM_DIAGRAM_VIRTUALLY_FRAME" val="{&quot;height&quot;:342.65,&quot;left&quot;:527.15,&quot;top&quot;:114.2,&quot;width&quot;:394.9}"/>
</p:tagLst>
</file>

<file path=ppt/tags/tag91.xml><?xml version="1.0" encoding="utf-8"?>
<p:tagLst xmlns:p="http://schemas.openxmlformats.org/presentationml/2006/main">
  <p:tag name="KSO_WM_DIAGRAM_VIRTUALLY_FRAME" val="{&quot;height&quot;:342.65,&quot;left&quot;:527.15,&quot;top&quot;:114.2,&quot;width&quot;:394.9}"/>
</p:tagLst>
</file>

<file path=ppt/tags/tag92.xml><?xml version="1.0" encoding="utf-8"?>
<p:tagLst xmlns:p="http://schemas.openxmlformats.org/presentationml/2006/main">
  <p:tag name="KSO_WM_DIAGRAM_VIRTUALLY_FRAME" val="{&quot;height&quot;:342.65,&quot;left&quot;:527.15,&quot;top&quot;:114.2,&quot;width&quot;:394.9}"/>
</p:tagLst>
</file>

<file path=ppt/tags/tag93.xml><?xml version="1.0" encoding="utf-8"?>
<p:tagLst xmlns:p="http://schemas.openxmlformats.org/presentationml/2006/main">
  <p:tag name="KSO_WM_DIAGRAM_VIRTUALLY_FRAME" val="{&quot;height&quot;:342.65,&quot;left&quot;:527.15,&quot;top&quot;:114.2,&quot;width&quot;:394.9}"/>
</p:tagLst>
</file>

<file path=ppt/tags/tag94.xml><?xml version="1.0" encoding="utf-8"?>
<p:tagLst xmlns:p="http://schemas.openxmlformats.org/presentationml/2006/main">
  <p:tag name="KSO_WM_DIAGRAM_VIRTUALLY_FRAME" val="{&quot;height&quot;:342.65,&quot;left&quot;:527.15,&quot;top&quot;:114.2,&quot;width&quot;:394.9}"/>
</p:tagLst>
</file>

<file path=ppt/tags/tag95.xml><?xml version="1.0" encoding="utf-8"?>
<p:tagLst xmlns:p="http://schemas.openxmlformats.org/presentationml/2006/main">
  <p:tag name="KSO_WM_DIAGRAM_VIRTUALLY_FRAME" val="{&quot;height&quot;:342.65,&quot;left&quot;:527.15,&quot;top&quot;:114.2,&quot;width&quot;:394.9}"/>
</p:tagLst>
</file>

<file path=ppt/tags/tag96.xml><?xml version="1.0" encoding="utf-8"?>
<p:tagLst xmlns:p="http://schemas.openxmlformats.org/presentationml/2006/main">
  <p:tag name="KSO_WM_DIAGRAM_VIRTUALLY_FRAME" val="{&quot;height&quot;:342.65,&quot;left&quot;:527.15,&quot;top&quot;:114.2,&quot;width&quot;:394.9}"/>
</p:tagLst>
</file>

<file path=ppt/tags/tag97.xml><?xml version="1.0" encoding="utf-8"?>
<p:tagLst xmlns:p="http://schemas.openxmlformats.org/presentationml/2006/main">
  <p:tag name="KSO_WM_DIAGRAM_VIRTUALLY_FRAME" val="{&quot;height&quot;:342.65,&quot;left&quot;:527.15,&quot;top&quot;:114.2,&quot;width&quot;:394.9}"/>
</p:tagLst>
</file>

<file path=ppt/tags/tag98.xml><?xml version="1.0" encoding="utf-8"?>
<p:tagLst xmlns:p="http://schemas.openxmlformats.org/presentationml/2006/main">
  <p:tag name="KSO_WM_DIAGRAM_VIRTUALLY_FRAME" val="{&quot;height&quot;:342.65,&quot;left&quot;:527.15,&quot;top&quot;:114.2,&quot;width&quot;:394.9}"/>
</p:tagLst>
</file>

<file path=ppt/tags/tag99.xml><?xml version="1.0" encoding="utf-8"?>
<p:tagLst xmlns:p="http://schemas.openxmlformats.org/presentationml/2006/main">
  <p:tag name="KSO_WM_DIAGRAM_VIRTUALLY_FRAME" val="{&quot;height&quot;:342.65,&quot;left&quot;:527.15,&quot;top&quot;:114.2,&quot;width&quot;:394.9}"/>
</p:tagLst>
</file>

<file path=ppt/theme/theme1.xml><?xml version="1.0" encoding="utf-8"?>
<a:theme xmlns:a="http://schemas.openxmlformats.org/drawingml/2006/main" name="Office 主题">
  <a:themeElements>
    <a:clrScheme name="自定义 1">
      <a:dk1>
        <a:sysClr val="windowText" lastClr="000000"/>
      </a:dk1>
      <a:lt1>
        <a:sysClr val="window" lastClr="FFFFFF"/>
      </a:lt1>
      <a:dk2>
        <a:srgbClr val="44546A"/>
      </a:dk2>
      <a:lt2>
        <a:srgbClr val="E7E6E6"/>
      </a:lt2>
      <a:accent1>
        <a:srgbClr val="C00000"/>
      </a:accent1>
      <a:accent2>
        <a:srgbClr val="ED7D31"/>
      </a:accent2>
      <a:accent3>
        <a:srgbClr val="A5A5A5"/>
      </a:accent3>
      <a:accent4>
        <a:srgbClr val="FFC000"/>
      </a:accent4>
      <a:accent5>
        <a:srgbClr val="C00000"/>
      </a:accent5>
      <a:accent6>
        <a:srgbClr val="70AD47"/>
      </a:accent6>
      <a:hlink>
        <a:srgbClr val="C00000"/>
      </a:hlink>
      <a:folHlink>
        <a:srgbClr val="954F72"/>
      </a:folHlink>
    </a:clrScheme>
    <a:fontScheme name="常用">
      <a:majorFont>
        <a:latin typeface="Arial"/>
        <a:ea typeface="微软雅黑"/>
        <a:cs typeface=""/>
      </a:majorFont>
      <a:minorFont>
        <a:latin typeface="Times New Roman"/>
        <a:ea typeface="微软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9961</Words>
  <Application>WPS 演示</Application>
  <PresentationFormat>自定义</PresentationFormat>
  <Paragraphs>578</Paragraphs>
  <Slides>76</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76</vt:i4>
      </vt:variant>
    </vt:vector>
  </HeadingPairs>
  <TitlesOfParts>
    <vt:vector size="84" baseType="lpstr">
      <vt:lpstr>Arial</vt:lpstr>
      <vt:lpstr>宋体</vt:lpstr>
      <vt:lpstr>Wingdings</vt:lpstr>
      <vt:lpstr>微软雅黑</vt:lpstr>
      <vt:lpstr>Times New Roman</vt:lpstr>
      <vt:lpstr>Arial Unicode MS</vt:lpstr>
      <vt:lpstr>Calibri</vt:lpstr>
      <vt:lpstr>Office 主题</vt:lpstr>
      <vt:lpstr>PowerPoint 演示文稿</vt:lpstr>
      <vt:lpstr>PowerPoint 演示文稿</vt:lpstr>
      <vt:lpstr>3.1.1 使用视频滤镜</vt:lpstr>
      <vt:lpstr>9.1.1 构思剧情内容</vt:lpstr>
      <vt:lpstr>9.1.1 构思剧情内容</vt:lpstr>
      <vt:lpstr>9.1.1 构思剧情内容</vt:lpstr>
      <vt:lpstr>9.1.2 设计剧情三幕结构</vt:lpstr>
      <vt:lpstr>9.1.2 设计剧情三幕结构</vt:lpstr>
      <vt:lpstr>9.1.2 设计剧情三幕结构</vt:lpstr>
      <vt:lpstr>9.1.2 设计剧情三幕结构</vt:lpstr>
      <vt:lpstr>9.1.3 编写剧本和拍摄脚本</vt:lpstr>
      <vt:lpstr>9.1.3 编写剧本和拍摄脚本</vt:lpstr>
      <vt:lpstr>9.1.3 编写剧本和拍摄脚本</vt:lpstr>
      <vt:lpstr>9.1.3 编写剧本和拍摄脚本</vt:lpstr>
      <vt:lpstr>9.1.3 编写剧本和拍摄脚本</vt:lpstr>
      <vt:lpstr>9.1.3 编写剧本和拍摄脚本</vt:lpstr>
      <vt:lpstr>9.1.2 设计剧情三幕结构</vt:lpstr>
      <vt:lpstr>9.1.4 分配团队工作</vt:lpstr>
      <vt:lpstr>PowerPoint 演示文稿</vt:lpstr>
      <vt:lpstr>9.1.4 分配团队工作</vt:lpstr>
      <vt:lpstr>9.1.4 分配团队工作</vt:lpstr>
      <vt:lpstr>9.1.4 分配团队工作</vt:lpstr>
      <vt:lpstr>9.2.1 根据环境进行拍摄</vt:lpstr>
      <vt:lpstr>9.2.3 使用各种运镜技巧表达人物情感</vt:lpstr>
      <vt:lpstr>9.2.3 使用各种运镜技巧表达人物情感</vt:lpstr>
      <vt:lpstr>9.2.4 使用延时摄影拍摄时间流逝</vt:lpstr>
      <vt:lpstr>PowerPoint 演示文稿</vt:lpstr>
      <vt:lpstr>9.2.4 使用延时摄影拍摄时间流逝</vt:lpstr>
      <vt:lpstr>9.3.1 根据脚本粗剪视频</vt:lpstr>
      <vt:lpstr>9.3.1 根据脚本粗剪视频</vt:lpstr>
      <vt:lpstr>9.3.1 根据脚本粗剪视频</vt:lpstr>
      <vt:lpstr>9.3.1 根据脚本粗剪视频</vt:lpstr>
      <vt:lpstr>9.3.1 根据脚本粗剪视频</vt:lpstr>
      <vt:lpstr>9.3.1 根据脚本粗剪视频</vt:lpstr>
      <vt:lpstr>9.3.1 根据脚本粗剪视频</vt:lpstr>
      <vt:lpstr>9.3.1 根据脚本粗剪视频</vt:lpstr>
      <vt:lpstr>9.3.1 根据脚本粗剪视频</vt:lpstr>
      <vt:lpstr>9.2.4 使用延时摄影拍摄时间流逝</vt:lpstr>
      <vt:lpstr>9.2.4 使用延时摄影拍摄时间流逝</vt:lpstr>
      <vt:lpstr>9.3.2 添加背景音乐并进行精剪</vt:lpstr>
      <vt:lpstr>9.3.2 添加背景音乐并进行精剪</vt:lpstr>
      <vt:lpstr>9.3.2 添加背景音乐并进行精剪</vt:lpstr>
      <vt:lpstr>9.3.2 添加背景音乐并进行精剪</vt:lpstr>
      <vt:lpstr>9.3.2 添加背景音乐并进行精剪</vt:lpstr>
      <vt:lpstr>9.3.2 添加背景音乐并进行精剪</vt:lpstr>
      <vt:lpstr>9.3.2 添加背景音乐并进行精剪</vt:lpstr>
      <vt:lpstr>9.3.2 添加背景音乐并进行精剪</vt:lpstr>
      <vt:lpstr>9.3.2 添加背景音乐并进行精剪</vt:lpstr>
      <vt:lpstr>9.3.3 添加字幕和视频过渡效果</vt:lpstr>
      <vt:lpstr>9.3.3 添加字幕和视频过渡效果</vt:lpstr>
      <vt:lpstr>9.3.3 添加字幕和视频过渡效果</vt:lpstr>
      <vt:lpstr>9.3.3 添加字幕和视频过渡效果</vt:lpstr>
      <vt:lpstr>9.3.3 添加字幕和视频过渡效果</vt:lpstr>
      <vt:lpstr>9.3.3 添加字幕和视频过渡效果</vt:lpstr>
      <vt:lpstr>9.3.3 添加字幕和视频过渡效果</vt:lpstr>
      <vt:lpstr>9.3.3 添加字幕和视频过渡效果</vt:lpstr>
      <vt:lpstr>9.3.3 添加字幕和视频过渡效果</vt:lpstr>
      <vt:lpstr>9.3.3 添加字幕和视频过渡效果</vt:lpstr>
      <vt:lpstr>9.3.3 添加字幕和视频过渡效果</vt:lpstr>
      <vt:lpstr>9.3.3 添加字幕和视频过渡效果</vt:lpstr>
      <vt:lpstr>9.3.3 添加字幕和视频过渡效果</vt:lpstr>
      <vt:lpstr>9.3.3 添加字幕和视频过渡效果</vt:lpstr>
      <vt:lpstr>9.3.4 进行调色</vt:lpstr>
      <vt:lpstr>9.3.4 进行调色</vt:lpstr>
      <vt:lpstr>9.3.4 进行调色</vt:lpstr>
      <vt:lpstr>9.3.4 进行调色</vt:lpstr>
      <vt:lpstr>9.3.4 进行调色</vt:lpstr>
      <vt:lpstr>9.3.4 进行调色</vt:lpstr>
      <vt:lpstr>9.3.4 进行调色</vt:lpstr>
      <vt:lpstr>9.3.4 进行调色</vt:lpstr>
      <vt:lpstr>9.3.5 调整尺寸和输出成片</vt:lpstr>
      <vt:lpstr>9.3.5 调整尺寸和输出成片</vt:lpstr>
      <vt:lpstr>9.3.5 调整尺寸和输出成片</vt:lpstr>
      <vt:lpstr>PowerPoint 演示文稿</vt:lpstr>
      <vt:lpstr>9.3.5 调整尺寸和输出成片</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kk</dc:creator>
  <cp:lastModifiedBy>呆呆熊</cp:lastModifiedBy>
  <cp:revision>170</cp:revision>
  <dcterms:created xsi:type="dcterms:W3CDTF">2016-10-23T10:12:00Z</dcterms:created>
  <dcterms:modified xsi:type="dcterms:W3CDTF">2025-06-04T23:27:31Z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2052-12.1.0.19770</vt:lpwstr>
  </property>
  <property fmtid="{D5CDD505-2E9C-101B-9397-08002B2CF9AE}" pid="3" name="ICV">
    <vt:lpwstr>EF8EEF18AD1D4D9BB696FBD045A40109</vt:lpwstr>
  </property>
</Properties>
</file>