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62"/>
  </p:notesMasterIdLst>
  <p:sldIdLst>
    <p:sldId id="256" r:id="rId3"/>
    <p:sldId id="858" r:id="rId4"/>
    <p:sldId id="340" r:id="rId5"/>
    <p:sldId id="934" r:id="rId6"/>
    <p:sldId id="935" r:id="rId7"/>
    <p:sldId id="950" r:id="rId8"/>
    <p:sldId id="951" r:id="rId9"/>
    <p:sldId id="952" r:id="rId10"/>
    <p:sldId id="955" r:id="rId11"/>
    <p:sldId id="953" r:id="rId12"/>
    <p:sldId id="954" r:id="rId13"/>
    <p:sldId id="936" r:id="rId14"/>
    <p:sldId id="937" r:id="rId15"/>
    <p:sldId id="938" r:id="rId16"/>
    <p:sldId id="939" r:id="rId17"/>
    <p:sldId id="956" r:id="rId18"/>
    <p:sldId id="976" r:id="rId19"/>
    <p:sldId id="957" r:id="rId20"/>
    <p:sldId id="958" r:id="rId21"/>
    <p:sldId id="959" r:id="rId22"/>
    <p:sldId id="977" r:id="rId23"/>
    <p:sldId id="982" r:id="rId24"/>
    <p:sldId id="983" r:id="rId25"/>
    <p:sldId id="990" r:id="rId26"/>
    <p:sldId id="991" r:id="rId27"/>
    <p:sldId id="992" r:id="rId28"/>
    <p:sldId id="993" r:id="rId29"/>
    <p:sldId id="994" r:id="rId30"/>
    <p:sldId id="984" r:id="rId31"/>
    <p:sldId id="995" r:id="rId32"/>
    <p:sldId id="985" r:id="rId33"/>
    <p:sldId id="996" r:id="rId34"/>
    <p:sldId id="997" r:id="rId35"/>
    <p:sldId id="998" r:id="rId36"/>
    <p:sldId id="999" r:id="rId37"/>
    <p:sldId id="1007" r:id="rId38"/>
    <p:sldId id="1008" r:id="rId39"/>
    <p:sldId id="1014" r:id="rId40"/>
    <p:sldId id="1015" r:id="rId41"/>
    <p:sldId id="1016" r:id="rId42"/>
    <p:sldId id="1021" r:id="rId43"/>
    <p:sldId id="1022" r:id="rId44"/>
    <p:sldId id="1023" r:id="rId45"/>
    <p:sldId id="1024" r:id="rId46"/>
    <p:sldId id="1026" r:id="rId47"/>
    <p:sldId id="1027" r:id="rId48"/>
    <p:sldId id="1032" r:id="rId49"/>
    <p:sldId id="1028" r:id="rId50"/>
    <p:sldId id="1033" r:id="rId51"/>
    <p:sldId id="1034" r:id="rId52"/>
    <p:sldId id="1035" r:id="rId53"/>
    <p:sldId id="1037" r:id="rId54"/>
    <p:sldId id="1036" r:id="rId55"/>
    <p:sldId id="1038" r:id="rId56"/>
    <p:sldId id="1039" r:id="rId57"/>
    <p:sldId id="1040" r:id="rId58"/>
    <p:sldId id="1043" r:id="rId59"/>
    <p:sldId id="1041" r:id="rId60"/>
    <p:sldId id="766" r:id="rId61"/>
  </p:sldIdLst>
  <p:sldSz cx="12190095" cy="6859270"/>
  <p:notesSz cx="6858000" cy="9144000"/>
  <p:custDataLst>
    <p:tags r:id="rId6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8" userDrawn="1">
          <p15:clr>
            <a:srgbClr val="A4A3A4"/>
          </p15:clr>
        </p15:guide>
        <p15:guide id="2" pos="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D24E4E"/>
    <a:srgbClr val="D89999"/>
    <a:srgbClr val="E4B9B9"/>
    <a:srgbClr val="BE0202"/>
    <a:srgbClr val="F2B800"/>
    <a:srgbClr val="ED7D31"/>
    <a:srgbClr val="4E4B49"/>
    <a:srgbClr val="CF8282"/>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1" d="100"/>
          <a:sy n="111" d="100"/>
        </p:scale>
        <p:origin x="510" y="96"/>
      </p:cViewPr>
      <p:guideLst>
        <p:guide orient="horz" pos="2238"/>
        <p:guide pos="382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6" Type="http://schemas.openxmlformats.org/officeDocument/2006/relationships/tags" Target="tags/tag151.xml"/><Relationship Id="rId65" Type="http://schemas.openxmlformats.org/officeDocument/2006/relationships/tableStyles" Target="tableStyles.xml"/><Relationship Id="rId64" Type="http://schemas.openxmlformats.org/officeDocument/2006/relationships/viewProps" Target="viewProps.xml"/><Relationship Id="rId63" Type="http://schemas.openxmlformats.org/officeDocument/2006/relationships/presProps" Target="presProps.xml"/><Relationship Id="rId62" Type="http://schemas.openxmlformats.org/officeDocument/2006/relationships/notesMaster" Target="notesMasters/notesMaster1.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19806A-AE30-4BEA-ABA1-2CAFB320D8A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1F1021-6AF6-47DB-B89A-51B7733794D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9200" rtl="0" eaLnBrk="1" latinLnBrk="0" hangingPunct="1">
      <a:defRPr sz="1600" kern="1200">
        <a:solidFill>
          <a:schemeClr val="tx1"/>
        </a:solidFill>
        <a:latin typeface="+mn-lt"/>
        <a:ea typeface="+mn-ea"/>
        <a:cs typeface="+mn-cs"/>
      </a:defRPr>
    </a:lvl1pPr>
    <a:lvl2pPr marL="609600" algn="l" defTabSz="1219200" rtl="0" eaLnBrk="1" latinLnBrk="0" hangingPunct="1">
      <a:defRPr sz="1600" kern="1200">
        <a:solidFill>
          <a:schemeClr val="tx1"/>
        </a:solidFill>
        <a:latin typeface="+mn-lt"/>
        <a:ea typeface="+mn-ea"/>
        <a:cs typeface="+mn-cs"/>
      </a:defRPr>
    </a:lvl2pPr>
    <a:lvl3pPr marL="1219200" algn="l" defTabSz="1219200" rtl="0" eaLnBrk="1" latinLnBrk="0" hangingPunct="1">
      <a:defRPr sz="1600" kern="1200">
        <a:solidFill>
          <a:schemeClr val="tx1"/>
        </a:solidFill>
        <a:latin typeface="+mn-lt"/>
        <a:ea typeface="+mn-ea"/>
        <a:cs typeface="+mn-cs"/>
      </a:defRPr>
    </a:lvl3pPr>
    <a:lvl4pPr marL="1828800" algn="l" defTabSz="1219200" rtl="0" eaLnBrk="1" latinLnBrk="0" hangingPunct="1">
      <a:defRPr sz="1600" kern="1200">
        <a:solidFill>
          <a:schemeClr val="tx1"/>
        </a:solidFill>
        <a:latin typeface="+mn-lt"/>
        <a:ea typeface="+mn-ea"/>
        <a:cs typeface="+mn-cs"/>
      </a:defRPr>
    </a:lvl4pPr>
    <a:lvl5pPr marL="2438400" algn="l" defTabSz="1219200" rtl="0" eaLnBrk="1" latinLnBrk="0" hangingPunct="1">
      <a:defRPr sz="1600" kern="1200">
        <a:solidFill>
          <a:schemeClr val="tx1"/>
        </a:solidFill>
        <a:latin typeface="+mn-lt"/>
        <a:ea typeface="+mn-ea"/>
        <a:cs typeface="+mn-cs"/>
      </a:defRPr>
    </a:lvl5pPr>
    <a:lvl6pPr marL="3048000" algn="l" defTabSz="1219200" rtl="0" eaLnBrk="1" latinLnBrk="0" hangingPunct="1">
      <a:defRPr sz="1600" kern="1200">
        <a:solidFill>
          <a:schemeClr val="tx1"/>
        </a:solidFill>
        <a:latin typeface="+mn-lt"/>
        <a:ea typeface="+mn-ea"/>
        <a:cs typeface="+mn-cs"/>
      </a:defRPr>
    </a:lvl6pPr>
    <a:lvl7pPr marL="3657600" algn="l" defTabSz="1219200" rtl="0" eaLnBrk="1" latinLnBrk="0" hangingPunct="1">
      <a:defRPr sz="1600" kern="1200">
        <a:solidFill>
          <a:schemeClr val="tx1"/>
        </a:solidFill>
        <a:latin typeface="+mn-lt"/>
        <a:ea typeface="+mn-ea"/>
        <a:cs typeface="+mn-cs"/>
      </a:defRPr>
    </a:lvl7pPr>
    <a:lvl8pPr marL="4267200" algn="l" defTabSz="1219200" rtl="0" eaLnBrk="1" latinLnBrk="0" hangingPunct="1">
      <a:defRPr sz="1600" kern="1200">
        <a:solidFill>
          <a:schemeClr val="tx1"/>
        </a:solidFill>
        <a:latin typeface="+mn-lt"/>
        <a:ea typeface="+mn-ea"/>
        <a:cs typeface="+mn-cs"/>
      </a:defRPr>
    </a:lvl8pPr>
    <a:lvl9pPr marL="4876800" algn="l" defTabSz="1219200"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3765" y="365211"/>
            <a:ext cx="2628558" cy="581318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092" y="365211"/>
            <a:ext cx="7733293" cy="5813184"/>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lvl1pPr>
              <a:lnSpc>
                <a:spcPct val="130000"/>
              </a:lnSpc>
              <a:spcBef>
                <a:spcPts val="0"/>
              </a:spcBef>
              <a:defRPr/>
            </a:lvl1pPr>
            <a:lvl2pPr>
              <a:lnSpc>
                <a:spcPct val="130000"/>
              </a:lnSpc>
              <a:spcBef>
                <a:spcPts val="0"/>
              </a:spcBef>
              <a:defRPr/>
            </a:lvl2pPr>
            <a:lvl3pPr>
              <a:lnSpc>
                <a:spcPct val="130000"/>
              </a:lnSpc>
              <a:spcBef>
                <a:spcPts val="0"/>
              </a:spcBef>
              <a:defRPr/>
            </a:lvl3pPr>
            <a:lvl4pPr>
              <a:lnSpc>
                <a:spcPct val="130000"/>
              </a:lnSpc>
              <a:spcBef>
                <a:spcPts val="0"/>
              </a:spcBef>
              <a:defRPr/>
            </a:lvl4pPr>
            <a:lvl5pPr>
              <a:lnSpc>
                <a:spcPct val="130000"/>
              </a:lnSpc>
              <a:spcBef>
                <a:spcPts val="0"/>
              </a:spcBef>
              <a:defRPr/>
            </a:lvl5pPr>
          </a:lstStyle>
          <a:p>
            <a:pPr lvl="0"/>
            <a:r>
              <a:rPr lang="zh-CN" altLang="en-US" dirty="0"/>
              <a:t>单击此处编辑母版文本样式</a:t>
            </a:r>
            <a:endParaRPr lang="zh-CN" altLang="en-US" dirty="0"/>
          </a:p>
        </p:txBody>
      </p:sp>
      <p:sp>
        <p:nvSpPr>
          <p:cNvPr id="7" name="Slide Number Placeholder 5"/>
          <p:cNvSpPr>
            <a:spLocks noGrp="1"/>
          </p:cNvSpPr>
          <p:nvPr>
            <p:ph type="sldNum" sz="quarter" idx="4"/>
          </p:nvPr>
        </p:nvSpPr>
        <p:spPr>
          <a:xfrm>
            <a:off x="11207169" y="331602"/>
            <a:ext cx="442575" cy="365210"/>
          </a:xfrm>
          <a:prstGeom prst="rect">
            <a:avLst/>
          </a:prstGeom>
        </p:spPr>
        <p:txBody>
          <a:bodyPr/>
          <a:lstStyle>
            <a:lvl1pPr algn="ctr">
              <a:defRPr sz="1600" b="0">
                <a:solidFill>
                  <a:schemeClr val="bg1"/>
                </a:solidFill>
                <a:latin typeface="+mj-lt"/>
              </a:defRPr>
            </a:lvl1pPr>
          </a:lstStyle>
          <a:p>
            <a:fld id="{2C19E75E-6663-4DF6-8780-5FA1457FEFCA}" type="slidenum">
              <a:rPr lang="zh-CN" altLang="en-US" smtClean="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742" y="1710135"/>
            <a:ext cx="10514231" cy="2853398"/>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742" y="4590527"/>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091" y="1826048"/>
            <a:ext cx="5180926" cy="435234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Content Placeholder 3"/>
          <p:cNvSpPr>
            <a:spLocks noGrp="1"/>
          </p:cNvSpPr>
          <p:nvPr>
            <p:ph sz="half" idx="2"/>
          </p:nvPr>
        </p:nvSpPr>
        <p:spPr>
          <a:xfrm>
            <a:off x="6171396" y="1826048"/>
            <a:ext cx="5180926" cy="435234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679" y="365210"/>
            <a:ext cx="10514231" cy="13258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680" y="1681552"/>
            <a:ext cx="5157115"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680" y="2505655"/>
            <a:ext cx="5157115" cy="3685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6171397" y="1681552"/>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1397" y="2505655"/>
            <a:ext cx="5182513" cy="3685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8" name="Footer Placeholder 7"/>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4" name="Footer Placeholder 3"/>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3" name="Footer Placeholder 2"/>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2513" y="987655"/>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Text Placeholder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2513" y="987655"/>
            <a:ext cx="6171397" cy="487475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p:cNvGrpSpPr/>
        <p:nvPr/>
      </p:nvGrpSpPr>
      <p:grpSpPr>
        <a:xfrm>
          <a:off x="0" y="0"/>
          <a:ext cx="0" cy="0"/>
          <a:chOff x="0" y="0"/>
          <a:chExt cx="0" cy="0"/>
        </a:xfrm>
      </p:grpSpPr>
      <p:grpSp>
        <p:nvGrpSpPr>
          <p:cNvPr id="11" name="组合 10"/>
          <p:cNvGrpSpPr/>
          <p:nvPr userDrawn="1"/>
        </p:nvGrpSpPr>
        <p:grpSpPr>
          <a:xfrm>
            <a:off x="11154235" y="111888"/>
            <a:ext cx="532974" cy="605361"/>
            <a:chOff x="7545139" y="673329"/>
            <a:chExt cx="532974" cy="605361"/>
          </a:xfrm>
        </p:grpSpPr>
        <p:sp>
          <p:nvSpPr>
            <p:cNvPr id="14" name="Freeform 63"/>
            <p:cNvSpPr>
              <a:spLocks noEditPoints="1"/>
            </p:cNvSpPr>
            <p:nvPr/>
          </p:nvSpPr>
          <p:spPr bwMode="auto">
            <a:xfrm>
              <a:off x="7545139" y="673329"/>
              <a:ext cx="532974" cy="605361"/>
            </a:xfrm>
            <a:custGeom>
              <a:avLst/>
              <a:gdLst>
                <a:gd name="T0" fmla="*/ 319 w 352"/>
                <a:gd name="T1" fmla="*/ 209 h 400"/>
                <a:gd name="T2" fmla="*/ 238 w 352"/>
                <a:gd name="T3" fmla="*/ 134 h 400"/>
                <a:gd name="T4" fmla="*/ 251 w 352"/>
                <a:gd name="T5" fmla="*/ 134 h 400"/>
                <a:gd name="T6" fmla="*/ 313 w 352"/>
                <a:gd name="T7" fmla="*/ 114 h 400"/>
                <a:gd name="T8" fmla="*/ 283 w 352"/>
                <a:gd name="T9" fmla="*/ 96 h 400"/>
                <a:gd name="T10" fmla="*/ 292 w 352"/>
                <a:gd name="T11" fmla="*/ 82 h 400"/>
                <a:gd name="T12" fmla="*/ 289 w 352"/>
                <a:gd name="T13" fmla="*/ 75 h 400"/>
                <a:gd name="T14" fmla="*/ 237 w 352"/>
                <a:gd name="T15" fmla="*/ 97 h 400"/>
                <a:gd name="T16" fmla="*/ 231 w 352"/>
                <a:gd name="T17" fmla="*/ 16 h 400"/>
                <a:gd name="T18" fmla="*/ 142 w 352"/>
                <a:gd name="T19" fmla="*/ 17 h 400"/>
                <a:gd name="T20" fmla="*/ 136 w 352"/>
                <a:gd name="T21" fmla="*/ 108 h 400"/>
                <a:gd name="T22" fmla="*/ 121 w 352"/>
                <a:gd name="T23" fmla="*/ 112 h 400"/>
                <a:gd name="T24" fmla="*/ 111 w 352"/>
                <a:gd name="T25" fmla="*/ 119 h 400"/>
                <a:gd name="T26" fmla="*/ 127 w 352"/>
                <a:gd name="T27" fmla="*/ 130 h 400"/>
                <a:gd name="T28" fmla="*/ 34 w 352"/>
                <a:gd name="T29" fmla="*/ 214 h 400"/>
                <a:gd name="T30" fmla="*/ 149 w 352"/>
                <a:gd name="T31" fmla="*/ 391 h 400"/>
                <a:gd name="T32" fmla="*/ 343 w 352"/>
                <a:gd name="T33" fmla="*/ 268 h 400"/>
                <a:gd name="T34" fmla="*/ 303 w 352"/>
                <a:gd name="T35" fmla="*/ 109 h 400"/>
                <a:gd name="T36" fmla="*/ 251 w 352"/>
                <a:gd name="T37" fmla="*/ 123 h 400"/>
                <a:gd name="T38" fmla="*/ 243 w 352"/>
                <a:gd name="T39" fmla="*/ 122 h 400"/>
                <a:gd name="T40" fmla="*/ 280 w 352"/>
                <a:gd name="T41" fmla="*/ 85 h 400"/>
                <a:gd name="T42" fmla="*/ 239 w 352"/>
                <a:gd name="T43" fmla="*/ 111 h 400"/>
                <a:gd name="T44" fmla="*/ 280 w 352"/>
                <a:gd name="T45" fmla="*/ 85 h 400"/>
                <a:gd name="T46" fmla="*/ 218 w 352"/>
                <a:gd name="T47" fmla="*/ 315 h 400"/>
                <a:gd name="T48" fmla="*/ 183 w 352"/>
                <a:gd name="T49" fmla="*/ 326 h 400"/>
                <a:gd name="T50" fmla="*/ 169 w 352"/>
                <a:gd name="T51" fmla="*/ 344 h 400"/>
                <a:gd name="T52" fmla="*/ 147 w 352"/>
                <a:gd name="T53" fmla="*/ 322 h 400"/>
                <a:gd name="T54" fmla="*/ 122 w 352"/>
                <a:gd name="T55" fmla="*/ 300 h 400"/>
                <a:gd name="T56" fmla="*/ 155 w 352"/>
                <a:gd name="T57" fmla="*/ 280 h 400"/>
                <a:gd name="T58" fmla="*/ 169 w 352"/>
                <a:gd name="T59" fmla="*/ 301 h 400"/>
                <a:gd name="T60" fmla="*/ 142 w 352"/>
                <a:gd name="T61" fmla="*/ 258 h 400"/>
                <a:gd name="T62" fmla="*/ 122 w 352"/>
                <a:gd name="T63" fmla="*/ 225 h 400"/>
                <a:gd name="T64" fmla="*/ 169 w 352"/>
                <a:gd name="T65" fmla="*/ 184 h 400"/>
                <a:gd name="T66" fmla="*/ 183 w 352"/>
                <a:gd name="T67" fmla="*/ 175 h 400"/>
                <a:gd name="T68" fmla="*/ 215 w 352"/>
                <a:gd name="T69" fmla="*/ 194 h 400"/>
                <a:gd name="T70" fmla="*/ 195 w 352"/>
                <a:gd name="T71" fmla="*/ 223 h 400"/>
                <a:gd name="T72" fmla="*/ 183 w 352"/>
                <a:gd name="T73" fmla="*/ 209 h 400"/>
                <a:gd name="T74" fmla="*/ 221 w 352"/>
                <a:gd name="T75" fmla="*/ 252 h 400"/>
                <a:gd name="T76" fmla="*/ 230 w 352"/>
                <a:gd name="T77" fmla="*/ 30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2" h="400">
                  <a:moveTo>
                    <a:pt x="343" y="268"/>
                  </a:moveTo>
                  <a:cubicBezTo>
                    <a:pt x="339" y="245"/>
                    <a:pt x="331" y="231"/>
                    <a:pt x="319" y="209"/>
                  </a:cubicBezTo>
                  <a:cubicBezTo>
                    <a:pt x="308" y="192"/>
                    <a:pt x="288" y="172"/>
                    <a:pt x="273" y="160"/>
                  </a:cubicBezTo>
                  <a:cubicBezTo>
                    <a:pt x="262" y="151"/>
                    <a:pt x="249" y="143"/>
                    <a:pt x="238" y="134"/>
                  </a:cubicBezTo>
                  <a:cubicBezTo>
                    <a:pt x="241" y="134"/>
                    <a:pt x="241" y="134"/>
                    <a:pt x="241" y="134"/>
                  </a:cubicBezTo>
                  <a:cubicBezTo>
                    <a:pt x="251" y="134"/>
                    <a:pt x="251" y="134"/>
                    <a:pt x="251" y="134"/>
                  </a:cubicBezTo>
                  <a:cubicBezTo>
                    <a:pt x="258" y="134"/>
                    <a:pt x="266" y="134"/>
                    <a:pt x="274" y="133"/>
                  </a:cubicBezTo>
                  <a:cubicBezTo>
                    <a:pt x="283" y="132"/>
                    <a:pt x="306" y="128"/>
                    <a:pt x="313" y="114"/>
                  </a:cubicBezTo>
                  <a:cubicBezTo>
                    <a:pt x="318" y="104"/>
                    <a:pt x="314" y="99"/>
                    <a:pt x="311" y="97"/>
                  </a:cubicBezTo>
                  <a:cubicBezTo>
                    <a:pt x="306" y="93"/>
                    <a:pt x="295" y="94"/>
                    <a:pt x="283" y="96"/>
                  </a:cubicBezTo>
                  <a:cubicBezTo>
                    <a:pt x="288" y="92"/>
                    <a:pt x="291" y="88"/>
                    <a:pt x="292" y="84"/>
                  </a:cubicBezTo>
                  <a:cubicBezTo>
                    <a:pt x="292" y="84"/>
                    <a:pt x="292" y="83"/>
                    <a:pt x="292" y="82"/>
                  </a:cubicBezTo>
                  <a:cubicBezTo>
                    <a:pt x="292" y="80"/>
                    <a:pt x="292" y="78"/>
                    <a:pt x="290" y="76"/>
                  </a:cubicBezTo>
                  <a:cubicBezTo>
                    <a:pt x="289" y="75"/>
                    <a:pt x="289" y="75"/>
                    <a:pt x="289" y="75"/>
                  </a:cubicBezTo>
                  <a:cubicBezTo>
                    <a:pt x="287" y="74"/>
                    <a:pt x="287" y="74"/>
                    <a:pt x="287" y="74"/>
                  </a:cubicBezTo>
                  <a:cubicBezTo>
                    <a:pt x="272" y="72"/>
                    <a:pt x="251" y="83"/>
                    <a:pt x="237" y="97"/>
                  </a:cubicBezTo>
                  <a:cubicBezTo>
                    <a:pt x="252" y="77"/>
                    <a:pt x="280" y="51"/>
                    <a:pt x="285" y="30"/>
                  </a:cubicBezTo>
                  <a:cubicBezTo>
                    <a:pt x="266" y="29"/>
                    <a:pt x="247" y="25"/>
                    <a:pt x="231" y="16"/>
                  </a:cubicBezTo>
                  <a:cubicBezTo>
                    <a:pt x="216" y="8"/>
                    <a:pt x="209" y="0"/>
                    <a:pt x="191" y="3"/>
                  </a:cubicBezTo>
                  <a:cubicBezTo>
                    <a:pt x="174" y="5"/>
                    <a:pt x="158" y="13"/>
                    <a:pt x="142" y="17"/>
                  </a:cubicBezTo>
                  <a:cubicBezTo>
                    <a:pt x="124" y="22"/>
                    <a:pt x="108" y="15"/>
                    <a:pt x="90" y="18"/>
                  </a:cubicBezTo>
                  <a:cubicBezTo>
                    <a:pt x="87" y="49"/>
                    <a:pt x="125" y="79"/>
                    <a:pt x="136" y="108"/>
                  </a:cubicBezTo>
                  <a:cubicBezTo>
                    <a:pt x="131" y="109"/>
                    <a:pt x="126" y="110"/>
                    <a:pt x="121" y="112"/>
                  </a:cubicBezTo>
                  <a:cubicBezTo>
                    <a:pt x="121" y="112"/>
                    <a:pt x="121" y="112"/>
                    <a:pt x="121" y="112"/>
                  </a:cubicBezTo>
                  <a:cubicBezTo>
                    <a:pt x="118" y="113"/>
                    <a:pt x="115" y="114"/>
                    <a:pt x="114" y="116"/>
                  </a:cubicBezTo>
                  <a:cubicBezTo>
                    <a:pt x="111" y="119"/>
                    <a:pt x="111" y="119"/>
                    <a:pt x="111" y="119"/>
                  </a:cubicBezTo>
                  <a:cubicBezTo>
                    <a:pt x="113" y="123"/>
                    <a:pt x="113" y="123"/>
                    <a:pt x="113" y="123"/>
                  </a:cubicBezTo>
                  <a:cubicBezTo>
                    <a:pt x="116" y="127"/>
                    <a:pt x="120" y="129"/>
                    <a:pt x="127" y="130"/>
                  </a:cubicBezTo>
                  <a:cubicBezTo>
                    <a:pt x="113" y="139"/>
                    <a:pt x="96" y="149"/>
                    <a:pt x="84" y="159"/>
                  </a:cubicBezTo>
                  <a:cubicBezTo>
                    <a:pt x="69" y="172"/>
                    <a:pt x="46" y="198"/>
                    <a:pt x="34" y="214"/>
                  </a:cubicBezTo>
                  <a:cubicBezTo>
                    <a:pt x="13" y="240"/>
                    <a:pt x="0" y="275"/>
                    <a:pt x="6" y="307"/>
                  </a:cubicBezTo>
                  <a:cubicBezTo>
                    <a:pt x="18" y="370"/>
                    <a:pt x="92" y="391"/>
                    <a:pt x="149" y="391"/>
                  </a:cubicBezTo>
                  <a:cubicBezTo>
                    <a:pt x="212" y="391"/>
                    <a:pt x="293" y="400"/>
                    <a:pt x="335" y="348"/>
                  </a:cubicBezTo>
                  <a:cubicBezTo>
                    <a:pt x="352" y="327"/>
                    <a:pt x="347" y="295"/>
                    <a:pt x="343" y="268"/>
                  </a:cubicBezTo>
                  <a:close/>
                  <a:moveTo>
                    <a:pt x="305" y="105"/>
                  </a:moveTo>
                  <a:cubicBezTo>
                    <a:pt x="305" y="105"/>
                    <a:pt x="305" y="106"/>
                    <a:pt x="303" y="109"/>
                  </a:cubicBezTo>
                  <a:cubicBezTo>
                    <a:pt x="299" y="117"/>
                    <a:pt x="284" y="121"/>
                    <a:pt x="273" y="123"/>
                  </a:cubicBezTo>
                  <a:cubicBezTo>
                    <a:pt x="266" y="124"/>
                    <a:pt x="258" y="124"/>
                    <a:pt x="251" y="123"/>
                  </a:cubicBezTo>
                  <a:cubicBezTo>
                    <a:pt x="243" y="123"/>
                    <a:pt x="243" y="123"/>
                    <a:pt x="243" y="123"/>
                  </a:cubicBezTo>
                  <a:cubicBezTo>
                    <a:pt x="243" y="122"/>
                    <a:pt x="243" y="122"/>
                    <a:pt x="243" y="122"/>
                  </a:cubicBezTo>
                  <a:cubicBezTo>
                    <a:pt x="263" y="112"/>
                    <a:pt x="300" y="101"/>
                    <a:pt x="305" y="105"/>
                  </a:cubicBezTo>
                  <a:close/>
                  <a:moveTo>
                    <a:pt x="280" y="85"/>
                  </a:moveTo>
                  <a:cubicBezTo>
                    <a:pt x="275" y="90"/>
                    <a:pt x="260" y="99"/>
                    <a:pt x="251" y="104"/>
                  </a:cubicBezTo>
                  <a:cubicBezTo>
                    <a:pt x="247" y="106"/>
                    <a:pt x="243" y="108"/>
                    <a:pt x="239" y="111"/>
                  </a:cubicBezTo>
                  <a:cubicBezTo>
                    <a:pt x="239" y="111"/>
                    <a:pt x="239" y="111"/>
                    <a:pt x="239" y="111"/>
                  </a:cubicBezTo>
                  <a:cubicBezTo>
                    <a:pt x="249" y="98"/>
                    <a:pt x="267" y="86"/>
                    <a:pt x="280" y="85"/>
                  </a:cubicBezTo>
                  <a:close/>
                  <a:moveTo>
                    <a:pt x="230" y="301"/>
                  </a:moveTo>
                  <a:cubicBezTo>
                    <a:pt x="227" y="306"/>
                    <a:pt x="223" y="311"/>
                    <a:pt x="218" y="315"/>
                  </a:cubicBezTo>
                  <a:cubicBezTo>
                    <a:pt x="213" y="319"/>
                    <a:pt x="208" y="322"/>
                    <a:pt x="203" y="323"/>
                  </a:cubicBezTo>
                  <a:cubicBezTo>
                    <a:pt x="197" y="325"/>
                    <a:pt x="191" y="326"/>
                    <a:pt x="183" y="326"/>
                  </a:cubicBezTo>
                  <a:cubicBezTo>
                    <a:pt x="183" y="344"/>
                    <a:pt x="183" y="344"/>
                    <a:pt x="183" y="344"/>
                  </a:cubicBezTo>
                  <a:cubicBezTo>
                    <a:pt x="169" y="344"/>
                    <a:pt x="169" y="344"/>
                    <a:pt x="169" y="344"/>
                  </a:cubicBezTo>
                  <a:cubicBezTo>
                    <a:pt x="169" y="326"/>
                    <a:pt x="169" y="326"/>
                    <a:pt x="169" y="326"/>
                  </a:cubicBezTo>
                  <a:cubicBezTo>
                    <a:pt x="160" y="326"/>
                    <a:pt x="152" y="324"/>
                    <a:pt x="147" y="322"/>
                  </a:cubicBezTo>
                  <a:cubicBezTo>
                    <a:pt x="141" y="320"/>
                    <a:pt x="136" y="317"/>
                    <a:pt x="132" y="313"/>
                  </a:cubicBezTo>
                  <a:cubicBezTo>
                    <a:pt x="127" y="309"/>
                    <a:pt x="124" y="305"/>
                    <a:pt x="122" y="300"/>
                  </a:cubicBezTo>
                  <a:cubicBezTo>
                    <a:pt x="120" y="296"/>
                    <a:pt x="118" y="291"/>
                    <a:pt x="117" y="284"/>
                  </a:cubicBezTo>
                  <a:cubicBezTo>
                    <a:pt x="155" y="280"/>
                    <a:pt x="155" y="280"/>
                    <a:pt x="155" y="280"/>
                  </a:cubicBezTo>
                  <a:cubicBezTo>
                    <a:pt x="156" y="286"/>
                    <a:pt x="158" y="291"/>
                    <a:pt x="160" y="293"/>
                  </a:cubicBezTo>
                  <a:cubicBezTo>
                    <a:pt x="162" y="296"/>
                    <a:pt x="165" y="299"/>
                    <a:pt x="169" y="301"/>
                  </a:cubicBezTo>
                  <a:cubicBezTo>
                    <a:pt x="169" y="267"/>
                    <a:pt x="169" y="267"/>
                    <a:pt x="169" y="267"/>
                  </a:cubicBezTo>
                  <a:cubicBezTo>
                    <a:pt x="156" y="264"/>
                    <a:pt x="147" y="261"/>
                    <a:pt x="142" y="258"/>
                  </a:cubicBezTo>
                  <a:cubicBezTo>
                    <a:pt x="137" y="255"/>
                    <a:pt x="132" y="251"/>
                    <a:pt x="128" y="246"/>
                  </a:cubicBezTo>
                  <a:cubicBezTo>
                    <a:pt x="124" y="240"/>
                    <a:pt x="122" y="233"/>
                    <a:pt x="122" y="225"/>
                  </a:cubicBezTo>
                  <a:cubicBezTo>
                    <a:pt x="122" y="213"/>
                    <a:pt x="126" y="204"/>
                    <a:pt x="134" y="196"/>
                  </a:cubicBezTo>
                  <a:cubicBezTo>
                    <a:pt x="142" y="189"/>
                    <a:pt x="154" y="185"/>
                    <a:pt x="169" y="184"/>
                  </a:cubicBezTo>
                  <a:cubicBezTo>
                    <a:pt x="169" y="175"/>
                    <a:pt x="169" y="175"/>
                    <a:pt x="169" y="175"/>
                  </a:cubicBezTo>
                  <a:cubicBezTo>
                    <a:pt x="183" y="175"/>
                    <a:pt x="183" y="175"/>
                    <a:pt x="183" y="175"/>
                  </a:cubicBezTo>
                  <a:cubicBezTo>
                    <a:pt x="183" y="184"/>
                    <a:pt x="183" y="184"/>
                    <a:pt x="183" y="184"/>
                  </a:cubicBezTo>
                  <a:cubicBezTo>
                    <a:pt x="197" y="185"/>
                    <a:pt x="208" y="188"/>
                    <a:pt x="215" y="194"/>
                  </a:cubicBezTo>
                  <a:cubicBezTo>
                    <a:pt x="223" y="200"/>
                    <a:pt x="228" y="208"/>
                    <a:pt x="230" y="218"/>
                  </a:cubicBezTo>
                  <a:cubicBezTo>
                    <a:pt x="195" y="223"/>
                    <a:pt x="195" y="223"/>
                    <a:pt x="195" y="223"/>
                  </a:cubicBezTo>
                  <a:cubicBezTo>
                    <a:pt x="193" y="219"/>
                    <a:pt x="191" y="216"/>
                    <a:pt x="190" y="214"/>
                  </a:cubicBezTo>
                  <a:cubicBezTo>
                    <a:pt x="189" y="212"/>
                    <a:pt x="186" y="211"/>
                    <a:pt x="183" y="209"/>
                  </a:cubicBezTo>
                  <a:cubicBezTo>
                    <a:pt x="183" y="236"/>
                    <a:pt x="183" y="236"/>
                    <a:pt x="183" y="236"/>
                  </a:cubicBezTo>
                  <a:cubicBezTo>
                    <a:pt x="202" y="241"/>
                    <a:pt x="215" y="247"/>
                    <a:pt x="221" y="252"/>
                  </a:cubicBezTo>
                  <a:cubicBezTo>
                    <a:pt x="230" y="260"/>
                    <a:pt x="234" y="270"/>
                    <a:pt x="234" y="282"/>
                  </a:cubicBezTo>
                  <a:cubicBezTo>
                    <a:pt x="234" y="288"/>
                    <a:pt x="233" y="295"/>
                    <a:pt x="230" y="301"/>
                  </a:cubicBezTo>
                  <a:close/>
                </a:path>
              </a:pathLst>
            </a:custGeom>
            <a:solidFill>
              <a:srgbClr val="BE0202"/>
            </a:solidFill>
            <a:ln>
              <a:noFill/>
            </a:ln>
          </p:spPr>
          <p:txBody>
            <a:bodyPr vert="horz" wrap="square" lIns="91440" tIns="45720" rIns="91440" bIns="45720" numCol="1" anchor="t" anchorCtr="0" compatLnSpc="1"/>
            <a:lstStyle/>
            <a:p>
              <a:endParaRPr lang="zh-CN" altLang="en-US"/>
            </a:p>
          </p:txBody>
        </p:sp>
        <p:sp>
          <p:nvSpPr>
            <p:cNvPr id="15" name="矩形 14"/>
            <p:cNvSpPr/>
            <p:nvPr/>
          </p:nvSpPr>
          <p:spPr>
            <a:xfrm>
              <a:off x="7705725" y="934099"/>
              <a:ext cx="259080" cy="2736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Title Placeholder 1"/>
          <p:cNvSpPr>
            <a:spLocks noGrp="1"/>
          </p:cNvSpPr>
          <p:nvPr>
            <p:ph type="title"/>
          </p:nvPr>
        </p:nvSpPr>
        <p:spPr>
          <a:xfrm>
            <a:off x="1002684" y="281403"/>
            <a:ext cx="3975956" cy="441614"/>
          </a:xfrm>
          <a:prstGeom prst="rect">
            <a:avLst/>
          </a:prstGeom>
        </p:spPr>
        <p:txBody>
          <a:bodyPr vert="horz" lIns="121917" tIns="60958" rIns="121917" bIns="60958"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091" y="937550"/>
            <a:ext cx="10703669" cy="5544530"/>
          </a:xfrm>
          <a:prstGeom prst="rect">
            <a:avLst/>
          </a:prstGeom>
        </p:spPr>
        <p:txBody>
          <a:bodyPr vert="horz" lIns="121917" tIns="60958" rIns="121917" bIns="60958" rtlCol="0">
            <a:normAutofit/>
          </a:bodyPr>
          <a:lstStyle/>
          <a:p>
            <a:pPr lvl="0"/>
            <a:r>
              <a:rPr lang="zh-CN" altLang="en-US" dirty="0"/>
              <a:t>单击此处编辑母版文本样式</a:t>
            </a:r>
            <a:endParaRPr lang="zh-CN" altLang="en-US" dirty="0"/>
          </a:p>
        </p:txBody>
      </p:sp>
      <p:grpSp>
        <p:nvGrpSpPr>
          <p:cNvPr id="7" name="组合 6"/>
          <p:cNvGrpSpPr/>
          <p:nvPr userDrawn="1"/>
        </p:nvGrpSpPr>
        <p:grpSpPr>
          <a:xfrm>
            <a:off x="138588" y="353948"/>
            <a:ext cx="735172" cy="271046"/>
            <a:chOff x="264939" y="188640"/>
            <a:chExt cx="604358" cy="216024"/>
          </a:xfrm>
        </p:grpSpPr>
        <p:sp>
          <p:nvSpPr>
            <p:cNvPr id="8" name="燕尾形 7"/>
            <p:cNvSpPr/>
            <p:nvPr/>
          </p:nvSpPr>
          <p:spPr>
            <a:xfrm>
              <a:off x="264939" y="188640"/>
              <a:ext cx="216024" cy="216024"/>
            </a:xfrm>
            <a:prstGeom prst="chevron">
              <a:avLst/>
            </a:prstGeom>
            <a:solidFill>
              <a:srgbClr val="BE0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燕尾形 8"/>
            <p:cNvSpPr/>
            <p:nvPr/>
          </p:nvSpPr>
          <p:spPr>
            <a:xfrm>
              <a:off x="454914" y="188640"/>
              <a:ext cx="216024" cy="216024"/>
            </a:xfrm>
            <a:prstGeom prst="chevron">
              <a:avLst/>
            </a:prstGeom>
            <a:solidFill>
              <a:srgbClr val="BE0202">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燕尾形 9"/>
            <p:cNvSpPr/>
            <p:nvPr/>
          </p:nvSpPr>
          <p:spPr>
            <a:xfrm>
              <a:off x="653273" y="188640"/>
              <a:ext cx="216024" cy="216024"/>
            </a:xfrm>
            <a:prstGeom prst="chevron">
              <a:avLst/>
            </a:prstGeom>
            <a:solidFill>
              <a:srgbClr val="BE020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12" name="直接连接符 11"/>
          <p:cNvCxnSpPr/>
          <p:nvPr userDrawn="1"/>
        </p:nvCxnSpPr>
        <p:spPr>
          <a:xfrm>
            <a:off x="138588" y="705495"/>
            <a:ext cx="11541636" cy="0"/>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Slide Number Placeholder 5"/>
          <p:cNvSpPr>
            <a:spLocks noGrp="1"/>
          </p:cNvSpPr>
          <p:nvPr>
            <p:ph type="sldNum" sz="quarter" idx="4"/>
          </p:nvPr>
        </p:nvSpPr>
        <p:spPr>
          <a:xfrm>
            <a:off x="11199434" y="330424"/>
            <a:ext cx="442575" cy="365210"/>
          </a:xfrm>
          <a:prstGeom prst="rect">
            <a:avLst/>
          </a:prstGeom>
        </p:spPr>
        <p:txBody>
          <a:bodyPr/>
          <a:lstStyle>
            <a:lvl1pPr algn="ctr">
              <a:defRPr sz="1600" b="0">
                <a:solidFill>
                  <a:schemeClr val="bg1"/>
                </a:solidFill>
                <a:latin typeface="+mj-lt"/>
              </a:defRPr>
            </a:lvl1pPr>
          </a:lstStyle>
          <a:p>
            <a:fld id="{2C19E75E-6663-4DF6-8780-5FA1457FEFCA}"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txStyles>
    <p:titleStyle>
      <a:lvl1pPr algn="l" defTabSz="914400" rtl="0" eaLnBrk="1" latinLnBrk="0" hangingPunct="1">
        <a:lnSpc>
          <a:spcPct val="90000"/>
        </a:lnSpc>
        <a:spcBef>
          <a:spcPct val="0"/>
        </a:spcBef>
        <a:buNone/>
        <a:defRPr sz="2200" kern="1200">
          <a:solidFill>
            <a:schemeClr val="tx1"/>
          </a:solidFill>
          <a:latin typeface="+mj-lt"/>
          <a:ea typeface="+mj-ea"/>
          <a:cs typeface="+mj-cs"/>
        </a:defRPr>
      </a:lvl1pPr>
    </p:titleStyle>
    <p:body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emf"/></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emf"/></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1.emf"/><Relationship Id="rId1" Type="http://schemas.openxmlformats.org/officeDocument/2006/relationships/image" Target="../media/image20.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emf"/></Relationships>
</file>

<file path=ppt/slides/_rels/slide17.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tags" Target="../tags/tag65.xml"/><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87.xml"/><Relationship Id="rId30" Type="http://schemas.openxmlformats.org/officeDocument/2006/relationships/image" Target="../media/image11.emf"/><Relationship Id="rId3" Type="http://schemas.openxmlformats.org/officeDocument/2006/relationships/tags" Target="../tags/tag60.xml"/><Relationship Id="rId29" Type="http://schemas.openxmlformats.org/officeDocument/2006/relationships/tags" Target="../tags/tag86.xml"/><Relationship Id="rId28" Type="http://schemas.openxmlformats.org/officeDocument/2006/relationships/tags" Target="../tags/tag85.xml"/><Relationship Id="rId27" Type="http://schemas.openxmlformats.org/officeDocument/2006/relationships/tags" Target="../tags/tag84.xml"/><Relationship Id="rId26" Type="http://schemas.openxmlformats.org/officeDocument/2006/relationships/tags" Target="../tags/tag83.xml"/><Relationship Id="rId25" Type="http://schemas.openxmlformats.org/officeDocument/2006/relationships/tags" Target="../tags/tag82.xml"/><Relationship Id="rId24" Type="http://schemas.openxmlformats.org/officeDocument/2006/relationships/tags" Target="../tags/tag81.xml"/><Relationship Id="rId23" Type="http://schemas.openxmlformats.org/officeDocument/2006/relationships/tags" Target="../tags/tag80.xml"/><Relationship Id="rId22" Type="http://schemas.openxmlformats.org/officeDocument/2006/relationships/tags" Target="../tags/tag79.xml"/><Relationship Id="rId21" Type="http://schemas.openxmlformats.org/officeDocument/2006/relationships/tags" Target="../tags/tag78.xml"/><Relationship Id="rId20" Type="http://schemas.openxmlformats.org/officeDocument/2006/relationships/tags" Target="../tags/tag77.xml"/><Relationship Id="rId2" Type="http://schemas.openxmlformats.org/officeDocument/2006/relationships/tags" Target="../tags/tag59.xml"/><Relationship Id="rId19" Type="http://schemas.openxmlformats.org/officeDocument/2006/relationships/tags" Target="../tags/tag76.xml"/><Relationship Id="rId18" Type="http://schemas.openxmlformats.org/officeDocument/2006/relationships/tags" Target="../tags/tag75.xml"/><Relationship Id="rId17" Type="http://schemas.openxmlformats.org/officeDocument/2006/relationships/tags" Target="../tags/tag74.xml"/><Relationship Id="rId16" Type="http://schemas.openxmlformats.org/officeDocument/2006/relationships/tags" Target="../tags/tag73.xml"/><Relationship Id="rId15" Type="http://schemas.openxmlformats.org/officeDocument/2006/relationships/tags" Target="../tags/tag72.xml"/><Relationship Id="rId14" Type="http://schemas.openxmlformats.org/officeDocument/2006/relationships/tags" Target="../tags/tag71.xml"/><Relationship Id="rId13" Type="http://schemas.openxmlformats.org/officeDocument/2006/relationships/tags" Target="../tags/tag70.xml"/><Relationship Id="rId12" Type="http://schemas.openxmlformats.org/officeDocument/2006/relationships/tags" Target="../tags/tag69.xml"/><Relationship Id="rId11" Type="http://schemas.openxmlformats.org/officeDocument/2006/relationships/tags" Target="../tags/tag68.xml"/><Relationship Id="rId10" Type="http://schemas.openxmlformats.org/officeDocument/2006/relationships/tags" Target="../tags/tag67.xml"/><Relationship Id="rId1"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29.xml"/><Relationship Id="rId30" Type="http://schemas.openxmlformats.org/officeDocument/2006/relationships/image" Target="../media/image11.emf"/><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emf"/></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emf"/></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116.xml"/><Relationship Id="rId30" Type="http://schemas.openxmlformats.org/officeDocument/2006/relationships/image" Target="../media/image11.emf"/><Relationship Id="rId3" Type="http://schemas.openxmlformats.org/officeDocument/2006/relationships/tags" Target="../tags/tag89.xml"/><Relationship Id="rId29" Type="http://schemas.openxmlformats.org/officeDocument/2006/relationships/tags" Target="../tags/tag115.xml"/><Relationship Id="rId28" Type="http://schemas.openxmlformats.org/officeDocument/2006/relationships/tags" Target="../tags/tag114.xml"/><Relationship Id="rId27" Type="http://schemas.openxmlformats.org/officeDocument/2006/relationships/tags" Target="../tags/tag113.xml"/><Relationship Id="rId26" Type="http://schemas.openxmlformats.org/officeDocument/2006/relationships/tags" Target="../tags/tag112.xml"/><Relationship Id="rId25" Type="http://schemas.openxmlformats.org/officeDocument/2006/relationships/tags" Target="../tags/tag111.xml"/><Relationship Id="rId24" Type="http://schemas.openxmlformats.org/officeDocument/2006/relationships/tags" Target="../tags/tag110.xml"/><Relationship Id="rId23" Type="http://schemas.openxmlformats.org/officeDocument/2006/relationships/tags" Target="../tags/tag109.xml"/><Relationship Id="rId22" Type="http://schemas.openxmlformats.org/officeDocument/2006/relationships/tags" Target="../tags/tag108.xml"/><Relationship Id="rId21" Type="http://schemas.openxmlformats.org/officeDocument/2006/relationships/tags" Target="../tags/tag107.xml"/><Relationship Id="rId20" Type="http://schemas.openxmlformats.org/officeDocument/2006/relationships/tags" Target="../tags/tag106.xml"/><Relationship Id="rId2" Type="http://schemas.openxmlformats.org/officeDocument/2006/relationships/tags" Target="../tags/tag88.xml"/><Relationship Id="rId19" Type="http://schemas.openxmlformats.org/officeDocument/2006/relationships/tags" Target="../tags/tag105.xml"/><Relationship Id="rId18" Type="http://schemas.openxmlformats.org/officeDocument/2006/relationships/tags" Target="../tags/tag104.xml"/><Relationship Id="rId17" Type="http://schemas.openxmlformats.org/officeDocument/2006/relationships/tags" Target="../tags/tag103.xml"/><Relationship Id="rId16" Type="http://schemas.openxmlformats.org/officeDocument/2006/relationships/tags" Target="../tags/tag102.xml"/><Relationship Id="rId15" Type="http://schemas.openxmlformats.org/officeDocument/2006/relationships/tags" Target="../tags/tag101.xml"/><Relationship Id="rId14" Type="http://schemas.openxmlformats.org/officeDocument/2006/relationships/tags" Target="../tags/tag100.xml"/><Relationship Id="rId13" Type="http://schemas.openxmlformats.org/officeDocument/2006/relationships/tags" Target="../tags/tag99.xml"/><Relationship Id="rId12" Type="http://schemas.openxmlformats.org/officeDocument/2006/relationships/tags" Target="../tags/tag98.xml"/><Relationship Id="rId11" Type="http://schemas.openxmlformats.org/officeDocument/2006/relationships/tags" Target="../tags/tag97.xml"/><Relationship Id="rId10" Type="http://schemas.openxmlformats.org/officeDocument/2006/relationships/tags" Target="../tags/tag96.xml"/><Relationship Id="rId1" Type="http://schemas.openxmlformats.org/officeDocument/2006/relationships/image" Target="../media/image1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emf"/></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emf"/></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1.emf"/><Relationship Id="rId1" Type="http://schemas.openxmlformats.org/officeDocument/2006/relationships/image" Target="../media/image30.emf"/></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3.emf"/><Relationship Id="rId1" Type="http://schemas.openxmlformats.org/officeDocument/2006/relationships/image" Target="../media/image32.emf"/></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emf"/></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4.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image" Target="../media/image35.emf"/></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9.emf"/><Relationship Id="rId1" Type="http://schemas.openxmlformats.org/officeDocument/2006/relationships/image" Target="../media/image38.e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1.emf"/><Relationship Id="rId1" Type="http://schemas.openxmlformats.org/officeDocument/2006/relationships/image" Target="../media/image40.e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3.emf"/><Relationship Id="rId1" Type="http://schemas.openxmlformats.org/officeDocument/2006/relationships/image" Target="../media/image42.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5.emf"/><Relationship Id="rId1" Type="http://schemas.openxmlformats.org/officeDocument/2006/relationships/image" Target="../media/image44.emf"/></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6.emf"/></Relationships>
</file>

<file path=ppt/slides/_rels/slide52.xml.rels><?xml version="1.0" encoding="UTF-8" standalone="yes"?>
<Relationships xmlns="http://schemas.openxmlformats.org/package/2006/relationships"><Relationship Id="rId9" Type="http://schemas.openxmlformats.org/officeDocument/2006/relationships/tags" Target="../tags/tag124.xml"/><Relationship Id="rId8" Type="http://schemas.openxmlformats.org/officeDocument/2006/relationships/tags" Target="../tags/tag123.xml"/><Relationship Id="rId7" Type="http://schemas.openxmlformats.org/officeDocument/2006/relationships/tags" Target="../tags/tag122.x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1" Type="http://schemas.openxmlformats.org/officeDocument/2006/relationships/slideLayout" Target="../slideLayouts/slideLayout1.xml"/><Relationship Id="rId20" Type="http://schemas.openxmlformats.org/officeDocument/2006/relationships/image" Target="../media/image12.png"/><Relationship Id="rId2" Type="http://schemas.openxmlformats.org/officeDocument/2006/relationships/tags" Target="../tags/tag117.xml"/><Relationship Id="rId19" Type="http://schemas.openxmlformats.org/officeDocument/2006/relationships/tags" Target="../tags/tag133.xml"/><Relationship Id="rId18" Type="http://schemas.openxmlformats.org/officeDocument/2006/relationships/image" Target="../media/image11.emf"/><Relationship Id="rId17" Type="http://schemas.openxmlformats.org/officeDocument/2006/relationships/tags" Target="../tags/tag132.xml"/><Relationship Id="rId16" Type="http://schemas.openxmlformats.org/officeDocument/2006/relationships/tags" Target="../tags/tag131.xml"/><Relationship Id="rId15" Type="http://schemas.openxmlformats.org/officeDocument/2006/relationships/tags" Target="../tags/tag130.xml"/><Relationship Id="rId14" Type="http://schemas.openxmlformats.org/officeDocument/2006/relationships/tags" Target="../tags/tag129.xml"/><Relationship Id="rId13" Type="http://schemas.openxmlformats.org/officeDocument/2006/relationships/tags" Target="../tags/tag128.xml"/><Relationship Id="rId12" Type="http://schemas.openxmlformats.org/officeDocument/2006/relationships/tags" Target="../tags/tag127.xml"/><Relationship Id="rId11" Type="http://schemas.openxmlformats.org/officeDocument/2006/relationships/tags" Target="../tags/tag126.xml"/><Relationship Id="rId10" Type="http://schemas.openxmlformats.org/officeDocument/2006/relationships/tags" Target="../tags/tag125.xml"/><Relationship Id="rId1" Type="http://schemas.openxmlformats.org/officeDocument/2006/relationships/image" Target="../media/image10.pn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7.emf"/></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8.emf"/></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0.emf"/><Relationship Id="rId1" Type="http://schemas.openxmlformats.org/officeDocument/2006/relationships/image" Target="../media/image49.emf"/></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1.emf"/></Relationships>
</file>

<file path=ppt/slides/_rels/slide57.xml.rels><?xml version="1.0" encoding="UTF-8" standalone="yes"?>
<Relationships xmlns="http://schemas.openxmlformats.org/package/2006/relationships"><Relationship Id="rId9" Type="http://schemas.openxmlformats.org/officeDocument/2006/relationships/tags" Target="../tags/tag141.xml"/><Relationship Id="rId8" Type="http://schemas.openxmlformats.org/officeDocument/2006/relationships/tags" Target="../tags/tag140.xml"/><Relationship Id="rId7" Type="http://schemas.openxmlformats.org/officeDocument/2006/relationships/tags" Target="../tags/tag139.xml"/><Relationship Id="rId6" Type="http://schemas.openxmlformats.org/officeDocument/2006/relationships/tags" Target="../tags/tag138.xml"/><Relationship Id="rId5" Type="http://schemas.openxmlformats.org/officeDocument/2006/relationships/tags" Target="../tags/tag137.xml"/><Relationship Id="rId4" Type="http://schemas.openxmlformats.org/officeDocument/2006/relationships/tags" Target="../tags/tag136.xml"/><Relationship Id="rId3" Type="http://schemas.openxmlformats.org/officeDocument/2006/relationships/tags" Target="../tags/tag135.xml"/><Relationship Id="rId21" Type="http://schemas.openxmlformats.org/officeDocument/2006/relationships/slideLayout" Target="../slideLayouts/slideLayout1.xml"/><Relationship Id="rId20" Type="http://schemas.openxmlformats.org/officeDocument/2006/relationships/image" Target="../media/image12.png"/><Relationship Id="rId2" Type="http://schemas.openxmlformats.org/officeDocument/2006/relationships/tags" Target="../tags/tag134.xml"/><Relationship Id="rId19" Type="http://schemas.openxmlformats.org/officeDocument/2006/relationships/tags" Target="../tags/tag150.xml"/><Relationship Id="rId18" Type="http://schemas.openxmlformats.org/officeDocument/2006/relationships/image" Target="../media/image11.emf"/><Relationship Id="rId17" Type="http://schemas.openxmlformats.org/officeDocument/2006/relationships/tags" Target="../tags/tag149.xml"/><Relationship Id="rId16" Type="http://schemas.openxmlformats.org/officeDocument/2006/relationships/tags" Target="../tags/tag148.xml"/><Relationship Id="rId15" Type="http://schemas.openxmlformats.org/officeDocument/2006/relationships/tags" Target="../tags/tag147.xml"/><Relationship Id="rId14" Type="http://schemas.openxmlformats.org/officeDocument/2006/relationships/tags" Target="../tags/tag146.xml"/><Relationship Id="rId13" Type="http://schemas.openxmlformats.org/officeDocument/2006/relationships/tags" Target="../tags/tag145.xml"/><Relationship Id="rId12" Type="http://schemas.openxmlformats.org/officeDocument/2006/relationships/tags" Target="../tags/tag144.xml"/><Relationship Id="rId11" Type="http://schemas.openxmlformats.org/officeDocument/2006/relationships/tags" Target="../tags/tag143.xml"/><Relationship Id="rId10" Type="http://schemas.openxmlformats.org/officeDocument/2006/relationships/tags" Target="../tags/tag142.xml"/><Relationship Id="rId1" Type="http://schemas.openxmlformats.org/officeDocument/2006/relationships/image" Target="../media/image1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6.emf"/><Relationship Id="rId1" Type="http://schemas.openxmlformats.org/officeDocument/2006/relationships/image" Target="../media/image15.emf"/></Relationships>
</file>

<file path=ppt/slides/_rels/slide9.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58.xml"/><Relationship Id="rId30" Type="http://schemas.openxmlformats.org/officeDocument/2006/relationships/image" Target="../media/image11.emf"/><Relationship Id="rId3" Type="http://schemas.openxmlformats.org/officeDocument/2006/relationships/tags" Target="../tags/tag31.xml"/><Relationship Id="rId29" Type="http://schemas.openxmlformats.org/officeDocument/2006/relationships/tags" Target="../tags/tag57.xml"/><Relationship Id="rId28" Type="http://schemas.openxmlformats.org/officeDocument/2006/relationships/tags" Target="../tags/tag56.xml"/><Relationship Id="rId27" Type="http://schemas.openxmlformats.org/officeDocument/2006/relationships/tags" Target="../tags/tag55.xml"/><Relationship Id="rId26" Type="http://schemas.openxmlformats.org/officeDocument/2006/relationships/tags" Target="../tags/tag54.xml"/><Relationship Id="rId25" Type="http://schemas.openxmlformats.org/officeDocument/2006/relationships/tags" Target="../tags/tag53.xml"/><Relationship Id="rId24" Type="http://schemas.openxmlformats.org/officeDocument/2006/relationships/tags" Target="../tags/tag52.xml"/><Relationship Id="rId23" Type="http://schemas.openxmlformats.org/officeDocument/2006/relationships/tags" Target="../tags/tag51.xml"/><Relationship Id="rId22" Type="http://schemas.openxmlformats.org/officeDocument/2006/relationships/tags" Target="../tags/tag50.xml"/><Relationship Id="rId21" Type="http://schemas.openxmlformats.org/officeDocument/2006/relationships/tags" Target="../tags/tag49.xml"/><Relationship Id="rId20" Type="http://schemas.openxmlformats.org/officeDocument/2006/relationships/tags" Target="../tags/tag48.xml"/><Relationship Id="rId2" Type="http://schemas.openxmlformats.org/officeDocument/2006/relationships/tags" Target="../tags/tag30.xml"/><Relationship Id="rId19" Type="http://schemas.openxmlformats.org/officeDocument/2006/relationships/tags" Target="../tags/tag47.xml"/><Relationship Id="rId18" Type="http://schemas.openxmlformats.org/officeDocument/2006/relationships/tags" Target="../tags/tag46.xml"/><Relationship Id="rId17" Type="http://schemas.openxmlformats.org/officeDocument/2006/relationships/tags" Target="../tags/tag45.xml"/><Relationship Id="rId16" Type="http://schemas.openxmlformats.org/officeDocument/2006/relationships/tags" Target="../tags/tag44.xml"/><Relationship Id="rId15" Type="http://schemas.openxmlformats.org/officeDocument/2006/relationships/tags" Target="../tags/tag43.xml"/><Relationship Id="rId14" Type="http://schemas.openxmlformats.org/officeDocument/2006/relationships/tags" Target="../tags/tag42.xml"/><Relationship Id="rId13" Type="http://schemas.openxmlformats.org/officeDocument/2006/relationships/tags" Target="../tags/tag41.xml"/><Relationship Id="rId12" Type="http://schemas.openxmlformats.org/officeDocument/2006/relationships/tags" Target="../tags/tag40.xml"/><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6809" y="-1"/>
            <a:ext cx="8573381" cy="56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3985" y="4735830"/>
            <a:ext cx="6334125" cy="678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b="1" dirty="0">
                <a:solidFill>
                  <a:srgbClr val="BE0202"/>
                </a:solidFill>
                <a:latin typeface="微软雅黑" panose="020B0503020204020204" pitchFamily="34" charset="-122"/>
                <a:ea typeface="微软雅黑" panose="020B0503020204020204" pitchFamily="34" charset="-122"/>
              </a:rPr>
              <a:t>短视频运营与变现</a:t>
            </a:r>
            <a:endParaRPr lang="zh-CN" altLang="en-US" sz="4800" b="1" dirty="0">
              <a:solidFill>
                <a:srgbClr val="BE0202"/>
              </a:solidFill>
              <a:latin typeface="微软雅黑" panose="020B0503020204020204" pitchFamily="34" charset="-122"/>
              <a:ea typeface="微软雅黑" panose="020B0503020204020204" pitchFamily="34" charset="-122"/>
            </a:endParaRPr>
          </a:p>
        </p:txBody>
      </p:sp>
      <p:sp>
        <p:nvSpPr>
          <p:cNvPr id="6" name="TextBox 12"/>
          <p:cNvSpPr txBox="1">
            <a:spLocks noChangeArrowheads="1"/>
          </p:cNvSpPr>
          <p:nvPr/>
        </p:nvSpPr>
        <p:spPr bwMode="auto">
          <a:xfrm>
            <a:off x="198048" y="5928011"/>
            <a:ext cx="5872986" cy="4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pitchFamily="34" charset="-122"/>
                <a:ea typeface="微软雅黑" panose="020B0503020204020204" pitchFamily="34" charset="-122"/>
              </a:rPr>
              <a:t>人民邮电出版社</a:t>
            </a:r>
            <a:endParaRPr lang="zh-CN" altLang="en-US" sz="2100" dirty="0">
              <a:solidFill>
                <a:srgbClr val="4D4948"/>
              </a:solidFill>
              <a:latin typeface="微软雅黑" panose="020B0503020204020204" pitchFamily="34" charset="-122"/>
              <a:ea typeface="微软雅黑" panose="020B0503020204020204" pitchFamily="34" charset="-122"/>
            </a:endParaRPr>
          </a:p>
        </p:txBody>
      </p:sp>
      <p:cxnSp>
        <p:nvCxnSpPr>
          <p:cNvPr id="7" name="直接连接符 44"/>
          <p:cNvCxnSpPr>
            <a:cxnSpLocks noChangeShapeType="1"/>
          </p:cNvCxnSpPr>
          <p:nvPr/>
        </p:nvCxnSpPr>
        <p:spPr bwMode="auto">
          <a:xfrm>
            <a:off x="239319" y="5638551"/>
            <a:ext cx="874757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0" y="0"/>
            <a:ext cx="1404756" cy="568457"/>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3242" y="65401"/>
            <a:ext cx="333785" cy="437654"/>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90" y="3292022"/>
            <a:ext cx="822867" cy="82286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030" y="4830352"/>
            <a:ext cx="757656" cy="75765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158" y="2123788"/>
            <a:ext cx="1168234" cy="116823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302" y="497152"/>
            <a:ext cx="825947" cy="8259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745" y="4296637"/>
            <a:ext cx="673204" cy="673204"/>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4526" y="1705826"/>
            <a:ext cx="545267" cy="545267"/>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268" y="1958536"/>
            <a:ext cx="870130" cy="870130"/>
          </a:xfrm>
          <a:prstGeom prst="rect">
            <a:avLst/>
          </a:prstGeom>
        </p:spPr>
      </p:pic>
      <p:grpSp>
        <p:nvGrpSpPr>
          <p:cNvPr id="29" name="组合 18"/>
          <p:cNvGrpSpPr/>
          <p:nvPr/>
        </p:nvGrpSpPr>
        <p:grpSpPr bwMode="auto">
          <a:xfrm>
            <a:off x="171126" y="3829684"/>
            <a:ext cx="6165874" cy="684530"/>
            <a:chOff x="273857" y="3807026"/>
            <a:chExt cx="6030052" cy="683805"/>
          </a:xfrm>
        </p:grpSpPr>
        <p:sp>
          <p:nvSpPr>
            <p:cNvPr id="30" name="矩形 45"/>
            <p:cNvSpPr>
              <a:spLocks noChangeArrowheads="1"/>
            </p:cNvSpPr>
            <p:nvPr/>
          </p:nvSpPr>
          <p:spPr bwMode="auto">
            <a:xfrm>
              <a:off x="298697" y="3807026"/>
              <a:ext cx="1257550" cy="683805"/>
            </a:xfrm>
            <a:prstGeom prst="rect">
              <a:avLst/>
            </a:prstGeom>
            <a:solidFill>
              <a:srgbClr val="BE0202"/>
            </a:solidFill>
            <a:ln w="9525">
              <a:noFill/>
              <a:miter lim="800000"/>
            </a:ln>
          </p:spPr>
          <p:txBody>
            <a:bodyPr lIns="121917" tIns="60958" rIns="121917" bIns="60958"/>
            <a:lstStyle/>
            <a:p>
              <a:endParaRPr lang="zh-CN" altLang="en-US"/>
            </a:p>
          </p:txBody>
        </p:sp>
        <p:sp>
          <p:nvSpPr>
            <p:cNvPr id="31" name="矩形 53"/>
            <p:cNvSpPr>
              <a:spLocks noChangeArrowheads="1"/>
            </p:cNvSpPr>
            <p:nvPr/>
          </p:nvSpPr>
          <p:spPr bwMode="auto">
            <a:xfrm>
              <a:off x="1602818" y="3814004"/>
              <a:ext cx="4318519" cy="676193"/>
            </a:xfrm>
            <a:prstGeom prst="rect">
              <a:avLst/>
            </a:prstGeom>
            <a:solidFill>
              <a:srgbClr val="504B48"/>
            </a:solidFill>
            <a:ln w="9525">
              <a:noFill/>
              <a:miter lim="800000"/>
            </a:ln>
          </p:spPr>
          <p:txBody>
            <a:bodyPr lIns="121917" tIns="60958" rIns="121917" bIns="60958"/>
            <a:lstStyle/>
            <a:p>
              <a:endParaRPr lang="zh-CN" altLang="en-US"/>
            </a:p>
          </p:txBody>
        </p:sp>
        <p:sp>
          <p:nvSpPr>
            <p:cNvPr id="32" name="TextBox 17"/>
            <p:cNvSpPr txBox="1">
              <a:spLocks noChangeArrowheads="1"/>
            </p:cNvSpPr>
            <p:nvPr/>
          </p:nvSpPr>
          <p:spPr bwMode="auto">
            <a:xfrm>
              <a:off x="1572551" y="3906149"/>
              <a:ext cx="4731358" cy="439589"/>
            </a:xfrm>
            <a:prstGeom prst="rect">
              <a:avLst/>
            </a:prstGeom>
            <a:noFill/>
            <a:ln w="9525">
              <a:noFill/>
              <a:miter lim="800000"/>
            </a:ln>
          </p:spPr>
          <p:txBody>
            <a:bodyPr lIns="121917" tIns="60958" rIns="121917" bIns="60958">
              <a:spAutoFit/>
            </a:bodyPr>
            <a:lstStyle/>
            <a:p>
              <a:pPr>
                <a:lnSpc>
                  <a:spcPct val="130000"/>
                </a:lnSpc>
              </a:pPr>
              <a:r>
                <a:rPr lang="zh-CN" altLang="en-US" sz="1600">
                  <a:solidFill>
                    <a:srgbClr val="F8F8F8"/>
                  </a:solidFill>
                  <a:latin typeface="微软雅黑" panose="020B0503020204020204" pitchFamily="34" charset="-122"/>
                  <a:ea typeface="微软雅黑" panose="020B0503020204020204" pitchFamily="34" charset="-122"/>
                  <a:sym typeface="+mn-ea"/>
                </a:rPr>
                <a:t>短视频拍摄与剪辑实战教程（剪映</a:t>
              </a:r>
              <a:r>
                <a:rPr lang="en-US" altLang="zh-CN" sz="1600">
                  <a:solidFill>
                    <a:srgbClr val="F8F8F8"/>
                  </a:solidFill>
                  <a:latin typeface="微软雅黑" panose="020B0503020204020204" pitchFamily="34" charset="-122"/>
                  <a:ea typeface="微软雅黑" panose="020B0503020204020204" pitchFamily="34" charset="-122"/>
                  <a:sym typeface="+mn-ea"/>
                </a:rPr>
                <a:t>+Premiere</a:t>
              </a:r>
              <a:r>
                <a:rPr lang="zh-CN" altLang="en-US" sz="1600">
                  <a:solidFill>
                    <a:srgbClr val="F8F8F8"/>
                  </a:solidFill>
                  <a:latin typeface="微软雅黑" panose="020B0503020204020204" pitchFamily="34" charset="-122"/>
                  <a:ea typeface="微软雅黑" panose="020B0503020204020204" pitchFamily="34" charset="-122"/>
                  <a:sym typeface="+mn-ea"/>
                </a:rPr>
                <a:t>）</a:t>
              </a:r>
              <a:endParaRPr lang="zh-CN" altLang="en-US" sz="1600">
                <a:solidFill>
                  <a:srgbClr val="F8F8F8"/>
                </a:solidFill>
                <a:latin typeface="微软雅黑" panose="020B0503020204020204" pitchFamily="34" charset="-122"/>
                <a:ea typeface="微软雅黑" panose="020B0503020204020204" pitchFamily="34" charset="-122"/>
                <a:sym typeface="+mn-ea"/>
              </a:endParaRPr>
            </a:p>
          </p:txBody>
        </p:sp>
        <p:sp>
          <p:nvSpPr>
            <p:cNvPr id="33" name="矩形 22"/>
            <p:cNvSpPr>
              <a:spLocks noChangeArrowheads="1"/>
            </p:cNvSpPr>
            <p:nvPr/>
          </p:nvSpPr>
          <p:spPr bwMode="auto">
            <a:xfrm>
              <a:off x="273857" y="3868601"/>
              <a:ext cx="1281769" cy="521417"/>
            </a:xfrm>
            <a:prstGeom prst="rect">
              <a:avLst/>
            </a:prstGeom>
            <a:noFill/>
            <a:ln w="9525">
              <a:noFill/>
              <a:miter lim="800000"/>
            </a:ln>
          </p:spPr>
          <p:txBody>
            <a:bodyPr wrap="none">
              <a:spAutoFit/>
            </a:bodyPr>
            <a:lstStyle/>
            <a:p>
              <a:r>
                <a:rPr lang="zh-CN" altLang="en-US" sz="2800">
                  <a:solidFill>
                    <a:srgbClr val="F8F8F8"/>
                  </a:solidFill>
                  <a:latin typeface="微软雅黑" panose="020B0503020204020204" pitchFamily="34" charset="-122"/>
                  <a:ea typeface="微软雅黑" panose="020B0503020204020204" pitchFamily="34" charset="-122"/>
                </a:rPr>
                <a:t>第</a:t>
              </a:r>
              <a:r>
                <a:rPr lang="en-US" altLang="zh-CN" sz="2800">
                  <a:solidFill>
                    <a:srgbClr val="F8F8F8"/>
                  </a:solidFill>
                  <a:latin typeface="微软雅黑" panose="020B0503020204020204" pitchFamily="34" charset="-122"/>
                  <a:ea typeface="微软雅黑" panose="020B0503020204020204" pitchFamily="34" charset="-122"/>
                </a:rPr>
                <a:t>10</a:t>
              </a:r>
              <a:r>
                <a:rPr lang="zh-CN" altLang="en-US" sz="2800">
                  <a:solidFill>
                    <a:srgbClr val="F8F8F8"/>
                  </a:solidFill>
                  <a:latin typeface="微软雅黑" panose="020B0503020204020204" pitchFamily="34" charset="-122"/>
                  <a:ea typeface="微软雅黑" panose="020B0503020204020204" pitchFamily="34" charset="-122"/>
                </a:rPr>
                <a:t>章</a:t>
              </a:r>
              <a:endParaRPr lang="zh-CN" altLang="en-US" sz="2800">
                <a:latin typeface="Times New Roman" panose="02020603050405020304" pitchFamily="18" charset="0"/>
                <a:ea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10.2.1 </a:t>
            </a:r>
            <a:r>
              <a:rPr lang="zh-CN" altLang="en-US" dirty="0"/>
              <a:t>多渠道转发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利用个人的社交关系和影响力，在朋友圈、微信群、知乎、贴吧和微博等渠道转发视频，可以获得更多观众的关注，如图所示。</a:t>
            </a:r>
            <a:endParaRPr lang="zh-CN" altLang="en-US" dirty="0"/>
          </a:p>
        </p:txBody>
      </p:sp>
      <p:pic>
        <p:nvPicPr>
          <p:cNvPr id="2" name="图片 1"/>
          <p:cNvPicPr>
            <a:picLocks noChangeAspect="1"/>
          </p:cNvPicPr>
          <p:nvPr/>
        </p:nvPicPr>
        <p:blipFill>
          <a:blip r:embed="rId1"/>
          <a:stretch>
            <a:fillRect/>
          </a:stretch>
        </p:blipFill>
        <p:spPr>
          <a:xfrm>
            <a:off x="3518535" y="2353945"/>
            <a:ext cx="4848225" cy="29368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10.2.2 </a:t>
            </a:r>
            <a:r>
              <a:rPr lang="zh-CN" altLang="en-US" dirty="0"/>
              <a:t>参加挑战和比赛</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689850" cy="1760855"/>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很多短视频平台都有挑战项目，这些项目自带巨大流量。例如抖音平台推出的</a:t>
            </a:r>
            <a:r>
              <a:rPr lang="en-US" altLang="zh-CN" dirty="0"/>
              <a:t>“</a:t>
            </a:r>
            <a:r>
              <a:rPr lang="zh-CN" altLang="en-US" dirty="0"/>
              <a:t>话题挑战赛</a:t>
            </a:r>
            <a:r>
              <a:rPr lang="en-US" altLang="zh-CN" dirty="0"/>
              <a:t>”</a:t>
            </a:r>
            <a:r>
              <a:rPr lang="zh-CN" altLang="en-US" dirty="0"/>
              <a:t>，每天都有各种主题的热门话题和挑战活动，鼓励用户积极参加。参与话题挑战赛就是跟拍其他用户的同款视频，最后看谁拍的视频效果好。这样一种娱乐竞赛性质的活动不仅可以起到很好的引导、推广作用，还有机会通过话题引来大量流量。图所示为</a:t>
            </a:r>
            <a:r>
              <a:rPr lang="en-US" altLang="zh-CN" dirty="0"/>
              <a:t>“#</a:t>
            </a:r>
            <a:r>
              <a:rPr lang="zh-CN" altLang="en-US" dirty="0"/>
              <a:t>美好生活看信阳</a:t>
            </a:r>
            <a:r>
              <a:rPr lang="en-US" altLang="zh-CN" dirty="0"/>
              <a:t>”</a:t>
            </a:r>
            <a:r>
              <a:rPr lang="zh-CN" altLang="en-US" dirty="0"/>
              <a:t>挑战赛活动，可以看到该话题的播放量高达</a:t>
            </a:r>
            <a:r>
              <a:rPr lang="en-US" altLang="zh-CN" dirty="0"/>
              <a:t>5.8</a:t>
            </a:r>
            <a:r>
              <a:rPr lang="zh-CN" altLang="en-US" dirty="0"/>
              <a:t>亿次。</a:t>
            </a:r>
            <a:endParaRPr lang="zh-CN" altLang="en-US" dirty="0"/>
          </a:p>
        </p:txBody>
      </p:sp>
      <p:pic>
        <p:nvPicPr>
          <p:cNvPr id="2" name="图片 1"/>
          <p:cNvPicPr>
            <a:picLocks noChangeAspect="1"/>
          </p:cNvPicPr>
          <p:nvPr/>
        </p:nvPicPr>
        <p:blipFill>
          <a:blip r:embed="rId1"/>
          <a:stretch>
            <a:fillRect/>
          </a:stretch>
        </p:blipFill>
        <p:spPr>
          <a:xfrm>
            <a:off x="8656320" y="1187450"/>
            <a:ext cx="2445385" cy="481774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10.2.3 </a:t>
            </a:r>
            <a:r>
              <a:rPr lang="zh-CN" altLang="en-US" dirty="0"/>
              <a:t>付费推广</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700645" cy="1828165"/>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一些平台提供了付费推广渠道，以帮助创作者的作品获取更大的曝光量，例如抖音推出的</a:t>
            </a:r>
            <a:r>
              <a:rPr lang="en-US" altLang="zh-CN" dirty="0"/>
              <a:t>“DOU</a:t>
            </a:r>
            <a:r>
              <a:rPr lang="zh-CN" altLang="en-US" dirty="0"/>
              <a:t>＋上热门</a:t>
            </a:r>
            <a:r>
              <a:rPr lang="en-US" altLang="zh-CN" dirty="0"/>
              <a:t>”</a:t>
            </a:r>
            <a:r>
              <a:rPr lang="zh-CN" altLang="en-US" dirty="0"/>
              <a:t>功能，如图所示。作为抖音内置的内容加热工具，它支持自投放和代投放，通过高效、智能的推荐算法，可以将创作者的视频精准地推荐给对该内容感兴趣的潜在用户，从而实现播放量、点赞量和粉丝量的快速提升。</a:t>
            </a:r>
            <a:endParaRPr lang="zh-CN" altLang="en-US" dirty="0"/>
          </a:p>
        </p:txBody>
      </p:sp>
      <p:pic>
        <p:nvPicPr>
          <p:cNvPr id="2" name="图片 1"/>
          <p:cNvPicPr>
            <a:picLocks noChangeAspect="1"/>
          </p:cNvPicPr>
          <p:nvPr/>
        </p:nvPicPr>
        <p:blipFill>
          <a:blip r:embed="rId1"/>
          <a:stretch>
            <a:fillRect/>
          </a:stretch>
        </p:blipFill>
        <p:spPr>
          <a:xfrm>
            <a:off x="8642985" y="1181735"/>
            <a:ext cx="2461895" cy="487616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10.2.4 </a:t>
            </a:r>
            <a:r>
              <a:rPr lang="zh-CN" altLang="en-US" dirty="0"/>
              <a:t>蹭热度</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a:t>
            </a:r>
            <a:r>
              <a:rPr lang="zh-CN" altLang="en-US" dirty="0"/>
              <a:t>蹭热度</a:t>
            </a:r>
            <a:r>
              <a:rPr lang="en-US" altLang="zh-CN" dirty="0"/>
              <a:t>”</a:t>
            </a:r>
            <a:r>
              <a:rPr lang="zh-CN" altLang="en-US" dirty="0"/>
              <a:t>是一种高效、可行的增加曝光量的方法。短视频运营者可以在一些流量较大的</a:t>
            </a:r>
            <a:r>
              <a:rPr lang="en-US" altLang="zh-CN" dirty="0"/>
              <a:t>“</a:t>
            </a:r>
            <a:r>
              <a:rPr lang="zh-CN" altLang="en-US" dirty="0"/>
              <a:t>大</a:t>
            </a:r>
            <a:r>
              <a:rPr lang="en-US" altLang="zh-CN" dirty="0"/>
              <a:t>V”</a:t>
            </a:r>
            <a:r>
              <a:rPr lang="zh-CN" altLang="en-US" dirty="0"/>
              <a:t>的热门微博下进行评论、回复，积极分享自己的观点，帮助别人解决问题，用精彩、独到的观点吸引别人的关注。这也是一种获取流量的方法。</a:t>
            </a:r>
            <a:endParaRPr lang="zh-CN" altLang="en-US" dirty="0"/>
          </a:p>
          <a:p>
            <a:r>
              <a:rPr lang="zh-CN" altLang="en-US" dirty="0"/>
              <a:t>此外，一些自带流量和关注度的热点新闻、热点话题也是短视频运营者需要随时关注的，将这些话题融入自己的视频内容，通常可以产生强烈的共鸣，引发热烈的讨论。例如，</a:t>
            </a:r>
            <a:r>
              <a:rPr lang="en-US" altLang="zh-CN" dirty="0"/>
              <a:t>2019</a:t>
            </a:r>
            <a:r>
              <a:rPr lang="zh-CN" altLang="en-US" dirty="0"/>
              <a:t>年爆红的短视频系列</a:t>
            </a:r>
            <a:r>
              <a:rPr lang="en-US" altLang="zh-CN" dirty="0"/>
              <a:t>“</a:t>
            </a:r>
            <a:r>
              <a:rPr lang="zh-CN" altLang="en-US" dirty="0"/>
              <a:t>朱一旦的枯燥生活</a:t>
            </a:r>
            <a:r>
              <a:rPr lang="en-US" altLang="zh-CN" dirty="0"/>
              <a:t>”</a:t>
            </a:r>
            <a:r>
              <a:rPr lang="zh-CN" altLang="en-US" dirty="0"/>
              <a:t>的制作团队通过将网上的一些热点话题</a:t>
            </a:r>
            <a:r>
              <a:rPr lang="en-US" altLang="zh-CN" dirty="0"/>
              <a:t>“</a:t>
            </a:r>
            <a:r>
              <a:rPr lang="zh-CN" altLang="en-US" dirty="0"/>
              <a:t>融梗</a:t>
            </a:r>
            <a:r>
              <a:rPr lang="en-US" altLang="zh-CN" dirty="0"/>
              <a:t>”</a:t>
            </a:r>
            <a:r>
              <a:rPr lang="zh-CN" altLang="en-US" dirty="0"/>
              <a:t>到短视频中，加上独特的脚本、</a:t>
            </a:r>
            <a:r>
              <a:rPr lang="en-US" altLang="zh-CN" dirty="0"/>
              <a:t>“</a:t>
            </a:r>
            <a:r>
              <a:rPr lang="zh-CN" altLang="en-US" dirty="0"/>
              <a:t>黑色幽默</a:t>
            </a:r>
            <a:r>
              <a:rPr lang="en-US" altLang="zh-CN" dirty="0"/>
              <a:t>”</a:t>
            </a:r>
            <a:r>
              <a:rPr lang="zh-CN" altLang="en-US" dirty="0"/>
              <a:t>式的艺术风格，吸引了众多网友的转发和讨论。</a:t>
            </a:r>
            <a:endParaRPr lang="zh-CN"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10.2.5 </a:t>
            </a:r>
            <a:r>
              <a:rPr lang="zh-CN" altLang="en-US" dirty="0"/>
              <a:t>活动推广</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469880" cy="102362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活动推广大致可以分为以下几种。</a:t>
            </a:r>
            <a:endParaRPr lang="zh-CN" altLang="en-US" dirty="0"/>
          </a:p>
          <a:p>
            <a:r>
              <a:rPr lang="zh-CN" altLang="en-US" dirty="0"/>
              <a:t>为品牌方拍摄短视频：为品牌方拍摄短视频是一种高回报的行为。例如，抖音账号</a:t>
            </a:r>
            <a:r>
              <a:rPr lang="en-US" altLang="zh-CN" dirty="0"/>
              <a:t>“</a:t>
            </a:r>
            <a:r>
              <a:rPr lang="zh-CN" altLang="en-US" dirty="0"/>
              <a:t>西瓜奇幻工厂</a:t>
            </a:r>
            <a:r>
              <a:rPr lang="en-US" altLang="zh-CN" dirty="0"/>
              <a:t>”</a:t>
            </a:r>
            <a:r>
              <a:rPr lang="zh-CN" altLang="en-US" dirty="0"/>
              <a:t>（见图）为</a:t>
            </a:r>
            <a:r>
              <a:rPr lang="en-US" altLang="zh-CN" dirty="0"/>
              <a:t>HUAWEI P40</a:t>
            </a:r>
            <a:r>
              <a:rPr lang="zh-CN" altLang="en-US" dirty="0"/>
              <a:t>系列的手机拍摄的广告视频如图所示。</a:t>
            </a:r>
            <a:endParaRPr lang="zh-CN" altLang="en-US" dirty="0"/>
          </a:p>
          <a:p>
            <a:endParaRPr lang="zh-CN" altLang="en-US" dirty="0"/>
          </a:p>
        </p:txBody>
      </p:sp>
      <p:grpSp>
        <p:nvGrpSpPr>
          <p:cNvPr id="6" name="组合 5"/>
          <p:cNvGrpSpPr/>
          <p:nvPr/>
        </p:nvGrpSpPr>
        <p:grpSpPr>
          <a:xfrm>
            <a:off x="3674745" y="2786380"/>
            <a:ext cx="4857115" cy="3303270"/>
            <a:chOff x="3620" y="4342"/>
            <a:chExt cx="7649" cy="5202"/>
          </a:xfrm>
        </p:grpSpPr>
        <p:pic>
          <p:nvPicPr>
            <p:cNvPr id="2" name="图片 1"/>
            <p:cNvPicPr>
              <a:picLocks noChangeAspect="1"/>
            </p:cNvPicPr>
            <p:nvPr/>
          </p:nvPicPr>
          <p:blipFill>
            <a:blip r:embed="rId1"/>
            <a:stretch>
              <a:fillRect/>
            </a:stretch>
          </p:blipFill>
          <p:spPr>
            <a:xfrm>
              <a:off x="3620" y="4342"/>
              <a:ext cx="4746" cy="5202"/>
            </a:xfrm>
            <a:prstGeom prst="rect">
              <a:avLst/>
            </a:prstGeom>
          </p:spPr>
        </p:pic>
        <p:pic>
          <p:nvPicPr>
            <p:cNvPr id="3" name="图片 2"/>
            <p:cNvPicPr>
              <a:picLocks noChangeAspect="1"/>
            </p:cNvPicPr>
            <p:nvPr/>
          </p:nvPicPr>
          <p:blipFill>
            <a:blip r:embed="rId2"/>
            <a:stretch>
              <a:fillRect/>
            </a:stretch>
          </p:blipFill>
          <p:spPr>
            <a:xfrm>
              <a:off x="8641" y="4342"/>
              <a:ext cx="2629" cy="5202"/>
            </a:xfrm>
            <a:prstGeom prst="rect">
              <a:avLst/>
            </a:prstGeom>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10.2.5 </a:t>
            </a:r>
            <a:r>
              <a:rPr lang="zh-CN" altLang="en-US" dirty="0">
                <a:sym typeface="+mn-ea"/>
              </a:rPr>
              <a:t>活动推广</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ym typeface="+mn-ea"/>
              </a:rPr>
              <a:t>转发抽奖：转发抽奖是经常被使用的形式。转发抽奖活动的设置比较关键，可以是用户感兴趣的，也可以是其他形式。奖品设置的关键是从用户的角度出发，因此短视频运营者需要考虑什么样的抽奖机制能提高用户的参与度。</a:t>
            </a:r>
            <a:endParaRPr lang="zh-CN" altLang="en-US" dirty="0"/>
          </a:p>
          <a:p>
            <a:r>
              <a:rPr lang="zh-CN" altLang="en-US" dirty="0">
                <a:sym typeface="+mn-ea"/>
              </a:rPr>
              <a:t>线下推广：成功的线下推广能以比较低的成本吸引精准的用户群体。线下推广时，尽量选择商场、地铁站、高校食堂这类人员较多的场地，同时一定要注意和场地工作人员提前协商好。</a:t>
            </a:r>
            <a:endParaRPr lang="zh-CN"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10.2.6 </a:t>
            </a:r>
            <a:r>
              <a:rPr lang="zh-CN" altLang="en-US" dirty="0"/>
              <a:t>导流</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6654165" cy="207137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与其他的自媒体人进行合作，相互导流也是很好的沉淀用户的方式。例如</a:t>
            </a:r>
            <a:r>
              <a:rPr lang="en-US" altLang="zh-CN" dirty="0"/>
              <a:t>B</a:t>
            </a:r>
            <a:r>
              <a:rPr lang="zh-CN" altLang="en-US" dirty="0"/>
              <a:t>站知名</a:t>
            </a:r>
            <a:r>
              <a:rPr lang="en-US" altLang="zh-CN" dirty="0"/>
              <a:t>UP</a:t>
            </a:r>
            <a:r>
              <a:rPr lang="zh-CN" altLang="en-US" dirty="0"/>
              <a:t>主</a:t>
            </a:r>
            <a:r>
              <a:rPr lang="en-US" altLang="zh-CN" dirty="0"/>
              <a:t>“</a:t>
            </a:r>
            <a:r>
              <a:rPr lang="zh-CN" altLang="en-US" dirty="0"/>
              <a:t>咻咻满</a:t>
            </a:r>
            <a:r>
              <a:rPr lang="en-US" altLang="zh-CN" dirty="0"/>
              <a:t>”</a:t>
            </a:r>
            <a:r>
              <a:rPr lang="zh-CN" altLang="en-US" dirty="0"/>
              <a:t>和</a:t>
            </a:r>
            <a:r>
              <a:rPr lang="en-US" altLang="zh-CN" dirty="0"/>
              <a:t>“JKAI</a:t>
            </a:r>
            <a:r>
              <a:rPr lang="zh-CN" altLang="en-US" dirty="0"/>
              <a:t>杰凯</a:t>
            </a:r>
            <a:r>
              <a:rPr lang="en-US" altLang="zh-CN" dirty="0"/>
              <a:t>”</a:t>
            </a:r>
            <a:r>
              <a:rPr lang="zh-CN" altLang="en-US" dirty="0"/>
              <a:t>就曾合作拍摄视频，两位</a:t>
            </a:r>
            <a:r>
              <a:rPr lang="en-US" altLang="zh-CN" dirty="0"/>
              <a:t>UP</a:t>
            </a:r>
            <a:r>
              <a:rPr lang="zh-CN" altLang="en-US" dirty="0"/>
              <a:t>主都具有一定的粉丝基础，通过合作可以实现粉丝的相互导流，创下不错的播放量，如图所示。但对于一些跨平台的导流操作，则需要提前了解两个平台之间是否允许相互导流，只有在被允许的情况下进行操作才算正规。</a:t>
            </a:r>
            <a:endParaRPr lang="zh-CN" altLang="en-US" dirty="0"/>
          </a:p>
        </p:txBody>
      </p:sp>
      <p:pic>
        <p:nvPicPr>
          <p:cNvPr id="2" name="图片 1"/>
          <p:cNvPicPr>
            <a:picLocks noChangeAspect="1"/>
          </p:cNvPicPr>
          <p:nvPr/>
        </p:nvPicPr>
        <p:blipFill>
          <a:blip r:embed="rId1"/>
          <a:stretch>
            <a:fillRect/>
          </a:stretch>
        </p:blipFill>
        <p:spPr>
          <a:xfrm>
            <a:off x="7842885" y="1163955"/>
            <a:ext cx="3364230" cy="474281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增加短视频曝光量</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选择发布渠道</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687820" y="2527935"/>
            <a:ext cx="747395"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10.2</a:t>
            </a:r>
            <a:endParaRPr lang="en-US" altLang="en-US" sz="20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682105" y="1511935"/>
            <a:ext cx="817245"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10.1</a:t>
            </a:r>
            <a:endParaRPr lang="en-US" altLang="en-US" sz="20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4015105"/>
            <a:ext cx="2181860" cy="190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短视频运营技巧</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10680" y="3554095"/>
            <a:ext cx="788670"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10.3</a:t>
            </a:r>
            <a:endParaRPr lang="en-US" altLang="en-US" sz="20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短视频变现</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10680" y="4565015"/>
            <a:ext cx="918210"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10.4</a:t>
            </a:r>
            <a:endParaRPr lang="en-US" altLang="en-US" sz="20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10.3.1 </a:t>
            </a:r>
            <a:r>
              <a:rPr lang="zh-CN" altLang="en-US" dirty="0"/>
              <a:t>平台运营</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短视频日益火爆，大量的短视频</a:t>
            </a:r>
            <a:r>
              <a:rPr lang="en-US" altLang="zh-CN" dirty="0"/>
              <a:t>App</a:t>
            </a:r>
            <a:r>
              <a:rPr lang="zh-CN" altLang="en-US" dirty="0"/>
              <a:t>纷纷上线。对短视频运营者来说，选择平台时不要局限于一个，建议考虑自身特点，结合各平台的运营规则来选择适合自己的平台，以最大化实现流量和粉丝数的双增长。</a:t>
            </a:r>
            <a:endParaRPr lang="zh-CN" altLang="en-US" dirty="0"/>
          </a:p>
          <a:p>
            <a:r>
              <a:rPr lang="en-US" altLang="zh-CN" dirty="0"/>
              <a:t>1</a:t>
            </a:r>
            <a:r>
              <a:rPr lang="zh-CN" altLang="en-US" dirty="0"/>
              <a:t>．结合自身情况</a:t>
            </a:r>
            <a:endParaRPr lang="zh-CN" altLang="en-US" dirty="0"/>
          </a:p>
          <a:p>
            <a:r>
              <a:rPr lang="zh-CN" altLang="en-US" dirty="0"/>
              <a:t>不同的短视频创作者拍摄视频的诉求可能会有所不同，有些人拍视频是为了更广泛地传播信息，有些人则更多地关注视频变现。除此之外，各自的账号属性和内容定位也有所区别，因此要根据自身情况合理地选择平台。</a:t>
            </a:r>
            <a:endParaRPr lang="zh-CN"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10.3.1 </a:t>
            </a:r>
            <a:r>
              <a:rPr lang="zh-CN" altLang="en-US" dirty="0">
                <a:sym typeface="+mn-ea"/>
              </a:rPr>
              <a:t>平台运营</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．结合平台情况</a:t>
            </a:r>
            <a:endParaRPr lang="zh-CN" altLang="en-US" dirty="0"/>
          </a:p>
          <a:p>
            <a:r>
              <a:rPr lang="zh-CN" altLang="en-US" dirty="0"/>
              <a:t>不同平台的资源结构是有所差异的，用户的组成也存在很大的差异，从性别比例、地域差异、教育背景到兴趣爱好都不尽相同。尽量选择适合自己内容方向的平台来发布视频，这样用户的精准度会更高。</a:t>
            </a:r>
            <a:endParaRPr lang="zh-CN" altLang="en-US" dirty="0"/>
          </a:p>
          <a:p>
            <a:r>
              <a:rPr lang="zh-CN" altLang="en-US" dirty="0"/>
              <a:t>下面分析几个主流短视频平台的基本情况。</a:t>
            </a:r>
            <a:endParaRPr lang="zh-CN" altLang="en-US" dirty="0"/>
          </a:p>
          <a:p>
            <a:r>
              <a:rPr lang="zh-CN" altLang="en-US" dirty="0"/>
              <a:t>抖音：机器算法，以年轻用户群体为主，女性用户数量稍多于男性用户数量。</a:t>
            </a:r>
            <a:endParaRPr lang="zh-CN" altLang="en-US" dirty="0"/>
          </a:p>
          <a:p>
            <a:r>
              <a:rPr lang="zh-CN" altLang="en-US" dirty="0"/>
              <a:t>快手：机器算法加推荐系统，男性用户数量较多。</a:t>
            </a:r>
            <a:endParaRPr lang="zh-CN" altLang="en-US" dirty="0"/>
          </a:p>
          <a:p>
            <a:r>
              <a:rPr lang="zh-CN" altLang="en-US" dirty="0"/>
              <a:t>秒拍：和微博之间有强大的导流作用，更多地依赖资源推荐。</a:t>
            </a:r>
            <a:endParaRPr lang="zh-CN" altLang="en-US" dirty="0"/>
          </a:p>
          <a:p>
            <a:r>
              <a:rPr lang="zh-CN" altLang="en-US" dirty="0"/>
              <a:t>美拍：更多地依赖算法推荐，以女性用户群体为主，盛行</a:t>
            </a:r>
            <a:r>
              <a:rPr lang="en-US" altLang="zh-CN" dirty="0"/>
              <a:t>“</a:t>
            </a:r>
            <a:r>
              <a:rPr lang="zh-CN" altLang="en-US" dirty="0"/>
              <a:t>网红</a:t>
            </a:r>
            <a:r>
              <a:rPr lang="en-US" altLang="zh-CN" dirty="0"/>
              <a:t>”</a:t>
            </a:r>
            <a:r>
              <a:rPr lang="zh-CN" altLang="en-US" dirty="0"/>
              <a:t>文化。</a:t>
            </a:r>
            <a:endParaRPr lang="zh-CN" altLang="en-US" dirty="0"/>
          </a:p>
          <a:p>
            <a:r>
              <a:rPr lang="zh-CN" altLang="en-US" dirty="0"/>
              <a:t>今日头条：更多地依赖算法推荐，以男性用户群体为主。</a:t>
            </a:r>
            <a:endParaRPr lang="zh-CN" altLang="en-US" dirty="0"/>
          </a:p>
          <a:p>
            <a:r>
              <a:rPr lang="zh-CN" altLang="en-US" dirty="0"/>
              <a:t>不同平台的运营技巧也存在差异。</a:t>
            </a:r>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增加短视频曝光量</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rgbClr val="C00000"/>
                </a:solidFill>
                <a:latin typeface="微软雅黑" panose="020B0503020204020204" pitchFamily="34" charset="-122"/>
                <a:ea typeface="微软雅黑" panose="020B0503020204020204" pitchFamily="34" charset="-122"/>
              </a:rPr>
              <a:t>选择发布渠道</a:t>
            </a:r>
            <a:endParaRPr lang="en-US" altLang="zh-CN" sz="2400" dirty="0">
              <a:solidFill>
                <a:srgbClr val="C00000"/>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687820" y="2527935"/>
            <a:ext cx="747395"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10.2</a:t>
            </a:r>
            <a:endParaRPr lang="en-US" altLang="en-US" sz="20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accent1"/>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682105" y="1511935"/>
            <a:ext cx="817245"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10.1</a:t>
            </a:r>
            <a:endParaRPr lang="en-US" altLang="en-US" sz="20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2003425"/>
            <a:ext cx="1824355" cy="127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短视频运营技巧</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10680" y="3554095"/>
            <a:ext cx="788670"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10.3</a:t>
            </a:r>
            <a:endParaRPr lang="en-US" altLang="en-US" sz="20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短视频变现</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10680" y="4565015"/>
            <a:ext cx="918210"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10.4</a:t>
            </a:r>
            <a:endParaRPr lang="en-US" altLang="en-US" sz="20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10.3.1 </a:t>
            </a:r>
            <a:r>
              <a:rPr lang="zh-CN" altLang="en-US" dirty="0">
                <a:sym typeface="+mn-ea"/>
              </a:rPr>
              <a:t>平台运营</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下面举例说明几个不同平台的运营技巧。</a:t>
            </a:r>
            <a:endParaRPr lang="zh-CN" altLang="en-US" dirty="0"/>
          </a:p>
          <a:p>
            <a:r>
              <a:rPr lang="zh-CN" altLang="en-US" dirty="0"/>
              <a:t>抖音：无论是做受众广泛的娱乐类型还是深耕某个垂直领域，都需要通过专业的内容、用户运营，同时保证产出的内容有创意和质量高。</a:t>
            </a:r>
            <a:endParaRPr lang="zh-CN" altLang="en-US" dirty="0"/>
          </a:p>
          <a:p>
            <a:r>
              <a:rPr lang="zh-CN" altLang="en-US" dirty="0"/>
              <a:t>秒拍：用在其他平台上获取的收入，快速提升秒拍的流量规模。</a:t>
            </a:r>
            <a:endParaRPr lang="zh-CN" altLang="en-US" dirty="0"/>
          </a:p>
          <a:p>
            <a:r>
              <a:rPr lang="zh-CN" altLang="en-US" dirty="0"/>
              <a:t>美拍：提升视频中</a:t>
            </a:r>
            <a:r>
              <a:rPr lang="en-US" altLang="zh-CN" dirty="0"/>
              <a:t>“</a:t>
            </a:r>
            <a:r>
              <a:rPr lang="zh-CN" altLang="en-US" dirty="0"/>
              <a:t>网红</a:t>
            </a:r>
            <a:r>
              <a:rPr lang="en-US" altLang="zh-CN" dirty="0"/>
              <a:t>”</a:t>
            </a:r>
            <a:r>
              <a:rPr lang="zh-CN" altLang="en-US" dirty="0"/>
              <a:t>的知名度。</a:t>
            </a:r>
            <a:endParaRPr lang="zh-CN" altLang="en-US" dirty="0"/>
          </a:p>
          <a:p>
            <a:r>
              <a:rPr lang="zh-CN" altLang="en-US" dirty="0"/>
              <a:t>今日头条：利用平台补贴优势扶持其他平台同一账号的流量。</a:t>
            </a:r>
            <a:endParaRPr lang="zh-CN" alt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10.3.2 </a:t>
            </a:r>
            <a:r>
              <a:rPr lang="zh-CN" altLang="en-US" dirty="0"/>
              <a:t>粉丝运营</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对短视频运营者来说，粉丝是维系账号发展的重要支撑，能够为短视频账户带来庞大的利益，只有维护好、利用好粉丝，才能使账号逐步升级。维护粉丝的主要手段就是不断地与粉丝进行互动，带动粉丝活跃度，引导他们持续关注账户。下面详细介绍几种提高粉丝黏度的方法。</a:t>
            </a:r>
            <a:endParaRPr lang="zh-CN" altLang="en-US" dirty="0"/>
          </a:p>
          <a:p>
            <a:r>
              <a:rPr lang="en-US" altLang="zh-CN" dirty="0"/>
              <a:t>1</a:t>
            </a:r>
            <a:r>
              <a:rPr lang="zh-CN" altLang="en-US" dirty="0"/>
              <a:t>．评论互动</a:t>
            </a:r>
            <a:endParaRPr lang="zh-CN" altLang="en-US" dirty="0"/>
          </a:p>
          <a:p>
            <a:r>
              <a:rPr lang="zh-CN" altLang="en-US" dirty="0"/>
              <a:t>互动是短视频算法中一个重要的指标。短视频运营者在发布视频后，若观众产生了观看、评论和点赞等行为，运营者可以从以下两个方面来进一步回应和沟通。</a:t>
            </a:r>
            <a:endParaRPr lang="zh-CN" altLang="en-US" dirty="0"/>
          </a:p>
          <a:p>
            <a:r>
              <a:rPr lang="zh-CN" altLang="en-US" dirty="0"/>
              <a:t>在视频中引导评论：通过在视频中设置提问环节，抛出能够引发观众共鸣和思考的问题，可以有效地提升观众的参与感，引导观众进行评论和讨论。</a:t>
            </a:r>
            <a:endParaRPr lang="zh-CN" altLang="en-US" dirty="0"/>
          </a:p>
          <a:p>
            <a:r>
              <a:rPr lang="zh-CN" altLang="en-US" dirty="0"/>
              <a:t>回复评论：运营者及时回复观众评论，可以激发观众的参与热情。一旦发现高质量、幽默且具有代表性的评论，运营者可以将其设置为精选置顶评论，借此引导更大范围的互动。</a:t>
            </a:r>
            <a:endParaRPr lang="zh-CN"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10.3.2 </a:t>
            </a:r>
            <a:r>
              <a:rPr lang="zh-CN" altLang="en-US" dirty="0"/>
              <a:t>粉丝运营</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72261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．私信</a:t>
            </a:r>
            <a:endParaRPr lang="zh-CN" altLang="en-US" dirty="0"/>
          </a:p>
          <a:p>
            <a:r>
              <a:rPr lang="zh-CN" altLang="en-US" dirty="0"/>
              <a:t>对于一些互动频率和质量较高的观众，运营者可以将其作为重点培养对象，进行互相关注、跟进评论，或者是私信沟通，产生友好的互动关系。</a:t>
            </a:r>
            <a:endParaRPr lang="zh-CN" altLang="en-US" dirty="0"/>
          </a:p>
          <a:p>
            <a:r>
              <a:rPr lang="en-US" altLang="zh-CN" dirty="0"/>
              <a:t>3</a:t>
            </a:r>
            <a:r>
              <a:rPr lang="zh-CN" altLang="en-US" dirty="0"/>
              <a:t>．话题活动</a:t>
            </a:r>
            <a:endParaRPr lang="zh-CN" altLang="en-US" dirty="0"/>
          </a:p>
          <a:p>
            <a:r>
              <a:rPr lang="zh-CN" altLang="en-US" dirty="0"/>
              <a:t>富有创意和传播性的活动是短视频运营中的一种重要形式，也是提高粉丝黏度的有效方式。鉴于短视频平台的局限性，运营者可以通过社群的方式将粉丝沉淀下来，通过后续各种活动来获取观众反馈，提高观众黏度；也可以鼓励观众积极表达，鼓励他们成为内容的生产者。需要注意的是，单纯的抽奖活动并不是长久之计，能够带动人群参与热情的话题才是关键。</a:t>
            </a:r>
            <a:endParaRPr lang="zh-CN"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10.3.3 </a:t>
            </a:r>
            <a:r>
              <a:rPr lang="zh-CN" altLang="en-US" dirty="0"/>
              <a:t>数据运营</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短视频的所有运营行为都是以数据为导向的。运营者除了需要通过数据持续了解播放量、点赞量和转发量外，还需要观测后续数据发展，调整短视频的内容、发布时间和发布频率，逐步提升短视频的平台流量。</a:t>
            </a:r>
            <a:endParaRPr lang="zh-CN" altLang="en-US" dirty="0"/>
          </a:p>
          <a:p>
            <a:r>
              <a:rPr lang="en-US" altLang="zh-CN" dirty="0"/>
              <a:t>1</a:t>
            </a:r>
            <a:r>
              <a:rPr lang="zh-CN" altLang="en-US" dirty="0"/>
              <a:t>．数据分析的意义</a:t>
            </a:r>
            <a:endParaRPr lang="zh-CN" altLang="en-US" dirty="0"/>
          </a:p>
          <a:p>
            <a:r>
              <a:rPr lang="zh-CN" altLang="en-US" dirty="0"/>
              <a:t>数据是运营的灵魂，所有的运营都建立在数据分析的基础之上。对短视频运营者来说，数据分析的意义大致可以分为以下两个方面。</a:t>
            </a:r>
            <a:endParaRPr lang="zh-CN" altLang="en-US" dirty="0"/>
          </a:p>
          <a:p>
            <a:r>
              <a:rPr lang="zh-CN" altLang="en-US" dirty="0"/>
              <a:t>（</a:t>
            </a:r>
            <a:r>
              <a:rPr lang="en-US" altLang="zh-CN" dirty="0"/>
              <a:t>1</a:t>
            </a:r>
            <a:r>
              <a:rPr lang="zh-CN" altLang="en-US" dirty="0"/>
              <a:t>）数据引导内容方向</a:t>
            </a:r>
            <a:endParaRPr lang="zh-CN" altLang="en-US" dirty="0"/>
          </a:p>
          <a:p>
            <a:r>
              <a:rPr lang="zh-CN" altLang="en-US" dirty="0"/>
              <a:t>在创作初期，团队对时长和选题的了解还不够充分，需要借助数据来找到内容方向。经过用户定位、竞品分析后，选取资源较为充足的选题，按照最小化启动原则，不断根据播放量、点赞量和转发量等数据的对比来统计短视频的受欢迎程度，持续调整内容方向。</a:t>
            </a:r>
            <a:endParaRPr lang="zh-CN"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10.3.3 </a:t>
            </a:r>
            <a:r>
              <a:rPr lang="zh-CN" altLang="en-US" dirty="0"/>
              <a:t>数据运营</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2</a:t>
            </a:r>
            <a:r>
              <a:rPr lang="zh-CN" altLang="en-US" dirty="0"/>
              <a:t>）数据指导发布时间</a:t>
            </a:r>
            <a:endParaRPr lang="zh-CN" altLang="en-US" dirty="0"/>
          </a:p>
          <a:p>
            <a:r>
              <a:rPr lang="zh-CN" altLang="en-US" dirty="0"/>
              <a:t>短视频的发布频率和时间也是短视频运营的关键环节。每个平台都有自己的观看流量高峰，单靠人工去判断高峰时段和推荐机制的差异，工作量很大，准确率也不够高。此时通过数据管理工具则可以大大提升效率，获得精确数据。图所示为短视频数据分析平台</a:t>
            </a:r>
            <a:r>
              <a:rPr lang="en-US" altLang="zh-CN" dirty="0"/>
              <a:t>“</a:t>
            </a:r>
            <a:r>
              <a:rPr lang="zh-CN" altLang="en-US" dirty="0"/>
              <a:t>飞瓜数据</a:t>
            </a:r>
            <a:r>
              <a:rPr lang="en-US" altLang="zh-CN" dirty="0"/>
              <a:t>”</a:t>
            </a:r>
            <a:r>
              <a:rPr lang="zh-CN" altLang="en-US" dirty="0"/>
              <a:t>的官网界面。</a:t>
            </a:r>
            <a:endParaRPr lang="zh-CN" altLang="en-US" dirty="0"/>
          </a:p>
        </p:txBody>
      </p:sp>
      <p:pic>
        <p:nvPicPr>
          <p:cNvPr id="2" name="图片 1"/>
          <p:cNvPicPr>
            <a:picLocks noChangeAspect="1"/>
          </p:cNvPicPr>
          <p:nvPr/>
        </p:nvPicPr>
        <p:blipFill>
          <a:blip r:embed="rId1"/>
          <a:stretch>
            <a:fillRect/>
          </a:stretch>
        </p:blipFill>
        <p:spPr>
          <a:xfrm>
            <a:off x="3569335" y="3199130"/>
            <a:ext cx="5052060" cy="305435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10.3.3 </a:t>
            </a:r>
            <a:r>
              <a:rPr lang="zh-CN" altLang="en-US" dirty="0"/>
              <a:t>数据运营</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．数据分析的关键指标</a:t>
            </a:r>
            <a:endParaRPr lang="zh-CN" altLang="en-US" dirty="0"/>
          </a:p>
          <a:p>
            <a:r>
              <a:rPr lang="zh-CN" altLang="en-US" dirty="0"/>
              <a:t>在运营短视频时，数据分析是不可或缺的环节，所有运营行为的分析和优化都建立在数据的基础上。以下几种数据是短视频运营者需要关注的。</a:t>
            </a:r>
            <a:endParaRPr lang="zh-CN" altLang="en-US" dirty="0"/>
          </a:p>
          <a:p>
            <a:r>
              <a:rPr lang="zh-CN" altLang="en-US" dirty="0"/>
              <a:t>（</a:t>
            </a:r>
            <a:r>
              <a:rPr lang="en-US" altLang="zh-CN" dirty="0"/>
              <a:t>1</a:t>
            </a:r>
            <a:r>
              <a:rPr lang="zh-CN" altLang="en-US" dirty="0"/>
              <a:t>）固有数据</a:t>
            </a:r>
            <a:endParaRPr lang="zh-CN" altLang="en-US" dirty="0"/>
          </a:p>
          <a:p>
            <a:r>
              <a:rPr lang="zh-CN" altLang="en-US" dirty="0"/>
              <a:t>固有数据是指发布时间、视频时长、发布渠道等与视频发布相关的数据。</a:t>
            </a:r>
            <a:endParaRPr lang="zh-CN" altLang="en-US" dirty="0"/>
          </a:p>
          <a:p>
            <a:r>
              <a:rPr lang="zh-CN" altLang="en-US" dirty="0"/>
              <a:t>（</a:t>
            </a:r>
            <a:r>
              <a:rPr lang="en-US" altLang="zh-CN" dirty="0"/>
              <a:t>2</a:t>
            </a:r>
            <a:r>
              <a:rPr lang="zh-CN" altLang="en-US" dirty="0"/>
              <a:t>）基础数据</a:t>
            </a:r>
            <a:endParaRPr lang="zh-CN" altLang="en-US" dirty="0"/>
          </a:p>
          <a:p>
            <a:r>
              <a:rPr lang="zh-CN" altLang="en-US" dirty="0"/>
              <a:t>基础数据通常包括以下几点。</a:t>
            </a:r>
            <a:endParaRPr lang="zh-CN" altLang="en-US" dirty="0"/>
          </a:p>
          <a:p>
            <a:r>
              <a:rPr lang="zh-CN" altLang="en-US" dirty="0"/>
              <a:t>播放量：通常涉及累计播放量和同期对比播放量，通过播放量的变化可以总结出一些基本规律，如标题含金量、选题方向等。</a:t>
            </a:r>
            <a:endParaRPr lang="zh-CN" altLang="en-US" dirty="0"/>
          </a:p>
          <a:p>
            <a:r>
              <a:rPr lang="zh-CN" altLang="en-US" dirty="0"/>
              <a:t>评论量：反映了短视频引发共鸣、关注和争论的程度。</a:t>
            </a:r>
            <a:endParaRPr lang="zh-CN" altLang="en-US" dirty="0"/>
          </a:p>
          <a:p>
            <a:r>
              <a:rPr lang="zh-CN" altLang="en-US" dirty="0"/>
              <a:t>点赞量：反映了短视频的受欢迎程度。</a:t>
            </a:r>
            <a:endParaRPr lang="zh-CN" altLang="en-US" dirty="0"/>
          </a:p>
          <a:p>
            <a:r>
              <a:rPr lang="zh-CN" altLang="en-US" dirty="0"/>
              <a:t>转发量：反映了短视频的传播度。</a:t>
            </a:r>
            <a:endParaRPr lang="zh-CN" altLang="en-US" dirty="0"/>
          </a:p>
          <a:p>
            <a:r>
              <a:rPr lang="zh-CN" altLang="en-US" dirty="0"/>
              <a:t>收藏量：反映了短视频的利用价值。</a:t>
            </a:r>
            <a:endParaRPr lang="zh-CN" alt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10.3.3 </a:t>
            </a:r>
            <a:r>
              <a:rPr lang="zh-CN" altLang="en-US" dirty="0"/>
              <a:t>数据运营</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3</a:t>
            </a:r>
            <a:r>
              <a:rPr lang="zh-CN" altLang="en-US" dirty="0"/>
              <a:t>）关键比率</a:t>
            </a:r>
            <a:endParaRPr lang="zh-CN" altLang="en-US" dirty="0"/>
          </a:p>
          <a:p>
            <a:r>
              <a:rPr lang="zh-CN" altLang="en-US" dirty="0"/>
              <a:t>视频的基础数据是变化的，但比率是有规律的。比率是分析数据的关键指标，是进行选题调整和内容改进的重要依据。</a:t>
            </a:r>
            <a:endParaRPr lang="zh-CN" altLang="en-US" dirty="0"/>
          </a:p>
          <a:p>
            <a:r>
              <a:rPr lang="zh-CN" altLang="en-US" dirty="0"/>
              <a:t>评论率：评论率＝评论量</a:t>
            </a:r>
            <a:r>
              <a:rPr lang="en-US" altLang="zh-CN" dirty="0"/>
              <a:t>/</a:t>
            </a:r>
            <a:r>
              <a:rPr lang="zh-CN" altLang="en-US" dirty="0"/>
              <a:t>播放量</a:t>
            </a:r>
            <a:r>
              <a:rPr lang="en-US" altLang="en-US" dirty="0"/>
              <a:t>×</a:t>
            </a:r>
            <a:r>
              <a:rPr lang="en-US" altLang="zh-CN" dirty="0"/>
              <a:t>100%</a:t>
            </a:r>
            <a:r>
              <a:rPr lang="zh-CN" altLang="en-US" dirty="0"/>
              <a:t>，体现出哪些选题更容易引发大家的共鸣，引起大家讨论的欲望。</a:t>
            </a:r>
            <a:endParaRPr lang="zh-CN" altLang="en-US" dirty="0"/>
          </a:p>
          <a:p>
            <a:r>
              <a:rPr lang="zh-CN" altLang="en-US" dirty="0"/>
              <a:t>点赞率：点赞率＝点赞量</a:t>
            </a:r>
            <a:r>
              <a:rPr lang="en-US" altLang="zh-CN" dirty="0"/>
              <a:t>/</a:t>
            </a:r>
            <a:r>
              <a:rPr lang="zh-CN" altLang="en-US" dirty="0"/>
              <a:t>播放量</a:t>
            </a:r>
            <a:r>
              <a:rPr lang="en-US" altLang="en-US" dirty="0"/>
              <a:t>×</a:t>
            </a:r>
            <a:r>
              <a:rPr lang="en-US" altLang="zh-CN" dirty="0"/>
              <a:t>100%</a:t>
            </a:r>
            <a:r>
              <a:rPr lang="zh-CN" altLang="en-US" dirty="0"/>
              <a:t>，反映出短视频受欢迎的程度。</a:t>
            </a:r>
            <a:endParaRPr lang="zh-CN" altLang="en-US" dirty="0"/>
          </a:p>
          <a:p>
            <a:r>
              <a:rPr lang="zh-CN" altLang="en-US" dirty="0"/>
              <a:t>转发率：转发率＝转发量</a:t>
            </a:r>
            <a:r>
              <a:rPr lang="en-US" altLang="zh-CN" dirty="0"/>
              <a:t>/</a:t>
            </a:r>
            <a:r>
              <a:rPr lang="zh-CN" altLang="en-US" dirty="0"/>
              <a:t>播放量</a:t>
            </a:r>
            <a:r>
              <a:rPr lang="en-US" altLang="en-US" dirty="0"/>
              <a:t>×</a:t>
            </a:r>
            <a:r>
              <a:rPr lang="en-US" altLang="zh-CN" dirty="0"/>
              <a:t>100%</a:t>
            </a:r>
            <a:r>
              <a:rPr lang="zh-CN" altLang="en-US" dirty="0"/>
              <a:t>，代表观众的分享行为，说明观众认可视频表达的观点和态度。通常转发率高的视频带来的新增粉丝量也比较多。</a:t>
            </a:r>
            <a:endParaRPr lang="zh-CN" altLang="en-US" dirty="0"/>
          </a:p>
          <a:p>
            <a:r>
              <a:rPr lang="zh-CN" altLang="en-US" dirty="0"/>
              <a:t>收藏率：收藏率＝收藏量</a:t>
            </a:r>
            <a:r>
              <a:rPr lang="en-US" altLang="zh-CN" dirty="0"/>
              <a:t>/</a:t>
            </a:r>
            <a:r>
              <a:rPr lang="zh-CN" altLang="en-US" dirty="0"/>
              <a:t>播放量</a:t>
            </a:r>
            <a:r>
              <a:rPr lang="en-US" altLang="en-US" dirty="0"/>
              <a:t>×</a:t>
            </a:r>
            <a:r>
              <a:rPr lang="en-US" altLang="zh-CN" dirty="0"/>
              <a:t>100%</a:t>
            </a:r>
            <a:r>
              <a:rPr lang="zh-CN" altLang="en-US" dirty="0"/>
              <a:t>，能够反映观众对短视频价值的认可程度。观众收藏视频后很可能再次观看，可提升完播率。</a:t>
            </a:r>
            <a:endParaRPr lang="zh-CN" altLang="en-US" dirty="0"/>
          </a:p>
          <a:p>
            <a:r>
              <a:rPr lang="zh-CN" altLang="en-US" dirty="0"/>
              <a:t>完播率：完播率是指完整看完整个视频的人数比率，是短视频平台数据考核的一个重要维度。完播率的提升要注意两点。第一是调整短视频节奏，努力在最短的时间内抓住观众眼球；第二是通过文案引导观众看完整个短视频。</a:t>
            </a:r>
            <a:endParaRPr lang="zh-CN" alt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10.3.3 </a:t>
            </a:r>
            <a:r>
              <a:rPr lang="zh-CN" altLang="en-US" dirty="0"/>
              <a:t>数据运营</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飞瓜数据可以用于查看各网站的运营数据，如播放量统计、用户量统计等，还可以用于显示各平台的数据，帮助内容创作者更好地跟踪内容数据，优化选题。图所示为飞瓜数据的粉丝特征数据分析界面。</a:t>
            </a:r>
            <a:endParaRPr lang="zh-CN" altLang="en-US" dirty="0"/>
          </a:p>
        </p:txBody>
      </p:sp>
      <p:pic>
        <p:nvPicPr>
          <p:cNvPr id="2" name="图片 1"/>
          <p:cNvPicPr>
            <a:picLocks noChangeAspect="1"/>
          </p:cNvPicPr>
          <p:nvPr/>
        </p:nvPicPr>
        <p:blipFill>
          <a:blip r:embed="rId1"/>
          <a:stretch>
            <a:fillRect/>
          </a:stretch>
        </p:blipFill>
        <p:spPr>
          <a:xfrm>
            <a:off x="3763645" y="2585720"/>
            <a:ext cx="4662170" cy="350837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10.3.3 </a:t>
            </a:r>
            <a:r>
              <a:rPr lang="zh-CN" altLang="en-US" dirty="0"/>
              <a:t>数据运营</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卡思数据是一款基于全网各平台的数据开放平台，为用户提供了全方位的数据查询、趋势分析、舆情分析、用户画像、视频监测和数据研究等服务，为创作团队在内容创作和用户运营方面提供了数据支持，为广告主的广告投放提供了数据参考，为内容投资提供了全面、客观的价值评估。图所示为卡思数据的官网界面。</a:t>
            </a:r>
            <a:endParaRPr lang="zh-CN" altLang="en-US" dirty="0"/>
          </a:p>
        </p:txBody>
      </p:sp>
      <p:pic>
        <p:nvPicPr>
          <p:cNvPr id="2" name="图片 1"/>
          <p:cNvPicPr>
            <a:picLocks noChangeAspect="1"/>
          </p:cNvPicPr>
          <p:nvPr/>
        </p:nvPicPr>
        <p:blipFill>
          <a:blip r:embed="rId1"/>
          <a:stretch>
            <a:fillRect/>
          </a:stretch>
        </p:blipFill>
        <p:spPr>
          <a:xfrm>
            <a:off x="3326130" y="2901950"/>
            <a:ext cx="5537835" cy="334200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10.3.3 </a:t>
            </a:r>
            <a:r>
              <a:rPr lang="zh-CN" altLang="en-US" dirty="0">
                <a:sym typeface="+mn-ea"/>
              </a:rPr>
              <a:t>数据运营</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数据对短视频运营者的重要性不言而喻，想要尽早实现内容变现，时刻关注市场数据走向是很有必要的。透过数据，创作者可以精确地掌握全网热点，了解观众的喜好，高效打造爆款涨粉视频。对一些需要带货的主播或淘宝客来说，透过数据则可以行之有效地定位平台近期热门、爆单的商品，逐步实现商品变现。具体流程如图所示。</a:t>
            </a:r>
            <a:endParaRPr lang="zh-CN" altLang="en-US" dirty="0"/>
          </a:p>
        </p:txBody>
      </p:sp>
      <p:pic>
        <p:nvPicPr>
          <p:cNvPr id="2" name="图片 1"/>
          <p:cNvPicPr>
            <a:picLocks noChangeAspect="1"/>
          </p:cNvPicPr>
          <p:nvPr/>
        </p:nvPicPr>
        <p:blipFill>
          <a:blip r:embed="rId1"/>
          <a:stretch>
            <a:fillRect/>
          </a:stretch>
        </p:blipFill>
        <p:spPr>
          <a:xfrm>
            <a:off x="2733675" y="3235325"/>
            <a:ext cx="6417945" cy="264541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10.1.1 </a:t>
            </a:r>
            <a:r>
              <a:rPr lang="zh-CN" altLang="en-US" dirty="0"/>
              <a:t>在线视频渠道</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线视频渠道通常是通过搜索关键词和创作者推荐来获得相关视频的播放量的，如搜狐视频、优酷视频、爱奇艺、腾讯视频和哔哩哔哩等平台，这些平台的人为主观因素对视频播放量的影响非常大。如果想让视频的播放量有显著的提升，最为重要的就是获得一个很好的推荐位置。例如，一些微电影在这些视频平台上线之后，会在各个渠道进行广告推广，甚至会购买视频网站的首页广告位，以此来吸引潜在的观看用户。</a:t>
            </a:r>
            <a:endParaRPr lang="zh-CN"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增加短视频曝光量</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选择发布渠道</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687820" y="2527935"/>
            <a:ext cx="747395"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10.2</a:t>
            </a:r>
            <a:endParaRPr lang="en-US" altLang="en-US" sz="20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682105" y="1511935"/>
            <a:ext cx="817245"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10.1</a:t>
            </a:r>
            <a:endParaRPr lang="en-US" altLang="en-US" sz="20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5015230"/>
            <a:ext cx="1570355" cy="190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短视频运营技巧</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10680" y="3554095"/>
            <a:ext cx="788670"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10.3</a:t>
            </a:r>
            <a:endParaRPr lang="en-US" altLang="en-US" sz="20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短视频变现</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10680" y="4565015"/>
            <a:ext cx="918210"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10.4</a:t>
            </a:r>
            <a:endParaRPr lang="en-US" altLang="en-US" sz="20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10.4.1 </a:t>
            </a:r>
            <a:r>
              <a:rPr lang="zh-CN" altLang="en-US" dirty="0"/>
              <a:t>广告变现：个人玩家的变现方式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随着短视频的快速发展，众多商家萌生了以短视频形式进行产品推广的想法，并争先恐后地涌入短视频领域，纷纷进行广告投放。商家涌入短视频广告市场，给运营者和平台带来了不少利润，对运营者来说，此时应当把握时机，率先通过创意性广告让受众更容易接受广告的内容，同时提高短视频广告的变现效率。这是一种比较适合新手的短视频变现方式。</a:t>
            </a:r>
            <a:endParaRPr lang="zh-CN" altLang="en-US" dirty="0"/>
          </a:p>
          <a:p>
            <a:r>
              <a:rPr lang="zh-CN" altLang="en-US" dirty="0"/>
              <a:t>短视频的广告大致可以分为以下</a:t>
            </a:r>
            <a:r>
              <a:rPr lang="en-US" altLang="zh-CN" dirty="0"/>
              <a:t>3</a:t>
            </a:r>
            <a:r>
              <a:rPr lang="zh-CN" altLang="en-US" dirty="0"/>
              <a:t>种。</a:t>
            </a:r>
            <a:endParaRPr lang="zh-CN" alt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10.4.1 </a:t>
            </a:r>
            <a:r>
              <a:rPr lang="zh-CN" altLang="en-US" dirty="0"/>
              <a:t>广告变现：个人玩家的变现方式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73277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a:t>
            </a:r>
            <a:r>
              <a:rPr lang="zh-CN" altLang="en-US" dirty="0"/>
              <a:t>．贴片广告</a:t>
            </a:r>
            <a:endParaRPr lang="zh-CN" altLang="en-US" dirty="0"/>
          </a:p>
          <a:p>
            <a:r>
              <a:rPr lang="zh-CN" altLang="en-US" dirty="0"/>
              <a:t>贴片广告一般会出现在短视频的片头或片尾，是随着短视频的播放加贴的一个专门制作的广告，主要用于展现品牌本身，如图所示。这类广告通常与短视频本身的内容无关，突然出现往往让观众感到突兀和生硬，如果贴片广告处理得不够巧妙，很容易让观众产生抗拒心理。</a:t>
            </a:r>
            <a:endParaRPr lang="zh-CN" altLang="en-US" dirty="0"/>
          </a:p>
        </p:txBody>
      </p:sp>
      <p:pic>
        <p:nvPicPr>
          <p:cNvPr id="2" name="图片 1"/>
          <p:cNvPicPr>
            <a:picLocks noChangeAspect="1"/>
          </p:cNvPicPr>
          <p:nvPr/>
        </p:nvPicPr>
        <p:blipFill>
          <a:blip r:embed="rId1"/>
          <a:stretch>
            <a:fillRect/>
          </a:stretch>
        </p:blipFill>
        <p:spPr>
          <a:xfrm>
            <a:off x="3660775" y="3181350"/>
            <a:ext cx="4768215" cy="267652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10.4.1 </a:t>
            </a:r>
            <a:r>
              <a:rPr lang="zh-CN" altLang="en-US" dirty="0"/>
              <a:t>广告变现：个人玩家的变现方式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．浮窗</a:t>
            </a:r>
            <a:r>
              <a:rPr lang="en-US" altLang="zh-CN" dirty="0"/>
              <a:t>Logo</a:t>
            </a:r>
            <a:endParaRPr lang="en-US" altLang="zh-CN" dirty="0"/>
          </a:p>
          <a:p>
            <a:r>
              <a:rPr lang="zh-CN" altLang="en-US" dirty="0"/>
              <a:t>浮窗</a:t>
            </a:r>
            <a:r>
              <a:rPr lang="en-US" altLang="zh-CN" dirty="0"/>
              <a:t>Logo</a:t>
            </a:r>
            <a:r>
              <a:rPr lang="zh-CN" altLang="en-US" dirty="0"/>
              <a:t>通常是指短视频播放时出现在边角位置的品牌</a:t>
            </a:r>
            <a:r>
              <a:rPr lang="en-US" altLang="zh-CN" dirty="0"/>
              <a:t>Logo</a:t>
            </a:r>
            <a:r>
              <a:rPr lang="zh-CN" altLang="en-US" dirty="0"/>
              <a:t>。例如，知名科普视频博主</a:t>
            </a:r>
            <a:r>
              <a:rPr lang="en-US" altLang="zh-CN" dirty="0"/>
              <a:t>“</a:t>
            </a:r>
            <a:r>
              <a:rPr lang="zh-CN" altLang="en-US" dirty="0"/>
              <a:t>中国国家地理</a:t>
            </a:r>
            <a:r>
              <a:rPr lang="en-US" altLang="zh-CN" dirty="0"/>
              <a:t>”</a:t>
            </a:r>
            <a:r>
              <a:rPr lang="zh-CN" altLang="en-US" dirty="0"/>
              <a:t>一般会在短视频上方添加</a:t>
            </a:r>
            <a:r>
              <a:rPr lang="en-US" altLang="zh-CN" dirty="0"/>
              <a:t>Logo</a:t>
            </a:r>
            <a:r>
              <a:rPr lang="zh-CN" altLang="en-US" dirty="0"/>
              <a:t>，如图所示。这样不仅能防止短视频被盗用，还有一定的商业价值。观众在观看短视频的同时，不经意间瞟到角落的</a:t>
            </a:r>
            <a:r>
              <a:rPr lang="en-US" altLang="zh-CN" dirty="0"/>
              <a:t>Logo</a:t>
            </a:r>
            <a:r>
              <a:rPr lang="zh-CN" altLang="en-US" dirty="0"/>
              <a:t>，久而久之便会对品牌产生深刻的记忆。</a:t>
            </a:r>
            <a:endParaRPr lang="zh-CN" altLang="en-US" dirty="0"/>
          </a:p>
        </p:txBody>
      </p:sp>
      <p:pic>
        <p:nvPicPr>
          <p:cNvPr id="2" name="图片 1"/>
          <p:cNvPicPr>
            <a:picLocks noChangeAspect="1"/>
          </p:cNvPicPr>
          <p:nvPr/>
        </p:nvPicPr>
        <p:blipFill>
          <a:blip r:embed="rId1"/>
          <a:stretch>
            <a:fillRect/>
          </a:stretch>
        </p:blipFill>
        <p:spPr>
          <a:xfrm>
            <a:off x="4822190" y="3111500"/>
            <a:ext cx="2240915" cy="334835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10.4.1 </a:t>
            </a:r>
            <a:r>
              <a:rPr lang="zh-CN" altLang="en-US" dirty="0"/>
              <a:t>广告变现：个人玩家的变现方式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854315" cy="195453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．内容中的创意软植入</a:t>
            </a:r>
            <a:endParaRPr lang="zh-CN" altLang="en-US" dirty="0"/>
          </a:p>
          <a:p>
            <a:r>
              <a:rPr lang="zh-CN" altLang="en-US" dirty="0"/>
              <a:t>内容中的创意软植入即将广告和内容相结合，使广告成为内容本身。最好的方式就是将品牌融入短视频场景，如果产品和广告结合巧妙，那么观众在观看短视频的同时会很自然地接纳产品。这类广告不像前两种广告那么生硬，且分红也是比较客观的。</a:t>
            </a:r>
            <a:endParaRPr lang="zh-CN" altLang="en-US" dirty="0"/>
          </a:p>
          <a:p>
            <a:r>
              <a:rPr lang="zh-CN" altLang="en-US" dirty="0"/>
              <a:t>在很多短视频中，经常可以看到创作者在传递主题内容的同时，自然而然地提及某个品牌，或是拿出一件产品，如图所示。如果这样的广告植入自然且幽默，那么观众会喜闻乐见，大都愿意为喜爱的博主产生购买行为。</a:t>
            </a:r>
            <a:endParaRPr lang="zh-CN" altLang="en-US" dirty="0"/>
          </a:p>
        </p:txBody>
      </p:sp>
      <p:pic>
        <p:nvPicPr>
          <p:cNvPr id="2" name="图片 1"/>
          <p:cNvPicPr>
            <a:picLocks noChangeAspect="1"/>
          </p:cNvPicPr>
          <p:nvPr/>
        </p:nvPicPr>
        <p:blipFill>
          <a:blip r:embed="rId1"/>
          <a:stretch>
            <a:fillRect/>
          </a:stretch>
        </p:blipFill>
        <p:spPr>
          <a:xfrm>
            <a:off x="8816340" y="1275080"/>
            <a:ext cx="2390775" cy="477266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10.4.2 </a:t>
            </a:r>
            <a:r>
              <a:rPr lang="zh-CN" altLang="en-US" dirty="0"/>
              <a:t>电商变现：商家首选的变现方式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短视频浪潮的推动之下，电商已经成为当前短视频行业的热门趋势，越来越多的企业、个人通过发布自己的原创内容，并凭借基数庞大的粉丝群体构建起了自己的营利体系。电商逐渐成为探索商业模式的一个重要选择。</a:t>
            </a:r>
            <a:endParaRPr lang="zh-CN" altLang="en-US" dirty="0"/>
          </a:p>
          <a:p>
            <a:r>
              <a:rPr lang="en-US" altLang="zh-CN" dirty="0"/>
              <a:t>1</a:t>
            </a:r>
            <a:r>
              <a:rPr lang="zh-CN" altLang="en-US" dirty="0"/>
              <a:t>．自营电商</a:t>
            </a:r>
            <a:endParaRPr lang="zh-CN" altLang="en-US" dirty="0"/>
          </a:p>
          <a:p>
            <a:r>
              <a:rPr lang="zh-CN" altLang="en-US" dirty="0"/>
              <a:t>自营电商符合自我品牌诉求和消费者所需要的采购标准，引入、管理和销售各类品牌的商品，以众多可靠品牌为支撑点，突显自身品牌的可靠性。自营电商的优点是针对自身的精准用户提供商品，盈利也相对更多。</a:t>
            </a:r>
            <a:endParaRPr lang="zh-CN" altLang="en-US" dirty="0"/>
          </a:p>
          <a:p>
            <a:r>
              <a:rPr lang="en-US" altLang="zh-CN" dirty="0"/>
              <a:t>2</a:t>
            </a:r>
            <a:r>
              <a:rPr lang="zh-CN" altLang="en-US" dirty="0"/>
              <a:t>．淘宝客</a:t>
            </a:r>
            <a:endParaRPr lang="zh-CN" altLang="en-US" dirty="0"/>
          </a:p>
          <a:p>
            <a:r>
              <a:rPr lang="zh-CN" altLang="en-US" dirty="0"/>
              <a:t>淘宝客是按成交计费的推广模式展开的，只要从淘宝客推广专区获取商品代码，买家就可以通过淘宝客的个人网站、微博或者发出的商品链接进入淘宝卖家店铺。购买成功后，淘宝客就可得到由卖家支付的佣金。这类变现方式相对来说比较简单，适合一些小团队或个人。</a:t>
            </a:r>
            <a:endParaRPr lang="zh-CN" alt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10.4.3 </a:t>
            </a:r>
            <a:r>
              <a:rPr lang="zh-CN" altLang="en-US" dirty="0"/>
              <a:t>知识付费：专业达人的付费课程</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9036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知识付费主要是指通过付费课程来营利，这是典型的粉丝变现方式。知识付费的变现方式主要被一些能提供专业技能的运营者所使用，运营者以视频的形式帮助观众提高专业技能，观众向运营者支付费用。</a:t>
            </a:r>
            <a:r>
              <a:rPr lang="en-US" altLang="zh-CN" dirty="0"/>
              <a:t>2020</a:t>
            </a:r>
            <a:r>
              <a:rPr lang="zh-CN" altLang="en-US" dirty="0"/>
              <a:t>年</a:t>
            </a:r>
            <a:r>
              <a:rPr lang="en-US" altLang="zh-CN" dirty="0"/>
              <a:t>2</a:t>
            </a:r>
            <a:r>
              <a:rPr lang="zh-CN" altLang="en-US" dirty="0"/>
              <a:t>月</a:t>
            </a:r>
            <a:r>
              <a:rPr lang="en-US" altLang="zh-CN" dirty="0"/>
              <a:t>3</a:t>
            </a:r>
            <a:r>
              <a:rPr lang="zh-CN" altLang="en-US" dirty="0"/>
              <a:t>日，抖音正式支持用户售卖付费课程。根据此前数据平台</a:t>
            </a:r>
            <a:r>
              <a:rPr lang="en-US" altLang="zh-CN" dirty="0"/>
              <a:t>“</a:t>
            </a:r>
            <a:r>
              <a:rPr lang="zh-CN" altLang="en-US" dirty="0"/>
              <a:t>新抖</a:t>
            </a:r>
            <a:r>
              <a:rPr lang="en-US" altLang="zh-CN" dirty="0"/>
              <a:t>”</a:t>
            </a:r>
            <a:r>
              <a:rPr lang="zh-CN" altLang="en-US" dirty="0"/>
              <a:t>对</a:t>
            </a:r>
            <a:r>
              <a:rPr lang="en-US" altLang="zh-CN" dirty="0"/>
              <a:t>2</a:t>
            </a:r>
            <a:r>
              <a:rPr lang="zh-CN" altLang="en-US" dirty="0"/>
              <a:t>月点赞排名前</a:t>
            </a:r>
            <a:r>
              <a:rPr lang="en-US" altLang="zh-CN" dirty="0"/>
              <a:t>100</a:t>
            </a:r>
            <a:r>
              <a:rPr lang="zh-CN" altLang="en-US" dirty="0"/>
              <a:t>的抖音卖课视频的统计数据可以得知，线上受欢迎、销量好的视频有如下特点。</a:t>
            </a:r>
            <a:endParaRPr lang="zh-CN" altLang="en-US" dirty="0"/>
          </a:p>
          <a:p>
            <a:r>
              <a:rPr lang="zh-CN" altLang="en-US" dirty="0"/>
              <a:t>场景学习：以视频的形式还原知识应用场景，让观众了解学习课程的必要性。</a:t>
            </a:r>
            <a:endParaRPr lang="zh-CN" altLang="en-US" dirty="0"/>
          </a:p>
          <a:p>
            <a:r>
              <a:rPr lang="zh-CN" altLang="en-US" dirty="0"/>
              <a:t>低门槛：点赞率较高的卖课视频的时长通常在</a:t>
            </a:r>
            <a:r>
              <a:rPr lang="en-US" altLang="zh-CN" dirty="0"/>
              <a:t>1min</a:t>
            </a:r>
            <a:r>
              <a:rPr lang="zh-CN" altLang="en-US" dirty="0"/>
              <a:t>以内，观看门槛低，大部分课程都是针对零基础。对创作者来说，在降低理解门槛的同时，还需要让观众在看完后觉得有所收获，愿意进一步购买付费课程。</a:t>
            </a:r>
            <a:endParaRPr lang="zh-CN" altLang="en-US" dirty="0"/>
          </a:p>
          <a:p>
            <a:r>
              <a:rPr lang="zh-CN" altLang="en-US" dirty="0"/>
              <a:t>价格合理：合理地价格让观众购买门槛变得更低，让观众产生</a:t>
            </a:r>
            <a:r>
              <a:rPr lang="en-US" altLang="zh-CN" dirty="0"/>
              <a:t>“</a:t>
            </a:r>
            <a:r>
              <a:rPr lang="zh-CN" altLang="en-US" dirty="0"/>
              <a:t>用最少的钱买最有用的知识</a:t>
            </a:r>
            <a:r>
              <a:rPr lang="en-US" altLang="zh-CN" dirty="0"/>
              <a:t>”</a:t>
            </a:r>
            <a:r>
              <a:rPr lang="zh-CN" altLang="en-US" dirty="0"/>
              <a:t>这种想法，有利于销量增长。</a:t>
            </a:r>
            <a:endParaRPr lang="zh-CN" altLang="en-US" dirty="0"/>
          </a:p>
          <a:p>
            <a:r>
              <a:rPr lang="zh-CN" altLang="en-US" dirty="0"/>
              <a:t>课程实用性：大部分点赞率高的卖课视频关联的付费课程都比较实用，对一些零基础观众来说，技能知识要</a:t>
            </a:r>
            <a:r>
              <a:rPr lang="en-US" altLang="zh-CN" dirty="0"/>
              <a:t>“</a:t>
            </a:r>
            <a:r>
              <a:rPr lang="zh-CN" altLang="en-US" dirty="0"/>
              <a:t>简单易上手且实用</a:t>
            </a:r>
            <a:r>
              <a:rPr lang="en-US" altLang="zh-CN" dirty="0"/>
              <a:t>”</a:t>
            </a:r>
            <a:r>
              <a:rPr lang="zh-CN" altLang="en-US" dirty="0"/>
              <a:t>才会激发自己的购买欲。因此，课程的包装不宜太专业化，强调课程的实用性才是最重要的。</a:t>
            </a:r>
            <a:endParaRPr lang="zh-CN" alt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10.4.4 </a:t>
            </a:r>
            <a:r>
              <a:rPr lang="zh-CN" altLang="en-US" dirty="0"/>
              <a:t>直播变现：抖音网红的流量变现</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直播是最近开始火爆的一种新型娱乐方式，很多企业就利用这种新颖的方式来变现，并提升企业销售额。直播变现有多种形式，如直播带货、直播打赏等，下面一一进行介绍。</a:t>
            </a:r>
            <a:endParaRPr lang="zh-CN" altLang="en-US" dirty="0"/>
          </a:p>
          <a:p>
            <a:r>
              <a:rPr lang="en-US" altLang="zh-CN" dirty="0"/>
              <a:t>1</a:t>
            </a:r>
            <a:r>
              <a:rPr lang="zh-CN" altLang="en-US" dirty="0"/>
              <a:t>．直播带货</a:t>
            </a:r>
            <a:endParaRPr lang="zh-CN" altLang="en-US" dirty="0"/>
          </a:p>
          <a:p>
            <a:r>
              <a:rPr lang="zh-CN" altLang="en-US" dirty="0"/>
              <a:t>短视频直播带货是短视频电商变现的另一种方式，主要是以直播为媒介，将黏度较高的粉丝吸引进直播间，通过面对面直播的方式推荐商品，引导观众产生购买行为，商家和主播因此获取收益。</a:t>
            </a:r>
            <a:endParaRPr lang="zh-CN" alt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10.4.4 </a:t>
            </a:r>
            <a:r>
              <a:rPr lang="zh-CN" altLang="en-US" dirty="0"/>
              <a:t>直播变现：抖音网红的流量变现</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5006340" cy="158623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以抖音直播间为例，主播在右下角放置商品链接，观众在点击商品链接后可以跳转至相关界面进行购买，如图所示。在开通平台的电商功能之前，用户最好提前了解平台的相关准则及入驻要求，避免违规交易及操作。</a:t>
            </a:r>
            <a:endParaRPr lang="zh-CN" altLang="en-US" dirty="0"/>
          </a:p>
        </p:txBody>
      </p:sp>
      <p:grpSp>
        <p:nvGrpSpPr>
          <p:cNvPr id="6" name="组合 5"/>
          <p:cNvGrpSpPr/>
          <p:nvPr/>
        </p:nvGrpSpPr>
        <p:grpSpPr>
          <a:xfrm>
            <a:off x="6264275" y="1164590"/>
            <a:ext cx="4846320" cy="4693285"/>
            <a:chOff x="8077" y="2384"/>
            <a:chExt cx="6231" cy="6034"/>
          </a:xfrm>
        </p:grpSpPr>
        <p:pic>
          <p:nvPicPr>
            <p:cNvPr id="2" name="图片 1"/>
            <p:cNvPicPr>
              <a:picLocks noChangeAspect="1"/>
            </p:cNvPicPr>
            <p:nvPr/>
          </p:nvPicPr>
          <p:blipFill>
            <a:blip r:embed="rId1"/>
            <a:stretch>
              <a:fillRect/>
            </a:stretch>
          </p:blipFill>
          <p:spPr>
            <a:xfrm>
              <a:off x="8077" y="2394"/>
              <a:ext cx="3042" cy="6014"/>
            </a:xfrm>
            <a:prstGeom prst="rect">
              <a:avLst/>
            </a:prstGeom>
          </p:spPr>
        </p:pic>
        <p:pic>
          <p:nvPicPr>
            <p:cNvPr id="3" name="图片 2"/>
            <p:cNvPicPr>
              <a:picLocks noChangeAspect="1"/>
            </p:cNvPicPr>
            <p:nvPr/>
          </p:nvPicPr>
          <p:blipFill>
            <a:blip r:embed="rId2"/>
            <a:stretch>
              <a:fillRect/>
            </a:stretch>
          </p:blipFill>
          <p:spPr>
            <a:xfrm>
              <a:off x="11266" y="2384"/>
              <a:ext cx="3042" cy="6034"/>
            </a:xfrm>
            <a:prstGeom prst="rect">
              <a:avLst/>
            </a:prstGeom>
          </p:spPr>
        </p:pic>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10.4.4 </a:t>
            </a:r>
            <a:r>
              <a:rPr lang="zh-CN" altLang="en-US" dirty="0"/>
              <a:t>直播变现：抖音网红的流量变现</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6078855" cy="1614805"/>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．直播打赏</a:t>
            </a:r>
            <a:endParaRPr lang="zh-CN" altLang="en-US" dirty="0"/>
          </a:p>
          <a:p>
            <a:r>
              <a:rPr lang="zh-CN" altLang="en-US" dirty="0"/>
              <a:t>直播打赏是网络直播的主要变现手段之一，直播带来的丰厚经济效益是吸引众多短视频运营者转入直播的原因。</a:t>
            </a:r>
            <a:endParaRPr lang="zh-CN" altLang="en-US" dirty="0"/>
          </a:p>
          <a:p>
            <a:r>
              <a:rPr lang="zh-CN" altLang="en-US" dirty="0"/>
              <a:t>许多短视频平台都具备直播功能，运营者通过开通直播功能可以与粉丝进行实时互动，平台的打赏功能也为那些刚入门的运营者提供了能够坚持下去的动力。当前短视频的变现方式主要集中在直播和电商两个层面，一些运营者的短视频质量很高，但是运营者不擅长直播，也没有相应的推广品牌，这样就容易造成变现困难的局面，而打赏功能在一定程度上可以缓解这一难题。图所示为抖音推出的直播礼物及直播打赏界面展示。</a:t>
            </a:r>
            <a:endParaRPr lang="zh-CN" altLang="en-US" dirty="0"/>
          </a:p>
        </p:txBody>
      </p:sp>
      <p:grpSp>
        <p:nvGrpSpPr>
          <p:cNvPr id="6" name="组合 5"/>
          <p:cNvGrpSpPr/>
          <p:nvPr/>
        </p:nvGrpSpPr>
        <p:grpSpPr>
          <a:xfrm>
            <a:off x="6922135" y="1640205"/>
            <a:ext cx="4363720" cy="4240530"/>
            <a:chOff x="8077" y="2328"/>
            <a:chExt cx="6323" cy="6144"/>
          </a:xfrm>
        </p:grpSpPr>
        <p:pic>
          <p:nvPicPr>
            <p:cNvPr id="2" name="图片 1"/>
            <p:cNvPicPr>
              <a:picLocks noChangeAspect="1"/>
            </p:cNvPicPr>
            <p:nvPr/>
          </p:nvPicPr>
          <p:blipFill>
            <a:blip r:embed="rId1"/>
            <a:stretch>
              <a:fillRect/>
            </a:stretch>
          </p:blipFill>
          <p:spPr>
            <a:xfrm>
              <a:off x="8077" y="2333"/>
              <a:ext cx="3042" cy="6135"/>
            </a:xfrm>
            <a:prstGeom prst="rect">
              <a:avLst/>
            </a:prstGeom>
          </p:spPr>
        </p:pic>
        <p:pic>
          <p:nvPicPr>
            <p:cNvPr id="3" name="图片 2"/>
            <p:cNvPicPr>
              <a:picLocks noChangeAspect="1"/>
            </p:cNvPicPr>
            <p:nvPr/>
          </p:nvPicPr>
          <p:blipFill>
            <a:blip r:embed="rId2"/>
            <a:stretch>
              <a:fillRect/>
            </a:stretch>
          </p:blipFill>
          <p:spPr>
            <a:xfrm>
              <a:off x="11358" y="2328"/>
              <a:ext cx="3042" cy="6145"/>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10.1.2 </a:t>
            </a:r>
            <a:r>
              <a:rPr lang="zh-CN" altLang="en-US" dirty="0"/>
              <a:t>资讯客户端渠道</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资讯客户端渠道大多数是通过平台的推荐算法来获得视频的播放量的，如今日头条、一点资讯、网易新闻客户端、</a:t>
            </a:r>
            <a:r>
              <a:rPr lang="en-US" altLang="zh-CN" dirty="0"/>
              <a:t>UC</a:t>
            </a:r>
            <a:r>
              <a:rPr lang="zh-CN" altLang="en-US" dirty="0"/>
              <a:t>浏览器等，都是利用推荐算法给视频打上多个标签，并推荐给对应的观众群体。目前，这种机制被应用到了很多平台上，这也被认为是未来的趋势。</a:t>
            </a:r>
            <a:endParaRPr lang="zh-CN" altLang="en-US" dirty="0"/>
          </a:p>
          <a:p>
            <a:r>
              <a:rPr lang="en-US" altLang="zh-CN" dirty="0"/>
              <a:t>“</a:t>
            </a:r>
            <a:r>
              <a:rPr lang="zh-CN" altLang="en-US" dirty="0"/>
              <a:t>今日头条</a:t>
            </a:r>
            <a:r>
              <a:rPr lang="en-US" altLang="zh-CN" dirty="0"/>
              <a:t>”</a:t>
            </a:r>
            <a:r>
              <a:rPr lang="zh-CN" altLang="en-US" dirty="0"/>
              <a:t>作为老牌的资讯客户端渠道，它的收益方式主要是平台分成、平台广告收益、观众打赏、问答奖励、千人万元计划和自营广告。这里需要注意的是，</a:t>
            </a:r>
            <a:r>
              <a:rPr lang="en-US" altLang="zh-CN" dirty="0"/>
              <a:t>“</a:t>
            </a:r>
            <a:r>
              <a:rPr lang="zh-CN" altLang="en-US" dirty="0"/>
              <a:t>今日头条</a:t>
            </a:r>
            <a:r>
              <a:rPr lang="en-US" altLang="zh-CN" dirty="0"/>
              <a:t>”</a:t>
            </a:r>
            <a:r>
              <a:rPr lang="zh-CN" altLang="en-US" dirty="0"/>
              <a:t>在</a:t>
            </a:r>
            <a:r>
              <a:rPr lang="en-US" altLang="zh-CN" dirty="0"/>
              <a:t>“</a:t>
            </a:r>
            <a:r>
              <a:rPr lang="zh-CN" altLang="en-US" dirty="0"/>
              <a:t>新手期</a:t>
            </a:r>
            <a:r>
              <a:rPr lang="en-US" altLang="zh-CN" dirty="0"/>
              <a:t>”</a:t>
            </a:r>
            <a:r>
              <a:rPr lang="zh-CN" altLang="en-US" dirty="0"/>
              <a:t>阶段只有少量的头条广告收益。如果想得到平台分成，就一定要度过</a:t>
            </a:r>
            <a:r>
              <a:rPr lang="en-US" altLang="zh-CN" dirty="0"/>
              <a:t>“</a:t>
            </a:r>
            <a:r>
              <a:rPr lang="zh-CN" altLang="en-US" dirty="0"/>
              <a:t>新手期</a:t>
            </a:r>
            <a:r>
              <a:rPr lang="en-US" altLang="zh-CN" dirty="0"/>
              <a:t>”</a:t>
            </a:r>
            <a:r>
              <a:rPr lang="zh-CN" altLang="en-US" dirty="0"/>
              <a:t>。观众打赏、千人万元计划则是要得到内容</a:t>
            </a:r>
            <a:r>
              <a:rPr lang="en-US" altLang="zh-CN" dirty="0"/>
              <a:t>“</a:t>
            </a:r>
            <a:r>
              <a:rPr lang="zh-CN" altLang="en-US" dirty="0"/>
              <a:t>原创</a:t>
            </a:r>
            <a:r>
              <a:rPr lang="en-US" altLang="zh-CN" dirty="0"/>
              <a:t>”</a:t>
            </a:r>
            <a:r>
              <a:rPr lang="zh-CN" altLang="en-US" dirty="0"/>
              <a:t>标签，拥有</a:t>
            </a:r>
            <a:r>
              <a:rPr lang="en-US" altLang="zh-CN" dirty="0"/>
              <a:t>“</a:t>
            </a:r>
            <a:r>
              <a:rPr lang="zh-CN" altLang="en-US" dirty="0"/>
              <a:t>原创</a:t>
            </a:r>
            <a:r>
              <a:rPr lang="en-US" altLang="zh-CN" dirty="0"/>
              <a:t>”</a:t>
            </a:r>
            <a:r>
              <a:rPr lang="zh-CN" altLang="en-US" dirty="0"/>
              <a:t>标签的内容可以获得观众打赏，从中获得额外的收益，并且有</a:t>
            </a:r>
            <a:r>
              <a:rPr lang="en-US" altLang="zh-CN" dirty="0"/>
              <a:t>“</a:t>
            </a:r>
            <a:r>
              <a:rPr lang="zh-CN" altLang="en-US" dirty="0"/>
              <a:t>原创</a:t>
            </a:r>
            <a:r>
              <a:rPr lang="en-US" altLang="zh-CN" dirty="0"/>
              <a:t>”</a:t>
            </a:r>
            <a:r>
              <a:rPr lang="zh-CN" altLang="en-US" dirty="0"/>
              <a:t>标签的内容还可以获得更多的广告收入。图所示为个人视频收益示意。</a:t>
            </a:r>
            <a:endParaRPr lang="zh-CN" altLang="en-US" dirty="0"/>
          </a:p>
        </p:txBody>
      </p:sp>
      <p:pic>
        <p:nvPicPr>
          <p:cNvPr id="2" name="图片 1"/>
          <p:cNvPicPr>
            <a:picLocks noChangeAspect="1"/>
          </p:cNvPicPr>
          <p:nvPr/>
        </p:nvPicPr>
        <p:blipFill>
          <a:blip r:embed="rId1"/>
          <a:stretch>
            <a:fillRect/>
          </a:stretch>
        </p:blipFill>
        <p:spPr>
          <a:xfrm>
            <a:off x="3547110" y="4907280"/>
            <a:ext cx="5095240" cy="153098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10.4.5 </a:t>
            </a:r>
            <a:r>
              <a:rPr lang="zh-CN" altLang="en-US" dirty="0"/>
              <a:t>星图平台：商单交易的独立平台</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星图平台是抖音官方推出的接单平台，与微博</a:t>
            </a:r>
            <a:r>
              <a:rPr lang="en-US" altLang="zh-CN" dirty="0"/>
              <a:t>“</a:t>
            </a:r>
            <a:r>
              <a:rPr lang="zh-CN" altLang="en-US" dirty="0"/>
              <a:t>微任务</a:t>
            </a:r>
            <a:r>
              <a:rPr lang="en-US" altLang="zh-CN" dirty="0"/>
              <a:t>”</a:t>
            </a:r>
            <a:r>
              <a:rPr lang="zh-CN" altLang="en-US" dirty="0"/>
              <a:t>及快手</a:t>
            </a:r>
            <a:r>
              <a:rPr lang="en-US" altLang="zh-CN" dirty="0"/>
              <a:t>“</a:t>
            </a:r>
            <a:r>
              <a:rPr lang="zh-CN" altLang="en-US" dirty="0"/>
              <a:t>快接单</a:t>
            </a:r>
            <a:r>
              <a:rPr lang="en-US" altLang="zh-CN" dirty="0"/>
              <a:t>”</a:t>
            </a:r>
            <a:r>
              <a:rPr lang="zh-CN" altLang="en-US" dirty="0"/>
              <a:t>功能类似。该平台集智能交易与管理为一体，主要功能是为广告主、多频道网络（</a:t>
            </a:r>
            <a:r>
              <a:rPr lang="en-US" altLang="zh-CN" dirty="0"/>
              <a:t>Multi-Channel Network</a:t>
            </a:r>
            <a:r>
              <a:rPr lang="zh-CN" altLang="en-US" dirty="0"/>
              <a:t>，</a:t>
            </a:r>
            <a:r>
              <a:rPr lang="en-US" altLang="zh-CN" dirty="0"/>
              <a:t>MCN</a:t>
            </a:r>
            <a:r>
              <a:rPr lang="zh-CN" altLang="en-US" dirty="0"/>
              <a:t>）公司和明星</a:t>
            </a:r>
            <a:r>
              <a:rPr lang="en-US" altLang="zh-CN" dirty="0"/>
              <a:t>/</a:t>
            </a:r>
            <a:r>
              <a:rPr lang="zh-CN" altLang="en-US" dirty="0"/>
              <a:t>达人们提供广告任务，撮合合作并从中收取分成或附加费用。图所示为星图平台官网首页，下面为大家介绍星图平台的使用方法和功能，帮助读者更好地运营抖音。</a:t>
            </a:r>
            <a:endParaRPr lang="zh-CN" altLang="en-US" dirty="0"/>
          </a:p>
        </p:txBody>
      </p:sp>
      <p:pic>
        <p:nvPicPr>
          <p:cNvPr id="2" name="图片 1"/>
          <p:cNvPicPr>
            <a:picLocks noChangeAspect="1"/>
          </p:cNvPicPr>
          <p:nvPr/>
        </p:nvPicPr>
        <p:blipFill>
          <a:blip r:embed="rId1"/>
          <a:stretch>
            <a:fillRect/>
          </a:stretch>
        </p:blipFill>
        <p:spPr>
          <a:xfrm>
            <a:off x="3452495" y="3371850"/>
            <a:ext cx="4980940" cy="255651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10.4.5 </a:t>
            </a:r>
            <a:r>
              <a:rPr lang="zh-CN" altLang="en-US" dirty="0"/>
              <a:t>星图平台：商单交易的独立平台</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a:t>
            </a:r>
            <a:r>
              <a:rPr lang="zh-CN" altLang="en-US" dirty="0"/>
              <a:t>．怎样入驻星图</a:t>
            </a:r>
            <a:endParaRPr lang="zh-CN" altLang="en-US" dirty="0"/>
          </a:p>
          <a:p>
            <a:r>
              <a:rPr lang="zh-CN" altLang="en-US" dirty="0"/>
              <a:t>星图目前有</a:t>
            </a:r>
            <a:r>
              <a:rPr lang="en-US" altLang="zh-CN" dirty="0"/>
              <a:t>3</a:t>
            </a:r>
            <a:r>
              <a:rPr lang="zh-CN" altLang="en-US" dirty="0"/>
              <a:t>个入口：达人、</a:t>
            </a:r>
            <a:r>
              <a:rPr lang="en-US" altLang="zh-CN" dirty="0"/>
              <a:t>MCN</a:t>
            </a:r>
            <a:r>
              <a:rPr lang="zh-CN" altLang="en-US" dirty="0"/>
              <a:t>公司及广告主入口。达人只要开通抖音、抖音火山版、西瓜视频、今日头条这</a:t>
            </a:r>
            <a:r>
              <a:rPr lang="en-US" altLang="zh-CN" dirty="0"/>
              <a:t>4</a:t>
            </a:r>
            <a:r>
              <a:rPr lang="zh-CN" altLang="en-US" dirty="0"/>
              <a:t>个平台的账号，符合对应平台资质门槛及星图入驻要求，即可申请入驻。需要注意的是，每个平台都有单独的星图，不可以跨平台使用。</a:t>
            </a:r>
            <a:endParaRPr lang="zh-CN" altLang="en-US" dirty="0"/>
          </a:p>
          <a:p>
            <a:r>
              <a:rPr lang="zh-CN" altLang="en-US" dirty="0"/>
              <a:t>达人入驻星图有门槛。抖音达人入驻时，粉丝数量需要在</a:t>
            </a:r>
            <a:r>
              <a:rPr lang="en-US" altLang="zh-CN" dirty="0"/>
              <a:t>10</a:t>
            </a:r>
            <a:r>
              <a:rPr lang="zh-CN" altLang="en-US" dirty="0"/>
              <a:t>万以上；西瓜视频和抖音火山版的达人入驻时，粉丝数量需要在</a:t>
            </a:r>
            <a:r>
              <a:rPr lang="en-US" altLang="zh-CN" dirty="0"/>
              <a:t>5</a:t>
            </a:r>
            <a:r>
              <a:rPr lang="zh-CN" altLang="en-US" dirty="0"/>
              <a:t>万以上。达人可以通过和</a:t>
            </a:r>
            <a:r>
              <a:rPr lang="en-US" altLang="zh-CN" dirty="0"/>
              <a:t>MCN</a:t>
            </a:r>
            <a:r>
              <a:rPr lang="zh-CN" altLang="en-US" dirty="0"/>
              <a:t>公司签约入驻，成为</a:t>
            </a:r>
            <a:r>
              <a:rPr lang="en-US" altLang="zh-CN" dirty="0"/>
              <a:t>MCN</a:t>
            </a:r>
            <a:r>
              <a:rPr lang="zh-CN" altLang="en-US" dirty="0"/>
              <a:t>签约达人。</a:t>
            </a:r>
            <a:endParaRPr lang="zh-CN" altLang="en-US" dirty="0"/>
          </a:p>
          <a:p>
            <a:r>
              <a:rPr lang="en-US" altLang="zh-CN" dirty="0"/>
              <a:t>MCN</a:t>
            </a:r>
            <a:r>
              <a:rPr lang="zh-CN" altLang="en-US" dirty="0"/>
              <a:t>公司入驻的门槛有两个。一是成立时间在一年以上，不足一年但达人资源丰富且内容独特的，可申请单独特批；二是公司必须有合法资质，公司旗下达人不少于</a:t>
            </a:r>
            <a:r>
              <a:rPr lang="en-US" altLang="zh-CN" dirty="0"/>
              <a:t>5</a:t>
            </a:r>
            <a:r>
              <a:rPr lang="zh-CN" altLang="en-US" dirty="0"/>
              <a:t>人，有一定的粉丝数量和服务运营能力。</a:t>
            </a:r>
            <a:endParaRPr lang="zh-CN" alt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10.4.5 </a:t>
            </a:r>
            <a:r>
              <a:rPr lang="zh-CN" altLang="en-US" dirty="0"/>
              <a:t>星图平台：商单交易的独立平台</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．星图平台的功能</a:t>
            </a:r>
            <a:endParaRPr lang="zh-CN" altLang="en-US" dirty="0"/>
          </a:p>
          <a:p>
            <a:r>
              <a:rPr lang="zh-CN" altLang="en-US" dirty="0"/>
              <a:t>星图平台有订单交易、达人管理、项目分析、任务报价、数据服务等功能，可以帮助创作者在官方平台保障的基础上，实现内容交易过程中各方的对接与沟通。</a:t>
            </a:r>
            <a:endParaRPr lang="zh-CN" altLang="en-US" dirty="0"/>
          </a:p>
          <a:p>
            <a:r>
              <a:rPr lang="zh-CN" altLang="en-US" dirty="0"/>
              <a:t>星图平台会根据近期抖音爆火的视频主题和达人进行智能定位，提供达人资料及粉丝数据，并智能整合各类达人所擅长拍摄的短视频类别，方便客户根据需求更快地选择代言人。抖音平台希望通过星图平台更好地保障多方权益，实现用户、明星</a:t>
            </a:r>
            <a:r>
              <a:rPr lang="en-US" altLang="zh-CN" dirty="0"/>
              <a:t>/</a:t>
            </a:r>
            <a:r>
              <a:rPr lang="zh-CN" altLang="en-US" dirty="0"/>
              <a:t>达人、</a:t>
            </a:r>
            <a:r>
              <a:rPr lang="en-US" altLang="zh-CN" dirty="0"/>
              <a:t>MCN</a:t>
            </a:r>
            <a:r>
              <a:rPr lang="zh-CN" altLang="en-US" dirty="0"/>
              <a:t>公司和广告主的价值共创。</a:t>
            </a:r>
            <a:endParaRPr lang="zh-CN" alt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10.4.5 </a:t>
            </a:r>
            <a:r>
              <a:rPr lang="zh-CN" altLang="en-US" dirty="0"/>
              <a:t>星图平台：商单交易的独立平台</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．星图平台有何好处</a:t>
            </a:r>
            <a:endParaRPr lang="zh-CN" altLang="en-US" dirty="0"/>
          </a:p>
          <a:p>
            <a:r>
              <a:rPr lang="zh-CN" altLang="en-US" dirty="0"/>
              <a:t>抖音短视频巨大的流量池为星图平台吸引优质客户提供了重要基础，平台的独有特点也为自身发展提供了有利条件。</a:t>
            </a:r>
            <a:endParaRPr lang="zh-CN" altLang="en-US" dirty="0"/>
          </a:p>
          <a:p>
            <a:r>
              <a:rPr lang="en-US" altLang="zh-CN" dirty="0"/>
              <a:t>MCN</a:t>
            </a:r>
            <a:r>
              <a:rPr lang="zh-CN" altLang="en-US" dirty="0"/>
              <a:t>公司或达人满足一定条件，并通过身份、账号名称等信息的审查后，可在平台中接单。创作的视频将经过星图平台的专业团队的审核与把控。为保障内容优质与高效触达，星图平台会层层把关（从创作者到创作全程）。星图平台还将在交易全程提供创意诊断与优化服务，保障在持续输出原生、优质视频的同时，最大化提升抖音平台用户的体验。</a:t>
            </a:r>
            <a:endParaRPr lang="zh-CN" alt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10.4.6 </a:t>
            </a:r>
            <a:r>
              <a:rPr lang="zh-CN" altLang="en-US" dirty="0"/>
              <a:t>商品橱窗：增加商品变现的概率</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4628515" cy="233553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抖音商品橱窗，顾名思义，就是抖音平台中用于展示商品的一个界面，或者说是一个集中展现商品的功能。如今，许多短视频平台都推出了</a:t>
            </a:r>
            <a:r>
              <a:rPr lang="en-US" altLang="zh-CN" dirty="0"/>
              <a:t>“</a:t>
            </a:r>
            <a:r>
              <a:rPr lang="zh-CN" altLang="en-US" dirty="0"/>
              <a:t>边看边买</a:t>
            </a:r>
            <a:r>
              <a:rPr lang="en-US" altLang="zh-CN" dirty="0"/>
              <a:t>”</a:t>
            </a:r>
            <a:r>
              <a:rPr lang="zh-CN" altLang="en-US" dirty="0"/>
              <a:t>的功能，观众在观看短视频时，对应商品的链接将会显示在短视频下方，通过点击该链接，可以跳转至对应的电商平台进行购买。</a:t>
            </a:r>
            <a:endParaRPr lang="zh-CN" altLang="en-US" dirty="0"/>
          </a:p>
          <a:p>
            <a:r>
              <a:rPr lang="zh-CN" altLang="en-US" dirty="0"/>
              <a:t>以抖音为例，该平台如今上线了</a:t>
            </a:r>
            <a:r>
              <a:rPr lang="en-US" altLang="zh-CN" dirty="0"/>
              <a:t>“</a:t>
            </a:r>
            <a:r>
              <a:rPr lang="zh-CN" altLang="en-US" dirty="0"/>
              <a:t>商品分享</a:t>
            </a:r>
            <a:r>
              <a:rPr lang="en-US" altLang="zh-CN" dirty="0"/>
              <a:t>”</a:t>
            </a:r>
            <a:r>
              <a:rPr lang="zh-CN" altLang="en-US" dirty="0"/>
              <a:t>功能，在短视频左下角放置商品链接，点击商品链接后便会出现商品推荐信息，点击</a:t>
            </a:r>
            <a:r>
              <a:rPr lang="en-US" altLang="zh-CN" dirty="0"/>
              <a:t>“</a:t>
            </a:r>
            <a:r>
              <a:rPr lang="zh-CN" altLang="en-US" dirty="0"/>
              <a:t>领券购买</a:t>
            </a:r>
            <a:r>
              <a:rPr lang="en-US" altLang="zh-CN" dirty="0"/>
              <a:t>”</a:t>
            </a:r>
            <a:r>
              <a:rPr lang="zh-CN" altLang="en-US" dirty="0"/>
              <a:t>按钮，可以跳转至购买界面，如图所示。</a:t>
            </a:r>
            <a:endParaRPr lang="zh-CN" altLang="en-US" dirty="0"/>
          </a:p>
        </p:txBody>
      </p:sp>
      <p:grpSp>
        <p:nvGrpSpPr>
          <p:cNvPr id="7" name="组合 6"/>
          <p:cNvGrpSpPr/>
          <p:nvPr/>
        </p:nvGrpSpPr>
        <p:grpSpPr>
          <a:xfrm>
            <a:off x="5558155" y="1820545"/>
            <a:ext cx="5995670" cy="3818890"/>
            <a:chOff x="8097" y="2394"/>
            <a:chExt cx="9442" cy="6014"/>
          </a:xfrm>
        </p:grpSpPr>
        <p:pic>
          <p:nvPicPr>
            <p:cNvPr id="2" name="图片 1"/>
            <p:cNvPicPr>
              <a:picLocks noChangeAspect="1"/>
            </p:cNvPicPr>
            <p:nvPr/>
          </p:nvPicPr>
          <p:blipFill>
            <a:blip r:embed="rId1"/>
            <a:stretch>
              <a:fillRect/>
            </a:stretch>
          </p:blipFill>
          <p:spPr>
            <a:xfrm>
              <a:off x="8097" y="2419"/>
              <a:ext cx="3002" cy="5963"/>
            </a:xfrm>
            <a:prstGeom prst="rect">
              <a:avLst/>
            </a:prstGeom>
          </p:spPr>
        </p:pic>
        <p:pic>
          <p:nvPicPr>
            <p:cNvPr id="3" name="图片 2"/>
            <p:cNvPicPr>
              <a:picLocks noChangeAspect="1"/>
            </p:cNvPicPr>
            <p:nvPr/>
          </p:nvPicPr>
          <p:blipFill>
            <a:blip r:embed="rId2"/>
            <a:stretch>
              <a:fillRect/>
            </a:stretch>
          </p:blipFill>
          <p:spPr>
            <a:xfrm>
              <a:off x="11297" y="2394"/>
              <a:ext cx="3042" cy="6014"/>
            </a:xfrm>
            <a:prstGeom prst="rect">
              <a:avLst/>
            </a:prstGeom>
          </p:spPr>
        </p:pic>
        <p:pic>
          <p:nvPicPr>
            <p:cNvPr id="6" name="图片 5"/>
            <p:cNvPicPr>
              <a:picLocks noChangeAspect="1"/>
            </p:cNvPicPr>
            <p:nvPr/>
          </p:nvPicPr>
          <p:blipFill>
            <a:blip r:embed="rId3"/>
            <a:stretch>
              <a:fillRect/>
            </a:stretch>
          </p:blipFill>
          <p:spPr>
            <a:xfrm>
              <a:off x="14537" y="2404"/>
              <a:ext cx="3002" cy="5993"/>
            </a:xfrm>
            <a:prstGeom prst="rect">
              <a:avLst/>
            </a:prstGeom>
          </p:spPr>
        </p:pic>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10.4.7 </a:t>
            </a:r>
            <a:r>
              <a:rPr lang="zh-CN" altLang="en-US" dirty="0"/>
              <a:t>抖音小店：商家卖货的又一渠道</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5143500" cy="214757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抖音小店是抖音平台研发、推出的线上商店，支持用户在抖音上完成</a:t>
            </a:r>
            <a:r>
              <a:rPr lang="en-US" altLang="zh-CN" dirty="0"/>
              <a:t>“</a:t>
            </a:r>
            <a:r>
              <a:rPr lang="zh-CN" altLang="en-US" dirty="0"/>
              <a:t>下单</a:t>
            </a:r>
            <a:r>
              <a:rPr lang="en-US" altLang="zh-CN" dirty="0"/>
              <a:t>—</a:t>
            </a:r>
            <a:r>
              <a:rPr lang="zh-CN" altLang="en-US" dirty="0"/>
              <a:t>支付</a:t>
            </a:r>
            <a:r>
              <a:rPr lang="en-US" altLang="zh-CN" dirty="0"/>
              <a:t>—</a:t>
            </a:r>
            <a:r>
              <a:rPr lang="zh-CN" altLang="en-US" dirty="0"/>
              <a:t>收货</a:t>
            </a:r>
            <a:r>
              <a:rPr lang="en-US" altLang="zh-CN" dirty="0"/>
              <a:t>”</a:t>
            </a:r>
            <a:r>
              <a:rPr lang="zh-CN" altLang="en-US" dirty="0"/>
              <a:t>这一行为。当用户点开商品链接之后，点击</a:t>
            </a:r>
            <a:r>
              <a:rPr lang="en-US" altLang="zh-CN" dirty="0"/>
              <a:t>“</a:t>
            </a:r>
            <a:r>
              <a:rPr lang="zh-CN" altLang="en-US" dirty="0"/>
              <a:t>立即购买</a:t>
            </a:r>
            <a:r>
              <a:rPr lang="en-US" altLang="zh-CN" dirty="0"/>
              <a:t>”</a:t>
            </a:r>
            <a:r>
              <a:rPr lang="zh-CN" altLang="en-US" dirty="0"/>
              <a:t>按钮，即可直接跳转至付款界面进行购买，如图所示。</a:t>
            </a:r>
            <a:endParaRPr lang="zh-CN" altLang="en-US" dirty="0"/>
          </a:p>
        </p:txBody>
      </p:sp>
      <p:grpSp>
        <p:nvGrpSpPr>
          <p:cNvPr id="6" name="组合 5"/>
          <p:cNvGrpSpPr/>
          <p:nvPr/>
        </p:nvGrpSpPr>
        <p:grpSpPr>
          <a:xfrm>
            <a:off x="6101715" y="1181100"/>
            <a:ext cx="5044440" cy="4390390"/>
            <a:chOff x="7935" y="2318"/>
            <a:chExt cx="7085" cy="6166"/>
          </a:xfrm>
        </p:grpSpPr>
        <p:pic>
          <p:nvPicPr>
            <p:cNvPr id="2" name="图片 1"/>
            <p:cNvPicPr>
              <a:picLocks noChangeAspect="1"/>
            </p:cNvPicPr>
            <p:nvPr/>
          </p:nvPicPr>
          <p:blipFill>
            <a:blip r:embed="rId1"/>
            <a:stretch>
              <a:fillRect/>
            </a:stretch>
          </p:blipFill>
          <p:spPr>
            <a:xfrm>
              <a:off x="7935" y="2318"/>
              <a:ext cx="3326" cy="6166"/>
            </a:xfrm>
            <a:prstGeom prst="rect">
              <a:avLst/>
            </a:prstGeom>
          </p:spPr>
        </p:pic>
        <p:pic>
          <p:nvPicPr>
            <p:cNvPr id="3" name="图片 2"/>
            <p:cNvPicPr>
              <a:picLocks noChangeAspect="1"/>
            </p:cNvPicPr>
            <p:nvPr/>
          </p:nvPicPr>
          <p:blipFill>
            <a:blip r:embed="rId2"/>
            <a:stretch>
              <a:fillRect/>
            </a:stretch>
          </p:blipFill>
          <p:spPr>
            <a:xfrm>
              <a:off x="11654" y="2328"/>
              <a:ext cx="3367" cy="6145"/>
            </a:xfrm>
            <a:prstGeom prst="rect">
              <a:avLst/>
            </a:prstGeom>
          </p:spPr>
        </p:pic>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10.4.8 </a:t>
            </a:r>
            <a:r>
              <a:rPr lang="zh-CN" altLang="en-US" dirty="0"/>
              <a:t>流量变现：流量红利的直观体现</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使自己的变现方式与众不同，有效地将自己的流量转化为实在收益，是运营者成功变现的决定性因素之一。除了上述的一些常规变现方式外，大家还可以尝试从短视频平台提供的条件入手，寻求变现新方向，具体如下。</a:t>
            </a:r>
            <a:endParaRPr lang="zh-CN" altLang="en-US" dirty="0"/>
          </a:p>
          <a:p>
            <a:r>
              <a:rPr lang="en-US" altLang="zh-CN" dirty="0"/>
              <a:t>1</a:t>
            </a:r>
            <a:r>
              <a:rPr lang="zh-CN" altLang="en-US" dirty="0"/>
              <a:t>．渠道分成</a:t>
            </a:r>
            <a:endParaRPr lang="zh-CN" altLang="en-US" dirty="0"/>
          </a:p>
          <a:p>
            <a:r>
              <a:rPr lang="zh-CN" altLang="en-US" dirty="0"/>
              <a:t>对运营者来说，渠道分成是运营初期最直接的变现手段之一，选取合适的渠道分成模式可以快速积累所需资金，从而为后期其他短视频的制作与运营提供便利。</a:t>
            </a:r>
            <a:endParaRPr lang="zh-CN" altLang="en-US" dirty="0"/>
          </a:p>
          <a:p>
            <a:r>
              <a:rPr lang="en-US" altLang="zh-CN" dirty="0"/>
              <a:t>2</a:t>
            </a:r>
            <a:r>
              <a:rPr lang="zh-CN" altLang="en-US" dirty="0"/>
              <a:t>．签约独播</a:t>
            </a:r>
            <a:endParaRPr lang="zh-CN" altLang="en-US" dirty="0"/>
          </a:p>
          <a:p>
            <a:r>
              <a:rPr lang="zh-CN" altLang="en-US" dirty="0"/>
              <a:t>如今网络上各大短视频平台层出不穷，为了获得更强的市场竞争力，很多平台纷纷开始与运营者签约独播。与平台签约独播是实现短视频变现的一种快捷方式，但这种方式比较适合运营成熟、粉丝众多的运营者，因为对新人来说，想要获得平台青睐，得到签约收益是一件不容易的事情。</a:t>
            </a:r>
            <a:endParaRPr lang="zh-CN" alt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10.4.8 </a:t>
            </a:r>
            <a:r>
              <a:rPr lang="zh-CN" altLang="en-US" dirty="0"/>
              <a:t>流量变现：流量红利的直观体现</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5277485" cy="200279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．活动奖励</a:t>
            </a:r>
            <a:endParaRPr lang="zh-CN" altLang="en-US" dirty="0"/>
          </a:p>
          <a:p>
            <a:r>
              <a:rPr lang="zh-CN" altLang="en-US" dirty="0"/>
              <a:t>为了提高用户活跃度，一些短视频平台会设置一些奖励活动，运营者完成活动任务便可以获得相应的虚拟货币或专属礼物。图所示为抖音推出的</a:t>
            </a:r>
            <a:r>
              <a:rPr lang="en-US" altLang="zh-CN" dirty="0"/>
              <a:t>“</a:t>
            </a:r>
            <a:r>
              <a:rPr lang="zh-CN" altLang="en-US" dirty="0"/>
              <a:t>百万开麦</a:t>
            </a:r>
            <a:r>
              <a:rPr lang="en-US" altLang="zh-CN" dirty="0"/>
              <a:t>”</a:t>
            </a:r>
            <a:r>
              <a:rPr lang="zh-CN" altLang="en-US" dirty="0"/>
              <a:t>活动。</a:t>
            </a:r>
            <a:endParaRPr lang="zh-CN" altLang="en-US" dirty="0"/>
          </a:p>
        </p:txBody>
      </p:sp>
      <p:grpSp>
        <p:nvGrpSpPr>
          <p:cNvPr id="6" name="组合 5"/>
          <p:cNvGrpSpPr/>
          <p:nvPr/>
        </p:nvGrpSpPr>
        <p:grpSpPr>
          <a:xfrm>
            <a:off x="6442075" y="1375410"/>
            <a:ext cx="4765040" cy="4505960"/>
            <a:chOff x="8016" y="2318"/>
            <a:chExt cx="6521" cy="6166"/>
          </a:xfrm>
        </p:grpSpPr>
        <p:pic>
          <p:nvPicPr>
            <p:cNvPr id="2" name="图片 1"/>
            <p:cNvPicPr>
              <a:picLocks noChangeAspect="1"/>
            </p:cNvPicPr>
            <p:nvPr/>
          </p:nvPicPr>
          <p:blipFill>
            <a:blip r:embed="rId1"/>
            <a:stretch>
              <a:fillRect/>
            </a:stretch>
          </p:blipFill>
          <p:spPr>
            <a:xfrm>
              <a:off x="8016" y="2318"/>
              <a:ext cx="3164" cy="6166"/>
            </a:xfrm>
            <a:prstGeom prst="rect">
              <a:avLst/>
            </a:prstGeom>
          </p:spPr>
        </p:pic>
        <p:pic>
          <p:nvPicPr>
            <p:cNvPr id="3" name="图片 2"/>
            <p:cNvPicPr>
              <a:picLocks noChangeAspect="1"/>
            </p:cNvPicPr>
            <p:nvPr/>
          </p:nvPicPr>
          <p:blipFill>
            <a:blip r:embed="rId2"/>
            <a:stretch>
              <a:fillRect/>
            </a:stretch>
          </p:blipFill>
          <p:spPr>
            <a:xfrm>
              <a:off x="11373" y="2328"/>
              <a:ext cx="3164" cy="6145"/>
            </a:xfrm>
            <a:prstGeom prst="rect">
              <a:avLst/>
            </a:prstGeom>
          </p:spPr>
        </p:pic>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10.4.9 IP</a:t>
            </a:r>
            <a:r>
              <a:rPr lang="zh-CN" altLang="en-US" dirty="0"/>
              <a:t>变现：内容变现的最佳方式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知识产权是指作者通过自身才智创造的作品所产生的专利权、商标、著作权、版权等，具有知识产权的可以是一首歌，一部网络小说、话剧，或者是某个人物形象，甚至只是一个名字、短语、符号，一个有共同特征的群体，一些自带流量的内容等。</a:t>
            </a:r>
            <a:endParaRPr lang="zh-CN" altLang="en-US" dirty="0"/>
          </a:p>
          <a:p>
            <a:r>
              <a:rPr lang="zh-CN" altLang="en-US" dirty="0"/>
              <a:t>在互联网领域，</a:t>
            </a:r>
            <a:r>
              <a:rPr lang="en-US" altLang="zh-CN" dirty="0"/>
              <a:t>IP</a:t>
            </a:r>
            <a:r>
              <a:rPr lang="zh-CN" altLang="en-US" dirty="0"/>
              <a:t>已经被拓展引申为拥有知名度、具备一定市场价值、有潜在变现能力的事物。短视频创作者或者团队孵化</a:t>
            </a:r>
            <a:r>
              <a:rPr lang="en-US" altLang="zh-CN" dirty="0"/>
              <a:t>IP</a:t>
            </a:r>
            <a:r>
              <a:rPr lang="zh-CN" altLang="en-US" dirty="0"/>
              <a:t>是未来寻求商业变现的必经之路。</a:t>
            </a:r>
            <a:endParaRPr lang="zh-CN" altLang="en-US" dirty="0"/>
          </a:p>
          <a:p>
            <a:r>
              <a:rPr lang="zh-CN" altLang="en-US" dirty="0"/>
              <a:t>下面介绍</a:t>
            </a:r>
            <a:r>
              <a:rPr lang="en-US" altLang="zh-CN" dirty="0"/>
              <a:t>IP</a:t>
            </a:r>
            <a:r>
              <a:rPr lang="zh-CN" altLang="en-US" dirty="0"/>
              <a:t>变现常见的</a:t>
            </a:r>
            <a:r>
              <a:rPr lang="en-US" altLang="zh-CN" dirty="0"/>
              <a:t>5</a:t>
            </a:r>
            <a:r>
              <a:rPr lang="zh-CN" altLang="en-US" dirty="0"/>
              <a:t>种方式。</a:t>
            </a:r>
            <a:endParaRPr lang="zh-CN" altLang="en-US" dirty="0"/>
          </a:p>
          <a:p>
            <a:r>
              <a:rPr lang="en-US" altLang="zh-CN" dirty="0"/>
              <a:t>1</a:t>
            </a:r>
            <a:r>
              <a:rPr lang="zh-CN" altLang="en-US" dirty="0"/>
              <a:t>．带货变现</a:t>
            </a:r>
            <a:endParaRPr lang="zh-CN" altLang="en-US" dirty="0"/>
          </a:p>
          <a:p>
            <a:r>
              <a:rPr lang="zh-CN" altLang="en-US" dirty="0"/>
              <a:t>带货变现是</a:t>
            </a:r>
            <a:r>
              <a:rPr lang="en-US" altLang="zh-CN" dirty="0"/>
              <a:t>“</a:t>
            </a:r>
            <a:r>
              <a:rPr lang="zh-CN" altLang="en-US" dirty="0"/>
              <a:t>网红</a:t>
            </a:r>
            <a:r>
              <a:rPr lang="en-US" altLang="zh-CN" dirty="0"/>
              <a:t>”</a:t>
            </a:r>
            <a:r>
              <a:rPr lang="zh-CN" altLang="en-US" dirty="0"/>
              <a:t>和</a:t>
            </a:r>
            <a:r>
              <a:rPr lang="en-US" altLang="zh-CN" dirty="0"/>
              <a:t>“</a:t>
            </a:r>
            <a:r>
              <a:rPr lang="zh-CN" altLang="en-US" dirty="0"/>
              <a:t>网红级企业家</a:t>
            </a:r>
            <a:r>
              <a:rPr lang="en-US" altLang="zh-CN" dirty="0"/>
              <a:t>”</a:t>
            </a:r>
            <a:r>
              <a:rPr lang="zh-CN" altLang="en-US" dirty="0"/>
              <a:t>的主要变现方式，</a:t>
            </a:r>
            <a:r>
              <a:rPr lang="en-US" altLang="zh-CN" dirty="0"/>
              <a:t>“</a:t>
            </a:r>
            <a:r>
              <a:rPr lang="zh-CN" altLang="en-US" dirty="0"/>
              <a:t>网红级企业家</a:t>
            </a:r>
            <a:r>
              <a:rPr lang="en-US" altLang="zh-CN" dirty="0"/>
              <a:t>”</a:t>
            </a:r>
            <a:r>
              <a:rPr lang="zh-CN" altLang="en-US" dirty="0"/>
              <a:t>有雷军等。</a:t>
            </a:r>
            <a:endParaRPr lang="zh-CN" altLang="en-US" dirty="0"/>
          </a:p>
          <a:p>
            <a:r>
              <a:rPr lang="en-US" altLang="zh-CN" dirty="0"/>
              <a:t>2</a:t>
            </a:r>
            <a:r>
              <a:rPr lang="zh-CN" altLang="en-US" dirty="0"/>
              <a:t>．社群变现</a:t>
            </a:r>
            <a:endParaRPr lang="zh-CN" altLang="en-US" dirty="0"/>
          </a:p>
          <a:p>
            <a:r>
              <a:rPr lang="zh-CN" altLang="en-US" dirty="0"/>
              <a:t>当</a:t>
            </a:r>
            <a:r>
              <a:rPr lang="en-US" altLang="zh-CN" dirty="0"/>
              <a:t>IP</a:t>
            </a:r>
            <a:r>
              <a:rPr lang="zh-CN" altLang="en-US" dirty="0"/>
              <a:t>有了一定的价值之后，受众就会增加，这时就可以利用社群进行变现。例如</a:t>
            </a:r>
            <a:r>
              <a:rPr lang="en-US" altLang="zh-CN" dirty="0"/>
              <a:t>PPT</a:t>
            </a:r>
            <a:r>
              <a:rPr lang="zh-CN" altLang="en-US" dirty="0"/>
              <a:t>达人</a:t>
            </a:r>
            <a:r>
              <a:rPr lang="en-US" altLang="zh-CN" dirty="0"/>
              <a:t>“</a:t>
            </a:r>
            <a:r>
              <a:rPr lang="zh-CN" altLang="en-US" dirty="0"/>
              <a:t>秋叶大叔</a:t>
            </a:r>
            <a:r>
              <a:rPr lang="en-US" altLang="zh-CN" dirty="0"/>
              <a:t>”</a:t>
            </a:r>
            <a:r>
              <a:rPr lang="zh-CN" altLang="en-US" dirty="0"/>
              <a:t>通过分享</a:t>
            </a:r>
            <a:r>
              <a:rPr lang="en-US" altLang="zh-CN" dirty="0"/>
              <a:t>PPT</a:t>
            </a:r>
            <a:r>
              <a:rPr lang="zh-CN" altLang="en-US" dirty="0"/>
              <a:t>、时间管理方法发展社群会员等。</a:t>
            </a:r>
            <a:endParaRPr lang="zh-CN" alt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10.4.9 IP</a:t>
            </a:r>
            <a:r>
              <a:rPr lang="zh-CN" altLang="en-US" dirty="0"/>
              <a:t>变现：内容变现的最佳方式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4977130" cy="2554605"/>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．课程变现</a:t>
            </a:r>
            <a:endParaRPr lang="zh-CN" altLang="en-US" dirty="0"/>
          </a:p>
          <a:p>
            <a:r>
              <a:rPr lang="zh-CN" altLang="en-US" dirty="0"/>
              <a:t>教育类的</a:t>
            </a:r>
            <a:r>
              <a:rPr lang="en-US" altLang="zh-CN" dirty="0"/>
              <a:t>IP</a:t>
            </a:r>
            <a:r>
              <a:rPr lang="zh-CN" altLang="en-US" dirty="0"/>
              <a:t>还可以通过开设课程来变现，比如抖音账号</a:t>
            </a:r>
            <a:r>
              <a:rPr lang="en-US" altLang="zh-CN" dirty="0"/>
              <a:t>“</a:t>
            </a:r>
            <a:r>
              <a:rPr lang="zh-CN" altLang="en-US" dirty="0"/>
              <a:t>破点思维教育</a:t>
            </a:r>
            <a:r>
              <a:rPr lang="en-US" altLang="zh-CN" dirty="0"/>
              <a:t>”</a:t>
            </a:r>
            <a:r>
              <a:rPr lang="zh-CN" altLang="en-US" dirty="0"/>
              <a:t>在其商品橱窗展示了一些关于店铺如何营销、引流的课程，如图所示。</a:t>
            </a:r>
            <a:endParaRPr lang="zh-CN" altLang="en-US" dirty="0"/>
          </a:p>
        </p:txBody>
      </p:sp>
      <p:grpSp>
        <p:nvGrpSpPr>
          <p:cNvPr id="6" name="组合 5"/>
          <p:cNvGrpSpPr/>
          <p:nvPr/>
        </p:nvGrpSpPr>
        <p:grpSpPr>
          <a:xfrm>
            <a:off x="6120765" y="1478280"/>
            <a:ext cx="5276850" cy="4143375"/>
            <a:chOff x="7469" y="2328"/>
            <a:chExt cx="7825" cy="6144"/>
          </a:xfrm>
        </p:grpSpPr>
        <p:pic>
          <p:nvPicPr>
            <p:cNvPr id="2" name="图片 1"/>
            <p:cNvPicPr>
              <a:picLocks noChangeAspect="1"/>
            </p:cNvPicPr>
            <p:nvPr/>
          </p:nvPicPr>
          <p:blipFill>
            <a:blip r:embed="rId1"/>
            <a:stretch>
              <a:fillRect/>
            </a:stretch>
          </p:blipFill>
          <p:spPr>
            <a:xfrm>
              <a:off x="7469" y="2328"/>
              <a:ext cx="4259" cy="6145"/>
            </a:xfrm>
            <a:prstGeom prst="rect">
              <a:avLst/>
            </a:prstGeom>
          </p:spPr>
        </p:pic>
        <p:pic>
          <p:nvPicPr>
            <p:cNvPr id="3" name="图片 2"/>
            <p:cNvPicPr>
              <a:picLocks noChangeAspect="1"/>
            </p:cNvPicPr>
            <p:nvPr/>
          </p:nvPicPr>
          <p:blipFill>
            <a:blip r:embed="rId2"/>
            <a:stretch>
              <a:fillRect/>
            </a:stretch>
          </p:blipFill>
          <p:spPr>
            <a:xfrm>
              <a:off x="11928" y="2328"/>
              <a:ext cx="3367" cy="6145"/>
            </a:xfrm>
            <a:prstGeom prst="rect">
              <a:avLst/>
            </a:prstGeom>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10.1.3 </a:t>
            </a:r>
            <a:r>
              <a:rPr lang="zh-CN" altLang="en-US" dirty="0"/>
              <a:t>社交平台</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社交平台可以分为微信、微博、</a:t>
            </a:r>
            <a:r>
              <a:rPr lang="en-US" altLang="zh-CN" dirty="0"/>
              <a:t>QQ</a:t>
            </a:r>
            <a:r>
              <a:rPr lang="zh-CN" altLang="en-US" dirty="0"/>
              <a:t>这三大类。社交平台是大部分网友社交的工具，在这些平台上，网友可以结识更多兴趣相同的人。作为短视频的重要渠道之一，社交平台更像是一个堡垒、一个基地，是连接粉丝、连接广告主、连接商务合作的通道。</a:t>
            </a:r>
            <a:endParaRPr lang="zh-CN" altLang="en-US" dirty="0"/>
          </a:p>
          <a:p>
            <a:r>
              <a:rPr lang="zh-CN" altLang="en-US" dirty="0"/>
              <a:t>以前微博基本上是没有收益的，但如今微博渠道的收益方式变化很大。随着微博的不断革新，目前该平台的收益方式主要为广告收益、微博打赏和微博问答这</a:t>
            </a:r>
            <a:r>
              <a:rPr lang="en-US" altLang="zh-CN" dirty="0"/>
              <a:t>3</a:t>
            </a:r>
            <a:r>
              <a:rPr lang="zh-CN" altLang="en-US" dirty="0"/>
              <a:t>种。</a:t>
            </a:r>
            <a:endParaRPr lang="zh-CN" alt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10.4.9 IP</a:t>
            </a:r>
            <a:r>
              <a:rPr lang="zh-CN" altLang="en-US" dirty="0"/>
              <a:t>变现：内容变现的最佳方式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4</a:t>
            </a:r>
            <a:r>
              <a:rPr lang="zh-CN" altLang="en-US" dirty="0"/>
              <a:t>．图书变现</a:t>
            </a:r>
            <a:endParaRPr lang="zh-CN" altLang="en-US" dirty="0"/>
          </a:p>
          <a:p>
            <a:r>
              <a:rPr lang="zh-CN" altLang="en-US" dirty="0"/>
              <a:t>一些个人</a:t>
            </a:r>
            <a:r>
              <a:rPr lang="en-US" altLang="zh-CN" dirty="0"/>
              <a:t>IP</a:t>
            </a:r>
            <a:r>
              <a:rPr lang="zh-CN" altLang="en-US" dirty="0"/>
              <a:t>会通过出书的方式进行</a:t>
            </a:r>
            <a:r>
              <a:rPr lang="en-US" altLang="zh-CN" dirty="0"/>
              <a:t>IP</a:t>
            </a:r>
            <a:r>
              <a:rPr lang="zh-CN" altLang="en-US" dirty="0"/>
              <a:t>变现，比如经济学教授薛兆丰、大学教授戴建业等，如图所示。</a:t>
            </a:r>
            <a:endParaRPr lang="zh-CN" altLang="en-US" dirty="0"/>
          </a:p>
        </p:txBody>
      </p:sp>
      <p:grpSp>
        <p:nvGrpSpPr>
          <p:cNvPr id="6" name="组合 5"/>
          <p:cNvGrpSpPr/>
          <p:nvPr/>
        </p:nvGrpSpPr>
        <p:grpSpPr>
          <a:xfrm>
            <a:off x="3506470" y="2550160"/>
            <a:ext cx="5230495" cy="3496310"/>
            <a:chOff x="7448" y="2648"/>
            <a:chExt cx="8237" cy="5506"/>
          </a:xfrm>
        </p:grpSpPr>
        <p:pic>
          <p:nvPicPr>
            <p:cNvPr id="2" name="图片 1"/>
            <p:cNvPicPr>
              <a:picLocks noChangeAspect="1"/>
            </p:cNvPicPr>
            <p:nvPr/>
          </p:nvPicPr>
          <p:blipFill>
            <a:blip r:embed="rId1"/>
            <a:stretch>
              <a:fillRect/>
            </a:stretch>
          </p:blipFill>
          <p:spPr>
            <a:xfrm>
              <a:off x="7448" y="2668"/>
              <a:ext cx="4300" cy="5466"/>
            </a:xfrm>
            <a:prstGeom prst="rect">
              <a:avLst/>
            </a:prstGeom>
          </p:spPr>
        </p:pic>
        <p:pic>
          <p:nvPicPr>
            <p:cNvPr id="3" name="图片 2"/>
            <p:cNvPicPr>
              <a:picLocks noChangeAspect="1"/>
            </p:cNvPicPr>
            <p:nvPr/>
          </p:nvPicPr>
          <p:blipFill>
            <a:blip r:embed="rId2"/>
            <a:stretch>
              <a:fillRect/>
            </a:stretch>
          </p:blipFill>
          <p:spPr>
            <a:xfrm>
              <a:off x="11873" y="2648"/>
              <a:ext cx="3813" cy="5506"/>
            </a:xfrm>
            <a:prstGeom prst="rect">
              <a:avLst/>
            </a:prstGeom>
          </p:spPr>
        </p:pic>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631815" cy="441325"/>
          </a:xfrm>
        </p:spPr>
        <p:txBody>
          <a:bodyPr>
            <a:normAutofit fontScale="90000"/>
          </a:bodyPr>
          <a:lstStyle/>
          <a:p>
            <a:r>
              <a:rPr lang="en-US" altLang="zh-CN" dirty="0"/>
              <a:t>10.4.9 IP</a:t>
            </a:r>
            <a:r>
              <a:rPr lang="zh-CN" altLang="en-US" dirty="0"/>
              <a:t>变现：内容变现的最佳方式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458075" cy="157734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5</a:t>
            </a:r>
            <a:r>
              <a:rPr lang="zh-CN" altLang="en-US" dirty="0"/>
              <a:t>．广告变现</a:t>
            </a:r>
            <a:endParaRPr lang="zh-CN" altLang="en-US" dirty="0"/>
          </a:p>
          <a:p>
            <a:r>
              <a:rPr lang="zh-CN" altLang="en-US" dirty="0"/>
              <a:t>广告变现的方式多种多样，有平台广告分成、打赏及广告主广告投放等。广告变现的方式在抖音上非常常见，如图所示，短视频左下角带有</a:t>
            </a:r>
            <a:r>
              <a:rPr lang="en-US" altLang="zh-CN" dirty="0"/>
              <a:t>“</a:t>
            </a:r>
            <a:r>
              <a:rPr lang="zh-CN" altLang="en-US" dirty="0"/>
              <a:t>视频同款</a:t>
            </a:r>
            <a:r>
              <a:rPr lang="en-US" altLang="zh-CN" dirty="0"/>
              <a:t>”</a:t>
            </a:r>
            <a:r>
              <a:rPr lang="zh-CN" altLang="en-US" dirty="0"/>
              <a:t>字样的就是广告。</a:t>
            </a:r>
            <a:endParaRPr lang="zh-CN" altLang="en-US" dirty="0"/>
          </a:p>
        </p:txBody>
      </p:sp>
      <p:pic>
        <p:nvPicPr>
          <p:cNvPr id="2" name="图片 1"/>
          <p:cNvPicPr>
            <a:picLocks noChangeAspect="1"/>
          </p:cNvPicPr>
          <p:nvPr/>
        </p:nvPicPr>
        <p:blipFill>
          <a:blip r:embed="rId1"/>
          <a:stretch>
            <a:fillRect/>
          </a:stretch>
        </p:blipFill>
        <p:spPr>
          <a:xfrm>
            <a:off x="8679180" y="1391285"/>
            <a:ext cx="2399665" cy="4746625"/>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将短视频上传至快手平台</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rgbClr val="C00000"/>
                </a:solidFill>
                <a:latin typeface="微软雅黑" panose="020B0503020204020204" pitchFamily="34" charset="-122"/>
                <a:ea typeface="微软雅黑" panose="020B0503020204020204" pitchFamily="34" charset="-122"/>
              </a:rPr>
              <a:t>课堂实训</a:t>
            </a:r>
            <a:r>
              <a:rPr lang="en-US" altLang="zh-CN" sz="2400" dirty="0">
                <a:solidFill>
                  <a:srgbClr val="C00000"/>
                </a:solidFill>
                <a:latin typeface="微软雅黑" panose="020B0503020204020204" pitchFamily="34" charset="-122"/>
                <a:ea typeface="微软雅黑" panose="020B0503020204020204" pitchFamily="34" charset="-122"/>
              </a:rPr>
              <a:t>——</a:t>
            </a:r>
            <a:r>
              <a:rPr lang="zh-CN" altLang="en-US" sz="2400" dirty="0">
                <a:solidFill>
                  <a:srgbClr val="C00000"/>
                </a:solidFill>
                <a:latin typeface="微软雅黑" panose="020B0503020204020204" pitchFamily="34" charset="-122"/>
                <a:ea typeface="微软雅黑" panose="020B0503020204020204" pitchFamily="34" charset="-122"/>
              </a:rPr>
              <a:t>将短视频上传至抖音平台</a:t>
            </a:r>
            <a:endParaRPr lang="zh-CN" altLang="en-US" sz="2400" dirty="0">
              <a:solidFill>
                <a:srgbClr val="C00000"/>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687820" y="2527935"/>
            <a:ext cx="747395"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10.6</a:t>
            </a:r>
            <a:endParaRPr lang="en-US" altLang="en-US" sz="20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accent1"/>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682105" y="1511935"/>
            <a:ext cx="817245"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10.5</a:t>
            </a:r>
            <a:endParaRPr lang="en-US" altLang="en-US" sz="20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2325370"/>
            <a:ext cx="3731260" cy="317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15"/>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16"/>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17"/>
            </p:custDataLst>
          </p:nvPr>
        </p:nvPicPr>
        <p:blipFill>
          <a:blip r:embed="rId18"/>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19"/>
            </p:custDataLst>
          </p:nvPr>
        </p:nvPicPr>
        <p:blipFill>
          <a:blip r:embed="rId20"/>
          <a:stretch>
            <a:fillRect/>
          </a:stretch>
        </p:blipFill>
        <p:spPr>
          <a:xfrm>
            <a:off x="11601450" y="5292090"/>
            <a:ext cx="561975" cy="619125"/>
          </a:xfrm>
          <a:prstGeom prst="round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651750" cy="145034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短视频的上传和发布渠道众多，操作也比较简单。如果是用手机拍摄和剪辑的短视频，那么上传和发布就更加便捷、简单。本实例将讲解在抖音平台上传短视频的具体操作方法。</a:t>
            </a:r>
            <a:endParaRPr lang="zh-CN" altLang="en-US" dirty="0"/>
          </a:p>
          <a:p>
            <a:r>
              <a:rPr lang="en-US" altLang="zh-CN" dirty="0"/>
              <a:t>01 </a:t>
            </a:r>
            <a:r>
              <a:rPr lang="zh-CN" altLang="en-US" dirty="0"/>
              <a:t>在剪映中完成短视频的剪辑工作之后，点击界面右上角的</a:t>
            </a:r>
            <a:r>
              <a:rPr lang="en-US" altLang="zh-CN" dirty="0"/>
              <a:t>“</a:t>
            </a:r>
            <a:r>
              <a:rPr lang="zh-CN" altLang="en-US" dirty="0"/>
              <a:t>导出</a:t>
            </a:r>
            <a:r>
              <a:rPr lang="en-US" altLang="zh-CN" dirty="0"/>
              <a:t>”</a:t>
            </a:r>
            <a:r>
              <a:rPr lang="zh-CN" altLang="en-US" dirty="0"/>
              <a:t>按钮，如图所示。</a:t>
            </a:r>
            <a:endParaRPr lang="zh-CN" altLang="en-US" dirty="0"/>
          </a:p>
        </p:txBody>
      </p:sp>
      <p:pic>
        <p:nvPicPr>
          <p:cNvPr id="3" name="图片 2"/>
          <p:cNvPicPr>
            <a:picLocks noChangeAspect="1"/>
          </p:cNvPicPr>
          <p:nvPr/>
        </p:nvPicPr>
        <p:blipFill>
          <a:blip r:embed="rId1"/>
          <a:stretch>
            <a:fillRect/>
          </a:stretch>
        </p:blipFill>
        <p:spPr>
          <a:xfrm>
            <a:off x="8647430" y="1256665"/>
            <a:ext cx="2434590" cy="4848225"/>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将短视频导出后，点击界面中的</a:t>
            </a:r>
            <a:r>
              <a:rPr lang="en-US" altLang="zh-CN" dirty="0"/>
              <a:t>“</a:t>
            </a:r>
            <a:r>
              <a:rPr lang="zh-CN" altLang="en-US" dirty="0"/>
              <a:t>抖音</a:t>
            </a:r>
            <a:r>
              <a:rPr lang="en-US" altLang="zh-CN" dirty="0"/>
              <a:t>”</a:t>
            </a:r>
            <a:r>
              <a:rPr lang="zh-CN" altLang="en-US" dirty="0"/>
              <a:t>图标，如图所示。</a:t>
            </a:r>
            <a:endParaRPr lang="zh-CN" altLang="en-US" dirty="0"/>
          </a:p>
        </p:txBody>
      </p:sp>
      <p:pic>
        <p:nvPicPr>
          <p:cNvPr id="2" name="图片 1"/>
          <p:cNvPicPr>
            <a:picLocks noChangeAspect="1"/>
          </p:cNvPicPr>
          <p:nvPr/>
        </p:nvPicPr>
        <p:blipFill>
          <a:blip r:embed="rId1"/>
          <a:stretch>
            <a:fillRect/>
          </a:stretch>
        </p:blipFill>
        <p:spPr>
          <a:xfrm>
            <a:off x="4822190" y="1801495"/>
            <a:ext cx="2240915" cy="4455795"/>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5228590" cy="1237615"/>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跳转至抖音平台，点击</a:t>
            </a:r>
            <a:r>
              <a:rPr lang="en-US" altLang="zh-CN" dirty="0"/>
              <a:t>“</a:t>
            </a:r>
            <a:r>
              <a:rPr lang="zh-CN" altLang="en-US" dirty="0"/>
              <a:t>下一步</a:t>
            </a:r>
            <a:r>
              <a:rPr lang="en-US" altLang="zh-CN" dirty="0"/>
              <a:t>”</a:t>
            </a:r>
            <a:r>
              <a:rPr lang="zh-CN" altLang="en-US" dirty="0"/>
              <a:t>按钮，如图所示，进入短视频发布界面，为短视频填写文案并设置封面后，点击界面下方的</a:t>
            </a:r>
            <a:r>
              <a:rPr lang="en-US" altLang="zh-CN" dirty="0"/>
              <a:t>“</a:t>
            </a:r>
            <a:r>
              <a:rPr lang="zh-CN" altLang="en-US" dirty="0"/>
              <a:t>发布</a:t>
            </a:r>
            <a:r>
              <a:rPr lang="en-US" altLang="zh-CN" dirty="0"/>
              <a:t>”</a:t>
            </a:r>
            <a:r>
              <a:rPr lang="zh-CN" altLang="en-US" dirty="0"/>
              <a:t>按钮，如图所示。</a:t>
            </a:r>
            <a:endParaRPr lang="zh-CN" altLang="en-US" dirty="0"/>
          </a:p>
        </p:txBody>
      </p:sp>
      <p:grpSp>
        <p:nvGrpSpPr>
          <p:cNvPr id="5" name="组合 4"/>
          <p:cNvGrpSpPr/>
          <p:nvPr/>
        </p:nvGrpSpPr>
        <p:grpSpPr>
          <a:xfrm>
            <a:off x="6389370" y="1156970"/>
            <a:ext cx="4944110" cy="4796790"/>
            <a:chOff x="7712" y="1623"/>
            <a:chExt cx="7786" cy="7554"/>
          </a:xfrm>
        </p:grpSpPr>
        <p:pic>
          <p:nvPicPr>
            <p:cNvPr id="2" name="图片 1"/>
            <p:cNvPicPr>
              <a:picLocks noChangeAspect="1"/>
            </p:cNvPicPr>
            <p:nvPr/>
          </p:nvPicPr>
          <p:blipFill>
            <a:blip r:embed="rId1"/>
            <a:stretch>
              <a:fillRect/>
            </a:stretch>
          </p:blipFill>
          <p:spPr>
            <a:xfrm>
              <a:off x="7712" y="1623"/>
              <a:ext cx="3772" cy="7555"/>
            </a:xfrm>
            <a:prstGeom prst="rect">
              <a:avLst/>
            </a:prstGeom>
          </p:spPr>
        </p:pic>
        <p:pic>
          <p:nvPicPr>
            <p:cNvPr id="3" name="图片 2"/>
            <p:cNvPicPr>
              <a:picLocks noChangeAspect="1"/>
            </p:cNvPicPr>
            <p:nvPr/>
          </p:nvPicPr>
          <p:blipFill>
            <a:blip r:embed="rId2"/>
            <a:stretch>
              <a:fillRect/>
            </a:stretch>
          </p:blipFill>
          <p:spPr>
            <a:xfrm>
              <a:off x="11726" y="1633"/>
              <a:ext cx="3772" cy="7535"/>
            </a:xfrm>
            <a:prstGeom prst="rect">
              <a:avLst/>
            </a:prstGeom>
          </p:spPr>
        </p:pic>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787005" cy="114046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发布完成后，在界面浮窗中点击</a:t>
            </a:r>
            <a:r>
              <a:rPr lang="en-US" altLang="zh-CN" dirty="0"/>
              <a:t>“</a:t>
            </a:r>
            <a:r>
              <a:rPr lang="zh-CN" altLang="en-US" dirty="0"/>
              <a:t>留在抖音</a:t>
            </a:r>
            <a:r>
              <a:rPr lang="en-US" altLang="zh-CN" dirty="0"/>
              <a:t>”</a:t>
            </a:r>
            <a:r>
              <a:rPr lang="zh-CN" altLang="en-US" dirty="0"/>
              <a:t>选项，即可在抖音平台上看见刚刚发布的短视频，如图所示。</a:t>
            </a:r>
            <a:endParaRPr lang="zh-CN" altLang="en-US" dirty="0"/>
          </a:p>
        </p:txBody>
      </p:sp>
      <p:pic>
        <p:nvPicPr>
          <p:cNvPr id="2" name="图片 1"/>
          <p:cNvPicPr>
            <a:picLocks noChangeAspect="1"/>
          </p:cNvPicPr>
          <p:nvPr/>
        </p:nvPicPr>
        <p:blipFill>
          <a:blip r:embed="rId1"/>
          <a:stretch>
            <a:fillRect/>
          </a:stretch>
        </p:blipFill>
        <p:spPr>
          <a:xfrm>
            <a:off x="8776335" y="1208405"/>
            <a:ext cx="2369820" cy="4713605"/>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课后练习</a:t>
            </a:r>
            <a:r>
              <a:rPr lang="en-US" altLang="zh-CN" sz="2400" dirty="0">
                <a:solidFill>
                  <a:schemeClr val="accent1"/>
                </a:solidFill>
                <a:latin typeface="微软雅黑" panose="020B0503020204020204" pitchFamily="34" charset="-122"/>
                <a:ea typeface="微软雅黑" panose="020B0503020204020204" pitchFamily="34" charset="-122"/>
              </a:rPr>
              <a:t>——</a:t>
            </a:r>
            <a:r>
              <a:rPr lang="zh-CN" altLang="en-US" sz="2400" dirty="0">
                <a:solidFill>
                  <a:schemeClr val="accent1"/>
                </a:solidFill>
                <a:latin typeface="微软雅黑" panose="020B0503020204020204" pitchFamily="34" charset="-122"/>
                <a:ea typeface="微软雅黑" panose="020B0503020204020204" pitchFamily="34" charset="-122"/>
              </a:rPr>
              <a:t>将短视频上传至快手平台</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课堂实训</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将短视频上传至抖音平台</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687820" y="2527935"/>
            <a:ext cx="747395"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10.6</a:t>
            </a:r>
            <a:endParaRPr lang="en-US" altLang="en-US" sz="20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682105" y="1511935"/>
            <a:ext cx="817245"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10.5</a:t>
            </a:r>
            <a:endParaRPr lang="en-US" altLang="en-US" sz="20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3355975"/>
            <a:ext cx="3731260" cy="317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15"/>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16"/>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17"/>
            </p:custDataLst>
          </p:nvPr>
        </p:nvPicPr>
        <p:blipFill>
          <a:blip r:embed="rId18"/>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19"/>
            </p:custDataLst>
          </p:nvPr>
        </p:nvPicPr>
        <p:blipFill>
          <a:blip r:embed="rId20"/>
          <a:stretch>
            <a:fillRect/>
          </a:stretch>
        </p:blipFill>
        <p:spPr>
          <a:xfrm>
            <a:off x="11601450" y="5292090"/>
            <a:ext cx="561975" cy="619125"/>
          </a:xfrm>
          <a:prstGeom prst="round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参考在抖音平台发布短视频的操作方法，尝试在快手平台发布一条短视频。</a:t>
            </a:r>
            <a:endParaRPr lang="zh-CN" alt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6809" y="-1"/>
            <a:ext cx="8573381" cy="56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4796" y="4883960"/>
            <a:ext cx="6552347" cy="678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b="1" dirty="0">
                <a:solidFill>
                  <a:srgbClr val="BE0202"/>
                </a:solidFill>
                <a:latin typeface="微软雅黑" panose="020B0503020204020204" pitchFamily="34" charset="-122"/>
                <a:ea typeface="微软雅黑" panose="020B0503020204020204" pitchFamily="34" charset="-122"/>
              </a:rPr>
              <a:t>谢 谢 观 看</a:t>
            </a:r>
            <a:endParaRPr lang="zh-CN" altLang="en-US" sz="4800" b="1" dirty="0">
              <a:solidFill>
                <a:srgbClr val="BE0202"/>
              </a:solidFill>
              <a:latin typeface="微软雅黑" panose="020B0503020204020204" pitchFamily="34" charset="-122"/>
              <a:ea typeface="微软雅黑" panose="020B0503020204020204" pitchFamily="34" charset="-122"/>
            </a:endParaRPr>
          </a:p>
        </p:txBody>
      </p:sp>
      <p:sp>
        <p:nvSpPr>
          <p:cNvPr id="6" name="TextBox 12"/>
          <p:cNvSpPr txBox="1">
            <a:spLocks noChangeArrowheads="1"/>
          </p:cNvSpPr>
          <p:nvPr/>
        </p:nvSpPr>
        <p:spPr bwMode="auto">
          <a:xfrm>
            <a:off x="198048" y="5928011"/>
            <a:ext cx="5872986" cy="4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pitchFamily="34" charset="-122"/>
                <a:ea typeface="微软雅黑" panose="020B0503020204020204" pitchFamily="34" charset="-122"/>
              </a:rPr>
              <a:t>人民邮电出版社</a:t>
            </a:r>
            <a:endParaRPr lang="zh-CN" altLang="en-US" sz="2100" dirty="0">
              <a:solidFill>
                <a:srgbClr val="4D4948"/>
              </a:solidFill>
              <a:latin typeface="微软雅黑" panose="020B0503020204020204" pitchFamily="34" charset="-122"/>
              <a:ea typeface="微软雅黑" panose="020B0503020204020204" pitchFamily="34" charset="-122"/>
            </a:endParaRPr>
          </a:p>
        </p:txBody>
      </p:sp>
      <p:cxnSp>
        <p:nvCxnSpPr>
          <p:cNvPr id="7" name="直接连接符 44"/>
          <p:cNvCxnSpPr>
            <a:cxnSpLocks noChangeShapeType="1"/>
          </p:cNvCxnSpPr>
          <p:nvPr/>
        </p:nvCxnSpPr>
        <p:spPr bwMode="auto">
          <a:xfrm>
            <a:off x="239319" y="5638551"/>
            <a:ext cx="874757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0" y="0"/>
            <a:ext cx="1404756" cy="568457"/>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3242" y="65401"/>
            <a:ext cx="333785" cy="437654"/>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90" y="3292022"/>
            <a:ext cx="822867" cy="82286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030" y="4830352"/>
            <a:ext cx="757656" cy="75765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158" y="2123788"/>
            <a:ext cx="1168234" cy="116823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302" y="497152"/>
            <a:ext cx="825947" cy="8259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745" y="4296637"/>
            <a:ext cx="673204" cy="673204"/>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4526" y="1705826"/>
            <a:ext cx="545267" cy="545267"/>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268" y="1958536"/>
            <a:ext cx="870130" cy="870130"/>
          </a:xfrm>
          <a:prstGeom prst="rect">
            <a:avLst/>
          </a:prstGeom>
        </p:spPr>
      </p:pic>
      <p:grpSp>
        <p:nvGrpSpPr>
          <p:cNvPr id="29" name="组合 18"/>
          <p:cNvGrpSpPr/>
          <p:nvPr/>
        </p:nvGrpSpPr>
        <p:grpSpPr bwMode="auto">
          <a:xfrm>
            <a:off x="171126" y="3829684"/>
            <a:ext cx="6165874" cy="684530"/>
            <a:chOff x="273857" y="3807026"/>
            <a:chExt cx="6030052" cy="683805"/>
          </a:xfrm>
        </p:grpSpPr>
        <p:sp>
          <p:nvSpPr>
            <p:cNvPr id="30" name="矩形 45"/>
            <p:cNvSpPr>
              <a:spLocks noChangeArrowheads="1"/>
            </p:cNvSpPr>
            <p:nvPr/>
          </p:nvSpPr>
          <p:spPr bwMode="auto">
            <a:xfrm>
              <a:off x="298697" y="3807026"/>
              <a:ext cx="1257550" cy="683805"/>
            </a:xfrm>
            <a:prstGeom prst="rect">
              <a:avLst/>
            </a:prstGeom>
            <a:solidFill>
              <a:srgbClr val="BE0202"/>
            </a:solidFill>
            <a:ln w="9525">
              <a:noFill/>
              <a:miter lim="800000"/>
            </a:ln>
          </p:spPr>
          <p:txBody>
            <a:bodyPr lIns="121917" tIns="60958" rIns="121917" bIns="60958"/>
            <a:p>
              <a:endParaRPr lang="zh-CN" altLang="en-US"/>
            </a:p>
          </p:txBody>
        </p:sp>
        <p:sp>
          <p:nvSpPr>
            <p:cNvPr id="31" name="矩形 53"/>
            <p:cNvSpPr>
              <a:spLocks noChangeArrowheads="1"/>
            </p:cNvSpPr>
            <p:nvPr/>
          </p:nvSpPr>
          <p:spPr bwMode="auto">
            <a:xfrm>
              <a:off x="1602818" y="3814004"/>
              <a:ext cx="4318519" cy="676193"/>
            </a:xfrm>
            <a:prstGeom prst="rect">
              <a:avLst/>
            </a:prstGeom>
            <a:solidFill>
              <a:srgbClr val="504B48"/>
            </a:solidFill>
            <a:ln w="9525">
              <a:noFill/>
              <a:miter lim="800000"/>
            </a:ln>
          </p:spPr>
          <p:txBody>
            <a:bodyPr lIns="121917" tIns="60958" rIns="121917" bIns="60958"/>
            <a:p>
              <a:endParaRPr lang="zh-CN" altLang="en-US"/>
            </a:p>
          </p:txBody>
        </p:sp>
        <p:sp>
          <p:nvSpPr>
            <p:cNvPr id="32" name="TextBox 17"/>
            <p:cNvSpPr txBox="1">
              <a:spLocks noChangeArrowheads="1"/>
            </p:cNvSpPr>
            <p:nvPr/>
          </p:nvSpPr>
          <p:spPr bwMode="auto">
            <a:xfrm>
              <a:off x="1572551" y="3906149"/>
              <a:ext cx="4731358" cy="439589"/>
            </a:xfrm>
            <a:prstGeom prst="rect">
              <a:avLst/>
            </a:prstGeom>
            <a:noFill/>
            <a:ln w="9525">
              <a:noFill/>
              <a:miter lim="800000"/>
            </a:ln>
          </p:spPr>
          <p:txBody>
            <a:bodyPr lIns="121917" tIns="60958" rIns="121917" bIns="60958">
              <a:spAutoFit/>
            </a:bodyPr>
            <a:p>
              <a:pPr>
                <a:lnSpc>
                  <a:spcPct val="130000"/>
                </a:lnSpc>
              </a:pPr>
              <a:r>
                <a:rPr lang="zh-CN" altLang="en-US" sz="1600">
                  <a:solidFill>
                    <a:srgbClr val="F8F8F8"/>
                  </a:solidFill>
                  <a:latin typeface="微软雅黑" panose="020B0503020204020204" pitchFamily="34" charset="-122"/>
                  <a:ea typeface="微软雅黑" panose="020B0503020204020204" pitchFamily="34" charset="-122"/>
                  <a:sym typeface="+mn-ea"/>
                </a:rPr>
                <a:t>短视频拍摄与剪辑实战教程（剪映</a:t>
              </a:r>
              <a:r>
                <a:rPr lang="en-US" altLang="zh-CN" sz="1600">
                  <a:solidFill>
                    <a:srgbClr val="F8F8F8"/>
                  </a:solidFill>
                  <a:latin typeface="微软雅黑" panose="020B0503020204020204" pitchFamily="34" charset="-122"/>
                  <a:ea typeface="微软雅黑" panose="020B0503020204020204" pitchFamily="34" charset="-122"/>
                  <a:sym typeface="+mn-ea"/>
                </a:rPr>
                <a:t>+Premiere</a:t>
              </a:r>
              <a:r>
                <a:rPr lang="zh-CN" altLang="en-US" sz="1600">
                  <a:solidFill>
                    <a:srgbClr val="F8F8F8"/>
                  </a:solidFill>
                  <a:latin typeface="微软雅黑" panose="020B0503020204020204" pitchFamily="34" charset="-122"/>
                  <a:ea typeface="微软雅黑" panose="020B0503020204020204" pitchFamily="34" charset="-122"/>
                  <a:sym typeface="+mn-ea"/>
                </a:rPr>
                <a:t>）</a:t>
              </a:r>
              <a:endParaRPr lang="zh-CN" altLang="en-US" sz="1600">
                <a:solidFill>
                  <a:srgbClr val="F8F8F8"/>
                </a:solidFill>
                <a:latin typeface="微软雅黑" panose="020B0503020204020204" pitchFamily="34" charset="-122"/>
                <a:ea typeface="微软雅黑" panose="020B0503020204020204" pitchFamily="34" charset="-122"/>
                <a:sym typeface="+mn-ea"/>
              </a:endParaRPr>
            </a:p>
          </p:txBody>
        </p:sp>
        <p:sp>
          <p:nvSpPr>
            <p:cNvPr id="33" name="矩形 22"/>
            <p:cNvSpPr>
              <a:spLocks noChangeArrowheads="1"/>
            </p:cNvSpPr>
            <p:nvPr/>
          </p:nvSpPr>
          <p:spPr bwMode="auto">
            <a:xfrm>
              <a:off x="273857" y="3868601"/>
              <a:ext cx="1281769" cy="521417"/>
            </a:xfrm>
            <a:prstGeom prst="rect">
              <a:avLst/>
            </a:prstGeom>
            <a:noFill/>
            <a:ln w="9525">
              <a:noFill/>
              <a:miter lim="800000"/>
            </a:ln>
          </p:spPr>
          <p:txBody>
            <a:bodyPr wrap="none">
              <a:spAutoFit/>
            </a:bodyPr>
            <a:p>
              <a:r>
                <a:rPr lang="zh-CN" altLang="en-US" sz="2800">
                  <a:solidFill>
                    <a:srgbClr val="F8F8F8"/>
                  </a:solidFill>
                  <a:latin typeface="微软雅黑" panose="020B0503020204020204" pitchFamily="34" charset="-122"/>
                  <a:ea typeface="微软雅黑" panose="020B0503020204020204" pitchFamily="34" charset="-122"/>
                </a:rPr>
                <a:t>第</a:t>
              </a:r>
              <a:r>
                <a:rPr lang="en-US" altLang="zh-CN" sz="2800">
                  <a:solidFill>
                    <a:srgbClr val="F8F8F8"/>
                  </a:solidFill>
                  <a:latin typeface="微软雅黑" panose="020B0503020204020204" pitchFamily="34" charset="-122"/>
                  <a:ea typeface="微软雅黑" panose="020B0503020204020204" pitchFamily="34" charset="-122"/>
                </a:rPr>
                <a:t>10</a:t>
              </a:r>
              <a:r>
                <a:rPr lang="zh-CN" altLang="en-US" sz="2800">
                  <a:solidFill>
                    <a:srgbClr val="F8F8F8"/>
                  </a:solidFill>
                  <a:latin typeface="微软雅黑" panose="020B0503020204020204" pitchFamily="34" charset="-122"/>
                  <a:ea typeface="微软雅黑" panose="020B0503020204020204" pitchFamily="34" charset="-122"/>
                </a:rPr>
                <a:t>章</a:t>
              </a:r>
              <a:endParaRPr lang="zh-CN" altLang="en-US" sz="2800">
                <a:latin typeface="Times New Roman" panose="02020603050405020304" pitchFamily="18" charset="0"/>
                <a:ea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10.1.3 </a:t>
            </a:r>
            <a:r>
              <a:rPr lang="zh-CN" altLang="en-US" dirty="0"/>
              <a:t>社交平台</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广告收益：只要满足通过个人认证（见图）、持续产出固定领域内容和发布</a:t>
            </a:r>
            <a:r>
              <a:rPr lang="en-US" altLang="zh-CN" dirty="0"/>
              <a:t>10</a:t>
            </a:r>
            <a:r>
              <a:rPr lang="zh-CN" altLang="en-US" dirty="0"/>
              <a:t>条视频微博这几个前提条件，就可以开通微博自媒体广告收益。</a:t>
            </a:r>
            <a:endParaRPr lang="zh-CN" altLang="en-US" dirty="0"/>
          </a:p>
        </p:txBody>
      </p:sp>
      <p:pic>
        <p:nvPicPr>
          <p:cNvPr id="2" name="图片 1"/>
          <p:cNvPicPr>
            <a:picLocks noChangeAspect="1"/>
          </p:cNvPicPr>
          <p:nvPr/>
        </p:nvPicPr>
        <p:blipFill>
          <a:blip r:embed="rId1"/>
          <a:stretch>
            <a:fillRect/>
          </a:stretch>
        </p:blipFill>
        <p:spPr>
          <a:xfrm>
            <a:off x="3324225" y="2380615"/>
            <a:ext cx="5541645" cy="357568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10.1.3 </a:t>
            </a:r>
            <a:r>
              <a:rPr lang="zh-CN" altLang="en-US" dirty="0"/>
              <a:t>社交平台</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微博打赏：如果之前是微博自媒体用户，官方会私信该用户进行试用；如果想自行开通，就需要先给微博自媒体发送私信以进行申请。</a:t>
            </a:r>
            <a:endParaRPr lang="zh-CN" altLang="en-US" dirty="0"/>
          </a:p>
          <a:p>
            <a:r>
              <a:rPr lang="zh-CN" altLang="en-US" dirty="0"/>
              <a:t>微博问答：这个功能需要去任务中心申请加入帮帮团之后才可以开通，但微博账号还需要有认证才可以进行问答。</a:t>
            </a:r>
            <a:endParaRPr lang="zh-CN"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10.1.4 </a:t>
            </a:r>
            <a:r>
              <a:rPr lang="zh-CN" altLang="en-US" dirty="0"/>
              <a:t>短视频渠道</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5325110" cy="2061845"/>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从</a:t>
            </a:r>
            <a:r>
              <a:rPr lang="en-US" altLang="zh-CN" dirty="0"/>
              <a:t>2014</a:t>
            </a:r>
            <a:r>
              <a:rPr lang="zh-CN" altLang="en-US" dirty="0"/>
              <a:t>年开始，很多人便意识到短视频比直播更有发展前景，越来越多的短视频平台开始出现在大众的视野中。</a:t>
            </a:r>
            <a:endParaRPr lang="zh-CN" altLang="en-US" dirty="0"/>
          </a:p>
          <a:p>
            <a:r>
              <a:rPr lang="zh-CN" altLang="en-US" dirty="0"/>
              <a:t>多种短视频渠道的涌现不能说明短视频在未来是一个趋势，真正可以验证这个观点正确性的是垂直渠道的出现。目前，冲在最前面的是电商平台，比如淘宝、天猫、拼多多等电商平台主要是通过短视频帮助消费者更全面地了解商品，从而促进商品买卖行为的产生，如图所示。</a:t>
            </a:r>
            <a:endParaRPr lang="zh-CN" altLang="en-US" dirty="0"/>
          </a:p>
        </p:txBody>
      </p:sp>
      <p:grpSp>
        <p:nvGrpSpPr>
          <p:cNvPr id="6" name="组合 5"/>
          <p:cNvGrpSpPr/>
          <p:nvPr/>
        </p:nvGrpSpPr>
        <p:grpSpPr>
          <a:xfrm>
            <a:off x="6389370" y="1253490"/>
            <a:ext cx="4746625" cy="4565650"/>
            <a:chOff x="7773" y="1806"/>
            <a:chExt cx="7475" cy="7190"/>
          </a:xfrm>
        </p:grpSpPr>
        <p:pic>
          <p:nvPicPr>
            <p:cNvPr id="2" name="图片 1"/>
            <p:cNvPicPr>
              <a:picLocks noChangeAspect="1"/>
            </p:cNvPicPr>
            <p:nvPr/>
          </p:nvPicPr>
          <p:blipFill>
            <a:blip r:embed="rId1"/>
            <a:stretch>
              <a:fillRect/>
            </a:stretch>
          </p:blipFill>
          <p:spPr>
            <a:xfrm>
              <a:off x="7773" y="1811"/>
              <a:ext cx="3651" cy="7180"/>
            </a:xfrm>
            <a:prstGeom prst="rect">
              <a:avLst/>
            </a:prstGeom>
          </p:spPr>
        </p:pic>
        <p:pic>
          <p:nvPicPr>
            <p:cNvPr id="3" name="图片 2"/>
            <p:cNvPicPr>
              <a:picLocks noChangeAspect="1"/>
            </p:cNvPicPr>
            <p:nvPr/>
          </p:nvPicPr>
          <p:blipFill>
            <a:blip r:embed="rId2"/>
            <a:stretch>
              <a:fillRect/>
            </a:stretch>
          </p:blipFill>
          <p:spPr>
            <a:xfrm>
              <a:off x="11638" y="1806"/>
              <a:ext cx="3610" cy="7190"/>
            </a:xfrm>
            <a:prstGeom prst="rect">
              <a:avLst/>
            </a:prstGeom>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增加短视频曝光量</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选择发布渠道</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687820" y="2527935"/>
            <a:ext cx="747395"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10.2</a:t>
            </a:r>
            <a:endParaRPr lang="en-US" altLang="en-US" sz="20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682105" y="1511935"/>
            <a:ext cx="817245"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10.1</a:t>
            </a:r>
            <a:endParaRPr lang="en-US" altLang="en-US" sz="20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2930525"/>
            <a:ext cx="2472690" cy="190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短视频运营技巧</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10680" y="3554095"/>
            <a:ext cx="788670"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10.3</a:t>
            </a:r>
            <a:endParaRPr lang="en-US" altLang="en-US" sz="20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短视频变现</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10680" y="4565015"/>
            <a:ext cx="918210"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000" dirty="0">
                <a:solidFill>
                  <a:srgbClr val="F8F8F8"/>
                </a:solidFill>
              </a:rPr>
              <a:t>10.4</a:t>
            </a:r>
            <a:endParaRPr lang="en-US" altLang="en-US" sz="20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tags/tag1.xml><?xml version="1.0" encoding="utf-8"?>
<p:tagLst xmlns:p="http://schemas.openxmlformats.org/presentationml/2006/main">
  <p:tag name="KSO_WM_DIAGRAM_VIRTUALLY_FRAME" val="{&quot;height&quot;:313.6,&quot;left&quot;:525.1,&quot;top&quot;:114.2,&quot;width&quot;:396.95}"/>
</p:tagLst>
</file>

<file path=ppt/tags/tag10.xml><?xml version="1.0" encoding="utf-8"?>
<p:tagLst xmlns:p="http://schemas.openxmlformats.org/presentationml/2006/main">
  <p:tag name="KSO_WM_DIAGRAM_VIRTUALLY_FRAME" val="{&quot;height&quot;:313.6,&quot;left&quot;:525.1,&quot;top&quot;:114.2,&quot;width&quot;:396.95}"/>
</p:tagLst>
</file>

<file path=ppt/tags/tag100.xml><?xml version="1.0" encoding="utf-8"?>
<p:tagLst xmlns:p="http://schemas.openxmlformats.org/presentationml/2006/main">
  <p:tag name="KSO_WM_DIAGRAM_VIRTUALLY_FRAME" val="{&quot;height&quot;:313.6,&quot;left&quot;:525.1,&quot;top&quot;:114.2,&quot;width&quot;:396.95}"/>
</p:tagLst>
</file>

<file path=ppt/tags/tag101.xml><?xml version="1.0" encoding="utf-8"?>
<p:tagLst xmlns:p="http://schemas.openxmlformats.org/presentationml/2006/main">
  <p:tag name="KSO_WM_DIAGRAM_VIRTUALLY_FRAME" val="{&quot;height&quot;:313.6,&quot;left&quot;:525.1,&quot;top&quot;:114.2,&quot;width&quot;:396.95}"/>
</p:tagLst>
</file>

<file path=ppt/tags/tag102.xml><?xml version="1.0" encoding="utf-8"?>
<p:tagLst xmlns:p="http://schemas.openxmlformats.org/presentationml/2006/main">
  <p:tag name="KSO_WM_DIAGRAM_VIRTUALLY_FRAME" val="{&quot;height&quot;:313.6,&quot;left&quot;:525.1,&quot;top&quot;:114.2,&quot;width&quot;:396.95}"/>
</p:tagLst>
</file>

<file path=ppt/tags/tag103.xml><?xml version="1.0" encoding="utf-8"?>
<p:tagLst xmlns:p="http://schemas.openxmlformats.org/presentationml/2006/main">
  <p:tag name="KSO_WM_DIAGRAM_VIRTUALLY_FRAME" val="{&quot;height&quot;:313.6,&quot;left&quot;:525.1,&quot;top&quot;:114.2,&quot;width&quot;:396.95}"/>
</p:tagLst>
</file>

<file path=ppt/tags/tag104.xml><?xml version="1.0" encoding="utf-8"?>
<p:tagLst xmlns:p="http://schemas.openxmlformats.org/presentationml/2006/main">
  <p:tag name="KSO_WM_DIAGRAM_VIRTUALLY_FRAME" val="{&quot;height&quot;:313.6,&quot;left&quot;:525.1,&quot;top&quot;:114.2,&quot;width&quot;:396.95}"/>
</p:tagLst>
</file>

<file path=ppt/tags/tag105.xml><?xml version="1.0" encoding="utf-8"?>
<p:tagLst xmlns:p="http://schemas.openxmlformats.org/presentationml/2006/main">
  <p:tag name="KSO_WM_DIAGRAM_VIRTUALLY_FRAME" val="{&quot;height&quot;:313.6,&quot;left&quot;:525.1,&quot;top&quot;:114.2,&quot;width&quot;:396.95}"/>
</p:tagLst>
</file>

<file path=ppt/tags/tag106.xml><?xml version="1.0" encoding="utf-8"?>
<p:tagLst xmlns:p="http://schemas.openxmlformats.org/presentationml/2006/main">
  <p:tag name="KSO_WM_DIAGRAM_VIRTUALLY_FRAME" val="{&quot;height&quot;:313.6,&quot;left&quot;:525.1,&quot;top&quot;:114.2,&quot;width&quot;:396.95}"/>
</p:tagLst>
</file>

<file path=ppt/tags/tag107.xml><?xml version="1.0" encoding="utf-8"?>
<p:tagLst xmlns:p="http://schemas.openxmlformats.org/presentationml/2006/main">
  <p:tag name="KSO_WM_DIAGRAM_VIRTUALLY_FRAME" val="{&quot;height&quot;:313.6,&quot;left&quot;:525.1,&quot;top&quot;:114.2,&quot;width&quot;:396.95}"/>
</p:tagLst>
</file>

<file path=ppt/tags/tag108.xml><?xml version="1.0" encoding="utf-8"?>
<p:tagLst xmlns:p="http://schemas.openxmlformats.org/presentationml/2006/main">
  <p:tag name="KSO_WM_DIAGRAM_VIRTUALLY_FRAME" val="{&quot;height&quot;:313.6,&quot;left&quot;:525.1,&quot;top&quot;:114.2,&quot;width&quot;:396.95}"/>
</p:tagLst>
</file>

<file path=ppt/tags/tag109.xml><?xml version="1.0" encoding="utf-8"?>
<p:tagLst xmlns:p="http://schemas.openxmlformats.org/presentationml/2006/main">
  <p:tag name="KSO_WM_DIAGRAM_VIRTUALLY_FRAME" val="{&quot;height&quot;:313.6,&quot;left&quot;:525.1,&quot;top&quot;:114.2,&quot;width&quot;:396.95}"/>
</p:tagLst>
</file>

<file path=ppt/tags/tag11.xml><?xml version="1.0" encoding="utf-8"?>
<p:tagLst xmlns:p="http://schemas.openxmlformats.org/presentationml/2006/main">
  <p:tag name="KSO_WM_DIAGRAM_VIRTUALLY_FRAME" val="{&quot;height&quot;:313.6,&quot;left&quot;:525.1,&quot;top&quot;:114.2,&quot;width&quot;:396.95}"/>
</p:tagLst>
</file>

<file path=ppt/tags/tag110.xml><?xml version="1.0" encoding="utf-8"?>
<p:tagLst xmlns:p="http://schemas.openxmlformats.org/presentationml/2006/main">
  <p:tag name="KSO_WM_DIAGRAM_VIRTUALLY_FRAME" val="{&quot;height&quot;:313.6,&quot;left&quot;:525.1,&quot;top&quot;:114.2,&quot;width&quot;:396.95}"/>
</p:tagLst>
</file>

<file path=ppt/tags/tag111.xml><?xml version="1.0" encoding="utf-8"?>
<p:tagLst xmlns:p="http://schemas.openxmlformats.org/presentationml/2006/main">
  <p:tag name="KSO_WM_DIAGRAM_VIRTUALLY_FRAME" val="{&quot;height&quot;:313.6,&quot;left&quot;:525.1,&quot;top&quot;:114.2,&quot;width&quot;:396.95}"/>
</p:tagLst>
</file>

<file path=ppt/tags/tag112.xml><?xml version="1.0" encoding="utf-8"?>
<p:tagLst xmlns:p="http://schemas.openxmlformats.org/presentationml/2006/main">
  <p:tag name="KSO_WM_DIAGRAM_VIRTUALLY_FRAME" val="{&quot;height&quot;:313.6,&quot;left&quot;:525.1,&quot;top&quot;:114.2,&quot;width&quot;:396.95}"/>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DIAGRAM_VIRTUALLY_FRAME" val="{&quot;height&quot;:313.6,&quot;left&quot;:525.1,&quot;top&quot;:114.2,&quot;width&quot;:396.95}"/>
</p:tagLst>
</file>

<file path=ppt/tags/tag118.xml><?xml version="1.0" encoding="utf-8"?>
<p:tagLst xmlns:p="http://schemas.openxmlformats.org/presentationml/2006/main">
  <p:tag name="KSO_WM_DIAGRAM_VIRTUALLY_FRAME" val="{&quot;height&quot;:313.6,&quot;left&quot;:525.1,&quot;top&quot;:114.2,&quot;width&quot;:396.95}"/>
</p:tagLst>
</file>

<file path=ppt/tags/tag119.xml><?xml version="1.0" encoding="utf-8"?>
<p:tagLst xmlns:p="http://schemas.openxmlformats.org/presentationml/2006/main">
  <p:tag name="KSO_WM_DIAGRAM_VIRTUALLY_FRAME" val="{&quot;height&quot;:313.6,&quot;left&quot;:525.1,&quot;top&quot;:114.2,&quot;width&quot;:396.95}"/>
</p:tagLst>
</file>

<file path=ppt/tags/tag12.xml><?xml version="1.0" encoding="utf-8"?>
<p:tagLst xmlns:p="http://schemas.openxmlformats.org/presentationml/2006/main">
  <p:tag name="KSO_WM_DIAGRAM_VIRTUALLY_FRAME" val="{&quot;height&quot;:313.6,&quot;left&quot;:525.1,&quot;top&quot;:114.2,&quot;width&quot;:396.95}"/>
</p:tagLst>
</file>

<file path=ppt/tags/tag120.xml><?xml version="1.0" encoding="utf-8"?>
<p:tagLst xmlns:p="http://schemas.openxmlformats.org/presentationml/2006/main">
  <p:tag name="KSO_WM_DIAGRAM_VIRTUALLY_FRAME" val="{&quot;height&quot;:313.6,&quot;left&quot;:525.1,&quot;top&quot;:114.2,&quot;width&quot;:396.95}"/>
</p:tagLst>
</file>

<file path=ppt/tags/tag121.xml><?xml version="1.0" encoding="utf-8"?>
<p:tagLst xmlns:p="http://schemas.openxmlformats.org/presentationml/2006/main">
  <p:tag name="KSO_WM_DIAGRAM_VIRTUALLY_FRAME" val="{&quot;height&quot;:313.6,&quot;left&quot;:525.1,&quot;top&quot;:114.2,&quot;width&quot;:396.95}"/>
</p:tagLst>
</file>

<file path=ppt/tags/tag122.xml><?xml version="1.0" encoding="utf-8"?>
<p:tagLst xmlns:p="http://schemas.openxmlformats.org/presentationml/2006/main">
  <p:tag name="KSO_WM_DIAGRAM_VIRTUALLY_FRAME" val="{&quot;height&quot;:313.6,&quot;left&quot;:525.1,&quot;top&quot;:114.2,&quot;width&quot;:396.95}"/>
</p:tagLst>
</file>

<file path=ppt/tags/tag123.xml><?xml version="1.0" encoding="utf-8"?>
<p:tagLst xmlns:p="http://schemas.openxmlformats.org/presentationml/2006/main">
  <p:tag name="KSO_WM_DIAGRAM_VIRTUALLY_FRAME" val="{&quot;height&quot;:313.6,&quot;left&quot;:525.1,&quot;top&quot;:114.2,&quot;width&quot;:396.95}"/>
</p:tagLst>
</file>

<file path=ppt/tags/tag124.xml><?xml version="1.0" encoding="utf-8"?>
<p:tagLst xmlns:p="http://schemas.openxmlformats.org/presentationml/2006/main">
  <p:tag name="KSO_WM_DIAGRAM_VIRTUALLY_FRAME" val="{&quot;height&quot;:313.6,&quot;left&quot;:525.1,&quot;top&quot;:114.2,&quot;width&quot;:396.95}"/>
</p:tagLst>
</file>

<file path=ppt/tags/tag125.xml><?xml version="1.0" encoding="utf-8"?>
<p:tagLst xmlns:p="http://schemas.openxmlformats.org/presentationml/2006/main">
  <p:tag name="KSO_WM_DIAGRAM_VIRTUALLY_FRAME" val="{&quot;height&quot;:313.6,&quot;left&quot;:525.1,&quot;top&quot;:114.2,&quot;width&quot;:396.95}"/>
</p:tagLst>
</file>

<file path=ppt/tags/tag126.xml><?xml version="1.0" encoding="utf-8"?>
<p:tagLst xmlns:p="http://schemas.openxmlformats.org/presentationml/2006/main">
  <p:tag name="KSO_WM_DIAGRAM_VIRTUALLY_FRAME" val="{&quot;height&quot;:313.6,&quot;left&quot;:525.1,&quot;top&quot;:114.2,&quot;width&quot;:396.95}"/>
</p:tagLst>
</file>

<file path=ppt/tags/tag127.xml><?xml version="1.0" encoding="utf-8"?>
<p:tagLst xmlns:p="http://schemas.openxmlformats.org/presentationml/2006/main">
  <p:tag name="KSO_WM_DIAGRAM_VIRTUALLY_FRAME" val="{&quot;height&quot;:313.6,&quot;left&quot;:525.1,&quot;top&quot;:114.2,&quot;width&quot;:396.95}"/>
</p:tagLst>
</file>

<file path=ppt/tags/tag128.xml><?xml version="1.0" encoding="utf-8"?>
<p:tagLst xmlns:p="http://schemas.openxmlformats.org/presentationml/2006/main">
  <p:tag name="KSO_WM_DIAGRAM_VIRTUALLY_FRAME" val="{&quot;height&quot;:313.6,&quot;left&quot;:525.1,&quot;top&quot;:114.2,&quot;width&quot;:396.95}"/>
</p:tagLst>
</file>

<file path=ppt/tags/tag129.xml><?xml version="1.0" encoding="utf-8"?>
<p:tagLst xmlns:p="http://schemas.openxmlformats.org/presentationml/2006/main">
  <p:tag name="KSO_WM_DIAGRAM_VIRTUALLY_FRAME" val="{&quot;height&quot;:313.6,&quot;left&quot;:525.1,&quot;top&quot;:114.2,&quot;width&quot;:396.95}"/>
</p:tagLst>
</file>

<file path=ppt/tags/tag13.xml><?xml version="1.0" encoding="utf-8"?>
<p:tagLst xmlns:p="http://schemas.openxmlformats.org/presentationml/2006/main">
  <p:tag name="KSO_WM_DIAGRAM_VIRTUALLY_FRAME" val="{&quot;height&quot;:313.6,&quot;left&quot;:525.1,&quot;top&quot;:114.2,&quot;width&quot;:396.95}"/>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DIAGRAM_VIRTUALLY_FRAME" val="{&quot;height&quot;:313.6,&quot;left&quot;:525.1,&quot;top&quot;:114.2,&quot;width&quot;:396.95}"/>
</p:tagLst>
</file>

<file path=ppt/tags/tag135.xml><?xml version="1.0" encoding="utf-8"?>
<p:tagLst xmlns:p="http://schemas.openxmlformats.org/presentationml/2006/main">
  <p:tag name="KSO_WM_DIAGRAM_VIRTUALLY_FRAME" val="{&quot;height&quot;:313.6,&quot;left&quot;:525.1,&quot;top&quot;:114.2,&quot;width&quot;:396.95}"/>
</p:tagLst>
</file>

<file path=ppt/tags/tag136.xml><?xml version="1.0" encoding="utf-8"?>
<p:tagLst xmlns:p="http://schemas.openxmlformats.org/presentationml/2006/main">
  <p:tag name="KSO_WM_DIAGRAM_VIRTUALLY_FRAME" val="{&quot;height&quot;:313.6,&quot;left&quot;:525.1,&quot;top&quot;:114.2,&quot;width&quot;:396.95}"/>
</p:tagLst>
</file>

<file path=ppt/tags/tag137.xml><?xml version="1.0" encoding="utf-8"?>
<p:tagLst xmlns:p="http://schemas.openxmlformats.org/presentationml/2006/main">
  <p:tag name="KSO_WM_DIAGRAM_VIRTUALLY_FRAME" val="{&quot;height&quot;:313.6,&quot;left&quot;:525.1,&quot;top&quot;:114.2,&quot;width&quot;:396.95}"/>
</p:tagLst>
</file>

<file path=ppt/tags/tag138.xml><?xml version="1.0" encoding="utf-8"?>
<p:tagLst xmlns:p="http://schemas.openxmlformats.org/presentationml/2006/main">
  <p:tag name="KSO_WM_DIAGRAM_VIRTUALLY_FRAME" val="{&quot;height&quot;:313.6,&quot;left&quot;:525.1,&quot;top&quot;:114.2,&quot;width&quot;:396.95}"/>
</p:tagLst>
</file>

<file path=ppt/tags/tag139.xml><?xml version="1.0" encoding="utf-8"?>
<p:tagLst xmlns:p="http://schemas.openxmlformats.org/presentationml/2006/main">
  <p:tag name="KSO_WM_DIAGRAM_VIRTUALLY_FRAME" val="{&quot;height&quot;:313.6,&quot;left&quot;:525.1,&quot;top&quot;:114.2,&quot;width&quot;:396.95}"/>
</p:tagLst>
</file>

<file path=ppt/tags/tag14.xml><?xml version="1.0" encoding="utf-8"?>
<p:tagLst xmlns:p="http://schemas.openxmlformats.org/presentationml/2006/main">
  <p:tag name="KSO_WM_DIAGRAM_VIRTUALLY_FRAME" val="{&quot;height&quot;:313.6,&quot;left&quot;:525.1,&quot;top&quot;:114.2,&quot;width&quot;:396.95}"/>
</p:tagLst>
</file>

<file path=ppt/tags/tag140.xml><?xml version="1.0" encoding="utf-8"?>
<p:tagLst xmlns:p="http://schemas.openxmlformats.org/presentationml/2006/main">
  <p:tag name="KSO_WM_DIAGRAM_VIRTUALLY_FRAME" val="{&quot;height&quot;:313.6,&quot;left&quot;:525.1,&quot;top&quot;:114.2,&quot;width&quot;:396.95}"/>
</p:tagLst>
</file>

<file path=ppt/tags/tag141.xml><?xml version="1.0" encoding="utf-8"?>
<p:tagLst xmlns:p="http://schemas.openxmlformats.org/presentationml/2006/main">
  <p:tag name="KSO_WM_DIAGRAM_VIRTUALLY_FRAME" val="{&quot;height&quot;:313.6,&quot;left&quot;:525.1,&quot;top&quot;:114.2,&quot;width&quot;:396.95}"/>
</p:tagLst>
</file>

<file path=ppt/tags/tag142.xml><?xml version="1.0" encoding="utf-8"?>
<p:tagLst xmlns:p="http://schemas.openxmlformats.org/presentationml/2006/main">
  <p:tag name="KSO_WM_DIAGRAM_VIRTUALLY_FRAME" val="{&quot;height&quot;:313.6,&quot;left&quot;:525.1,&quot;top&quot;:114.2,&quot;width&quot;:396.95}"/>
</p:tagLst>
</file>

<file path=ppt/tags/tag143.xml><?xml version="1.0" encoding="utf-8"?>
<p:tagLst xmlns:p="http://schemas.openxmlformats.org/presentationml/2006/main">
  <p:tag name="KSO_WM_DIAGRAM_VIRTUALLY_FRAME" val="{&quot;height&quot;:313.6,&quot;left&quot;:525.1,&quot;top&quot;:114.2,&quot;width&quot;:396.95}"/>
</p:tagLst>
</file>

<file path=ppt/tags/tag144.xml><?xml version="1.0" encoding="utf-8"?>
<p:tagLst xmlns:p="http://schemas.openxmlformats.org/presentationml/2006/main">
  <p:tag name="KSO_WM_DIAGRAM_VIRTUALLY_FRAME" val="{&quot;height&quot;:313.6,&quot;left&quot;:525.1,&quot;top&quot;:114.2,&quot;width&quot;:396.95}"/>
</p:tagLst>
</file>

<file path=ppt/tags/tag145.xml><?xml version="1.0" encoding="utf-8"?>
<p:tagLst xmlns:p="http://schemas.openxmlformats.org/presentationml/2006/main">
  <p:tag name="KSO_WM_DIAGRAM_VIRTUALLY_FRAME" val="{&quot;height&quot;:313.6,&quot;left&quot;:525.1,&quot;top&quot;:114.2,&quot;width&quot;:396.95}"/>
</p:tagLst>
</file>

<file path=ppt/tags/tag146.xml><?xml version="1.0" encoding="utf-8"?>
<p:tagLst xmlns:p="http://schemas.openxmlformats.org/presentationml/2006/main">
  <p:tag name="KSO_WM_DIAGRAM_VIRTUALLY_FRAME" val="{&quot;height&quot;:313.6,&quot;left&quot;:525.1,&quot;top&quot;:114.2,&quot;width&quot;:396.95}"/>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DIAGRAM_VIRTUALLY_FRAME" val="{&quot;height&quot;:313.6,&quot;left&quot;:525.1,&quot;top&quot;:114.2,&quot;width&quot;:396.95}"/>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PP_MARK_KEY" val="24f52fed-0f4a-41cf-893a-d82469f19cea"/>
  <p:tag name="COMMONDATA" val="eyJoZGlkIjoiNDYyMzA4NDNlYzUwNWI0YTA0YjUwM2I5YWFhMmNlZDkifQ=="/>
</p:tagLst>
</file>

<file path=ppt/tags/tag16.xml><?xml version="1.0" encoding="utf-8"?>
<p:tagLst xmlns:p="http://schemas.openxmlformats.org/presentationml/2006/main">
  <p:tag name="KSO_WM_DIAGRAM_VIRTUALLY_FRAME" val="{&quot;height&quot;:313.6,&quot;left&quot;:525.1,&quot;top&quot;:114.2,&quot;width&quot;:396.95}"/>
</p:tagLst>
</file>

<file path=ppt/tags/tag17.xml><?xml version="1.0" encoding="utf-8"?>
<p:tagLst xmlns:p="http://schemas.openxmlformats.org/presentationml/2006/main">
  <p:tag name="KSO_WM_DIAGRAM_VIRTUALLY_FRAME" val="{&quot;height&quot;:313.6,&quot;left&quot;:525.1,&quot;top&quot;:114.2,&quot;width&quot;:396.95}"/>
</p:tagLst>
</file>

<file path=ppt/tags/tag18.xml><?xml version="1.0" encoding="utf-8"?>
<p:tagLst xmlns:p="http://schemas.openxmlformats.org/presentationml/2006/main">
  <p:tag name="KSO_WM_DIAGRAM_VIRTUALLY_FRAME" val="{&quot;height&quot;:313.6,&quot;left&quot;:525.1,&quot;top&quot;:114.2,&quot;width&quot;:396.95}"/>
</p:tagLst>
</file>

<file path=ppt/tags/tag19.xml><?xml version="1.0" encoding="utf-8"?>
<p:tagLst xmlns:p="http://schemas.openxmlformats.org/presentationml/2006/main">
  <p:tag name="KSO_WM_DIAGRAM_VIRTUALLY_FRAME" val="{&quot;height&quot;:313.6,&quot;left&quot;:525.1,&quot;top&quot;:114.2,&quot;width&quot;:396.95}"/>
</p:tagLst>
</file>

<file path=ppt/tags/tag2.xml><?xml version="1.0" encoding="utf-8"?>
<p:tagLst xmlns:p="http://schemas.openxmlformats.org/presentationml/2006/main">
  <p:tag name="KSO_WM_DIAGRAM_VIRTUALLY_FRAME" val="{&quot;height&quot;:313.6,&quot;left&quot;:525.1,&quot;top&quot;:114.2,&quot;width&quot;:396.95}"/>
</p:tagLst>
</file>

<file path=ppt/tags/tag20.xml><?xml version="1.0" encoding="utf-8"?>
<p:tagLst xmlns:p="http://schemas.openxmlformats.org/presentationml/2006/main">
  <p:tag name="KSO_WM_DIAGRAM_VIRTUALLY_FRAME" val="{&quot;height&quot;:313.6,&quot;left&quot;:525.1,&quot;top&quot;:114.2,&quot;width&quot;:396.95}"/>
</p:tagLst>
</file>

<file path=ppt/tags/tag21.xml><?xml version="1.0" encoding="utf-8"?>
<p:tagLst xmlns:p="http://schemas.openxmlformats.org/presentationml/2006/main">
  <p:tag name="KSO_WM_DIAGRAM_VIRTUALLY_FRAME" val="{&quot;height&quot;:313.6,&quot;left&quot;:525.1,&quot;top&quot;:114.2,&quot;width&quot;:396.95}"/>
</p:tagLst>
</file>

<file path=ppt/tags/tag22.xml><?xml version="1.0" encoding="utf-8"?>
<p:tagLst xmlns:p="http://schemas.openxmlformats.org/presentationml/2006/main">
  <p:tag name="KSO_WM_DIAGRAM_VIRTUALLY_FRAME" val="{&quot;height&quot;:313.6,&quot;left&quot;:525.1,&quot;top&quot;:114.2,&quot;width&quot;:396.95}"/>
</p:tagLst>
</file>

<file path=ppt/tags/tag23.xml><?xml version="1.0" encoding="utf-8"?>
<p:tagLst xmlns:p="http://schemas.openxmlformats.org/presentationml/2006/main">
  <p:tag name="KSO_WM_DIAGRAM_VIRTUALLY_FRAME" val="{&quot;height&quot;:313.6,&quot;left&quot;:525.1,&quot;top&quot;:114.2,&quot;width&quot;:396.95}"/>
</p:tagLst>
</file>

<file path=ppt/tags/tag24.xml><?xml version="1.0" encoding="utf-8"?>
<p:tagLst xmlns:p="http://schemas.openxmlformats.org/presentationml/2006/main">
  <p:tag name="KSO_WM_DIAGRAM_VIRTUALLY_FRAME" val="{&quot;height&quot;:313.6,&quot;left&quot;:525.1,&quot;top&quot;:114.2,&quot;width&quot;:396.95}"/>
</p:tagLst>
</file>

<file path=ppt/tags/tag25.xml><?xml version="1.0" encoding="utf-8"?>
<p:tagLst xmlns:p="http://schemas.openxmlformats.org/presentationml/2006/main">
  <p:tag name="KSO_WM_DIAGRAM_VIRTUALLY_FRAME" val="{&quot;height&quot;:313.6,&quot;left&quot;:525.1,&quot;top&quot;:114.2,&quot;width&quot;:396.95}"/>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DIAGRAM_VIRTUALLY_FRAME" val="{&quot;height&quot;:313.6,&quot;left&quot;:525.1,&quot;top&quot;:114.2,&quot;width&quot;:396.95}"/>
</p:tagLst>
</file>

<file path=ppt/tags/tag30.xml><?xml version="1.0" encoding="utf-8"?>
<p:tagLst xmlns:p="http://schemas.openxmlformats.org/presentationml/2006/main">
  <p:tag name="KSO_WM_DIAGRAM_VIRTUALLY_FRAME" val="{&quot;height&quot;:313.6,&quot;left&quot;:525.1,&quot;top&quot;:114.2,&quot;width&quot;:396.95}"/>
</p:tagLst>
</file>

<file path=ppt/tags/tag31.xml><?xml version="1.0" encoding="utf-8"?>
<p:tagLst xmlns:p="http://schemas.openxmlformats.org/presentationml/2006/main">
  <p:tag name="KSO_WM_DIAGRAM_VIRTUALLY_FRAME" val="{&quot;height&quot;:313.6,&quot;left&quot;:525.1,&quot;top&quot;:114.2,&quot;width&quot;:396.95}"/>
</p:tagLst>
</file>

<file path=ppt/tags/tag32.xml><?xml version="1.0" encoding="utf-8"?>
<p:tagLst xmlns:p="http://schemas.openxmlformats.org/presentationml/2006/main">
  <p:tag name="KSO_WM_DIAGRAM_VIRTUALLY_FRAME" val="{&quot;height&quot;:313.6,&quot;left&quot;:525.1,&quot;top&quot;:114.2,&quot;width&quot;:396.95}"/>
</p:tagLst>
</file>

<file path=ppt/tags/tag33.xml><?xml version="1.0" encoding="utf-8"?>
<p:tagLst xmlns:p="http://schemas.openxmlformats.org/presentationml/2006/main">
  <p:tag name="KSO_WM_DIAGRAM_VIRTUALLY_FRAME" val="{&quot;height&quot;:313.6,&quot;left&quot;:525.1,&quot;top&quot;:114.2,&quot;width&quot;:396.95}"/>
</p:tagLst>
</file>

<file path=ppt/tags/tag34.xml><?xml version="1.0" encoding="utf-8"?>
<p:tagLst xmlns:p="http://schemas.openxmlformats.org/presentationml/2006/main">
  <p:tag name="KSO_WM_DIAGRAM_VIRTUALLY_FRAME" val="{&quot;height&quot;:313.6,&quot;left&quot;:525.1,&quot;top&quot;:114.2,&quot;width&quot;:396.95}"/>
</p:tagLst>
</file>

<file path=ppt/tags/tag35.xml><?xml version="1.0" encoding="utf-8"?>
<p:tagLst xmlns:p="http://schemas.openxmlformats.org/presentationml/2006/main">
  <p:tag name="KSO_WM_DIAGRAM_VIRTUALLY_FRAME" val="{&quot;height&quot;:313.6,&quot;left&quot;:525.1,&quot;top&quot;:114.2,&quot;width&quot;:396.95}"/>
</p:tagLst>
</file>

<file path=ppt/tags/tag36.xml><?xml version="1.0" encoding="utf-8"?>
<p:tagLst xmlns:p="http://schemas.openxmlformats.org/presentationml/2006/main">
  <p:tag name="KSO_WM_DIAGRAM_VIRTUALLY_FRAME" val="{&quot;height&quot;:313.6,&quot;left&quot;:525.1,&quot;top&quot;:114.2,&quot;width&quot;:396.95}"/>
</p:tagLst>
</file>

<file path=ppt/tags/tag37.xml><?xml version="1.0" encoding="utf-8"?>
<p:tagLst xmlns:p="http://schemas.openxmlformats.org/presentationml/2006/main">
  <p:tag name="KSO_WM_DIAGRAM_VIRTUALLY_FRAME" val="{&quot;height&quot;:313.6,&quot;left&quot;:525.1,&quot;top&quot;:114.2,&quot;width&quot;:396.95}"/>
</p:tagLst>
</file>

<file path=ppt/tags/tag38.xml><?xml version="1.0" encoding="utf-8"?>
<p:tagLst xmlns:p="http://schemas.openxmlformats.org/presentationml/2006/main">
  <p:tag name="KSO_WM_DIAGRAM_VIRTUALLY_FRAME" val="{&quot;height&quot;:313.6,&quot;left&quot;:525.1,&quot;top&quot;:114.2,&quot;width&quot;:396.95}"/>
</p:tagLst>
</file>

<file path=ppt/tags/tag39.xml><?xml version="1.0" encoding="utf-8"?>
<p:tagLst xmlns:p="http://schemas.openxmlformats.org/presentationml/2006/main">
  <p:tag name="KSO_WM_DIAGRAM_VIRTUALLY_FRAME" val="{&quot;height&quot;:313.6,&quot;left&quot;:525.1,&quot;top&quot;:114.2,&quot;width&quot;:396.95}"/>
</p:tagLst>
</file>

<file path=ppt/tags/tag4.xml><?xml version="1.0" encoding="utf-8"?>
<p:tagLst xmlns:p="http://schemas.openxmlformats.org/presentationml/2006/main">
  <p:tag name="KSO_WM_DIAGRAM_VIRTUALLY_FRAME" val="{&quot;height&quot;:313.6,&quot;left&quot;:525.1,&quot;top&quot;:114.2,&quot;width&quot;:396.95}"/>
</p:tagLst>
</file>

<file path=ppt/tags/tag40.xml><?xml version="1.0" encoding="utf-8"?>
<p:tagLst xmlns:p="http://schemas.openxmlformats.org/presentationml/2006/main">
  <p:tag name="KSO_WM_DIAGRAM_VIRTUALLY_FRAME" val="{&quot;height&quot;:313.6,&quot;left&quot;:525.1,&quot;top&quot;:114.2,&quot;width&quot;:396.95}"/>
</p:tagLst>
</file>

<file path=ppt/tags/tag41.xml><?xml version="1.0" encoding="utf-8"?>
<p:tagLst xmlns:p="http://schemas.openxmlformats.org/presentationml/2006/main">
  <p:tag name="KSO_WM_DIAGRAM_VIRTUALLY_FRAME" val="{&quot;height&quot;:313.6,&quot;left&quot;:525.1,&quot;top&quot;:114.2,&quot;width&quot;:396.95}"/>
</p:tagLst>
</file>

<file path=ppt/tags/tag42.xml><?xml version="1.0" encoding="utf-8"?>
<p:tagLst xmlns:p="http://schemas.openxmlformats.org/presentationml/2006/main">
  <p:tag name="KSO_WM_DIAGRAM_VIRTUALLY_FRAME" val="{&quot;height&quot;:313.6,&quot;left&quot;:525.1,&quot;top&quot;:114.2,&quot;width&quot;:396.95}"/>
</p:tagLst>
</file>

<file path=ppt/tags/tag43.xml><?xml version="1.0" encoding="utf-8"?>
<p:tagLst xmlns:p="http://schemas.openxmlformats.org/presentationml/2006/main">
  <p:tag name="KSO_WM_DIAGRAM_VIRTUALLY_FRAME" val="{&quot;height&quot;:313.6,&quot;left&quot;:525.1,&quot;top&quot;:114.2,&quot;width&quot;:396.95}"/>
</p:tagLst>
</file>

<file path=ppt/tags/tag44.xml><?xml version="1.0" encoding="utf-8"?>
<p:tagLst xmlns:p="http://schemas.openxmlformats.org/presentationml/2006/main">
  <p:tag name="KSO_WM_DIAGRAM_VIRTUALLY_FRAME" val="{&quot;height&quot;:313.6,&quot;left&quot;:525.1,&quot;top&quot;:114.2,&quot;width&quot;:396.95}"/>
</p:tagLst>
</file>

<file path=ppt/tags/tag45.xml><?xml version="1.0" encoding="utf-8"?>
<p:tagLst xmlns:p="http://schemas.openxmlformats.org/presentationml/2006/main">
  <p:tag name="KSO_WM_DIAGRAM_VIRTUALLY_FRAME" val="{&quot;height&quot;:313.6,&quot;left&quot;:525.1,&quot;top&quot;:114.2,&quot;width&quot;:396.95}"/>
</p:tagLst>
</file>

<file path=ppt/tags/tag46.xml><?xml version="1.0" encoding="utf-8"?>
<p:tagLst xmlns:p="http://schemas.openxmlformats.org/presentationml/2006/main">
  <p:tag name="KSO_WM_DIAGRAM_VIRTUALLY_FRAME" val="{&quot;height&quot;:313.6,&quot;left&quot;:525.1,&quot;top&quot;:114.2,&quot;width&quot;:396.95}"/>
</p:tagLst>
</file>

<file path=ppt/tags/tag47.xml><?xml version="1.0" encoding="utf-8"?>
<p:tagLst xmlns:p="http://schemas.openxmlformats.org/presentationml/2006/main">
  <p:tag name="KSO_WM_DIAGRAM_VIRTUALLY_FRAME" val="{&quot;height&quot;:313.6,&quot;left&quot;:525.1,&quot;top&quot;:114.2,&quot;width&quot;:396.95}"/>
</p:tagLst>
</file>

<file path=ppt/tags/tag48.xml><?xml version="1.0" encoding="utf-8"?>
<p:tagLst xmlns:p="http://schemas.openxmlformats.org/presentationml/2006/main">
  <p:tag name="KSO_WM_DIAGRAM_VIRTUALLY_FRAME" val="{&quot;height&quot;:313.6,&quot;left&quot;:525.1,&quot;top&quot;:114.2,&quot;width&quot;:396.95}"/>
</p:tagLst>
</file>

<file path=ppt/tags/tag49.xml><?xml version="1.0" encoding="utf-8"?>
<p:tagLst xmlns:p="http://schemas.openxmlformats.org/presentationml/2006/main">
  <p:tag name="KSO_WM_DIAGRAM_VIRTUALLY_FRAME" val="{&quot;height&quot;:313.6,&quot;left&quot;:525.1,&quot;top&quot;:114.2,&quot;width&quot;:396.95}"/>
</p:tagLst>
</file>

<file path=ppt/tags/tag5.xml><?xml version="1.0" encoding="utf-8"?>
<p:tagLst xmlns:p="http://schemas.openxmlformats.org/presentationml/2006/main">
  <p:tag name="KSO_WM_DIAGRAM_VIRTUALLY_FRAME" val="{&quot;height&quot;:313.6,&quot;left&quot;:525.1,&quot;top&quot;:114.2,&quot;width&quot;:396.95}"/>
</p:tagLst>
</file>

<file path=ppt/tags/tag50.xml><?xml version="1.0" encoding="utf-8"?>
<p:tagLst xmlns:p="http://schemas.openxmlformats.org/presentationml/2006/main">
  <p:tag name="KSO_WM_DIAGRAM_VIRTUALLY_FRAME" val="{&quot;height&quot;:313.6,&quot;left&quot;:525.1,&quot;top&quot;:114.2,&quot;width&quot;:396.95}"/>
</p:tagLst>
</file>

<file path=ppt/tags/tag51.xml><?xml version="1.0" encoding="utf-8"?>
<p:tagLst xmlns:p="http://schemas.openxmlformats.org/presentationml/2006/main">
  <p:tag name="KSO_WM_DIAGRAM_VIRTUALLY_FRAME" val="{&quot;height&quot;:313.6,&quot;left&quot;:525.1,&quot;top&quot;:114.2,&quot;width&quot;:396.95}"/>
</p:tagLst>
</file>

<file path=ppt/tags/tag52.xml><?xml version="1.0" encoding="utf-8"?>
<p:tagLst xmlns:p="http://schemas.openxmlformats.org/presentationml/2006/main">
  <p:tag name="KSO_WM_DIAGRAM_VIRTUALLY_FRAME" val="{&quot;height&quot;:313.6,&quot;left&quot;:525.1,&quot;top&quot;:114.2,&quot;width&quot;:396.95}"/>
</p:tagLst>
</file>

<file path=ppt/tags/tag53.xml><?xml version="1.0" encoding="utf-8"?>
<p:tagLst xmlns:p="http://schemas.openxmlformats.org/presentationml/2006/main">
  <p:tag name="KSO_WM_DIAGRAM_VIRTUALLY_FRAME" val="{&quot;height&quot;:313.6,&quot;left&quot;:525.1,&quot;top&quot;:114.2,&quot;width&quot;:396.95}"/>
</p:tagLst>
</file>

<file path=ppt/tags/tag54.xml><?xml version="1.0" encoding="utf-8"?>
<p:tagLst xmlns:p="http://schemas.openxmlformats.org/presentationml/2006/main">
  <p:tag name="KSO_WM_DIAGRAM_VIRTUALLY_FRAME" val="{&quot;height&quot;:313.6,&quot;left&quot;:525.1,&quot;top&quot;:114.2,&quot;width&quot;:396.95}"/>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DIAGRAM_VIRTUALLY_FRAME" val="{&quot;height&quot;:313.6,&quot;left&quot;:525.1,&quot;top&quot;:114.2,&quot;width&quot;:396.95}"/>
</p:tagLst>
</file>

<file path=ppt/tags/tag6.xml><?xml version="1.0" encoding="utf-8"?>
<p:tagLst xmlns:p="http://schemas.openxmlformats.org/presentationml/2006/main">
  <p:tag name="KSO_WM_DIAGRAM_VIRTUALLY_FRAME" val="{&quot;height&quot;:313.6,&quot;left&quot;:525.1,&quot;top&quot;:114.2,&quot;width&quot;:396.95}"/>
</p:tagLst>
</file>

<file path=ppt/tags/tag60.xml><?xml version="1.0" encoding="utf-8"?>
<p:tagLst xmlns:p="http://schemas.openxmlformats.org/presentationml/2006/main">
  <p:tag name="KSO_WM_DIAGRAM_VIRTUALLY_FRAME" val="{&quot;height&quot;:313.6,&quot;left&quot;:525.1,&quot;top&quot;:114.2,&quot;width&quot;:396.95}"/>
</p:tagLst>
</file>

<file path=ppt/tags/tag61.xml><?xml version="1.0" encoding="utf-8"?>
<p:tagLst xmlns:p="http://schemas.openxmlformats.org/presentationml/2006/main">
  <p:tag name="KSO_WM_DIAGRAM_VIRTUALLY_FRAME" val="{&quot;height&quot;:313.6,&quot;left&quot;:525.1,&quot;top&quot;:114.2,&quot;width&quot;:396.95}"/>
</p:tagLst>
</file>

<file path=ppt/tags/tag62.xml><?xml version="1.0" encoding="utf-8"?>
<p:tagLst xmlns:p="http://schemas.openxmlformats.org/presentationml/2006/main">
  <p:tag name="KSO_WM_DIAGRAM_VIRTUALLY_FRAME" val="{&quot;height&quot;:313.6,&quot;left&quot;:525.1,&quot;top&quot;:114.2,&quot;width&quot;:396.95}"/>
</p:tagLst>
</file>

<file path=ppt/tags/tag63.xml><?xml version="1.0" encoding="utf-8"?>
<p:tagLst xmlns:p="http://schemas.openxmlformats.org/presentationml/2006/main">
  <p:tag name="KSO_WM_DIAGRAM_VIRTUALLY_FRAME" val="{&quot;height&quot;:313.6,&quot;left&quot;:525.1,&quot;top&quot;:114.2,&quot;width&quot;:396.95}"/>
</p:tagLst>
</file>

<file path=ppt/tags/tag64.xml><?xml version="1.0" encoding="utf-8"?>
<p:tagLst xmlns:p="http://schemas.openxmlformats.org/presentationml/2006/main">
  <p:tag name="KSO_WM_DIAGRAM_VIRTUALLY_FRAME" val="{&quot;height&quot;:313.6,&quot;left&quot;:525.1,&quot;top&quot;:114.2,&quot;width&quot;:396.95}"/>
</p:tagLst>
</file>

<file path=ppt/tags/tag65.xml><?xml version="1.0" encoding="utf-8"?>
<p:tagLst xmlns:p="http://schemas.openxmlformats.org/presentationml/2006/main">
  <p:tag name="KSO_WM_DIAGRAM_VIRTUALLY_FRAME" val="{&quot;height&quot;:313.6,&quot;left&quot;:525.1,&quot;top&quot;:114.2,&quot;width&quot;:396.95}"/>
</p:tagLst>
</file>

<file path=ppt/tags/tag66.xml><?xml version="1.0" encoding="utf-8"?>
<p:tagLst xmlns:p="http://schemas.openxmlformats.org/presentationml/2006/main">
  <p:tag name="KSO_WM_DIAGRAM_VIRTUALLY_FRAME" val="{&quot;height&quot;:313.6,&quot;left&quot;:525.1,&quot;top&quot;:114.2,&quot;width&quot;:396.95}"/>
</p:tagLst>
</file>

<file path=ppt/tags/tag67.xml><?xml version="1.0" encoding="utf-8"?>
<p:tagLst xmlns:p="http://schemas.openxmlformats.org/presentationml/2006/main">
  <p:tag name="KSO_WM_DIAGRAM_VIRTUALLY_FRAME" val="{&quot;height&quot;:313.6,&quot;left&quot;:525.1,&quot;top&quot;:114.2,&quot;width&quot;:396.95}"/>
</p:tagLst>
</file>

<file path=ppt/tags/tag68.xml><?xml version="1.0" encoding="utf-8"?>
<p:tagLst xmlns:p="http://schemas.openxmlformats.org/presentationml/2006/main">
  <p:tag name="KSO_WM_DIAGRAM_VIRTUALLY_FRAME" val="{&quot;height&quot;:313.6,&quot;left&quot;:525.1,&quot;top&quot;:114.2,&quot;width&quot;:396.95}"/>
</p:tagLst>
</file>

<file path=ppt/tags/tag69.xml><?xml version="1.0" encoding="utf-8"?>
<p:tagLst xmlns:p="http://schemas.openxmlformats.org/presentationml/2006/main">
  <p:tag name="KSO_WM_DIAGRAM_VIRTUALLY_FRAME" val="{&quot;height&quot;:313.6,&quot;left&quot;:525.1,&quot;top&quot;:114.2,&quot;width&quot;:396.95}"/>
</p:tagLst>
</file>

<file path=ppt/tags/tag7.xml><?xml version="1.0" encoding="utf-8"?>
<p:tagLst xmlns:p="http://schemas.openxmlformats.org/presentationml/2006/main">
  <p:tag name="KSO_WM_DIAGRAM_VIRTUALLY_FRAME" val="{&quot;height&quot;:313.6,&quot;left&quot;:525.1,&quot;top&quot;:114.2,&quot;width&quot;:396.95}"/>
</p:tagLst>
</file>

<file path=ppt/tags/tag70.xml><?xml version="1.0" encoding="utf-8"?>
<p:tagLst xmlns:p="http://schemas.openxmlformats.org/presentationml/2006/main">
  <p:tag name="KSO_WM_DIAGRAM_VIRTUALLY_FRAME" val="{&quot;height&quot;:313.6,&quot;left&quot;:525.1,&quot;top&quot;:114.2,&quot;width&quot;:396.95}"/>
</p:tagLst>
</file>

<file path=ppt/tags/tag71.xml><?xml version="1.0" encoding="utf-8"?>
<p:tagLst xmlns:p="http://schemas.openxmlformats.org/presentationml/2006/main">
  <p:tag name="KSO_WM_DIAGRAM_VIRTUALLY_FRAME" val="{&quot;height&quot;:313.6,&quot;left&quot;:525.1,&quot;top&quot;:114.2,&quot;width&quot;:396.95}"/>
</p:tagLst>
</file>

<file path=ppt/tags/tag72.xml><?xml version="1.0" encoding="utf-8"?>
<p:tagLst xmlns:p="http://schemas.openxmlformats.org/presentationml/2006/main">
  <p:tag name="KSO_WM_DIAGRAM_VIRTUALLY_FRAME" val="{&quot;height&quot;:313.6,&quot;left&quot;:525.1,&quot;top&quot;:114.2,&quot;width&quot;:396.95}"/>
</p:tagLst>
</file>

<file path=ppt/tags/tag73.xml><?xml version="1.0" encoding="utf-8"?>
<p:tagLst xmlns:p="http://schemas.openxmlformats.org/presentationml/2006/main">
  <p:tag name="KSO_WM_DIAGRAM_VIRTUALLY_FRAME" val="{&quot;height&quot;:313.6,&quot;left&quot;:525.1,&quot;top&quot;:114.2,&quot;width&quot;:396.95}"/>
</p:tagLst>
</file>

<file path=ppt/tags/tag74.xml><?xml version="1.0" encoding="utf-8"?>
<p:tagLst xmlns:p="http://schemas.openxmlformats.org/presentationml/2006/main">
  <p:tag name="KSO_WM_DIAGRAM_VIRTUALLY_FRAME" val="{&quot;height&quot;:313.6,&quot;left&quot;:525.1,&quot;top&quot;:114.2,&quot;width&quot;:396.95}"/>
</p:tagLst>
</file>

<file path=ppt/tags/tag75.xml><?xml version="1.0" encoding="utf-8"?>
<p:tagLst xmlns:p="http://schemas.openxmlformats.org/presentationml/2006/main">
  <p:tag name="KSO_WM_DIAGRAM_VIRTUALLY_FRAME" val="{&quot;height&quot;:313.6,&quot;left&quot;:525.1,&quot;top&quot;:114.2,&quot;width&quot;:396.95}"/>
</p:tagLst>
</file>

<file path=ppt/tags/tag76.xml><?xml version="1.0" encoding="utf-8"?>
<p:tagLst xmlns:p="http://schemas.openxmlformats.org/presentationml/2006/main">
  <p:tag name="KSO_WM_DIAGRAM_VIRTUALLY_FRAME" val="{&quot;height&quot;:313.6,&quot;left&quot;:525.1,&quot;top&quot;:114.2,&quot;width&quot;:396.95}"/>
</p:tagLst>
</file>

<file path=ppt/tags/tag77.xml><?xml version="1.0" encoding="utf-8"?>
<p:tagLst xmlns:p="http://schemas.openxmlformats.org/presentationml/2006/main">
  <p:tag name="KSO_WM_DIAGRAM_VIRTUALLY_FRAME" val="{&quot;height&quot;:313.6,&quot;left&quot;:525.1,&quot;top&quot;:114.2,&quot;width&quot;:396.95}"/>
</p:tagLst>
</file>

<file path=ppt/tags/tag78.xml><?xml version="1.0" encoding="utf-8"?>
<p:tagLst xmlns:p="http://schemas.openxmlformats.org/presentationml/2006/main">
  <p:tag name="KSO_WM_DIAGRAM_VIRTUALLY_FRAME" val="{&quot;height&quot;:313.6,&quot;left&quot;:525.1,&quot;top&quot;:114.2,&quot;width&quot;:396.95}"/>
</p:tagLst>
</file>

<file path=ppt/tags/tag79.xml><?xml version="1.0" encoding="utf-8"?>
<p:tagLst xmlns:p="http://schemas.openxmlformats.org/presentationml/2006/main">
  <p:tag name="KSO_WM_DIAGRAM_VIRTUALLY_FRAME" val="{&quot;height&quot;:313.6,&quot;left&quot;:525.1,&quot;top&quot;:114.2,&quot;width&quot;:396.95}"/>
</p:tagLst>
</file>

<file path=ppt/tags/tag8.xml><?xml version="1.0" encoding="utf-8"?>
<p:tagLst xmlns:p="http://schemas.openxmlformats.org/presentationml/2006/main">
  <p:tag name="KSO_WM_DIAGRAM_VIRTUALLY_FRAME" val="{&quot;height&quot;:313.6,&quot;left&quot;:525.1,&quot;top&quot;:114.2,&quot;width&quot;:396.95}"/>
</p:tagLst>
</file>

<file path=ppt/tags/tag80.xml><?xml version="1.0" encoding="utf-8"?>
<p:tagLst xmlns:p="http://schemas.openxmlformats.org/presentationml/2006/main">
  <p:tag name="KSO_WM_DIAGRAM_VIRTUALLY_FRAME" val="{&quot;height&quot;:313.6,&quot;left&quot;:525.1,&quot;top&quot;:114.2,&quot;width&quot;:396.95}"/>
</p:tagLst>
</file>

<file path=ppt/tags/tag81.xml><?xml version="1.0" encoding="utf-8"?>
<p:tagLst xmlns:p="http://schemas.openxmlformats.org/presentationml/2006/main">
  <p:tag name="KSO_WM_DIAGRAM_VIRTUALLY_FRAME" val="{&quot;height&quot;:313.6,&quot;left&quot;:525.1,&quot;top&quot;:114.2,&quot;width&quot;:396.95}"/>
</p:tagLst>
</file>

<file path=ppt/tags/tag82.xml><?xml version="1.0" encoding="utf-8"?>
<p:tagLst xmlns:p="http://schemas.openxmlformats.org/presentationml/2006/main">
  <p:tag name="KSO_WM_DIAGRAM_VIRTUALLY_FRAME" val="{&quot;height&quot;:313.6,&quot;left&quot;:525.1,&quot;top&quot;:114.2,&quot;width&quot;:396.95}"/>
</p:tagLst>
</file>

<file path=ppt/tags/tag83.xml><?xml version="1.0" encoding="utf-8"?>
<p:tagLst xmlns:p="http://schemas.openxmlformats.org/presentationml/2006/main">
  <p:tag name="KSO_WM_DIAGRAM_VIRTUALLY_FRAME" val="{&quot;height&quot;:313.6,&quot;left&quot;:525.1,&quot;top&quot;:114.2,&quot;width&quot;:396.95}"/>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DIAGRAM_VIRTUALLY_FRAME" val="{&quot;height&quot;:313.6,&quot;left&quot;:525.1,&quot;top&quot;:114.2,&quot;width&quot;:396.95}"/>
</p:tagLst>
</file>

<file path=ppt/tags/tag89.xml><?xml version="1.0" encoding="utf-8"?>
<p:tagLst xmlns:p="http://schemas.openxmlformats.org/presentationml/2006/main">
  <p:tag name="KSO_WM_DIAGRAM_VIRTUALLY_FRAME" val="{&quot;height&quot;:313.6,&quot;left&quot;:525.1,&quot;top&quot;:114.2,&quot;width&quot;:396.95}"/>
</p:tagLst>
</file>

<file path=ppt/tags/tag9.xml><?xml version="1.0" encoding="utf-8"?>
<p:tagLst xmlns:p="http://schemas.openxmlformats.org/presentationml/2006/main">
  <p:tag name="KSO_WM_DIAGRAM_VIRTUALLY_FRAME" val="{&quot;height&quot;:313.6,&quot;left&quot;:525.1,&quot;top&quot;:114.2,&quot;width&quot;:396.95}"/>
</p:tagLst>
</file>

<file path=ppt/tags/tag90.xml><?xml version="1.0" encoding="utf-8"?>
<p:tagLst xmlns:p="http://schemas.openxmlformats.org/presentationml/2006/main">
  <p:tag name="KSO_WM_DIAGRAM_VIRTUALLY_FRAME" val="{&quot;height&quot;:313.6,&quot;left&quot;:525.1,&quot;top&quot;:114.2,&quot;width&quot;:396.95}"/>
</p:tagLst>
</file>

<file path=ppt/tags/tag91.xml><?xml version="1.0" encoding="utf-8"?>
<p:tagLst xmlns:p="http://schemas.openxmlformats.org/presentationml/2006/main">
  <p:tag name="KSO_WM_DIAGRAM_VIRTUALLY_FRAME" val="{&quot;height&quot;:313.6,&quot;left&quot;:525.1,&quot;top&quot;:114.2,&quot;width&quot;:396.95}"/>
</p:tagLst>
</file>

<file path=ppt/tags/tag92.xml><?xml version="1.0" encoding="utf-8"?>
<p:tagLst xmlns:p="http://schemas.openxmlformats.org/presentationml/2006/main">
  <p:tag name="KSO_WM_DIAGRAM_VIRTUALLY_FRAME" val="{&quot;height&quot;:313.6,&quot;left&quot;:525.1,&quot;top&quot;:114.2,&quot;width&quot;:396.95}"/>
</p:tagLst>
</file>

<file path=ppt/tags/tag93.xml><?xml version="1.0" encoding="utf-8"?>
<p:tagLst xmlns:p="http://schemas.openxmlformats.org/presentationml/2006/main">
  <p:tag name="KSO_WM_DIAGRAM_VIRTUALLY_FRAME" val="{&quot;height&quot;:313.6,&quot;left&quot;:525.1,&quot;top&quot;:114.2,&quot;width&quot;:396.95}"/>
</p:tagLst>
</file>

<file path=ppt/tags/tag94.xml><?xml version="1.0" encoding="utf-8"?>
<p:tagLst xmlns:p="http://schemas.openxmlformats.org/presentationml/2006/main">
  <p:tag name="KSO_WM_DIAGRAM_VIRTUALLY_FRAME" val="{&quot;height&quot;:313.6,&quot;left&quot;:525.1,&quot;top&quot;:114.2,&quot;width&quot;:396.95}"/>
</p:tagLst>
</file>

<file path=ppt/tags/tag95.xml><?xml version="1.0" encoding="utf-8"?>
<p:tagLst xmlns:p="http://schemas.openxmlformats.org/presentationml/2006/main">
  <p:tag name="KSO_WM_DIAGRAM_VIRTUALLY_FRAME" val="{&quot;height&quot;:313.6,&quot;left&quot;:525.1,&quot;top&quot;:114.2,&quot;width&quot;:396.95}"/>
</p:tagLst>
</file>

<file path=ppt/tags/tag96.xml><?xml version="1.0" encoding="utf-8"?>
<p:tagLst xmlns:p="http://schemas.openxmlformats.org/presentationml/2006/main">
  <p:tag name="KSO_WM_DIAGRAM_VIRTUALLY_FRAME" val="{&quot;height&quot;:313.6,&quot;left&quot;:525.1,&quot;top&quot;:114.2,&quot;width&quot;:396.95}"/>
</p:tagLst>
</file>

<file path=ppt/tags/tag97.xml><?xml version="1.0" encoding="utf-8"?>
<p:tagLst xmlns:p="http://schemas.openxmlformats.org/presentationml/2006/main">
  <p:tag name="KSO_WM_DIAGRAM_VIRTUALLY_FRAME" val="{&quot;height&quot;:313.6,&quot;left&quot;:525.1,&quot;top&quot;:114.2,&quot;width&quot;:396.95}"/>
</p:tagLst>
</file>

<file path=ppt/tags/tag98.xml><?xml version="1.0" encoding="utf-8"?>
<p:tagLst xmlns:p="http://schemas.openxmlformats.org/presentationml/2006/main">
  <p:tag name="KSO_WM_DIAGRAM_VIRTUALLY_FRAME" val="{&quot;height&quot;:313.6,&quot;left&quot;:525.1,&quot;top&quot;:114.2,&quot;width&quot;:396.95}"/>
</p:tagLst>
</file>

<file path=ppt/tags/tag99.xml><?xml version="1.0" encoding="utf-8"?>
<p:tagLst xmlns:p="http://schemas.openxmlformats.org/presentationml/2006/main">
  <p:tag name="KSO_WM_DIAGRAM_VIRTUALLY_FRAME" val="{&quot;height&quot;:313.6,&quot;left&quot;:525.1,&quot;top&quot;:114.2,&quot;width&quot;:396.95}"/>
</p:tagLst>
</file>

<file path=ppt/theme/theme1.xml><?xml version="1.0" encoding="utf-8"?>
<a:theme xmlns:a="http://schemas.openxmlformats.org/drawingml/2006/main" name="Office 主题">
  <a:themeElements>
    <a:clrScheme name="自定义 1">
      <a:dk1>
        <a:sysClr val="windowText" lastClr="000000"/>
      </a:dk1>
      <a:lt1>
        <a:sysClr val="window" lastClr="FFFFFF"/>
      </a:lt1>
      <a:dk2>
        <a:srgbClr val="44546A"/>
      </a:dk2>
      <a:lt2>
        <a:srgbClr val="E7E6E6"/>
      </a:lt2>
      <a:accent1>
        <a:srgbClr val="C00000"/>
      </a:accent1>
      <a:accent2>
        <a:srgbClr val="ED7D31"/>
      </a:accent2>
      <a:accent3>
        <a:srgbClr val="A5A5A5"/>
      </a:accent3>
      <a:accent4>
        <a:srgbClr val="FFC000"/>
      </a:accent4>
      <a:accent5>
        <a:srgbClr val="C00000"/>
      </a:accent5>
      <a:accent6>
        <a:srgbClr val="70AD47"/>
      </a:accent6>
      <a:hlink>
        <a:srgbClr val="C00000"/>
      </a:hlink>
      <a:folHlink>
        <a:srgbClr val="954F72"/>
      </a:folHlink>
    </a:clrScheme>
    <a:fontScheme name="常用">
      <a:majorFont>
        <a:latin typeface="Arial"/>
        <a:ea typeface="微软雅黑"/>
        <a:cs typeface=""/>
      </a:majorFont>
      <a:minorFont>
        <a:latin typeface="Times New Roman"/>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10253</Words>
  <Application>WPS 演示</Application>
  <PresentationFormat>自定义</PresentationFormat>
  <Paragraphs>506</Paragraphs>
  <Slides>59</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59</vt:i4>
      </vt:variant>
    </vt:vector>
  </HeadingPairs>
  <TitlesOfParts>
    <vt:vector size="67" baseType="lpstr">
      <vt:lpstr>Arial</vt:lpstr>
      <vt:lpstr>宋体</vt:lpstr>
      <vt:lpstr>Wingdings</vt:lpstr>
      <vt:lpstr>微软雅黑</vt:lpstr>
      <vt:lpstr>Times New Roman</vt:lpstr>
      <vt:lpstr>Arial Unicode MS</vt:lpstr>
      <vt:lpstr>Calibri</vt:lpstr>
      <vt:lpstr>Office 主题</vt:lpstr>
      <vt:lpstr>PowerPoint 演示文稿</vt:lpstr>
      <vt:lpstr>PowerPoint 演示文稿</vt:lpstr>
      <vt:lpstr>3.1.1 使用视频滤镜</vt:lpstr>
      <vt:lpstr>3.1.1 使用视频滤镜</vt:lpstr>
      <vt:lpstr>3.1.1 使用视频滤镜</vt:lpstr>
      <vt:lpstr>10.1.3 社交平台</vt:lpstr>
      <vt:lpstr>10.1.3 社交平台</vt:lpstr>
      <vt:lpstr>10.1.3 社交平台</vt:lpstr>
      <vt:lpstr>PowerPoint 演示文稿</vt:lpstr>
      <vt:lpstr>10.1.3 社交平台</vt:lpstr>
      <vt:lpstr>10.1.3 社交平台</vt:lpstr>
      <vt:lpstr>3.1.1 使用视频滤镜</vt:lpstr>
      <vt:lpstr>3.1.1 使用视频滤镜</vt:lpstr>
      <vt:lpstr>3.1.1 使用视频滤镜</vt:lpstr>
      <vt:lpstr>3.1.1 使用视频滤镜</vt:lpstr>
      <vt:lpstr>10.2.5 活动推广</vt:lpstr>
      <vt:lpstr>PowerPoint 演示文稿</vt:lpstr>
      <vt:lpstr>10.2.5 活动推广</vt:lpstr>
      <vt:lpstr>10.2.5 活动推广</vt:lpstr>
      <vt:lpstr>10.2.5 活动推广</vt:lpstr>
      <vt:lpstr>10.3.1 平台运营</vt:lpstr>
      <vt:lpstr>10.3.2 粉丝运营</vt:lpstr>
      <vt:lpstr>10.3.2 粉丝运营</vt:lpstr>
      <vt:lpstr>10.3.3 数据运营</vt:lpstr>
      <vt:lpstr>10.3.3 数据运营</vt:lpstr>
      <vt:lpstr>10.3.3 数据运营</vt:lpstr>
      <vt:lpstr>10.3.3 数据运营</vt:lpstr>
      <vt:lpstr>10.3.3 数据运营</vt:lpstr>
      <vt:lpstr>10.3.2 粉丝运营</vt:lpstr>
      <vt:lpstr>PowerPoint 演示文稿</vt:lpstr>
      <vt:lpstr>10.3.2 粉丝运营</vt:lpstr>
      <vt:lpstr>10.4.1 广告变现：个人玩家的变现方式</vt:lpstr>
      <vt:lpstr>10.4.1 广告变现：个人玩家的变现方式</vt:lpstr>
      <vt:lpstr>10.4.1 广告变现：个人玩家的变现方式</vt:lpstr>
      <vt:lpstr>10.4.1 广告变现：个人玩家的变现方式</vt:lpstr>
      <vt:lpstr>10.4.2 电商变现：商家首选的变现方式</vt:lpstr>
      <vt:lpstr>10.4.2 电商变现：商家首选的变现方式</vt:lpstr>
      <vt:lpstr>10.4.4 直播变现：抖音网红的流量变现</vt:lpstr>
      <vt:lpstr>10.4.4 直播变现：抖音网红的流量变现</vt:lpstr>
      <vt:lpstr>10.4.4 直播变现：抖音网红的流量变现</vt:lpstr>
      <vt:lpstr>10.4.5 星图平台：商单交易的独立平台</vt:lpstr>
      <vt:lpstr>10.4.5 星图平台：商单交易的独立平台</vt:lpstr>
      <vt:lpstr>10.4.5 星图平台：商单交易的独立平台</vt:lpstr>
      <vt:lpstr>10.4.5 星图平台：商单交易的独立平台</vt:lpstr>
      <vt:lpstr>10.4.6 商品橱窗：增加商品变现的概率</vt:lpstr>
      <vt:lpstr>10.4.6 商品橱窗：增加商品变现的概率</vt:lpstr>
      <vt:lpstr>10.4.8 流量变现：流量红利的直观体现</vt:lpstr>
      <vt:lpstr>10.4.6 商品橱窗：增加商品变现的概率</vt:lpstr>
      <vt:lpstr>10.4.9 IP变现：内容变现的最佳方式</vt:lpstr>
      <vt:lpstr>10.4.9 IP变现：内容变现的最佳方式</vt:lpstr>
      <vt:lpstr>10.4.9 IP变现：内容变现的最佳方式</vt:lpstr>
      <vt:lpstr>PowerPoint 演示文稿</vt:lpstr>
      <vt:lpstr>10.4.9 IP变现：内容变现的最佳方式</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kk</dc:creator>
  <cp:lastModifiedBy>呆呆熊</cp:lastModifiedBy>
  <cp:revision>170</cp:revision>
  <dcterms:created xsi:type="dcterms:W3CDTF">2016-10-23T10:12:00Z</dcterms:created>
  <dcterms:modified xsi:type="dcterms:W3CDTF">2025-06-04T23:47:40Z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2052-12.1.0.19770</vt:lpwstr>
  </property>
  <property fmtid="{D5CDD505-2E9C-101B-9397-08002B2CF9AE}" pid="3" name="ICV">
    <vt:lpwstr>EF8EEF18AD1D4D9BB696FBD045A40109</vt:lpwstr>
  </property>
</Properties>
</file>