
<file path=[Content_Types].xml><?xml version="1.0" encoding="utf-8"?>
<Types xmlns="http://schemas.openxmlformats.org/package/2006/content-types">
  <Default Extension="png" ContentType="image/png"/>
  <Default Extension="emf" ContentType="image/x-emf"/>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emf"/><Relationship Id="rId1" Type="http://schemas.openxmlformats.org/officeDocument/2006/relationships/image" Target="../media/image21.emf"/></Relationships>
</file>

<file path=ppt/slides/_rels/slide13.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9" Type="http://schemas.openxmlformats.org/officeDocument/2006/relationships/slideLayout" Target="../slideLayouts/slideLayout1.xml"/><Relationship Id="rId38" Type="http://schemas.openxmlformats.org/officeDocument/2006/relationships/tags" Target="../tags/tag132.xml"/><Relationship Id="rId37" Type="http://schemas.openxmlformats.org/officeDocument/2006/relationships/tags" Target="../tags/tag131.xml"/><Relationship Id="rId36" Type="http://schemas.openxmlformats.org/officeDocument/2006/relationships/tags" Target="../tags/tag130.xml"/><Relationship Id="rId35" Type="http://schemas.openxmlformats.org/officeDocument/2006/relationships/tags" Target="../tags/tag129.xml"/><Relationship Id="rId34" Type="http://schemas.openxmlformats.org/officeDocument/2006/relationships/tags" Target="../tags/tag128.xml"/><Relationship Id="rId33" Type="http://schemas.openxmlformats.org/officeDocument/2006/relationships/tags" Target="../tags/tag127.xml"/><Relationship Id="rId32" Type="http://schemas.openxmlformats.org/officeDocument/2006/relationships/image" Target="../media/image12.png"/><Relationship Id="rId31" Type="http://schemas.openxmlformats.org/officeDocument/2006/relationships/tags" Target="../tags/tag126.xml"/><Relationship Id="rId30" Type="http://schemas.openxmlformats.org/officeDocument/2006/relationships/image" Target="../media/image11.emf"/><Relationship Id="rId3" Type="http://schemas.openxmlformats.org/officeDocument/2006/relationships/tags" Target="../tags/tag99.xml"/><Relationship Id="rId29" Type="http://schemas.openxmlformats.org/officeDocument/2006/relationships/tags" Target="../tags/tag125.xml"/><Relationship Id="rId28" Type="http://schemas.openxmlformats.org/officeDocument/2006/relationships/tags" Target="../tags/tag124.xml"/><Relationship Id="rId27" Type="http://schemas.openxmlformats.org/officeDocument/2006/relationships/tags" Target="../tags/tag123.xml"/><Relationship Id="rId26" Type="http://schemas.openxmlformats.org/officeDocument/2006/relationships/tags" Target="../tags/tag122.xml"/><Relationship Id="rId25" Type="http://schemas.openxmlformats.org/officeDocument/2006/relationships/tags" Target="../tags/tag121.xml"/><Relationship Id="rId24" Type="http://schemas.openxmlformats.org/officeDocument/2006/relationships/tags" Target="../tags/tag120.xml"/><Relationship Id="rId23" Type="http://schemas.openxmlformats.org/officeDocument/2006/relationships/tags" Target="../tags/tag119.xml"/><Relationship Id="rId22" Type="http://schemas.openxmlformats.org/officeDocument/2006/relationships/tags" Target="../tags/tag118.xml"/><Relationship Id="rId21" Type="http://schemas.openxmlformats.org/officeDocument/2006/relationships/tags" Target="../tags/tag117.xml"/><Relationship Id="rId20" Type="http://schemas.openxmlformats.org/officeDocument/2006/relationships/tags" Target="../tags/tag116.xml"/><Relationship Id="rId2" Type="http://schemas.openxmlformats.org/officeDocument/2006/relationships/tags" Target="../tags/tag98.xml"/><Relationship Id="rId19" Type="http://schemas.openxmlformats.org/officeDocument/2006/relationships/tags" Target="../tags/tag115.xml"/><Relationship Id="rId18" Type="http://schemas.openxmlformats.org/officeDocument/2006/relationships/tags" Target="../tags/tag114.xml"/><Relationship Id="rId17" Type="http://schemas.openxmlformats.org/officeDocument/2006/relationships/tags" Target="../tags/tag113.xml"/><Relationship Id="rId16" Type="http://schemas.openxmlformats.org/officeDocument/2006/relationships/tags" Target="../tags/tag112.xml"/><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2.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9" Type="http://schemas.openxmlformats.org/officeDocument/2006/relationships/slideLayout" Target="../slideLayouts/slideLayout1.xml"/><Relationship Id="rId38" Type="http://schemas.openxmlformats.org/officeDocument/2006/relationships/tags" Target="../tags/tag97.xml"/><Relationship Id="rId37" Type="http://schemas.openxmlformats.org/officeDocument/2006/relationships/tags" Target="../tags/tag96.xml"/><Relationship Id="rId36" Type="http://schemas.openxmlformats.org/officeDocument/2006/relationships/tags" Target="../tags/tag95.xml"/><Relationship Id="rId35" Type="http://schemas.openxmlformats.org/officeDocument/2006/relationships/tags" Target="../tags/tag94.xml"/><Relationship Id="rId34" Type="http://schemas.openxmlformats.org/officeDocument/2006/relationships/tags" Target="../tags/tag93.xml"/><Relationship Id="rId33" Type="http://schemas.openxmlformats.org/officeDocument/2006/relationships/tags" Target="../tags/tag92.xml"/><Relationship Id="rId32" Type="http://schemas.openxmlformats.org/officeDocument/2006/relationships/image" Target="../media/image12.png"/><Relationship Id="rId31" Type="http://schemas.openxmlformats.org/officeDocument/2006/relationships/tags" Target="../tags/tag91.xml"/><Relationship Id="rId30" Type="http://schemas.openxmlformats.org/officeDocument/2006/relationships/image" Target="../media/image11.emf"/><Relationship Id="rId3" Type="http://schemas.openxmlformats.org/officeDocument/2006/relationships/tags" Target="../tags/tag64.xml"/><Relationship Id="rId29" Type="http://schemas.openxmlformats.org/officeDocument/2006/relationships/tags" Target="../tags/tag90.xml"/><Relationship Id="rId28" Type="http://schemas.openxmlformats.org/officeDocument/2006/relationships/tags" Target="../tags/tag89.xml"/><Relationship Id="rId27" Type="http://schemas.openxmlformats.org/officeDocument/2006/relationships/tags" Target="../tags/tag88.xml"/><Relationship Id="rId26" Type="http://schemas.openxmlformats.org/officeDocument/2006/relationships/tags" Target="../tags/tag87.xml"/><Relationship Id="rId25" Type="http://schemas.openxmlformats.org/officeDocument/2006/relationships/tags" Target="../tags/tag86.xml"/><Relationship Id="rId24" Type="http://schemas.openxmlformats.org/officeDocument/2006/relationships/tags" Target="../tags/tag85.xml"/><Relationship Id="rId23" Type="http://schemas.openxmlformats.org/officeDocument/2006/relationships/tags" Target="../tags/tag84.xml"/><Relationship Id="rId22" Type="http://schemas.openxmlformats.org/officeDocument/2006/relationships/tags" Target="../tags/tag83.xml"/><Relationship Id="rId21" Type="http://schemas.openxmlformats.org/officeDocument/2006/relationships/tags" Target="../tags/tag82.xml"/><Relationship Id="rId20" Type="http://schemas.openxmlformats.org/officeDocument/2006/relationships/tags" Target="../tags/tag81.xml"/><Relationship Id="rId2" Type="http://schemas.openxmlformats.org/officeDocument/2006/relationships/tags" Target="../tags/tag63.xml"/><Relationship Id="rId19" Type="http://schemas.openxmlformats.org/officeDocument/2006/relationships/tags" Target="../tags/tag80.xml"/><Relationship Id="rId18" Type="http://schemas.openxmlformats.org/officeDocument/2006/relationships/tags" Target="../tags/tag79.xml"/><Relationship Id="rId17" Type="http://schemas.openxmlformats.org/officeDocument/2006/relationships/tags" Target="../tags/tag78.xml"/><Relationship Id="rId16" Type="http://schemas.openxmlformats.org/officeDocument/2006/relationships/tags" Target="../tags/tag77.xml"/><Relationship Id="rId15" Type="http://schemas.openxmlformats.org/officeDocument/2006/relationships/tags" Target="../tags/tag76.xml"/><Relationship Id="rId14" Type="http://schemas.openxmlformats.org/officeDocument/2006/relationships/tags" Target="../tags/tag75.xml"/><Relationship Id="rId13" Type="http://schemas.openxmlformats.org/officeDocument/2006/relationships/tags" Target="../tags/tag7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emf"/></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em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em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31.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9" Type="http://schemas.openxmlformats.org/officeDocument/2006/relationships/slideLayout" Target="../slideLayouts/slideLayout1.xml"/><Relationship Id="rId38" Type="http://schemas.openxmlformats.org/officeDocument/2006/relationships/tags" Target="../tags/tag167.xml"/><Relationship Id="rId37" Type="http://schemas.openxmlformats.org/officeDocument/2006/relationships/tags" Target="../tags/tag166.xml"/><Relationship Id="rId36" Type="http://schemas.openxmlformats.org/officeDocument/2006/relationships/tags" Target="../tags/tag165.xml"/><Relationship Id="rId35" Type="http://schemas.openxmlformats.org/officeDocument/2006/relationships/tags" Target="../tags/tag164.xml"/><Relationship Id="rId34" Type="http://schemas.openxmlformats.org/officeDocument/2006/relationships/tags" Target="../tags/tag163.xml"/><Relationship Id="rId33" Type="http://schemas.openxmlformats.org/officeDocument/2006/relationships/tags" Target="../tags/tag162.xml"/><Relationship Id="rId32" Type="http://schemas.openxmlformats.org/officeDocument/2006/relationships/image" Target="../media/image12.png"/><Relationship Id="rId31" Type="http://schemas.openxmlformats.org/officeDocument/2006/relationships/tags" Target="../tags/tag161.xml"/><Relationship Id="rId30" Type="http://schemas.openxmlformats.org/officeDocument/2006/relationships/image" Target="../media/image11.emf"/><Relationship Id="rId3" Type="http://schemas.openxmlformats.org/officeDocument/2006/relationships/tags" Target="../tags/tag134.xml"/><Relationship Id="rId29" Type="http://schemas.openxmlformats.org/officeDocument/2006/relationships/tags" Target="../tags/tag160.xml"/><Relationship Id="rId28" Type="http://schemas.openxmlformats.org/officeDocument/2006/relationships/tags" Target="../tags/tag159.xml"/><Relationship Id="rId27" Type="http://schemas.openxmlformats.org/officeDocument/2006/relationships/tags" Target="../tags/tag158.xml"/><Relationship Id="rId26" Type="http://schemas.openxmlformats.org/officeDocument/2006/relationships/tags" Target="../tags/tag157.xml"/><Relationship Id="rId25" Type="http://schemas.openxmlformats.org/officeDocument/2006/relationships/tags" Target="../tags/tag156.xml"/><Relationship Id="rId24" Type="http://schemas.openxmlformats.org/officeDocument/2006/relationships/tags" Target="../tags/tag155.xml"/><Relationship Id="rId23" Type="http://schemas.openxmlformats.org/officeDocument/2006/relationships/tags" Target="../tags/tag154.xml"/><Relationship Id="rId22" Type="http://schemas.openxmlformats.org/officeDocument/2006/relationships/tags" Target="../tags/tag153.xml"/><Relationship Id="rId21" Type="http://schemas.openxmlformats.org/officeDocument/2006/relationships/tags" Target="../tags/tag152.xml"/><Relationship Id="rId20" Type="http://schemas.openxmlformats.org/officeDocument/2006/relationships/tags" Target="../tags/tag151.xml"/><Relationship Id="rId2" Type="http://schemas.openxmlformats.org/officeDocument/2006/relationships/tags" Target="../tags/tag133.xml"/><Relationship Id="rId19" Type="http://schemas.openxmlformats.org/officeDocument/2006/relationships/tags" Target="../tags/tag150.xml"/><Relationship Id="rId18" Type="http://schemas.openxmlformats.org/officeDocument/2006/relationships/tags" Target="../tags/tag149.xml"/><Relationship Id="rId17" Type="http://schemas.openxmlformats.org/officeDocument/2006/relationships/tags" Target="../tags/tag148.xml"/><Relationship Id="rId16" Type="http://schemas.openxmlformats.org/officeDocument/2006/relationships/tags" Target="../tags/tag147.xml"/><Relationship Id="rId15" Type="http://schemas.openxmlformats.org/officeDocument/2006/relationships/tags" Target="../tags/tag146.xml"/><Relationship Id="rId14" Type="http://schemas.openxmlformats.org/officeDocument/2006/relationships/tags" Target="../tags/tag145.xml"/><Relationship Id="rId13" Type="http://schemas.openxmlformats.org/officeDocument/2006/relationships/tags" Target="../tags/tag144.xml"/><Relationship Id="rId12" Type="http://schemas.openxmlformats.org/officeDocument/2006/relationships/tags" Target="../tags/tag143.xml"/><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emf"/><Relationship Id="rId1" Type="http://schemas.openxmlformats.org/officeDocument/2006/relationships/image" Target="../media/image39.em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emf"/><Relationship Id="rId1" Type="http://schemas.openxmlformats.org/officeDocument/2006/relationships/image" Target="../media/image4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emf"/></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emf"/></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emf"/></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emf"/><Relationship Id="rId1" Type="http://schemas.openxmlformats.org/officeDocument/2006/relationships/image" Target="../media/image46.em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8215" y="-1"/>
            <a:ext cx="8571794" cy="563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6041" y="4734953"/>
            <a:ext cx="6332952" cy="67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4" tIns="60946" rIns="121894" bIns="60946"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b="1" dirty="0">
                <a:solidFill>
                  <a:srgbClr val="BE0202"/>
                </a:solidFill>
                <a:latin typeface="微软雅黑" panose="020B0503020204020204" charset="-122"/>
                <a:ea typeface="微软雅黑" panose="020B0503020204020204" charset="-122"/>
              </a:rPr>
              <a:t>Vlog</a:t>
            </a:r>
            <a:r>
              <a:rPr lang="zh-CN" altLang="en-US" sz="4800" b="1" dirty="0">
                <a:solidFill>
                  <a:srgbClr val="BE0202"/>
                </a:solidFill>
                <a:latin typeface="微软雅黑" panose="020B0503020204020204" charset="-122"/>
                <a:ea typeface="微软雅黑" panose="020B0503020204020204" charset="-122"/>
              </a:rPr>
              <a:t>制作</a:t>
            </a:r>
            <a:endParaRPr lang="zh-CN" altLang="en-US" sz="4800" b="1" dirty="0">
              <a:solidFill>
                <a:srgbClr val="BE0202"/>
              </a:solidFill>
              <a:latin typeface="微软雅黑" panose="020B0503020204020204" charset="-122"/>
              <a:ea typeface="微软雅黑" panose="020B0503020204020204" charset="-122"/>
            </a:endParaRPr>
          </a:p>
        </p:txBody>
      </p:sp>
      <p:sp>
        <p:nvSpPr>
          <p:cNvPr id="6" name="TextBox 12"/>
          <p:cNvSpPr txBox="1">
            <a:spLocks noChangeArrowheads="1"/>
          </p:cNvSpPr>
          <p:nvPr/>
        </p:nvSpPr>
        <p:spPr bwMode="auto">
          <a:xfrm>
            <a:off x="200092" y="5926913"/>
            <a:ext cx="5871899" cy="44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charset="-122"/>
                <a:ea typeface="微软雅黑" panose="020B0503020204020204" charset="-122"/>
              </a:rPr>
              <a:t>人民邮电出版社</a:t>
            </a:r>
            <a:endParaRPr lang="zh-CN" altLang="en-US" sz="2100" dirty="0">
              <a:solidFill>
                <a:srgbClr val="4D4948"/>
              </a:solidFill>
              <a:latin typeface="微软雅黑" panose="020B0503020204020204" charset="-122"/>
              <a:ea typeface="微软雅黑" panose="020B0503020204020204" charset="-122"/>
            </a:endParaRPr>
          </a:p>
        </p:txBody>
      </p:sp>
      <p:cxnSp>
        <p:nvCxnSpPr>
          <p:cNvPr id="7" name="直接连接符 44"/>
          <p:cNvCxnSpPr>
            <a:cxnSpLocks noChangeShapeType="1"/>
          </p:cNvCxnSpPr>
          <p:nvPr/>
        </p:nvCxnSpPr>
        <p:spPr bwMode="auto">
          <a:xfrm>
            <a:off x="241356" y="5637507"/>
            <a:ext cx="874595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2081" y="0"/>
            <a:ext cx="1404496" cy="568352"/>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5252" y="65389"/>
            <a:ext cx="333723" cy="437573"/>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5837" y="3291412"/>
            <a:ext cx="822715" cy="822715"/>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720" y="4829458"/>
            <a:ext cx="757516" cy="75751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721" y="2123395"/>
            <a:ext cx="1168018" cy="1168018"/>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833" y="497060"/>
            <a:ext cx="825794" cy="825794"/>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927" y="4295841"/>
            <a:ext cx="673079" cy="673079"/>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5656" y="1705510"/>
            <a:ext cx="545166" cy="545166"/>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324" y="1958173"/>
            <a:ext cx="869969" cy="869969"/>
          </a:xfrm>
          <a:prstGeom prst="rect">
            <a:avLst/>
          </a:prstGeom>
        </p:spPr>
      </p:pic>
      <p:grpSp>
        <p:nvGrpSpPr>
          <p:cNvPr id="29" name="组合 18"/>
          <p:cNvGrpSpPr/>
          <p:nvPr/>
        </p:nvGrpSpPr>
        <p:grpSpPr bwMode="auto">
          <a:xfrm>
            <a:off x="173175" y="3828975"/>
            <a:ext cx="5926656" cy="684086"/>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894" tIns="60946" rIns="121894" bIns="60946"/>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894" tIns="60946" rIns="121894" bIns="60946"/>
            <a:lstStyle/>
            <a:p>
              <a:endParaRPr lang="zh-CN" altLang="en-US"/>
            </a:p>
          </p:txBody>
        </p:sp>
        <p:sp>
          <p:nvSpPr>
            <p:cNvPr id="32" name="TextBox 17"/>
            <p:cNvSpPr txBox="1">
              <a:spLocks noChangeArrowheads="1"/>
            </p:cNvSpPr>
            <p:nvPr/>
          </p:nvSpPr>
          <p:spPr bwMode="auto">
            <a:xfrm>
              <a:off x="1339676" y="3906149"/>
              <a:ext cx="4731358" cy="439670"/>
            </a:xfrm>
            <a:prstGeom prst="rect">
              <a:avLst/>
            </a:prstGeom>
            <a:noFill/>
            <a:ln w="9525">
              <a:noFill/>
              <a:miter lim="800000"/>
            </a:ln>
          </p:spPr>
          <p:txBody>
            <a:bodyPr lIns="121894" tIns="60946" rIns="121894" bIns="60946">
              <a:spAutoFit/>
            </a:bodyPr>
            <a:lstStyle/>
            <a:p>
              <a:pPr>
                <a:lnSpc>
                  <a:spcPct val="130000"/>
                </a:lnSpc>
              </a:pPr>
              <a:r>
                <a:rPr lang="zh-CN" altLang="en-US" sz="1600">
                  <a:solidFill>
                    <a:srgbClr val="F8F8F8"/>
                  </a:solidFill>
                  <a:latin typeface="微软雅黑" panose="020B0503020204020204" charset="-122"/>
                  <a:ea typeface="微软雅黑" panose="020B0503020204020204" charset="-122"/>
                  <a:sym typeface="+mn-ea"/>
                </a:rPr>
                <a:t>短视频拍摄与剪辑实战教程（剪映</a:t>
              </a:r>
              <a:r>
                <a:rPr lang="en-US" altLang="zh-CN" sz="1600">
                  <a:solidFill>
                    <a:srgbClr val="F8F8F8"/>
                  </a:solidFill>
                  <a:latin typeface="微软雅黑" panose="020B0503020204020204" charset="-122"/>
                  <a:ea typeface="微软雅黑" panose="020B0503020204020204" charset="-122"/>
                  <a:sym typeface="+mn-ea"/>
                </a:rPr>
                <a:t>+Premiere</a:t>
              </a:r>
              <a:r>
                <a:rPr lang="zh-CN" altLang="en-US" sz="1600">
                  <a:solidFill>
                    <a:srgbClr val="F8F8F8"/>
                  </a:solidFill>
                  <a:latin typeface="微软雅黑" panose="020B0503020204020204" charset="-122"/>
                  <a:ea typeface="微软雅黑" panose="020B0503020204020204" charset="-122"/>
                  <a:sym typeface="+mn-ea"/>
                </a:rPr>
                <a:t>）</a:t>
              </a:r>
              <a:endParaRPr lang="zh-CN" altLang="en-US" sz="1600">
                <a:solidFill>
                  <a:srgbClr val="F8F8F8"/>
                </a:solidFill>
                <a:latin typeface="微软雅黑" panose="020B0503020204020204" charset="-122"/>
                <a:ea typeface="微软雅黑" panose="020B0503020204020204" charset="-122"/>
                <a:sym typeface="+mn-ea"/>
              </a:endParaRPr>
            </a:p>
          </p:txBody>
        </p:sp>
        <p:sp>
          <p:nvSpPr>
            <p:cNvPr id="33" name="矩形 22"/>
            <p:cNvSpPr>
              <a:spLocks noChangeArrowheads="1"/>
            </p:cNvSpPr>
            <p:nvPr/>
          </p:nvSpPr>
          <p:spPr bwMode="auto">
            <a:xfrm>
              <a:off x="273857" y="3868601"/>
              <a:ext cx="1078277" cy="521513"/>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charset="-122"/>
                  <a:ea typeface="微软雅黑" panose="020B0503020204020204" charset="-122"/>
                </a:rPr>
                <a:t>第</a:t>
              </a:r>
              <a:r>
                <a:rPr lang="en-US" altLang="zh-CN" sz="2800">
                  <a:solidFill>
                    <a:srgbClr val="F8F8F8"/>
                  </a:solidFill>
                  <a:latin typeface="微软雅黑" panose="020B0503020204020204" charset="-122"/>
                  <a:ea typeface="微软雅黑" panose="020B0503020204020204" charset="-122"/>
                </a:rPr>
                <a:t>8</a:t>
              </a:r>
              <a:r>
                <a:rPr lang="zh-CN" altLang="en-US" sz="2800">
                  <a:solidFill>
                    <a:srgbClr val="F8F8F8"/>
                  </a:solidFill>
                  <a:latin typeface="微软雅黑" panose="020B0503020204020204" charset="-122"/>
                  <a:ea typeface="微软雅黑" panose="020B0503020204020204" charset="-122"/>
                </a:rPr>
                <a:t>章</a:t>
              </a:r>
              <a:endParaRPr lang="zh-CN" altLang="en-US" sz="2800">
                <a:latin typeface="Times New Roman" panose="02020603050405020304" pitchFamily="18" charset="0"/>
                <a:ea typeface="微软雅黑" panose="020B050302020402020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8.1.2 </a:t>
            </a:r>
            <a:r>
              <a:rPr lang="zh-CN" altLang="en-US" dirty="0">
                <a:sym typeface="+mn-ea"/>
              </a:rPr>
              <a:t>区分画面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．辅助画面</a:t>
            </a:r>
            <a:endParaRPr lang="zh-CN" altLang="en-US" dirty="0"/>
          </a:p>
          <a:p>
            <a:r>
              <a:rPr lang="zh-CN" altLang="en-US" dirty="0"/>
              <a:t>一个高质量的</a:t>
            </a:r>
            <a:r>
              <a:rPr lang="en-US" altLang="zh-CN" dirty="0"/>
              <a:t>Vlog</a:t>
            </a:r>
            <a:r>
              <a:rPr lang="zh-CN" altLang="en-US" dirty="0"/>
              <a:t>不仅要有主画面，还要有辅助画面来丰富其内容。主画面的内容一般较为枯燥，因此必须配上解释说明用的辅助画面。所见即所得，画面中的字幕内容讲到哪里，就要补拍相应的素材进行解释说明，同时起到过渡的作用。例如，使用</a:t>
            </a:r>
            <a:r>
              <a:rPr lang="en-US" altLang="zh-CN" dirty="0"/>
              <a:t>“</a:t>
            </a:r>
            <a:r>
              <a:rPr lang="zh-CN" altLang="en-US" dirty="0"/>
              <a:t>今天出发</a:t>
            </a:r>
            <a:r>
              <a:rPr lang="en-US" altLang="zh-CN" dirty="0"/>
              <a:t> </a:t>
            </a:r>
            <a:r>
              <a:rPr lang="zh-CN" altLang="en-US" dirty="0"/>
              <a:t>大理</a:t>
            </a:r>
            <a:r>
              <a:rPr lang="en-US" altLang="zh-CN" dirty="0"/>
              <a:t>”</a:t>
            </a:r>
            <a:r>
              <a:rPr lang="zh-CN" altLang="en-US" dirty="0"/>
              <a:t>作为字幕，那么在这段字幕和主画面之后，要加一段关于大理的素材进行解释说明，如图所示。同时根据</a:t>
            </a:r>
            <a:r>
              <a:rPr lang="en-US" altLang="zh-CN" dirty="0"/>
              <a:t>Vlog</a:t>
            </a:r>
            <a:r>
              <a:rPr lang="zh-CN" altLang="en-US" dirty="0"/>
              <a:t>的素材内容和之前构思的故事、主题，决定是否要为主画面后的画面添加字幕辅助说明。</a:t>
            </a:r>
            <a:endParaRPr lang="zh-CN" altLang="en-US" dirty="0"/>
          </a:p>
        </p:txBody>
      </p:sp>
      <p:pic>
        <p:nvPicPr>
          <p:cNvPr id="2" name="图片 1"/>
          <p:cNvPicPr>
            <a:picLocks noChangeAspect="1"/>
          </p:cNvPicPr>
          <p:nvPr/>
        </p:nvPicPr>
        <p:blipFill>
          <a:blip r:embed="rId1"/>
          <a:stretch>
            <a:fillRect/>
          </a:stretch>
        </p:blipFill>
        <p:spPr>
          <a:xfrm>
            <a:off x="4164370" y="4078485"/>
            <a:ext cx="3863260" cy="216939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8.1.3 </a:t>
            </a:r>
            <a:r>
              <a:rPr lang="zh-CN" altLang="en-US" dirty="0"/>
              <a:t>培养分镜思维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分镜思维是一种广泛应用于影视、动画、漫画、广告以及其他视觉叙事领域的创意和规划工具。它是一种通过绘制图像或图表来计划和呈现故事情节的方法，以便更好地可视化和组织叙事元素。</a:t>
            </a:r>
            <a:endParaRPr lang="zh-CN" altLang="en-US" dirty="0"/>
          </a:p>
          <a:p>
            <a:r>
              <a:rPr lang="zh-CN" altLang="en-US" dirty="0"/>
              <a:t>现实中，创作者不太可能制作出图像或者图表来详细说明应该如何去使用分镜进行拍摄，那么我们可以通过使用不同的景别和景深、不同的拍摄角度来重复记录同一个事物</a:t>
            </a:r>
            <a:r>
              <a:rPr lang="en-US" altLang="zh-CN" dirty="0"/>
              <a:t>——</a:t>
            </a:r>
            <a:r>
              <a:rPr lang="zh-CN" altLang="en-US" dirty="0"/>
              <a:t>让记录同一事物的镜头成组，在实践中形成具有个人特色的拍摄思维。例如，想要拍摄海鸥飞翔的画面，可以用多个镜头来展示海鸥的姿态，从海鸥立在石头上到海鸥飞到空中的过程中，多个镜头组合能够让画面呈现不一样的质感。图所示为海鸥在空中飞翔的画面。</a:t>
            </a:r>
            <a:endParaRPr lang="zh-CN" altLang="en-US" dirty="0"/>
          </a:p>
        </p:txBody>
      </p:sp>
      <p:pic>
        <p:nvPicPr>
          <p:cNvPr id="2" name="图片 1"/>
          <p:cNvPicPr>
            <a:picLocks noChangeAspect="1"/>
          </p:cNvPicPr>
          <p:nvPr/>
        </p:nvPicPr>
        <p:blipFill>
          <a:blip r:embed="rId1"/>
          <a:stretch>
            <a:fillRect/>
          </a:stretch>
        </p:blipFill>
        <p:spPr>
          <a:xfrm>
            <a:off x="4529428" y="4558456"/>
            <a:ext cx="3132510" cy="175100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8.1.4 </a:t>
            </a:r>
            <a:r>
              <a:rPr lang="zh-CN" altLang="en-US" dirty="0"/>
              <a:t>运用因果思维进行拍摄</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在拍摄过程中，运用因果思维进行拍摄能够给予屏幕前的观众更好的视觉体验，而反应镜头是带着因果思维最容易拍摄到的镜头之一。</a:t>
            </a:r>
            <a:endParaRPr lang="zh-CN" altLang="en-US" dirty="0"/>
          </a:p>
          <a:p>
            <a:r>
              <a:rPr lang="zh-CN" altLang="en-US" dirty="0"/>
              <a:t>再如，创作者拍摄到了一个人物视线向上的镜头，那下一个镜头就要顺着镜头方向，将画面切换到人物正在看的事物上，这就是因果思维。图所示为摄影师正在拍摄植物，那么根据上述原则，下一个画面就应该是植物的画面，如图所示。</a:t>
            </a:r>
            <a:endParaRPr lang="zh-CN" altLang="en-US" dirty="0"/>
          </a:p>
        </p:txBody>
      </p:sp>
      <p:grpSp>
        <p:nvGrpSpPr>
          <p:cNvPr id="6" name="组合 5"/>
          <p:cNvGrpSpPr/>
          <p:nvPr/>
        </p:nvGrpSpPr>
        <p:grpSpPr>
          <a:xfrm>
            <a:off x="1835621" y="3429000"/>
            <a:ext cx="8472506" cy="2710948"/>
            <a:chOff x="3040" y="5401"/>
            <a:chExt cx="10964" cy="3508"/>
          </a:xfrm>
        </p:grpSpPr>
        <p:pic>
          <p:nvPicPr>
            <p:cNvPr id="2" name="图片 1"/>
            <p:cNvPicPr>
              <a:picLocks noChangeAspect="1"/>
            </p:cNvPicPr>
            <p:nvPr/>
          </p:nvPicPr>
          <p:blipFill>
            <a:blip r:embed="rId1"/>
            <a:stretch>
              <a:fillRect/>
            </a:stretch>
          </p:blipFill>
          <p:spPr>
            <a:xfrm>
              <a:off x="3040" y="5401"/>
              <a:ext cx="5273" cy="3509"/>
            </a:xfrm>
            <a:prstGeom prst="rect">
              <a:avLst/>
            </a:prstGeom>
          </p:spPr>
        </p:pic>
        <p:pic>
          <p:nvPicPr>
            <p:cNvPr id="3" name="图片 2"/>
            <p:cNvPicPr>
              <a:picLocks noChangeAspect="1"/>
            </p:cNvPicPr>
            <p:nvPr/>
          </p:nvPicPr>
          <p:blipFill>
            <a:blip r:embed="rId2"/>
            <a:stretch>
              <a:fillRect/>
            </a:stretch>
          </p:blipFill>
          <p:spPr>
            <a:xfrm>
              <a:off x="8732" y="5401"/>
              <a:ext cx="5273" cy="3509"/>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82" y="0"/>
            <a:ext cx="6369141" cy="685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9279" y="1297419"/>
            <a:ext cx="5133077"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597" y="503256"/>
            <a:ext cx="1334770" cy="78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charset="-122"/>
                <a:ea typeface="微软雅黑" panose="020B0503020204020204" charset="-122"/>
              </a:rPr>
              <a:t>目录</a:t>
            </a:r>
            <a:endParaRPr lang="zh-CN" altLang="en-US" sz="4300">
              <a:solidFill>
                <a:srgbClr val="504B48"/>
              </a:solidFill>
              <a:latin typeface="微软雅黑" panose="020B0503020204020204" charset="-122"/>
              <a:ea typeface="微软雅黑" panose="020B0503020204020204" charset="-122"/>
            </a:endParaRPr>
          </a:p>
        </p:txBody>
      </p:sp>
      <p:sp>
        <p:nvSpPr>
          <p:cNvPr id="7" name="TextBox 6"/>
          <p:cNvSpPr txBox="1">
            <a:spLocks noChangeArrowheads="1"/>
          </p:cNvSpPr>
          <p:nvPr/>
        </p:nvSpPr>
        <p:spPr bwMode="auto">
          <a:xfrm>
            <a:off x="8937943" y="789013"/>
            <a:ext cx="115697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charset="-122"/>
              </a:rPr>
              <a:t>Contents</a:t>
            </a:r>
            <a:endParaRPr lang="zh-CN" altLang="en-US">
              <a:solidFill>
                <a:srgbClr val="504B48"/>
              </a:solidFill>
              <a:ea typeface="微软雅黑" panose="020B0503020204020204" charset="-122"/>
            </a:endParaRPr>
          </a:p>
        </p:txBody>
      </p:sp>
      <p:sp>
        <p:nvSpPr>
          <p:cNvPr id="8" name="矩形 7"/>
          <p:cNvSpPr>
            <a:spLocks noChangeArrowheads="1"/>
          </p:cNvSpPr>
          <p:nvPr/>
        </p:nvSpPr>
        <p:spPr bwMode="auto">
          <a:xfrm>
            <a:off x="11601990" y="598507"/>
            <a:ext cx="588248" cy="588461"/>
          </a:xfrm>
          <a:prstGeom prst="rect">
            <a:avLst/>
          </a:prstGeom>
          <a:solidFill>
            <a:srgbClr val="BE0202"/>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857" y="2498262"/>
            <a:ext cx="4138799"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accent1"/>
                </a:solidFill>
                <a:latin typeface="微软雅黑" panose="020B0503020204020204" charset="-122"/>
                <a:ea typeface="微软雅黑" panose="020B0503020204020204" charset="-122"/>
              </a:rPr>
              <a:t>Vlog</a:t>
            </a:r>
            <a:r>
              <a:rPr lang="zh-CN" altLang="en-US" sz="2400" dirty="0">
                <a:solidFill>
                  <a:schemeClr val="accent1"/>
                </a:solidFill>
                <a:latin typeface="微软雅黑" panose="020B0503020204020204" charset="-122"/>
                <a:ea typeface="微软雅黑" panose="020B0503020204020204" charset="-122"/>
              </a:rPr>
              <a:t>的拍摄准备</a:t>
            </a:r>
            <a:endParaRPr lang="zh-CN" altLang="en-US" sz="2400" dirty="0">
              <a:solidFill>
                <a:schemeClr val="accent1"/>
              </a:solidFill>
              <a:latin typeface="微软雅黑" panose="020B0503020204020204" charset="-122"/>
              <a:ea typeface="微软雅黑" panose="020B0503020204020204" charset="-122"/>
            </a:endParaRPr>
          </a:p>
        </p:txBody>
      </p:sp>
      <p:sp>
        <p:nvSpPr>
          <p:cNvPr id="10" name="任意多边形 9"/>
          <p:cNvSpPr/>
          <p:nvPr/>
        </p:nvSpPr>
        <p:spPr>
          <a:xfrm>
            <a:off x="-48710" y="-50791"/>
            <a:ext cx="6470722" cy="7029418"/>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2426" y="1509750"/>
            <a:ext cx="4232761"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的选题策划</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43" name="Oval 5"/>
          <p:cNvSpPr>
            <a:spLocks noChangeArrowheads="1"/>
          </p:cNvSpPr>
          <p:nvPr>
            <p:custDataLst>
              <p:tags r:id="rId4"/>
            </p:custDataLst>
          </p:nvPr>
        </p:nvSpPr>
        <p:spPr bwMode="auto">
          <a:xfrm>
            <a:off x="6767388" y="2465883"/>
            <a:ext cx="579013" cy="581552"/>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9295" y="275412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5" name="Oval 9"/>
          <p:cNvSpPr>
            <a:spLocks noChangeArrowheads="1"/>
          </p:cNvSpPr>
          <p:nvPr>
            <p:custDataLst>
              <p:tags r:id="rId6"/>
            </p:custDataLst>
          </p:nvPr>
        </p:nvSpPr>
        <p:spPr bwMode="auto">
          <a:xfrm>
            <a:off x="7359099"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6279" y="252746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1360"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1674" y="1450071"/>
            <a:ext cx="579013" cy="581552"/>
          </a:xfrm>
          <a:prstGeom prst="ellipse">
            <a:avLst/>
          </a:prstGeom>
          <a:solidFill>
            <a:schemeClr val="tx1">
              <a:lumMod val="65000"/>
              <a:lumOff val="35000"/>
            </a:schemeClr>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3581" y="173830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51" name="Oval 9"/>
          <p:cNvSpPr>
            <a:spLocks noChangeArrowheads="1"/>
          </p:cNvSpPr>
          <p:nvPr>
            <p:custDataLst>
              <p:tags r:id="rId11"/>
            </p:custDataLst>
          </p:nvPr>
        </p:nvSpPr>
        <p:spPr bwMode="auto">
          <a:xfrm>
            <a:off x="7353385"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30565" y="1511655"/>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5646"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7024" y="2979503"/>
            <a:ext cx="2209391" cy="8253"/>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4647" y="3562960"/>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的拍摄思路与技巧</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62" name="Oval 5"/>
          <p:cNvSpPr>
            <a:spLocks noChangeArrowheads="1"/>
          </p:cNvSpPr>
          <p:nvPr>
            <p:custDataLst>
              <p:tags r:id="rId16"/>
            </p:custDataLst>
          </p:nvPr>
        </p:nvSpPr>
        <p:spPr bwMode="auto">
          <a:xfrm>
            <a:off x="6790244" y="349185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2151" y="378009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4" name="Oval 9"/>
          <p:cNvSpPr>
            <a:spLocks noChangeArrowheads="1"/>
          </p:cNvSpPr>
          <p:nvPr>
            <p:custDataLst>
              <p:tags r:id="rId18"/>
            </p:custDataLst>
          </p:nvPr>
        </p:nvSpPr>
        <p:spPr bwMode="auto">
          <a:xfrm>
            <a:off x="7381954"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9135" y="355343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3581"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4647" y="4573058"/>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的剪辑与制作</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40" name="Oval 5"/>
          <p:cNvSpPr>
            <a:spLocks noChangeArrowheads="1"/>
          </p:cNvSpPr>
          <p:nvPr>
            <p:custDataLst>
              <p:tags r:id="rId22"/>
            </p:custDataLst>
          </p:nvPr>
        </p:nvSpPr>
        <p:spPr bwMode="auto">
          <a:xfrm>
            <a:off x="6790244" y="4501951"/>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2151" y="479018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2" name="Oval 9"/>
          <p:cNvSpPr>
            <a:spLocks noChangeArrowheads="1"/>
          </p:cNvSpPr>
          <p:nvPr>
            <p:custDataLst>
              <p:tags r:id="rId24"/>
            </p:custDataLst>
          </p:nvPr>
        </p:nvSpPr>
        <p:spPr bwMode="auto">
          <a:xfrm>
            <a:off x="7381954"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9135" y="4564170"/>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3581"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316" y="5737329"/>
            <a:ext cx="1205532" cy="1055689"/>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705" y="5388247"/>
            <a:ext cx="542824" cy="588536"/>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383" y="5291110"/>
            <a:ext cx="561871" cy="619010"/>
          </a:xfrm>
          <a:prstGeom prst="roundRect">
            <a:avLst/>
          </a:prstGeom>
        </p:spPr>
      </p:pic>
      <p:sp>
        <p:nvSpPr>
          <p:cNvPr id="57" name="TextBox 15"/>
          <p:cNvSpPr txBox="1">
            <a:spLocks noChangeArrowheads="1"/>
          </p:cNvSpPr>
          <p:nvPr>
            <p:custDataLst>
              <p:tags r:id="rId33"/>
            </p:custDataLst>
          </p:nvPr>
        </p:nvSpPr>
        <p:spPr bwMode="auto">
          <a:xfrm>
            <a:off x="7474647" y="5616170"/>
            <a:ext cx="2934427"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charset="-122"/>
                <a:ea typeface="微软雅黑" panose="020B0503020204020204" charset="-122"/>
              </a:rPr>
              <a:t>课后练习</a:t>
            </a:r>
            <a:r>
              <a:rPr lang="en-US" altLang="zh-CN" sz="2400" dirty="0">
                <a:solidFill>
                  <a:schemeClr val="tx1">
                    <a:lumMod val="65000"/>
                    <a:lumOff val="35000"/>
                  </a:schemeClr>
                </a:solidFill>
                <a:latin typeface="微软雅黑" panose="020B0503020204020204" charset="-122"/>
                <a:ea typeface="微软雅黑" panose="020B0503020204020204" charset="-122"/>
              </a:rPr>
              <a:t>——</a:t>
            </a:r>
            <a:r>
              <a:rPr lang="zh-CN" altLang="en-US" sz="2400" dirty="0">
                <a:solidFill>
                  <a:schemeClr val="tx1">
                    <a:lumMod val="65000"/>
                    <a:lumOff val="35000"/>
                  </a:schemeClr>
                </a:solidFill>
                <a:latin typeface="微软雅黑" panose="020B0503020204020204" charset="-122"/>
                <a:ea typeface="微软雅黑" panose="020B0503020204020204" charset="-122"/>
              </a:rPr>
              <a:t>拍摄</a:t>
            </a:r>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《我的一天》</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58" name="Oval 5"/>
          <p:cNvSpPr>
            <a:spLocks noChangeArrowheads="1"/>
          </p:cNvSpPr>
          <p:nvPr>
            <p:custDataLst>
              <p:tags r:id="rId34"/>
            </p:custDataLst>
          </p:nvPr>
        </p:nvSpPr>
        <p:spPr bwMode="auto">
          <a:xfrm>
            <a:off x="6790244" y="554506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2151" y="583330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1" name="Oval 9"/>
          <p:cNvSpPr>
            <a:spLocks noChangeArrowheads="1"/>
          </p:cNvSpPr>
          <p:nvPr>
            <p:custDataLst>
              <p:tags r:id="rId36"/>
            </p:custDataLst>
          </p:nvPr>
        </p:nvSpPr>
        <p:spPr bwMode="auto">
          <a:xfrm>
            <a:off x="7381954"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9135" y="5607282"/>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3581"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623488"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设备是工具，拍摄环境即旅行地点。创作者在拍摄前要充分了解它们，并熟悉两者的特性。</a:t>
            </a:r>
            <a:endParaRPr lang="zh-CN" altLang="en-US" dirty="0"/>
          </a:p>
          <a:p>
            <a:r>
              <a:rPr lang="zh-CN" altLang="en-US" dirty="0"/>
              <a:t>创作者一般可以使用手机进行拍摄，手机的相机功能中自带算法，通过算法可以弥补摄影师拍摄手法上的不足，拍摄出效果更好的画面。这样摄影师只需要将精力放在构图上就可以了，剩下的事情交给手机来完成。图所示为正在使用手机进行拍摄。</a:t>
            </a:r>
            <a:endParaRPr lang="zh-CN" altLang="en-US" dirty="0"/>
          </a:p>
        </p:txBody>
      </p:sp>
      <p:pic>
        <p:nvPicPr>
          <p:cNvPr id="2" name="图片 1"/>
          <p:cNvPicPr>
            <a:picLocks noChangeAspect="1"/>
          </p:cNvPicPr>
          <p:nvPr/>
        </p:nvPicPr>
        <p:blipFill>
          <a:blip r:embed="rId1"/>
          <a:stretch>
            <a:fillRect/>
          </a:stretch>
        </p:blipFill>
        <p:spPr>
          <a:xfrm>
            <a:off x="3972001" y="3164889"/>
            <a:ext cx="4247363" cy="28341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．相机的各项参数</a:t>
            </a:r>
            <a:endParaRPr lang="zh-CN" altLang="en-US" dirty="0"/>
          </a:p>
          <a:p>
            <a:r>
              <a:rPr lang="zh-CN" altLang="en-US" dirty="0"/>
              <a:t>（</a:t>
            </a:r>
            <a:r>
              <a:rPr lang="en-US" altLang="zh-CN" dirty="0"/>
              <a:t>1</a:t>
            </a:r>
            <a:r>
              <a:rPr lang="zh-CN" altLang="en-US" dirty="0"/>
              <a:t>）光圈</a:t>
            </a:r>
            <a:endParaRPr lang="zh-CN" altLang="en-US" dirty="0"/>
          </a:p>
          <a:p>
            <a:r>
              <a:rPr lang="zh-CN" altLang="en-US" dirty="0"/>
              <a:t>光圈是相机镜头中的一个装置，由一系列叶片组成。这些叶片围成的接近圆形的孔可以变大和变小，从而调整光线进入相机传感器的量。图所示为镜头的光圈。</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3822169" y="3064577"/>
            <a:ext cx="4547028" cy="302394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在相机中，光圈用</a:t>
            </a:r>
            <a:r>
              <a:rPr lang="en-US" altLang="zh-CN" dirty="0"/>
              <a:t>f</a:t>
            </a:r>
            <a:r>
              <a:rPr lang="zh-CN" altLang="en-US" dirty="0"/>
              <a:t>（或</a:t>
            </a:r>
            <a:r>
              <a:rPr lang="en-US" altLang="zh-CN" dirty="0"/>
              <a:t>F</a:t>
            </a:r>
            <a:r>
              <a:rPr lang="zh-CN" altLang="en-US" dirty="0"/>
              <a:t>）表示，每一个镜头的</a:t>
            </a:r>
            <a:r>
              <a:rPr lang="en-US" altLang="zh-CN" dirty="0"/>
              <a:t>f</a:t>
            </a:r>
            <a:r>
              <a:rPr lang="zh-CN" altLang="en-US" dirty="0"/>
              <a:t>值都有差异，定焦镜头往往在包装盒上标注该镜头的最大光圈值。光圈越大，</a:t>
            </a:r>
            <a:r>
              <a:rPr lang="en-US" altLang="zh-CN" dirty="0"/>
              <a:t>f</a:t>
            </a:r>
            <a:r>
              <a:rPr lang="zh-CN" altLang="en-US" dirty="0"/>
              <a:t>值越小，画面则越明亮；光圈越小，</a:t>
            </a:r>
            <a:r>
              <a:rPr lang="en-US" altLang="zh-CN" dirty="0"/>
              <a:t>f</a:t>
            </a:r>
            <a:r>
              <a:rPr lang="zh-CN" altLang="en-US" dirty="0"/>
              <a:t>值越大，则画面越暗。图所示为在昏暗情况下使用大光圈拍摄的画面。在暗光的环境里，比如室内或者夜晚，创作者可能需要使用大光圈去尽可能地获取更多光线。</a:t>
            </a:r>
            <a:endParaRPr lang="zh-CN" altLang="en-US" dirty="0"/>
          </a:p>
        </p:txBody>
      </p:sp>
      <p:pic>
        <p:nvPicPr>
          <p:cNvPr id="3" name="图片 2"/>
          <p:cNvPicPr>
            <a:picLocks noChangeAspect="1"/>
          </p:cNvPicPr>
          <p:nvPr/>
        </p:nvPicPr>
        <p:blipFill>
          <a:blip r:embed="rId1"/>
          <a:stretch>
            <a:fillRect/>
          </a:stretch>
        </p:blipFill>
        <p:spPr>
          <a:xfrm>
            <a:off x="3996761" y="3149017"/>
            <a:ext cx="4197843" cy="278776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图所示为浅景深拍摄出的画面。这张照片有一个比较浅的景深，也就是我们常说的</a:t>
            </a:r>
            <a:r>
              <a:rPr lang="en-US" altLang="zh-CN" dirty="0"/>
              <a:t>“</a:t>
            </a:r>
            <a:r>
              <a:rPr lang="zh-CN" altLang="en-US" dirty="0"/>
              <a:t>背景虚化</a:t>
            </a:r>
            <a:r>
              <a:rPr lang="en-US" altLang="zh-CN" dirty="0"/>
              <a:t>”</a:t>
            </a:r>
            <a:r>
              <a:rPr lang="zh-CN" altLang="en-US" dirty="0"/>
              <a:t>，画面中只有作为主角的女生的背影部分是清晰的。这里使用了较大的光圈，使照片的背景产生了较浅的景深，出现了背景虚化的效果。如果使用较小的光圈，整个画面都会清晰，而不仅仅是画面的一部分。</a:t>
            </a:r>
            <a:endParaRPr lang="zh-CN" altLang="en-US" dirty="0"/>
          </a:p>
        </p:txBody>
      </p:sp>
      <p:pic>
        <p:nvPicPr>
          <p:cNvPr id="2" name="图片 1"/>
          <p:cNvPicPr>
            <a:picLocks noChangeAspect="1"/>
          </p:cNvPicPr>
          <p:nvPr/>
        </p:nvPicPr>
        <p:blipFill>
          <a:blip r:embed="rId1"/>
          <a:stretch>
            <a:fillRect/>
          </a:stretch>
        </p:blipFill>
        <p:spPr>
          <a:xfrm>
            <a:off x="3507902" y="3180126"/>
            <a:ext cx="5176196" cy="289950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拍摄过程中，光圈大，景深浅，背景虚化；光圈小，景深大，背景清晰。我们通常在拍摄人像时，或者当创作者希望屏幕前的观众将视线聚焦于某一部分的时候使用大光圈。而拍摄风景之类的画面则要使用小光圈，从而获得一个较为清晰的画面，如图所示。</a:t>
            </a:r>
            <a:endParaRPr lang="zh-CN" altLang="en-US" dirty="0"/>
          </a:p>
        </p:txBody>
      </p:sp>
      <p:pic>
        <p:nvPicPr>
          <p:cNvPr id="2" name="图片 1"/>
          <p:cNvPicPr>
            <a:picLocks noChangeAspect="1"/>
          </p:cNvPicPr>
          <p:nvPr/>
        </p:nvPicPr>
        <p:blipFill>
          <a:blip r:embed="rId1"/>
          <a:stretch>
            <a:fillRect/>
          </a:stretch>
        </p:blipFill>
        <p:spPr>
          <a:xfrm>
            <a:off x="3351721" y="2749041"/>
            <a:ext cx="5488559" cy="308552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8.2.1 </a:t>
            </a:r>
            <a:r>
              <a:rPr lang="zh-CN" altLang="en-US" dirty="0"/>
              <a:t>了解设备与拍摄环境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）帧速率</a:t>
            </a:r>
            <a:endParaRPr lang="zh-CN" altLang="en-US" dirty="0"/>
          </a:p>
          <a:p>
            <a:r>
              <a:rPr lang="zh-CN" altLang="en-US" dirty="0"/>
              <a:t>帧速率即视频中单位时间出现的图片数，</a:t>
            </a:r>
            <a:r>
              <a:rPr lang="en-US" altLang="zh-CN" dirty="0"/>
              <a:t>30</a:t>
            </a:r>
            <a:r>
              <a:rPr lang="zh-CN" altLang="en-US" dirty="0"/>
              <a:t>帧</a:t>
            </a:r>
            <a:r>
              <a:rPr lang="en-US" altLang="zh-CN" dirty="0"/>
              <a:t>/</a:t>
            </a:r>
            <a:r>
              <a:rPr lang="zh-CN" altLang="en-US" dirty="0"/>
              <a:t>秒就是指视频的</a:t>
            </a:r>
            <a:r>
              <a:rPr lang="en-US" altLang="zh-CN" dirty="0"/>
              <a:t>1</a:t>
            </a:r>
            <a:r>
              <a:rPr lang="zh-CN" altLang="en-US" dirty="0"/>
              <a:t>秒出现</a:t>
            </a:r>
            <a:r>
              <a:rPr lang="en-US" altLang="zh-CN" dirty="0"/>
              <a:t>30</a:t>
            </a:r>
            <a:r>
              <a:rPr lang="zh-CN" altLang="en-US" dirty="0"/>
              <a:t>张图片，帧速率越高，视频的播放效果就越顺滑、细腻。但这并非说帧速率越高越好，不同帧速率对应不同的拍摄场景，对设备的要求也不一样。</a:t>
            </a:r>
            <a:endParaRPr lang="zh-CN" altLang="en-US" dirty="0"/>
          </a:p>
          <a:p>
            <a:r>
              <a:rPr lang="en-US" altLang="zh-CN" dirty="0"/>
              <a:t>24</a:t>
            </a:r>
            <a:r>
              <a:rPr lang="zh-CN" altLang="en-US" dirty="0"/>
              <a:t>帧</a:t>
            </a:r>
            <a:r>
              <a:rPr lang="en-US" altLang="zh-CN" dirty="0"/>
              <a:t>/</a:t>
            </a:r>
            <a:r>
              <a:rPr lang="zh-CN" altLang="en-US" dirty="0"/>
              <a:t>秒：</a:t>
            </a:r>
            <a:r>
              <a:rPr lang="en-US" altLang="zh-CN" dirty="0"/>
              <a:t>20</a:t>
            </a:r>
            <a:r>
              <a:rPr lang="zh-CN" altLang="en-US" dirty="0"/>
              <a:t>帧</a:t>
            </a:r>
            <a:r>
              <a:rPr lang="en-US" altLang="zh-CN" dirty="0"/>
              <a:t>/</a:t>
            </a:r>
            <a:r>
              <a:rPr lang="zh-CN" altLang="en-US" dirty="0"/>
              <a:t>秒是拍摄电影使用的帧速率，也是最常用的帧速率之一。如果拍摄的视频在后期处理时无须慢放，并且想要实现一些动态模糊效果，就可以使用</a:t>
            </a:r>
            <a:r>
              <a:rPr lang="en-US" altLang="zh-CN" dirty="0"/>
              <a:t>24</a:t>
            </a:r>
            <a:r>
              <a:rPr lang="zh-CN" altLang="en-US" dirty="0"/>
              <a:t>帧</a:t>
            </a:r>
            <a:r>
              <a:rPr lang="en-US" altLang="zh-CN" dirty="0"/>
              <a:t>/</a:t>
            </a:r>
            <a:r>
              <a:rPr lang="zh-CN" altLang="en-US" dirty="0"/>
              <a:t>秒的帧速率进行拍摄。</a:t>
            </a:r>
            <a:r>
              <a:rPr lang="en-US" altLang="zh-CN" dirty="0"/>
              <a:t>24</a:t>
            </a:r>
            <a:r>
              <a:rPr lang="zh-CN" altLang="en-US" dirty="0"/>
              <a:t>帧</a:t>
            </a:r>
            <a:r>
              <a:rPr lang="en-US" altLang="zh-CN" dirty="0"/>
              <a:t>/</a:t>
            </a:r>
            <a:r>
              <a:rPr lang="zh-CN" altLang="en-US" dirty="0"/>
              <a:t>秒适用于拍摄体现速度感和夜晚的画面。图所示为在日落之前拍摄的飞机航行画面。</a:t>
            </a:r>
            <a:endParaRPr lang="zh-CN" altLang="en-US" dirty="0"/>
          </a:p>
        </p:txBody>
      </p:sp>
      <p:pic>
        <p:nvPicPr>
          <p:cNvPr id="2" name="图片 1"/>
          <p:cNvPicPr>
            <a:picLocks noChangeAspect="1"/>
          </p:cNvPicPr>
          <p:nvPr/>
        </p:nvPicPr>
        <p:blipFill>
          <a:blip r:embed="rId1"/>
          <a:stretch>
            <a:fillRect/>
          </a:stretch>
        </p:blipFill>
        <p:spPr>
          <a:xfrm>
            <a:off x="4102152" y="4184510"/>
            <a:ext cx="3988331" cy="22360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82" y="0"/>
            <a:ext cx="6369141" cy="685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9279" y="1297419"/>
            <a:ext cx="5133077"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597" y="503256"/>
            <a:ext cx="1334770" cy="78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charset="-122"/>
                <a:ea typeface="微软雅黑" panose="020B0503020204020204" charset="-122"/>
              </a:rPr>
              <a:t>目录</a:t>
            </a:r>
            <a:endParaRPr lang="zh-CN" altLang="en-US" sz="4300">
              <a:solidFill>
                <a:srgbClr val="504B48"/>
              </a:solidFill>
              <a:latin typeface="微软雅黑" panose="020B0503020204020204" charset="-122"/>
              <a:ea typeface="微软雅黑" panose="020B0503020204020204" charset="-122"/>
            </a:endParaRPr>
          </a:p>
        </p:txBody>
      </p:sp>
      <p:sp>
        <p:nvSpPr>
          <p:cNvPr id="7" name="TextBox 6"/>
          <p:cNvSpPr txBox="1">
            <a:spLocks noChangeArrowheads="1"/>
          </p:cNvSpPr>
          <p:nvPr/>
        </p:nvSpPr>
        <p:spPr bwMode="auto">
          <a:xfrm>
            <a:off x="8937943" y="789013"/>
            <a:ext cx="115697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charset="-122"/>
              </a:rPr>
              <a:t>Contents</a:t>
            </a:r>
            <a:endParaRPr lang="zh-CN" altLang="en-US">
              <a:solidFill>
                <a:srgbClr val="504B48"/>
              </a:solidFill>
              <a:ea typeface="微软雅黑" panose="020B0503020204020204" charset="-122"/>
            </a:endParaRPr>
          </a:p>
        </p:txBody>
      </p:sp>
      <p:sp>
        <p:nvSpPr>
          <p:cNvPr id="8" name="矩形 7"/>
          <p:cNvSpPr>
            <a:spLocks noChangeArrowheads="1"/>
          </p:cNvSpPr>
          <p:nvPr/>
        </p:nvSpPr>
        <p:spPr bwMode="auto">
          <a:xfrm>
            <a:off x="11601990" y="598507"/>
            <a:ext cx="588248" cy="588461"/>
          </a:xfrm>
          <a:prstGeom prst="rect">
            <a:avLst/>
          </a:prstGeom>
          <a:solidFill>
            <a:srgbClr val="BE0202"/>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857" y="2498262"/>
            <a:ext cx="4138799"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的拍摄准备</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10" name="任意多边形 9"/>
          <p:cNvSpPr/>
          <p:nvPr/>
        </p:nvSpPr>
        <p:spPr>
          <a:xfrm>
            <a:off x="-48710" y="-50791"/>
            <a:ext cx="6470722" cy="7029418"/>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2426" y="1509750"/>
            <a:ext cx="4232761"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rgbClr val="C00000"/>
                </a:solidFill>
                <a:latin typeface="微软雅黑" panose="020B0503020204020204" charset="-122"/>
                <a:ea typeface="微软雅黑" panose="020B0503020204020204" charset="-122"/>
              </a:rPr>
              <a:t>Vlog</a:t>
            </a:r>
            <a:r>
              <a:rPr lang="zh-CN" altLang="en-US" sz="2400" dirty="0">
                <a:solidFill>
                  <a:srgbClr val="C00000"/>
                </a:solidFill>
                <a:latin typeface="微软雅黑" panose="020B0503020204020204" charset="-122"/>
                <a:ea typeface="微软雅黑" panose="020B0503020204020204" charset="-122"/>
              </a:rPr>
              <a:t>的选题策划</a:t>
            </a:r>
            <a:endParaRPr lang="en-US" altLang="zh-CN" sz="2400" dirty="0">
              <a:solidFill>
                <a:srgbClr val="C00000"/>
              </a:solidFill>
              <a:latin typeface="微软雅黑" panose="020B0503020204020204" charset="-122"/>
              <a:ea typeface="微软雅黑" panose="020B0503020204020204" charset="-122"/>
            </a:endParaRPr>
          </a:p>
        </p:txBody>
      </p:sp>
      <p:sp>
        <p:nvSpPr>
          <p:cNvPr id="43" name="Oval 5"/>
          <p:cNvSpPr>
            <a:spLocks noChangeArrowheads="1"/>
          </p:cNvSpPr>
          <p:nvPr>
            <p:custDataLst>
              <p:tags r:id="rId4"/>
            </p:custDataLst>
          </p:nvPr>
        </p:nvSpPr>
        <p:spPr bwMode="auto">
          <a:xfrm>
            <a:off x="6767388" y="246588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9295" y="275412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5" name="Oval 9"/>
          <p:cNvSpPr>
            <a:spLocks noChangeArrowheads="1"/>
          </p:cNvSpPr>
          <p:nvPr>
            <p:custDataLst>
              <p:tags r:id="rId6"/>
            </p:custDataLst>
          </p:nvPr>
        </p:nvSpPr>
        <p:spPr bwMode="auto">
          <a:xfrm>
            <a:off x="7359099"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6279" y="252746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1360"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1674" y="1450071"/>
            <a:ext cx="579013" cy="581552"/>
          </a:xfrm>
          <a:prstGeom prst="ellipse">
            <a:avLst/>
          </a:prstGeom>
          <a:solidFill>
            <a:schemeClr val="accent1"/>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3581" y="173830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51" name="Oval 9"/>
          <p:cNvSpPr>
            <a:spLocks noChangeArrowheads="1"/>
          </p:cNvSpPr>
          <p:nvPr>
            <p:custDataLst>
              <p:tags r:id="rId11"/>
            </p:custDataLst>
          </p:nvPr>
        </p:nvSpPr>
        <p:spPr bwMode="auto">
          <a:xfrm>
            <a:off x="7353385"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30565" y="1511655"/>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5646"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7024" y="2004324"/>
            <a:ext cx="2209391" cy="8253"/>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4647" y="3562960"/>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的拍摄思路与技巧</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62" name="Oval 5"/>
          <p:cNvSpPr>
            <a:spLocks noChangeArrowheads="1"/>
          </p:cNvSpPr>
          <p:nvPr>
            <p:custDataLst>
              <p:tags r:id="rId16"/>
            </p:custDataLst>
          </p:nvPr>
        </p:nvSpPr>
        <p:spPr bwMode="auto">
          <a:xfrm>
            <a:off x="6790244" y="349185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2151" y="378009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4" name="Oval 9"/>
          <p:cNvSpPr>
            <a:spLocks noChangeArrowheads="1"/>
          </p:cNvSpPr>
          <p:nvPr>
            <p:custDataLst>
              <p:tags r:id="rId18"/>
            </p:custDataLst>
          </p:nvPr>
        </p:nvSpPr>
        <p:spPr bwMode="auto">
          <a:xfrm>
            <a:off x="7381954"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9135" y="355343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3581"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4647" y="4573058"/>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的剪辑与制作</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40" name="Oval 5"/>
          <p:cNvSpPr>
            <a:spLocks noChangeArrowheads="1"/>
          </p:cNvSpPr>
          <p:nvPr>
            <p:custDataLst>
              <p:tags r:id="rId22"/>
            </p:custDataLst>
          </p:nvPr>
        </p:nvSpPr>
        <p:spPr bwMode="auto">
          <a:xfrm>
            <a:off x="6790244" y="4501951"/>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2151" y="479018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2" name="Oval 9"/>
          <p:cNvSpPr>
            <a:spLocks noChangeArrowheads="1"/>
          </p:cNvSpPr>
          <p:nvPr>
            <p:custDataLst>
              <p:tags r:id="rId24"/>
            </p:custDataLst>
          </p:nvPr>
        </p:nvSpPr>
        <p:spPr bwMode="auto">
          <a:xfrm>
            <a:off x="7381954"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9135" y="4564170"/>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3581"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316" y="5737329"/>
            <a:ext cx="1205532" cy="1055689"/>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705" y="5388247"/>
            <a:ext cx="542824" cy="588536"/>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383" y="5291110"/>
            <a:ext cx="561871" cy="619010"/>
          </a:xfrm>
          <a:prstGeom prst="roundRect">
            <a:avLst/>
          </a:prstGeom>
        </p:spPr>
      </p:pic>
      <p:sp>
        <p:nvSpPr>
          <p:cNvPr id="57" name="TextBox 15"/>
          <p:cNvSpPr txBox="1">
            <a:spLocks noChangeArrowheads="1"/>
          </p:cNvSpPr>
          <p:nvPr>
            <p:custDataLst>
              <p:tags r:id="rId33"/>
            </p:custDataLst>
          </p:nvPr>
        </p:nvSpPr>
        <p:spPr bwMode="auto">
          <a:xfrm>
            <a:off x="7474647" y="5616170"/>
            <a:ext cx="2934427"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charset="-122"/>
                <a:ea typeface="微软雅黑" panose="020B0503020204020204" charset="-122"/>
              </a:rPr>
              <a:t>课后练习</a:t>
            </a:r>
            <a:r>
              <a:rPr lang="en-US" altLang="zh-CN" sz="2400" dirty="0">
                <a:solidFill>
                  <a:schemeClr val="tx1">
                    <a:lumMod val="65000"/>
                    <a:lumOff val="35000"/>
                  </a:schemeClr>
                </a:solidFill>
                <a:latin typeface="微软雅黑" panose="020B0503020204020204" charset="-122"/>
                <a:ea typeface="微软雅黑" panose="020B0503020204020204" charset="-122"/>
              </a:rPr>
              <a:t>——</a:t>
            </a:r>
            <a:r>
              <a:rPr lang="zh-CN" altLang="en-US" sz="2400" dirty="0">
                <a:solidFill>
                  <a:schemeClr val="tx1">
                    <a:lumMod val="65000"/>
                    <a:lumOff val="35000"/>
                  </a:schemeClr>
                </a:solidFill>
                <a:latin typeface="微软雅黑" panose="020B0503020204020204" charset="-122"/>
                <a:ea typeface="微软雅黑" panose="020B0503020204020204" charset="-122"/>
              </a:rPr>
              <a:t>拍摄</a:t>
            </a:r>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《我的一天》</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58" name="Oval 5"/>
          <p:cNvSpPr>
            <a:spLocks noChangeArrowheads="1"/>
          </p:cNvSpPr>
          <p:nvPr>
            <p:custDataLst>
              <p:tags r:id="rId34"/>
            </p:custDataLst>
          </p:nvPr>
        </p:nvSpPr>
        <p:spPr bwMode="auto">
          <a:xfrm>
            <a:off x="6790244" y="554506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2151" y="583330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1" name="Oval 9"/>
          <p:cNvSpPr>
            <a:spLocks noChangeArrowheads="1"/>
          </p:cNvSpPr>
          <p:nvPr>
            <p:custDataLst>
              <p:tags r:id="rId36"/>
            </p:custDataLst>
          </p:nvPr>
        </p:nvSpPr>
        <p:spPr bwMode="auto">
          <a:xfrm>
            <a:off x="7381954"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9135" y="5607282"/>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3581"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120</a:t>
            </a:r>
            <a:r>
              <a:rPr lang="zh-CN" altLang="en-US" dirty="0"/>
              <a:t>帧</a:t>
            </a:r>
            <a:r>
              <a:rPr lang="en-US" altLang="zh-CN" dirty="0"/>
              <a:t>/</a:t>
            </a:r>
            <a:r>
              <a:rPr lang="zh-CN" altLang="en-US" dirty="0"/>
              <a:t>秒：如果你的相机能够拍摄</a:t>
            </a:r>
            <a:r>
              <a:rPr lang="en-US" altLang="zh-CN" dirty="0"/>
              <a:t>120</a:t>
            </a:r>
            <a:r>
              <a:rPr lang="zh-CN" altLang="en-US" dirty="0"/>
              <a:t>帧</a:t>
            </a:r>
            <a:r>
              <a:rPr lang="en-US" altLang="zh-CN" dirty="0"/>
              <a:t>/</a:t>
            </a:r>
            <a:r>
              <a:rPr lang="zh-CN" altLang="en-US" dirty="0"/>
              <a:t>秒的视频，也就是升格视频，那就可以拍摄出慢动作的效果，这对于提升</a:t>
            </a:r>
            <a:r>
              <a:rPr lang="en-US" altLang="zh-CN" dirty="0"/>
              <a:t>Vlog</a:t>
            </a:r>
            <a:r>
              <a:rPr lang="zh-CN" altLang="en-US" dirty="0"/>
              <a:t>的质感很有帮助。但也要注意，拍摄</a:t>
            </a:r>
            <a:r>
              <a:rPr lang="en-US" altLang="zh-CN" dirty="0"/>
              <a:t>120</a:t>
            </a:r>
            <a:r>
              <a:rPr lang="zh-CN" altLang="en-US" dirty="0"/>
              <a:t>帧</a:t>
            </a:r>
            <a:r>
              <a:rPr lang="en-US" altLang="zh-CN" dirty="0"/>
              <a:t>/</a:t>
            </a:r>
            <a:r>
              <a:rPr lang="zh-CN" altLang="en-US" dirty="0"/>
              <a:t>秒的升格视频时，有些相机不能记录声音，后期制作时需要创作者根据</a:t>
            </a:r>
            <a:r>
              <a:rPr lang="en-US" altLang="zh-CN" dirty="0"/>
              <a:t>Vlog</a:t>
            </a:r>
            <a:r>
              <a:rPr lang="zh-CN" altLang="en-US" dirty="0"/>
              <a:t>主题自行添加合适的背景音乐。同时</a:t>
            </a:r>
            <a:r>
              <a:rPr lang="en-US" altLang="zh-CN" dirty="0"/>
              <a:t>120</a:t>
            </a:r>
            <a:r>
              <a:rPr lang="zh-CN" altLang="en-US" dirty="0"/>
              <a:t>帧</a:t>
            </a:r>
            <a:r>
              <a:rPr lang="en-US" altLang="zh-CN" dirty="0"/>
              <a:t>/</a:t>
            </a:r>
            <a:r>
              <a:rPr lang="zh-CN" altLang="en-US" dirty="0"/>
              <a:t>秒的帧速率对光线的要求较高，需要保证拍摄环境有充足的光线，否则将影响视频画质。图所示为光线较为充足的场景，此时拍摄</a:t>
            </a:r>
            <a:r>
              <a:rPr lang="en-US" altLang="zh-CN" dirty="0"/>
              <a:t>120</a:t>
            </a:r>
            <a:r>
              <a:rPr lang="zh-CN" altLang="en-US" dirty="0"/>
              <a:t>帧</a:t>
            </a:r>
            <a:r>
              <a:rPr lang="en-US" altLang="zh-CN" dirty="0"/>
              <a:t>/</a:t>
            </a:r>
            <a:r>
              <a:rPr lang="zh-CN" altLang="en-US" dirty="0"/>
              <a:t>秒的视频素材较为合适。</a:t>
            </a:r>
            <a:endParaRPr lang="zh-CN" altLang="en-US" dirty="0"/>
          </a:p>
        </p:txBody>
      </p:sp>
      <p:pic>
        <p:nvPicPr>
          <p:cNvPr id="2" name="图片 1"/>
          <p:cNvPicPr>
            <a:picLocks noChangeAspect="1"/>
          </p:cNvPicPr>
          <p:nvPr/>
        </p:nvPicPr>
        <p:blipFill>
          <a:blip r:embed="rId1"/>
          <a:stretch>
            <a:fillRect/>
          </a:stretch>
        </p:blipFill>
        <p:spPr>
          <a:xfrm>
            <a:off x="3803757" y="3569309"/>
            <a:ext cx="4583851" cy="256873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3</a:t>
            </a:r>
            <a:r>
              <a:rPr lang="zh-CN" altLang="en-US" dirty="0"/>
              <a:t>）快门</a:t>
            </a:r>
            <a:endParaRPr lang="zh-CN" altLang="en-US" dirty="0"/>
          </a:p>
          <a:p>
            <a:r>
              <a:rPr lang="zh-CN" altLang="en-US" dirty="0"/>
              <a:t>大部分相机上都有快门。快门用来决定每一张照片曝光的时长，确保让光线照射到每一张照片上。图所示为从前面观察到的相机。大部分微单相机都是用时间表示快门速度的，如几分之一秒。调慢快门会增加曝光时间，因为这会让更多的光线照射到相机传感器。设置快门速度有一个标准，就是快门速度的分母应当设置为帧速率的两倍。例如，当前帧速率设置为</a:t>
            </a:r>
            <a:r>
              <a:rPr lang="en-US" altLang="zh-CN" dirty="0"/>
              <a:t>24</a:t>
            </a:r>
            <a:r>
              <a:rPr lang="zh-CN" altLang="en-US" dirty="0"/>
              <a:t>帧</a:t>
            </a:r>
            <a:r>
              <a:rPr lang="en-US" altLang="zh-CN" dirty="0"/>
              <a:t>/</a:t>
            </a:r>
            <a:r>
              <a:rPr lang="zh-CN" altLang="en-US" dirty="0"/>
              <a:t>秒，那么快门速度应当设置为</a:t>
            </a:r>
            <a:r>
              <a:rPr lang="en-US" altLang="zh-CN" dirty="0"/>
              <a:t>1/48s</a:t>
            </a:r>
            <a:r>
              <a:rPr lang="zh-CN" altLang="en-US" dirty="0"/>
              <a:t>（但是相机没有</a:t>
            </a:r>
            <a:r>
              <a:rPr lang="en-US" altLang="zh-CN" dirty="0"/>
              <a:t>1/48s</a:t>
            </a:r>
            <a:r>
              <a:rPr lang="zh-CN" altLang="en-US" dirty="0"/>
              <a:t>的快门速度，选择</a:t>
            </a:r>
            <a:r>
              <a:rPr lang="en-US" altLang="zh-CN" dirty="0"/>
              <a:t>1/50s</a:t>
            </a:r>
            <a:r>
              <a:rPr lang="zh-CN" altLang="en-US" dirty="0"/>
              <a:t>即可），以此类推，如果当前帧速率是</a:t>
            </a:r>
            <a:r>
              <a:rPr lang="en-US" altLang="zh-CN" dirty="0"/>
              <a:t>60</a:t>
            </a:r>
            <a:r>
              <a:rPr lang="zh-CN" altLang="en-US" dirty="0"/>
              <a:t>帧</a:t>
            </a:r>
            <a:r>
              <a:rPr lang="en-US" altLang="zh-CN" dirty="0"/>
              <a:t>/</a:t>
            </a:r>
            <a:r>
              <a:rPr lang="zh-CN" altLang="en-US" dirty="0"/>
              <a:t>秒，快门速度应当设置为</a:t>
            </a:r>
            <a:r>
              <a:rPr lang="en-US" altLang="zh-CN" dirty="0"/>
              <a:t>1/125s</a:t>
            </a:r>
            <a:r>
              <a:rPr lang="zh-CN" altLang="en-US" dirty="0"/>
              <a:t>。</a:t>
            </a:r>
            <a:endParaRPr lang="zh-CN" altLang="en-US" dirty="0"/>
          </a:p>
        </p:txBody>
      </p:sp>
      <p:pic>
        <p:nvPicPr>
          <p:cNvPr id="2" name="图片 1"/>
          <p:cNvPicPr>
            <a:picLocks noChangeAspect="1"/>
          </p:cNvPicPr>
          <p:nvPr/>
        </p:nvPicPr>
        <p:blipFill>
          <a:blip r:embed="rId1"/>
          <a:stretch>
            <a:fillRect/>
          </a:stretch>
        </p:blipFill>
        <p:spPr>
          <a:xfrm>
            <a:off x="4370707" y="4133085"/>
            <a:ext cx="3450586" cy="229192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4</a:t>
            </a:r>
            <a:r>
              <a:rPr lang="zh-CN" altLang="en-US" dirty="0"/>
              <a:t>）感光度（</a:t>
            </a:r>
            <a:r>
              <a:rPr lang="en-US" altLang="zh-CN" dirty="0"/>
              <a:t>ISO</a:t>
            </a:r>
            <a:r>
              <a:rPr lang="zh-CN" altLang="en-US" dirty="0"/>
              <a:t>）</a:t>
            </a:r>
            <a:endParaRPr lang="zh-CN" altLang="en-US" dirty="0"/>
          </a:p>
          <a:p>
            <a:r>
              <a:rPr lang="zh-CN" altLang="en-US" dirty="0"/>
              <a:t>感光度是指传感器对光线的敏感度。当减小</a:t>
            </a:r>
            <a:r>
              <a:rPr lang="en-US" altLang="zh-CN" dirty="0"/>
              <a:t>ISO</a:t>
            </a:r>
            <a:r>
              <a:rPr lang="zh-CN" altLang="en-US" dirty="0"/>
              <a:t>数值时，传感器对光线的敏感度将降低；增大</a:t>
            </a:r>
            <a:r>
              <a:rPr lang="en-US" altLang="zh-CN" dirty="0"/>
              <a:t>ISO</a:t>
            </a:r>
            <a:r>
              <a:rPr lang="zh-CN" altLang="en-US" dirty="0"/>
              <a:t>数值时，传感器对光线的敏感度会提高。</a:t>
            </a:r>
            <a:endParaRPr lang="zh-CN" altLang="en-US" dirty="0"/>
          </a:p>
          <a:p>
            <a:r>
              <a:rPr lang="zh-CN" altLang="en-US" dirty="0"/>
              <a:t>增大</a:t>
            </a:r>
            <a:r>
              <a:rPr lang="en-US" altLang="zh-CN" dirty="0"/>
              <a:t>ISO</a:t>
            </a:r>
            <a:r>
              <a:rPr lang="zh-CN" altLang="en-US" dirty="0"/>
              <a:t>数值会增加曝光时间，随之而来的副作用就是画面中的噪点变多，画面变得不够纯净，如图所示。</a:t>
            </a:r>
            <a:endParaRPr lang="zh-CN" altLang="en-US" dirty="0"/>
          </a:p>
        </p:txBody>
      </p:sp>
      <p:pic>
        <p:nvPicPr>
          <p:cNvPr id="2" name="图片 1"/>
          <p:cNvPicPr>
            <a:picLocks noChangeAspect="1"/>
          </p:cNvPicPr>
          <p:nvPr/>
        </p:nvPicPr>
        <p:blipFill>
          <a:blip r:embed="rId1"/>
          <a:stretch>
            <a:fillRect/>
          </a:stretch>
        </p:blipFill>
        <p:spPr>
          <a:xfrm>
            <a:off x="4396102" y="3429000"/>
            <a:ext cx="3399161" cy="226653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不同型号的相机的感光度对噪点的控制效果有所不同。如果创作者希望在夜晚场景下拍摄到相对纯净的画面，那么在选择相机时，就要关注感光度这个重要参数，以及在高感光度的情况下，噪点表现如何，画面是否纯净。若创作者在拍摄时获得了足够纯净的画面，但又希望画面中带上一些噪点以营造复古感，那么可以在剪辑软件中通过后期制作来实现类似效果。图所示为剪映中的特效，应用后即可为画面添加噪点。</a:t>
            </a:r>
            <a:endParaRPr lang="zh-CN" altLang="en-US" dirty="0"/>
          </a:p>
        </p:txBody>
      </p:sp>
      <p:pic>
        <p:nvPicPr>
          <p:cNvPr id="2" name="图片 1"/>
          <p:cNvPicPr>
            <a:picLocks noChangeAspect="1"/>
          </p:cNvPicPr>
          <p:nvPr/>
        </p:nvPicPr>
        <p:blipFill>
          <a:blip r:embed="rId1"/>
          <a:stretch>
            <a:fillRect/>
          </a:stretch>
        </p:blipFill>
        <p:spPr>
          <a:xfrm>
            <a:off x="4717988" y="3352179"/>
            <a:ext cx="2755390" cy="278776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．拍摄环境</a:t>
            </a:r>
            <a:endParaRPr lang="zh-CN" altLang="en-US" dirty="0"/>
          </a:p>
          <a:p>
            <a:r>
              <a:rPr lang="zh-CN" altLang="en-US" dirty="0"/>
              <a:t>旅行行程往往是最终视频的时间线，所以提前规划好旅行行程显得尤为重要。如果旅行中会经过多个城市，那么以城市为单位的行程规划就是这次旅行的总体规划。在旅行开始之前，要了解本次旅行的总时间、天气情况、交通工具，以及被摄主体的需求和时间安排等，综合考虑这些因素来确定总体规划。</a:t>
            </a:r>
            <a:endParaRPr lang="zh-CN" altLang="en-US" dirty="0"/>
          </a:p>
          <a:p>
            <a:r>
              <a:rPr lang="zh-CN" altLang="en-US" dirty="0"/>
              <a:t>出行前可以问自己关于</a:t>
            </a:r>
            <a:r>
              <a:rPr lang="en-US" altLang="zh-CN" dirty="0"/>
              <a:t>“4</a:t>
            </a:r>
            <a:r>
              <a:rPr lang="zh-CN" altLang="en-US" dirty="0"/>
              <a:t>个</a:t>
            </a:r>
            <a:r>
              <a:rPr lang="en-US" altLang="zh-CN" dirty="0"/>
              <a:t>W”</a:t>
            </a:r>
            <a:r>
              <a:rPr lang="zh-CN" altLang="en-US" dirty="0"/>
              <a:t>的问题，让拍摄过程变得更加顺利。</a:t>
            </a:r>
            <a:endParaRPr lang="zh-CN" altLang="en-US" dirty="0"/>
          </a:p>
          <a:p>
            <a:r>
              <a:rPr lang="en-US" altLang="zh-CN" dirty="0"/>
              <a:t>Who</a:t>
            </a:r>
            <a:r>
              <a:rPr lang="zh-CN" altLang="en-US" dirty="0"/>
              <a:t>：和谁出行？几个人出行？重点拍摄对象是谁？</a:t>
            </a:r>
            <a:endParaRPr lang="zh-CN" altLang="en-US" dirty="0"/>
          </a:p>
          <a:p>
            <a:r>
              <a:rPr lang="en-US" altLang="zh-CN" dirty="0"/>
              <a:t>When</a:t>
            </a:r>
            <a:r>
              <a:rPr lang="zh-CN" altLang="en-US" dirty="0"/>
              <a:t>：什么时候出发？什么时候返程？</a:t>
            </a:r>
            <a:endParaRPr lang="zh-CN" altLang="en-US" dirty="0"/>
          </a:p>
          <a:p>
            <a:r>
              <a:rPr lang="en-US" altLang="zh-CN" dirty="0"/>
              <a:t>Where</a:t>
            </a:r>
            <a:r>
              <a:rPr lang="zh-CN" altLang="en-US" dirty="0"/>
              <a:t>：准备去什么地方（国家</a:t>
            </a:r>
            <a:r>
              <a:rPr lang="en-US" altLang="zh-CN" dirty="0"/>
              <a:t>—</a:t>
            </a:r>
            <a:r>
              <a:rPr lang="zh-CN" altLang="en-US" dirty="0"/>
              <a:t>城市</a:t>
            </a:r>
            <a:r>
              <a:rPr lang="en-US" altLang="zh-CN" dirty="0"/>
              <a:t>—</a:t>
            </a:r>
            <a:r>
              <a:rPr lang="zh-CN" altLang="en-US" dirty="0"/>
              <a:t>地点）？出行的人员中是否有已经去过某个地方的人？曾经去过哪些地方？</a:t>
            </a:r>
            <a:endParaRPr lang="zh-CN" altLang="en-US" dirty="0"/>
          </a:p>
          <a:p>
            <a:r>
              <a:rPr lang="en-US" altLang="zh-CN" dirty="0"/>
              <a:t>What</a:t>
            </a:r>
            <a:r>
              <a:rPr lang="zh-CN" altLang="en-US" dirty="0"/>
              <a:t>：大型交通工具和当地交通工具的选择，住宿地的选择，购物的选择，娱乐活动的选择和餐饮方面的选择。</a:t>
            </a:r>
            <a:endParaRPr lang="zh-CN" altLang="en-US" dirty="0"/>
          </a:p>
          <a:p>
            <a:r>
              <a:rPr lang="zh-CN" altLang="en-US" dirty="0"/>
              <a:t>把关于这</a:t>
            </a:r>
            <a:r>
              <a:rPr lang="en-US" altLang="zh-CN" dirty="0"/>
              <a:t>“4</a:t>
            </a:r>
            <a:r>
              <a:rPr lang="zh-CN" altLang="en-US" dirty="0"/>
              <a:t>个</a:t>
            </a:r>
            <a:r>
              <a:rPr lang="en-US" altLang="zh-CN" dirty="0"/>
              <a:t>W”</a:t>
            </a:r>
            <a:r>
              <a:rPr lang="zh-CN" altLang="en-US" dirty="0"/>
              <a:t>问题的所有能够想到的事件全部记录下来，慢慢梳理行程计划，这种方式很适合旅拍类</a:t>
            </a:r>
            <a:r>
              <a:rPr lang="en-US" altLang="zh-CN" dirty="0"/>
              <a:t>Vlog</a:t>
            </a:r>
            <a:r>
              <a:rPr lang="zh-CN" altLang="en-US" dirty="0"/>
              <a:t>，而且前期充足的准备也会给旅途中的拍摄带来极大的便利。</a:t>
            </a:r>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根据以上方法，我们计划本次旅行一个人出发前往云南大理，选择乘坐飞机出行，以汽车作为在旅行目的地的交通工具，住宿地选择在洱海旁。早上醒来之后，可以去洱海拍摄日出的素材，并在日出之后拍摄海鸥的素材，然后去古城内拍摄素材，最后在日落的时候回到洱海，拍摄日落的素材作为</a:t>
            </a:r>
            <a:r>
              <a:rPr lang="en-US" altLang="zh-CN" dirty="0"/>
              <a:t>Vlog</a:t>
            </a:r>
            <a:r>
              <a:rPr lang="zh-CN" altLang="en-US" dirty="0"/>
              <a:t>的结尾。图所示为在古城内拍摄的素材画面。</a:t>
            </a:r>
            <a:endParaRPr lang="zh-CN" altLang="en-US" dirty="0"/>
          </a:p>
        </p:txBody>
      </p:sp>
      <p:pic>
        <p:nvPicPr>
          <p:cNvPr id="2" name="图片 1"/>
          <p:cNvPicPr>
            <a:picLocks noChangeAspect="1"/>
          </p:cNvPicPr>
          <p:nvPr/>
        </p:nvPicPr>
        <p:blipFill>
          <a:blip r:embed="rId1"/>
          <a:stretch>
            <a:fillRect/>
          </a:stretch>
        </p:blipFill>
        <p:spPr>
          <a:xfrm>
            <a:off x="3639957" y="3251233"/>
            <a:ext cx="4911450" cy="2766818"/>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sym typeface="+mn-ea"/>
              </a:rPr>
              <a:t>8.2.1 </a:t>
            </a:r>
            <a:r>
              <a:rPr lang="zh-CN" altLang="en-US" dirty="0">
                <a:sym typeface="+mn-ea"/>
              </a:rPr>
              <a:t>了解设备与拍摄环境</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般来说，对于室外拍摄，日出和日落是一天当中拍摄的黄金时刻，这段时间的光线相对于正午的阳光，硬度偏软，色温偏低。此时的天光打在人的面部，不管是顺光还是逆光拍摄，都能获得较好的效果。另外，在日出和日落的时候，太阳和地平线的距离较近，还能拍摄出漂亮的剪影。图所示为日出时拍摄的画面。</a:t>
            </a:r>
            <a:endParaRPr lang="zh-CN" altLang="en-US" dirty="0"/>
          </a:p>
        </p:txBody>
      </p:sp>
      <p:pic>
        <p:nvPicPr>
          <p:cNvPr id="2" name="图片 1"/>
          <p:cNvPicPr>
            <a:picLocks noChangeAspect="1"/>
          </p:cNvPicPr>
          <p:nvPr/>
        </p:nvPicPr>
        <p:blipFill>
          <a:blip r:embed="rId1"/>
          <a:stretch>
            <a:fillRect/>
          </a:stretch>
        </p:blipFill>
        <p:spPr>
          <a:xfrm>
            <a:off x="3528218" y="3132510"/>
            <a:ext cx="5135564" cy="28893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8.2.2 </a:t>
            </a:r>
            <a:r>
              <a:rPr lang="zh-CN" altLang="en-US" dirty="0"/>
              <a:t>选择合适的旅拍设备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．旅拍设备选择原则</a:t>
            </a:r>
            <a:endParaRPr lang="zh-CN" altLang="en-US" dirty="0"/>
          </a:p>
          <a:p>
            <a:r>
              <a:rPr lang="zh-CN" altLang="en-US" dirty="0"/>
              <a:t>旅拍设备的选择原则为设备从简、拿取方便、焦段覆盖面广。</a:t>
            </a:r>
            <a:endParaRPr lang="zh-CN" altLang="en-US" dirty="0"/>
          </a:p>
          <a:p>
            <a:r>
              <a:rPr lang="zh-CN" altLang="en-US" dirty="0"/>
              <a:t>（</a:t>
            </a:r>
            <a:r>
              <a:rPr lang="en-US" altLang="zh-CN" dirty="0"/>
              <a:t>1</a:t>
            </a:r>
            <a:r>
              <a:rPr lang="zh-CN" altLang="en-US" dirty="0"/>
              <a:t>）设备从简</a:t>
            </a:r>
            <a:endParaRPr lang="zh-CN" altLang="en-US" dirty="0"/>
          </a:p>
          <a:p>
            <a:r>
              <a:rPr lang="zh-CN" altLang="en-US" dirty="0"/>
              <a:t>一台微单相机、一台运动相机、一架无人机，基本上就可以满足绝大多数场景下的旅拍需求。同时，我们也可以根据旅行人数对设备数进行调整。例如，在本案例中，日出的画面就使用了无人机进行辅助拍摄，以获得更好的画面效果，如图所示。</a:t>
            </a:r>
            <a:endParaRPr lang="zh-CN" altLang="en-US" dirty="0"/>
          </a:p>
        </p:txBody>
      </p:sp>
      <p:pic>
        <p:nvPicPr>
          <p:cNvPr id="2" name="图片 1"/>
          <p:cNvPicPr>
            <a:picLocks noChangeAspect="1"/>
          </p:cNvPicPr>
          <p:nvPr/>
        </p:nvPicPr>
        <p:blipFill>
          <a:blip r:embed="rId1"/>
          <a:stretch>
            <a:fillRect/>
          </a:stretch>
        </p:blipFill>
        <p:spPr>
          <a:xfrm>
            <a:off x="4228493" y="3903892"/>
            <a:ext cx="3734378" cy="209257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8.2.2 </a:t>
            </a:r>
            <a:r>
              <a:rPr lang="zh-CN" altLang="en-US" dirty="0"/>
              <a:t>选择合适的旅拍设备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）拿取方便</a:t>
            </a:r>
            <a:endParaRPr lang="zh-CN" altLang="en-US" dirty="0"/>
          </a:p>
          <a:p>
            <a:r>
              <a:rPr lang="zh-CN" altLang="en-US" dirty="0"/>
              <a:t>使用相机包能够</a:t>
            </a:r>
            <a:r>
              <a:rPr lang="en-US" altLang="zh-CN" dirty="0"/>
              <a:t>“</a:t>
            </a:r>
            <a:r>
              <a:rPr lang="zh-CN" altLang="en-US" dirty="0"/>
              <a:t>侧开侧取</a:t>
            </a:r>
            <a:r>
              <a:rPr lang="en-US" altLang="zh-CN" dirty="0"/>
              <a:t>”</a:t>
            </a:r>
            <a:r>
              <a:rPr lang="zh-CN" altLang="en-US" dirty="0"/>
              <a:t>，较为方便地拿取相机和镜头；使用相机肩带可以较为方便地进行拍摄，降低拍摄难度。图所示为摄影师手持配备了肩带的相机。</a:t>
            </a:r>
            <a:endParaRPr lang="zh-CN" altLang="en-US" dirty="0"/>
          </a:p>
        </p:txBody>
      </p:sp>
      <p:pic>
        <p:nvPicPr>
          <p:cNvPr id="2" name="图片 1"/>
          <p:cNvPicPr>
            <a:picLocks noChangeAspect="1"/>
          </p:cNvPicPr>
          <p:nvPr/>
        </p:nvPicPr>
        <p:blipFill>
          <a:blip r:embed="rId1"/>
          <a:stretch>
            <a:fillRect/>
          </a:stretch>
        </p:blipFill>
        <p:spPr>
          <a:xfrm>
            <a:off x="3762490" y="2844273"/>
            <a:ext cx="4667021" cy="309568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8.2.2 </a:t>
            </a:r>
            <a:r>
              <a:rPr lang="zh-CN" altLang="en-US" dirty="0"/>
              <a:t>选择合适的旅拍设备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3</a:t>
            </a:r>
            <a:r>
              <a:rPr lang="zh-CN" altLang="en-US" dirty="0"/>
              <a:t>）焦段覆盖面广</a:t>
            </a:r>
            <a:endParaRPr lang="zh-CN" altLang="en-US" dirty="0"/>
          </a:p>
          <a:p>
            <a:r>
              <a:rPr lang="zh-CN" altLang="en-US" dirty="0"/>
              <a:t>虽然定焦镜头的成像效果更好，但旅拍不适合使用定焦镜头。能够覆盖广角和长焦段的变焦镜头是旅拍最适合使用的镜头。图所示为使用了肩带的相机，画面中还有变焦镜头和手机等。</a:t>
            </a:r>
            <a:endParaRPr lang="zh-CN" altLang="en-US" dirty="0"/>
          </a:p>
        </p:txBody>
      </p:sp>
      <p:pic>
        <p:nvPicPr>
          <p:cNvPr id="2" name="图片 1"/>
          <p:cNvPicPr>
            <a:picLocks noChangeAspect="1"/>
          </p:cNvPicPr>
          <p:nvPr/>
        </p:nvPicPr>
        <p:blipFill>
          <a:blip r:embed="rId1"/>
          <a:stretch>
            <a:fillRect/>
          </a:stretch>
        </p:blipFill>
        <p:spPr>
          <a:xfrm>
            <a:off x="3793599" y="2909031"/>
            <a:ext cx="4604167" cy="29966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很多时候我们都是选择一个不熟悉的地方作为旅行的目的地，旅途中有很多不可控的因素，我们不知道在这次旅行的过程中会看到怎样的风景，结识怎样的朋友。因此，每次旅行都提前想好主题并撰写</a:t>
            </a:r>
            <a:r>
              <a:rPr lang="en-US" altLang="zh-CN" dirty="0"/>
              <a:t>Vlog</a:t>
            </a:r>
            <a:r>
              <a:rPr lang="zh-CN" altLang="en-US" dirty="0"/>
              <a:t>脚本是不太可能的，那么创作者就要培养无脚本创作思维以进行旅行</a:t>
            </a:r>
            <a:r>
              <a:rPr lang="en-US" altLang="zh-CN" dirty="0"/>
              <a:t>Vlog</a:t>
            </a:r>
            <a:r>
              <a:rPr lang="zh-CN" altLang="en-US" dirty="0"/>
              <a:t>的创作。</a:t>
            </a:r>
            <a:endParaRPr lang="zh-CN" altLang="en-US" dirty="0"/>
          </a:p>
          <a:p>
            <a:r>
              <a:rPr lang="zh-CN" altLang="en-US" dirty="0"/>
              <a:t>图所示为女生外出旅游时正在使用拍摄设备拍摄</a:t>
            </a:r>
            <a:r>
              <a:rPr lang="en-US" altLang="zh-CN" dirty="0"/>
              <a:t>Vlog</a:t>
            </a:r>
            <a:r>
              <a:rPr lang="zh-CN" altLang="en-US" dirty="0"/>
              <a:t>素材。</a:t>
            </a:r>
            <a:endParaRPr lang="zh-CN" altLang="en-US" dirty="0"/>
          </a:p>
        </p:txBody>
      </p:sp>
      <p:pic>
        <p:nvPicPr>
          <p:cNvPr id="2" name="图片 1"/>
          <p:cNvPicPr>
            <a:picLocks noChangeAspect="1"/>
          </p:cNvPicPr>
          <p:nvPr/>
        </p:nvPicPr>
        <p:blipFill>
          <a:blip r:embed="rId1"/>
          <a:stretch>
            <a:fillRect/>
          </a:stretch>
        </p:blipFill>
        <p:spPr>
          <a:xfrm>
            <a:off x="4422132" y="3487409"/>
            <a:ext cx="3347735" cy="222780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8.2.2 </a:t>
            </a:r>
            <a:r>
              <a:rPr lang="zh-CN" altLang="en-US" dirty="0"/>
              <a:t>选择合适的旅拍设备</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．个人旅拍设备建议</a:t>
            </a:r>
            <a:endParaRPr lang="zh-CN" altLang="en-US" dirty="0"/>
          </a:p>
          <a:p>
            <a:r>
              <a:rPr lang="zh-CN" altLang="en-US" dirty="0"/>
              <a:t>独自旅行的自由度较高，目的性强，如果不考虑体积和负重，可以在力所能及的范围内携带更多种类的拍摄设备。</a:t>
            </a:r>
            <a:endParaRPr lang="zh-CN" altLang="en-US" dirty="0"/>
          </a:p>
          <a:p>
            <a:r>
              <a:rPr lang="zh-CN" altLang="en-US" dirty="0"/>
              <a:t>选择覆盖面广，又能兼顾自拍的镜头可以拍摄更好的画面。同时，选择光圈略大的变焦镜头能在夜晚拥有更好的拍摄效果。</a:t>
            </a:r>
            <a:endParaRPr lang="zh-CN" altLang="en-US" dirty="0"/>
          </a:p>
          <a:p>
            <a:r>
              <a:rPr lang="zh-CN" altLang="en-US" dirty="0"/>
              <a:t>另外，独自旅行还有一个必不可少的设备，那就是三脚架，兼顾拍摄的同时也能进行自拍，如图所示。</a:t>
            </a:r>
            <a:endParaRPr lang="zh-CN" altLang="en-US" dirty="0"/>
          </a:p>
        </p:txBody>
      </p:sp>
      <p:pic>
        <p:nvPicPr>
          <p:cNvPr id="2" name="图片 1"/>
          <p:cNvPicPr>
            <a:picLocks noChangeAspect="1"/>
          </p:cNvPicPr>
          <p:nvPr/>
        </p:nvPicPr>
        <p:blipFill>
          <a:blip r:embed="rId1"/>
          <a:stretch>
            <a:fillRect/>
          </a:stretch>
        </p:blipFill>
        <p:spPr>
          <a:xfrm>
            <a:off x="4602439" y="4100071"/>
            <a:ext cx="2987122" cy="198972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82" y="0"/>
            <a:ext cx="6369141" cy="685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9279" y="1297419"/>
            <a:ext cx="5133077"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597" y="503256"/>
            <a:ext cx="1334770" cy="78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charset="-122"/>
                <a:ea typeface="微软雅黑" panose="020B0503020204020204" charset="-122"/>
              </a:rPr>
              <a:t>目录</a:t>
            </a:r>
            <a:endParaRPr lang="zh-CN" altLang="en-US" sz="4300">
              <a:solidFill>
                <a:srgbClr val="504B48"/>
              </a:solidFill>
              <a:latin typeface="微软雅黑" panose="020B0503020204020204" charset="-122"/>
              <a:ea typeface="微软雅黑" panose="020B0503020204020204" charset="-122"/>
            </a:endParaRPr>
          </a:p>
        </p:txBody>
      </p:sp>
      <p:sp>
        <p:nvSpPr>
          <p:cNvPr id="7" name="TextBox 6"/>
          <p:cNvSpPr txBox="1">
            <a:spLocks noChangeArrowheads="1"/>
          </p:cNvSpPr>
          <p:nvPr/>
        </p:nvSpPr>
        <p:spPr bwMode="auto">
          <a:xfrm>
            <a:off x="8937943" y="789013"/>
            <a:ext cx="115697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charset="-122"/>
              </a:rPr>
              <a:t>Contents</a:t>
            </a:r>
            <a:endParaRPr lang="zh-CN" altLang="en-US">
              <a:solidFill>
                <a:srgbClr val="504B48"/>
              </a:solidFill>
              <a:ea typeface="微软雅黑" panose="020B0503020204020204" charset="-122"/>
            </a:endParaRPr>
          </a:p>
        </p:txBody>
      </p:sp>
      <p:sp>
        <p:nvSpPr>
          <p:cNvPr id="8" name="矩形 7"/>
          <p:cNvSpPr>
            <a:spLocks noChangeArrowheads="1"/>
          </p:cNvSpPr>
          <p:nvPr/>
        </p:nvSpPr>
        <p:spPr bwMode="auto">
          <a:xfrm>
            <a:off x="11601990" y="598507"/>
            <a:ext cx="588248" cy="588461"/>
          </a:xfrm>
          <a:prstGeom prst="rect">
            <a:avLst/>
          </a:prstGeom>
          <a:solidFill>
            <a:srgbClr val="BE0202"/>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857" y="2498262"/>
            <a:ext cx="4138799"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的拍摄准备</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10" name="任意多边形 9"/>
          <p:cNvSpPr/>
          <p:nvPr/>
        </p:nvSpPr>
        <p:spPr>
          <a:xfrm>
            <a:off x="-48710" y="-50791"/>
            <a:ext cx="6470722" cy="7029418"/>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2426" y="1509750"/>
            <a:ext cx="4232761"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的选题策划</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43" name="Oval 5"/>
          <p:cNvSpPr>
            <a:spLocks noChangeArrowheads="1"/>
          </p:cNvSpPr>
          <p:nvPr>
            <p:custDataLst>
              <p:tags r:id="rId4"/>
            </p:custDataLst>
          </p:nvPr>
        </p:nvSpPr>
        <p:spPr bwMode="auto">
          <a:xfrm>
            <a:off x="6767388" y="246588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9295" y="275412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5" name="Oval 9"/>
          <p:cNvSpPr>
            <a:spLocks noChangeArrowheads="1"/>
          </p:cNvSpPr>
          <p:nvPr>
            <p:custDataLst>
              <p:tags r:id="rId6"/>
            </p:custDataLst>
          </p:nvPr>
        </p:nvSpPr>
        <p:spPr bwMode="auto">
          <a:xfrm>
            <a:off x="7359099"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6279" y="252746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1360" y="271793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1674" y="1450071"/>
            <a:ext cx="579013" cy="581552"/>
          </a:xfrm>
          <a:prstGeom prst="ellipse">
            <a:avLst/>
          </a:prstGeom>
          <a:solidFill>
            <a:schemeClr val="tx1">
              <a:lumMod val="65000"/>
              <a:lumOff val="35000"/>
            </a:schemeClr>
          </a:solidFill>
          <a:ln>
            <a:noFill/>
          </a:ln>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3581" y="173830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51" name="Oval 9"/>
          <p:cNvSpPr>
            <a:spLocks noChangeArrowheads="1"/>
          </p:cNvSpPr>
          <p:nvPr>
            <p:custDataLst>
              <p:tags r:id="rId11"/>
            </p:custDataLst>
          </p:nvPr>
        </p:nvSpPr>
        <p:spPr bwMode="auto">
          <a:xfrm>
            <a:off x="7353385"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30565" y="1511655"/>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5646" y="1702120"/>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7024" y="4022615"/>
            <a:ext cx="3189014" cy="12063"/>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4647" y="3562960"/>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accent1"/>
                </a:solidFill>
                <a:latin typeface="微软雅黑" panose="020B0503020204020204" charset="-122"/>
                <a:ea typeface="微软雅黑" panose="020B0503020204020204" charset="-122"/>
              </a:rPr>
              <a:t>Vlog</a:t>
            </a:r>
            <a:r>
              <a:rPr lang="zh-CN" altLang="en-US" sz="2400" dirty="0">
                <a:solidFill>
                  <a:schemeClr val="accent1"/>
                </a:solidFill>
                <a:latin typeface="微软雅黑" panose="020B0503020204020204" charset="-122"/>
                <a:ea typeface="微软雅黑" panose="020B0503020204020204" charset="-122"/>
              </a:rPr>
              <a:t>的拍摄思路与技巧</a:t>
            </a:r>
            <a:endParaRPr lang="zh-CN" altLang="en-US" sz="2400" dirty="0">
              <a:solidFill>
                <a:schemeClr val="accent1"/>
              </a:solidFill>
              <a:latin typeface="微软雅黑" panose="020B0503020204020204" charset="-122"/>
              <a:ea typeface="微软雅黑" panose="020B0503020204020204" charset="-122"/>
            </a:endParaRPr>
          </a:p>
        </p:txBody>
      </p:sp>
      <p:sp>
        <p:nvSpPr>
          <p:cNvPr id="62" name="Oval 5"/>
          <p:cNvSpPr>
            <a:spLocks noChangeArrowheads="1"/>
          </p:cNvSpPr>
          <p:nvPr>
            <p:custDataLst>
              <p:tags r:id="rId16"/>
            </p:custDataLst>
          </p:nvPr>
        </p:nvSpPr>
        <p:spPr bwMode="auto">
          <a:xfrm>
            <a:off x="6790244" y="3491853"/>
            <a:ext cx="579013" cy="581552"/>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2151" y="378009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4" name="Oval 9"/>
          <p:cNvSpPr>
            <a:spLocks noChangeArrowheads="1"/>
          </p:cNvSpPr>
          <p:nvPr>
            <p:custDataLst>
              <p:tags r:id="rId18"/>
            </p:custDataLst>
          </p:nvPr>
        </p:nvSpPr>
        <p:spPr bwMode="auto">
          <a:xfrm>
            <a:off x="7381954"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9135" y="3553437"/>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3581" y="3743902"/>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4647" y="4573058"/>
            <a:ext cx="3901353"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的剪辑与制作</a:t>
            </a:r>
            <a:endParaRPr lang="en-US" altLang="zh-CN" sz="2400" dirty="0">
              <a:solidFill>
                <a:schemeClr val="tx1">
                  <a:lumMod val="65000"/>
                  <a:lumOff val="35000"/>
                </a:schemeClr>
              </a:solidFill>
              <a:latin typeface="微软雅黑" panose="020B0503020204020204" charset="-122"/>
              <a:ea typeface="微软雅黑" panose="020B0503020204020204" charset="-122"/>
            </a:endParaRPr>
          </a:p>
        </p:txBody>
      </p:sp>
      <p:sp>
        <p:nvSpPr>
          <p:cNvPr id="40" name="Oval 5"/>
          <p:cNvSpPr>
            <a:spLocks noChangeArrowheads="1"/>
          </p:cNvSpPr>
          <p:nvPr>
            <p:custDataLst>
              <p:tags r:id="rId22"/>
            </p:custDataLst>
          </p:nvPr>
        </p:nvSpPr>
        <p:spPr bwMode="auto">
          <a:xfrm>
            <a:off x="6790244" y="4501951"/>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2151" y="4790188"/>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42" name="Oval 9"/>
          <p:cNvSpPr>
            <a:spLocks noChangeArrowheads="1"/>
          </p:cNvSpPr>
          <p:nvPr>
            <p:custDataLst>
              <p:tags r:id="rId24"/>
            </p:custDataLst>
          </p:nvPr>
        </p:nvSpPr>
        <p:spPr bwMode="auto">
          <a:xfrm>
            <a:off x="7381954"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9135" y="4564170"/>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3581" y="4754635"/>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316" y="5737329"/>
            <a:ext cx="1205532" cy="1055689"/>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705" y="5388247"/>
            <a:ext cx="542824" cy="588536"/>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383" y="5291110"/>
            <a:ext cx="561871" cy="619010"/>
          </a:xfrm>
          <a:prstGeom prst="roundRect">
            <a:avLst/>
          </a:prstGeom>
        </p:spPr>
      </p:pic>
      <p:sp>
        <p:nvSpPr>
          <p:cNvPr id="57" name="TextBox 15"/>
          <p:cNvSpPr txBox="1">
            <a:spLocks noChangeArrowheads="1"/>
          </p:cNvSpPr>
          <p:nvPr>
            <p:custDataLst>
              <p:tags r:id="rId33"/>
            </p:custDataLst>
          </p:nvPr>
        </p:nvSpPr>
        <p:spPr bwMode="auto">
          <a:xfrm>
            <a:off x="7474647" y="5616170"/>
            <a:ext cx="2934427"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charset="-122"/>
                <a:ea typeface="微软雅黑" panose="020B0503020204020204" charset="-122"/>
              </a:rPr>
              <a:t>课后练习</a:t>
            </a:r>
            <a:r>
              <a:rPr lang="en-US" altLang="zh-CN" sz="2400" dirty="0">
                <a:solidFill>
                  <a:schemeClr val="tx1">
                    <a:lumMod val="65000"/>
                    <a:lumOff val="35000"/>
                  </a:schemeClr>
                </a:solidFill>
                <a:latin typeface="微软雅黑" panose="020B0503020204020204" charset="-122"/>
                <a:ea typeface="微软雅黑" panose="020B0503020204020204" charset="-122"/>
              </a:rPr>
              <a:t>——</a:t>
            </a:r>
            <a:r>
              <a:rPr lang="zh-CN" altLang="en-US" sz="2400" dirty="0">
                <a:solidFill>
                  <a:schemeClr val="tx1">
                    <a:lumMod val="65000"/>
                    <a:lumOff val="35000"/>
                  </a:schemeClr>
                </a:solidFill>
                <a:latin typeface="微软雅黑" panose="020B0503020204020204" charset="-122"/>
                <a:ea typeface="微软雅黑" panose="020B0503020204020204" charset="-122"/>
              </a:rPr>
              <a:t>拍摄</a:t>
            </a:r>
            <a:r>
              <a:rPr lang="en-US" altLang="zh-CN" sz="2400" dirty="0">
                <a:solidFill>
                  <a:schemeClr val="tx1">
                    <a:lumMod val="65000"/>
                    <a:lumOff val="35000"/>
                  </a:schemeClr>
                </a:solidFill>
                <a:latin typeface="微软雅黑" panose="020B0503020204020204" charset="-122"/>
                <a:ea typeface="微软雅黑" panose="020B0503020204020204" charset="-122"/>
              </a:rPr>
              <a:t>Vlog</a:t>
            </a:r>
            <a:r>
              <a:rPr lang="zh-CN" altLang="en-US" sz="2400" dirty="0">
                <a:solidFill>
                  <a:schemeClr val="tx1">
                    <a:lumMod val="65000"/>
                    <a:lumOff val="35000"/>
                  </a:schemeClr>
                </a:solidFill>
                <a:latin typeface="微软雅黑" panose="020B0503020204020204" charset="-122"/>
                <a:ea typeface="微软雅黑" panose="020B0503020204020204" charset="-122"/>
              </a:rPr>
              <a:t>《我的一天》</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
        <p:nvSpPr>
          <p:cNvPr id="58" name="Oval 5"/>
          <p:cNvSpPr>
            <a:spLocks noChangeArrowheads="1"/>
          </p:cNvSpPr>
          <p:nvPr>
            <p:custDataLst>
              <p:tags r:id="rId34"/>
            </p:custDataLst>
          </p:nvPr>
        </p:nvSpPr>
        <p:spPr bwMode="auto">
          <a:xfrm>
            <a:off x="6790244" y="5545063"/>
            <a:ext cx="579013" cy="581552"/>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2151" y="5833300"/>
            <a:ext cx="653929" cy="32188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894" tIns="60946" rIns="121894" bIns="60946"/>
          <a:lstStyle/>
          <a:p>
            <a:endParaRPr lang="zh-CN" altLang="en-US"/>
          </a:p>
        </p:txBody>
      </p:sp>
      <p:sp>
        <p:nvSpPr>
          <p:cNvPr id="61" name="Oval 9"/>
          <p:cNvSpPr>
            <a:spLocks noChangeArrowheads="1"/>
          </p:cNvSpPr>
          <p:nvPr>
            <p:custDataLst>
              <p:tags r:id="rId36"/>
            </p:custDataLst>
          </p:nvPr>
        </p:nvSpPr>
        <p:spPr bwMode="auto">
          <a:xfrm>
            <a:off x="7381954"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9135" y="5607282"/>
            <a:ext cx="725036"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4" tIns="60946" rIns="121894" bIns="609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8.5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3581" y="5797746"/>
            <a:ext cx="54600" cy="5460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894" tIns="60946" rIns="121894" bIns="6094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旅途中形形色色的人、车水马龙的街道很容易让人眼花缭乱，找不到亮眼的地方进行拍摄。所以很多新手拍摄出来的素材往往难以在后期制作中使用。本小节旨在帮助新手寻找有效场景进行拍摄。</a:t>
            </a:r>
            <a:endParaRPr lang="zh-CN" altLang="en-US" dirty="0"/>
          </a:p>
          <a:p>
            <a:r>
              <a:rPr lang="en-US" altLang="zh-CN" dirty="0"/>
              <a:t>1</a:t>
            </a:r>
            <a:r>
              <a:rPr lang="zh-CN" altLang="en-US" dirty="0"/>
              <a:t>．寻找亮点</a:t>
            </a:r>
            <a:endParaRPr lang="zh-CN" altLang="en-US" dirty="0"/>
          </a:p>
          <a:p>
            <a:r>
              <a:rPr lang="zh-CN" altLang="en-US" dirty="0"/>
              <a:t>例如一条街道看上去人来人往毫无亮点，但作为创作优质</a:t>
            </a:r>
            <a:r>
              <a:rPr lang="en-US" altLang="zh-CN" dirty="0"/>
              <a:t>Vlog</a:t>
            </a:r>
            <a:r>
              <a:rPr lang="zh-CN" altLang="en-US" dirty="0"/>
              <a:t>的旅拍摄影师要拥有一双能发现美的眼睛，去探索整条街道上的亮点，然后再进行拍摄，这样拍摄得到的画面才是有意义的。</a:t>
            </a:r>
            <a:endParaRPr lang="zh-CN"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但这不是看一两个视频或者教程就能学会的，需要在摄影中不断练习，培养自己的审美能力，才能更快地找到亮点。摄影师在平时也可以带上设备外出进行拍摄，寻找不一样的画面，如图所示。善于发现并拍摄有效素材需要锻炼观察力。</a:t>
            </a:r>
            <a:endParaRPr lang="zh-CN" altLang="en-US" dirty="0"/>
          </a:p>
        </p:txBody>
      </p:sp>
      <p:grpSp>
        <p:nvGrpSpPr>
          <p:cNvPr id="6" name="组合 5"/>
          <p:cNvGrpSpPr/>
          <p:nvPr/>
        </p:nvGrpSpPr>
        <p:grpSpPr>
          <a:xfrm>
            <a:off x="2003230" y="2838559"/>
            <a:ext cx="8205855" cy="2787134"/>
            <a:chOff x="3641" y="4944"/>
            <a:chExt cx="12925" cy="4390"/>
          </a:xfrm>
        </p:grpSpPr>
        <p:pic>
          <p:nvPicPr>
            <p:cNvPr id="2" name="图片 1"/>
            <p:cNvPicPr>
              <a:picLocks noChangeAspect="1"/>
            </p:cNvPicPr>
            <p:nvPr/>
          </p:nvPicPr>
          <p:blipFill>
            <a:blip r:embed="rId1"/>
            <a:stretch>
              <a:fillRect/>
            </a:stretch>
          </p:blipFill>
          <p:spPr>
            <a:xfrm>
              <a:off x="3641" y="4944"/>
              <a:ext cx="6085" cy="4391"/>
            </a:xfrm>
            <a:prstGeom prst="rect">
              <a:avLst/>
            </a:prstGeom>
          </p:spPr>
        </p:pic>
        <p:pic>
          <p:nvPicPr>
            <p:cNvPr id="3" name="图片 2"/>
            <p:cNvPicPr>
              <a:picLocks noChangeAspect="1"/>
            </p:cNvPicPr>
            <p:nvPr/>
          </p:nvPicPr>
          <p:blipFill>
            <a:blip r:embed="rId2"/>
            <a:stretch>
              <a:fillRect/>
            </a:stretch>
          </p:blipFill>
          <p:spPr>
            <a:xfrm>
              <a:off x="9954" y="4944"/>
              <a:ext cx="6612" cy="4391"/>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．注意构图</a:t>
            </a:r>
            <a:endParaRPr lang="zh-CN" altLang="en-US" dirty="0"/>
          </a:p>
          <a:p>
            <a:r>
              <a:rPr lang="zh-CN" altLang="en-US" dirty="0"/>
              <a:t>构图的最终目的都是更好地表达主题。在旅拍过程中，构图是加分项。构图不完美但能够表达主题的素材也是可以使用的，如图所示。但这并不意味着拍摄的素材在横平竖直都难以保证的情况下还能被使用。在画面中，水平线如果不平，那将是一个减分项。</a:t>
            </a:r>
            <a:endParaRPr lang="zh-CN" altLang="en-US" dirty="0"/>
          </a:p>
          <a:p>
            <a:r>
              <a:rPr lang="zh-CN" altLang="en-US" dirty="0"/>
              <a:t>保证人物横平竖直是风景空镜的安全构图方法。在拍摄人物时，尽量离得近一点儿。图所示为拍摄的人物背影。</a:t>
            </a:r>
            <a:endParaRPr lang="zh-CN" altLang="en-US" dirty="0"/>
          </a:p>
        </p:txBody>
      </p:sp>
      <p:grpSp>
        <p:nvGrpSpPr>
          <p:cNvPr id="6" name="组合 5"/>
          <p:cNvGrpSpPr/>
          <p:nvPr/>
        </p:nvGrpSpPr>
        <p:grpSpPr>
          <a:xfrm>
            <a:off x="2033070" y="3775646"/>
            <a:ext cx="8007772" cy="2214470"/>
            <a:chOff x="289" y="6267"/>
            <a:chExt cx="12613" cy="3488"/>
          </a:xfrm>
        </p:grpSpPr>
        <p:pic>
          <p:nvPicPr>
            <p:cNvPr id="2" name="图片 1"/>
            <p:cNvPicPr>
              <a:picLocks noChangeAspect="1"/>
            </p:cNvPicPr>
            <p:nvPr/>
          </p:nvPicPr>
          <p:blipFill>
            <a:blip r:embed="rId1"/>
            <a:stretch>
              <a:fillRect/>
            </a:stretch>
          </p:blipFill>
          <p:spPr>
            <a:xfrm>
              <a:off x="289" y="6267"/>
              <a:ext cx="6206" cy="3488"/>
            </a:xfrm>
            <a:prstGeom prst="rect">
              <a:avLst/>
            </a:prstGeom>
          </p:spPr>
        </p:pic>
        <p:pic>
          <p:nvPicPr>
            <p:cNvPr id="3" name="图片 2"/>
            <p:cNvPicPr>
              <a:picLocks noChangeAspect="1"/>
            </p:cNvPicPr>
            <p:nvPr/>
          </p:nvPicPr>
          <p:blipFill>
            <a:blip r:embed="rId2"/>
            <a:stretch>
              <a:fillRect/>
            </a:stretch>
          </p:blipFill>
          <p:spPr>
            <a:xfrm>
              <a:off x="6688" y="6267"/>
              <a:ext cx="6214" cy="3488"/>
            </a:xfrm>
            <a:prstGeom prst="rect">
              <a:avLst/>
            </a:prstGeom>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．沟通交流</a:t>
            </a:r>
            <a:endParaRPr lang="zh-CN" altLang="en-US" dirty="0"/>
          </a:p>
          <a:p>
            <a:r>
              <a:rPr lang="zh-CN" altLang="en-US" dirty="0"/>
              <a:t>旅拍过程中难免会遇到陌生人，我们在拍摄的过程中也会捕捉一些陌生人的镜头作为人文素材使用。但在拍摄前最好与他们进行沟通，询问是否可以在镜头中拍到他们，以避免一些不必要的冲突。</a:t>
            </a:r>
            <a:endParaRPr lang="zh-CN" altLang="en-US" dirty="0"/>
          </a:p>
          <a:p>
            <a:r>
              <a:rPr lang="en-US" altLang="zh-CN" dirty="0"/>
              <a:t>4</a:t>
            </a:r>
            <a:r>
              <a:rPr lang="zh-CN" altLang="en-US" dirty="0"/>
              <a:t>．照片和视频都要</a:t>
            </a:r>
            <a:endParaRPr lang="zh-CN" altLang="en-US" dirty="0"/>
          </a:p>
          <a:p>
            <a:r>
              <a:rPr lang="zh-CN" altLang="en-US" dirty="0"/>
              <a:t>很多优秀</a:t>
            </a:r>
            <a:r>
              <a:rPr lang="en-US" altLang="zh-CN" dirty="0"/>
              <a:t>Vlog</a:t>
            </a:r>
            <a:r>
              <a:rPr lang="zh-CN" altLang="en-US" dirty="0"/>
              <a:t>创作者的旅拍作品除了视频素材，中间还会适当穿插一些图片素材，再配上合适的背景音乐，能够带来不错的节奏感，让屏幕前的观众拥有更好的感官体验。在旅拍的过程中，我们可以在选好拍摄角度与景别后，先拍摄几组照片，然后拍摄</a:t>
            </a:r>
            <a:r>
              <a:rPr lang="en-US" altLang="zh-CN" dirty="0"/>
              <a:t>5</a:t>
            </a:r>
            <a:r>
              <a:rPr lang="zh-CN" altLang="en-US" dirty="0"/>
              <a:t>～</a:t>
            </a:r>
            <a:r>
              <a:rPr lang="en-US" altLang="zh-CN" dirty="0"/>
              <a:t>10s</a:t>
            </a:r>
            <a:r>
              <a:rPr lang="zh-CN" altLang="en-US" dirty="0"/>
              <a:t>的视频素材。这样在拍摄中就做到了照片与视频素材的同步积累，而在后期剪辑中，可用的有效素材也会更充裕。</a:t>
            </a:r>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．拍摄不同节奏的素材片段</a:t>
            </a:r>
            <a:endParaRPr lang="zh-CN" altLang="en-US" dirty="0"/>
          </a:p>
          <a:p>
            <a:r>
              <a:rPr lang="zh-CN" altLang="en-US" dirty="0"/>
              <a:t>针对同一场景拍摄节奏不同的两组素材可以帮助我们在</a:t>
            </a:r>
            <a:r>
              <a:rPr lang="en-US" altLang="zh-CN" dirty="0"/>
              <a:t>Vlog</a:t>
            </a:r>
            <a:r>
              <a:rPr lang="zh-CN" altLang="en-US" dirty="0"/>
              <a:t>的创作过程中摸索出适合自己的</a:t>
            </a:r>
            <a:r>
              <a:rPr lang="en-US" altLang="zh-CN" dirty="0"/>
              <a:t>Vlog</a:t>
            </a:r>
            <a:r>
              <a:rPr lang="zh-CN" altLang="en-US" dirty="0"/>
              <a:t>风格。</a:t>
            </a:r>
            <a:endParaRPr lang="zh-CN" altLang="en-US" dirty="0"/>
          </a:p>
          <a:p>
            <a:r>
              <a:rPr lang="zh-CN" altLang="en-US" dirty="0"/>
              <a:t>具体来说，在本案例中，我们可以在飞机上拍摄航行过程中的画面（慢节奏）和降落起飞的画面（快节奏）。在拍摄完成后，根据其他视频素材把握视频节奏，做到快慢结合，松弛有度。除此之外，我们也可以在古城中拍摄一组慢节奏的素材，如拍摄同伴在古城中慢慢走过或是下午明媚的阳光照在树叶上的场景，如图所示。</a:t>
            </a:r>
            <a:endParaRPr lang="zh-CN" altLang="en-US" dirty="0"/>
          </a:p>
        </p:txBody>
      </p:sp>
      <p:pic>
        <p:nvPicPr>
          <p:cNvPr id="2" name="图片 1"/>
          <p:cNvPicPr>
            <a:picLocks noChangeAspect="1"/>
          </p:cNvPicPr>
          <p:nvPr/>
        </p:nvPicPr>
        <p:blipFill>
          <a:blip r:embed="rId1"/>
          <a:stretch>
            <a:fillRect/>
          </a:stretch>
        </p:blipFill>
        <p:spPr>
          <a:xfrm>
            <a:off x="4303409" y="4195303"/>
            <a:ext cx="3585181" cy="201067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8.3.1 </a:t>
            </a:r>
            <a:r>
              <a:rPr lang="zh-CN" altLang="en-US" dirty="0"/>
              <a:t>寻找有效素材</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我们也可以拍摄快节奏的素材，如拍摄古城中人来人往的繁华景象和使用延时摄影拍摄人流，如图所示。</a:t>
            </a:r>
            <a:endParaRPr lang="zh-CN" altLang="en-US" dirty="0"/>
          </a:p>
        </p:txBody>
      </p:sp>
      <p:pic>
        <p:nvPicPr>
          <p:cNvPr id="2" name="图片 1"/>
          <p:cNvPicPr>
            <a:picLocks noChangeAspect="1"/>
          </p:cNvPicPr>
          <p:nvPr/>
        </p:nvPicPr>
        <p:blipFill>
          <a:blip r:embed="rId1"/>
          <a:stretch>
            <a:fillRect/>
          </a:stretch>
        </p:blipFill>
        <p:spPr>
          <a:xfrm>
            <a:off x="3996761" y="2645555"/>
            <a:ext cx="4197843" cy="278776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8.3.2 </a:t>
            </a:r>
            <a:r>
              <a:rPr lang="zh-CN" altLang="en-US" dirty="0"/>
              <a:t>提升质感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想要提升</a:t>
            </a:r>
            <a:r>
              <a:rPr lang="en-US" altLang="zh-CN" dirty="0"/>
              <a:t>Vlog</a:t>
            </a:r>
            <a:r>
              <a:rPr lang="zh-CN" altLang="en-US" dirty="0"/>
              <a:t>的质感，除了使用好的拍摄设备，掌握一些拍摄技巧也可以实现。比如，通过寻找合适的前景能够较好地营造立体感。那么什么是合适的前景呢？首先，前景要能够强化构图，并且不能遮挡主体，如图所示，加上前景后可以让画面看起来更加饱满。</a:t>
            </a:r>
            <a:endParaRPr lang="zh-CN" altLang="en-US" dirty="0"/>
          </a:p>
        </p:txBody>
      </p:sp>
      <p:pic>
        <p:nvPicPr>
          <p:cNvPr id="2" name="图片 1"/>
          <p:cNvPicPr>
            <a:picLocks noChangeAspect="1"/>
          </p:cNvPicPr>
          <p:nvPr/>
        </p:nvPicPr>
        <p:blipFill>
          <a:blip r:embed="rId1"/>
          <a:stretch>
            <a:fillRect/>
          </a:stretch>
        </p:blipFill>
        <p:spPr>
          <a:xfrm>
            <a:off x="3996761" y="2907127"/>
            <a:ext cx="4197843" cy="2787769"/>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8.3.2 </a:t>
            </a:r>
            <a:r>
              <a:rPr lang="zh-CN" altLang="en-US" dirty="0"/>
              <a:t>提升质感</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其次，作为前景的物体应该有助于点缀画面，但不能喧宾夺主，过于抢眼。作为前景的物体既不能显得突兀，又要让画面具有层次感，如图所示。</a:t>
            </a:r>
            <a:endParaRPr lang="zh-CN" altLang="en-US" dirty="0"/>
          </a:p>
          <a:p>
            <a:r>
              <a:rPr lang="zh-CN" altLang="en-US" dirty="0"/>
              <a:t>最后，前景还可以起到叙事的作用。例如用路标引出拍摄的环节，如图所示，观众就能清楚地知道这是哪里。</a:t>
            </a:r>
            <a:endParaRPr lang="zh-CN" altLang="en-US" dirty="0"/>
          </a:p>
        </p:txBody>
      </p:sp>
      <p:grpSp>
        <p:nvGrpSpPr>
          <p:cNvPr id="6" name="组合 5"/>
          <p:cNvGrpSpPr/>
          <p:nvPr/>
        </p:nvGrpSpPr>
        <p:grpSpPr>
          <a:xfrm>
            <a:off x="1719438" y="3003629"/>
            <a:ext cx="8606466" cy="2787134"/>
            <a:chOff x="1775" y="5204"/>
            <a:chExt cx="13556" cy="4390"/>
          </a:xfrm>
        </p:grpSpPr>
        <p:pic>
          <p:nvPicPr>
            <p:cNvPr id="2" name="图片 1"/>
            <p:cNvPicPr>
              <a:picLocks noChangeAspect="1"/>
            </p:cNvPicPr>
            <p:nvPr/>
          </p:nvPicPr>
          <p:blipFill>
            <a:blip r:embed="rId1"/>
            <a:stretch>
              <a:fillRect/>
            </a:stretch>
          </p:blipFill>
          <p:spPr>
            <a:xfrm>
              <a:off x="1775" y="5204"/>
              <a:ext cx="6612" cy="4391"/>
            </a:xfrm>
            <a:prstGeom prst="rect">
              <a:avLst/>
            </a:prstGeom>
          </p:spPr>
        </p:pic>
        <p:pic>
          <p:nvPicPr>
            <p:cNvPr id="3" name="图片 2"/>
            <p:cNvPicPr>
              <a:picLocks noChangeAspect="1"/>
            </p:cNvPicPr>
            <p:nvPr/>
          </p:nvPicPr>
          <p:blipFill>
            <a:blip r:embed="rId2"/>
            <a:stretch>
              <a:fillRect/>
            </a:stretch>
          </p:blipFill>
          <p:spPr>
            <a:xfrm>
              <a:off x="8719" y="5204"/>
              <a:ext cx="6612" cy="4391"/>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对一个准备创作旅行</a:t>
            </a:r>
            <a:r>
              <a:rPr lang="en-US" altLang="zh-CN" dirty="0"/>
              <a:t>Vlog</a:t>
            </a:r>
            <a:r>
              <a:rPr lang="zh-CN" altLang="en-US" dirty="0"/>
              <a:t>的创作者来说，拍摄前不仅要准备设备，还要确定拍摄主题，这是关键的一步。主题就相当于视频的标题，只有把标题想好，才能根据标题来制定旅游攻略、确定人物穿着，以及围绕主题的故事构思。图所示为通过提问的方式来寻找主题的概念示意图。前面我们已经将此次</a:t>
            </a:r>
            <a:r>
              <a:rPr lang="en-US" altLang="zh-CN" dirty="0"/>
              <a:t>Vlog</a:t>
            </a:r>
            <a:r>
              <a:rPr lang="zh-CN" altLang="en-US" dirty="0"/>
              <a:t>的主题确定为</a:t>
            </a:r>
            <a:r>
              <a:rPr lang="en-US" altLang="zh-CN" dirty="0"/>
              <a:t>“</a:t>
            </a:r>
            <a:r>
              <a:rPr lang="zh-CN" altLang="en-US" dirty="0"/>
              <a:t>追逐日出，拥抱自由</a:t>
            </a:r>
            <a:r>
              <a:rPr lang="en-US" altLang="zh-CN" dirty="0"/>
              <a:t>”</a:t>
            </a:r>
            <a:r>
              <a:rPr lang="zh-CN" altLang="en-US" dirty="0"/>
              <a:t>，根据主题将日出的拍摄地点设在洱海，同时围绕主题搜索攻略并制定合适的旅行路线，以获得效果更好的拍摄素材。</a:t>
            </a:r>
            <a:endParaRPr lang="zh-CN" altLang="en-US" dirty="0"/>
          </a:p>
        </p:txBody>
      </p:sp>
      <p:pic>
        <p:nvPicPr>
          <p:cNvPr id="2" name="图片 1"/>
          <p:cNvPicPr>
            <a:picLocks noChangeAspect="1"/>
          </p:cNvPicPr>
          <p:nvPr/>
        </p:nvPicPr>
        <p:blipFill>
          <a:blip r:embed="rId1"/>
          <a:stretch>
            <a:fillRect/>
          </a:stretch>
        </p:blipFill>
        <p:spPr>
          <a:xfrm>
            <a:off x="4318647" y="3681048"/>
            <a:ext cx="3554072" cy="236303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8.3.3 </a:t>
            </a:r>
            <a:r>
              <a:rPr lang="zh-CN" altLang="en-US" dirty="0"/>
              <a:t>拍摄空镜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在旅拍过程中，空镜主要的作用是为观众交代时间、空间和介绍人物所处的环境。知道拍摄空镜的主要目的后，我们可以在拍摄过程中有针对性地拍摄一些空镜。</a:t>
            </a:r>
            <a:endParaRPr lang="zh-CN" altLang="en-US" dirty="0"/>
          </a:p>
          <a:p>
            <a:r>
              <a:rPr lang="en-US" altLang="zh-CN" dirty="0"/>
              <a:t>1</a:t>
            </a:r>
            <a:r>
              <a:rPr lang="zh-CN" altLang="en-US" dirty="0"/>
              <a:t>．旋转仰拍</a:t>
            </a:r>
            <a:endParaRPr lang="zh-CN" altLang="en-US" dirty="0"/>
          </a:p>
          <a:p>
            <a:r>
              <a:rPr lang="zh-CN" altLang="en-US" dirty="0"/>
              <a:t>略旋转的仰拍空镜素材在后期剪辑时可以作为过渡、衔接素材使用。一般来说，建筑物和树木是理想的拍摄对象，如图所示，在拍摄时要注意曝光和运镜速度。我们要保证物体和天空都清晰且曝光正确，运镜速度不宜过快，如果想加快运镜速度，可以在后期剪辑中进行处理。</a:t>
            </a:r>
            <a:endParaRPr lang="zh-CN" altLang="en-US" dirty="0"/>
          </a:p>
        </p:txBody>
      </p:sp>
      <p:pic>
        <p:nvPicPr>
          <p:cNvPr id="2" name="图片 1"/>
          <p:cNvPicPr>
            <a:picLocks noChangeAspect="1"/>
          </p:cNvPicPr>
          <p:nvPr/>
        </p:nvPicPr>
        <p:blipFill>
          <a:blip r:embed="rId1"/>
          <a:stretch>
            <a:fillRect/>
          </a:stretch>
        </p:blipFill>
        <p:spPr>
          <a:xfrm>
            <a:off x="3737094" y="3856276"/>
            <a:ext cx="4590835" cy="257508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8.3.3 </a:t>
            </a:r>
            <a:r>
              <a:rPr lang="zh-CN" altLang="en-US" dirty="0"/>
              <a:t>拍摄空镜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．低角度拍摄</a:t>
            </a:r>
            <a:endParaRPr lang="zh-CN" altLang="en-US" dirty="0"/>
          </a:p>
          <a:p>
            <a:r>
              <a:rPr lang="zh-CN" altLang="en-US" dirty="0"/>
              <a:t>低角度拍摄会得到日常生活中很难见到的画面，此时就需要使用具有翻转屏幕的相机来进行拍摄，否则不便于取景。使用不一样的拍摄角度可以丰富空镜，让画面更具电影感，如图所示。在本案例中，海鸥的特写镜头就是低角度拍摄的。</a:t>
            </a:r>
            <a:endParaRPr lang="zh-CN" altLang="en-US" dirty="0"/>
          </a:p>
        </p:txBody>
      </p:sp>
      <p:pic>
        <p:nvPicPr>
          <p:cNvPr id="3" name="图片 2"/>
          <p:cNvPicPr>
            <a:picLocks noChangeAspect="1"/>
          </p:cNvPicPr>
          <p:nvPr/>
        </p:nvPicPr>
        <p:blipFill>
          <a:blip r:embed="rId1"/>
          <a:stretch>
            <a:fillRect/>
          </a:stretch>
        </p:blipFill>
        <p:spPr>
          <a:xfrm>
            <a:off x="3996761" y="3283612"/>
            <a:ext cx="4197843" cy="278776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8.3.3 </a:t>
            </a:r>
            <a:r>
              <a:rPr lang="zh-CN" altLang="en-US" dirty="0"/>
              <a:t>拍摄空镜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．巧用玻璃或者镜子进行拍摄</a:t>
            </a:r>
            <a:endParaRPr lang="zh-CN" altLang="en-US" dirty="0"/>
          </a:p>
          <a:p>
            <a:r>
              <a:rPr lang="zh-CN" altLang="en-US" dirty="0"/>
              <a:t>使用镜子或玻璃来反映周围的环境是非常有创意的拍摄方式，特别是在雨雪天气中，玻璃上的水珠缓缓滑落，往往能够渲染氛围，如图所示。</a:t>
            </a:r>
            <a:endParaRPr lang="zh-CN" altLang="en-US" dirty="0"/>
          </a:p>
        </p:txBody>
      </p:sp>
      <p:pic>
        <p:nvPicPr>
          <p:cNvPr id="2" name="图片 1"/>
          <p:cNvPicPr>
            <a:picLocks noChangeAspect="1"/>
          </p:cNvPicPr>
          <p:nvPr/>
        </p:nvPicPr>
        <p:blipFill>
          <a:blip r:embed="rId1"/>
          <a:stretch>
            <a:fillRect/>
          </a:stretch>
        </p:blipFill>
        <p:spPr>
          <a:xfrm>
            <a:off x="3487586" y="2679204"/>
            <a:ext cx="4912720" cy="326456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8.3.3 </a:t>
            </a:r>
            <a:r>
              <a:rPr lang="zh-CN" altLang="en-US" dirty="0"/>
              <a:t>拍摄空镜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．拍摄交通工具或标识牌</a:t>
            </a:r>
            <a:endParaRPr lang="zh-CN" altLang="en-US" dirty="0"/>
          </a:p>
          <a:p>
            <a:r>
              <a:rPr lang="zh-CN" altLang="en-US" dirty="0"/>
              <a:t>交通工具和标识牌在很多地方都是很有特色的，如图所示。拍摄它们除了可以增加</a:t>
            </a:r>
            <a:r>
              <a:rPr lang="en-US" altLang="zh-CN" dirty="0"/>
              <a:t>Vlog</a:t>
            </a:r>
            <a:r>
              <a:rPr lang="zh-CN" altLang="en-US" dirty="0"/>
              <a:t>画面的美感，还能告诉观众拍摄的地点。</a:t>
            </a:r>
            <a:endParaRPr lang="zh-CN" altLang="en-US" dirty="0"/>
          </a:p>
        </p:txBody>
      </p:sp>
      <p:pic>
        <p:nvPicPr>
          <p:cNvPr id="2" name="图片 1"/>
          <p:cNvPicPr>
            <a:picLocks noChangeAspect="1"/>
          </p:cNvPicPr>
          <p:nvPr/>
        </p:nvPicPr>
        <p:blipFill>
          <a:blip r:embed="rId1"/>
          <a:stretch>
            <a:fillRect/>
          </a:stretch>
        </p:blipFill>
        <p:spPr>
          <a:xfrm>
            <a:off x="3495204" y="2737613"/>
            <a:ext cx="5201592" cy="34563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．重点拍摄项目</a:t>
            </a:r>
            <a:endParaRPr lang="zh-CN" altLang="en-US" dirty="0"/>
          </a:p>
          <a:p>
            <a:r>
              <a:rPr lang="zh-CN" altLang="en-US" dirty="0"/>
              <a:t>利用搜索引擎可以快速了解某一个旅游城市值得去、值得拍的地点。按照搜索结果选择自己要拍的项目，然后将其全部罗列出来，进行一次</a:t>
            </a:r>
            <a:r>
              <a:rPr lang="en-US" altLang="zh-CN" dirty="0"/>
              <a:t>“</a:t>
            </a:r>
            <a:r>
              <a:rPr lang="zh-CN" altLang="en-US" dirty="0"/>
              <a:t>头脑风暴</a:t>
            </a:r>
            <a:r>
              <a:rPr lang="en-US" altLang="zh-CN" dirty="0"/>
              <a:t>”</a:t>
            </a:r>
            <a:r>
              <a:rPr lang="zh-CN" altLang="en-US" dirty="0"/>
              <a:t>，筛选出重点拍摄项目，避免在抵达目的地后将时间浪费在寻找拍摄场地和拍摄本身上。</a:t>
            </a:r>
            <a:endParaRPr lang="zh-CN" altLang="en-US" dirty="0"/>
          </a:p>
          <a:p>
            <a:r>
              <a:rPr lang="zh-CN" altLang="en-US" dirty="0"/>
              <a:t>此次旅行的地点设在云南大理，主题是</a:t>
            </a:r>
            <a:r>
              <a:rPr lang="en-US" altLang="zh-CN" dirty="0"/>
              <a:t>“</a:t>
            </a:r>
            <a:r>
              <a:rPr lang="zh-CN" altLang="en-US" dirty="0"/>
              <a:t>追逐日出，拥抱自由</a:t>
            </a:r>
            <a:r>
              <a:rPr lang="en-US" altLang="zh-CN" dirty="0"/>
              <a:t>”</a:t>
            </a:r>
            <a:r>
              <a:rPr lang="zh-CN" altLang="en-US" dirty="0"/>
              <a:t>。那么重点拍摄项目应该是与日出相关的，以及能够向观众展示</a:t>
            </a:r>
            <a:r>
              <a:rPr lang="en-US" altLang="zh-CN" dirty="0"/>
              <a:t>“</a:t>
            </a:r>
            <a:r>
              <a:rPr lang="zh-CN" altLang="en-US" dirty="0"/>
              <a:t>自由</a:t>
            </a:r>
            <a:r>
              <a:rPr lang="en-US" altLang="zh-CN" dirty="0"/>
              <a:t>”</a:t>
            </a:r>
            <a:r>
              <a:rPr lang="zh-CN" altLang="en-US" dirty="0"/>
              <a:t>这一意象。</a:t>
            </a: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首先我们要了解大理。大理位于云南省西部，依山傍水，宜居的气候、悠久的历史、多样化的民族符号等，都让这里散发着迷人的光彩。近几年，大理越来越</a:t>
            </a:r>
            <a:r>
              <a:rPr lang="en-US" altLang="zh-CN" dirty="0"/>
              <a:t>“</a:t>
            </a:r>
            <a:r>
              <a:rPr lang="zh-CN" altLang="en-US" dirty="0"/>
              <a:t>出名</a:t>
            </a:r>
            <a:r>
              <a:rPr lang="en-US" altLang="zh-CN" dirty="0"/>
              <a:t>”</a:t>
            </a:r>
            <a:r>
              <a:rPr lang="zh-CN" altLang="en-US" dirty="0"/>
              <a:t>了，在大理定居一时间成了大城市文艺青年的</a:t>
            </a:r>
            <a:r>
              <a:rPr lang="en-US" altLang="zh-CN" dirty="0"/>
              <a:t>“</a:t>
            </a:r>
            <a:r>
              <a:rPr lang="zh-CN" altLang="en-US" dirty="0"/>
              <a:t>梦想</a:t>
            </a:r>
            <a:r>
              <a:rPr lang="en-US" altLang="zh-CN" dirty="0"/>
              <a:t>”</a:t>
            </a:r>
            <a:r>
              <a:rPr lang="zh-CN" altLang="en-US" dirty="0"/>
              <a:t>。自此，大理超越了地理概念，成了阳光、自由、宜居的代名词。大理最有名的一个景点就是洱海。图所示为在洱海拍摄的日出。洱海拥有较为不错的自然气候，也有较多的海鸥在此生活，可通过海鸥飞翔、嬉戏的画面来展示自由的感觉。故拍摄的地点就定在了洱海，重点拍摄项目为洱海的日出和海鸥。</a:t>
            </a:r>
            <a:endParaRPr lang="zh-CN" altLang="en-US" dirty="0"/>
          </a:p>
        </p:txBody>
      </p:sp>
      <p:pic>
        <p:nvPicPr>
          <p:cNvPr id="2" name="图片 1"/>
          <p:cNvPicPr>
            <a:picLocks noChangeAspect="1"/>
          </p:cNvPicPr>
          <p:nvPr/>
        </p:nvPicPr>
        <p:blipFill>
          <a:blip r:embed="rId1"/>
          <a:stretch>
            <a:fillRect/>
          </a:stretch>
        </p:blipFill>
        <p:spPr>
          <a:xfrm>
            <a:off x="4241826" y="3888655"/>
            <a:ext cx="3708348" cy="24531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．故事结构</a:t>
            </a:r>
            <a:endParaRPr lang="zh-CN" altLang="en-US" dirty="0"/>
          </a:p>
          <a:p>
            <a:r>
              <a:rPr lang="zh-CN" altLang="en-US" dirty="0"/>
              <a:t>好的故事是好的</a:t>
            </a:r>
            <a:r>
              <a:rPr lang="en-US" altLang="zh-CN" dirty="0"/>
              <a:t>Vlog</a:t>
            </a:r>
            <a:r>
              <a:rPr lang="zh-CN" altLang="en-US" dirty="0"/>
              <a:t>的基本要素之一。创作者可以提前想好几个故事并写下来，在旅途中遇到的意想不到的情节和创作者提前构思好的故事也许会擦出不一样的火花，产生不一样的趣味。</a:t>
            </a:r>
            <a:endParaRPr lang="zh-CN" altLang="en-US" dirty="0"/>
          </a:p>
          <a:p>
            <a:r>
              <a:rPr lang="zh-CN" altLang="en-US" dirty="0"/>
              <a:t>本案例以云南大理为旅行目的地，旨在通过画面表达放松、自由的感觉，结合前面确定的主题，这个</a:t>
            </a:r>
            <a:r>
              <a:rPr lang="en-US" altLang="zh-CN" dirty="0"/>
              <a:t>Vlog</a:t>
            </a:r>
            <a:r>
              <a:rPr lang="zh-CN" altLang="en-US" dirty="0"/>
              <a:t>的故事就是跨越上千公里来到洱海看日出，看飞翔的海鸥，如图所示，享受放松自己的心情，忘记城市生活的喧嚣，拥抱自由的感觉。</a:t>
            </a:r>
            <a:endParaRPr lang="zh-CN" altLang="en-US" dirty="0"/>
          </a:p>
        </p:txBody>
      </p:sp>
      <p:pic>
        <p:nvPicPr>
          <p:cNvPr id="2" name="图片 1"/>
          <p:cNvPicPr>
            <a:picLocks noChangeAspect="1"/>
          </p:cNvPicPr>
          <p:nvPr/>
        </p:nvPicPr>
        <p:blipFill>
          <a:blip r:embed="rId1"/>
          <a:stretch>
            <a:fillRect/>
          </a:stretch>
        </p:blipFill>
        <p:spPr>
          <a:xfrm>
            <a:off x="4370707" y="4134989"/>
            <a:ext cx="3450586" cy="233065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8.1.1 </a:t>
            </a:r>
            <a:r>
              <a:rPr lang="zh-CN" altLang="en-US" dirty="0"/>
              <a:t>确定拍摄主题</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．衔接素材</a:t>
            </a:r>
            <a:endParaRPr lang="zh-CN" altLang="en-US" dirty="0"/>
          </a:p>
          <a:p>
            <a:r>
              <a:rPr lang="zh-CN" altLang="en-US" dirty="0"/>
              <a:t>在旅行途中，可以拍摄一些当地的路标、文字性的景物和特写镜头，这些片段将成为后期剪辑时很好的衔接素材。图所示为使用特写镜头拍摄的海鸥。</a:t>
            </a:r>
            <a:endParaRPr lang="zh-CN" altLang="en-US" dirty="0"/>
          </a:p>
        </p:txBody>
      </p:sp>
      <p:pic>
        <p:nvPicPr>
          <p:cNvPr id="2" name="图片 1"/>
          <p:cNvPicPr>
            <a:picLocks noChangeAspect="1"/>
          </p:cNvPicPr>
          <p:nvPr/>
        </p:nvPicPr>
        <p:blipFill>
          <a:blip r:embed="rId1"/>
          <a:stretch>
            <a:fillRect/>
          </a:stretch>
        </p:blipFill>
        <p:spPr>
          <a:xfrm>
            <a:off x="3415844" y="2773166"/>
            <a:ext cx="5360312" cy="301505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en-US" altLang="zh-CN" dirty="0"/>
              <a:t>8.1.2 </a:t>
            </a:r>
            <a:r>
              <a:rPr lang="zh-CN" altLang="en-US" dirty="0"/>
              <a:t>区分画面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80135" y="1093902"/>
            <a:ext cx="10526986" cy="888835"/>
          </a:xfrm>
          <a:prstGeom prst="rect">
            <a:avLst/>
          </a:prstGeom>
        </p:spPr>
        <p:txBody>
          <a:bodyPr vert="horz" lIns="121894" tIns="60946" rIns="121894" bIns="60946"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到一个陌生的地方旅游，在没有脚本的情况下，我们要学会运用主画面和辅助画面并与主题进行搭配，把本次拍摄提前准备好的主题和故事交代清楚。</a:t>
            </a:r>
            <a:endParaRPr lang="zh-CN" altLang="en-US" dirty="0"/>
          </a:p>
          <a:p>
            <a:r>
              <a:rPr lang="en-US" altLang="zh-CN" dirty="0"/>
              <a:t>1</a:t>
            </a:r>
            <a:r>
              <a:rPr lang="zh-CN" altLang="en-US" dirty="0"/>
              <a:t>．主画面</a:t>
            </a:r>
            <a:endParaRPr lang="zh-CN" altLang="en-US" dirty="0"/>
          </a:p>
          <a:p>
            <a:r>
              <a:rPr lang="zh-CN" altLang="en-US" dirty="0"/>
              <a:t>在</a:t>
            </a:r>
            <a:r>
              <a:rPr lang="en-US" altLang="zh-CN" dirty="0"/>
              <a:t>Vlog</a:t>
            </a:r>
            <a:r>
              <a:rPr lang="zh-CN" altLang="en-US" dirty="0"/>
              <a:t>的制作过程中，所有</a:t>
            </a:r>
            <a:r>
              <a:rPr lang="en-US" altLang="zh-CN" dirty="0"/>
              <a:t>Vlog</a:t>
            </a:r>
            <a:r>
              <a:rPr lang="zh-CN" altLang="en-US" dirty="0"/>
              <a:t>的主画面都应该围绕主题和故事展开，特别是拍摄过程中人物对着镜头说话的部分，在只有一个人出镜的</a:t>
            </a:r>
            <a:r>
              <a:rPr lang="en-US" altLang="zh-CN" dirty="0"/>
              <a:t>Vlog</a:t>
            </a:r>
            <a:r>
              <a:rPr lang="zh-CN" altLang="en-US" dirty="0"/>
              <a:t>中，这将是整个故事的主线。在旅途中，要确保把重点项目的主线拍摄完整。在本案例的</a:t>
            </a:r>
            <a:r>
              <a:rPr lang="en-US" altLang="zh-CN" dirty="0"/>
              <a:t>Vlog</a:t>
            </a:r>
            <a:r>
              <a:rPr lang="zh-CN" altLang="en-US" dirty="0"/>
              <a:t>中，主画面是洱海的日出和在洱海拍摄的海鸥。日出作为开头，符合时间上的旅途推进，海鸥则作为结尾，如图所示，强调</a:t>
            </a:r>
            <a:r>
              <a:rPr lang="en-US" altLang="zh-CN" dirty="0"/>
              <a:t>Vlog</a:t>
            </a:r>
            <a:r>
              <a:rPr lang="zh-CN" altLang="en-US" dirty="0"/>
              <a:t>整体给人自由的感觉。</a:t>
            </a:r>
            <a:endParaRPr lang="zh-CN" altLang="en-US" dirty="0"/>
          </a:p>
        </p:txBody>
      </p:sp>
      <p:pic>
        <p:nvPicPr>
          <p:cNvPr id="2" name="图片 1"/>
          <p:cNvPicPr>
            <a:picLocks noChangeAspect="1"/>
          </p:cNvPicPr>
          <p:nvPr/>
        </p:nvPicPr>
        <p:blipFill>
          <a:blip r:embed="rId1"/>
          <a:stretch>
            <a:fillRect/>
          </a:stretch>
        </p:blipFill>
        <p:spPr>
          <a:xfrm>
            <a:off x="4100247" y="4185145"/>
            <a:ext cx="3991506" cy="2246849"/>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95.75,&quot;left&quot;:527.15,&quot;top&quot;:114.2,&quot;width&quot;:394.9}"/>
</p:tagLst>
</file>

<file path=ppt/tags/tag101.xml><?xml version="1.0" encoding="utf-8"?>
<p:tagLst xmlns:p="http://schemas.openxmlformats.org/presentationml/2006/main">
  <p:tag name="KSO_WM_DIAGRAM_VIRTUALLY_FRAME" val="{&quot;height&quot;:395.75,&quot;left&quot;:527.15,&quot;top&quot;:114.2,&quot;width&quot;:394.9}"/>
</p:tagLst>
</file>

<file path=ppt/tags/tag102.xml><?xml version="1.0" encoding="utf-8"?>
<p:tagLst xmlns:p="http://schemas.openxmlformats.org/presentationml/2006/main">
  <p:tag name="KSO_WM_DIAGRAM_VIRTUALLY_FRAME" val="{&quot;height&quot;:395.75,&quot;left&quot;:527.15,&quot;top&quot;:114.2,&quot;width&quot;:394.9}"/>
</p:tagLst>
</file>

<file path=ppt/tags/tag103.xml><?xml version="1.0" encoding="utf-8"?>
<p:tagLst xmlns:p="http://schemas.openxmlformats.org/presentationml/2006/main">
  <p:tag name="KSO_WM_DIAGRAM_VIRTUALLY_FRAME" val="{&quot;height&quot;:395.75,&quot;left&quot;:527.15,&quot;top&quot;:114.2,&quot;width&quot;:394.9}"/>
</p:tagLst>
</file>

<file path=ppt/tags/tag104.xml><?xml version="1.0" encoding="utf-8"?>
<p:tagLst xmlns:p="http://schemas.openxmlformats.org/presentationml/2006/main">
  <p:tag name="KSO_WM_DIAGRAM_VIRTUALLY_FRAME" val="{&quot;height&quot;:395.75,&quot;left&quot;:527.15,&quot;top&quot;:114.2,&quot;width&quot;:394.9}"/>
</p:tagLst>
</file>

<file path=ppt/tags/tag105.xml><?xml version="1.0" encoding="utf-8"?>
<p:tagLst xmlns:p="http://schemas.openxmlformats.org/presentationml/2006/main">
  <p:tag name="KSO_WM_DIAGRAM_VIRTUALLY_FRAME" val="{&quot;height&quot;:395.75,&quot;left&quot;:527.15,&quot;top&quot;:114.2,&quot;width&quot;:394.9}"/>
</p:tagLst>
</file>

<file path=ppt/tags/tag106.xml><?xml version="1.0" encoding="utf-8"?>
<p:tagLst xmlns:p="http://schemas.openxmlformats.org/presentationml/2006/main">
  <p:tag name="KSO_WM_DIAGRAM_VIRTUALLY_FRAME" val="{&quot;height&quot;:395.75,&quot;left&quot;:527.15,&quot;top&quot;:114.2,&quot;width&quot;:394.9}"/>
</p:tagLst>
</file>

<file path=ppt/tags/tag107.xml><?xml version="1.0" encoding="utf-8"?>
<p:tagLst xmlns:p="http://schemas.openxmlformats.org/presentationml/2006/main">
  <p:tag name="KSO_WM_DIAGRAM_VIRTUALLY_FRAME" val="{&quot;height&quot;:395.75,&quot;left&quot;:527.15,&quot;top&quot;:114.2,&quot;width&quot;:394.9}"/>
</p:tagLst>
</file>

<file path=ppt/tags/tag108.xml><?xml version="1.0" encoding="utf-8"?>
<p:tagLst xmlns:p="http://schemas.openxmlformats.org/presentationml/2006/main">
  <p:tag name="KSO_WM_DIAGRAM_VIRTUALLY_FRAME" val="{&quot;height&quot;:395.75,&quot;left&quot;:527.15,&quot;top&quot;:114.2,&quot;width&quot;:394.9}"/>
</p:tagLst>
</file>

<file path=ppt/tags/tag109.xml><?xml version="1.0" encoding="utf-8"?>
<p:tagLst xmlns:p="http://schemas.openxmlformats.org/presentationml/2006/main">
  <p:tag name="KSO_WM_DIAGRAM_VIRTUALLY_FRAME" val="{&quot;height&quot;:395.75,&quot;left&quot;:527.15,&quot;top&quot;:114.2,&quot;width&quot;:394.9}"/>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DIAGRAM_VIRTUALLY_FRAME" val="{&quot;height&quot;:395.75,&quot;left&quot;:527.15,&quot;top&quot;:114.2,&quot;width&quot;:394.9}"/>
</p:tagLst>
</file>

<file path=ppt/tags/tag111.xml><?xml version="1.0" encoding="utf-8"?>
<p:tagLst xmlns:p="http://schemas.openxmlformats.org/presentationml/2006/main">
  <p:tag name="KSO_WM_DIAGRAM_VIRTUALLY_FRAME" val="{&quot;height&quot;:395.75,&quot;left&quot;:527.15,&quot;top&quot;:114.2,&quot;width&quot;:394.9}"/>
</p:tagLst>
</file>

<file path=ppt/tags/tag112.xml><?xml version="1.0" encoding="utf-8"?>
<p:tagLst xmlns:p="http://schemas.openxmlformats.org/presentationml/2006/main">
  <p:tag name="KSO_WM_DIAGRAM_VIRTUALLY_FRAME" val="{&quot;height&quot;:395.75,&quot;left&quot;:527.15,&quot;top&quot;:114.2,&quot;width&quot;:394.9}"/>
</p:tagLst>
</file>

<file path=ppt/tags/tag113.xml><?xml version="1.0" encoding="utf-8"?>
<p:tagLst xmlns:p="http://schemas.openxmlformats.org/presentationml/2006/main">
  <p:tag name="KSO_WM_DIAGRAM_VIRTUALLY_FRAME" val="{&quot;height&quot;:395.75,&quot;left&quot;:527.15,&quot;top&quot;:114.2,&quot;width&quot;:394.9}"/>
</p:tagLst>
</file>

<file path=ppt/tags/tag114.xml><?xml version="1.0" encoding="utf-8"?>
<p:tagLst xmlns:p="http://schemas.openxmlformats.org/presentationml/2006/main">
  <p:tag name="KSO_WM_DIAGRAM_VIRTUALLY_FRAME" val="{&quot;height&quot;:395.75,&quot;left&quot;:527.15,&quot;top&quot;:114.2,&quot;width&quot;:394.9}"/>
</p:tagLst>
</file>

<file path=ppt/tags/tag115.xml><?xml version="1.0" encoding="utf-8"?>
<p:tagLst xmlns:p="http://schemas.openxmlformats.org/presentationml/2006/main">
  <p:tag name="KSO_WM_DIAGRAM_VIRTUALLY_FRAME" val="{&quot;height&quot;:395.75,&quot;left&quot;:527.15,&quot;top&quot;:114.2,&quot;width&quot;:394.9}"/>
</p:tagLst>
</file>

<file path=ppt/tags/tag116.xml><?xml version="1.0" encoding="utf-8"?>
<p:tagLst xmlns:p="http://schemas.openxmlformats.org/presentationml/2006/main">
  <p:tag name="KSO_WM_DIAGRAM_VIRTUALLY_FRAME" val="{&quot;height&quot;:395.75,&quot;left&quot;:527.15,&quot;top&quot;:114.2,&quot;width&quot;:394.9}"/>
</p:tagLst>
</file>

<file path=ppt/tags/tag117.xml><?xml version="1.0" encoding="utf-8"?>
<p:tagLst xmlns:p="http://schemas.openxmlformats.org/presentationml/2006/main">
  <p:tag name="KSO_WM_DIAGRAM_VIRTUALLY_FRAME" val="{&quot;height&quot;:395.75,&quot;left&quot;:527.15,&quot;top&quot;:114.2,&quot;width&quot;:394.9}"/>
</p:tagLst>
</file>

<file path=ppt/tags/tag118.xml><?xml version="1.0" encoding="utf-8"?>
<p:tagLst xmlns:p="http://schemas.openxmlformats.org/presentationml/2006/main">
  <p:tag name="KSO_WM_DIAGRAM_VIRTUALLY_FRAME" val="{&quot;height&quot;:395.75,&quot;left&quot;:527.15,&quot;top&quot;:114.2,&quot;width&quot;:394.9}"/>
</p:tagLst>
</file>

<file path=ppt/tags/tag119.xml><?xml version="1.0" encoding="utf-8"?>
<p:tagLst xmlns:p="http://schemas.openxmlformats.org/presentationml/2006/main">
  <p:tag name="KSO_WM_DIAGRAM_VIRTUALLY_FRAME" val="{&quot;height&quot;:395.75,&quot;left&quot;:527.15,&quot;top&quot;:114.2,&quot;width&quot;:394.9}"/>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DIAGRAM_VIRTUALLY_FRAME" val="{&quot;height&quot;:395.75,&quot;left&quot;:527.15,&quot;top&quot;:114.2,&quot;width&quot;:394.9}"/>
</p:tagLst>
</file>

<file path=ppt/tags/tag121.xml><?xml version="1.0" encoding="utf-8"?>
<p:tagLst xmlns:p="http://schemas.openxmlformats.org/presentationml/2006/main">
  <p:tag name="KSO_WM_DIAGRAM_VIRTUALLY_FRAME" val="{&quot;height&quot;:395.75,&quot;left&quot;:527.15,&quot;top&quot;:114.2,&quot;width&quot;:394.9}"/>
</p:tagLst>
</file>

<file path=ppt/tags/tag122.xml><?xml version="1.0" encoding="utf-8"?>
<p:tagLst xmlns:p="http://schemas.openxmlformats.org/presentationml/2006/main">
  <p:tag name="KSO_WM_DIAGRAM_VIRTUALLY_FRAME" val="{&quot;height&quot;:395.75,&quot;left&quot;:527.15,&quot;top&quot;:114.2,&quot;width&quot;:394.9}"/>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DIAGRAM_VIRTUALLY_FRAME" val="{&quot;height&quot;:395.75,&quot;left&quot;:527.15,&quot;top&quot;:114.2,&quot;width&quot;:394.9}"/>
</p:tagLst>
</file>

<file path=ppt/tags/tag128.xml><?xml version="1.0" encoding="utf-8"?>
<p:tagLst xmlns:p="http://schemas.openxmlformats.org/presentationml/2006/main">
  <p:tag name="KSO_WM_DIAGRAM_VIRTUALLY_FRAME" val="{&quot;height&quot;:395.75,&quot;left&quot;:527.15,&quot;top&quot;:114.2,&quot;width&quot;:394.9}"/>
</p:tagLst>
</file>

<file path=ppt/tags/tag129.xml><?xml version="1.0" encoding="utf-8"?>
<p:tagLst xmlns:p="http://schemas.openxmlformats.org/presentationml/2006/main">
  <p:tag name="KSO_WM_DIAGRAM_VIRTUALLY_FRAME" val="{&quot;height&quot;:395.75,&quot;left&quot;:527.15,&quot;top&quot;:114.2,&quot;width&quot;:394.9}"/>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DIAGRAM_VIRTUALLY_FRAME" val="{&quot;height&quot;:395.75,&quot;left&quot;:527.15,&quot;top&quot;:114.2,&quot;width&quot;:394.9}"/>
</p:tagLst>
</file>

<file path=ppt/tags/tag131.xml><?xml version="1.0" encoding="utf-8"?>
<p:tagLst xmlns:p="http://schemas.openxmlformats.org/presentationml/2006/main">
  <p:tag name="KSO_WM_DIAGRAM_VIRTUALLY_FRAME" val="{&quot;height&quot;:395.75,&quot;left&quot;:527.15,&quot;top&quot;:114.2,&quot;width&quot;:394.9}"/>
</p:tagLst>
</file>

<file path=ppt/tags/tag132.xml><?xml version="1.0" encoding="utf-8"?>
<p:tagLst xmlns:p="http://schemas.openxmlformats.org/presentationml/2006/main">
  <p:tag name="KSO_WM_DIAGRAM_VIRTUALLY_FRAME" val="{&quot;height&quot;:395.75,&quot;left&quot;:527.15,&quot;top&quot;:114.2,&quot;width&quot;:394.9}"/>
</p:tagLst>
</file>

<file path=ppt/tags/tag133.xml><?xml version="1.0" encoding="utf-8"?>
<p:tagLst xmlns:p="http://schemas.openxmlformats.org/presentationml/2006/main">
  <p:tag name="KSO_WM_DIAGRAM_VIRTUALLY_FRAME" val="{&quot;height&quot;:395.75,&quot;left&quot;:527.15,&quot;top&quot;:114.2,&quot;width&quot;:394.9}"/>
</p:tagLst>
</file>

<file path=ppt/tags/tag134.xml><?xml version="1.0" encoding="utf-8"?>
<p:tagLst xmlns:p="http://schemas.openxmlformats.org/presentationml/2006/main">
  <p:tag name="KSO_WM_DIAGRAM_VIRTUALLY_FRAME" val="{&quot;height&quot;:395.75,&quot;left&quot;:527.15,&quot;top&quot;:114.2,&quot;width&quot;:394.9}"/>
</p:tagLst>
</file>

<file path=ppt/tags/tag135.xml><?xml version="1.0" encoding="utf-8"?>
<p:tagLst xmlns:p="http://schemas.openxmlformats.org/presentationml/2006/main">
  <p:tag name="KSO_WM_DIAGRAM_VIRTUALLY_FRAME" val="{&quot;height&quot;:395.75,&quot;left&quot;:527.15,&quot;top&quot;:114.2,&quot;width&quot;:394.9}"/>
</p:tagLst>
</file>

<file path=ppt/tags/tag136.xml><?xml version="1.0" encoding="utf-8"?>
<p:tagLst xmlns:p="http://schemas.openxmlformats.org/presentationml/2006/main">
  <p:tag name="KSO_WM_DIAGRAM_VIRTUALLY_FRAME" val="{&quot;height&quot;:395.75,&quot;left&quot;:527.15,&quot;top&quot;:114.2,&quot;width&quot;:394.9}"/>
</p:tagLst>
</file>

<file path=ppt/tags/tag137.xml><?xml version="1.0" encoding="utf-8"?>
<p:tagLst xmlns:p="http://schemas.openxmlformats.org/presentationml/2006/main">
  <p:tag name="KSO_WM_DIAGRAM_VIRTUALLY_FRAME" val="{&quot;height&quot;:395.75,&quot;left&quot;:527.15,&quot;top&quot;:114.2,&quot;width&quot;:394.9}"/>
</p:tagLst>
</file>

<file path=ppt/tags/tag138.xml><?xml version="1.0" encoding="utf-8"?>
<p:tagLst xmlns:p="http://schemas.openxmlformats.org/presentationml/2006/main">
  <p:tag name="KSO_WM_DIAGRAM_VIRTUALLY_FRAME" val="{&quot;height&quot;:395.75,&quot;left&quot;:527.15,&quot;top&quot;:114.2,&quot;width&quot;:394.9}"/>
</p:tagLst>
</file>

<file path=ppt/tags/tag139.xml><?xml version="1.0" encoding="utf-8"?>
<p:tagLst xmlns:p="http://schemas.openxmlformats.org/presentationml/2006/main">
  <p:tag name="KSO_WM_DIAGRAM_VIRTUALLY_FRAME" val="{&quot;height&quot;:395.75,&quot;left&quot;:527.15,&quot;top&quot;:114.2,&quot;width&quot;:394.9}"/>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DIAGRAM_VIRTUALLY_FRAME" val="{&quot;height&quot;:395.75,&quot;left&quot;:527.15,&quot;top&quot;:114.2,&quot;width&quot;:394.9}"/>
</p:tagLst>
</file>

<file path=ppt/tags/tag141.xml><?xml version="1.0" encoding="utf-8"?>
<p:tagLst xmlns:p="http://schemas.openxmlformats.org/presentationml/2006/main">
  <p:tag name="KSO_WM_DIAGRAM_VIRTUALLY_FRAME" val="{&quot;height&quot;:395.75,&quot;left&quot;:527.15,&quot;top&quot;:114.2,&quot;width&quot;:394.9}"/>
</p:tagLst>
</file>

<file path=ppt/tags/tag142.xml><?xml version="1.0" encoding="utf-8"?>
<p:tagLst xmlns:p="http://schemas.openxmlformats.org/presentationml/2006/main">
  <p:tag name="KSO_WM_DIAGRAM_VIRTUALLY_FRAME" val="{&quot;height&quot;:395.75,&quot;left&quot;:527.15,&quot;top&quot;:114.2,&quot;width&quot;:394.9}"/>
</p:tagLst>
</file>

<file path=ppt/tags/tag143.xml><?xml version="1.0" encoding="utf-8"?>
<p:tagLst xmlns:p="http://schemas.openxmlformats.org/presentationml/2006/main">
  <p:tag name="KSO_WM_DIAGRAM_VIRTUALLY_FRAME" val="{&quot;height&quot;:395.75,&quot;left&quot;:527.15,&quot;top&quot;:114.2,&quot;width&quot;:394.9}"/>
</p:tagLst>
</file>

<file path=ppt/tags/tag144.xml><?xml version="1.0" encoding="utf-8"?>
<p:tagLst xmlns:p="http://schemas.openxmlformats.org/presentationml/2006/main">
  <p:tag name="KSO_WM_DIAGRAM_VIRTUALLY_FRAME" val="{&quot;height&quot;:395.75,&quot;left&quot;:527.15,&quot;top&quot;:114.2,&quot;width&quot;:394.9}"/>
</p:tagLst>
</file>

<file path=ppt/tags/tag145.xml><?xml version="1.0" encoding="utf-8"?>
<p:tagLst xmlns:p="http://schemas.openxmlformats.org/presentationml/2006/main">
  <p:tag name="KSO_WM_DIAGRAM_VIRTUALLY_FRAME" val="{&quot;height&quot;:395.75,&quot;left&quot;:527.15,&quot;top&quot;:114.2,&quot;width&quot;:394.9}"/>
</p:tagLst>
</file>

<file path=ppt/tags/tag146.xml><?xml version="1.0" encoding="utf-8"?>
<p:tagLst xmlns:p="http://schemas.openxmlformats.org/presentationml/2006/main">
  <p:tag name="KSO_WM_DIAGRAM_VIRTUALLY_FRAME" val="{&quot;height&quot;:395.75,&quot;left&quot;:527.15,&quot;top&quot;:114.2,&quot;width&quot;:394.9}"/>
</p:tagLst>
</file>

<file path=ppt/tags/tag147.xml><?xml version="1.0" encoding="utf-8"?>
<p:tagLst xmlns:p="http://schemas.openxmlformats.org/presentationml/2006/main">
  <p:tag name="KSO_WM_DIAGRAM_VIRTUALLY_FRAME" val="{&quot;height&quot;:395.75,&quot;left&quot;:527.15,&quot;top&quot;:114.2,&quot;width&quot;:394.9}"/>
</p:tagLst>
</file>

<file path=ppt/tags/tag148.xml><?xml version="1.0" encoding="utf-8"?>
<p:tagLst xmlns:p="http://schemas.openxmlformats.org/presentationml/2006/main">
  <p:tag name="KSO_WM_DIAGRAM_VIRTUALLY_FRAME" val="{&quot;height&quot;:395.75,&quot;left&quot;:527.15,&quot;top&quot;:114.2,&quot;width&quot;:394.9}"/>
</p:tagLst>
</file>

<file path=ppt/tags/tag149.xml><?xml version="1.0" encoding="utf-8"?>
<p:tagLst xmlns:p="http://schemas.openxmlformats.org/presentationml/2006/main">
  <p:tag name="KSO_WM_DIAGRAM_VIRTUALLY_FRAME" val="{&quot;height&quot;:395.75,&quot;left&quot;:527.15,&quot;top&quot;:114.2,&quot;width&quot;:394.9}"/>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DIAGRAM_VIRTUALLY_FRAME" val="{&quot;height&quot;:395.75,&quot;left&quot;:527.15,&quot;top&quot;:114.2,&quot;width&quot;:394.9}"/>
</p:tagLst>
</file>

<file path=ppt/tags/tag151.xml><?xml version="1.0" encoding="utf-8"?>
<p:tagLst xmlns:p="http://schemas.openxmlformats.org/presentationml/2006/main">
  <p:tag name="KSO_WM_DIAGRAM_VIRTUALLY_FRAME" val="{&quot;height&quot;:395.75,&quot;left&quot;:527.15,&quot;top&quot;:114.2,&quot;width&quot;:394.9}"/>
</p:tagLst>
</file>

<file path=ppt/tags/tag152.xml><?xml version="1.0" encoding="utf-8"?>
<p:tagLst xmlns:p="http://schemas.openxmlformats.org/presentationml/2006/main">
  <p:tag name="KSO_WM_DIAGRAM_VIRTUALLY_FRAME" val="{&quot;height&quot;:395.75,&quot;left&quot;:527.15,&quot;top&quot;:114.2,&quot;width&quot;:394.9}"/>
</p:tagLst>
</file>

<file path=ppt/tags/tag153.xml><?xml version="1.0" encoding="utf-8"?>
<p:tagLst xmlns:p="http://schemas.openxmlformats.org/presentationml/2006/main">
  <p:tag name="KSO_WM_DIAGRAM_VIRTUALLY_FRAME" val="{&quot;height&quot;:395.75,&quot;left&quot;:527.15,&quot;top&quot;:114.2,&quot;width&quot;:394.9}"/>
</p:tagLst>
</file>

<file path=ppt/tags/tag154.xml><?xml version="1.0" encoding="utf-8"?>
<p:tagLst xmlns:p="http://schemas.openxmlformats.org/presentationml/2006/main">
  <p:tag name="KSO_WM_DIAGRAM_VIRTUALLY_FRAME" val="{&quot;height&quot;:395.75,&quot;left&quot;:527.15,&quot;top&quot;:114.2,&quot;width&quot;:394.9}"/>
</p:tagLst>
</file>

<file path=ppt/tags/tag155.xml><?xml version="1.0" encoding="utf-8"?>
<p:tagLst xmlns:p="http://schemas.openxmlformats.org/presentationml/2006/main">
  <p:tag name="KSO_WM_DIAGRAM_VIRTUALLY_FRAME" val="{&quot;height&quot;:395.75,&quot;left&quot;:527.15,&quot;top&quot;:114.2,&quot;width&quot;:394.9}"/>
</p:tagLst>
</file>

<file path=ppt/tags/tag156.xml><?xml version="1.0" encoding="utf-8"?>
<p:tagLst xmlns:p="http://schemas.openxmlformats.org/presentationml/2006/main">
  <p:tag name="KSO_WM_DIAGRAM_VIRTUALLY_FRAME" val="{&quot;height&quot;:395.75,&quot;left&quot;:527.15,&quot;top&quot;:114.2,&quot;width&quot;:394.9}"/>
</p:tagLst>
</file>

<file path=ppt/tags/tag157.xml><?xml version="1.0" encoding="utf-8"?>
<p:tagLst xmlns:p="http://schemas.openxmlformats.org/presentationml/2006/main">
  <p:tag name="KSO_WM_DIAGRAM_VIRTUALLY_FRAME" val="{&quot;height&quot;:395.75,&quot;left&quot;:527.15,&quot;top&quot;:114.2,&quot;width&quot;:394.9}"/>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DIAGRAM_VIRTUALLY_FRAME" val="{&quot;height&quot;:395.75,&quot;left&quot;:527.15,&quot;top&quot;:114.2,&quot;width&quot;:394.9}"/>
</p:tagLst>
</file>

<file path=ppt/tags/tag163.xml><?xml version="1.0" encoding="utf-8"?>
<p:tagLst xmlns:p="http://schemas.openxmlformats.org/presentationml/2006/main">
  <p:tag name="KSO_WM_DIAGRAM_VIRTUALLY_FRAME" val="{&quot;height&quot;:395.75,&quot;left&quot;:527.15,&quot;top&quot;:114.2,&quot;width&quot;:394.9}"/>
</p:tagLst>
</file>

<file path=ppt/tags/tag164.xml><?xml version="1.0" encoding="utf-8"?>
<p:tagLst xmlns:p="http://schemas.openxmlformats.org/presentationml/2006/main">
  <p:tag name="KSO_WM_DIAGRAM_VIRTUALLY_FRAME" val="{&quot;height&quot;:395.75,&quot;left&quot;:527.15,&quot;top&quot;:114.2,&quot;width&quot;:394.9}"/>
</p:tagLst>
</file>

<file path=ppt/tags/tag165.xml><?xml version="1.0" encoding="utf-8"?>
<p:tagLst xmlns:p="http://schemas.openxmlformats.org/presentationml/2006/main">
  <p:tag name="KSO_WM_DIAGRAM_VIRTUALLY_FRAME" val="{&quot;height&quot;:395.75,&quot;left&quot;:527.15,&quot;top&quot;:114.2,&quot;width&quot;:394.9}"/>
</p:tagLst>
</file>

<file path=ppt/tags/tag166.xml><?xml version="1.0" encoding="utf-8"?>
<p:tagLst xmlns:p="http://schemas.openxmlformats.org/presentationml/2006/main">
  <p:tag name="KSO_WM_DIAGRAM_VIRTUALLY_FRAME" val="{&quot;height&quot;:395.75,&quot;left&quot;:527.15,&quot;top&quot;:114.2,&quot;width&quot;:394.9}"/>
</p:tagLst>
</file>

<file path=ppt/tags/tag167.xml><?xml version="1.0" encoding="utf-8"?>
<p:tagLst xmlns:p="http://schemas.openxmlformats.org/presentationml/2006/main">
  <p:tag name="KSO_WM_DIAGRAM_VIRTUALLY_FRAME" val="{&quot;height&quot;:395.75,&quot;left&quot;:527.15,&quot;top&quot;:114.2,&quot;width&quot;:394.9}"/>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DIAGRAM_VIRTUALLY_FRAME" val="{&quot;height&quot;:395.75,&quot;left&quot;:527.15,&quot;top&quot;:114.2,&quot;width&quot;:394.9}"/>
</p:tagLst>
</file>

<file path=ppt/tags/tag64.xml><?xml version="1.0" encoding="utf-8"?>
<p:tagLst xmlns:p="http://schemas.openxmlformats.org/presentationml/2006/main">
  <p:tag name="KSO_WM_DIAGRAM_VIRTUALLY_FRAME" val="{&quot;height&quot;:395.75,&quot;left&quot;:527.15,&quot;top&quot;:114.2,&quot;width&quot;:394.9}"/>
</p:tagLst>
</file>

<file path=ppt/tags/tag65.xml><?xml version="1.0" encoding="utf-8"?>
<p:tagLst xmlns:p="http://schemas.openxmlformats.org/presentationml/2006/main">
  <p:tag name="KSO_WM_DIAGRAM_VIRTUALLY_FRAME" val="{&quot;height&quot;:395.75,&quot;left&quot;:527.15,&quot;top&quot;:114.2,&quot;width&quot;:394.9}"/>
</p:tagLst>
</file>

<file path=ppt/tags/tag66.xml><?xml version="1.0" encoding="utf-8"?>
<p:tagLst xmlns:p="http://schemas.openxmlformats.org/presentationml/2006/main">
  <p:tag name="KSO_WM_DIAGRAM_VIRTUALLY_FRAME" val="{&quot;height&quot;:395.75,&quot;left&quot;:527.15,&quot;top&quot;:114.2,&quot;width&quot;:394.9}"/>
</p:tagLst>
</file>

<file path=ppt/tags/tag67.xml><?xml version="1.0" encoding="utf-8"?>
<p:tagLst xmlns:p="http://schemas.openxmlformats.org/presentationml/2006/main">
  <p:tag name="KSO_WM_DIAGRAM_VIRTUALLY_FRAME" val="{&quot;height&quot;:395.75,&quot;left&quot;:527.15,&quot;top&quot;:114.2,&quot;width&quot;:394.9}"/>
</p:tagLst>
</file>

<file path=ppt/tags/tag68.xml><?xml version="1.0" encoding="utf-8"?>
<p:tagLst xmlns:p="http://schemas.openxmlformats.org/presentationml/2006/main">
  <p:tag name="KSO_WM_DIAGRAM_VIRTUALLY_FRAME" val="{&quot;height&quot;:395.75,&quot;left&quot;:527.15,&quot;top&quot;:114.2,&quot;width&quot;:394.9}"/>
</p:tagLst>
</file>

<file path=ppt/tags/tag69.xml><?xml version="1.0" encoding="utf-8"?>
<p:tagLst xmlns:p="http://schemas.openxmlformats.org/presentationml/2006/main">
  <p:tag name="KSO_WM_DIAGRAM_VIRTUALLY_FRAME" val="{&quot;height&quot;:395.75,&quot;left&quot;:527.15,&quot;top&quot;:114.2,&quot;width&quot;:394.9}"/>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395.75,&quot;left&quot;:527.15,&quot;top&quot;:114.2,&quot;width&quot;:394.9}"/>
</p:tagLst>
</file>

<file path=ppt/tags/tag71.xml><?xml version="1.0" encoding="utf-8"?>
<p:tagLst xmlns:p="http://schemas.openxmlformats.org/presentationml/2006/main">
  <p:tag name="KSO_WM_DIAGRAM_VIRTUALLY_FRAME" val="{&quot;height&quot;:395.75,&quot;left&quot;:527.15,&quot;top&quot;:114.2,&quot;width&quot;:394.9}"/>
</p:tagLst>
</file>

<file path=ppt/tags/tag72.xml><?xml version="1.0" encoding="utf-8"?>
<p:tagLst xmlns:p="http://schemas.openxmlformats.org/presentationml/2006/main">
  <p:tag name="KSO_WM_DIAGRAM_VIRTUALLY_FRAME" val="{&quot;height&quot;:395.75,&quot;left&quot;:527.15,&quot;top&quot;:114.2,&quot;width&quot;:394.9}"/>
</p:tagLst>
</file>

<file path=ppt/tags/tag73.xml><?xml version="1.0" encoding="utf-8"?>
<p:tagLst xmlns:p="http://schemas.openxmlformats.org/presentationml/2006/main">
  <p:tag name="KSO_WM_DIAGRAM_VIRTUALLY_FRAME" val="{&quot;height&quot;:395.75,&quot;left&quot;:527.15,&quot;top&quot;:114.2,&quot;width&quot;:394.9}"/>
</p:tagLst>
</file>

<file path=ppt/tags/tag74.xml><?xml version="1.0" encoding="utf-8"?>
<p:tagLst xmlns:p="http://schemas.openxmlformats.org/presentationml/2006/main">
  <p:tag name="KSO_WM_DIAGRAM_VIRTUALLY_FRAME" val="{&quot;height&quot;:395.75,&quot;left&quot;:527.15,&quot;top&quot;:114.2,&quot;width&quot;:394.9}"/>
</p:tagLst>
</file>

<file path=ppt/tags/tag75.xml><?xml version="1.0" encoding="utf-8"?>
<p:tagLst xmlns:p="http://schemas.openxmlformats.org/presentationml/2006/main">
  <p:tag name="KSO_WM_DIAGRAM_VIRTUALLY_FRAME" val="{&quot;height&quot;:395.75,&quot;left&quot;:527.15,&quot;top&quot;:114.2,&quot;width&quot;:394.9}"/>
</p:tagLst>
</file>

<file path=ppt/tags/tag76.xml><?xml version="1.0" encoding="utf-8"?>
<p:tagLst xmlns:p="http://schemas.openxmlformats.org/presentationml/2006/main">
  <p:tag name="KSO_WM_DIAGRAM_VIRTUALLY_FRAME" val="{&quot;height&quot;:395.75,&quot;left&quot;:527.15,&quot;top&quot;:114.2,&quot;width&quot;:394.9}"/>
</p:tagLst>
</file>

<file path=ppt/tags/tag77.xml><?xml version="1.0" encoding="utf-8"?>
<p:tagLst xmlns:p="http://schemas.openxmlformats.org/presentationml/2006/main">
  <p:tag name="KSO_WM_DIAGRAM_VIRTUALLY_FRAME" val="{&quot;height&quot;:395.75,&quot;left&quot;:527.15,&quot;top&quot;:114.2,&quot;width&quot;:394.9}"/>
</p:tagLst>
</file>

<file path=ppt/tags/tag78.xml><?xml version="1.0" encoding="utf-8"?>
<p:tagLst xmlns:p="http://schemas.openxmlformats.org/presentationml/2006/main">
  <p:tag name="KSO_WM_DIAGRAM_VIRTUALLY_FRAME" val="{&quot;height&quot;:395.75,&quot;left&quot;:527.15,&quot;top&quot;:114.2,&quot;width&quot;:394.9}"/>
</p:tagLst>
</file>

<file path=ppt/tags/tag79.xml><?xml version="1.0" encoding="utf-8"?>
<p:tagLst xmlns:p="http://schemas.openxmlformats.org/presentationml/2006/main">
  <p:tag name="KSO_WM_DIAGRAM_VIRTUALLY_FRAME" val="{&quot;height&quot;:395.75,&quot;left&quot;:527.15,&quot;top&quot;:114.2,&quot;width&quot;:394.9}"/>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DIAGRAM_VIRTUALLY_FRAME" val="{&quot;height&quot;:395.75,&quot;left&quot;:527.15,&quot;top&quot;:114.2,&quot;width&quot;:394.9}"/>
</p:tagLst>
</file>

<file path=ppt/tags/tag81.xml><?xml version="1.0" encoding="utf-8"?>
<p:tagLst xmlns:p="http://schemas.openxmlformats.org/presentationml/2006/main">
  <p:tag name="KSO_WM_DIAGRAM_VIRTUALLY_FRAME" val="{&quot;height&quot;:395.75,&quot;left&quot;:527.15,&quot;top&quot;:114.2,&quot;width&quot;:394.9}"/>
</p:tagLst>
</file>

<file path=ppt/tags/tag82.xml><?xml version="1.0" encoding="utf-8"?>
<p:tagLst xmlns:p="http://schemas.openxmlformats.org/presentationml/2006/main">
  <p:tag name="KSO_WM_DIAGRAM_VIRTUALLY_FRAME" val="{&quot;height&quot;:395.75,&quot;left&quot;:527.15,&quot;top&quot;:114.2,&quot;width&quot;:394.9}"/>
</p:tagLst>
</file>

<file path=ppt/tags/tag83.xml><?xml version="1.0" encoding="utf-8"?>
<p:tagLst xmlns:p="http://schemas.openxmlformats.org/presentationml/2006/main">
  <p:tag name="KSO_WM_DIAGRAM_VIRTUALLY_FRAME" val="{&quot;height&quot;:395.75,&quot;left&quot;:527.15,&quot;top&quot;:114.2,&quot;width&quot;:394.9}"/>
</p:tagLst>
</file>

<file path=ppt/tags/tag84.xml><?xml version="1.0" encoding="utf-8"?>
<p:tagLst xmlns:p="http://schemas.openxmlformats.org/presentationml/2006/main">
  <p:tag name="KSO_WM_DIAGRAM_VIRTUALLY_FRAME" val="{&quot;height&quot;:395.75,&quot;left&quot;:527.15,&quot;top&quot;:114.2,&quot;width&quot;:394.9}"/>
</p:tagLst>
</file>

<file path=ppt/tags/tag85.xml><?xml version="1.0" encoding="utf-8"?>
<p:tagLst xmlns:p="http://schemas.openxmlformats.org/presentationml/2006/main">
  <p:tag name="KSO_WM_DIAGRAM_VIRTUALLY_FRAME" val="{&quot;height&quot;:395.75,&quot;left&quot;:527.15,&quot;top&quot;:114.2,&quot;width&quot;:394.9}"/>
</p:tagLst>
</file>

<file path=ppt/tags/tag86.xml><?xml version="1.0" encoding="utf-8"?>
<p:tagLst xmlns:p="http://schemas.openxmlformats.org/presentationml/2006/main">
  <p:tag name="KSO_WM_DIAGRAM_VIRTUALLY_FRAME" val="{&quot;height&quot;:395.75,&quot;left&quot;:527.15,&quot;top&quot;:114.2,&quot;width&quot;:394.9}"/>
</p:tagLst>
</file>

<file path=ppt/tags/tag87.xml><?xml version="1.0" encoding="utf-8"?>
<p:tagLst xmlns:p="http://schemas.openxmlformats.org/presentationml/2006/main">
  <p:tag name="KSO_WM_DIAGRAM_VIRTUALLY_FRAME" val="{&quot;height&quot;:395.75,&quot;left&quot;:527.15,&quot;top&quot;:114.2,&quot;width&quot;:394.9}"/>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DIAGRAM_VIRTUALLY_FRAME" val="{&quot;height&quot;:395.75,&quot;left&quot;:527.15,&quot;top&quot;:114.2,&quot;width&quot;:394.9}"/>
</p:tagLst>
</file>

<file path=ppt/tags/tag93.xml><?xml version="1.0" encoding="utf-8"?>
<p:tagLst xmlns:p="http://schemas.openxmlformats.org/presentationml/2006/main">
  <p:tag name="KSO_WM_DIAGRAM_VIRTUALLY_FRAME" val="{&quot;height&quot;:395.75,&quot;left&quot;:527.15,&quot;top&quot;:114.2,&quot;width&quot;:394.9}"/>
</p:tagLst>
</file>

<file path=ppt/tags/tag94.xml><?xml version="1.0" encoding="utf-8"?>
<p:tagLst xmlns:p="http://schemas.openxmlformats.org/presentationml/2006/main">
  <p:tag name="KSO_WM_DIAGRAM_VIRTUALLY_FRAME" val="{&quot;height&quot;:395.75,&quot;left&quot;:527.15,&quot;top&quot;:114.2,&quot;width&quot;:394.9}"/>
</p:tagLst>
</file>

<file path=ppt/tags/tag95.xml><?xml version="1.0" encoding="utf-8"?>
<p:tagLst xmlns:p="http://schemas.openxmlformats.org/presentationml/2006/main">
  <p:tag name="KSO_WM_DIAGRAM_VIRTUALLY_FRAME" val="{&quot;height&quot;:395.75,&quot;left&quot;:527.15,&quot;top&quot;:114.2,&quot;width&quot;:394.9}"/>
</p:tagLst>
</file>

<file path=ppt/tags/tag96.xml><?xml version="1.0" encoding="utf-8"?>
<p:tagLst xmlns:p="http://schemas.openxmlformats.org/presentationml/2006/main">
  <p:tag name="KSO_WM_DIAGRAM_VIRTUALLY_FRAME" val="{&quot;height&quot;:395.75,&quot;left&quot;:527.15,&quot;top&quot;:114.2,&quot;width&quot;:394.9}"/>
</p:tagLst>
</file>

<file path=ppt/tags/tag97.xml><?xml version="1.0" encoding="utf-8"?>
<p:tagLst xmlns:p="http://schemas.openxmlformats.org/presentationml/2006/main">
  <p:tag name="KSO_WM_DIAGRAM_VIRTUALLY_FRAME" val="{&quot;height&quot;:395.75,&quot;left&quot;:527.15,&quot;top&quot;:114.2,&quot;width&quot;:394.9}"/>
</p:tagLst>
</file>

<file path=ppt/tags/tag98.xml><?xml version="1.0" encoding="utf-8"?>
<p:tagLst xmlns:p="http://schemas.openxmlformats.org/presentationml/2006/main">
  <p:tag name="KSO_WM_DIAGRAM_VIRTUALLY_FRAME" val="{&quot;height&quot;:395.75,&quot;left&quot;:527.15,&quot;top&quot;:114.2,&quot;width&quot;:394.9}"/>
</p:tagLst>
</file>

<file path=ppt/tags/tag99.xml><?xml version="1.0" encoding="utf-8"?>
<p:tagLst xmlns:p="http://schemas.openxmlformats.org/presentationml/2006/main">
  <p:tag name="KSO_WM_DIAGRAM_VIRTUALLY_FRAME" val="{&quot;height&quot;:395.75,&quot;left&quot;:527.15,&quot;top&quot;:114.2,&quot;width&quot;:394.9}"/>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7230</Words>
  <Application>WPS 演示</Application>
  <PresentationFormat>宽屏</PresentationFormat>
  <Paragraphs>364</Paragraphs>
  <Slides>43</Slides>
  <Notes>4</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43</vt:i4>
      </vt:variant>
    </vt:vector>
  </HeadingPairs>
  <TitlesOfParts>
    <vt:vector size="52" baseType="lpstr">
      <vt:lpstr>Arial</vt:lpstr>
      <vt:lpstr>宋体</vt:lpstr>
      <vt:lpstr>Wingdings</vt:lpstr>
      <vt:lpstr>Wingdings</vt:lpstr>
      <vt:lpstr>微软雅黑</vt:lpstr>
      <vt:lpstr>Arial Unicode MS</vt:lpstr>
      <vt:lpstr>Calibri</vt:lpstr>
      <vt:lpstr>Times New Roman</vt:lpstr>
      <vt:lpstr>WPS</vt:lpstr>
      <vt:lpstr>PowerPoint 演示文稿</vt:lpstr>
      <vt:lpstr>PowerPoint 演示文稿</vt:lpstr>
      <vt:lpstr>8.1.1 确定拍摄主题</vt:lpstr>
      <vt:lpstr>8.1.1 确定拍摄主题</vt:lpstr>
      <vt:lpstr>8.1.1 确定拍摄主题</vt:lpstr>
      <vt:lpstr>8.1.1 确定拍摄主题</vt:lpstr>
      <vt:lpstr>8.1.1 确定拍摄主题</vt:lpstr>
      <vt:lpstr>8.1.1 确定拍摄主题</vt:lpstr>
      <vt:lpstr>8.1.2 区分画面</vt:lpstr>
      <vt:lpstr>8.1.2 区分画面</vt:lpstr>
      <vt:lpstr>8.1.3 培养分镜思维</vt:lpstr>
      <vt:lpstr>8.1.4 运用因果思维进行拍摄</vt:lpstr>
      <vt:lpstr>PowerPoint 演示文稿</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8.2.1 了解设备与拍摄环境</vt:lpstr>
      <vt:lpstr>8.2.2 选择合适的旅拍设备</vt:lpstr>
      <vt:lpstr>8.2.2 选择合适的旅拍设备</vt:lpstr>
      <vt:lpstr>8.2.2 选择合适的旅拍设备</vt:lpstr>
      <vt:lpstr>8.2.2 选择合适的旅拍设备</vt:lpstr>
      <vt:lpstr>PowerPoint 演示文稿</vt:lpstr>
      <vt:lpstr>8.3.1 寻找有效素材</vt:lpstr>
      <vt:lpstr>8.3.1 寻找有效素材</vt:lpstr>
      <vt:lpstr>8.3.1 寻找有效素材</vt:lpstr>
      <vt:lpstr>8.3.1 寻找有效素材</vt:lpstr>
      <vt:lpstr>8.3.1 寻找有效素材</vt:lpstr>
      <vt:lpstr>8.3.1 寻找有效素材</vt:lpstr>
      <vt:lpstr>8.3.2 提升质感</vt:lpstr>
      <vt:lpstr>8.3.2 提升质感</vt:lpstr>
      <vt:lpstr>8.3.3 拍摄空镜</vt:lpstr>
      <vt:lpstr>8.3.3 拍摄空镜</vt:lpstr>
      <vt:lpstr>8.3.3 拍摄空镜</vt:lpstr>
      <vt:lpstr>8.3.3 拍摄空镜</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张j</cp:lastModifiedBy>
  <cp:revision>157</cp:revision>
  <dcterms:created xsi:type="dcterms:W3CDTF">2019-06-19T02:08:00Z</dcterms:created>
  <dcterms:modified xsi:type="dcterms:W3CDTF">2026-08-26T01:54:31Z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0C9EF5FC63A2485A9991DF31F4EF71E3_11</vt:lpwstr>
  </property>
</Properties>
</file>