
<file path=[Content_Types].xml><?xml version="1.0" encoding="utf-8"?>
<Types xmlns="http://schemas.openxmlformats.org/package/2006/content-types">
  <Default Extension="emf" ContentType="image/x-emf"/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emf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tags" Target="../tags/tag105.xml"/><Relationship Id="rId8" Type="http://schemas.openxmlformats.org/officeDocument/2006/relationships/tags" Target="../tags/tag104.xml"/><Relationship Id="rId7" Type="http://schemas.openxmlformats.org/officeDocument/2006/relationships/tags" Target="../tags/tag103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9" Type="http://schemas.openxmlformats.org/officeDocument/2006/relationships/slideLayout" Target="../slideLayouts/slideLayout1.xml"/><Relationship Id="rId38" Type="http://schemas.openxmlformats.org/officeDocument/2006/relationships/tags" Target="../tags/tag132.xml"/><Relationship Id="rId37" Type="http://schemas.openxmlformats.org/officeDocument/2006/relationships/tags" Target="../tags/tag131.xml"/><Relationship Id="rId36" Type="http://schemas.openxmlformats.org/officeDocument/2006/relationships/tags" Target="../tags/tag130.xml"/><Relationship Id="rId35" Type="http://schemas.openxmlformats.org/officeDocument/2006/relationships/tags" Target="../tags/tag129.xml"/><Relationship Id="rId34" Type="http://schemas.openxmlformats.org/officeDocument/2006/relationships/tags" Target="../tags/tag128.xml"/><Relationship Id="rId33" Type="http://schemas.openxmlformats.org/officeDocument/2006/relationships/tags" Target="../tags/tag127.xml"/><Relationship Id="rId32" Type="http://schemas.openxmlformats.org/officeDocument/2006/relationships/image" Target="../media/image10.png"/><Relationship Id="rId31" Type="http://schemas.openxmlformats.org/officeDocument/2006/relationships/tags" Target="../tags/tag126.xml"/><Relationship Id="rId30" Type="http://schemas.openxmlformats.org/officeDocument/2006/relationships/image" Target="../media/image9.emf"/><Relationship Id="rId3" Type="http://schemas.openxmlformats.org/officeDocument/2006/relationships/tags" Target="../tags/tag99.xml"/><Relationship Id="rId29" Type="http://schemas.openxmlformats.org/officeDocument/2006/relationships/tags" Target="../tags/tag125.xml"/><Relationship Id="rId28" Type="http://schemas.openxmlformats.org/officeDocument/2006/relationships/tags" Target="../tags/tag124.xml"/><Relationship Id="rId27" Type="http://schemas.openxmlformats.org/officeDocument/2006/relationships/tags" Target="../tags/tag123.xml"/><Relationship Id="rId26" Type="http://schemas.openxmlformats.org/officeDocument/2006/relationships/tags" Target="../tags/tag122.xml"/><Relationship Id="rId25" Type="http://schemas.openxmlformats.org/officeDocument/2006/relationships/tags" Target="../tags/tag121.xml"/><Relationship Id="rId24" Type="http://schemas.openxmlformats.org/officeDocument/2006/relationships/tags" Target="../tags/tag120.xml"/><Relationship Id="rId23" Type="http://schemas.openxmlformats.org/officeDocument/2006/relationships/tags" Target="../tags/tag119.xml"/><Relationship Id="rId22" Type="http://schemas.openxmlformats.org/officeDocument/2006/relationships/tags" Target="../tags/tag118.xml"/><Relationship Id="rId21" Type="http://schemas.openxmlformats.org/officeDocument/2006/relationships/tags" Target="../tags/tag117.xml"/><Relationship Id="rId20" Type="http://schemas.openxmlformats.org/officeDocument/2006/relationships/tags" Target="../tags/tag116.xml"/><Relationship Id="rId2" Type="http://schemas.openxmlformats.org/officeDocument/2006/relationships/tags" Target="../tags/tag98.xml"/><Relationship Id="rId19" Type="http://schemas.openxmlformats.org/officeDocument/2006/relationships/tags" Target="../tags/tag115.xml"/><Relationship Id="rId18" Type="http://schemas.openxmlformats.org/officeDocument/2006/relationships/tags" Target="../tags/tag114.xml"/><Relationship Id="rId17" Type="http://schemas.openxmlformats.org/officeDocument/2006/relationships/tags" Target="../tags/tag113.xml"/><Relationship Id="rId16" Type="http://schemas.openxmlformats.org/officeDocument/2006/relationships/tags" Target="../tags/tag112.xml"/><Relationship Id="rId15" Type="http://schemas.openxmlformats.org/officeDocument/2006/relationships/tags" Target="../tags/tag111.xml"/><Relationship Id="rId14" Type="http://schemas.openxmlformats.org/officeDocument/2006/relationships/tags" Target="../tags/tag110.xml"/><Relationship Id="rId13" Type="http://schemas.openxmlformats.org/officeDocument/2006/relationships/tags" Target="../tags/tag109.xml"/><Relationship Id="rId12" Type="http://schemas.openxmlformats.org/officeDocument/2006/relationships/tags" Target="../tags/tag108.xml"/><Relationship Id="rId11" Type="http://schemas.openxmlformats.org/officeDocument/2006/relationships/tags" Target="../tags/tag107.xml"/><Relationship Id="rId10" Type="http://schemas.openxmlformats.org/officeDocument/2006/relationships/tags" Target="../tags/tag106.xml"/><Relationship Id="rId1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jpeg"/><Relationship Id="rId8" Type="http://schemas.openxmlformats.org/officeDocument/2006/relationships/image" Target="../media/image51.png"/><Relationship Id="rId7" Type="http://schemas.openxmlformats.org/officeDocument/2006/relationships/image" Target="../media/image50.png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9" Type="http://schemas.openxmlformats.org/officeDocument/2006/relationships/slideLayout" Target="../slideLayouts/slideLayout1.xml"/><Relationship Id="rId38" Type="http://schemas.openxmlformats.org/officeDocument/2006/relationships/tags" Target="../tags/tag97.xml"/><Relationship Id="rId37" Type="http://schemas.openxmlformats.org/officeDocument/2006/relationships/tags" Target="../tags/tag96.xml"/><Relationship Id="rId36" Type="http://schemas.openxmlformats.org/officeDocument/2006/relationships/tags" Target="../tags/tag95.xml"/><Relationship Id="rId35" Type="http://schemas.openxmlformats.org/officeDocument/2006/relationships/tags" Target="../tags/tag94.xml"/><Relationship Id="rId34" Type="http://schemas.openxmlformats.org/officeDocument/2006/relationships/tags" Target="../tags/tag93.xml"/><Relationship Id="rId33" Type="http://schemas.openxmlformats.org/officeDocument/2006/relationships/tags" Target="../tags/tag92.xml"/><Relationship Id="rId32" Type="http://schemas.openxmlformats.org/officeDocument/2006/relationships/image" Target="../media/image10.png"/><Relationship Id="rId31" Type="http://schemas.openxmlformats.org/officeDocument/2006/relationships/tags" Target="../tags/tag91.xml"/><Relationship Id="rId30" Type="http://schemas.openxmlformats.org/officeDocument/2006/relationships/image" Target="../media/image9.emf"/><Relationship Id="rId3" Type="http://schemas.openxmlformats.org/officeDocument/2006/relationships/tags" Target="../tags/tag64.xml"/><Relationship Id="rId29" Type="http://schemas.openxmlformats.org/officeDocument/2006/relationships/tags" Target="../tags/tag90.xml"/><Relationship Id="rId28" Type="http://schemas.openxmlformats.org/officeDocument/2006/relationships/tags" Target="../tags/tag89.xml"/><Relationship Id="rId27" Type="http://schemas.openxmlformats.org/officeDocument/2006/relationships/tags" Target="../tags/tag88.xml"/><Relationship Id="rId26" Type="http://schemas.openxmlformats.org/officeDocument/2006/relationships/tags" Target="../tags/tag87.xml"/><Relationship Id="rId25" Type="http://schemas.openxmlformats.org/officeDocument/2006/relationships/tags" Target="../tags/tag86.xml"/><Relationship Id="rId24" Type="http://schemas.openxmlformats.org/officeDocument/2006/relationships/tags" Target="../tags/tag85.xml"/><Relationship Id="rId23" Type="http://schemas.openxmlformats.org/officeDocument/2006/relationships/tags" Target="../tags/tag84.xml"/><Relationship Id="rId22" Type="http://schemas.openxmlformats.org/officeDocument/2006/relationships/tags" Target="../tags/tag83.xml"/><Relationship Id="rId21" Type="http://schemas.openxmlformats.org/officeDocument/2006/relationships/tags" Target="../tags/tag82.xml"/><Relationship Id="rId20" Type="http://schemas.openxmlformats.org/officeDocument/2006/relationships/tags" Target="../tags/tag81.xml"/><Relationship Id="rId2" Type="http://schemas.openxmlformats.org/officeDocument/2006/relationships/tags" Target="../tags/tag63.xml"/><Relationship Id="rId19" Type="http://schemas.openxmlformats.org/officeDocument/2006/relationships/tags" Target="../tags/tag80.xml"/><Relationship Id="rId18" Type="http://schemas.openxmlformats.org/officeDocument/2006/relationships/tags" Target="../tags/tag79.xml"/><Relationship Id="rId17" Type="http://schemas.openxmlformats.org/officeDocument/2006/relationships/tags" Target="../tags/tag78.xml"/><Relationship Id="rId16" Type="http://schemas.openxmlformats.org/officeDocument/2006/relationships/tags" Target="../tags/tag77.xml"/><Relationship Id="rId15" Type="http://schemas.openxmlformats.org/officeDocument/2006/relationships/tags" Target="../tags/tag76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8.3.4 </a:t>
            </a:r>
            <a:r>
              <a:rPr lang="zh-CN" altLang="en-US" dirty="0"/>
              <a:t>拍摄人物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人物是旅拍视频的重中之重，我们所有的准备、空镜、特效等都是为旅拍中的主要人物服务的。所以人物拍摄应当是付出练习时间最多的项目。</a:t>
            </a:r>
            <a:endParaRPr lang="zh-CN" altLang="en-US" dirty="0"/>
          </a:p>
          <a:p>
            <a:r>
              <a:rPr lang="en-US" altLang="zh-CN" dirty="0"/>
              <a:t>1</a:t>
            </a:r>
            <a:r>
              <a:rPr lang="zh-CN" altLang="en-US" dirty="0"/>
              <a:t>．抓拍</a:t>
            </a:r>
            <a:endParaRPr lang="zh-CN" altLang="en-US" dirty="0"/>
          </a:p>
          <a:p>
            <a:r>
              <a:rPr lang="zh-CN" altLang="en-US" dirty="0"/>
              <a:t>抓拍的时候，被摄主体往往处于自然状态，会做出本真的动作和表情。抓拍不需要过多地与被摄主体进行沟通，属于摄影师的自由发挥。人物游玩、吃东西、发呆、思考等的场景都可以抓拍。抓拍能更显真实性，获得的画面比起刻意设计的更具美感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1193" y="3802946"/>
            <a:ext cx="3484870" cy="25630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8.4.1 </a:t>
            </a:r>
            <a:r>
              <a:rPr lang="zh-CN" altLang="en-US" dirty="0"/>
              <a:t>制作片头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02 </a:t>
            </a:r>
            <a:r>
              <a:rPr lang="zh-CN" altLang="en-US" dirty="0"/>
              <a:t>在</a:t>
            </a:r>
            <a:r>
              <a:rPr lang="en-US" altLang="zh-CN" dirty="0"/>
              <a:t>“</a:t>
            </a:r>
            <a:r>
              <a:rPr lang="zh-CN" altLang="en-US" dirty="0"/>
              <a:t>项目</a:t>
            </a:r>
            <a:r>
              <a:rPr lang="en-US" altLang="zh-CN" dirty="0"/>
              <a:t>”</a:t>
            </a:r>
            <a:r>
              <a:rPr lang="zh-CN" altLang="en-US" dirty="0"/>
              <a:t>面板中，选中名为</a:t>
            </a:r>
            <a:r>
              <a:rPr lang="en-US" altLang="zh-CN" dirty="0"/>
              <a:t>“</a:t>
            </a:r>
            <a:r>
              <a:rPr lang="zh-CN" altLang="en-US" dirty="0"/>
              <a:t>飞机航行</a:t>
            </a:r>
            <a:r>
              <a:rPr lang="en-US" altLang="zh-CN" dirty="0"/>
              <a:t>”</a:t>
            </a:r>
            <a:r>
              <a:rPr lang="zh-CN" altLang="en-US" dirty="0"/>
              <a:t>的视频素材，在</a:t>
            </a:r>
            <a:r>
              <a:rPr lang="en-US" altLang="zh-CN" dirty="0"/>
              <a:t>“</a:t>
            </a:r>
            <a:r>
              <a:rPr lang="zh-CN" altLang="en-US" dirty="0"/>
              <a:t>源监视器</a:t>
            </a:r>
            <a:r>
              <a:rPr lang="en-US" altLang="zh-CN" dirty="0"/>
              <a:t>”</a:t>
            </a:r>
            <a:r>
              <a:rPr lang="zh-CN" altLang="en-US" dirty="0"/>
              <a:t>面板中为该素材添加出点和入点，添加后拖曳素材至</a:t>
            </a:r>
            <a:r>
              <a:rPr lang="en-US" altLang="zh-CN" dirty="0"/>
              <a:t>“</a:t>
            </a:r>
            <a:r>
              <a:rPr lang="zh-CN" altLang="en-US" dirty="0"/>
              <a:t>时间轴</a:t>
            </a:r>
            <a:r>
              <a:rPr lang="en-US" altLang="zh-CN" dirty="0"/>
              <a:t>”</a:t>
            </a:r>
            <a:r>
              <a:rPr lang="zh-CN" altLang="en-US" dirty="0"/>
              <a:t>面板中，将这段素材作为</a:t>
            </a:r>
            <a:r>
              <a:rPr lang="en-US" altLang="zh-CN" dirty="0"/>
              <a:t>Vlog</a:t>
            </a:r>
            <a:r>
              <a:rPr lang="zh-CN" altLang="en-US" dirty="0"/>
              <a:t>的开头，如图所示。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25403" y="2353509"/>
            <a:ext cx="6541194" cy="390135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8.4.1 </a:t>
            </a:r>
            <a:r>
              <a:rPr lang="zh-CN" altLang="en-US" dirty="0"/>
              <a:t>制作片头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03 </a:t>
            </a:r>
            <a:r>
              <a:rPr lang="zh-CN" altLang="en-US" dirty="0"/>
              <a:t>选择</a:t>
            </a:r>
            <a:r>
              <a:rPr lang="en-US" altLang="zh-CN" dirty="0"/>
              <a:t>“</a:t>
            </a:r>
            <a:r>
              <a:rPr lang="zh-CN" altLang="en-US" dirty="0"/>
              <a:t>工具</a:t>
            </a:r>
            <a:r>
              <a:rPr lang="en-US" altLang="zh-CN" dirty="0"/>
              <a:t>”</a:t>
            </a:r>
            <a:r>
              <a:rPr lang="zh-CN" altLang="en-US" dirty="0"/>
              <a:t>面板中的</a:t>
            </a:r>
            <a:r>
              <a:rPr lang="en-US" altLang="zh-CN" dirty="0"/>
              <a:t>“</a:t>
            </a:r>
            <a:r>
              <a:rPr lang="zh-CN" altLang="en-US" dirty="0"/>
              <a:t>文字</a:t>
            </a:r>
            <a:r>
              <a:rPr lang="en-US" altLang="zh-CN" dirty="0"/>
              <a:t>”</a:t>
            </a:r>
            <a:r>
              <a:rPr lang="zh-CN" altLang="en-US" dirty="0"/>
              <a:t>工具，在</a:t>
            </a:r>
            <a:r>
              <a:rPr lang="en-US" altLang="zh-CN" dirty="0"/>
              <a:t>“</a:t>
            </a:r>
            <a:r>
              <a:rPr lang="zh-CN" altLang="en-US" dirty="0"/>
              <a:t>节目监视器</a:t>
            </a:r>
            <a:r>
              <a:rPr lang="en-US" altLang="zh-CN" dirty="0"/>
              <a:t>”</a:t>
            </a:r>
            <a:r>
              <a:rPr lang="zh-CN" altLang="en-US" dirty="0"/>
              <a:t>面板中添加字幕，并适当更改字幕的各项参数，效果如图所示。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7641" y="2567465"/>
            <a:ext cx="7056083" cy="278776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8.4.1 </a:t>
            </a:r>
            <a:r>
              <a:rPr lang="zh-CN" altLang="en-US" dirty="0"/>
              <a:t>制作片头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04 </a:t>
            </a:r>
            <a:r>
              <a:rPr lang="zh-CN" altLang="en-US" dirty="0"/>
              <a:t>参考步骤</a:t>
            </a:r>
            <a:r>
              <a:rPr lang="en-US" altLang="zh-CN" dirty="0"/>
              <a:t>03</a:t>
            </a:r>
            <a:r>
              <a:rPr lang="zh-CN" altLang="en-US" dirty="0"/>
              <a:t>，添加第二段字幕，字幕内容为</a:t>
            </a:r>
            <a:r>
              <a:rPr lang="en-US" altLang="zh-CN" dirty="0"/>
              <a:t>“</a:t>
            </a:r>
            <a:r>
              <a:rPr lang="zh-CN" altLang="en-US" dirty="0"/>
              <a:t>大理</a:t>
            </a:r>
            <a:r>
              <a:rPr lang="en-US" altLang="zh-CN" dirty="0"/>
              <a:t>”</a:t>
            </a:r>
            <a:r>
              <a:rPr lang="zh-CN" altLang="en-US" dirty="0"/>
              <a:t>，适当调整字幕的各项参数，效果如图所示。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7641" y="2596669"/>
            <a:ext cx="7056083" cy="278776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8.4.1 </a:t>
            </a:r>
            <a:r>
              <a:rPr lang="zh-CN" altLang="en-US" dirty="0"/>
              <a:t>制作片头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05 </a:t>
            </a:r>
            <a:r>
              <a:rPr lang="zh-CN" altLang="en-US" dirty="0"/>
              <a:t>调整两段字幕的时长为</a:t>
            </a:r>
            <a:r>
              <a:rPr lang="en-US" altLang="zh-CN" dirty="0"/>
              <a:t>2s15</a:t>
            </a:r>
            <a:r>
              <a:rPr lang="zh-CN" altLang="en-US" dirty="0"/>
              <a:t>帧，并使两段字幕间隔</a:t>
            </a:r>
            <a:r>
              <a:rPr lang="en-US" altLang="zh-CN" dirty="0"/>
              <a:t>1s</a:t>
            </a:r>
            <a:r>
              <a:rPr lang="zh-CN" altLang="en-US" dirty="0"/>
              <a:t>，效果如图所示。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57135" y="2763643"/>
            <a:ext cx="6077729" cy="181576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8.4.2 </a:t>
            </a:r>
            <a:r>
              <a:rPr lang="zh-CN" altLang="en-US" dirty="0"/>
              <a:t>根据脚本进行粗剪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在</a:t>
            </a:r>
            <a:r>
              <a:rPr lang="en-US" altLang="zh-CN" dirty="0"/>
              <a:t>Vlog</a:t>
            </a:r>
            <a:r>
              <a:rPr lang="zh-CN" altLang="en-US" dirty="0"/>
              <a:t>的创作过程中，粗剪是连接前期与后期的桥梁。它不仅是对拍摄素材的初步筛选，更是将脚本中的创意真正转化为视觉故事的开始。</a:t>
            </a:r>
            <a:endParaRPr lang="zh-CN" altLang="en-US" dirty="0"/>
          </a:p>
          <a:p>
            <a:r>
              <a:rPr lang="en-US" altLang="zh-CN" dirty="0"/>
              <a:t>01 </a:t>
            </a:r>
            <a:r>
              <a:rPr lang="zh-CN" altLang="en-US" dirty="0"/>
              <a:t>在</a:t>
            </a:r>
            <a:r>
              <a:rPr lang="en-US" altLang="zh-CN" dirty="0"/>
              <a:t>“</a:t>
            </a:r>
            <a:r>
              <a:rPr lang="zh-CN" altLang="en-US" dirty="0"/>
              <a:t>项目</a:t>
            </a:r>
            <a:r>
              <a:rPr lang="en-US" altLang="zh-CN" dirty="0"/>
              <a:t>”</a:t>
            </a:r>
            <a:r>
              <a:rPr lang="zh-CN" altLang="en-US" dirty="0"/>
              <a:t>面板中选中名为</a:t>
            </a:r>
            <a:r>
              <a:rPr lang="en-US" altLang="zh-CN" dirty="0"/>
              <a:t>“</a:t>
            </a:r>
            <a:r>
              <a:rPr lang="zh-CN" altLang="en-US" dirty="0"/>
              <a:t>日出之前</a:t>
            </a:r>
            <a:r>
              <a:rPr lang="en-US" altLang="zh-CN" dirty="0"/>
              <a:t>”</a:t>
            </a:r>
            <a:r>
              <a:rPr lang="zh-CN" altLang="en-US" dirty="0"/>
              <a:t>的视频素材，在</a:t>
            </a:r>
            <a:r>
              <a:rPr lang="en-US" altLang="zh-CN" dirty="0"/>
              <a:t>“</a:t>
            </a:r>
            <a:r>
              <a:rPr lang="zh-CN" altLang="en-US" dirty="0"/>
              <a:t>源监视器</a:t>
            </a:r>
            <a:r>
              <a:rPr lang="en-US" altLang="zh-CN" dirty="0"/>
              <a:t>”</a:t>
            </a:r>
            <a:r>
              <a:rPr lang="zh-CN" altLang="en-US" dirty="0"/>
              <a:t>面板中为其添加出点和入点，控制视频素材的时长为</a:t>
            </a:r>
            <a:r>
              <a:rPr lang="en-US" altLang="zh-CN" dirty="0"/>
              <a:t>5s</a:t>
            </a:r>
            <a:r>
              <a:rPr lang="zh-CN" altLang="en-US" dirty="0"/>
              <a:t>左右，调整后添加素材至</a:t>
            </a:r>
            <a:r>
              <a:rPr lang="en-US" altLang="zh-CN" dirty="0"/>
              <a:t>“</a:t>
            </a:r>
            <a:r>
              <a:rPr lang="zh-CN" altLang="en-US" dirty="0"/>
              <a:t>时间轴</a:t>
            </a:r>
            <a:r>
              <a:rPr lang="en-US" altLang="zh-CN" dirty="0"/>
              <a:t>”</a:t>
            </a:r>
            <a:r>
              <a:rPr lang="zh-CN" altLang="en-US" dirty="0"/>
              <a:t>面板中，如图所示。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3458" y="3242979"/>
            <a:ext cx="4880976" cy="29160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8.4.2 </a:t>
            </a:r>
            <a:r>
              <a:rPr lang="zh-CN" altLang="en-US" dirty="0"/>
              <a:t>根据脚本进行粗剪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02 </a:t>
            </a:r>
            <a:r>
              <a:rPr lang="zh-CN" altLang="en-US" dirty="0"/>
              <a:t>参考步骤</a:t>
            </a:r>
            <a:r>
              <a:rPr lang="en-US" altLang="zh-CN" dirty="0"/>
              <a:t>01</a:t>
            </a:r>
            <a:r>
              <a:rPr lang="zh-CN" altLang="en-US" dirty="0"/>
              <a:t>，选中将要添加至</a:t>
            </a:r>
            <a:r>
              <a:rPr lang="en-US" altLang="zh-CN" dirty="0"/>
              <a:t>“</a:t>
            </a:r>
            <a:r>
              <a:rPr lang="zh-CN" altLang="en-US" dirty="0"/>
              <a:t>时间轴</a:t>
            </a:r>
            <a:r>
              <a:rPr lang="en-US" altLang="zh-CN" dirty="0"/>
              <a:t>”</a:t>
            </a:r>
            <a:r>
              <a:rPr lang="zh-CN" altLang="en-US" dirty="0"/>
              <a:t>面板中的视频素材，为素材添加出点和入点，调整名为</a:t>
            </a:r>
            <a:r>
              <a:rPr lang="en-US" altLang="zh-CN" dirty="0"/>
              <a:t>“</a:t>
            </a:r>
            <a:r>
              <a:rPr lang="zh-CN" altLang="en-US" dirty="0"/>
              <a:t>日出</a:t>
            </a:r>
            <a:r>
              <a:rPr lang="en-US" altLang="zh-CN" dirty="0"/>
              <a:t>”</a:t>
            </a:r>
            <a:r>
              <a:rPr lang="zh-CN" altLang="en-US" dirty="0"/>
              <a:t>的视频素材的时长为</a:t>
            </a:r>
            <a:r>
              <a:rPr lang="en-US" altLang="zh-CN" dirty="0"/>
              <a:t>7s</a:t>
            </a:r>
            <a:r>
              <a:rPr lang="zh-CN" altLang="en-US" dirty="0"/>
              <a:t>左右，调整名为</a:t>
            </a:r>
            <a:r>
              <a:rPr lang="en-US" altLang="zh-CN" dirty="0"/>
              <a:t>“</a:t>
            </a:r>
            <a:r>
              <a:rPr lang="zh-CN" altLang="en-US" dirty="0"/>
              <a:t>日出海鸥飞翔</a:t>
            </a:r>
            <a:r>
              <a:rPr lang="en-US" altLang="zh-CN" dirty="0"/>
              <a:t>”“</a:t>
            </a:r>
            <a:r>
              <a:rPr lang="zh-CN" altLang="en-US" dirty="0"/>
              <a:t>延时</a:t>
            </a:r>
            <a:r>
              <a:rPr lang="en-US" altLang="zh-CN" dirty="0"/>
              <a:t>”“</a:t>
            </a:r>
            <a:r>
              <a:rPr lang="zh-CN" altLang="en-US" dirty="0"/>
              <a:t>喂海鸥</a:t>
            </a:r>
            <a:r>
              <a:rPr lang="en-US" altLang="zh-CN" dirty="0"/>
              <a:t>”“</a:t>
            </a:r>
            <a:r>
              <a:rPr lang="zh-CN" altLang="en-US" dirty="0"/>
              <a:t>海鸥</a:t>
            </a:r>
            <a:r>
              <a:rPr lang="en-US" altLang="zh-CN" dirty="0"/>
              <a:t>”</a:t>
            </a:r>
            <a:r>
              <a:rPr lang="zh-CN" altLang="en-US" dirty="0"/>
              <a:t>的视频素材的时长为</a:t>
            </a:r>
            <a:r>
              <a:rPr lang="en-US" altLang="zh-CN" dirty="0"/>
              <a:t>5s</a:t>
            </a:r>
            <a:r>
              <a:rPr lang="zh-CN" altLang="en-US" dirty="0"/>
              <a:t>左右，效果如图所示。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57135" y="2957282"/>
            <a:ext cx="6077729" cy="181576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8.4.2 </a:t>
            </a:r>
            <a:r>
              <a:rPr lang="zh-CN" altLang="en-US" dirty="0"/>
              <a:t>根据脚本进行粗剪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03 </a:t>
            </a:r>
            <a:r>
              <a:rPr lang="zh-CN" altLang="en-US" dirty="0"/>
              <a:t>在</a:t>
            </a:r>
            <a:r>
              <a:rPr lang="en-US" altLang="zh-CN" dirty="0"/>
              <a:t>“</a:t>
            </a:r>
            <a:r>
              <a:rPr lang="zh-CN" altLang="en-US" dirty="0"/>
              <a:t>项目</a:t>
            </a:r>
            <a:r>
              <a:rPr lang="en-US" altLang="zh-CN" dirty="0"/>
              <a:t>”</a:t>
            </a:r>
            <a:r>
              <a:rPr lang="zh-CN" altLang="en-US" dirty="0"/>
              <a:t>面板中选中名为</a:t>
            </a:r>
            <a:r>
              <a:rPr lang="en-US" altLang="zh-CN" dirty="0"/>
              <a:t>“</a:t>
            </a:r>
            <a:r>
              <a:rPr lang="zh-CN" altLang="en-US" dirty="0"/>
              <a:t>古城</a:t>
            </a:r>
            <a:r>
              <a:rPr lang="en-US" altLang="zh-CN" dirty="0"/>
              <a:t>”</a:t>
            </a:r>
            <a:r>
              <a:rPr lang="zh-CN" altLang="en-US" dirty="0"/>
              <a:t>的视频素材，根据视频画面中的</a:t>
            </a:r>
            <a:r>
              <a:rPr lang="en-US" altLang="zh-CN" dirty="0"/>
              <a:t>4</a:t>
            </a:r>
            <a:r>
              <a:rPr lang="zh-CN" altLang="en-US" dirty="0"/>
              <a:t>次变化添加出点和入点，从名为</a:t>
            </a:r>
            <a:r>
              <a:rPr lang="en-US" altLang="zh-CN" dirty="0"/>
              <a:t>“</a:t>
            </a:r>
            <a:r>
              <a:rPr lang="zh-CN" altLang="en-US" dirty="0"/>
              <a:t>古城</a:t>
            </a:r>
            <a:r>
              <a:rPr lang="en-US" altLang="zh-CN" dirty="0"/>
              <a:t>”</a:t>
            </a:r>
            <a:r>
              <a:rPr lang="zh-CN" altLang="en-US" dirty="0"/>
              <a:t>的视频素材里截出</a:t>
            </a:r>
            <a:r>
              <a:rPr lang="en-US" altLang="zh-CN" dirty="0"/>
              <a:t>4</a:t>
            </a:r>
            <a:r>
              <a:rPr lang="zh-CN" altLang="en-US" dirty="0"/>
              <a:t>个片段。第一个片段为仰拍古城，第二个片段为仰拍古城城门，第三个片段为古城城内，第四个片段为古城城内的阳光。控制每个片段的时长为</a:t>
            </a:r>
            <a:r>
              <a:rPr lang="en-US" altLang="zh-CN" dirty="0"/>
              <a:t>3s</a:t>
            </a:r>
            <a:r>
              <a:rPr lang="zh-CN" altLang="en-US" dirty="0"/>
              <a:t>左右，效果如图所示。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70456" y="3057594"/>
            <a:ext cx="5346345" cy="319409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8.4.2 </a:t>
            </a:r>
            <a:r>
              <a:rPr lang="zh-CN" altLang="en-US" dirty="0"/>
              <a:t>根据脚本进行粗剪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04 </a:t>
            </a:r>
            <a:r>
              <a:rPr lang="zh-CN" altLang="en-US" dirty="0"/>
              <a:t>选中</a:t>
            </a:r>
            <a:r>
              <a:rPr lang="en-US" altLang="zh-CN" dirty="0"/>
              <a:t>“</a:t>
            </a:r>
            <a:r>
              <a:rPr lang="zh-CN" altLang="en-US" dirty="0"/>
              <a:t>项目</a:t>
            </a:r>
            <a:r>
              <a:rPr lang="en-US" altLang="zh-CN" dirty="0"/>
              <a:t>”</a:t>
            </a:r>
            <a:r>
              <a:rPr lang="zh-CN" altLang="en-US" dirty="0"/>
              <a:t>面板中名为</a:t>
            </a:r>
            <a:r>
              <a:rPr lang="en-US" altLang="zh-CN" dirty="0"/>
              <a:t>“</a:t>
            </a:r>
            <a:r>
              <a:rPr lang="zh-CN" altLang="en-US" dirty="0"/>
              <a:t>海鸥特写</a:t>
            </a:r>
            <a:r>
              <a:rPr lang="en-US" altLang="zh-CN" dirty="0"/>
              <a:t>”</a:t>
            </a:r>
            <a:r>
              <a:rPr lang="zh-CN" altLang="en-US" dirty="0"/>
              <a:t>的视频素材，为其添加出点和入点，控制素材的时长为</a:t>
            </a:r>
            <a:r>
              <a:rPr lang="en-US" altLang="zh-CN" dirty="0"/>
              <a:t>5s</a:t>
            </a:r>
            <a:r>
              <a:rPr lang="zh-CN" altLang="en-US" dirty="0"/>
              <a:t>左右，拖曳素材至</a:t>
            </a:r>
            <a:r>
              <a:rPr lang="en-US" altLang="zh-CN" dirty="0"/>
              <a:t>“</a:t>
            </a:r>
            <a:r>
              <a:rPr lang="zh-CN" altLang="en-US" dirty="0"/>
              <a:t>时间轴</a:t>
            </a:r>
            <a:r>
              <a:rPr lang="en-US" altLang="zh-CN" dirty="0"/>
              <a:t>”</a:t>
            </a:r>
            <a:r>
              <a:rPr lang="zh-CN" altLang="en-US" dirty="0"/>
              <a:t>面板中，如图所示。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19725" y="2834115"/>
            <a:ext cx="7751914" cy="167418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8.4.2 </a:t>
            </a:r>
            <a:r>
              <a:rPr lang="zh-CN" altLang="en-US" dirty="0"/>
              <a:t>根据脚本进行粗剪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05 </a:t>
            </a:r>
            <a:r>
              <a:rPr lang="zh-CN" altLang="en-US" dirty="0"/>
              <a:t>参考步骤</a:t>
            </a:r>
            <a:r>
              <a:rPr lang="en-US" altLang="zh-CN" dirty="0"/>
              <a:t>04</a:t>
            </a:r>
            <a:r>
              <a:rPr lang="zh-CN" altLang="en-US" dirty="0"/>
              <a:t>，对名为</a:t>
            </a:r>
            <a:r>
              <a:rPr lang="en-US" altLang="zh-CN" dirty="0"/>
              <a:t>“</a:t>
            </a:r>
            <a:r>
              <a:rPr lang="zh-CN" altLang="en-US" dirty="0"/>
              <a:t>海鸥飞翔</a:t>
            </a:r>
            <a:r>
              <a:rPr lang="en-US" altLang="zh-CN" dirty="0"/>
              <a:t>”</a:t>
            </a:r>
            <a:r>
              <a:rPr lang="zh-CN" altLang="en-US" dirty="0"/>
              <a:t>和</a:t>
            </a:r>
            <a:r>
              <a:rPr lang="en-US" altLang="zh-CN" dirty="0"/>
              <a:t>“</a:t>
            </a:r>
            <a:r>
              <a:rPr lang="zh-CN" altLang="en-US" dirty="0"/>
              <a:t>海鸥飞翔慢动作</a:t>
            </a:r>
            <a:r>
              <a:rPr lang="en-US" altLang="zh-CN" dirty="0"/>
              <a:t>”</a:t>
            </a:r>
            <a:r>
              <a:rPr lang="zh-CN" altLang="en-US" dirty="0"/>
              <a:t>的视频素材进行相同操作，效果如图所示。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7028" y="2998550"/>
            <a:ext cx="7777310" cy="167418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8.4.2 </a:t>
            </a:r>
            <a:r>
              <a:rPr lang="zh-CN" altLang="en-US" dirty="0"/>
              <a:t>根据脚本进行粗剪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具体的素材分布时间如表</a:t>
            </a:r>
            <a:r>
              <a:rPr lang="en-US" altLang="zh-CN" dirty="0"/>
              <a:t>8-1</a:t>
            </a:r>
            <a:r>
              <a:rPr lang="zh-CN" altLang="en-US" dirty="0"/>
              <a:t>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0001" y="1891315"/>
            <a:ext cx="6351999" cy="42378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8.3.4 </a:t>
            </a:r>
            <a:r>
              <a:rPr lang="zh-CN" altLang="en-US" dirty="0"/>
              <a:t>拍摄人物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2</a:t>
            </a:r>
            <a:r>
              <a:rPr lang="zh-CN" altLang="en-US" dirty="0"/>
              <a:t>．细节</a:t>
            </a:r>
            <a:endParaRPr lang="zh-CN" altLang="en-US" dirty="0"/>
          </a:p>
          <a:p>
            <a:r>
              <a:rPr lang="zh-CN" altLang="en-US" dirty="0"/>
              <a:t>我们可以多拍摄一些人物其他方面的细节，例如手部的特写。在图书馆中，除了拍摄人物的眼神、书籍等元素，也可以拍摄手轻轻划过书本的特写，如图所示，这能让画面变得更加好看，使人物形象更加生动。一味地拍摄人物的面部表情会降低视频的丰富程度，容易使观众产生视觉疲劳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84064" y="3429000"/>
            <a:ext cx="4224508" cy="280681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8.4.2 </a:t>
            </a:r>
            <a:r>
              <a:rPr lang="zh-CN" altLang="en-US" dirty="0"/>
              <a:t>根据脚本进行粗剪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06 </a:t>
            </a:r>
            <a:r>
              <a:rPr lang="zh-CN" altLang="en-US" dirty="0"/>
              <a:t>切换至</a:t>
            </a:r>
            <a:r>
              <a:rPr lang="en-US" altLang="zh-CN" dirty="0"/>
              <a:t>“</a:t>
            </a:r>
            <a:r>
              <a:rPr lang="zh-CN" altLang="en-US" dirty="0"/>
              <a:t>效果</a:t>
            </a:r>
            <a:r>
              <a:rPr lang="en-US" altLang="zh-CN" dirty="0"/>
              <a:t>”</a:t>
            </a:r>
            <a:r>
              <a:rPr lang="zh-CN" altLang="en-US" dirty="0"/>
              <a:t>面板，选择名为</a:t>
            </a:r>
            <a:r>
              <a:rPr lang="en-US" altLang="zh-CN" dirty="0"/>
              <a:t>“</a:t>
            </a:r>
            <a:r>
              <a:rPr lang="zh-CN" altLang="en-US" dirty="0"/>
              <a:t>交叉溶解</a:t>
            </a:r>
            <a:r>
              <a:rPr lang="en-US" altLang="zh-CN" dirty="0"/>
              <a:t>”</a:t>
            </a:r>
            <a:r>
              <a:rPr lang="zh-CN" altLang="en-US" dirty="0"/>
              <a:t>的视频过渡效果，并将其添加至前面几段视频素材的衔接处，并调整过渡效果为</a:t>
            </a:r>
            <a:r>
              <a:rPr lang="en-US" altLang="zh-CN" dirty="0"/>
              <a:t>“</a:t>
            </a:r>
            <a:r>
              <a:rPr lang="zh-CN" altLang="en-US" dirty="0"/>
              <a:t>中心切入</a:t>
            </a:r>
            <a:r>
              <a:rPr lang="en-US" altLang="zh-CN" dirty="0"/>
              <a:t>”</a:t>
            </a:r>
            <a:r>
              <a:rPr lang="zh-CN" altLang="en-US" dirty="0"/>
              <a:t>，效果如图所示。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62598" y="2669046"/>
            <a:ext cx="8266804" cy="167418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8.4.2 </a:t>
            </a:r>
            <a:r>
              <a:rPr lang="zh-CN" altLang="en-US" dirty="0"/>
              <a:t>根据脚本进行粗剪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07 </a:t>
            </a:r>
            <a:r>
              <a:rPr lang="zh-CN" altLang="en-US" dirty="0"/>
              <a:t>参考步骤</a:t>
            </a:r>
            <a:r>
              <a:rPr lang="en-US" altLang="zh-CN" dirty="0"/>
              <a:t>06</a:t>
            </a:r>
            <a:r>
              <a:rPr lang="zh-CN" altLang="en-US" dirty="0"/>
              <a:t>，添加名为</a:t>
            </a:r>
            <a:r>
              <a:rPr lang="en-US" altLang="zh-CN" dirty="0"/>
              <a:t>“</a:t>
            </a:r>
            <a:r>
              <a:rPr lang="zh-CN" altLang="en-US" dirty="0"/>
              <a:t>黑场过渡</a:t>
            </a:r>
            <a:r>
              <a:rPr lang="en-US" altLang="zh-CN" dirty="0"/>
              <a:t>”</a:t>
            </a:r>
            <a:r>
              <a:rPr lang="zh-CN" altLang="en-US" dirty="0"/>
              <a:t>的视频过渡效果至名为</a:t>
            </a:r>
            <a:r>
              <a:rPr lang="en-US" altLang="zh-CN" dirty="0"/>
              <a:t>“</a:t>
            </a:r>
            <a:r>
              <a:rPr lang="zh-CN" altLang="en-US" dirty="0"/>
              <a:t>日出</a:t>
            </a:r>
            <a:r>
              <a:rPr lang="en-US" altLang="zh-CN" dirty="0"/>
              <a:t>”</a:t>
            </a:r>
            <a:r>
              <a:rPr lang="zh-CN" altLang="en-US" dirty="0"/>
              <a:t>和</a:t>
            </a:r>
            <a:r>
              <a:rPr lang="en-US" altLang="zh-CN" dirty="0"/>
              <a:t>“</a:t>
            </a:r>
            <a:r>
              <a:rPr lang="zh-CN" altLang="en-US" dirty="0"/>
              <a:t>延时</a:t>
            </a:r>
            <a:r>
              <a:rPr lang="en-US" altLang="zh-CN" dirty="0"/>
              <a:t>”</a:t>
            </a:r>
            <a:r>
              <a:rPr lang="zh-CN" altLang="en-US" dirty="0"/>
              <a:t>的视频素材的衔接处，效果如图所示。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62598" y="2950299"/>
            <a:ext cx="8266804" cy="167418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8.4.2 </a:t>
            </a:r>
            <a:r>
              <a:rPr lang="zh-CN" altLang="en-US" dirty="0"/>
              <a:t>根据脚本进行粗剪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08 </a:t>
            </a:r>
            <a:r>
              <a:rPr lang="zh-CN" altLang="en-US" dirty="0"/>
              <a:t>切换至</a:t>
            </a:r>
            <a:r>
              <a:rPr lang="en-US" altLang="zh-CN" dirty="0"/>
              <a:t>“</a:t>
            </a:r>
            <a:r>
              <a:rPr lang="zh-CN" altLang="en-US" dirty="0"/>
              <a:t>效果</a:t>
            </a:r>
            <a:r>
              <a:rPr lang="en-US" altLang="zh-CN" dirty="0"/>
              <a:t>”</a:t>
            </a:r>
            <a:r>
              <a:rPr lang="zh-CN" altLang="en-US" dirty="0"/>
              <a:t>面板，在</a:t>
            </a:r>
            <a:r>
              <a:rPr lang="en-US" altLang="zh-CN" dirty="0"/>
              <a:t>“</a:t>
            </a:r>
            <a:r>
              <a:rPr lang="zh-CN" altLang="en-US" dirty="0"/>
              <a:t>效果</a:t>
            </a:r>
            <a:r>
              <a:rPr lang="en-US" altLang="zh-CN" dirty="0"/>
              <a:t>”</a:t>
            </a:r>
            <a:r>
              <a:rPr lang="zh-CN" altLang="en-US" dirty="0"/>
              <a:t>面板中找到名为</a:t>
            </a:r>
            <a:r>
              <a:rPr lang="en-US" altLang="zh-CN" dirty="0"/>
              <a:t>“</a:t>
            </a:r>
            <a:r>
              <a:rPr lang="zh-CN" altLang="en-US" dirty="0"/>
              <a:t>胶片溶解</a:t>
            </a:r>
            <a:r>
              <a:rPr lang="en-US" altLang="zh-CN" dirty="0"/>
              <a:t>”</a:t>
            </a:r>
            <a:r>
              <a:rPr lang="zh-CN" altLang="en-US" dirty="0"/>
              <a:t>的视频过渡效果，将其添加至图中红框标记的素材的衔接处，并调整为</a:t>
            </a:r>
            <a:r>
              <a:rPr lang="en-US" altLang="zh-CN" dirty="0"/>
              <a:t>“</a:t>
            </a:r>
            <a:r>
              <a:rPr lang="zh-CN" altLang="en-US" dirty="0"/>
              <a:t>中心切入</a:t>
            </a:r>
            <a:r>
              <a:rPr lang="en-US" altLang="zh-CN" dirty="0"/>
              <a:t>”</a:t>
            </a:r>
            <a:r>
              <a:rPr lang="zh-CN" altLang="en-US" dirty="0"/>
              <a:t>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62598" y="2901413"/>
            <a:ext cx="8266804" cy="167418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8.4.2 </a:t>
            </a:r>
            <a:r>
              <a:rPr lang="zh-CN" altLang="en-US" dirty="0"/>
              <a:t>根据脚本进行粗剪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09 </a:t>
            </a:r>
            <a:r>
              <a:rPr lang="zh-CN" altLang="en-US" dirty="0"/>
              <a:t>参考步骤</a:t>
            </a:r>
            <a:r>
              <a:rPr lang="en-US" altLang="zh-CN" dirty="0"/>
              <a:t>08</a:t>
            </a:r>
            <a:r>
              <a:rPr lang="zh-CN" altLang="en-US" dirty="0"/>
              <a:t>，在剩下的视频素材的衔接处添加名为</a:t>
            </a:r>
            <a:r>
              <a:rPr lang="en-US" altLang="zh-CN" dirty="0"/>
              <a:t>“</a:t>
            </a:r>
            <a:r>
              <a:rPr lang="zh-CN" altLang="en-US" dirty="0"/>
              <a:t>黑场过渡</a:t>
            </a:r>
            <a:r>
              <a:rPr lang="en-US" altLang="zh-CN" dirty="0"/>
              <a:t>”</a:t>
            </a:r>
            <a:r>
              <a:rPr lang="zh-CN" altLang="en-US" dirty="0"/>
              <a:t>的视频过渡效果，如图所示。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7028" y="2814434"/>
            <a:ext cx="7777310" cy="167418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8.4.3 </a:t>
            </a:r>
            <a:r>
              <a:rPr lang="zh-CN" altLang="en-US" dirty="0"/>
              <a:t>添加背景音乐并进行精剪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背景音乐在</a:t>
            </a:r>
            <a:r>
              <a:rPr lang="en-US" altLang="zh-CN" dirty="0"/>
              <a:t>Vlog</a:t>
            </a:r>
            <a:r>
              <a:rPr lang="zh-CN" altLang="en-US" dirty="0"/>
              <a:t>的后期制作中起到了画龙点睛的作用。适当的背景音乐不仅能够增强画面的情感和节奏感，更能为整个视频营造出独特的氛围。</a:t>
            </a:r>
            <a:endParaRPr lang="zh-CN" altLang="en-US" dirty="0"/>
          </a:p>
          <a:p>
            <a:r>
              <a:rPr lang="en-US" altLang="zh-CN" dirty="0"/>
              <a:t>01 </a:t>
            </a:r>
            <a:r>
              <a:rPr lang="zh-CN" altLang="en-US" dirty="0"/>
              <a:t>在</a:t>
            </a:r>
            <a:r>
              <a:rPr lang="en-US" altLang="zh-CN" dirty="0"/>
              <a:t>“</a:t>
            </a:r>
            <a:r>
              <a:rPr lang="zh-CN" altLang="en-US" dirty="0"/>
              <a:t>项目</a:t>
            </a:r>
            <a:r>
              <a:rPr lang="en-US" altLang="zh-CN" dirty="0"/>
              <a:t>”</a:t>
            </a:r>
            <a:r>
              <a:rPr lang="zh-CN" altLang="en-US" dirty="0"/>
              <a:t>面板中导入一段名为</a:t>
            </a:r>
            <a:r>
              <a:rPr lang="en-US" altLang="zh-CN" dirty="0"/>
              <a:t>“</a:t>
            </a:r>
            <a:r>
              <a:rPr lang="zh-CN" altLang="en-US" dirty="0"/>
              <a:t>背景音乐</a:t>
            </a:r>
            <a:r>
              <a:rPr lang="en-US" altLang="zh-CN" dirty="0"/>
              <a:t>”</a:t>
            </a:r>
            <a:r>
              <a:rPr lang="zh-CN" altLang="en-US" dirty="0"/>
              <a:t>的音频素材，并将其拖曳至</a:t>
            </a:r>
            <a:r>
              <a:rPr lang="en-US" altLang="zh-CN" dirty="0"/>
              <a:t>“</a:t>
            </a:r>
            <a:r>
              <a:rPr lang="zh-CN" altLang="en-US" dirty="0"/>
              <a:t>时间轴</a:t>
            </a:r>
            <a:r>
              <a:rPr lang="en-US" altLang="zh-CN" dirty="0"/>
              <a:t>”</a:t>
            </a:r>
            <a:r>
              <a:rPr lang="zh-CN" altLang="en-US" dirty="0"/>
              <a:t>面板中的</a:t>
            </a:r>
            <a:r>
              <a:rPr lang="en-US" altLang="zh-CN" dirty="0"/>
              <a:t>A2</a:t>
            </a:r>
            <a:r>
              <a:rPr lang="zh-CN" altLang="en-US" dirty="0"/>
              <a:t>轨道上，对其进行适当的裁剪，使音频素材时长与视频素材时长保持一致，如图所示。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7028" y="3821992"/>
            <a:ext cx="7777310" cy="167418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8.4.3 </a:t>
            </a:r>
            <a:r>
              <a:rPr lang="zh-CN" altLang="en-US" dirty="0"/>
              <a:t>添加背景音乐并进行精剪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02 </a:t>
            </a:r>
            <a:r>
              <a:rPr lang="zh-CN" altLang="en-US" dirty="0"/>
              <a:t>导入名为</a:t>
            </a:r>
            <a:r>
              <a:rPr lang="en-US" altLang="zh-CN" dirty="0"/>
              <a:t>“</a:t>
            </a:r>
            <a:r>
              <a:rPr lang="zh-CN" altLang="en-US" dirty="0"/>
              <a:t>飞机航行</a:t>
            </a:r>
            <a:r>
              <a:rPr lang="en-US" altLang="zh-CN" dirty="0"/>
              <a:t>”</a:t>
            </a:r>
            <a:r>
              <a:rPr lang="zh-CN" altLang="en-US" dirty="0"/>
              <a:t>的音频素材，将其拖曳至</a:t>
            </a:r>
            <a:r>
              <a:rPr lang="en-US" altLang="zh-CN" dirty="0"/>
              <a:t>“</a:t>
            </a:r>
            <a:r>
              <a:rPr lang="zh-CN" altLang="en-US" dirty="0"/>
              <a:t>时间轴</a:t>
            </a:r>
            <a:r>
              <a:rPr lang="en-US" altLang="zh-CN" dirty="0"/>
              <a:t>”</a:t>
            </a:r>
            <a:r>
              <a:rPr lang="zh-CN" altLang="en-US" dirty="0"/>
              <a:t>面板中的</a:t>
            </a:r>
            <a:r>
              <a:rPr lang="en-US" altLang="zh-CN" dirty="0"/>
              <a:t>A3</a:t>
            </a:r>
            <a:r>
              <a:rPr lang="zh-CN" altLang="en-US" dirty="0"/>
              <a:t>轨道上，对其进行适当裁剪，使音频素材的结束处与第一段视频素材的结束处对齐，如图所示。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3916" y="2629683"/>
            <a:ext cx="9863533" cy="29166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8.4.3 </a:t>
            </a:r>
            <a:r>
              <a:rPr lang="zh-CN" altLang="en-US" dirty="0"/>
              <a:t>添加背景音乐并进行精剪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03 </a:t>
            </a:r>
            <a:r>
              <a:rPr lang="zh-CN" altLang="en-US" dirty="0"/>
              <a:t>调整</a:t>
            </a:r>
            <a:r>
              <a:rPr lang="en-US" altLang="zh-CN" dirty="0"/>
              <a:t>“</a:t>
            </a:r>
            <a:r>
              <a:rPr lang="zh-CN" altLang="en-US" dirty="0"/>
              <a:t>飞机航行</a:t>
            </a:r>
            <a:r>
              <a:rPr lang="en-US" altLang="zh-CN" dirty="0"/>
              <a:t>”</a:t>
            </a:r>
            <a:r>
              <a:rPr lang="zh-CN" altLang="en-US" dirty="0"/>
              <a:t>音频素材的音频增益为</a:t>
            </a:r>
            <a:r>
              <a:rPr lang="en-US" altLang="zh-CN" dirty="0"/>
              <a:t>-5dB</a:t>
            </a:r>
            <a:r>
              <a:rPr lang="zh-CN" altLang="en-US" dirty="0"/>
              <a:t>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8439" y="2380174"/>
            <a:ext cx="7194488" cy="244874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8.4.3 </a:t>
            </a:r>
            <a:r>
              <a:rPr lang="zh-CN" altLang="en-US" dirty="0"/>
              <a:t>添加背景音乐并进行精剪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04 </a:t>
            </a:r>
            <a:r>
              <a:rPr lang="zh-CN" altLang="en-US" dirty="0"/>
              <a:t>导入名为</a:t>
            </a:r>
            <a:r>
              <a:rPr lang="en-US" altLang="zh-CN" dirty="0"/>
              <a:t>“</a:t>
            </a:r>
            <a:r>
              <a:rPr lang="zh-CN" altLang="en-US" dirty="0"/>
              <a:t>风声</a:t>
            </a:r>
            <a:r>
              <a:rPr lang="en-US" altLang="zh-CN" dirty="0"/>
              <a:t>”</a:t>
            </a:r>
            <a:r>
              <a:rPr lang="zh-CN" altLang="en-US" dirty="0"/>
              <a:t>的音频素材，将其拖曳至</a:t>
            </a:r>
            <a:r>
              <a:rPr lang="en-US" altLang="zh-CN" dirty="0"/>
              <a:t>“</a:t>
            </a:r>
            <a:r>
              <a:rPr lang="zh-CN" altLang="en-US" dirty="0"/>
              <a:t>时间轴</a:t>
            </a:r>
            <a:r>
              <a:rPr lang="en-US" altLang="zh-CN" dirty="0"/>
              <a:t>”</a:t>
            </a:r>
            <a:r>
              <a:rPr lang="zh-CN" altLang="en-US" dirty="0"/>
              <a:t>面板中的</a:t>
            </a:r>
            <a:r>
              <a:rPr lang="en-US" altLang="zh-CN" dirty="0"/>
              <a:t>A3</a:t>
            </a:r>
            <a:r>
              <a:rPr lang="zh-CN" altLang="en-US" dirty="0"/>
              <a:t>轨道上，并复制两次该段素材，使</a:t>
            </a:r>
            <a:r>
              <a:rPr lang="en-US" altLang="zh-CN" dirty="0"/>
              <a:t>“</a:t>
            </a:r>
            <a:r>
              <a:rPr lang="zh-CN" altLang="en-US" dirty="0"/>
              <a:t>时间轴</a:t>
            </a:r>
            <a:r>
              <a:rPr lang="en-US" altLang="zh-CN" dirty="0"/>
              <a:t>”</a:t>
            </a:r>
            <a:r>
              <a:rPr lang="zh-CN" altLang="en-US" dirty="0"/>
              <a:t>面板上存在</a:t>
            </a:r>
            <a:r>
              <a:rPr lang="en-US" altLang="zh-CN" dirty="0"/>
              <a:t>3</a:t>
            </a:r>
            <a:r>
              <a:rPr lang="zh-CN" altLang="en-US" dirty="0"/>
              <a:t>段名为</a:t>
            </a:r>
            <a:r>
              <a:rPr lang="en-US" altLang="zh-CN" dirty="0"/>
              <a:t>“</a:t>
            </a:r>
            <a:r>
              <a:rPr lang="zh-CN" altLang="en-US" dirty="0"/>
              <a:t>风声</a:t>
            </a:r>
            <a:r>
              <a:rPr lang="en-US" altLang="zh-CN" dirty="0"/>
              <a:t>”</a:t>
            </a:r>
            <a:r>
              <a:rPr lang="zh-CN" altLang="en-US" dirty="0"/>
              <a:t>的音频素材，如图所示。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2246" y="2969345"/>
            <a:ext cx="7107509" cy="167418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8.4.3 </a:t>
            </a:r>
            <a:r>
              <a:rPr lang="zh-CN" altLang="en-US" dirty="0"/>
              <a:t>添加背景音乐并进行精剪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05 </a:t>
            </a:r>
            <a:r>
              <a:rPr lang="zh-CN" altLang="en-US" dirty="0"/>
              <a:t>导入一段名为</a:t>
            </a:r>
            <a:r>
              <a:rPr lang="en-US" altLang="zh-CN" dirty="0"/>
              <a:t>“</a:t>
            </a:r>
            <a:r>
              <a:rPr lang="zh-CN" altLang="en-US" dirty="0"/>
              <a:t>风吹树叶</a:t>
            </a:r>
            <a:r>
              <a:rPr lang="en-US" altLang="zh-CN" dirty="0"/>
              <a:t>”</a:t>
            </a:r>
            <a:r>
              <a:rPr lang="zh-CN" altLang="en-US" dirty="0"/>
              <a:t>的音频素材，将其拖曳至</a:t>
            </a:r>
            <a:r>
              <a:rPr lang="en-US" altLang="zh-CN" dirty="0"/>
              <a:t>“</a:t>
            </a:r>
            <a:r>
              <a:rPr lang="zh-CN" altLang="en-US" dirty="0"/>
              <a:t>时间轴</a:t>
            </a:r>
            <a:r>
              <a:rPr lang="en-US" altLang="zh-CN" dirty="0"/>
              <a:t>”</a:t>
            </a:r>
            <a:r>
              <a:rPr lang="zh-CN" altLang="en-US" dirty="0"/>
              <a:t>面板中的</a:t>
            </a:r>
            <a:r>
              <a:rPr lang="en-US" altLang="zh-CN" dirty="0"/>
              <a:t>A3</a:t>
            </a:r>
            <a:r>
              <a:rPr lang="zh-CN" altLang="en-US" dirty="0"/>
              <a:t>轨道上，并适当裁剪素材，使该段音频素材的结束位置与名为</a:t>
            </a:r>
            <a:r>
              <a:rPr lang="en-US" altLang="zh-CN" dirty="0"/>
              <a:t>“</a:t>
            </a:r>
            <a:r>
              <a:rPr lang="zh-CN" altLang="en-US" dirty="0"/>
              <a:t>古城</a:t>
            </a:r>
            <a:r>
              <a:rPr lang="en-US" altLang="zh-CN" dirty="0"/>
              <a:t>”</a:t>
            </a:r>
            <a:r>
              <a:rPr lang="zh-CN" altLang="en-US" dirty="0"/>
              <a:t>的视频素材的结束位置对齐，如图所示。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2246" y="2959822"/>
            <a:ext cx="7107509" cy="167418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8.4.3 </a:t>
            </a:r>
            <a:r>
              <a:rPr lang="zh-CN" altLang="en-US" dirty="0"/>
              <a:t>添加背景音乐并进行精剪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06 </a:t>
            </a:r>
            <a:r>
              <a:rPr lang="zh-CN" altLang="en-US" dirty="0"/>
              <a:t>导入一段名为</a:t>
            </a:r>
            <a:r>
              <a:rPr lang="en-US" altLang="zh-CN" dirty="0"/>
              <a:t>“</a:t>
            </a:r>
            <a:r>
              <a:rPr lang="zh-CN" altLang="en-US" dirty="0"/>
              <a:t>海鸥</a:t>
            </a:r>
            <a:r>
              <a:rPr lang="en-US" altLang="zh-CN" dirty="0"/>
              <a:t>”</a:t>
            </a:r>
            <a:r>
              <a:rPr lang="zh-CN" altLang="en-US" dirty="0"/>
              <a:t>的音频素材，将其拖曳至</a:t>
            </a:r>
            <a:r>
              <a:rPr lang="en-US" altLang="zh-CN" dirty="0"/>
              <a:t>“</a:t>
            </a:r>
            <a:r>
              <a:rPr lang="zh-CN" altLang="en-US" dirty="0"/>
              <a:t>时间轴</a:t>
            </a:r>
            <a:r>
              <a:rPr lang="en-US" altLang="zh-CN" dirty="0"/>
              <a:t>”</a:t>
            </a:r>
            <a:r>
              <a:rPr lang="zh-CN" altLang="en-US" dirty="0"/>
              <a:t>面板中的</a:t>
            </a:r>
            <a:r>
              <a:rPr lang="en-US" altLang="zh-CN" dirty="0"/>
              <a:t>A3</a:t>
            </a:r>
            <a:r>
              <a:rPr lang="zh-CN" altLang="en-US" dirty="0"/>
              <a:t>轨道上，裁剪该段素材，使其结束位置与最后一段视频素材的结束位置对齐，如图所示。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1218" y="2445567"/>
            <a:ext cx="9888929" cy="29166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8.3.4 </a:t>
            </a:r>
            <a:r>
              <a:rPr lang="zh-CN" altLang="en-US" dirty="0"/>
              <a:t>拍摄人物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</a:t>
            </a:r>
            <a:r>
              <a:rPr lang="zh-CN" altLang="en-US" dirty="0"/>
              <a:t>．人物构图</a:t>
            </a:r>
            <a:endParaRPr lang="zh-CN" altLang="en-US" dirty="0"/>
          </a:p>
          <a:p>
            <a:r>
              <a:rPr lang="zh-CN" altLang="en-US" dirty="0"/>
              <a:t>掌握好人物和风景在画面中的占比，可以让整个画面看起来更加协调。具体如下。首先是人物占比小的构图。人物占比小指的是人物在画面中占据比较小的空间。人物在画面中的作用主要是点缀、润色，以及突出环境。此时，可以把人物放在画面的中间或者黄金分割点上，同时不要移动镜头进行拍摄，固定镜头拍摄才是最佳方案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62178" y="3514074"/>
            <a:ext cx="4867009" cy="2736343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8.4.3 </a:t>
            </a:r>
            <a:r>
              <a:rPr lang="zh-CN" altLang="en-US" dirty="0"/>
              <a:t>添加背景音乐并进行精剪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07 </a:t>
            </a:r>
            <a:r>
              <a:rPr lang="zh-CN" altLang="en-US" dirty="0"/>
              <a:t>切换至</a:t>
            </a:r>
            <a:r>
              <a:rPr lang="en-US" altLang="zh-CN" dirty="0"/>
              <a:t>“</a:t>
            </a:r>
            <a:r>
              <a:rPr lang="zh-CN" altLang="en-US" dirty="0"/>
              <a:t>效果</a:t>
            </a:r>
            <a:r>
              <a:rPr lang="en-US" altLang="zh-CN" dirty="0"/>
              <a:t>”</a:t>
            </a:r>
            <a:r>
              <a:rPr lang="zh-CN" altLang="en-US" dirty="0"/>
              <a:t>面板，选择名为</a:t>
            </a:r>
            <a:r>
              <a:rPr lang="en-US" altLang="zh-CN" dirty="0"/>
              <a:t>“</a:t>
            </a:r>
            <a:r>
              <a:rPr lang="zh-CN" altLang="en-US" dirty="0"/>
              <a:t>恒定功率</a:t>
            </a:r>
            <a:r>
              <a:rPr lang="en-US" altLang="zh-CN" dirty="0"/>
              <a:t>”</a:t>
            </a:r>
            <a:r>
              <a:rPr lang="zh-CN" altLang="en-US" dirty="0"/>
              <a:t>的音频过渡效果，将其添加至图所示的音频素材的衔接处，并调整切入方式为</a:t>
            </a:r>
            <a:r>
              <a:rPr lang="en-US" altLang="zh-CN" dirty="0"/>
              <a:t>“</a:t>
            </a:r>
            <a:r>
              <a:rPr lang="zh-CN" altLang="en-US" dirty="0"/>
              <a:t>中心切入</a:t>
            </a:r>
            <a:r>
              <a:rPr lang="en-US" altLang="zh-CN" dirty="0"/>
              <a:t>”</a:t>
            </a:r>
            <a:r>
              <a:rPr lang="zh-CN" altLang="en-US" dirty="0"/>
              <a:t>，使音频过渡更加自然。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2246" y="2595399"/>
            <a:ext cx="7107509" cy="166720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8.4.3 </a:t>
            </a:r>
            <a:r>
              <a:rPr lang="zh-CN" altLang="en-US" dirty="0"/>
              <a:t>添加背景音乐并进行精剪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08 </a:t>
            </a:r>
            <a:r>
              <a:rPr lang="zh-CN" altLang="en-US" dirty="0"/>
              <a:t>在</a:t>
            </a:r>
            <a:r>
              <a:rPr lang="en-US" altLang="zh-CN" dirty="0"/>
              <a:t>“</a:t>
            </a:r>
            <a:r>
              <a:rPr lang="zh-CN" altLang="en-US" dirty="0"/>
              <a:t>效果</a:t>
            </a:r>
            <a:r>
              <a:rPr lang="en-US" altLang="zh-CN" dirty="0"/>
              <a:t>”</a:t>
            </a:r>
            <a:r>
              <a:rPr lang="zh-CN" altLang="en-US" dirty="0"/>
              <a:t>面板中选择名为</a:t>
            </a:r>
            <a:r>
              <a:rPr lang="en-US" altLang="zh-CN" dirty="0"/>
              <a:t>“</a:t>
            </a:r>
            <a:r>
              <a:rPr lang="zh-CN" altLang="en-US" dirty="0"/>
              <a:t>指数淡化</a:t>
            </a:r>
            <a:r>
              <a:rPr lang="en-US" altLang="zh-CN" dirty="0"/>
              <a:t>”</a:t>
            </a:r>
            <a:r>
              <a:rPr lang="zh-CN" altLang="en-US" dirty="0"/>
              <a:t>的音频过渡效果，并将其添加至</a:t>
            </a:r>
            <a:r>
              <a:rPr lang="en-US" altLang="zh-CN" dirty="0"/>
              <a:t>A2</a:t>
            </a:r>
            <a:r>
              <a:rPr lang="zh-CN" altLang="en-US" dirty="0"/>
              <a:t>、</a:t>
            </a:r>
            <a:r>
              <a:rPr lang="en-US" altLang="zh-CN" dirty="0"/>
              <a:t>A3</a:t>
            </a:r>
            <a:r>
              <a:rPr lang="zh-CN" altLang="en-US" dirty="0"/>
              <a:t>轨道上的音频素材的结尾处，如图所示。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8309" y="2858876"/>
            <a:ext cx="8050944" cy="189512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8.4.4 </a:t>
            </a:r>
            <a:r>
              <a:rPr lang="zh-CN" altLang="en-US" dirty="0"/>
              <a:t>进行高级调色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画面调色是</a:t>
            </a:r>
            <a:r>
              <a:rPr lang="en-US" altLang="zh-CN" dirty="0"/>
              <a:t>Vlog</a:t>
            </a:r>
            <a:r>
              <a:rPr lang="zh-CN" altLang="en-US" dirty="0"/>
              <a:t>后期制作中不可或缺的一环，它能够将原始素材转化为视觉艺术品，增强视频的吸引力和表现力。通过选择适当的调色风格，根据</a:t>
            </a:r>
            <a:r>
              <a:rPr lang="en-US" altLang="zh-CN" dirty="0"/>
              <a:t>Vlog</a:t>
            </a:r>
            <a:r>
              <a:rPr lang="zh-CN" altLang="en-US" dirty="0"/>
              <a:t>主题精细调整每个镜头，创作者可以使自己的</a:t>
            </a:r>
            <a:r>
              <a:rPr lang="en-US" altLang="zh-CN" dirty="0"/>
              <a:t>Vlog</a:t>
            </a:r>
            <a:r>
              <a:rPr lang="zh-CN" altLang="en-US" dirty="0"/>
              <a:t>具有独特的视觉特点，使观众沉浸在创作者的故事中。</a:t>
            </a:r>
            <a:endParaRPr lang="zh-CN" altLang="en-US" dirty="0"/>
          </a:p>
          <a:p>
            <a:r>
              <a:rPr lang="en-US" altLang="zh-CN" dirty="0"/>
              <a:t>01 </a:t>
            </a:r>
            <a:r>
              <a:rPr lang="zh-CN" altLang="en-US" dirty="0"/>
              <a:t>选中名为</a:t>
            </a:r>
            <a:r>
              <a:rPr lang="en-US" altLang="zh-CN" dirty="0"/>
              <a:t>“</a:t>
            </a:r>
            <a:r>
              <a:rPr lang="zh-CN" altLang="en-US" dirty="0"/>
              <a:t>日出之前</a:t>
            </a:r>
            <a:r>
              <a:rPr lang="en-US" altLang="zh-CN" dirty="0"/>
              <a:t>”</a:t>
            </a:r>
            <a:r>
              <a:rPr lang="zh-CN" altLang="en-US" dirty="0"/>
              <a:t>的视频素材，切换至</a:t>
            </a:r>
            <a:r>
              <a:rPr lang="en-US" altLang="zh-CN" dirty="0"/>
              <a:t>“Lumetri</a:t>
            </a:r>
            <a:r>
              <a:rPr lang="zh-CN" altLang="en-US" dirty="0"/>
              <a:t>颜色</a:t>
            </a:r>
            <a:r>
              <a:rPr lang="en-US" altLang="zh-CN" dirty="0"/>
              <a:t>”</a:t>
            </a:r>
            <a:r>
              <a:rPr lang="zh-CN" altLang="en-US" dirty="0"/>
              <a:t>面板，进行调色。为了让画面拥有更好的表现效果，适当调整画面的色温、色彩、饱和度，使日出之前的云霞色彩更加鲜艳。调整对比度，确保画面中云彩的部分能保留较好的色彩表现。同时适当调整高光与阴影部分，保留画面中暗部的细节，效果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35250" y="4200382"/>
            <a:ext cx="6721500" cy="2234151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8.4.4 </a:t>
            </a:r>
            <a:r>
              <a:rPr lang="zh-CN" altLang="en-US" dirty="0"/>
              <a:t>进行高级调色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02 </a:t>
            </a:r>
            <a:r>
              <a:rPr lang="zh-CN" altLang="en-US" dirty="0"/>
              <a:t>选中名为</a:t>
            </a:r>
            <a:r>
              <a:rPr lang="en-US" altLang="zh-CN" dirty="0"/>
              <a:t>“</a:t>
            </a:r>
            <a:r>
              <a:rPr lang="zh-CN" altLang="en-US" dirty="0"/>
              <a:t>海鸥</a:t>
            </a:r>
            <a:r>
              <a:rPr lang="en-US" altLang="zh-CN" dirty="0"/>
              <a:t>”</a:t>
            </a:r>
            <a:r>
              <a:rPr lang="zh-CN" altLang="en-US" dirty="0"/>
              <a:t>的视频素材，切换至</a:t>
            </a:r>
            <a:r>
              <a:rPr lang="en-US" altLang="zh-CN" dirty="0"/>
              <a:t>“Lumetri</a:t>
            </a:r>
            <a:r>
              <a:rPr lang="zh-CN" altLang="en-US" dirty="0"/>
              <a:t>颜色</a:t>
            </a:r>
            <a:r>
              <a:rPr lang="en-US" altLang="zh-CN" dirty="0"/>
              <a:t>”</a:t>
            </a:r>
            <a:r>
              <a:rPr lang="zh-CN" altLang="en-US" dirty="0"/>
              <a:t>面板，进行调色。适当调整色温与饱和度的数值，使画面中的蓝色更为浓郁。同时适当调整画面中的高光与阴影的数值，打造清澈的蓝色画面，渲染情绪氛围，调整曝光数值使画面更明亮，如图所示。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97840" y="2974424"/>
            <a:ext cx="8395685" cy="278776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8.4.5 </a:t>
            </a:r>
            <a:r>
              <a:rPr lang="zh-CN" altLang="en-US" dirty="0"/>
              <a:t>字幕制作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在</a:t>
            </a:r>
            <a:r>
              <a:rPr lang="en-US" altLang="zh-CN" dirty="0"/>
              <a:t>Vlog</a:t>
            </a:r>
            <a:r>
              <a:rPr lang="zh-CN" altLang="en-US" dirty="0"/>
              <a:t>的制作中，字幕不仅可以提高视频的可访问性和吸引力，还可以方便观众理解内容。通过为视频添加字幕，创作者可以确保观众在任何情况下都能轻松地理解想要表达的信息。添加字幕这个简单而有效的技巧可以扩大视频的观众群体。</a:t>
            </a:r>
            <a:endParaRPr lang="zh-CN" altLang="en-US" dirty="0"/>
          </a:p>
          <a:p>
            <a:r>
              <a:rPr lang="en-US" altLang="zh-CN" dirty="0"/>
              <a:t>01 </a:t>
            </a:r>
            <a:r>
              <a:rPr lang="zh-CN" altLang="en-US" dirty="0"/>
              <a:t>根据</a:t>
            </a:r>
            <a:r>
              <a:rPr lang="en-US" altLang="zh-CN" dirty="0"/>
              <a:t>Vlog</a:t>
            </a:r>
            <a:r>
              <a:rPr lang="zh-CN" altLang="en-US" dirty="0"/>
              <a:t>主题、脚本和初具规模的视频来创作一份文案，如图所示。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061" y="3245519"/>
            <a:ext cx="1493878" cy="209257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8.4.5 </a:t>
            </a:r>
            <a:r>
              <a:rPr lang="zh-CN" altLang="en-US" dirty="0"/>
              <a:t>字幕制作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02 </a:t>
            </a:r>
            <a:r>
              <a:rPr lang="zh-CN" altLang="en-US" dirty="0"/>
              <a:t>使用</a:t>
            </a:r>
            <a:r>
              <a:rPr lang="en-US" altLang="zh-CN" dirty="0"/>
              <a:t>“</a:t>
            </a:r>
            <a:r>
              <a:rPr lang="zh-CN" altLang="en-US" dirty="0"/>
              <a:t>文字</a:t>
            </a:r>
            <a:r>
              <a:rPr lang="en-US" altLang="zh-CN" dirty="0"/>
              <a:t>”</a:t>
            </a:r>
            <a:r>
              <a:rPr lang="zh-CN" altLang="en-US" dirty="0"/>
              <a:t>工具在</a:t>
            </a:r>
            <a:r>
              <a:rPr lang="en-US" altLang="zh-CN" dirty="0"/>
              <a:t>“</a:t>
            </a:r>
            <a:r>
              <a:rPr lang="zh-CN" altLang="en-US" dirty="0"/>
              <a:t>节目监视器</a:t>
            </a:r>
            <a:r>
              <a:rPr lang="en-US" altLang="zh-CN" dirty="0"/>
              <a:t>”</a:t>
            </a:r>
            <a:r>
              <a:rPr lang="zh-CN" altLang="en-US" dirty="0"/>
              <a:t>面板中添加字幕，并适当更改字幕的各项参数，使字幕显示在画面中央，如图所示。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1917" y="2766818"/>
            <a:ext cx="6747530" cy="2234151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8.4.5 </a:t>
            </a:r>
            <a:r>
              <a:rPr lang="zh-CN" altLang="en-US" dirty="0"/>
              <a:t>字幕制作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03 </a:t>
            </a:r>
            <a:r>
              <a:rPr lang="zh-CN" altLang="en-US" dirty="0"/>
              <a:t>参考步骤</a:t>
            </a:r>
            <a:r>
              <a:rPr lang="en-US" altLang="zh-CN" dirty="0"/>
              <a:t>02</a:t>
            </a:r>
            <a:r>
              <a:rPr lang="zh-CN" altLang="en-US" dirty="0"/>
              <a:t>，依次添加前面设计好的文本作为字幕，并适当调整字幕的时长和字幕的各项参数，使字幕在画面中处于居中位置。调整字幕在</a:t>
            </a:r>
            <a:r>
              <a:rPr lang="en-US" altLang="zh-CN" dirty="0"/>
              <a:t>“</a:t>
            </a:r>
            <a:r>
              <a:rPr lang="zh-CN" altLang="en-US" dirty="0"/>
              <a:t>时间轴</a:t>
            </a:r>
            <a:r>
              <a:rPr lang="en-US" altLang="zh-CN" dirty="0"/>
              <a:t>”</a:t>
            </a:r>
            <a:r>
              <a:rPr lang="zh-CN" altLang="en-US" dirty="0"/>
              <a:t>面板中的位置，如图所示。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1326" y="2660157"/>
            <a:ext cx="8189348" cy="2234151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8.4.5 </a:t>
            </a:r>
            <a:r>
              <a:rPr lang="zh-CN" altLang="en-US" dirty="0"/>
              <a:t>字幕制作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具体的字幕时间分布如表所示。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81908" y="2071621"/>
            <a:ext cx="6428185" cy="3275993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8.4.5 </a:t>
            </a:r>
            <a:r>
              <a:rPr lang="zh-CN" altLang="en-US" dirty="0"/>
              <a:t>字幕制作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04 </a:t>
            </a:r>
            <a:r>
              <a:rPr lang="zh-CN" altLang="en-US" dirty="0"/>
              <a:t>调整字幕内容</a:t>
            </a:r>
            <a:r>
              <a:rPr lang="en-US" altLang="zh-CN" dirty="0"/>
              <a:t>“</a:t>
            </a:r>
            <a:r>
              <a:rPr lang="zh-CN" altLang="en-US" dirty="0"/>
              <a:t>日出</a:t>
            </a:r>
            <a:r>
              <a:rPr lang="en-US" altLang="zh-CN" dirty="0"/>
              <a:t>”</a:t>
            </a:r>
            <a:r>
              <a:rPr lang="zh-CN" altLang="en-US" dirty="0"/>
              <a:t>和</a:t>
            </a:r>
            <a:r>
              <a:rPr lang="en-US" altLang="zh-CN" dirty="0"/>
              <a:t>“</a:t>
            </a:r>
            <a:r>
              <a:rPr lang="zh-CN" altLang="en-US" dirty="0"/>
              <a:t>相遇</a:t>
            </a:r>
            <a:r>
              <a:rPr lang="en-US" altLang="zh-CN" dirty="0"/>
              <a:t>”</a:t>
            </a:r>
            <a:r>
              <a:rPr lang="zh-CN" altLang="en-US" dirty="0"/>
              <a:t>的参数，如图所示，使字幕内容更加突出。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9416" y="2204947"/>
            <a:ext cx="8033167" cy="270142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8.4.5 </a:t>
            </a:r>
            <a:r>
              <a:rPr lang="zh-CN" altLang="en-US" dirty="0"/>
              <a:t>字幕制作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05 </a:t>
            </a:r>
            <a:r>
              <a:rPr lang="zh-CN" altLang="en-US" dirty="0"/>
              <a:t>切换至</a:t>
            </a:r>
            <a:r>
              <a:rPr lang="en-US" altLang="zh-CN" dirty="0"/>
              <a:t>“</a:t>
            </a:r>
            <a:r>
              <a:rPr lang="zh-CN" altLang="en-US" dirty="0"/>
              <a:t>效果</a:t>
            </a:r>
            <a:r>
              <a:rPr lang="en-US" altLang="zh-CN" dirty="0"/>
              <a:t>”</a:t>
            </a:r>
            <a:r>
              <a:rPr lang="zh-CN" altLang="en-US" dirty="0"/>
              <a:t>面板，选择</a:t>
            </a:r>
            <a:r>
              <a:rPr lang="en-US" altLang="zh-CN" dirty="0"/>
              <a:t>“</a:t>
            </a:r>
            <a:r>
              <a:rPr lang="zh-CN" altLang="en-US" dirty="0"/>
              <a:t>叠加溶解</a:t>
            </a:r>
            <a:r>
              <a:rPr lang="en-US" altLang="zh-CN" dirty="0"/>
              <a:t>”</a:t>
            </a:r>
            <a:r>
              <a:rPr lang="zh-CN" altLang="en-US" dirty="0"/>
              <a:t>视频过渡效果，将其添加至每段字幕的开始处与结束处，并调整视频过渡效果的持续时长为</a:t>
            </a:r>
            <a:r>
              <a:rPr lang="en-US" altLang="zh-CN" dirty="0"/>
              <a:t>10</a:t>
            </a:r>
            <a:r>
              <a:rPr lang="zh-CN" altLang="en-US" dirty="0"/>
              <a:t>帧，效果如图所示。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4131" y="2843004"/>
            <a:ext cx="6463738" cy="16741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8.3.4 </a:t>
            </a:r>
            <a:r>
              <a:rPr lang="zh-CN" altLang="en-US" dirty="0"/>
              <a:t>拍摄人物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然后是人物占比中等的构图，相当于中景构图，需要突出人物主体，如图所示。拍摄时建议把人物放在画面的中间，这样更能凸显人物的状态，再稍微推动镜头，人物的形象会更加丰满。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00906" y="2697615"/>
            <a:ext cx="4790188" cy="318711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8.4.5 </a:t>
            </a:r>
            <a:r>
              <a:rPr lang="zh-CN" altLang="en-US" dirty="0"/>
              <a:t>字幕制作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06 </a:t>
            </a:r>
            <a:r>
              <a:rPr lang="zh-CN" altLang="en-US" dirty="0"/>
              <a:t>右击名为</a:t>
            </a:r>
            <a:r>
              <a:rPr lang="en-US" altLang="zh-CN" dirty="0"/>
              <a:t>“</a:t>
            </a:r>
            <a:r>
              <a:rPr lang="zh-CN" altLang="en-US" dirty="0"/>
              <a:t>日出</a:t>
            </a:r>
            <a:r>
              <a:rPr lang="en-US" altLang="zh-CN" dirty="0"/>
              <a:t>”</a:t>
            </a:r>
            <a:r>
              <a:rPr lang="zh-CN" altLang="en-US" dirty="0"/>
              <a:t>和</a:t>
            </a:r>
            <a:r>
              <a:rPr lang="en-US" altLang="zh-CN" dirty="0"/>
              <a:t>“</a:t>
            </a:r>
            <a:r>
              <a:rPr lang="zh-CN" altLang="en-US" dirty="0"/>
              <a:t>喂海鸥</a:t>
            </a:r>
            <a:r>
              <a:rPr lang="en-US" altLang="zh-CN" dirty="0"/>
              <a:t>”</a:t>
            </a:r>
            <a:r>
              <a:rPr lang="zh-CN" altLang="en-US" dirty="0"/>
              <a:t>的视频素材，在展开的快捷菜单中执行</a:t>
            </a:r>
            <a:r>
              <a:rPr lang="en-US" altLang="zh-CN" dirty="0"/>
              <a:t>“</a:t>
            </a:r>
            <a:r>
              <a:rPr lang="zh-CN" altLang="en-US" dirty="0"/>
              <a:t>取消链接</a:t>
            </a:r>
            <a:r>
              <a:rPr lang="en-US" altLang="zh-CN" dirty="0"/>
              <a:t>”</a:t>
            </a:r>
            <a:r>
              <a:rPr lang="zh-CN" altLang="en-US" dirty="0"/>
              <a:t>命令，然后删除</a:t>
            </a:r>
            <a:r>
              <a:rPr lang="en-US" altLang="zh-CN" dirty="0"/>
              <a:t>A1</a:t>
            </a:r>
            <a:r>
              <a:rPr lang="zh-CN" altLang="en-US" dirty="0"/>
              <a:t>轨道上的音频素材，并删除</a:t>
            </a:r>
            <a:r>
              <a:rPr lang="en-US" altLang="zh-CN" dirty="0"/>
              <a:t>A1</a:t>
            </a:r>
            <a:r>
              <a:rPr lang="zh-CN" altLang="en-US" dirty="0"/>
              <a:t>轨道，效果如图所示。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561" y="2566195"/>
            <a:ext cx="5974879" cy="2227802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8.4.5 </a:t>
            </a:r>
            <a:r>
              <a:rPr lang="zh-CN" altLang="en-US" dirty="0"/>
              <a:t>字幕制作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07 </a:t>
            </a:r>
            <a:r>
              <a:rPr lang="zh-CN" altLang="en-US" dirty="0"/>
              <a:t>完成上述操作后，预览视频画面效果，如图所示。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64430" y="2198598"/>
            <a:ext cx="5863139" cy="3300754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" y="0"/>
            <a:ext cx="6369141" cy="6858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接连接符 3"/>
          <p:cNvCxnSpPr>
            <a:cxnSpLocks noChangeShapeType="1"/>
          </p:cNvCxnSpPr>
          <p:nvPr/>
        </p:nvCxnSpPr>
        <p:spPr bwMode="auto">
          <a:xfrm>
            <a:off x="7059279" y="1297419"/>
            <a:ext cx="5133077" cy="0"/>
          </a:xfrm>
          <a:prstGeom prst="line">
            <a:avLst/>
          </a:prstGeom>
          <a:noFill/>
          <a:ln w="9525" cmpd="sng">
            <a:solidFill>
              <a:srgbClr val="504B48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226597" y="503256"/>
            <a:ext cx="1334770" cy="782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300">
                <a:solidFill>
                  <a:srgbClr val="504B48"/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altLang="en-US" sz="4300">
              <a:solidFill>
                <a:srgbClr val="504B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937943" y="789013"/>
            <a:ext cx="1156970" cy="397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>
                <a:solidFill>
                  <a:srgbClr val="504B48"/>
                </a:solidFill>
                <a:ea typeface="微软雅黑" panose="020B0503020204020204" charset="-122"/>
              </a:rPr>
              <a:t>Contents</a:t>
            </a:r>
            <a:endParaRPr lang="zh-CN" altLang="en-US">
              <a:solidFill>
                <a:srgbClr val="504B48"/>
              </a:solidFill>
              <a:ea typeface="微软雅黑" panose="020B0503020204020204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1601990" y="598507"/>
            <a:ext cx="588248" cy="588461"/>
          </a:xfrm>
          <a:prstGeom prst="rect">
            <a:avLst/>
          </a:prstGeom>
          <a:solidFill>
            <a:srgbClr val="BE0202"/>
          </a:solidFill>
          <a:ln>
            <a:noFill/>
          </a:ln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6" name="TextBox 1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423857" y="2498262"/>
            <a:ext cx="4138799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Vlog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的拍摄准备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-48710" y="-50791"/>
            <a:ext cx="6470722" cy="7029418"/>
          </a:xfrm>
          <a:custGeom>
            <a:avLst/>
            <a:gdLst>
              <a:gd name="connsiteX0" fmla="*/ 60960 w 6471920"/>
              <a:gd name="connsiteY0" fmla="*/ 0 h 7030720"/>
              <a:gd name="connsiteX1" fmla="*/ 6471920 w 6471920"/>
              <a:gd name="connsiteY1" fmla="*/ 10160 h 7030720"/>
              <a:gd name="connsiteX2" fmla="*/ 3291840 w 6471920"/>
              <a:gd name="connsiteY2" fmla="*/ 7030720 h 7030720"/>
              <a:gd name="connsiteX3" fmla="*/ 10160 w 6471920"/>
              <a:gd name="connsiteY3" fmla="*/ 7030720 h 7030720"/>
              <a:gd name="connsiteX4" fmla="*/ 0 w 6471920"/>
              <a:gd name="connsiteY4" fmla="*/ 10160 h 7030720"/>
              <a:gd name="connsiteX5" fmla="*/ 60960 w 6471920"/>
              <a:gd name="connsiteY5" fmla="*/ 0 h 703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71920" h="7030720">
                <a:moveTo>
                  <a:pt x="60960" y="0"/>
                </a:moveTo>
                <a:lnTo>
                  <a:pt x="6471920" y="10160"/>
                </a:lnTo>
                <a:lnTo>
                  <a:pt x="3291840" y="7030720"/>
                </a:lnTo>
                <a:lnTo>
                  <a:pt x="10160" y="7030720"/>
                </a:lnTo>
                <a:cubicBezTo>
                  <a:pt x="6773" y="4690533"/>
                  <a:pt x="3387" y="2350347"/>
                  <a:pt x="0" y="10160"/>
                </a:cubicBezTo>
                <a:lnTo>
                  <a:pt x="60960" y="0"/>
                </a:lnTo>
                <a:close/>
              </a:path>
            </a:pathLst>
          </a:custGeom>
          <a:gradFill flip="none" rotWithShape="1">
            <a:gsLst>
              <a:gs pos="66000">
                <a:schemeClr val="bg1">
                  <a:alpha val="30000"/>
                </a:schemeClr>
              </a:gs>
              <a:gs pos="27000">
                <a:srgbClr val="0070C0">
                  <a:alpha val="40000"/>
                </a:srgbClr>
              </a:gs>
              <a:gs pos="0">
                <a:schemeClr val="tx1">
                  <a:lumMod val="65000"/>
                  <a:lumOff val="35000"/>
                  <a:alpha val="30000"/>
                </a:schemeClr>
              </a:gs>
              <a:gs pos="100000">
                <a:srgbClr val="FFC000">
                  <a:alpha val="4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52426" y="1509750"/>
            <a:ext cx="4232761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Vlog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的选题策划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Oval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767388" y="2465883"/>
            <a:ext cx="579013" cy="58155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4" name="Freeform 8"/>
          <p:cNvSpPr/>
          <p:nvPr>
            <p:custDataLst>
              <p:tags r:id="rId5"/>
            </p:custDataLst>
          </p:nvPr>
        </p:nvSpPr>
        <p:spPr bwMode="auto">
          <a:xfrm>
            <a:off x="6729295" y="2754120"/>
            <a:ext cx="653929" cy="321885"/>
          </a:xfrm>
          <a:custGeom>
            <a:avLst/>
            <a:gdLst>
              <a:gd name="T0" fmla="*/ 3963 w 3963"/>
              <a:gd name="T1" fmla="*/ 0 h 1997"/>
              <a:gd name="T2" fmla="*/ 3963 w 3963"/>
              <a:gd name="T3" fmla="*/ 16 h 1997"/>
              <a:gd name="T4" fmla="*/ 1982 w 3963"/>
              <a:gd name="T5" fmla="*/ 1997 h 1997"/>
              <a:gd name="T6" fmla="*/ 0 w 3963"/>
              <a:gd name="T7" fmla="*/ 16 h 19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63" h="1997">
                <a:moveTo>
                  <a:pt x="3963" y="0"/>
                </a:moveTo>
                <a:cubicBezTo>
                  <a:pt x="3963" y="5"/>
                  <a:pt x="3963" y="11"/>
                  <a:pt x="3963" y="16"/>
                </a:cubicBezTo>
                <a:cubicBezTo>
                  <a:pt x="3963" y="1110"/>
                  <a:pt x="3076" y="1997"/>
                  <a:pt x="1982" y="1997"/>
                </a:cubicBezTo>
                <a:cubicBezTo>
                  <a:pt x="888" y="1997"/>
                  <a:pt x="0" y="1110"/>
                  <a:pt x="0" y="16"/>
                </a:cubicBezTo>
              </a:path>
            </a:pathLst>
          </a:custGeom>
          <a:noFill/>
          <a:ln w="19050" cap="flat" cmpd="sng">
            <a:solidFill>
              <a:srgbClr val="4E4B49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1894" tIns="60946" rIns="121894" bIns="60946"/>
          <a:lstStyle/>
          <a:p>
            <a:endParaRPr lang="zh-CN" altLang="en-US"/>
          </a:p>
        </p:txBody>
      </p:sp>
      <p:sp>
        <p:nvSpPr>
          <p:cNvPr id="45" name="Oval 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359099" y="2717932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7" name="TextBox 1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736279" y="2527467"/>
            <a:ext cx="725036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8F8F8"/>
                </a:solidFill>
              </a:rPr>
              <a:t>8.2</a:t>
            </a:r>
            <a:endParaRPr lang="zh-CN" altLang="en-US" sz="2400" dirty="0">
              <a:solidFill>
                <a:srgbClr val="F8F8F8"/>
              </a:solidFill>
            </a:endParaRPr>
          </a:p>
        </p:txBody>
      </p:sp>
      <p:sp>
        <p:nvSpPr>
          <p:cNvPr id="48" name="Oval 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701360" y="2717932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9" name="Oval 5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761674" y="1450071"/>
            <a:ext cx="579013" cy="58155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0" name="Freeform 8"/>
          <p:cNvSpPr/>
          <p:nvPr>
            <p:custDataLst>
              <p:tags r:id="rId10"/>
            </p:custDataLst>
          </p:nvPr>
        </p:nvSpPr>
        <p:spPr bwMode="auto">
          <a:xfrm>
            <a:off x="6723581" y="1738308"/>
            <a:ext cx="653929" cy="321885"/>
          </a:xfrm>
          <a:custGeom>
            <a:avLst/>
            <a:gdLst>
              <a:gd name="T0" fmla="*/ 3963 w 3963"/>
              <a:gd name="T1" fmla="*/ 0 h 1997"/>
              <a:gd name="T2" fmla="*/ 3963 w 3963"/>
              <a:gd name="T3" fmla="*/ 16 h 1997"/>
              <a:gd name="T4" fmla="*/ 1982 w 3963"/>
              <a:gd name="T5" fmla="*/ 1997 h 1997"/>
              <a:gd name="T6" fmla="*/ 0 w 3963"/>
              <a:gd name="T7" fmla="*/ 16 h 19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63" h="1997">
                <a:moveTo>
                  <a:pt x="3963" y="0"/>
                </a:moveTo>
                <a:cubicBezTo>
                  <a:pt x="3963" y="5"/>
                  <a:pt x="3963" y="11"/>
                  <a:pt x="3963" y="16"/>
                </a:cubicBezTo>
                <a:cubicBezTo>
                  <a:pt x="3963" y="1110"/>
                  <a:pt x="3076" y="1997"/>
                  <a:pt x="1982" y="1997"/>
                </a:cubicBezTo>
                <a:cubicBezTo>
                  <a:pt x="888" y="1997"/>
                  <a:pt x="0" y="1110"/>
                  <a:pt x="0" y="16"/>
                </a:cubicBezTo>
              </a:path>
            </a:pathLst>
          </a:custGeom>
          <a:noFill/>
          <a:ln w="19050" cap="flat" cmpd="sng">
            <a:solidFill>
              <a:srgbClr val="4E4B49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1894" tIns="60946" rIns="121894" bIns="60946"/>
          <a:lstStyle/>
          <a:p>
            <a:endParaRPr lang="zh-CN" altLang="en-US"/>
          </a:p>
        </p:txBody>
      </p:sp>
      <p:sp>
        <p:nvSpPr>
          <p:cNvPr id="51" name="Oval 9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353385" y="1702120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2" name="TextBox 13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730565" y="1511655"/>
            <a:ext cx="725036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8F8F8"/>
                </a:solidFill>
              </a:rPr>
              <a:t>8.1</a:t>
            </a:r>
            <a:endParaRPr lang="zh-CN" altLang="en-US" sz="2400" dirty="0">
              <a:solidFill>
                <a:srgbClr val="F8F8F8"/>
              </a:solidFill>
            </a:endParaRPr>
          </a:p>
        </p:txBody>
      </p:sp>
      <p:sp>
        <p:nvSpPr>
          <p:cNvPr id="53" name="Oval 9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695646" y="1702120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cxnSp>
        <p:nvCxnSpPr>
          <p:cNvPr id="60" name="直接连接符 59"/>
          <p:cNvCxnSpPr/>
          <p:nvPr>
            <p:custDataLst>
              <p:tags r:id="rId14"/>
            </p:custDataLst>
          </p:nvPr>
        </p:nvCxnSpPr>
        <p:spPr>
          <a:xfrm flipV="1">
            <a:off x="7547024" y="6446596"/>
            <a:ext cx="2568734" cy="10158"/>
          </a:xfrm>
          <a:prstGeom prst="line">
            <a:avLst/>
          </a:prstGeom>
          <a:ln w="19050">
            <a:solidFill>
              <a:srgbClr val="BE020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15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474647" y="3562960"/>
            <a:ext cx="3901353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Vlog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的拍摄思路与技巧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Oval 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790244" y="3491853"/>
            <a:ext cx="579013" cy="58155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3" name="Freeform 8"/>
          <p:cNvSpPr/>
          <p:nvPr>
            <p:custDataLst>
              <p:tags r:id="rId17"/>
            </p:custDataLst>
          </p:nvPr>
        </p:nvSpPr>
        <p:spPr bwMode="auto">
          <a:xfrm>
            <a:off x="6752151" y="3780090"/>
            <a:ext cx="653929" cy="321885"/>
          </a:xfrm>
          <a:custGeom>
            <a:avLst/>
            <a:gdLst>
              <a:gd name="T0" fmla="*/ 3963 w 3963"/>
              <a:gd name="T1" fmla="*/ 0 h 1997"/>
              <a:gd name="T2" fmla="*/ 3963 w 3963"/>
              <a:gd name="T3" fmla="*/ 16 h 1997"/>
              <a:gd name="T4" fmla="*/ 1982 w 3963"/>
              <a:gd name="T5" fmla="*/ 1997 h 1997"/>
              <a:gd name="T6" fmla="*/ 0 w 3963"/>
              <a:gd name="T7" fmla="*/ 16 h 19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63" h="1997">
                <a:moveTo>
                  <a:pt x="3963" y="0"/>
                </a:moveTo>
                <a:cubicBezTo>
                  <a:pt x="3963" y="5"/>
                  <a:pt x="3963" y="11"/>
                  <a:pt x="3963" y="16"/>
                </a:cubicBezTo>
                <a:cubicBezTo>
                  <a:pt x="3963" y="1110"/>
                  <a:pt x="3076" y="1997"/>
                  <a:pt x="1982" y="1997"/>
                </a:cubicBezTo>
                <a:cubicBezTo>
                  <a:pt x="888" y="1997"/>
                  <a:pt x="0" y="1110"/>
                  <a:pt x="0" y="16"/>
                </a:cubicBezTo>
              </a:path>
            </a:pathLst>
          </a:custGeom>
          <a:noFill/>
          <a:ln w="19050" cap="flat" cmpd="sng">
            <a:solidFill>
              <a:srgbClr val="4E4B49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1894" tIns="60946" rIns="121894" bIns="60946"/>
          <a:lstStyle/>
          <a:p>
            <a:endParaRPr lang="zh-CN" altLang="en-US"/>
          </a:p>
        </p:txBody>
      </p:sp>
      <p:sp>
        <p:nvSpPr>
          <p:cNvPr id="64" name="Oval 9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381954" y="3743902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5" name="TextBox 13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759135" y="3553437"/>
            <a:ext cx="725036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8F8F8"/>
                </a:solidFill>
              </a:rPr>
              <a:t>8.3</a:t>
            </a:r>
            <a:endParaRPr lang="zh-CN" altLang="en-US" sz="2400" dirty="0">
              <a:solidFill>
                <a:srgbClr val="F8F8F8"/>
              </a:solidFill>
            </a:endParaRPr>
          </a:p>
        </p:txBody>
      </p:sp>
      <p:sp>
        <p:nvSpPr>
          <p:cNvPr id="66" name="Oval 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723581" y="3743902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8" name="TextBox 15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474647" y="4573058"/>
            <a:ext cx="3901353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Vlog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的剪辑与制作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Oval 5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790244" y="4501951"/>
            <a:ext cx="579013" cy="58155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1" name="Freeform 8"/>
          <p:cNvSpPr/>
          <p:nvPr>
            <p:custDataLst>
              <p:tags r:id="rId23"/>
            </p:custDataLst>
          </p:nvPr>
        </p:nvSpPr>
        <p:spPr bwMode="auto">
          <a:xfrm>
            <a:off x="6752151" y="4790188"/>
            <a:ext cx="653929" cy="321885"/>
          </a:xfrm>
          <a:custGeom>
            <a:avLst/>
            <a:gdLst>
              <a:gd name="T0" fmla="*/ 3963 w 3963"/>
              <a:gd name="T1" fmla="*/ 0 h 1997"/>
              <a:gd name="T2" fmla="*/ 3963 w 3963"/>
              <a:gd name="T3" fmla="*/ 16 h 1997"/>
              <a:gd name="T4" fmla="*/ 1982 w 3963"/>
              <a:gd name="T5" fmla="*/ 1997 h 1997"/>
              <a:gd name="T6" fmla="*/ 0 w 3963"/>
              <a:gd name="T7" fmla="*/ 16 h 19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63" h="1997">
                <a:moveTo>
                  <a:pt x="3963" y="0"/>
                </a:moveTo>
                <a:cubicBezTo>
                  <a:pt x="3963" y="5"/>
                  <a:pt x="3963" y="11"/>
                  <a:pt x="3963" y="16"/>
                </a:cubicBezTo>
                <a:cubicBezTo>
                  <a:pt x="3963" y="1110"/>
                  <a:pt x="3076" y="1997"/>
                  <a:pt x="1982" y="1997"/>
                </a:cubicBezTo>
                <a:cubicBezTo>
                  <a:pt x="888" y="1997"/>
                  <a:pt x="0" y="1110"/>
                  <a:pt x="0" y="16"/>
                </a:cubicBezTo>
              </a:path>
            </a:pathLst>
          </a:custGeom>
          <a:noFill/>
          <a:ln w="19050" cap="flat" cmpd="sng">
            <a:solidFill>
              <a:srgbClr val="4E4B49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1894" tIns="60946" rIns="121894" bIns="60946"/>
          <a:lstStyle/>
          <a:p>
            <a:endParaRPr lang="zh-CN" altLang="en-US"/>
          </a:p>
        </p:txBody>
      </p:sp>
      <p:sp>
        <p:nvSpPr>
          <p:cNvPr id="42" name="Oval 9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381954" y="4754635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6" name="TextBox 13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759135" y="4564170"/>
            <a:ext cx="725036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8F8F8"/>
                </a:solidFill>
              </a:rPr>
              <a:t>8.4</a:t>
            </a:r>
            <a:endParaRPr lang="zh-CN" altLang="en-US" sz="2400" dirty="0">
              <a:solidFill>
                <a:srgbClr val="F8F8F8"/>
              </a:solidFill>
            </a:endParaRPr>
          </a:p>
        </p:txBody>
      </p:sp>
      <p:sp>
        <p:nvSpPr>
          <p:cNvPr id="54" name="Oval 9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723581" y="4754635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 rot="21189419">
            <a:off x="10800316" y="5737329"/>
            <a:ext cx="1205532" cy="1055689"/>
            <a:chOff x="9712326" y="2736852"/>
            <a:chExt cx="652462" cy="58102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" name="Freeform 531"/>
            <p:cNvSpPr>
              <a:spLocks noEditPoints="1"/>
            </p:cNvSpPr>
            <p:nvPr>
              <p:custDataLst>
                <p:tags r:id="rId27"/>
              </p:custDataLst>
            </p:nvPr>
          </p:nvSpPr>
          <p:spPr bwMode="auto">
            <a:xfrm>
              <a:off x="9712326" y="2736852"/>
              <a:ext cx="557213" cy="484188"/>
            </a:xfrm>
            <a:custGeom>
              <a:avLst/>
              <a:gdLst>
                <a:gd name="T0" fmla="*/ 21 w 46"/>
                <a:gd name="T1" fmla="*/ 36 h 40"/>
                <a:gd name="T2" fmla="*/ 21 w 46"/>
                <a:gd name="T3" fmla="*/ 34 h 40"/>
                <a:gd name="T4" fmla="*/ 22 w 46"/>
                <a:gd name="T5" fmla="*/ 33 h 40"/>
                <a:gd name="T6" fmla="*/ 25 w 46"/>
                <a:gd name="T7" fmla="*/ 33 h 40"/>
                <a:gd name="T8" fmla="*/ 29 w 46"/>
                <a:gd name="T9" fmla="*/ 28 h 40"/>
                <a:gd name="T10" fmla="*/ 29 w 46"/>
                <a:gd name="T11" fmla="*/ 15 h 40"/>
                <a:gd name="T12" fmla="*/ 32 w 46"/>
                <a:gd name="T13" fmla="*/ 15 h 40"/>
                <a:gd name="T14" fmla="*/ 32 w 46"/>
                <a:gd name="T15" fmla="*/ 25 h 40"/>
                <a:gd name="T16" fmla="*/ 34 w 46"/>
                <a:gd name="T17" fmla="*/ 23 h 40"/>
                <a:gd name="T18" fmla="*/ 34 w 46"/>
                <a:gd name="T19" fmla="*/ 15 h 40"/>
                <a:gd name="T20" fmla="*/ 37 w 46"/>
                <a:gd name="T21" fmla="*/ 15 h 40"/>
                <a:gd name="T22" fmla="*/ 37 w 46"/>
                <a:gd name="T23" fmla="*/ 20 h 40"/>
                <a:gd name="T24" fmla="*/ 39 w 46"/>
                <a:gd name="T25" fmla="*/ 18 h 40"/>
                <a:gd name="T26" fmla="*/ 39 w 46"/>
                <a:gd name="T27" fmla="*/ 15 h 40"/>
                <a:gd name="T28" fmla="*/ 42 w 46"/>
                <a:gd name="T29" fmla="*/ 15 h 40"/>
                <a:gd name="T30" fmla="*/ 42 w 46"/>
                <a:gd name="T31" fmla="*/ 15 h 40"/>
                <a:gd name="T32" fmla="*/ 46 w 46"/>
                <a:gd name="T33" fmla="*/ 11 h 40"/>
                <a:gd name="T34" fmla="*/ 17 w 46"/>
                <a:gd name="T35" fmla="*/ 11 h 40"/>
                <a:gd name="T36" fmla="*/ 14 w 46"/>
                <a:gd name="T37" fmla="*/ 9 h 40"/>
                <a:gd name="T38" fmla="*/ 12 w 46"/>
                <a:gd name="T39" fmla="*/ 2 h 40"/>
                <a:gd name="T40" fmla="*/ 10 w 46"/>
                <a:gd name="T41" fmla="*/ 0 h 40"/>
                <a:gd name="T42" fmla="*/ 1 w 46"/>
                <a:gd name="T43" fmla="*/ 0 h 40"/>
                <a:gd name="T44" fmla="*/ 2 w 46"/>
                <a:gd name="T45" fmla="*/ 4 h 40"/>
                <a:gd name="T46" fmla="*/ 9 w 46"/>
                <a:gd name="T47" fmla="*/ 4 h 40"/>
                <a:gd name="T48" fmla="*/ 11 w 46"/>
                <a:gd name="T49" fmla="*/ 5 h 40"/>
                <a:gd name="T50" fmla="*/ 18 w 46"/>
                <a:gd name="T51" fmla="*/ 36 h 40"/>
                <a:gd name="T52" fmla="*/ 18 w 46"/>
                <a:gd name="T53" fmla="*/ 39 h 40"/>
                <a:gd name="T54" fmla="*/ 17 w 46"/>
                <a:gd name="T55" fmla="*/ 40 h 40"/>
                <a:gd name="T56" fmla="*/ 21 w 46"/>
                <a:gd name="T57" fmla="*/ 36 h 40"/>
                <a:gd name="T58" fmla="*/ 21 w 46"/>
                <a:gd name="T59" fmla="*/ 36 h 40"/>
                <a:gd name="T60" fmla="*/ 25 w 46"/>
                <a:gd name="T61" fmla="*/ 15 h 40"/>
                <a:gd name="T62" fmla="*/ 27 w 46"/>
                <a:gd name="T63" fmla="*/ 15 h 40"/>
                <a:gd name="T64" fmla="*/ 27 w 46"/>
                <a:gd name="T65" fmla="*/ 29 h 40"/>
                <a:gd name="T66" fmla="*/ 25 w 46"/>
                <a:gd name="T67" fmla="*/ 29 h 40"/>
                <a:gd name="T68" fmla="*/ 25 w 46"/>
                <a:gd name="T69" fmla="*/ 15 h 40"/>
                <a:gd name="T70" fmla="*/ 20 w 46"/>
                <a:gd name="T71" fmla="*/ 29 h 40"/>
                <a:gd name="T72" fmla="*/ 20 w 46"/>
                <a:gd name="T73" fmla="*/ 15 h 40"/>
                <a:gd name="T74" fmla="*/ 22 w 46"/>
                <a:gd name="T75" fmla="*/ 15 h 40"/>
                <a:gd name="T76" fmla="*/ 22 w 46"/>
                <a:gd name="T77" fmla="*/ 29 h 40"/>
                <a:gd name="T78" fmla="*/ 20 w 46"/>
                <a:gd name="T79" fmla="*/ 2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6" h="40">
                  <a:moveTo>
                    <a:pt x="21" y="36"/>
                  </a:moveTo>
                  <a:cubicBezTo>
                    <a:pt x="21" y="35"/>
                    <a:pt x="21" y="35"/>
                    <a:pt x="21" y="34"/>
                  </a:cubicBezTo>
                  <a:cubicBezTo>
                    <a:pt x="20" y="33"/>
                    <a:pt x="20" y="33"/>
                    <a:pt x="22" y="33"/>
                  </a:cubicBezTo>
                  <a:cubicBezTo>
                    <a:pt x="23" y="33"/>
                    <a:pt x="24" y="33"/>
                    <a:pt x="25" y="33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3"/>
                    <a:pt x="32" y="13"/>
                    <a:pt x="32" y="1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3"/>
                    <a:pt x="37" y="13"/>
                    <a:pt x="37" y="15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3"/>
                    <a:pt x="42" y="13"/>
                    <a:pt x="42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36" y="11"/>
                    <a:pt x="27" y="11"/>
                    <a:pt x="17" y="11"/>
                  </a:cubicBezTo>
                  <a:cubicBezTo>
                    <a:pt x="15" y="11"/>
                    <a:pt x="15" y="10"/>
                    <a:pt x="14" y="9"/>
                  </a:cubicBezTo>
                  <a:cubicBezTo>
                    <a:pt x="14" y="6"/>
                    <a:pt x="13" y="4"/>
                    <a:pt x="12" y="2"/>
                  </a:cubicBezTo>
                  <a:cubicBezTo>
                    <a:pt x="12" y="0"/>
                    <a:pt x="12" y="0"/>
                    <a:pt x="10" y="0"/>
                  </a:cubicBezTo>
                  <a:cubicBezTo>
                    <a:pt x="7" y="0"/>
                    <a:pt x="4" y="0"/>
                    <a:pt x="1" y="0"/>
                  </a:cubicBezTo>
                  <a:cubicBezTo>
                    <a:pt x="0" y="0"/>
                    <a:pt x="0" y="4"/>
                    <a:pt x="2" y="4"/>
                  </a:cubicBezTo>
                  <a:cubicBezTo>
                    <a:pt x="4" y="4"/>
                    <a:pt x="6" y="4"/>
                    <a:pt x="9" y="4"/>
                  </a:cubicBezTo>
                  <a:cubicBezTo>
                    <a:pt x="10" y="4"/>
                    <a:pt x="10" y="4"/>
                    <a:pt x="11" y="5"/>
                  </a:cubicBezTo>
                  <a:cubicBezTo>
                    <a:pt x="13" y="16"/>
                    <a:pt x="16" y="25"/>
                    <a:pt x="18" y="36"/>
                  </a:cubicBezTo>
                  <a:cubicBezTo>
                    <a:pt x="19" y="38"/>
                    <a:pt x="19" y="38"/>
                    <a:pt x="18" y="39"/>
                  </a:cubicBezTo>
                  <a:cubicBezTo>
                    <a:pt x="17" y="39"/>
                    <a:pt x="17" y="40"/>
                    <a:pt x="17" y="40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lose/>
                  <a:moveTo>
                    <a:pt x="25" y="15"/>
                  </a:moveTo>
                  <a:cubicBezTo>
                    <a:pt x="25" y="13"/>
                    <a:pt x="27" y="13"/>
                    <a:pt x="27" y="15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30"/>
                    <a:pt x="25" y="30"/>
                    <a:pt x="25" y="29"/>
                  </a:cubicBezTo>
                  <a:lnTo>
                    <a:pt x="25" y="15"/>
                  </a:lnTo>
                  <a:close/>
                  <a:moveTo>
                    <a:pt x="20" y="29"/>
                  </a:moveTo>
                  <a:cubicBezTo>
                    <a:pt x="20" y="15"/>
                    <a:pt x="20" y="15"/>
                    <a:pt x="20" y="15"/>
                  </a:cubicBezTo>
                  <a:cubicBezTo>
                    <a:pt x="20" y="13"/>
                    <a:pt x="22" y="13"/>
                    <a:pt x="22" y="15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30"/>
                    <a:pt x="20" y="30"/>
                    <a:pt x="2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9" name="Freeform 532"/>
            <p:cNvSpPr>
              <a:spLocks noEditPoints="1"/>
            </p:cNvSpPr>
            <p:nvPr>
              <p:custDataLst>
                <p:tags r:id="rId28"/>
              </p:custDataLst>
            </p:nvPr>
          </p:nvSpPr>
          <p:spPr bwMode="auto">
            <a:xfrm>
              <a:off x="9906000" y="2870201"/>
              <a:ext cx="458788" cy="447675"/>
            </a:xfrm>
            <a:custGeom>
              <a:avLst/>
              <a:gdLst>
                <a:gd name="T0" fmla="*/ 26 w 38"/>
                <a:gd name="T1" fmla="*/ 18 h 37"/>
                <a:gd name="T2" fmla="*/ 23 w 38"/>
                <a:gd name="T3" fmla="*/ 18 h 37"/>
                <a:gd name="T4" fmla="*/ 23 w 38"/>
                <a:gd name="T5" fmla="*/ 7 h 37"/>
                <a:gd name="T6" fmla="*/ 21 w 38"/>
                <a:gd name="T7" fmla="*/ 9 h 37"/>
                <a:gd name="T8" fmla="*/ 21 w 38"/>
                <a:gd name="T9" fmla="*/ 18 h 37"/>
                <a:gd name="T10" fmla="*/ 18 w 38"/>
                <a:gd name="T11" fmla="*/ 18 h 37"/>
                <a:gd name="T12" fmla="*/ 18 w 38"/>
                <a:gd name="T13" fmla="*/ 12 h 37"/>
                <a:gd name="T14" fmla="*/ 16 w 38"/>
                <a:gd name="T15" fmla="*/ 14 h 37"/>
                <a:gd name="T16" fmla="*/ 16 w 38"/>
                <a:gd name="T17" fmla="*/ 18 h 37"/>
                <a:gd name="T18" fmla="*/ 13 w 38"/>
                <a:gd name="T19" fmla="*/ 18 h 37"/>
                <a:gd name="T20" fmla="*/ 13 w 38"/>
                <a:gd name="T21" fmla="*/ 17 h 37"/>
                <a:gd name="T22" fmla="*/ 9 w 38"/>
                <a:gd name="T23" fmla="*/ 22 h 37"/>
                <a:gd name="T24" fmla="*/ 30 w 38"/>
                <a:gd name="T25" fmla="*/ 22 h 37"/>
                <a:gd name="T26" fmla="*/ 33 w 38"/>
                <a:gd name="T27" fmla="*/ 20 h 37"/>
                <a:gd name="T28" fmla="*/ 37 w 38"/>
                <a:gd name="T29" fmla="*/ 2 h 37"/>
                <a:gd name="T30" fmla="*/ 36 w 38"/>
                <a:gd name="T31" fmla="*/ 0 h 37"/>
                <a:gd name="T32" fmla="*/ 30 w 38"/>
                <a:gd name="T33" fmla="*/ 0 h 37"/>
                <a:gd name="T34" fmla="*/ 26 w 38"/>
                <a:gd name="T35" fmla="*/ 4 h 37"/>
                <a:gd name="T36" fmla="*/ 26 w 38"/>
                <a:gd name="T37" fmla="*/ 18 h 37"/>
                <a:gd name="T38" fmla="*/ 31 w 38"/>
                <a:gd name="T39" fmla="*/ 4 h 37"/>
                <a:gd name="T40" fmla="*/ 31 w 38"/>
                <a:gd name="T41" fmla="*/ 18 h 37"/>
                <a:gd name="T42" fmla="*/ 28 w 38"/>
                <a:gd name="T43" fmla="*/ 18 h 37"/>
                <a:gd name="T44" fmla="*/ 28 w 38"/>
                <a:gd name="T45" fmla="*/ 4 h 37"/>
                <a:gd name="T46" fmla="*/ 31 w 38"/>
                <a:gd name="T47" fmla="*/ 4 h 37"/>
                <a:gd name="T48" fmla="*/ 6 w 38"/>
                <a:gd name="T49" fmla="*/ 37 h 37"/>
                <a:gd name="T50" fmla="*/ 10 w 38"/>
                <a:gd name="T51" fmla="*/ 35 h 37"/>
                <a:gd name="T52" fmla="*/ 13 w 38"/>
                <a:gd name="T53" fmla="*/ 33 h 37"/>
                <a:gd name="T54" fmla="*/ 22 w 38"/>
                <a:gd name="T55" fmla="*/ 33 h 37"/>
                <a:gd name="T56" fmla="*/ 24 w 38"/>
                <a:gd name="T57" fmla="*/ 35 h 37"/>
                <a:gd name="T58" fmla="*/ 29 w 38"/>
                <a:gd name="T59" fmla="*/ 37 h 37"/>
                <a:gd name="T60" fmla="*/ 34 w 38"/>
                <a:gd name="T61" fmla="*/ 32 h 37"/>
                <a:gd name="T62" fmla="*/ 29 w 38"/>
                <a:gd name="T63" fmla="*/ 26 h 37"/>
                <a:gd name="T64" fmla="*/ 24 w 38"/>
                <a:gd name="T65" fmla="*/ 29 h 37"/>
                <a:gd name="T66" fmla="*/ 22 w 38"/>
                <a:gd name="T67" fmla="*/ 31 h 37"/>
                <a:gd name="T68" fmla="*/ 13 w 38"/>
                <a:gd name="T69" fmla="*/ 31 h 37"/>
                <a:gd name="T70" fmla="*/ 10 w 38"/>
                <a:gd name="T71" fmla="*/ 29 h 37"/>
                <a:gd name="T72" fmla="*/ 7 w 38"/>
                <a:gd name="T73" fmla="*/ 27 h 37"/>
                <a:gd name="T74" fmla="*/ 5 w 38"/>
                <a:gd name="T75" fmla="*/ 25 h 37"/>
                <a:gd name="T76" fmla="*/ 1 w 38"/>
                <a:gd name="T77" fmla="*/ 29 h 37"/>
                <a:gd name="T78" fmla="*/ 0 w 38"/>
                <a:gd name="T79" fmla="*/ 32 h 37"/>
                <a:gd name="T80" fmla="*/ 6 w 38"/>
                <a:gd name="T81" fmla="*/ 37 h 37"/>
                <a:gd name="T82" fmla="*/ 29 w 38"/>
                <a:gd name="T83" fmla="*/ 29 h 37"/>
                <a:gd name="T84" fmla="*/ 31 w 38"/>
                <a:gd name="T85" fmla="*/ 32 h 37"/>
                <a:gd name="T86" fmla="*/ 29 w 38"/>
                <a:gd name="T87" fmla="*/ 34 h 37"/>
                <a:gd name="T88" fmla="*/ 26 w 38"/>
                <a:gd name="T89" fmla="*/ 32 h 37"/>
                <a:gd name="T90" fmla="*/ 29 w 38"/>
                <a:gd name="T91" fmla="*/ 29 h 37"/>
                <a:gd name="T92" fmla="*/ 6 w 38"/>
                <a:gd name="T93" fmla="*/ 29 h 37"/>
                <a:gd name="T94" fmla="*/ 8 w 38"/>
                <a:gd name="T95" fmla="*/ 32 h 37"/>
                <a:gd name="T96" fmla="*/ 6 w 38"/>
                <a:gd name="T97" fmla="*/ 34 h 37"/>
                <a:gd name="T98" fmla="*/ 3 w 38"/>
                <a:gd name="T99" fmla="*/ 32 h 37"/>
                <a:gd name="T100" fmla="*/ 6 w 38"/>
                <a:gd name="T101" fmla="*/ 2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8" h="37">
                  <a:moveTo>
                    <a:pt x="26" y="18"/>
                  </a:moveTo>
                  <a:cubicBezTo>
                    <a:pt x="26" y="19"/>
                    <a:pt x="23" y="19"/>
                    <a:pt x="23" y="18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9"/>
                    <a:pt x="18" y="19"/>
                    <a:pt x="18" y="18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3" y="19"/>
                    <a:pt x="13" y="18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6" y="22"/>
                    <a:pt x="23" y="22"/>
                    <a:pt x="30" y="22"/>
                  </a:cubicBezTo>
                  <a:cubicBezTo>
                    <a:pt x="32" y="22"/>
                    <a:pt x="33" y="21"/>
                    <a:pt x="33" y="20"/>
                  </a:cubicBezTo>
                  <a:cubicBezTo>
                    <a:pt x="35" y="14"/>
                    <a:pt x="36" y="8"/>
                    <a:pt x="37" y="2"/>
                  </a:cubicBezTo>
                  <a:cubicBezTo>
                    <a:pt x="38" y="0"/>
                    <a:pt x="38" y="0"/>
                    <a:pt x="36" y="0"/>
                  </a:cubicBezTo>
                  <a:cubicBezTo>
                    <a:pt x="34" y="0"/>
                    <a:pt x="32" y="0"/>
                    <a:pt x="30" y="0"/>
                  </a:cubicBezTo>
                  <a:cubicBezTo>
                    <a:pt x="26" y="4"/>
                    <a:pt x="26" y="4"/>
                    <a:pt x="26" y="4"/>
                  </a:cubicBezTo>
                  <a:lnTo>
                    <a:pt x="26" y="18"/>
                  </a:lnTo>
                  <a:close/>
                  <a:moveTo>
                    <a:pt x="31" y="4"/>
                  </a:moveTo>
                  <a:cubicBezTo>
                    <a:pt x="31" y="18"/>
                    <a:pt x="31" y="18"/>
                    <a:pt x="31" y="18"/>
                  </a:cubicBezTo>
                  <a:cubicBezTo>
                    <a:pt x="31" y="19"/>
                    <a:pt x="28" y="19"/>
                    <a:pt x="28" y="18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2"/>
                    <a:pt x="31" y="2"/>
                    <a:pt x="31" y="4"/>
                  </a:cubicBezTo>
                  <a:close/>
                  <a:moveTo>
                    <a:pt x="6" y="37"/>
                  </a:moveTo>
                  <a:cubicBezTo>
                    <a:pt x="8" y="37"/>
                    <a:pt x="9" y="36"/>
                    <a:pt x="10" y="35"/>
                  </a:cubicBezTo>
                  <a:cubicBezTo>
                    <a:pt x="11" y="34"/>
                    <a:pt x="11" y="33"/>
                    <a:pt x="13" y="33"/>
                  </a:cubicBezTo>
                  <a:cubicBezTo>
                    <a:pt x="16" y="33"/>
                    <a:pt x="19" y="33"/>
                    <a:pt x="22" y="33"/>
                  </a:cubicBezTo>
                  <a:cubicBezTo>
                    <a:pt x="23" y="33"/>
                    <a:pt x="23" y="34"/>
                    <a:pt x="24" y="35"/>
                  </a:cubicBezTo>
                  <a:cubicBezTo>
                    <a:pt x="25" y="36"/>
                    <a:pt x="27" y="37"/>
                    <a:pt x="29" y="37"/>
                  </a:cubicBezTo>
                  <a:cubicBezTo>
                    <a:pt x="32" y="37"/>
                    <a:pt x="34" y="35"/>
                    <a:pt x="34" y="32"/>
                  </a:cubicBezTo>
                  <a:cubicBezTo>
                    <a:pt x="34" y="29"/>
                    <a:pt x="32" y="26"/>
                    <a:pt x="29" y="26"/>
                  </a:cubicBezTo>
                  <a:cubicBezTo>
                    <a:pt x="27" y="26"/>
                    <a:pt x="25" y="27"/>
                    <a:pt x="24" y="29"/>
                  </a:cubicBezTo>
                  <a:cubicBezTo>
                    <a:pt x="23" y="30"/>
                    <a:pt x="23" y="31"/>
                    <a:pt x="22" y="31"/>
                  </a:cubicBezTo>
                  <a:cubicBezTo>
                    <a:pt x="19" y="31"/>
                    <a:pt x="16" y="31"/>
                    <a:pt x="13" y="31"/>
                  </a:cubicBezTo>
                  <a:cubicBezTo>
                    <a:pt x="11" y="31"/>
                    <a:pt x="11" y="30"/>
                    <a:pt x="10" y="29"/>
                  </a:cubicBezTo>
                  <a:cubicBezTo>
                    <a:pt x="9" y="28"/>
                    <a:pt x="8" y="27"/>
                    <a:pt x="7" y="27"/>
                  </a:cubicBezTo>
                  <a:cubicBezTo>
                    <a:pt x="6" y="26"/>
                    <a:pt x="5" y="26"/>
                    <a:pt x="5" y="25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30"/>
                    <a:pt x="0" y="31"/>
                    <a:pt x="0" y="32"/>
                  </a:cubicBezTo>
                  <a:cubicBezTo>
                    <a:pt x="0" y="35"/>
                    <a:pt x="2" y="37"/>
                    <a:pt x="6" y="37"/>
                  </a:cubicBezTo>
                  <a:close/>
                  <a:moveTo>
                    <a:pt x="29" y="29"/>
                  </a:moveTo>
                  <a:cubicBezTo>
                    <a:pt x="30" y="29"/>
                    <a:pt x="31" y="31"/>
                    <a:pt x="31" y="32"/>
                  </a:cubicBezTo>
                  <a:cubicBezTo>
                    <a:pt x="31" y="33"/>
                    <a:pt x="30" y="34"/>
                    <a:pt x="29" y="34"/>
                  </a:cubicBezTo>
                  <a:cubicBezTo>
                    <a:pt x="28" y="34"/>
                    <a:pt x="26" y="33"/>
                    <a:pt x="26" y="32"/>
                  </a:cubicBezTo>
                  <a:cubicBezTo>
                    <a:pt x="26" y="31"/>
                    <a:pt x="28" y="29"/>
                    <a:pt x="29" y="29"/>
                  </a:cubicBezTo>
                  <a:close/>
                  <a:moveTo>
                    <a:pt x="6" y="29"/>
                  </a:moveTo>
                  <a:cubicBezTo>
                    <a:pt x="7" y="29"/>
                    <a:pt x="8" y="31"/>
                    <a:pt x="8" y="32"/>
                  </a:cubicBezTo>
                  <a:cubicBezTo>
                    <a:pt x="8" y="33"/>
                    <a:pt x="7" y="34"/>
                    <a:pt x="6" y="34"/>
                  </a:cubicBezTo>
                  <a:cubicBezTo>
                    <a:pt x="4" y="34"/>
                    <a:pt x="3" y="33"/>
                    <a:pt x="3" y="32"/>
                  </a:cubicBezTo>
                  <a:cubicBezTo>
                    <a:pt x="3" y="31"/>
                    <a:pt x="4" y="29"/>
                    <a:pt x="6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/>
          <a:stretch>
            <a:fillRect/>
          </a:stretch>
        </p:blipFill>
        <p:spPr>
          <a:xfrm rot="20760000">
            <a:off x="10995705" y="5388247"/>
            <a:ext cx="542824" cy="588536"/>
          </a:xfrm>
          <a:prstGeom prst="roundRect">
            <a:avLst/>
          </a:prstGeom>
        </p:spPr>
      </p:pic>
      <p:pic>
        <p:nvPicPr>
          <p:cNvPr id="28" name="图片 27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11601383" y="5291110"/>
            <a:ext cx="561871" cy="619010"/>
          </a:xfrm>
          <a:prstGeom prst="roundRect">
            <a:avLst/>
          </a:prstGeom>
        </p:spPr>
      </p:pic>
      <p:sp>
        <p:nvSpPr>
          <p:cNvPr id="57" name="TextBox 15"/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7474647" y="5616170"/>
            <a:ext cx="2934427" cy="859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课后练习</a:t>
            </a:r>
            <a:r>
              <a:rPr lang="en-US" altLang="zh-CN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拍摄</a:t>
            </a:r>
            <a:r>
              <a:rPr lang="en-US" altLang="zh-CN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Vlog</a:t>
            </a:r>
            <a:r>
              <a:rPr lang="zh-CN" altLang="en-US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《我的一天》</a:t>
            </a:r>
            <a:endParaRPr lang="zh-CN" altLang="en-US" sz="24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Oval 5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790244" y="5545063"/>
            <a:ext cx="579013" cy="581552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9" name="Freeform 8"/>
          <p:cNvSpPr/>
          <p:nvPr>
            <p:custDataLst>
              <p:tags r:id="rId35"/>
            </p:custDataLst>
          </p:nvPr>
        </p:nvSpPr>
        <p:spPr bwMode="auto">
          <a:xfrm>
            <a:off x="6752151" y="5833300"/>
            <a:ext cx="653929" cy="321885"/>
          </a:xfrm>
          <a:custGeom>
            <a:avLst/>
            <a:gdLst>
              <a:gd name="T0" fmla="*/ 3963 w 3963"/>
              <a:gd name="T1" fmla="*/ 0 h 1997"/>
              <a:gd name="T2" fmla="*/ 3963 w 3963"/>
              <a:gd name="T3" fmla="*/ 16 h 1997"/>
              <a:gd name="T4" fmla="*/ 1982 w 3963"/>
              <a:gd name="T5" fmla="*/ 1997 h 1997"/>
              <a:gd name="T6" fmla="*/ 0 w 3963"/>
              <a:gd name="T7" fmla="*/ 16 h 19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63" h="1997">
                <a:moveTo>
                  <a:pt x="3963" y="0"/>
                </a:moveTo>
                <a:cubicBezTo>
                  <a:pt x="3963" y="5"/>
                  <a:pt x="3963" y="11"/>
                  <a:pt x="3963" y="16"/>
                </a:cubicBezTo>
                <a:cubicBezTo>
                  <a:pt x="3963" y="1110"/>
                  <a:pt x="3076" y="1997"/>
                  <a:pt x="1982" y="1997"/>
                </a:cubicBezTo>
                <a:cubicBezTo>
                  <a:pt x="888" y="1997"/>
                  <a:pt x="0" y="1110"/>
                  <a:pt x="0" y="16"/>
                </a:cubicBezTo>
              </a:path>
            </a:pathLst>
          </a:custGeom>
          <a:noFill/>
          <a:ln w="19050" cap="flat" cmpd="sng">
            <a:solidFill>
              <a:srgbClr val="4E4B49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1894" tIns="60946" rIns="121894" bIns="60946"/>
          <a:lstStyle/>
          <a:p>
            <a:endParaRPr lang="zh-CN" altLang="en-US"/>
          </a:p>
        </p:txBody>
      </p:sp>
      <p:sp>
        <p:nvSpPr>
          <p:cNvPr id="61" name="Oval 9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7381954" y="5797746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7" name="TextBox 13"/>
          <p:cNvSpPr txBox="1"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6759135" y="5607282"/>
            <a:ext cx="725036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8F8F8"/>
                </a:solidFill>
              </a:rPr>
              <a:t>8.5</a:t>
            </a:r>
            <a:endParaRPr lang="zh-CN" altLang="en-US" sz="2400" dirty="0">
              <a:solidFill>
                <a:srgbClr val="F8F8F8"/>
              </a:solidFill>
            </a:endParaRPr>
          </a:p>
        </p:txBody>
      </p:sp>
      <p:sp>
        <p:nvSpPr>
          <p:cNvPr id="68" name="Oval 9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6723581" y="5797746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1</a:t>
            </a:r>
            <a:r>
              <a:rPr lang="zh-CN" altLang="en-US" dirty="0"/>
              <a:t>．任务</a:t>
            </a:r>
            <a:endParaRPr lang="zh-CN" altLang="en-US" dirty="0"/>
          </a:p>
          <a:p>
            <a:r>
              <a:rPr lang="zh-CN" altLang="en-US" dirty="0"/>
              <a:t>拍摄</a:t>
            </a:r>
            <a:r>
              <a:rPr lang="en-US" altLang="zh-CN" dirty="0"/>
              <a:t>Vlog</a:t>
            </a:r>
            <a:r>
              <a:rPr lang="zh-CN" altLang="en-US" dirty="0"/>
              <a:t>《我的一天》。</a:t>
            </a:r>
            <a:endParaRPr lang="zh-CN" altLang="en-US" dirty="0"/>
          </a:p>
          <a:p>
            <a:r>
              <a:rPr lang="en-US" altLang="zh-CN" dirty="0"/>
              <a:t>2</a:t>
            </a:r>
            <a:r>
              <a:rPr lang="zh-CN" altLang="en-US" dirty="0"/>
              <a:t>．任务要求</a:t>
            </a:r>
            <a:endParaRPr lang="zh-CN" altLang="en-US" dirty="0"/>
          </a:p>
          <a:p>
            <a:r>
              <a:rPr lang="zh-CN" altLang="en-US" dirty="0"/>
              <a:t>时长：不超过</a:t>
            </a:r>
            <a:r>
              <a:rPr lang="en-US" altLang="zh-CN" dirty="0"/>
              <a:t>5min</a:t>
            </a:r>
            <a:r>
              <a:rPr lang="zh-CN" altLang="en-US" dirty="0"/>
              <a:t>。</a:t>
            </a:r>
            <a:endParaRPr lang="zh-CN" altLang="en-US" dirty="0"/>
          </a:p>
          <a:p>
            <a:r>
              <a:rPr lang="zh-CN" altLang="en-US" dirty="0"/>
              <a:t>素材数量：不得少于</a:t>
            </a:r>
            <a:r>
              <a:rPr lang="en-US" altLang="zh-CN" dirty="0"/>
              <a:t>10</a:t>
            </a:r>
            <a:r>
              <a:rPr lang="zh-CN" altLang="en-US" dirty="0"/>
              <a:t>个。</a:t>
            </a:r>
            <a:endParaRPr lang="zh-CN" altLang="en-US" dirty="0"/>
          </a:p>
          <a:p>
            <a:r>
              <a:rPr lang="zh-CN" altLang="en-US" dirty="0"/>
              <a:t>制作要求：撰写一份</a:t>
            </a:r>
            <a:r>
              <a:rPr lang="en-US" altLang="zh-CN" dirty="0"/>
              <a:t>Vlog</a:t>
            </a:r>
            <a:r>
              <a:rPr lang="zh-CN" altLang="en-US" dirty="0"/>
              <a:t>脚本，并根据脚本进行</a:t>
            </a:r>
            <a:r>
              <a:rPr lang="en-US" altLang="zh-CN" dirty="0"/>
              <a:t>Vlog</a:t>
            </a:r>
            <a:r>
              <a:rPr lang="zh-CN" altLang="en-US" dirty="0"/>
              <a:t>创作。</a:t>
            </a:r>
            <a:endParaRPr lang="zh-CN" alt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215" y="-1"/>
            <a:ext cx="8571794" cy="5637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36852" y="4883056"/>
            <a:ext cx="6551134" cy="677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4" tIns="60946" rIns="121894" bIns="60946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 dirty="0">
                <a:solidFill>
                  <a:srgbClr val="BE0202"/>
                </a:solidFill>
                <a:latin typeface="微软雅黑" panose="020B0503020204020204" charset="-122"/>
                <a:ea typeface="微软雅黑" panose="020B0503020204020204" charset="-122"/>
              </a:rPr>
              <a:t>谢 谢 观 看</a:t>
            </a:r>
            <a:endParaRPr lang="zh-CN" altLang="en-US" sz="4800" b="1" dirty="0">
              <a:solidFill>
                <a:srgbClr val="BE020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200092" y="5926913"/>
            <a:ext cx="5871899" cy="44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 dirty="0">
                <a:solidFill>
                  <a:srgbClr val="4D4948"/>
                </a:solidFill>
                <a:latin typeface="微软雅黑" panose="020B0503020204020204" charset="-122"/>
                <a:ea typeface="微软雅黑" panose="020B0503020204020204" charset="-122"/>
              </a:rPr>
              <a:t>人民邮电出版社</a:t>
            </a:r>
            <a:endParaRPr lang="zh-CN" altLang="en-US" sz="2100" dirty="0">
              <a:solidFill>
                <a:srgbClr val="4D49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" name="直接连接符 44"/>
          <p:cNvCxnSpPr>
            <a:cxnSpLocks noChangeShapeType="1"/>
          </p:cNvCxnSpPr>
          <p:nvPr/>
        </p:nvCxnSpPr>
        <p:spPr bwMode="auto">
          <a:xfrm>
            <a:off x="241356" y="5637507"/>
            <a:ext cx="8745955" cy="0"/>
          </a:xfrm>
          <a:prstGeom prst="line">
            <a:avLst/>
          </a:prstGeom>
          <a:noFill/>
          <a:ln w="9525" cmpd="sng">
            <a:solidFill>
              <a:srgbClr val="504B48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Freeform 5"/>
          <p:cNvSpPr/>
          <p:nvPr/>
        </p:nvSpPr>
        <p:spPr bwMode="auto">
          <a:xfrm>
            <a:off x="2081" y="0"/>
            <a:ext cx="1404496" cy="568352"/>
          </a:xfrm>
          <a:custGeom>
            <a:avLst/>
            <a:gdLst>
              <a:gd name="T0" fmla="*/ 0 w 2998"/>
              <a:gd name="T1" fmla="*/ 0 h 1197"/>
              <a:gd name="T2" fmla="*/ 2381 w 2998"/>
              <a:gd name="T3" fmla="*/ 0 h 1197"/>
              <a:gd name="T4" fmla="*/ 2998 w 2998"/>
              <a:gd name="T5" fmla="*/ 1197 h 1197"/>
              <a:gd name="T6" fmla="*/ 0 w 2998"/>
              <a:gd name="T7" fmla="*/ 1197 h 1197"/>
              <a:gd name="T8" fmla="*/ 0 w 2998"/>
              <a:gd name="T9" fmla="*/ 0 h 1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98" h="1197">
                <a:moveTo>
                  <a:pt x="0" y="0"/>
                </a:moveTo>
                <a:lnTo>
                  <a:pt x="2381" y="0"/>
                </a:lnTo>
                <a:lnTo>
                  <a:pt x="2998" y="1197"/>
                </a:lnTo>
                <a:lnTo>
                  <a:pt x="0" y="1197"/>
                </a:lnTo>
                <a:lnTo>
                  <a:pt x="0" y="0"/>
                </a:lnTo>
                <a:close/>
              </a:path>
            </a:pathLst>
          </a:custGeom>
          <a:solidFill>
            <a:srgbClr val="BE020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125"/>
          <a:stretch>
            <a:fillRect/>
          </a:stretch>
        </p:blipFill>
        <p:spPr>
          <a:xfrm>
            <a:off x="385252" y="65389"/>
            <a:ext cx="333723" cy="43757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837" y="3291412"/>
            <a:ext cx="822715" cy="82271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3448">
            <a:off x="7514720" y="4829458"/>
            <a:ext cx="757516" cy="75751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721" y="2123395"/>
            <a:ext cx="1168018" cy="116801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6839">
            <a:off x="8370833" y="497060"/>
            <a:ext cx="825794" cy="82579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6927" y="4295841"/>
            <a:ext cx="673079" cy="67307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5225">
            <a:off x="5135656" y="1705510"/>
            <a:ext cx="545166" cy="54516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324" y="1958173"/>
            <a:ext cx="869969" cy="869969"/>
          </a:xfrm>
          <a:prstGeom prst="rect">
            <a:avLst/>
          </a:prstGeom>
        </p:spPr>
      </p:pic>
      <p:grpSp>
        <p:nvGrpSpPr>
          <p:cNvPr id="3" name="组合 18"/>
          <p:cNvGrpSpPr/>
          <p:nvPr/>
        </p:nvGrpSpPr>
        <p:grpSpPr bwMode="auto">
          <a:xfrm>
            <a:off x="173175" y="3828975"/>
            <a:ext cx="5926656" cy="684086"/>
            <a:chOff x="273857" y="3807026"/>
            <a:chExt cx="5797177" cy="683488"/>
          </a:xfrm>
        </p:grpSpPr>
        <p:sp>
          <p:nvSpPr>
            <p:cNvPr id="8" name="矩形 45"/>
            <p:cNvSpPr>
              <a:spLocks noChangeArrowheads="1"/>
            </p:cNvSpPr>
            <p:nvPr/>
          </p:nvSpPr>
          <p:spPr bwMode="auto">
            <a:xfrm>
              <a:off x="298412" y="3807026"/>
              <a:ext cx="1041264" cy="683488"/>
            </a:xfrm>
            <a:prstGeom prst="rect">
              <a:avLst/>
            </a:prstGeom>
            <a:solidFill>
              <a:srgbClr val="BE0202"/>
            </a:solidFill>
            <a:ln w="9525">
              <a:noFill/>
              <a:miter lim="800000"/>
            </a:ln>
          </p:spPr>
          <p:txBody>
            <a:bodyPr lIns="121894" tIns="60946" rIns="121894" bIns="60946"/>
            <a:lstStyle/>
            <a:p>
              <a:endParaRPr lang="zh-CN" altLang="en-US"/>
            </a:p>
          </p:txBody>
        </p:sp>
        <p:sp>
          <p:nvSpPr>
            <p:cNvPr id="9" name="矩形 53"/>
            <p:cNvSpPr>
              <a:spLocks noChangeArrowheads="1"/>
            </p:cNvSpPr>
            <p:nvPr/>
          </p:nvSpPr>
          <p:spPr bwMode="auto">
            <a:xfrm>
              <a:off x="1369943" y="3814004"/>
              <a:ext cx="4318519" cy="676193"/>
            </a:xfrm>
            <a:prstGeom prst="rect">
              <a:avLst/>
            </a:prstGeom>
            <a:solidFill>
              <a:srgbClr val="504B48"/>
            </a:solidFill>
            <a:ln w="9525">
              <a:noFill/>
              <a:miter lim="800000"/>
            </a:ln>
          </p:spPr>
          <p:txBody>
            <a:bodyPr lIns="121894" tIns="60946" rIns="121894" bIns="60946"/>
            <a:lstStyle/>
            <a:p>
              <a:endParaRPr lang="zh-CN" altLang="en-US"/>
            </a:p>
          </p:txBody>
        </p:sp>
        <p:sp>
          <p:nvSpPr>
            <p:cNvPr id="10" name="TextBox 17"/>
            <p:cNvSpPr txBox="1">
              <a:spLocks noChangeArrowheads="1"/>
            </p:cNvSpPr>
            <p:nvPr/>
          </p:nvSpPr>
          <p:spPr bwMode="auto">
            <a:xfrm>
              <a:off x="1339676" y="3906149"/>
              <a:ext cx="4731358" cy="43967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21894" tIns="60946" rIns="121894" bIns="60946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>
                  <a:solidFill>
                    <a:srgbClr val="F8F8F8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短视频拍摄与剪辑实战教程（剪映</a:t>
              </a:r>
              <a:r>
                <a:rPr lang="en-US" altLang="zh-CN" sz="1600">
                  <a:solidFill>
                    <a:srgbClr val="F8F8F8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+Premiere</a:t>
              </a:r>
              <a:r>
                <a:rPr lang="zh-CN" altLang="en-US" sz="1600">
                  <a:solidFill>
                    <a:srgbClr val="F8F8F8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）</a:t>
              </a:r>
              <a:endParaRPr lang="zh-CN" altLang="en-US" sz="1600">
                <a:solidFill>
                  <a:srgbClr val="F8F8F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9" name="矩形 22"/>
            <p:cNvSpPr>
              <a:spLocks noChangeArrowheads="1"/>
            </p:cNvSpPr>
            <p:nvPr/>
          </p:nvSpPr>
          <p:spPr bwMode="auto">
            <a:xfrm>
              <a:off x="273857" y="3868601"/>
              <a:ext cx="1078277" cy="52151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800">
                  <a:solidFill>
                    <a:srgbClr val="F8F8F8"/>
                  </a:solidFill>
                  <a:latin typeface="微软雅黑" panose="020B0503020204020204" charset="-122"/>
                  <a:ea typeface="微软雅黑" panose="020B0503020204020204" charset="-122"/>
                </a:rPr>
                <a:t>第</a:t>
              </a:r>
              <a:r>
                <a:rPr lang="en-US" altLang="zh-CN" sz="2800">
                  <a:solidFill>
                    <a:srgbClr val="F8F8F8"/>
                  </a:solidFill>
                  <a:latin typeface="微软雅黑" panose="020B0503020204020204" charset="-122"/>
                  <a:ea typeface="微软雅黑" panose="020B0503020204020204" charset="-122"/>
                </a:rPr>
                <a:t>8</a:t>
              </a:r>
              <a:r>
                <a:rPr lang="zh-CN" altLang="en-US" sz="2800">
                  <a:solidFill>
                    <a:srgbClr val="F8F8F8"/>
                  </a:solidFill>
                  <a:latin typeface="微软雅黑" panose="020B0503020204020204" charset="-122"/>
                  <a:ea typeface="微软雅黑" panose="020B0503020204020204" charset="-122"/>
                </a:rPr>
                <a:t>章</a:t>
              </a:r>
              <a:endParaRPr lang="zh-CN" altLang="en-US" sz="2800">
                <a:latin typeface="Times New Roman" panose="02020603050405020304" pitchFamily="18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99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11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8.3.4 </a:t>
            </a:r>
            <a:r>
              <a:rPr lang="zh-CN" altLang="en-US" dirty="0"/>
              <a:t>拍摄人物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最后就是人物占比大的构图，这种构图很难展示环境。如果只需要突出人物，拍摄方法和人物占比中等的构图类似，如图所示。但如果需要突出环境，就需要使用运镜的技法。例如一开始拍摄远处的风景，然后将镜头后拉或者平移带入人物，这样就能将人物和风景都交代清楚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8853" y="3225838"/>
            <a:ext cx="4971764" cy="27985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8.3.5 </a:t>
            </a:r>
            <a:r>
              <a:rPr lang="zh-CN" altLang="en-US" dirty="0"/>
              <a:t>拍摄美食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旅途中，很多当地特色美食不仅好吃，也很适合拍摄。从运动镜头到固定镜头，全方位展示当地特色美食也是丰富旅拍</a:t>
            </a:r>
            <a:r>
              <a:rPr lang="en-US" altLang="zh-CN" dirty="0"/>
              <a:t>Vlog</a:t>
            </a:r>
            <a:r>
              <a:rPr lang="zh-CN" altLang="en-US" dirty="0"/>
              <a:t>内容的重要手段。在旅拍过程中，往往只能拍到美食最终呈现的状态，这样的素材很普通。本小节将介绍如何拍摄出效果更好的美食画面。</a:t>
            </a:r>
            <a:endParaRPr lang="zh-CN" altLang="en-US" dirty="0"/>
          </a:p>
          <a:p>
            <a:r>
              <a:rPr lang="en-US" altLang="zh-CN" dirty="0"/>
              <a:t>1</a:t>
            </a:r>
            <a:r>
              <a:rPr lang="zh-CN" altLang="en-US" dirty="0"/>
              <a:t>．拍摄制作过程</a:t>
            </a:r>
            <a:endParaRPr lang="zh-CN" altLang="en-US" dirty="0"/>
          </a:p>
          <a:p>
            <a:r>
              <a:rPr lang="zh-CN" altLang="en-US" dirty="0"/>
              <a:t>通过拍摄美食的制作过程，如图所示，以及结合背景音乐来实现镜头切换，制造出具有节奏感的画面，更能吸引观众进行观看。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5796" y="3874687"/>
            <a:ext cx="3759774" cy="249826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8.3.5 </a:t>
            </a:r>
            <a:r>
              <a:rPr lang="zh-CN" altLang="en-US" dirty="0"/>
              <a:t>拍摄美食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2</a:t>
            </a:r>
            <a:r>
              <a:rPr lang="zh-CN" altLang="en-US" dirty="0"/>
              <a:t>．拍摄呈现方式</a:t>
            </a:r>
            <a:endParaRPr lang="zh-CN" altLang="en-US" dirty="0"/>
          </a:p>
          <a:p>
            <a:r>
              <a:rPr lang="zh-CN" altLang="en-US" dirty="0"/>
              <a:t>除了拍摄美食的制作过程，也可以拍摄美食的呈现方式。在必要的时候，使用补光灯能够让美食的质感更加凸显，如图所示。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06608" y="2823322"/>
            <a:ext cx="4378149" cy="29166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" y="0"/>
            <a:ext cx="6369141" cy="6858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接连接符 3"/>
          <p:cNvCxnSpPr>
            <a:cxnSpLocks noChangeShapeType="1"/>
          </p:cNvCxnSpPr>
          <p:nvPr/>
        </p:nvCxnSpPr>
        <p:spPr bwMode="auto">
          <a:xfrm>
            <a:off x="7059279" y="1297419"/>
            <a:ext cx="5133077" cy="0"/>
          </a:xfrm>
          <a:prstGeom prst="line">
            <a:avLst/>
          </a:prstGeom>
          <a:noFill/>
          <a:ln w="9525" cmpd="sng">
            <a:solidFill>
              <a:srgbClr val="504B48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226597" y="503256"/>
            <a:ext cx="1334770" cy="782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300">
                <a:solidFill>
                  <a:srgbClr val="504B48"/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altLang="en-US" sz="4300">
              <a:solidFill>
                <a:srgbClr val="504B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937943" y="789013"/>
            <a:ext cx="1156970" cy="397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>
                <a:solidFill>
                  <a:srgbClr val="504B48"/>
                </a:solidFill>
                <a:ea typeface="微软雅黑" panose="020B0503020204020204" charset="-122"/>
              </a:rPr>
              <a:t>Contents</a:t>
            </a:r>
            <a:endParaRPr lang="zh-CN" altLang="en-US">
              <a:solidFill>
                <a:srgbClr val="504B48"/>
              </a:solidFill>
              <a:ea typeface="微软雅黑" panose="020B0503020204020204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1601990" y="598507"/>
            <a:ext cx="588248" cy="588461"/>
          </a:xfrm>
          <a:prstGeom prst="rect">
            <a:avLst/>
          </a:prstGeom>
          <a:solidFill>
            <a:srgbClr val="BE0202"/>
          </a:solidFill>
          <a:ln>
            <a:noFill/>
          </a:ln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6" name="TextBox 1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423857" y="2498262"/>
            <a:ext cx="4138799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Vlog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的拍摄准备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-48710" y="-50791"/>
            <a:ext cx="6470722" cy="7029418"/>
          </a:xfrm>
          <a:custGeom>
            <a:avLst/>
            <a:gdLst>
              <a:gd name="connsiteX0" fmla="*/ 60960 w 6471920"/>
              <a:gd name="connsiteY0" fmla="*/ 0 h 7030720"/>
              <a:gd name="connsiteX1" fmla="*/ 6471920 w 6471920"/>
              <a:gd name="connsiteY1" fmla="*/ 10160 h 7030720"/>
              <a:gd name="connsiteX2" fmla="*/ 3291840 w 6471920"/>
              <a:gd name="connsiteY2" fmla="*/ 7030720 h 7030720"/>
              <a:gd name="connsiteX3" fmla="*/ 10160 w 6471920"/>
              <a:gd name="connsiteY3" fmla="*/ 7030720 h 7030720"/>
              <a:gd name="connsiteX4" fmla="*/ 0 w 6471920"/>
              <a:gd name="connsiteY4" fmla="*/ 10160 h 7030720"/>
              <a:gd name="connsiteX5" fmla="*/ 60960 w 6471920"/>
              <a:gd name="connsiteY5" fmla="*/ 0 h 703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71920" h="7030720">
                <a:moveTo>
                  <a:pt x="60960" y="0"/>
                </a:moveTo>
                <a:lnTo>
                  <a:pt x="6471920" y="10160"/>
                </a:lnTo>
                <a:lnTo>
                  <a:pt x="3291840" y="7030720"/>
                </a:lnTo>
                <a:lnTo>
                  <a:pt x="10160" y="7030720"/>
                </a:lnTo>
                <a:cubicBezTo>
                  <a:pt x="6773" y="4690533"/>
                  <a:pt x="3387" y="2350347"/>
                  <a:pt x="0" y="10160"/>
                </a:cubicBezTo>
                <a:lnTo>
                  <a:pt x="60960" y="0"/>
                </a:lnTo>
                <a:close/>
              </a:path>
            </a:pathLst>
          </a:custGeom>
          <a:gradFill flip="none" rotWithShape="1">
            <a:gsLst>
              <a:gs pos="66000">
                <a:schemeClr val="bg1">
                  <a:alpha val="30000"/>
                </a:schemeClr>
              </a:gs>
              <a:gs pos="27000">
                <a:srgbClr val="0070C0">
                  <a:alpha val="40000"/>
                </a:srgbClr>
              </a:gs>
              <a:gs pos="0">
                <a:schemeClr val="tx1">
                  <a:lumMod val="65000"/>
                  <a:lumOff val="35000"/>
                  <a:alpha val="30000"/>
                </a:schemeClr>
              </a:gs>
              <a:gs pos="100000">
                <a:srgbClr val="FFC000">
                  <a:alpha val="4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52426" y="1509750"/>
            <a:ext cx="4232761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Vlog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的选题策划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Oval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767388" y="2465883"/>
            <a:ext cx="579013" cy="58155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4" name="Freeform 8"/>
          <p:cNvSpPr/>
          <p:nvPr>
            <p:custDataLst>
              <p:tags r:id="rId5"/>
            </p:custDataLst>
          </p:nvPr>
        </p:nvSpPr>
        <p:spPr bwMode="auto">
          <a:xfrm>
            <a:off x="6729295" y="2754120"/>
            <a:ext cx="653929" cy="321885"/>
          </a:xfrm>
          <a:custGeom>
            <a:avLst/>
            <a:gdLst>
              <a:gd name="T0" fmla="*/ 3963 w 3963"/>
              <a:gd name="T1" fmla="*/ 0 h 1997"/>
              <a:gd name="T2" fmla="*/ 3963 w 3963"/>
              <a:gd name="T3" fmla="*/ 16 h 1997"/>
              <a:gd name="T4" fmla="*/ 1982 w 3963"/>
              <a:gd name="T5" fmla="*/ 1997 h 1997"/>
              <a:gd name="T6" fmla="*/ 0 w 3963"/>
              <a:gd name="T7" fmla="*/ 16 h 19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63" h="1997">
                <a:moveTo>
                  <a:pt x="3963" y="0"/>
                </a:moveTo>
                <a:cubicBezTo>
                  <a:pt x="3963" y="5"/>
                  <a:pt x="3963" y="11"/>
                  <a:pt x="3963" y="16"/>
                </a:cubicBezTo>
                <a:cubicBezTo>
                  <a:pt x="3963" y="1110"/>
                  <a:pt x="3076" y="1997"/>
                  <a:pt x="1982" y="1997"/>
                </a:cubicBezTo>
                <a:cubicBezTo>
                  <a:pt x="888" y="1997"/>
                  <a:pt x="0" y="1110"/>
                  <a:pt x="0" y="16"/>
                </a:cubicBezTo>
              </a:path>
            </a:pathLst>
          </a:custGeom>
          <a:noFill/>
          <a:ln w="19050" cap="flat" cmpd="sng">
            <a:solidFill>
              <a:srgbClr val="4E4B49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1894" tIns="60946" rIns="121894" bIns="60946"/>
          <a:lstStyle/>
          <a:p>
            <a:endParaRPr lang="zh-CN" altLang="en-US"/>
          </a:p>
        </p:txBody>
      </p:sp>
      <p:sp>
        <p:nvSpPr>
          <p:cNvPr id="45" name="Oval 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359099" y="2717932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7" name="TextBox 1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736279" y="2527467"/>
            <a:ext cx="725036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8F8F8"/>
                </a:solidFill>
              </a:rPr>
              <a:t>8.2</a:t>
            </a:r>
            <a:endParaRPr lang="zh-CN" altLang="en-US" sz="2400" dirty="0">
              <a:solidFill>
                <a:srgbClr val="F8F8F8"/>
              </a:solidFill>
            </a:endParaRPr>
          </a:p>
        </p:txBody>
      </p:sp>
      <p:sp>
        <p:nvSpPr>
          <p:cNvPr id="48" name="Oval 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701360" y="2717932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9" name="Oval 5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761674" y="1450071"/>
            <a:ext cx="579013" cy="58155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0" name="Freeform 8"/>
          <p:cNvSpPr/>
          <p:nvPr>
            <p:custDataLst>
              <p:tags r:id="rId10"/>
            </p:custDataLst>
          </p:nvPr>
        </p:nvSpPr>
        <p:spPr bwMode="auto">
          <a:xfrm>
            <a:off x="6723581" y="1738308"/>
            <a:ext cx="653929" cy="321885"/>
          </a:xfrm>
          <a:custGeom>
            <a:avLst/>
            <a:gdLst>
              <a:gd name="T0" fmla="*/ 3963 w 3963"/>
              <a:gd name="T1" fmla="*/ 0 h 1997"/>
              <a:gd name="T2" fmla="*/ 3963 w 3963"/>
              <a:gd name="T3" fmla="*/ 16 h 1997"/>
              <a:gd name="T4" fmla="*/ 1982 w 3963"/>
              <a:gd name="T5" fmla="*/ 1997 h 1997"/>
              <a:gd name="T6" fmla="*/ 0 w 3963"/>
              <a:gd name="T7" fmla="*/ 16 h 19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63" h="1997">
                <a:moveTo>
                  <a:pt x="3963" y="0"/>
                </a:moveTo>
                <a:cubicBezTo>
                  <a:pt x="3963" y="5"/>
                  <a:pt x="3963" y="11"/>
                  <a:pt x="3963" y="16"/>
                </a:cubicBezTo>
                <a:cubicBezTo>
                  <a:pt x="3963" y="1110"/>
                  <a:pt x="3076" y="1997"/>
                  <a:pt x="1982" y="1997"/>
                </a:cubicBezTo>
                <a:cubicBezTo>
                  <a:pt x="888" y="1997"/>
                  <a:pt x="0" y="1110"/>
                  <a:pt x="0" y="16"/>
                </a:cubicBezTo>
              </a:path>
            </a:pathLst>
          </a:custGeom>
          <a:noFill/>
          <a:ln w="19050" cap="flat" cmpd="sng">
            <a:solidFill>
              <a:srgbClr val="4E4B49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1894" tIns="60946" rIns="121894" bIns="60946"/>
          <a:lstStyle/>
          <a:p>
            <a:endParaRPr lang="zh-CN" altLang="en-US"/>
          </a:p>
        </p:txBody>
      </p:sp>
      <p:sp>
        <p:nvSpPr>
          <p:cNvPr id="51" name="Oval 9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353385" y="1702120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2" name="TextBox 13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730565" y="1511655"/>
            <a:ext cx="725036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8F8F8"/>
                </a:solidFill>
              </a:rPr>
              <a:t>8.1</a:t>
            </a:r>
            <a:endParaRPr lang="zh-CN" altLang="en-US" sz="2400" dirty="0">
              <a:solidFill>
                <a:srgbClr val="F8F8F8"/>
              </a:solidFill>
            </a:endParaRPr>
          </a:p>
        </p:txBody>
      </p:sp>
      <p:sp>
        <p:nvSpPr>
          <p:cNvPr id="53" name="Oval 9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695646" y="1702120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cxnSp>
        <p:nvCxnSpPr>
          <p:cNvPr id="60" name="直接连接符 59"/>
          <p:cNvCxnSpPr/>
          <p:nvPr>
            <p:custDataLst>
              <p:tags r:id="rId14"/>
            </p:custDataLst>
          </p:nvPr>
        </p:nvCxnSpPr>
        <p:spPr>
          <a:xfrm flipV="1">
            <a:off x="7547024" y="5033983"/>
            <a:ext cx="2568734" cy="10158"/>
          </a:xfrm>
          <a:prstGeom prst="line">
            <a:avLst/>
          </a:prstGeom>
          <a:ln w="19050">
            <a:solidFill>
              <a:srgbClr val="BE020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15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474647" y="3562960"/>
            <a:ext cx="3901353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Vlog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的拍摄思路与技巧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Oval 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790244" y="3491853"/>
            <a:ext cx="579013" cy="58155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3" name="Freeform 8"/>
          <p:cNvSpPr/>
          <p:nvPr>
            <p:custDataLst>
              <p:tags r:id="rId17"/>
            </p:custDataLst>
          </p:nvPr>
        </p:nvSpPr>
        <p:spPr bwMode="auto">
          <a:xfrm>
            <a:off x="6752151" y="3780090"/>
            <a:ext cx="653929" cy="321885"/>
          </a:xfrm>
          <a:custGeom>
            <a:avLst/>
            <a:gdLst>
              <a:gd name="T0" fmla="*/ 3963 w 3963"/>
              <a:gd name="T1" fmla="*/ 0 h 1997"/>
              <a:gd name="T2" fmla="*/ 3963 w 3963"/>
              <a:gd name="T3" fmla="*/ 16 h 1997"/>
              <a:gd name="T4" fmla="*/ 1982 w 3963"/>
              <a:gd name="T5" fmla="*/ 1997 h 1997"/>
              <a:gd name="T6" fmla="*/ 0 w 3963"/>
              <a:gd name="T7" fmla="*/ 16 h 19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63" h="1997">
                <a:moveTo>
                  <a:pt x="3963" y="0"/>
                </a:moveTo>
                <a:cubicBezTo>
                  <a:pt x="3963" y="5"/>
                  <a:pt x="3963" y="11"/>
                  <a:pt x="3963" y="16"/>
                </a:cubicBezTo>
                <a:cubicBezTo>
                  <a:pt x="3963" y="1110"/>
                  <a:pt x="3076" y="1997"/>
                  <a:pt x="1982" y="1997"/>
                </a:cubicBezTo>
                <a:cubicBezTo>
                  <a:pt x="888" y="1997"/>
                  <a:pt x="0" y="1110"/>
                  <a:pt x="0" y="16"/>
                </a:cubicBezTo>
              </a:path>
            </a:pathLst>
          </a:custGeom>
          <a:noFill/>
          <a:ln w="19050" cap="flat" cmpd="sng">
            <a:solidFill>
              <a:srgbClr val="4E4B49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1894" tIns="60946" rIns="121894" bIns="60946"/>
          <a:lstStyle/>
          <a:p>
            <a:endParaRPr lang="zh-CN" altLang="en-US"/>
          </a:p>
        </p:txBody>
      </p:sp>
      <p:sp>
        <p:nvSpPr>
          <p:cNvPr id="64" name="Oval 9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381954" y="3743902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5" name="TextBox 13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759135" y="3553437"/>
            <a:ext cx="725036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8F8F8"/>
                </a:solidFill>
              </a:rPr>
              <a:t>8.3</a:t>
            </a:r>
            <a:endParaRPr lang="zh-CN" altLang="en-US" sz="2400" dirty="0">
              <a:solidFill>
                <a:srgbClr val="F8F8F8"/>
              </a:solidFill>
            </a:endParaRPr>
          </a:p>
        </p:txBody>
      </p:sp>
      <p:sp>
        <p:nvSpPr>
          <p:cNvPr id="66" name="Oval 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723581" y="3743902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8" name="TextBox 15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474647" y="4573058"/>
            <a:ext cx="3901353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Vlog</a:t>
            </a:r>
            <a:r>
              <a:rPr lang="zh-CN" altLang="en-US" sz="24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的剪辑与制作</a:t>
            </a:r>
            <a:endParaRPr lang="zh-CN" altLang="en-US" sz="24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Oval 5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790244" y="4501951"/>
            <a:ext cx="579013" cy="581552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1" name="Freeform 8"/>
          <p:cNvSpPr/>
          <p:nvPr>
            <p:custDataLst>
              <p:tags r:id="rId23"/>
            </p:custDataLst>
          </p:nvPr>
        </p:nvSpPr>
        <p:spPr bwMode="auto">
          <a:xfrm>
            <a:off x="6752151" y="4790188"/>
            <a:ext cx="653929" cy="321885"/>
          </a:xfrm>
          <a:custGeom>
            <a:avLst/>
            <a:gdLst>
              <a:gd name="T0" fmla="*/ 3963 w 3963"/>
              <a:gd name="T1" fmla="*/ 0 h 1997"/>
              <a:gd name="T2" fmla="*/ 3963 w 3963"/>
              <a:gd name="T3" fmla="*/ 16 h 1997"/>
              <a:gd name="T4" fmla="*/ 1982 w 3963"/>
              <a:gd name="T5" fmla="*/ 1997 h 1997"/>
              <a:gd name="T6" fmla="*/ 0 w 3963"/>
              <a:gd name="T7" fmla="*/ 16 h 19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63" h="1997">
                <a:moveTo>
                  <a:pt x="3963" y="0"/>
                </a:moveTo>
                <a:cubicBezTo>
                  <a:pt x="3963" y="5"/>
                  <a:pt x="3963" y="11"/>
                  <a:pt x="3963" y="16"/>
                </a:cubicBezTo>
                <a:cubicBezTo>
                  <a:pt x="3963" y="1110"/>
                  <a:pt x="3076" y="1997"/>
                  <a:pt x="1982" y="1997"/>
                </a:cubicBezTo>
                <a:cubicBezTo>
                  <a:pt x="888" y="1997"/>
                  <a:pt x="0" y="1110"/>
                  <a:pt x="0" y="16"/>
                </a:cubicBezTo>
              </a:path>
            </a:pathLst>
          </a:custGeom>
          <a:noFill/>
          <a:ln w="19050" cap="flat" cmpd="sng">
            <a:solidFill>
              <a:srgbClr val="4E4B49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1894" tIns="60946" rIns="121894" bIns="60946"/>
          <a:lstStyle/>
          <a:p>
            <a:endParaRPr lang="zh-CN" altLang="en-US"/>
          </a:p>
        </p:txBody>
      </p:sp>
      <p:sp>
        <p:nvSpPr>
          <p:cNvPr id="42" name="Oval 9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381954" y="4754635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6" name="TextBox 13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759135" y="4564170"/>
            <a:ext cx="725036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8F8F8"/>
                </a:solidFill>
              </a:rPr>
              <a:t>8.4</a:t>
            </a:r>
            <a:endParaRPr lang="zh-CN" altLang="en-US" sz="2400" dirty="0">
              <a:solidFill>
                <a:srgbClr val="F8F8F8"/>
              </a:solidFill>
            </a:endParaRPr>
          </a:p>
        </p:txBody>
      </p:sp>
      <p:sp>
        <p:nvSpPr>
          <p:cNvPr id="54" name="Oval 9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723581" y="4754635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 rot="21189419">
            <a:off x="10800316" y="5737329"/>
            <a:ext cx="1205532" cy="1055689"/>
            <a:chOff x="9712326" y="2736852"/>
            <a:chExt cx="652462" cy="58102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" name="Freeform 531"/>
            <p:cNvSpPr>
              <a:spLocks noEditPoints="1"/>
            </p:cNvSpPr>
            <p:nvPr>
              <p:custDataLst>
                <p:tags r:id="rId27"/>
              </p:custDataLst>
            </p:nvPr>
          </p:nvSpPr>
          <p:spPr bwMode="auto">
            <a:xfrm>
              <a:off x="9712326" y="2736852"/>
              <a:ext cx="557213" cy="484188"/>
            </a:xfrm>
            <a:custGeom>
              <a:avLst/>
              <a:gdLst>
                <a:gd name="T0" fmla="*/ 21 w 46"/>
                <a:gd name="T1" fmla="*/ 36 h 40"/>
                <a:gd name="T2" fmla="*/ 21 w 46"/>
                <a:gd name="T3" fmla="*/ 34 h 40"/>
                <a:gd name="T4" fmla="*/ 22 w 46"/>
                <a:gd name="T5" fmla="*/ 33 h 40"/>
                <a:gd name="T6" fmla="*/ 25 w 46"/>
                <a:gd name="T7" fmla="*/ 33 h 40"/>
                <a:gd name="T8" fmla="*/ 29 w 46"/>
                <a:gd name="T9" fmla="*/ 28 h 40"/>
                <a:gd name="T10" fmla="*/ 29 w 46"/>
                <a:gd name="T11" fmla="*/ 15 h 40"/>
                <a:gd name="T12" fmla="*/ 32 w 46"/>
                <a:gd name="T13" fmla="*/ 15 h 40"/>
                <a:gd name="T14" fmla="*/ 32 w 46"/>
                <a:gd name="T15" fmla="*/ 25 h 40"/>
                <a:gd name="T16" fmla="*/ 34 w 46"/>
                <a:gd name="T17" fmla="*/ 23 h 40"/>
                <a:gd name="T18" fmla="*/ 34 w 46"/>
                <a:gd name="T19" fmla="*/ 15 h 40"/>
                <a:gd name="T20" fmla="*/ 37 w 46"/>
                <a:gd name="T21" fmla="*/ 15 h 40"/>
                <a:gd name="T22" fmla="*/ 37 w 46"/>
                <a:gd name="T23" fmla="*/ 20 h 40"/>
                <a:gd name="T24" fmla="*/ 39 w 46"/>
                <a:gd name="T25" fmla="*/ 18 h 40"/>
                <a:gd name="T26" fmla="*/ 39 w 46"/>
                <a:gd name="T27" fmla="*/ 15 h 40"/>
                <a:gd name="T28" fmla="*/ 42 w 46"/>
                <a:gd name="T29" fmla="*/ 15 h 40"/>
                <a:gd name="T30" fmla="*/ 42 w 46"/>
                <a:gd name="T31" fmla="*/ 15 h 40"/>
                <a:gd name="T32" fmla="*/ 46 w 46"/>
                <a:gd name="T33" fmla="*/ 11 h 40"/>
                <a:gd name="T34" fmla="*/ 17 w 46"/>
                <a:gd name="T35" fmla="*/ 11 h 40"/>
                <a:gd name="T36" fmla="*/ 14 w 46"/>
                <a:gd name="T37" fmla="*/ 9 h 40"/>
                <a:gd name="T38" fmla="*/ 12 w 46"/>
                <a:gd name="T39" fmla="*/ 2 h 40"/>
                <a:gd name="T40" fmla="*/ 10 w 46"/>
                <a:gd name="T41" fmla="*/ 0 h 40"/>
                <a:gd name="T42" fmla="*/ 1 w 46"/>
                <a:gd name="T43" fmla="*/ 0 h 40"/>
                <a:gd name="T44" fmla="*/ 2 w 46"/>
                <a:gd name="T45" fmla="*/ 4 h 40"/>
                <a:gd name="T46" fmla="*/ 9 w 46"/>
                <a:gd name="T47" fmla="*/ 4 h 40"/>
                <a:gd name="T48" fmla="*/ 11 w 46"/>
                <a:gd name="T49" fmla="*/ 5 h 40"/>
                <a:gd name="T50" fmla="*/ 18 w 46"/>
                <a:gd name="T51" fmla="*/ 36 h 40"/>
                <a:gd name="T52" fmla="*/ 18 w 46"/>
                <a:gd name="T53" fmla="*/ 39 h 40"/>
                <a:gd name="T54" fmla="*/ 17 w 46"/>
                <a:gd name="T55" fmla="*/ 40 h 40"/>
                <a:gd name="T56" fmla="*/ 21 w 46"/>
                <a:gd name="T57" fmla="*/ 36 h 40"/>
                <a:gd name="T58" fmla="*/ 21 w 46"/>
                <a:gd name="T59" fmla="*/ 36 h 40"/>
                <a:gd name="T60" fmla="*/ 25 w 46"/>
                <a:gd name="T61" fmla="*/ 15 h 40"/>
                <a:gd name="T62" fmla="*/ 27 w 46"/>
                <a:gd name="T63" fmla="*/ 15 h 40"/>
                <a:gd name="T64" fmla="*/ 27 w 46"/>
                <a:gd name="T65" fmla="*/ 29 h 40"/>
                <a:gd name="T66" fmla="*/ 25 w 46"/>
                <a:gd name="T67" fmla="*/ 29 h 40"/>
                <a:gd name="T68" fmla="*/ 25 w 46"/>
                <a:gd name="T69" fmla="*/ 15 h 40"/>
                <a:gd name="T70" fmla="*/ 20 w 46"/>
                <a:gd name="T71" fmla="*/ 29 h 40"/>
                <a:gd name="T72" fmla="*/ 20 w 46"/>
                <a:gd name="T73" fmla="*/ 15 h 40"/>
                <a:gd name="T74" fmla="*/ 22 w 46"/>
                <a:gd name="T75" fmla="*/ 15 h 40"/>
                <a:gd name="T76" fmla="*/ 22 w 46"/>
                <a:gd name="T77" fmla="*/ 29 h 40"/>
                <a:gd name="T78" fmla="*/ 20 w 46"/>
                <a:gd name="T79" fmla="*/ 2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6" h="40">
                  <a:moveTo>
                    <a:pt x="21" y="36"/>
                  </a:moveTo>
                  <a:cubicBezTo>
                    <a:pt x="21" y="35"/>
                    <a:pt x="21" y="35"/>
                    <a:pt x="21" y="34"/>
                  </a:cubicBezTo>
                  <a:cubicBezTo>
                    <a:pt x="20" y="33"/>
                    <a:pt x="20" y="33"/>
                    <a:pt x="22" y="33"/>
                  </a:cubicBezTo>
                  <a:cubicBezTo>
                    <a:pt x="23" y="33"/>
                    <a:pt x="24" y="33"/>
                    <a:pt x="25" y="33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3"/>
                    <a:pt x="32" y="13"/>
                    <a:pt x="32" y="1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3"/>
                    <a:pt x="37" y="13"/>
                    <a:pt x="37" y="15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3"/>
                    <a:pt x="42" y="13"/>
                    <a:pt x="42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36" y="11"/>
                    <a:pt x="27" y="11"/>
                    <a:pt x="17" y="11"/>
                  </a:cubicBezTo>
                  <a:cubicBezTo>
                    <a:pt x="15" y="11"/>
                    <a:pt x="15" y="10"/>
                    <a:pt x="14" y="9"/>
                  </a:cubicBezTo>
                  <a:cubicBezTo>
                    <a:pt x="14" y="6"/>
                    <a:pt x="13" y="4"/>
                    <a:pt x="12" y="2"/>
                  </a:cubicBezTo>
                  <a:cubicBezTo>
                    <a:pt x="12" y="0"/>
                    <a:pt x="12" y="0"/>
                    <a:pt x="10" y="0"/>
                  </a:cubicBezTo>
                  <a:cubicBezTo>
                    <a:pt x="7" y="0"/>
                    <a:pt x="4" y="0"/>
                    <a:pt x="1" y="0"/>
                  </a:cubicBezTo>
                  <a:cubicBezTo>
                    <a:pt x="0" y="0"/>
                    <a:pt x="0" y="4"/>
                    <a:pt x="2" y="4"/>
                  </a:cubicBezTo>
                  <a:cubicBezTo>
                    <a:pt x="4" y="4"/>
                    <a:pt x="6" y="4"/>
                    <a:pt x="9" y="4"/>
                  </a:cubicBezTo>
                  <a:cubicBezTo>
                    <a:pt x="10" y="4"/>
                    <a:pt x="10" y="4"/>
                    <a:pt x="11" y="5"/>
                  </a:cubicBezTo>
                  <a:cubicBezTo>
                    <a:pt x="13" y="16"/>
                    <a:pt x="16" y="25"/>
                    <a:pt x="18" y="36"/>
                  </a:cubicBezTo>
                  <a:cubicBezTo>
                    <a:pt x="19" y="38"/>
                    <a:pt x="19" y="38"/>
                    <a:pt x="18" y="39"/>
                  </a:cubicBezTo>
                  <a:cubicBezTo>
                    <a:pt x="17" y="39"/>
                    <a:pt x="17" y="40"/>
                    <a:pt x="17" y="40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lose/>
                  <a:moveTo>
                    <a:pt x="25" y="15"/>
                  </a:moveTo>
                  <a:cubicBezTo>
                    <a:pt x="25" y="13"/>
                    <a:pt x="27" y="13"/>
                    <a:pt x="27" y="15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30"/>
                    <a:pt x="25" y="30"/>
                    <a:pt x="25" y="29"/>
                  </a:cubicBezTo>
                  <a:lnTo>
                    <a:pt x="25" y="15"/>
                  </a:lnTo>
                  <a:close/>
                  <a:moveTo>
                    <a:pt x="20" y="29"/>
                  </a:moveTo>
                  <a:cubicBezTo>
                    <a:pt x="20" y="15"/>
                    <a:pt x="20" y="15"/>
                    <a:pt x="20" y="15"/>
                  </a:cubicBezTo>
                  <a:cubicBezTo>
                    <a:pt x="20" y="13"/>
                    <a:pt x="22" y="13"/>
                    <a:pt x="22" y="15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30"/>
                    <a:pt x="20" y="30"/>
                    <a:pt x="2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9" name="Freeform 532"/>
            <p:cNvSpPr>
              <a:spLocks noEditPoints="1"/>
            </p:cNvSpPr>
            <p:nvPr>
              <p:custDataLst>
                <p:tags r:id="rId28"/>
              </p:custDataLst>
            </p:nvPr>
          </p:nvSpPr>
          <p:spPr bwMode="auto">
            <a:xfrm>
              <a:off x="9906000" y="2870201"/>
              <a:ext cx="458788" cy="447675"/>
            </a:xfrm>
            <a:custGeom>
              <a:avLst/>
              <a:gdLst>
                <a:gd name="T0" fmla="*/ 26 w 38"/>
                <a:gd name="T1" fmla="*/ 18 h 37"/>
                <a:gd name="T2" fmla="*/ 23 w 38"/>
                <a:gd name="T3" fmla="*/ 18 h 37"/>
                <a:gd name="T4" fmla="*/ 23 w 38"/>
                <a:gd name="T5" fmla="*/ 7 h 37"/>
                <a:gd name="T6" fmla="*/ 21 w 38"/>
                <a:gd name="T7" fmla="*/ 9 h 37"/>
                <a:gd name="T8" fmla="*/ 21 w 38"/>
                <a:gd name="T9" fmla="*/ 18 h 37"/>
                <a:gd name="T10" fmla="*/ 18 w 38"/>
                <a:gd name="T11" fmla="*/ 18 h 37"/>
                <a:gd name="T12" fmla="*/ 18 w 38"/>
                <a:gd name="T13" fmla="*/ 12 h 37"/>
                <a:gd name="T14" fmla="*/ 16 w 38"/>
                <a:gd name="T15" fmla="*/ 14 h 37"/>
                <a:gd name="T16" fmla="*/ 16 w 38"/>
                <a:gd name="T17" fmla="*/ 18 h 37"/>
                <a:gd name="T18" fmla="*/ 13 w 38"/>
                <a:gd name="T19" fmla="*/ 18 h 37"/>
                <a:gd name="T20" fmla="*/ 13 w 38"/>
                <a:gd name="T21" fmla="*/ 17 h 37"/>
                <a:gd name="T22" fmla="*/ 9 w 38"/>
                <a:gd name="T23" fmla="*/ 22 h 37"/>
                <a:gd name="T24" fmla="*/ 30 w 38"/>
                <a:gd name="T25" fmla="*/ 22 h 37"/>
                <a:gd name="T26" fmla="*/ 33 w 38"/>
                <a:gd name="T27" fmla="*/ 20 h 37"/>
                <a:gd name="T28" fmla="*/ 37 w 38"/>
                <a:gd name="T29" fmla="*/ 2 h 37"/>
                <a:gd name="T30" fmla="*/ 36 w 38"/>
                <a:gd name="T31" fmla="*/ 0 h 37"/>
                <a:gd name="T32" fmla="*/ 30 w 38"/>
                <a:gd name="T33" fmla="*/ 0 h 37"/>
                <a:gd name="T34" fmla="*/ 26 w 38"/>
                <a:gd name="T35" fmla="*/ 4 h 37"/>
                <a:gd name="T36" fmla="*/ 26 w 38"/>
                <a:gd name="T37" fmla="*/ 18 h 37"/>
                <a:gd name="T38" fmla="*/ 31 w 38"/>
                <a:gd name="T39" fmla="*/ 4 h 37"/>
                <a:gd name="T40" fmla="*/ 31 w 38"/>
                <a:gd name="T41" fmla="*/ 18 h 37"/>
                <a:gd name="T42" fmla="*/ 28 w 38"/>
                <a:gd name="T43" fmla="*/ 18 h 37"/>
                <a:gd name="T44" fmla="*/ 28 w 38"/>
                <a:gd name="T45" fmla="*/ 4 h 37"/>
                <a:gd name="T46" fmla="*/ 31 w 38"/>
                <a:gd name="T47" fmla="*/ 4 h 37"/>
                <a:gd name="T48" fmla="*/ 6 w 38"/>
                <a:gd name="T49" fmla="*/ 37 h 37"/>
                <a:gd name="T50" fmla="*/ 10 w 38"/>
                <a:gd name="T51" fmla="*/ 35 h 37"/>
                <a:gd name="T52" fmla="*/ 13 w 38"/>
                <a:gd name="T53" fmla="*/ 33 h 37"/>
                <a:gd name="T54" fmla="*/ 22 w 38"/>
                <a:gd name="T55" fmla="*/ 33 h 37"/>
                <a:gd name="T56" fmla="*/ 24 w 38"/>
                <a:gd name="T57" fmla="*/ 35 h 37"/>
                <a:gd name="T58" fmla="*/ 29 w 38"/>
                <a:gd name="T59" fmla="*/ 37 h 37"/>
                <a:gd name="T60" fmla="*/ 34 w 38"/>
                <a:gd name="T61" fmla="*/ 32 h 37"/>
                <a:gd name="T62" fmla="*/ 29 w 38"/>
                <a:gd name="T63" fmla="*/ 26 h 37"/>
                <a:gd name="T64" fmla="*/ 24 w 38"/>
                <a:gd name="T65" fmla="*/ 29 h 37"/>
                <a:gd name="T66" fmla="*/ 22 w 38"/>
                <a:gd name="T67" fmla="*/ 31 h 37"/>
                <a:gd name="T68" fmla="*/ 13 w 38"/>
                <a:gd name="T69" fmla="*/ 31 h 37"/>
                <a:gd name="T70" fmla="*/ 10 w 38"/>
                <a:gd name="T71" fmla="*/ 29 h 37"/>
                <a:gd name="T72" fmla="*/ 7 w 38"/>
                <a:gd name="T73" fmla="*/ 27 h 37"/>
                <a:gd name="T74" fmla="*/ 5 w 38"/>
                <a:gd name="T75" fmla="*/ 25 h 37"/>
                <a:gd name="T76" fmla="*/ 1 w 38"/>
                <a:gd name="T77" fmla="*/ 29 h 37"/>
                <a:gd name="T78" fmla="*/ 0 w 38"/>
                <a:gd name="T79" fmla="*/ 32 h 37"/>
                <a:gd name="T80" fmla="*/ 6 w 38"/>
                <a:gd name="T81" fmla="*/ 37 h 37"/>
                <a:gd name="T82" fmla="*/ 29 w 38"/>
                <a:gd name="T83" fmla="*/ 29 h 37"/>
                <a:gd name="T84" fmla="*/ 31 w 38"/>
                <a:gd name="T85" fmla="*/ 32 h 37"/>
                <a:gd name="T86" fmla="*/ 29 w 38"/>
                <a:gd name="T87" fmla="*/ 34 h 37"/>
                <a:gd name="T88" fmla="*/ 26 w 38"/>
                <a:gd name="T89" fmla="*/ 32 h 37"/>
                <a:gd name="T90" fmla="*/ 29 w 38"/>
                <a:gd name="T91" fmla="*/ 29 h 37"/>
                <a:gd name="T92" fmla="*/ 6 w 38"/>
                <a:gd name="T93" fmla="*/ 29 h 37"/>
                <a:gd name="T94" fmla="*/ 8 w 38"/>
                <a:gd name="T95" fmla="*/ 32 h 37"/>
                <a:gd name="T96" fmla="*/ 6 w 38"/>
                <a:gd name="T97" fmla="*/ 34 h 37"/>
                <a:gd name="T98" fmla="*/ 3 w 38"/>
                <a:gd name="T99" fmla="*/ 32 h 37"/>
                <a:gd name="T100" fmla="*/ 6 w 38"/>
                <a:gd name="T101" fmla="*/ 2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8" h="37">
                  <a:moveTo>
                    <a:pt x="26" y="18"/>
                  </a:moveTo>
                  <a:cubicBezTo>
                    <a:pt x="26" y="19"/>
                    <a:pt x="23" y="19"/>
                    <a:pt x="23" y="18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9"/>
                    <a:pt x="18" y="19"/>
                    <a:pt x="18" y="18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3" y="19"/>
                    <a:pt x="13" y="18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6" y="22"/>
                    <a:pt x="23" y="22"/>
                    <a:pt x="30" y="22"/>
                  </a:cubicBezTo>
                  <a:cubicBezTo>
                    <a:pt x="32" y="22"/>
                    <a:pt x="33" y="21"/>
                    <a:pt x="33" y="20"/>
                  </a:cubicBezTo>
                  <a:cubicBezTo>
                    <a:pt x="35" y="14"/>
                    <a:pt x="36" y="8"/>
                    <a:pt x="37" y="2"/>
                  </a:cubicBezTo>
                  <a:cubicBezTo>
                    <a:pt x="38" y="0"/>
                    <a:pt x="38" y="0"/>
                    <a:pt x="36" y="0"/>
                  </a:cubicBezTo>
                  <a:cubicBezTo>
                    <a:pt x="34" y="0"/>
                    <a:pt x="32" y="0"/>
                    <a:pt x="30" y="0"/>
                  </a:cubicBezTo>
                  <a:cubicBezTo>
                    <a:pt x="26" y="4"/>
                    <a:pt x="26" y="4"/>
                    <a:pt x="26" y="4"/>
                  </a:cubicBezTo>
                  <a:lnTo>
                    <a:pt x="26" y="18"/>
                  </a:lnTo>
                  <a:close/>
                  <a:moveTo>
                    <a:pt x="31" y="4"/>
                  </a:moveTo>
                  <a:cubicBezTo>
                    <a:pt x="31" y="18"/>
                    <a:pt x="31" y="18"/>
                    <a:pt x="31" y="18"/>
                  </a:cubicBezTo>
                  <a:cubicBezTo>
                    <a:pt x="31" y="19"/>
                    <a:pt x="28" y="19"/>
                    <a:pt x="28" y="18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2"/>
                    <a:pt x="31" y="2"/>
                    <a:pt x="31" y="4"/>
                  </a:cubicBezTo>
                  <a:close/>
                  <a:moveTo>
                    <a:pt x="6" y="37"/>
                  </a:moveTo>
                  <a:cubicBezTo>
                    <a:pt x="8" y="37"/>
                    <a:pt x="9" y="36"/>
                    <a:pt x="10" y="35"/>
                  </a:cubicBezTo>
                  <a:cubicBezTo>
                    <a:pt x="11" y="34"/>
                    <a:pt x="11" y="33"/>
                    <a:pt x="13" y="33"/>
                  </a:cubicBezTo>
                  <a:cubicBezTo>
                    <a:pt x="16" y="33"/>
                    <a:pt x="19" y="33"/>
                    <a:pt x="22" y="33"/>
                  </a:cubicBezTo>
                  <a:cubicBezTo>
                    <a:pt x="23" y="33"/>
                    <a:pt x="23" y="34"/>
                    <a:pt x="24" y="35"/>
                  </a:cubicBezTo>
                  <a:cubicBezTo>
                    <a:pt x="25" y="36"/>
                    <a:pt x="27" y="37"/>
                    <a:pt x="29" y="37"/>
                  </a:cubicBezTo>
                  <a:cubicBezTo>
                    <a:pt x="32" y="37"/>
                    <a:pt x="34" y="35"/>
                    <a:pt x="34" y="32"/>
                  </a:cubicBezTo>
                  <a:cubicBezTo>
                    <a:pt x="34" y="29"/>
                    <a:pt x="32" y="26"/>
                    <a:pt x="29" y="26"/>
                  </a:cubicBezTo>
                  <a:cubicBezTo>
                    <a:pt x="27" y="26"/>
                    <a:pt x="25" y="27"/>
                    <a:pt x="24" y="29"/>
                  </a:cubicBezTo>
                  <a:cubicBezTo>
                    <a:pt x="23" y="30"/>
                    <a:pt x="23" y="31"/>
                    <a:pt x="22" y="31"/>
                  </a:cubicBezTo>
                  <a:cubicBezTo>
                    <a:pt x="19" y="31"/>
                    <a:pt x="16" y="31"/>
                    <a:pt x="13" y="31"/>
                  </a:cubicBezTo>
                  <a:cubicBezTo>
                    <a:pt x="11" y="31"/>
                    <a:pt x="11" y="30"/>
                    <a:pt x="10" y="29"/>
                  </a:cubicBezTo>
                  <a:cubicBezTo>
                    <a:pt x="9" y="28"/>
                    <a:pt x="8" y="27"/>
                    <a:pt x="7" y="27"/>
                  </a:cubicBezTo>
                  <a:cubicBezTo>
                    <a:pt x="6" y="26"/>
                    <a:pt x="5" y="26"/>
                    <a:pt x="5" y="25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30"/>
                    <a:pt x="0" y="31"/>
                    <a:pt x="0" y="32"/>
                  </a:cubicBezTo>
                  <a:cubicBezTo>
                    <a:pt x="0" y="35"/>
                    <a:pt x="2" y="37"/>
                    <a:pt x="6" y="37"/>
                  </a:cubicBezTo>
                  <a:close/>
                  <a:moveTo>
                    <a:pt x="29" y="29"/>
                  </a:moveTo>
                  <a:cubicBezTo>
                    <a:pt x="30" y="29"/>
                    <a:pt x="31" y="31"/>
                    <a:pt x="31" y="32"/>
                  </a:cubicBezTo>
                  <a:cubicBezTo>
                    <a:pt x="31" y="33"/>
                    <a:pt x="30" y="34"/>
                    <a:pt x="29" y="34"/>
                  </a:cubicBezTo>
                  <a:cubicBezTo>
                    <a:pt x="28" y="34"/>
                    <a:pt x="26" y="33"/>
                    <a:pt x="26" y="32"/>
                  </a:cubicBezTo>
                  <a:cubicBezTo>
                    <a:pt x="26" y="31"/>
                    <a:pt x="28" y="29"/>
                    <a:pt x="29" y="29"/>
                  </a:cubicBezTo>
                  <a:close/>
                  <a:moveTo>
                    <a:pt x="6" y="29"/>
                  </a:moveTo>
                  <a:cubicBezTo>
                    <a:pt x="7" y="29"/>
                    <a:pt x="8" y="31"/>
                    <a:pt x="8" y="32"/>
                  </a:cubicBezTo>
                  <a:cubicBezTo>
                    <a:pt x="8" y="33"/>
                    <a:pt x="7" y="34"/>
                    <a:pt x="6" y="34"/>
                  </a:cubicBezTo>
                  <a:cubicBezTo>
                    <a:pt x="4" y="34"/>
                    <a:pt x="3" y="33"/>
                    <a:pt x="3" y="32"/>
                  </a:cubicBezTo>
                  <a:cubicBezTo>
                    <a:pt x="3" y="31"/>
                    <a:pt x="4" y="29"/>
                    <a:pt x="6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/>
          <a:stretch>
            <a:fillRect/>
          </a:stretch>
        </p:blipFill>
        <p:spPr>
          <a:xfrm rot="20760000">
            <a:off x="10995705" y="5388247"/>
            <a:ext cx="542824" cy="588536"/>
          </a:xfrm>
          <a:prstGeom prst="roundRect">
            <a:avLst/>
          </a:prstGeom>
        </p:spPr>
      </p:pic>
      <p:pic>
        <p:nvPicPr>
          <p:cNvPr id="28" name="图片 27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11601383" y="5291110"/>
            <a:ext cx="561871" cy="619010"/>
          </a:xfrm>
          <a:prstGeom prst="roundRect">
            <a:avLst/>
          </a:prstGeom>
        </p:spPr>
      </p:pic>
      <p:sp>
        <p:nvSpPr>
          <p:cNvPr id="57" name="TextBox 15"/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7474647" y="5616170"/>
            <a:ext cx="2934427" cy="859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课后练习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拍摄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Vlog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《我的一天》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Oval 5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790244" y="5545063"/>
            <a:ext cx="579013" cy="58155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9" name="Freeform 8"/>
          <p:cNvSpPr/>
          <p:nvPr>
            <p:custDataLst>
              <p:tags r:id="rId35"/>
            </p:custDataLst>
          </p:nvPr>
        </p:nvSpPr>
        <p:spPr bwMode="auto">
          <a:xfrm>
            <a:off x="6752151" y="5833300"/>
            <a:ext cx="653929" cy="321885"/>
          </a:xfrm>
          <a:custGeom>
            <a:avLst/>
            <a:gdLst>
              <a:gd name="T0" fmla="*/ 3963 w 3963"/>
              <a:gd name="T1" fmla="*/ 0 h 1997"/>
              <a:gd name="T2" fmla="*/ 3963 w 3963"/>
              <a:gd name="T3" fmla="*/ 16 h 1997"/>
              <a:gd name="T4" fmla="*/ 1982 w 3963"/>
              <a:gd name="T5" fmla="*/ 1997 h 1997"/>
              <a:gd name="T6" fmla="*/ 0 w 3963"/>
              <a:gd name="T7" fmla="*/ 16 h 19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63" h="1997">
                <a:moveTo>
                  <a:pt x="3963" y="0"/>
                </a:moveTo>
                <a:cubicBezTo>
                  <a:pt x="3963" y="5"/>
                  <a:pt x="3963" y="11"/>
                  <a:pt x="3963" y="16"/>
                </a:cubicBezTo>
                <a:cubicBezTo>
                  <a:pt x="3963" y="1110"/>
                  <a:pt x="3076" y="1997"/>
                  <a:pt x="1982" y="1997"/>
                </a:cubicBezTo>
                <a:cubicBezTo>
                  <a:pt x="888" y="1997"/>
                  <a:pt x="0" y="1110"/>
                  <a:pt x="0" y="16"/>
                </a:cubicBezTo>
              </a:path>
            </a:pathLst>
          </a:custGeom>
          <a:noFill/>
          <a:ln w="19050" cap="flat" cmpd="sng">
            <a:solidFill>
              <a:srgbClr val="4E4B49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1894" tIns="60946" rIns="121894" bIns="60946"/>
          <a:lstStyle/>
          <a:p>
            <a:endParaRPr lang="zh-CN" altLang="en-US"/>
          </a:p>
        </p:txBody>
      </p:sp>
      <p:sp>
        <p:nvSpPr>
          <p:cNvPr id="61" name="Oval 9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7381954" y="5797746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7" name="TextBox 13"/>
          <p:cNvSpPr txBox="1"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6759135" y="5607282"/>
            <a:ext cx="725036" cy="48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4" tIns="60946" rIns="121894" bIns="609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8F8F8"/>
                </a:solidFill>
              </a:rPr>
              <a:t>8.5</a:t>
            </a:r>
            <a:endParaRPr lang="zh-CN" altLang="en-US" sz="2400" dirty="0">
              <a:solidFill>
                <a:srgbClr val="F8F8F8"/>
              </a:solidFill>
            </a:endParaRPr>
          </a:p>
        </p:txBody>
      </p:sp>
      <p:sp>
        <p:nvSpPr>
          <p:cNvPr id="68" name="Oval 9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6723581" y="5797746"/>
            <a:ext cx="54600" cy="54600"/>
          </a:xfrm>
          <a:prstGeom prst="ellipse">
            <a:avLst/>
          </a:prstGeom>
          <a:solidFill>
            <a:srgbClr val="EB3D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121894" tIns="60946" rIns="121894" bIns="6094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8.4.1 </a:t>
            </a:r>
            <a:r>
              <a:rPr lang="zh-CN" altLang="en-US" dirty="0"/>
              <a:t>制作片头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19E75E-6663-4DF6-8780-5FA1457FEFCA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内容占位符 6"/>
          <p:cNvSpPr txBox="1"/>
          <p:nvPr/>
        </p:nvSpPr>
        <p:spPr>
          <a:xfrm>
            <a:off x="680135" y="1093902"/>
            <a:ext cx="10526986" cy="888835"/>
          </a:xfrm>
          <a:prstGeom prst="rect">
            <a:avLst/>
          </a:prstGeom>
        </p:spPr>
        <p:txBody>
          <a:bodyPr vert="horz" lIns="121894" tIns="60946" rIns="121894" bIns="60946" rtlCol="0">
            <a:noAutofit/>
          </a:bodyPr>
          <a:lstStyle>
            <a:lvl1pPr marL="0" indent="4572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为</a:t>
            </a:r>
            <a:r>
              <a:rPr lang="en-US" altLang="zh-CN" dirty="0"/>
              <a:t>Vlog</a:t>
            </a:r>
            <a:r>
              <a:rPr lang="zh-CN" altLang="en-US" dirty="0"/>
              <a:t>制作片头可以帮助创作者明确主题，告诉观众</a:t>
            </a:r>
            <a:r>
              <a:rPr lang="en-US" altLang="zh-CN" dirty="0"/>
              <a:t>Vlog</a:t>
            </a:r>
            <a:r>
              <a:rPr lang="zh-CN" altLang="en-US" dirty="0"/>
              <a:t>的内容，为观众提供一个记忆点。</a:t>
            </a:r>
            <a:endParaRPr lang="zh-CN" altLang="en-US" dirty="0"/>
          </a:p>
          <a:p>
            <a:r>
              <a:rPr lang="en-US" altLang="zh-CN" dirty="0"/>
              <a:t>01 </a:t>
            </a:r>
            <a:r>
              <a:rPr lang="zh-CN" altLang="en-US" dirty="0"/>
              <a:t>打开</a:t>
            </a:r>
            <a:r>
              <a:rPr lang="en-US" altLang="zh-CN" dirty="0"/>
              <a:t>Premiere Pro</a:t>
            </a:r>
            <a:r>
              <a:rPr lang="zh-CN" altLang="en-US" dirty="0"/>
              <a:t>，新建项目后新建序列，在</a:t>
            </a:r>
            <a:r>
              <a:rPr lang="en-US" altLang="zh-CN" dirty="0"/>
              <a:t>“</a:t>
            </a:r>
            <a:r>
              <a:rPr lang="zh-CN" altLang="en-US" dirty="0"/>
              <a:t>项目</a:t>
            </a:r>
            <a:r>
              <a:rPr lang="en-US" altLang="zh-CN" dirty="0"/>
              <a:t>”</a:t>
            </a:r>
            <a:r>
              <a:rPr lang="zh-CN" altLang="en-US" dirty="0"/>
              <a:t>面板中导入</a:t>
            </a:r>
            <a:r>
              <a:rPr lang="en-US" altLang="zh-CN" dirty="0"/>
              <a:t>11</a:t>
            </a:r>
            <a:r>
              <a:rPr lang="zh-CN" altLang="en-US" dirty="0"/>
              <a:t>段视频素材，如图所示。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7442" y="2873478"/>
            <a:ext cx="5413008" cy="342709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01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02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03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04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05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06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07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08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09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11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12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13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14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15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16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17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18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19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21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22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28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29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31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32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64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65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66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67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68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69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71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72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73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74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75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76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77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78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79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81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82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83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84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85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86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87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93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94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95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96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97.xml><?xml version="1.0" encoding="utf-8"?>
<p:tagLst xmlns:p="http://schemas.openxmlformats.org/presentationml/2006/main">
  <p:tag name="KSO_WM_DIAGRAM_VIRTUALLY_FRAME" val="{&quot;height&quot;:395.75,&quot;left&quot;:527.15,&quot;top&quot;:114.2,&quot;width&quot;:394.9}"/>
</p:tagLst>
</file>

<file path=ppt/tags/tag98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ags/tag99.xml><?xml version="1.0" encoding="utf-8"?>
<p:tagLst xmlns:p="http://schemas.openxmlformats.org/presentationml/2006/main">
  <p:tag name="KSO_WM_DIAGRAM_VIRTUALLY_FRAME" val="{&quot;height&quot;:396.55,&quot;left&quot;:527.15,&quot;top&quot;:114.2,&quot;width&quot;:394.9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4341</Words>
  <Application>WPS 演示</Application>
  <PresentationFormat>宽屏</PresentationFormat>
  <Paragraphs>317</Paragraphs>
  <Slides>44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53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Times New Roman</vt:lpstr>
      <vt:lpstr>WPS</vt:lpstr>
      <vt:lpstr>8.3.4 拍摄人物</vt:lpstr>
      <vt:lpstr>8.3.4 拍摄人物</vt:lpstr>
      <vt:lpstr>8.3.4 拍摄人物</vt:lpstr>
      <vt:lpstr>8.3.4 拍摄人物</vt:lpstr>
      <vt:lpstr>8.3.4 拍摄人物</vt:lpstr>
      <vt:lpstr>8.3.5 拍摄美食</vt:lpstr>
      <vt:lpstr>8.3.5 拍摄美食</vt:lpstr>
      <vt:lpstr>PowerPoint 演示文稿</vt:lpstr>
      <vt:lpstr>8.4.1 制作片头</vt:lpstr>
      <vt:lpstr>8.4.1 制作片头</vt:lpstr>
      <vt:lpstr>8.4.1 制作片头</vt:lpstr>
      <vt:lpstr>8.4.1 制作片头</vt:lpstr>
      <vt:lpstr>8.4.1 制作片头</vt:lpstr>
      <vt:lpstr>8.4.2 根据脚本进行粗剪</vt:lpstr>
      <vt:lpstr>8.4.2 根据脚本进行粗剪</vt:lpstr>
      <vt:lpstr>8.4.2 根据脚本进行粗剪</vt:lpstr>
      <vt:lpstr>8.4.2 根据脚本进行粗剪</vt:lpstr>
      <vt:lpstr>8.4.2 根据脚本进行粗剪</vt:lpstr>
      <vt:lpstr>8.4.2 根据脚本进行粗剪</vt:lpstr>
      <vt:lpstr>8.4.2 根据脚本进行粗剪</vt:lpstr>
      <vt:lpstr>8.4.2 根据脚本进行粗剪</vt:lpstr>
      <vt:lpstr>8.4.2 根据脚本进行粗剪</vt:lpstr>
      <vt:lpstr>8.4.2 根据脚本进行粗剪</vt:lpstr>
      <vt:lpstr>8.4.3 添加背景音乐并进行精剪</vt:lpstr>
      <vt:lpstr>8.4.3 添加背景音乐并进行精剪</vt:lpstr>
      <vt:lpstr>8.4.3 添加背景音乐并进行精剪</vt:lpstr>
      <vt:lpstr>8.4.3 添加背景音乐并进行精剪</vt:lpstr>
      <vt:lpstr>8.4.3 添加背景音乐并进行精剪</vt:lpstr>
      <vt:lpstr>8.4.3 添加背景音乐并进行精剪</vt:lpstr>
      <vt:lpstr>8.4.3 添加背景音乐并进行精剪</vt:lpstr>
      <vt:lpstr>8.4.3 添加背景音乐并进行精剪</vt:lpstr>
      <vt:lpstr>8.4.4 进行高级调色</vt:lpstr>
      <vt:lpstr>8.4.4 进行高级调色</vt:lpstr>
      <vt:lpstr>8.4.5 字幕制作</vt:lpstr>
      <vt:lpstr>8.4.5 字幕制作</vt:lpstr>
      <vt:lpstr>8.4.5 字幕制作</vt:lpstr>
      <vt:lpstr>8.4.5 字幕制作</vt:lpstr>
      <vt:lpstr>8.4.5 字幕制作</vt:lpstr>
      <vt:lpstr>8.4.5 字幕制作</vt:lpstr>
      <vt:lpstr>8.4.5 字幕制作</vt:lpstr>
      <vt:lpstr>8.4.5 字幕制作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张j</cp:lastModifiedBy>
  <cp:revision>157</cp:revision>
  <dcterms:created xsi:type="dcterms:W3CDTF">2019-06-19T02:08:00Z</dcterms:created>
  <dcterms:modified xsi:type="dcterms:W3CDTF">2026-08-26T01:53:37Z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3DA2E48BD5A94191A5B8D9B5A48A78E2_11</vt:lpwstr>
  </property>
</Properties>
</file>