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52"/>
  </p:notesMasterIdLst>
  <p:sldIdLst>
    <p:sldId id="256" r:id="rId3"/>
    <p:sldId id="858" r:id="rId4"/>
    <p:sldId id="340" r:id="rId5"/>
    <p:sldId id="934" r:id="rId6"/>
    <p:sldId id="950" r:id="rId7"/>
    <p:sldId id="951" r:id="rId8"/>
    <p:sldId id="952" r:id="rId9"/>
    <p:sldId id="953" r:id="rId10"/>
    <p:sldId id="961" r:id="rId11"/>
    <p:sldId id="955" r:id="rId12"/>
    <p:sldId id="956" r:id="rId13"/>
    <p:sldId id="957" r:id="rId14"/>
    <p:sldId id="958" r:id="rId15"/>
    <p:sldId id="959" r:id="rId16"/>
    <p:sldId id="960" r:id="rId17"/>
    <p:sldId id="954" r:id="rId18"/>
    <p:sldId id="935" r:id="rId19"/>
    <p:sldId id="936" r:id="rId20"/>
    <p:sldId id="937" r:id="rId21"/>
    <p:sldId id="938" r:id="rId22"/>
    <p:sldId id="939" r:id="rId23"/>
    <p:sldId id="962" r:id="rId24"/>
    <p:sldId id="977" r:id="rId25"/>
    <p:sldId id="963" r:id="rId26"/>
    <p:sldId id="964" r:id="rId27"/>
    <p:sldId id="965" r:id="rId28"/>
    <p:sldId id="966" r:id="rId29"/>
    <p:sldId id="967" r:id="rId30"/>
    <p:sldId id="968" r:id="rId31"/>
    <p:sldId id="978" r:id="rId32"/>
    <p:sldId id="979" r:id="rId33"/>
    <p:sldId id="984" r:id="rId34"/>
    <p:sldId id="980" r:id="rId35"/>
    <p:sldId id="981" r:id="rId36"/>
    <p:sldId id="985" r:id="rId37"/>
    <p:sldId id="986" r:id="rId38"/>
    <p:sldId id="987" r:id="rId39"/>
    <p:sldId id="988" r:id="rId40"/>
    <p:sldId id="989" r:id="rId41"/>
    <p:sldId id="982" r:id="rId42"/>
    <p:sldId id="983" r:id="rId43"/>
    <p:sldId id="969" r:id="rId44"/>
    <p:sldId id="970" r:id="rId45"/>
    <p:sldId id="971" r:id="rId46"/>
    <p:sldId id="990" r:id="rId47"/>
    <p:sldId id="972" r:id="rId48"/>
    <p:sldId id="995" r:id="rId49"/>
    <p:sldId id="991" r:id="rId50"/>
    <p:sldId id="766" r:id="rId51"/>
  </p:sldIdLst>
  <p:sldSz cx="12190095" cy="6859270"/>
  <p:notesSz cx="6858000" cy="9144000"/>
  <p:custDataLst>
    <p:tags r:id="rId5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0" userDrawn="1">
          <p15:clr>
            <a:srgbClr val="A4A3A4"/>
          </p15:clr>
        </p15:guide>
        <p15:guide id="2" pos="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D24E4E"/>
    <a:srgbClr val="D89999"/>
    <a:srgbClr val="E4B9B9"/>
    <a:srgbClr val="BE0202"/>
    <a:srgbClr val="F2B800"/>
    <a:srgbClr val="ED7D31"/>
    <a:srgbClr val="4E4B49"/>
    <a:srgbClr val="CF8282"/>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1" d="100"/>
          <a:sy n="111" d="100"/>
        </p:scale>
        <p:origin x="510" y="96"/>
      </p:cViewPr>
      <p:guideLst>
        <p:guide orient="horz" pos="2200"/>
        <p:guide pos="38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6" Type="http://schemas.openxmlformats.org/officeDocument/2006/relationships/tags" Target="tags/tag151.xml"/><Relationship Id="rId55" Type="http://schemas.openxmlformats.org/officeDocument/2006/relationships/tableStyles" Target="tableStyles.xml"/><Relationship Id="rId54" Type="http://schemas.openxmlformats.org/officeDocument/2006/relationships/viewProps" Target="viewProps.xml"/><Relationship Id="rId53" Type="http://schemas.openxmlformats.org/officeDocument/2006/relationships/presProps" Target="presProps.xml"/><Relationship Id="rId52" Type="http://schemas.openxmlformats.org/officeDocument/2006/relationships/notesMaster" Target="notesMasters/notesMaster1.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19806A-AE30-4BEA-ABA1-2CAFB320D8A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1F1021-6AF6-47DB-B89A-51B7733794D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765" y="365211"/>
            <a:ext cx="2628558" cy="581318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092" y="365211"/>
            <a:ext cx="7733293" cy="5813184"/>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30000"/>
              </a:lnSpc>
              <a:spcBef>
                <a:spcPts val="0"/>
              </a:spcBef>
              <a:defRPr/>
            </a:lvl1pPr>
            <a:lvl2pPr>
              <a:lnSpc>
                <a:spcPct val="130000"/>
              </a:lnSpc>
              <a:spcBef>
                <a:spcPts val="0"/>
              </a:spcBef>
              <a:defRPr/>
            </a:lvl2pPr>
            <a:lvl3pPr>
              <a:lnSpc>
                <a:spcPct val="130000"/>
              </a:lnSpc>
              <a:spcBef>
                <a:spcPts val="0"/>
              </a:spcBef>
              <a:defRPr/>
            </a:lvl3pPr>
            <a:lvl4pPr>
              <a:lnSpc>
                <a:spcPct val="130000"/>
              </a:lnSpc>
              <a:spcBef>
                <a:spcPts val="0"/>
              </a:spcBef>
              <a:defRPr/>
            </a:lvl4pPr>
            <a:lvl5pPr>
              <a:lnSpc>
                <a:spcPct val="130000"/>
              </a:lnSpc>
              <a:spcBef>
                <a:spcPts val="0"/>
              </a:spcBef>
              <a:defRPr/>
            </a:lvl5pPr>
          </a:lstStyle>
          <a:p>
            <a:pPr lvl="0"/>
            <a:r>
              <a:rPr lang="zh-CN" altLang="en-US" dirty="0"/>
              <a:t>单击此处编辑母版文本样式</a:t>
            </a:r>
            <a:endParaRPr lang="zh-CN" altLang="en-US" dirty="0"/>
          </a:p>
        </p:txBody>
      </p:sp>
      <p:sp>
        <p:nvSpPr>
          <p:cNvPr id="7" name="Slide Number Placeholder 5"/>
          <p:cNvSpPr>
            <a:spLocks noGrp="1"/>
          </p:cNvSpPr>
          <p:nvPr>
            <p:ph type="sldNum" sz="quarter" idx="4"/>
          </p:nvPr>
        </p:nvSpPr>
        <p:spPr>
          <a:xfrm>
            <a:off x="11207169" y="331602"/>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742" y="1710135"/>
            <a:ext cx="10514231" cy="2853398"/>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742"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091"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6171396"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679" y="365210"/>
            <a:ext cx="10514231" cy="13258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680" y="1681552"/>
            <a:ext cx="5157115"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680" y="2505655"/>
            <a:ext cx="5157115"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6171397"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1397" y="2505655"/>
            <a:ext cx="5182513"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8" name="Footer Placeholder 7"/>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4" name="Footer Placeholder 3"/>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3" name="Footer Placeholder 2"/>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2513" y="987655"/>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2513" y="987655"/>
            <a:ext cx="6171397" cy="487475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grpSp>
        <p:nvGrpSpPr>
          <p:cNvPr id="11" name="组合 10"/>
          <p:cNvGrpSpPr/>
          <p:nvPr userDrawn="1"/>
        </p:nvGrpSpPr>
        <p:grpSpPr>
          <a:xfrm>
            <a:off x="11154235" y="111888"/>
            <a:ext cx="532974" cy="605361"/>
            <a:chOff x="7545139" y="673329"/>
            <a:chExt cx="532974" cy="605361"/>
          </a:xfrm>
        </p:grpSpPr>
        <p:sp>
          <p:nvSpPr>
            <p:cNvPr id="14" name="Freeform 63"/>
            <p:cNvSpPr>
              <a:spLocks noEditPoints="1"/>
            </p:cNvSpPr>
            <p:nvPr/>
          </p:nvSpPr>
          <p:spPr bwMode="auto">
            <a:xfrm>
              <a:off x="7545139" y="673329"/>
              <a:ext cx="532974" cy="605361"/>
            </a:xfrm>
            <a:custGeom>
              <a:avLst/>
              <a:gdLst>
                <a:gd name="T0" fmla="*/ 319 w 352"/>
                <a:gd name="T1" fmla="*/ 209 h 400"/>
                <a:gd name="T2" fmla="*/ 238 w 352"/>
                <a:gd name="T3" fmla="*/ 134 h 400"/>
                <a:gd name="T4" fmla="*/ 251 w 352"/>
                <a:gd name="T5" fmla="*/ 134 h 400"/>
                <a:gd name="T6" fmla="*/ 313 w 352"/>
                <a:gd name="T7" fmla="*/ 114 h 400"/>
                <a:gd name="T8" fmla="*/ 283 w 352"/>
                <a:gd name="T9" fmla="*/ 96 h 400"/>
                <a:gd name="T10" fmla="*/ 292 w 352"/>
                <a:gd name="T11" fmla="*/ 82 h 400"/>
                <a:gd name="T12" fmla="*/ 289 w 352"/>
                <a:gd name="T13" fmla="*/ 75 h 400"/>
                <a:gd name="T14" fmla="*/ 237 w 352"/>
                <a:gd name="T15" fmla="*/ 97 h 400"/>
                <a:gd name="T16" fmla="*/ 231 w 352"/>
                <a:gd name="T17" fmla="*/ 16 h 400"/>
                <a:gd name="T18" fmla="*/ 142 w 352"/>
                <a:gd name="T19" fmla="*/ 17 h 400"/>
                <a:gd name="T20" fmla="*/ 136 w 352"/>
                <a:gd name="T21" fmla="*/ 108 h 400"/>
                <a:gd name="T22" fmla="*/ 121 w 352"/>
                <a:gd name="T23" fmla="*/ 112 h 400"/>
                <a:gd name="T24" fmla="*/ 111 w 352"/>
                <a:gd name="T25" fmla="*/ 119 h 400"/>
                <a:gd name="T26" fmla="*/ 127 w 352"/>
                <a:gd name="T27" fmla="*/ 130 h 400"/>
                <a:gd name="T28" fmla="*/ 34 w 352"/>
                <a:gd name="T29" fmla="*/ 214 h 400"/>
                <a:gd name="T30" fmla="*/ 149 w 352"/>
                <a:gd name="T31" fmla="*/ 391 h 400"/>
                <a:gd name="T32" fmla="*/ 343 w 352"/>
                <a:gd name="T33" fmla="*/ 268 h 400"/>
                <a:gd name="T34" fmla="*/ 303 w 352"/>
                <a:gd name="T35" fmla="*/ 109 h 400"/>
                <a:gd name="T36" fmla="*/ 251 w 352"/>
                <a:gd name="T37" fmla="*/ 123 h 400"/>
                <a:gd name="T38" fmla="*/ 243 w 352"/>
                <a:gd name="T39" fmla="*/ 122 h 400"/>
                <a:gd name="T40" fmla="*/ 280 w 352"/>
                <a:gd name="T41" fmla="*/ 85 h 400"/>
                <a:gd name="T42" fmla="*/ 239 w 352"/>
                <a:gd name="T43" fmla="*/ 111 h 400"/>
                <a:gd name="T44" fmla="*/ 280 w 352"/>
                <a:gd name="T45" fmla="*/ 85 h 400"/>
                <a:gd name="T46" fmla="*/ 218 w 352"/>
                <a:gd name="T47" fmla="*/ 315 h 400"/>
                <a:gd name="T48" fmla="*/ 183 w 352"/>
                <a:gd name="T49" fmla="*/ 326 h 400"/>
                <a:gd name="T50" fmla="*/ 169 w 352"/>
                <a:gd name="T51" fmla="*/ 344 h 400"/>
                <a:gd name="T52" fmla="*/ 147 w 352"/>
                <a:gd name="T53" fmla="*/ 322 h 400"/>
                <a:gd name="T54" fmla="*/ 122 w 352"/>
                <a:gd name="T55" fmla="*/ 300 h 400"/>
                <a:gd name="T56" fmla="*/ 155 w 352"/>
                <a:gd name="T57" fmla="*/ 280 h 400"/>
                <a:gd name="T58" fmla="*/ 169 w 352"/>
                <a:gd name="T59" fmla="*/ 301 h 400"/>
                <a:gd name="T60" fmla="*/ 142 w 352"/>
                <a:gd name="T61" fmla="*/ 258 h 400"/>
                <a:gd name="T62" fmla="*/ 122 w 352"/>
                <a:gd name="T63" fmla="*/ 225 h 400"/>
                <a:gd name="T64" fmla="*/ 169 w 352"/>
                <a:gd name="T65" fmla="*/ 184 h 400"/>
                <a:gd name="T66" fmla="*/ 183 w 352"/>
                <a:gd name="T67" fmla="*/ 175 h 400"/>
                <a:gd name="T68" fmla="*/ 215 w 352"/>
                <a:gd name="T69" fmla="*/ 194 h 400"/>
                <a:gd name="T70" fmla="*/ 195 w 352"/>
                <a:gd name="T71" fmla="*/ 223 h 400"/>
                <a:gd name="T72" fmla="*/ 183 w 352"/>
                <a:gd name="T73" fmla="*/ 209 h 400"/>
                <a:gd name="T74" fmla="*/ 221 w 352"/>
                <a:gd name="T75" fmla="*/ 252 h 400"/>
                <a:gd name="T76" fmla="*/ 230 w 352"/>
                <a:gd name="T77" fmla="*/ 30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2" h="400">
                  <a:moveTo>
                    <a:pt x="343" y="268"/>
                  </a:moveTo>
                  <a:cubicBezTo>
                    <a:pt x="339" y="245"/>
                    <a:pt x="331" y="231"/>
                    <a:pt x="319" y="209"/>
                  </a:cubicBezTo>
                  <a:cubicBezTo>
                    <a:pt x="308" y="192"/>
                    <a:pt x="288" y="172"/>
                    <a:pt x="273" y="160"/>
                  </a:cubicBezTo>
                  <a:cubicBezTo>
                    <a:pt x="262" y="151"/>
                    <a:pt x="249" y="143"/>
                    <a:pt x="238" y="134"/>
                  </a:cubicBezTo>
                  <a:cubicBezTo>
                    <a:pt x="241" y="134"/>
                    <a:pt x="241" y="134"/>
                    <a:pt x="241" y="134"/>
                  </a:cubicBezTo>
                  <a:cubicBezTo>
                    <a:pt x="251" y="134"/>
                    <a:pt x="251" y="134"/>
                    <a:pt x="251" y="134"/>
                  </a:cubicBezTo>
                  <a:cubicBezTo>
                    <a:pt x="258" y="134"/>
                    <a:pt x="266" y="134"/>
                    <a:pt x="274" y="133"/>
                  </a:cubicBezTo>
                  <a:cubicBezTo>
                    <a:pt x="283" y="132"/>
                    <a:pt x="306" y="128"/>
                    <a:pt x="313" y="114"/>
                  </a:cubicBezTo>
                  <a:cubicBezTo>
                    <a:pt x="318" y="104"/>
                    <a:pt x="314" y="99"/>
                    <a:pt x="311" y="97"/>
                  </a:cubicBezTo>
                  <a:cubicBezTo>
                    <a:pt x="306" y="93"/>
                    <a:pt x="295" y="94"/>
                    <a:pt x="283" y="96"/>
                  </a:cubicBezTo>
                  <a:cubicBezTo>
                    <a:pt x="288" y="92"/>
                    <a:pt x="291" y="88"/>
                    <a:pt x="292" y="84"/>
                  </a:cubicBezTo>
                  <a:cubicBezTo>
                    <a:pt x="292" y="84"/>
                    <a:pt x="292" y="83"/>
                    <a:pt x="292" y="82"/>
                  </a:cubicBezTo>
                  <a:cubicBezTo>
                    <a:pt x="292" y="80"/>
                    <a:pt x="292" y="78"/>
                    <a:pt x="290" y="76"/>
                  </a:cubicBezTo>
                  <a:cubicBezTo>
                    <a:pt x="289" y="75"/>
                    <a:pt x="289" y="75"/>
                    <a:pt x="289" y="75"/>
                  </a:cubicBezTo>
                  <a:cubicBezTo>
                    <a:pt x="287" y="74"/>
                    <a:pt x="287" y="74"/>
                    <a:pt x="287" y="74"/>
                  </a:cubicBezTo>
                  <a:cubicBezTo>
                    <a:pt x="272" y="72"/>
                    <a:pt x="251" y="83"/>
                    <a:pt x="237" y="97"/>
                  </a:cubicBezTo>
                  <a:cubicBezTo>
                    <a:pt x="252" y="77"/>
                    <a:pt x="280" y="51"/>
                    <a:pt x="285" y="30"/>
                  </a:cubicBezTo>
                  <a:cubicBezTo>
                    <a:pt x="266" y="29"/>
                    <a:pt x="247" y="25"/>
                    <a:pt x="231" y="16"/>
                  </a:cubicBezTo>
                  <a:cubicBezTo>
                    <a:pt x="216" y="8"/>
                    <a:pt x="209" y="0"/>
                    <a:pt x="191" y="3"/>
                  </a:cubicBezTo>
                  <a:cubicBezTo>
                    <a:pt x="174" y="5"/>
                    <a:pt x="158" y="13"/>
                    <a:pt x="142" y="17"/>
                  </a:cubicBezTo>
                  <a:cubicBezTo>
                    <a:pt x="124" y="22"/>
                    <a:pt x="108" y="15"/>
                    <a:pt x="90" y="18"/>
                  </a:cubicBezTo>
                  <a:cubicBezTo>
                    <a:pt x="87" y="49"/>
                    <a:pt x="125" y="79"/>
                    <a:pt x="136" y="108"/>
                  </a:cubicBezTo>
                  <a:cubicBezTo>
                    <a:pt x="131" y="109"/>
                    <a:pt x="126" y="110"/>
                    <a:pt x="121" y="112"/>
                  </a:cubicBezTo>
                  <a:cubicBezTo>
                    <a:pt x="121" y="112"/>
                    <a:pt x="121" y="112"/>
                    <a:pt x="121" y="112"/>
                  </a:cubicBezTo>
                  <a:cubicBezTo>
                    <a:pt x="118" y="113"/>
                    <a:pt x="115" y="114"/>
                    <a:pt x="114" y="116"/>
                  </a:cubicBezTo>
                  <a:cubicBezTo>
                    <a:pt x="111" y="119"/>
                    <a:pt x="111" y="119"/>
                    <a:pt x="111" y="119"/>
                  </a:cubicBezTo>
                  <a:cubicBezTo>
                    <a:pt x="113" y="123"/>
                    <a:pt x="113" y="123"/>
                    <a:pt x="113" y="123"/>
                  </a:cubicBezTo>
                  <a:cubicBezTo>
                    <a:pt x="116" y="127"/>
                    <a:pt x="120" y="129"/>
                    <a:pt x="127" y="130"/>
                  </a:cubicBezTo>
                  <a:cubicBezTo>
                    <a:pt x="113" y="139"/>
                    <a:pt x="96" y="149"/>
                    <a:pt x="84" y="159"/>
                  </a:cubicBezTo>
                  <a:cubicBezTo>
                    <a:pt x="69" y="172"/>
                    <a:pt x="46" y="198"/>
                    <a:pt x="34" y="214"/>
                  </a:cubicBezTo>
                  <a:cubicBezTo>
                    <a:pt x="13" y="240"/>
                    <a:pt x="0" y="275"/>
                    <a:pt x="6" y="307"/>
                  </a:cubicBezTo>
                  <a:cubicBezTo>
                    <a:pt x="18" y="370"/>
                    <a:pt x="92" y="391"/>
                    <a:pt x="149" y="391"/>
                  </a:cubicBezTo>
                  <a:cubicBezTo>
                    <a:pt x="212" y="391"/>
                    <a:pt x="293" y="400"/>
                    <a:pt x="335" y="348"/>
                  </a:cubicBezTo>
                  <a:cubicBezTo>
                    <a:pt x="352" y="327"/>
                    <a:pt x="347" y="295"/>
                    <a:pt x="343" y="268"/>
                  </a:cubicBezTo>
                  <a:close/>
                  <a:moveTo>
                    <a:pt x="305" y="105"/>
                  </a:moveTo>
                  <a:cubicBezTo>
                    <a:pt x="305" y="105"/>
                    <a:pt x="305" y="106"/>
                    <a:pt x="303" y="109"/>
                  </a:cubicBezTo>
                  <a:cubicBezTo>
                    <a:pt x="299" y="117"/>
                    <a:pt x="284" y="121"/>
                    <a:pt x="273" y="123"/>
                  </a:cubicBezTo>
                  <a:cubicBezTo>
                    <a:pt x="266" y="124"/>
                    <a:pt x="258" y="124"/>
                    <a:pt x="251" y="123"/>
                  </a:cubicBezTo>
                  <a:cubicBezTo>
                    <a:pt x="243" y="123"/>
                    <a:pt x="243" y="123"/>
                    <a:pt x="243" y="123"/>
                  </a:cubicBezTo>
                  <a:cubicBezTo>
                    <a:pt x="243" y="122"/>
                    <a:pt x="243" y="122"/>
                    <a:pt x="243" y="122"/>
                  </a:cubicBezTo>
                  <a:cubicBezTo>
                    <a:pt x="263" y="112"/>
                    <a:pt x="300" y="101"/>
                    <a:pt x="305" y="105"/>
                  </a:cubicBezTo>
                  <a:close/>
                  <a:moveTo>
                    <a:pt x="280" y="85"/>
                  </a:moveTo>
                  <a:cubicBezTo>
                    <a:pt x="275" y="90"/>
                    <a:pt x="260" y="99"/>
                    <a:pt x="251" y="104"/>
                  </a:cubicBezTo>
                  <a:cubicBezTo>
                    <a:pt x="247" y="106"/>
                    <a:pt x="243" y="108"/>
                    <a:pt x="239" y="111"/>
                  </a:cubicBezTo>
                  <a:cubicBezTo>
                    <a:pt x="239" y="111"/>
                    <a:pt x="239" y="111"/>
                    <a:pt x="239" y="111"/>
                  </a:cubicBezTo>
                  <a:cubicBezTo>
                    <a:pt x="249" y="98"/>
                    <a:pt x="267" y="86"/>
                    <a:pt x="280" y="85"/>
                  </a:cubicBezTo>
                  <a:close/>
                  <a:moveTo>
                    <a:pt x="230" y="301"/>
                  </a:moveTo>
                  <a:cubicBezTo>
                    <a:pt x="227" y="306"/>
                    <a:pt x="223" y="311"/>
                    <a:pt x="218" y="315"/>
                  </a:cubicBezTo>
                  <a:cubicBezTo>
                    <a:pt x="213" y="319"/>
                    <a:pt x="208" y="322"/>
                    <a:pt x="203" y="323"/>
                  </a:cubicBezTo>
                  <a:cubicBezTo>
                    <a:pt x="197" y="325"/>
                    <a:pt x="191" y="326"/>
                    <a:pt x="183" y="326"/>
                  </a:cubicBezTo>
                  <a:cubicBezTo>
                    <a:pt x="183" y="344"/>
                    <a:pt x="183" y="344"/>
                    <a:pt x="183" y="344"/>
                  </a:cubicBezTo>
                  <a:cubicBezTo>
                    <a:pt x="169" y="344"/>
                    <a:pt x="169" y="344"/>
                    <a:pt x="169" y="344"/>
                  </a:cubicBezTo>
                  <a:cubicBezTo>
                    <a:pt x="169" y="326"/>
                    <a:pt x="169" y="326"/>
                    <a:pt x="169" y="326"/>
                  </a:cubicBezTo>
                  <a:cubicBezTo>
                    <a:pt x="160" y="326"/>
                    <a:pt x="152" y="324"/>
                    <a:pt x="147" y="322"/>
                  </a:cubicBezTo>
                  <a:cubicBezTo>
                    <a:pt x="141" y="320"/>
                    <a:pt x="136" y="317"/>
                    <a:pt x="132" y="313"/>
                  </a:cubicBezTo>
                  <a:cubicBezTo>
                    <a:pt x="127" y="309"/>
                    <a:pt x="124" y="305"/>
                    <a:pt x="122" y="300"/>
                  </a:cubicBezTo>
                  <a:cubicBezTo>
                    <a:pt x="120" y="296"/>
                    <a:pt x="118" y="291"/>
                    <a:pt x="117" y="284"/>
                  </a:cubicBezTo>
                  <a:cubicBezTo>
                    <a:pt x="155" y="280"/>
                    <a:pt x="155" y="280"/>
                    <a:pt x="155" y="280"/>
                  </a:cubicBezTo>
                  <a:cubicBezTo>
                    <a:pt x="156" y="286"/>
                    <a:pt x="158" y="291"/>
                    <a:pt x="160" y="293"/>
                  </a:cubicBezTo>
                  <a:cubicBezTo>
                    <a:pt x="162" y="296"/>
                    <a:pt x="165" y="299"/>
                    <a:pt x="169" y="301"/>
                  </a:cubicBezTo>
                  <a:cubicBezTo>
                    <a:pt x="169" y="267"/>
                    <a:pt x="169" y="267"/>
                    <a:pt x="169" y="267"/>
                  </a:cubicBezTo>
                  <a:cubicBezTo>
                    <a:pt x="156" y="264"/>
                    <a:pt x="147" y="261"/>
                    <a:pt x="142" y="258"/>
                  </a:cubicBezTo>
                  <a:cubicBezTo>
                    <a:pt x="137" y="255"/>
                    <a:pt x="132" y="251"/>
                    <a:pt x="128" y="246"/>
                  </a:cubicBezTo>
                  <a:cubicBezTo>
                    <a:pt x="124" y="240"/>
                    <a:pt x="122" y="233"/>
                    <a:pt x="122" y="225"/>
                  </a:cubicBezTo>
                  <a:cubicBezTo>
                    <a:pt x="122" y="213"/>
                    <a:pt x="126" y="204"/>
                    <a:pt x="134" y="196"/>
                  </a:cubicBezTo>
                  <a:cubicBezTo>
                    <a:pt x="142" y="189"/>
                    <a:pt x="154" y="185"/>
                    <a:pt x="169" y="184"/>
                  </a:cubicBezTo>
                  <a:cubicBezTo>
                    <a:pt x="169" y="175"/>
                    <a:pt x="169" y="175"/>
                    <a:pt x="169" y="175"/>
                  </a:cubicBezTo>
                  <a:cubicBezTo>
                    <a:pt x="183" y="175"/>
                    <a:pt x="183" y="175"/>
                    <a:pt x="183" y="175"/>
                  </a:cubicBezTo>
                  <a:cubicBezTo>
                    <a:pt x="183" y="184"/>
                    <a:pt x="183" y="184"/>
                    <a:pt x="183" y="184"/>
                  </a:cubicBezTo>
                  <a:cubicBezTo>
                    <a:pt x="197" y="185"/>
                    <a:pt x="208" y="188"/>
                    <a:pt x="215" y="194"/>
                  </a:cubicBezTo>
                  <a:cubicBezTo>
                    <a:pt x="223" y="200"/>
                    <a:pt x="228" y="208"/>
                    <a:pt x="230" y="218"/>
                  </a:cubicBezTo>
                  <a:cubicBezTo>
                    <a:pt x="195" y="223"/>
                    <a:pt x="195" y="223"/>
                    <a:pt x="195" y="223"/>
                  </a:cubicBezTo>
                  <a:cubicBezTo>
                    <a:pt x="193" y="219"/>
                    <a:pt x="191" y="216"/>
                    <a:pt x="190" y="214"/>
                  </a:cubicBezTo>
                  <a:cubicBezTo>
                    <a:pt x="189" y="212"/>
                    <a:pt x="186" y="211"/>
                    <a:pt x="183" y="209"/>
                  </a:cubicBezTo>
                  <a:cubicBezTo>
                    <a:pt x="183" y="236"/>
                    <a:pt x="183" y="236"/>
                    <a:pt x="183" y="236"/>
                  </a:cubicBezTo>
                  <a:cubicBezTo>
                    <a:pt x="202" y="241"/>
                    <a:pt x="215" y="247"/>
                    <a:pt x="221" y="252"/>
                  </a:cubicBezTo>
                  <a:cubicBezTo>
                    <a:pt x="230" y="260"/>
                    <a:pt x="234" y="270"/>
                    <a:pt x="234" y="282"/>
                  </a:cubicBezTo>
                  <a:cubicBezTo>
                    <a:pt x="234" y="288"/>
                    <a:pt x="233" y="295"/>
                    <a:pt x="230" y="301"/>
                  </a:cubicBezTo>
                  <a:close/>
                </a:path>
              </a:pathLst>
            </a:custGeom>
            <a:solidFill>
              <a:srgbClr val="BE0202"/>
            </a:solidFill>
            <a:ln>
              <a:noFill/>
            </a:ln>
          </p:spPr>
          <p:txBody>
            <a:bodyPr vert="horz" wrap="square" lIns="91440" tIns="45720" rIns="91440" bIns="45720" numCol="1" anchor="t" anchorCtr="0" compatLnSpc="1"/>
            <a:lstStyle/>
            <a:p>
              <a:endParaRPr lang="zh-CN" altLang="en-US"/>
            </a:p>
          </p:txBody>
        </p:sp>
        <p:sp>
          <p:nvSpPr>
            <p:cNvPr id="15" name="矩形 14"/>
            <p:cNvSpPr/>
            <p:nvPr/>
          </p:nvSpPr>
          <p:spPr>
            <a:xfrm>
              <a:off x="7705725" y="934099"/>
              <a:ext cx="259080" cy="2736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Title Placeholder 1"/>
          <p:cNvSpPr>
            <a:spLocks noGrp="1"/>
          </p:cNvSpPr>
          <p:nvPr>
            <p:ph type="title"/>
          </p:nvPr>
        </p:nvSpPr>
        <p:spPr>
          <a:xfrm>
            <a:off x="1002684" y="281403"/>
            <a:ext cx="3975956" cy="441614"/>
          </a:xfrm>
          <a:prstGeom prst="rect">
            <a:avLst/>
          </a:prstGeom>
        </p:spPr>
        <p:txBody>
          <a:bodyPr vert="horz" lIns="121917" tIns="60958" rIns="121917" bIns="60958"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091" y="937550"/>
            <a:ext cx="10703669" cy="5544530"/>
          </a:xfrm>
          <a:prstGeom prst="rect">
            <a:avLst/>
          </a:prstGeom>
        </p:spPr>
        <p:txBody>
          <a:bodyPr vert="horz" lIns="121917" tIns="60958" rIns="121917" bIns="60958" rtlCol="0">
            <a:normAutofit/>
          </a:bodyPr>
          <a:lstStyle/>
          <a:p>
            <a:pPr lvl="0"/>
            <a:r>
              <a:rPr lang="zh-CN" altLang="en-US" dirty="0"/>
              <a:t>单击此处编辑母版文本样式</a:t>
            </a:r>
            <a:endParaRPr lang="zh-CN" altLang="en-US" dirty="0"/>
          </a:p>
        </p:txBody>
      </p:sp>
      <p:grpSp>
        <p:nvGrpSpPr>
          <p:cNvPr id="7" name="组合 6"/>
          <p:cNvGrpSpPr/>
          <p:nvPr userDrawn="1"/>
        </p:nvGrpSpPr>
        <p:grpSpPr>
          <a:xfrm>
            <a:off x="138588" y="353948"/>
            <a:ext cx="735172" cy="271046"/>
            <a:chOff x="264939" y="188640"/>
            <a:chExt cx="604358" cy="216024"/>
          </a:xfrm>
        </p:grpSpPr>
        <p:sp>
          <p:nvSpPr>
            <p:cNvPr id="8" name="燕尾形 7"/>
            <p:cNvSpPr/>
            <p:nvPr/>
          </p:nvSpPr>
          <p:spPr>
            <a:xfrm>
              <a:off x="264939" y="188640"/>
              <a:ext cx="216024" cy="216024"/>
            </a:xfrm>
            <a:prstGeom prst="chevron">
              <a:avLst/>
            </a:prstGeom>
            <a:solidFill>
              <a:srgbClr val="BE0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燕尾形 8"/>
            <p:cNvSpPr/>
            <p:nvPr/>
          </p:nvSpPr>
          <p:spPr>
            <a:xfrm>
              <a:off x="454914" y="188640"/>
              <a:ext cx="216024" cy="216024"/>
            </a:xfrm>
            <a:prstGeom prst="chevron">
              <a:avLst/>
            </a:prstGeom>
            <a:solidFill>
              <a:srgbClr val="BE0202">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燕尾形 9"/>
            <p:cNvSpPr/>
            <p:nvPr/>
          </p:nvSpPr>
          <p:spPr>
            <a:xfrm>
              <a:off x="653273" y="188640"/>
              <a:ext cx="216024" cy="216024"/>
            </a:xfrm>
            <a:prstGeom prst="chevron">
              <a:avLst/>
            </a:prstGeom>
            <a:solidFill>
              <a:srgbClr val="BE020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12" name="直接连接符 11"/>
          <p:cNvCxnSpPr/>
          <p:nvPr userDrawn="1"/>
        </p:nvCxnSpPr>
        <p:spPr>
          <a:xfrm>
            <a:off x="138588" y="705495"/>
            <a:ext cx="11541636" cy="0"/>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Slide Number Placeholder 5"/>
          <p:cNvSpPr>
            <a:spLocks noGrp="1"/>
          </p:cNvSpPr>
          <p:nvPr>
            <p:ph type="sldNum" sz="quarter" idx="4"/>
          </p:nvPr>
        </p:nvSpPr>
        <p:spPr>
          <a:xfrm>
            <a:off x="11199434" y="330424"/>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l" defTabSz="9144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29.xml"/><Relationship Id="rId30" Type="http://schemas.openxmlformats.org/officeDocument/2006/relationships/image" Target="../media/image11.emf"/><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emf"/></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emf"/></Relationships>
</file>

<file path=ppt/slides/_rels/slide23.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87.xml"/><Relationship Id="rId30" Type="http://schemas.openxmlformats.org/officeDocument/2006/relationships/image" Target="../media/image11.emf"/><Relationship Id="rId3" Type="http://schemas.openxmlformats.org/officeDocument/2006/relationships/tags" Target="../tags/tag60.xml"/><Relationship Id="rId29" Type="http://schemas.openxmlformats.org/officeDocument/2006/relationships/tags" Target="../tags/tag86.xml"/><Relationship Id="rId28" Type="http://schemas.openxmlformats.org/officeDocument/2006/relationships/tags" Target="../tags/tag85.xml"/><Relationship Id="rId27" Type="http://schemas.openxmlformats.org/officeDocument/2006/relationships/tags" Target="../tags/tag84.xml"/><Relationship Id="rId26" Type="http://schemas.openxmlformats.org/officeDocument/2006/relationships/tags" Target="../tags/tag83.xml"/><Relationship Id="rId25" Type="http://schemas.openxmlformats.org/officeDocument/2006/relationships/tags" Target="../tags/tag82.xml"/><Relationship Id="rId24" Type="http://schemas.openxmlformats.org/officeDocument/2006/relationships/tags" Target="../tags/tag81.xml"/><Relationship Id="rId23" Type="http://schemas.openxmlformats.org/officeDocument/2006/relationships/tags" Target="../tags/tag80.xml"/><Relationship Id="rId22" Type="http://schemas.openxmlformats.org/officeDocument/2006/relationships/tags" Target="../tags/tag79.xml"/><Relationship Id="rId21" Type="http://schemas.openxmlformats.org/officeDocument/2006/relationships/tags" Target="../tags/tag78.xml"/><Relationship Id="rId20" Type="http://schemas.openxmlformats.org/officeDocument/2006/relationships/tags" Target="../tags/tag77.xml"/><Relationship Id="rId2" Type="http://schemas.openxmlformats.org/officeDocument/2006/relationships/tags" Target="../tags/tag59.xml"/><Relationship Id="rId19" Type="http://schemas.openxmlformats.org/officeDocument/2006/relationships/tags" Target="../tags/tag76.xml"/><Relationship Id="rId18" Type="http://schemas.openxmlformats.org/officeDocument/2006/relationships/tags" Target="../tags/tag75.xml"/><Relationship Id="rId17" Type="http://schemas.openxmlformats.org/officeDocument/2006/relationships/tags" Target="../tags/tag74.xml"/><Relationship Id="rId16" Type="http://schemas.openxmlformats.org/officeDocument/2006/relationships/tags" Target="../tags/tag73.xml"/><Relationship Id="rId15" Type="http://schemas.openxmlformats.org/officeDocument/2006/relationships/tags" Target="../tags/tag72.xml"/><Relationship Id="rId14" Type="http://schemas.openxmlformats.org/officeDocument/2006/relationships/tags" Target="../tags/tag71.xml"/><Relationship Id="rId13" Type="http://schemas.openxmlformats.org/officeDocument/2006/relationships/tags" Target="../tags/tag70.xml"/><Relationship Id="rId12" Type="http://schemas.openxmlformats.org/officeDocument/2006/relationships/tags" Target="../tags/tag69.xml"/><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image" Target="../media/image23.emf"/></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116.xml"/><Relationship Id="rId30" Type="http://schemas.openxmlformats.org/officeDocument/2006/relationships/image" Target="../media/image11.emf"/><Relationship Id="rId3" Type="http://schemas.openxmlformats.org/officeDocument/2006/relationships/tags" Target="../tags/tag89.xml"/><Relationship Id="rId29" Type="http://schemas.openxmlformats.org/officeDocument/2006/relationships/tags" Target="../tags/tag115.xml"/><Relationship Id="rId28" Type="http://schemas.openxmlformats.org/officeDocument/2006/relationships/tags" Target="../tags/tag114.xml"/><Relationship Id="rId27" Type="http://schemas.openxmlformats.org/officeDocument/2006/relationships/tags" Target="../tags/tag113.xml"/><Relationship Id="rId26" Type="http://schemas.openxmlformats.org/officeDocument/2006/relationships/tags" Target="../tags/tag112.xml"/><Relationship Id="rId25" Type="http://schemas.openxmlformats.org/officeDocument/2006/relationships/tags" Target="../tags/tag111.xml"/><Relationship Id="rId24" Type="http://schemas.openxmlformats.org/officeDocument/2006/relationships/tags" Target="../tags/tag110.xml"/><Relationship Id="rId23" Type="http://schemas.openxmlformats.org/officeDocument/2006/relationships/tags" Target="../tags/tag109.xml"/><Relationship Id="rId22" Type="http://schemas.openxmlformats.org/officeDocument/2006/relationships/tags" Target="../tags/tag108.xml"/><Relationship Id="rId21" Type="http://schemas.openxmlformats.org/officeDocument/2006/relationships/tags" Target="../tags/tag107.xml"/><Relationship Id="rId20" Type="http://schemas.openxmlformats.org/officeDocument/2006/relationships/tags" Target="../tags/tag106.xml"/><Relationship Id="rId2" Type="http://schemas.openxmlformats.org/officeDocument/2006/relationships/tags" Target="../tags/tag88.xml"/><Relationship Id="rId19" Type="http://schemas.openxmlformats.org/officeDocument/2006/relationships/tags" Target="../tags/tag105.xml"/><Relationship Id="rId18" Type="http://schemas.openxmlformats.org/officeDocument/2006/relationships/tags" Target="../tags/tag104.xml"/><Relationship Id="rId17" Type="http://schemas.openxmlformats.org/officeDocument/2006/relationships/tags" Target="../tags/tag103.xml"/><Relationship Id="rId16" Type="http://schemas.openxmlformats.org/officeDocument/2006/relationships/tags" Target="../tags/tag102.xml"/><Relationship Id="rId15" Type="http://schemas.openxmlformats.org/officeDocument/2006/relationships/tags" Target="../tags/tag101.xml"/><Relationship Id="rId14" Type="http://schemas.openxmlformats.org/officeDocument/2006/relationships/tags" Target="../tags/tag100.xml"/><Relationship Id="rId13" Type="http://schemas.openxmlformats.org/officeDocument/2006/relationships/tags" Target="../tags/tag99.xml"/><Relationship Id="rId12" Type="http://schemas.openxmlformats.org/officeDocument/2006/relationships/tags" Target="../tags/tag98.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image" Target="../media/image10.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emf"/></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emf"/></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emf"/></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emf"/></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emf"/></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emf"/></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emf"/></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1" Type="http://schemas.openxmlformats.org/officeDocument/2006/relationships/slideLayout" Target="../slideLayouts/slideLayout1.xml"/><Relationship Id="rId20" Type="http://schemas.openxmlformats.org/officeDocument/2006/relationships/image" Target="../media/image12.png"/><Relationship Id="rId2" Type="http://schemas.openxmlformats.org/officeDocument/2006/relationships/tags" Target="../tags/tag117.xml"/><Relationship Id="rId19" Type="http://schemas.openxmlformats.org/officeDocument/2006/relationships/tags" Target="../tags/tag133.xml"/><Relationship Id="rId18" Type="http://schemas.openxmlformats.org/officeDocument/2006/relationships/image" Target="../media/image11.emf"/><Relationship Id="rId17" Type="http://schemas.openxmlformats.org/officeDocument/2006/relationships/tags" Target="../tags/tag132.xml"/><Relationship Id="rId16" Type="http://schemas.openxmlformats.org/officeDocument/2006/relationships/tags" Target="../tags/tag131.xml"/><Relationship Id="rId15" Type="http://schemas.openxmlformats.org/officeDocument/2006/relationships/tags" Target="../tags/tag130.xml"/><Relationship Id="rId14" Type="http://schemas.openxmlformats.org/officeDocument/2006/relationships/tags" Target="../tags/tag129.xml"/><Relationship Id="rId13" Type="http://schemas.openxmlformats.org/officeDocument/2006/relationships/tags" Target="../tags/tag128.xml"/><Relationship Id="rId12" Type="http://schemas.openxmlformats.org/officeDocument/2006/relationships/tags" Target="../tags/tag127.xml"/><Relationship Id="rId11" Type="http://schemas.openxmlformats.org/officeDocument/2006/relationships/tags" Target="../tags/tag126.xml"/><Relationship Id="rId10" Type="http://schemas.openxmlformats.org/officeDocument/2006/relationships/tags" Target="../tags/tag125.xml"/><Relationship Id="rId1" Type="http://schemas.openxmlformats.org/officeDocument/2006/relationships/image" Target="../media/image10.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5.emf"/><Relationship Id="rId1" Type="http://schemas.openxmlformats.org/officeDocument/2006/relationships/image" Target="../media/image34.emf"/></Relationships>
</file>

<file path=ppt/slides/_rels/slide47.xml.rels><?xml version="1.0" encoding="UTF-8" standalone="yes"?>
<Relationships xmlns="http://schemas.openxmlformats.org/package/2006/relationships"><Relationship Id="rId9" Type="http://schemas.openxmlformats.org/officeDocument/2006/relationships/tags" Target="../tags/tag141.xml"/><Relationship Id="rId8" Type="http://schemas.openxmlformats.org/officeDocument/2006/relationships/tags" Target="../tags/tag140.xml"/><Relationship Id="rId7" Type="http://schemas.openxmlformats.org/officeDocument/2006/relationships/tags" Target="../tags/tag139.xml"/><Relationship Id="rId6" Type="http://schemas.openxmlformats.org/officeDocument/2006/relationships/tags" Target="../tags/tag138.xml"/><Relationship Id="rId5" Type="http://schemas.openxmlformats.org/officeDocument/2006/relationships/tags" Target="../tags/tag137.xml"/><Relationship Id="rId4" Type="http://schemas.openxmlformats.org/officeDocument/2006/relationships/tags" Target="../tags/tag136.xml"/><Relationship Id="rId3" Type="http://schemas.openxmlformats.org/officeDocument/2006/relationships/tags" Target="../tags/tag135.xml"/><Relationship Id="rId21" Type="http://schemas.openxmlformats.org/officeDocument/2006/relationships/slideLayout" Target="../slideLayouts/slideLayout1.xml"/><Relationship Id="rId20" Type="http://schemas.openxmlformats.org/officeDocument/2006/relationships/image" Target="../media/image12.png"/><Relationship Id="rId2" Type="http://schemas.openxmlformats.org/officeDocument/2006/relationships/tags" Target="../tags/tag134.xml"/><Relationship Id="rId19" Type="http://schemas.openxmlformats.org/officeDocument/2006/relationships/tags" Target="../tags/tag150.xml"/><Relationship Id="rId18" Type="http://schemas.openxmlformats.org/officeDocument/2006/relationships/image" Target="../media/image11.emf"/><Relationship Id="rId17" Type="http://schemas.openxmlformats.org/officeDocument/2006/relationships/tags" Target="../tags/tag149.xml"/><Relationship Id="rId16" Type="http://schemas.openxmlformats.org/officeDocument/2006/relationships/tags" Target="../tags/tag148.xml"/><Relationship Id="rId15" Type="http://schemas.openxmlformats.org/officeDocument/2006/relationships/tags" Target="../tags/tag147.xml"/><Relationship Id="rId14" Type="http://schemas.openxmlformats.org/officeDocument/2006/relationships/tags" Target="../tags/tag146.xml"/><Relationship Id="rId13" Type="http://schemas.openxmlformats.org/officeDocument/2006/relationships/tags" Target="../tags/tag145.xml"/><Relationship Id="rId12" Type="http://schemas.openxmlformats.org/officeDocument/2006/relationships/tags" Target="../tags/tag144.xml"/><Relationship Id="rId11" Type="http://schemas.openxmlformats.org/officeDocument/2006/relationships/tags" Target="../tags/tag143.xml"/><Relationship Id="rId10" Type="http://schemas.openxmlformats.org/officeDocument/2006/relationships/tags" Target="../tags/tag142.xml"/><Relationship Id="rId1" Type="http://schemas.openxmlformats.org/officeDocument/2006/relationships/image" Target="../media/image1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emf"/></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em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8.emf"/><Relationship Id="rId1" Type="http://schemas.openxmlformats.org/officeDocument/2006/relationships/image" Target="../media/image17.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58.xml"/><Relationship Id="rId30" Type="http://schemas.openxmlformats.org/officeDocument/2006/relationships/image" Target="../media/image11.emf"/><Relationship Id="rId3" Type="http://schemas.openxmlformats.org/officeDocument/2006/relationships/tags" Target="../tags/tag31.xml"/><Relationship Id="rId29" Type="http://schemas.openxmlformats.org/officeDocument/2006/relationships/tags" Target="../tags/tag57.xml"/><Relationship Id="rId28" Type="http://schemas.openxmlformats.org/officeDocument/2006/relationships/tags" Target="../tags/tag56.xml"/><Relationship Id="rId27" Type="http://schemas.openxmlformats.org/officeDocument/2006/relationships/tags" Target="../tags/tag55.xml"/><Relationship Id="rId26" Type="http://schemas.openxmlformats.org/officeDocument/2006/relationships/tags" Target="../tags/tag54.xml"/><Relationship Id="rId25" Type="http://schemas.openxmlformats.org/officeDocument/2006/relationships/tags" Target="../tags/tag53.xml"/><Relationship Id="rId24" Type="http://schemas.openxmlformats.org/officeDocument/2006/relationships/tags" Target="../tags/tag52.xml"/><Relationship Id="rId23" Type="http://schemas.openxmlformats.org/officeDocument/2006/relationships/tags" Target="../tags/tag51.xml"/><Relationship Id="rId22" Type="http://schemas.openxmlformats.org/officeDocument/2006/relationships/tags" Target="../tags/tag50.xml"/><Relationship Id="rId21" Type="http://schemas.openxmlformats.org/officeDocument/2006/relationships/tags" Target="../tags/tag49.xml"/><Relationship Id="rId20" Type="http://schemas.openxmlformats.org/officeDocument/2006/relationships/tags" Target="../tags/tag48.xml"/><Relationship Id="rId2" Type="http://schemas.openxmlformats.org/officeDocument/2006/relationships/tags" Target="../tags/tag30.xml"/><Relationship Id="rId19" Type="http://schemas.openxmlformats.org/officeDocument/2006/relationships/tags" Target="../tags/tag47.xml"/><Relationship Id="rId18" Type="http://schemas.openxmlformats.org/officeDocument/2006/relationships/tags" Target="../tags/tag46.xml"/><Relationship Id="rId17" Type="http://schemas.openxmlformats.org/officeDocument/2006/relationships/tags" Target="../tags/tag45.xml"/><Relationship Id="rId16" Type="http://schemas.openxmlformats.org/officeDocument/2006/relationships/tags" Target="../tags/tag44.xml"/><Relationship Id="rId15" Type="http://schemas.openxmlformats.org/officeDocument/2006/relationships/tags" Target="../tags/tag43.xml"/><Relationship Id="rId14" Type="http://schemas.openxmlformats.org/officeDocument/2006/relationships/tags" Target="../tags/tag42.xml"/><Relationship Id="rId13" Type="http://schemas.openxmlformats.org/officeDocument/2006/relationships/tags" Target="../tags/tag41.xml"/><Relationship Id="rId12" Type="http://schemas.openxmlformats.org/officeDocument/2006/relationships/tags" Target="../tags/tag40.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3985" y="4735830"/>
            <a:ext cx="6334125" cy="67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视频剪辑基础知识</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29" name="组合 18"/>
          <p:cNvGrpSpPr/>
          <p:nvPr/>
        </p:nvGrpSpPr>
        <p:grpSpPr bwMode="auto">
          <a:xfrm>
            <a:off x="171126" y="3829684"/>
            <a:ext cx="5927754" cy="684213"/>
            <a:chOff x="273857" y="3807026"/>
            <a:chExt cx="5797177" cy="683488"/>
          </a:xfrm>
        </p:grpSpPr>
        <p:sp>
          <p:nvSpPr>
            <p:cNvPr id="30"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31"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32"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33"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4</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4.2.1 </a:t>
            </a:r>
            <a:r>
              <a:rPr lang="zh-CN" altLang="en-US" dirty="0"/>
              <a:t>素材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素材指影片的一小段或者一部分内容，可以是音频、视频、静态图像或者字幕标题。</a:t>
            </a:r>
            <a:endParaRPr lang="zh-CN"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4.2.2 </a:t>
            </a:r>
            <a:r>
              <a:rPr lang="zh-CN" altLang="en-US" dirty="0"/>
              <a:t>时长</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时长指视频的长度，基本单位是</a:t>
            </a:r>
            <a:r>
              <a:rPr lang="en-US" altLang="zh-CN" dirty="0"/>
              <a:t>s</a:t>
            </a:r>
            <a:r>
              <a:rPr lang="zh-CN" altLang="en-US" dirty="0"/>
              <a:t>。</a:t>
            </a:r>
            <a:r>
              <a:rPr lang="en-US" altLang="zh-CN" dirty="0"/>
              <a:t> </a:t>
            </a:r>
            <a:r>
              <a:rPr lang="zh-CN" altLang="en-US" dirty="0"/>
              <a:t>一般短视频的时长为</a:t>
            </a:r>
            <a:r>
              <a:rPr lang="en-US" altLang="zh-CN" dirty="0"/>
              <a:t>15s</a:t>
            </a:r>
            <a:r>
              <a:rPr lang="zh-CN" altLang="en-US" dirty="0"/>
              <a:t>至</a:t>
            </a:r>
            <a:r>
              <a:rPr lang="en-US" altLang="zh-CN" dirty="0"/>
              <a:t>5min</a:t>
            </a:r>
            <a:r>
              <a:rPr lang="zh-CN" altLang="en-US" dirty="0"/>
              <a:t>，同时，短视频的类型不同，时长也不同。像宣传类的短视频，时长一般在</a:t>
            </a:r>
            <a:r>
              <a:rPr lang="en-US" altLang="zh-CN" dirty="0"/>
              <a:t>1min</a:t>
            </a:r>
            <a:r>
              <a:rPr lang="zh-CN" altLang="en-US" dirty="0"/>
              <a:t>至</a:t>
            </a:r>
            <a:r>
              <a:rPr lang="en-US" altLang="zh-CN" dirty="0"/>
              <a:t>3min</a:t>
            </a:r>
            <a:r>
              <a:rPr lang="zh-CN" altLang="en-US" dirty="0"/>
              <a:t>；而知识类的短视频的时长要更长一点儿，在</a:t>
            </a:r>
            <a:r>
              <a:rPr lang="en-US" altLang="zh-CN" dirty="0"/>
              <a:t>5min</a:t>
            </a:r>
            <a:r>
              <a:rPr lang="zh-CN" altLang="en-US" dirty="0"/>
              <a:t>左右。</a:t>
            </a:r>
            <a:endParaRPr lang="zh-CN"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4.2.3 </a:t>
            </a:r>
            <a:r>
              <a:rPr lang="zh-CN" altLang="en-US" dirty="0"/>
              <a:t>帧</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虽然影片都是动画影像，但它们都是由一系列连续的静态图像所组成的。在单位时间内，可以理解为一张静态图像就是一帧。</a:t>
            </a:r>
            <a:endParaRPr lang="zh-CN"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4.2.4 </a:t>
            </a:r>
            <a:r>
              <a:rPr lang="zh-CN" altLang="en-US" dirty="0"/>
              <a:t>转场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转场指两个编辑点之间的视觉或者听觉效果，例如视频叠化或者音频交叉渐变。剪映和</a:t>
            </a:r>
            <a:r>
              <a:rPr lang="en-US" altLang="zh-CN" dirty="0"/>
              <a:t>Premiere Pro</a:t>
            </a:r>
            <a:r>
              <a:rPr lang="zh-CN" altLang="en-US" dirty="0"/>
              <a:t>中都具有视频转场效果和音频转场效果，便于创作者迅速添加。若创作者觉得已有的转场效果不能满足剪辑需求，也可以通过使用关键帧功能来制作转场效果。</a:t>
            </a:r>
            <a:endParaRPr lang="zh-CN"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4.2.5 </a:t>
            </a:r>
            <a:r>
              <a:rPr lang="zh-CN" altLang="en-US" dirty="0"/>
              <a:t>帧速率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帧速率是指显示器上每秒钟扫描的帧数。帧速率的大小决定了视频播放的流畅程度。帧速率越高，视频播放越流畅；帧速率越低，视频看起来会较为卡顿。在剪辑软件中，帧速率非常重要，它能帮助创作者通过量化的数值来衡量视频画面的流畅程度。通常，项目的帧速率与视频影片的帧速率相匹配。</a:t>
            </a:r>
            <a:endParaRPr lang="zh-CN" altLang="en-US" dirty="0"/>
          </a:p>
          <a:p>
            <a:r>
              <a:rPr lang="zh-CN" altLang="en-US" dirty="0"/>
              <a:t>不同的视频类型会有不同的帧速率要求标准。例如电影的帧速率一般为</a:t>
            </a:r>
            <a:r>
              <a:rPr lang="en-US" altLang="zh-CN" dirty="0"/>
              <a:t>24</a:t>
            </a:r>
            <a:r>
              <a:rPr lang="zh-CN" altLang="en-US" dirty="0"/>
              <a:t>帧</a:t>
            </a:r>
            <a:r>
              <a:rPr lang="en-US" altLang="zh-CN" dirty="0"/>
              <a:t>/</a:t>
            </a:r>
            <a:r>
              <a:rPr lang="zh-CN" altLang="en-US" dirty="0"/>
              <a:t>秒，拍摄快动作的视频则要求帧速率为</a:t>
            </a:r>
            <a:r>
              <a:rPr lang="en-US" altLang="zh-CN" dirty="0"/>
              <a:t>60</a:t>
            </a:r>
            <a:r>
              <a:rPr lang="zh-CN" altLang="en-US" dirty="0"/>
              <a:t>帧</a:t>
            </a:r>
            <a:r>
              <a:rPr lang="en-US" altLang="zh-CN" dirty="0"/>
              <a:t>/</a:t>
            </a:r>
            <a:r>
              <a:rPr lang="zh-CN" altLang="en-US" dirty="0"/>
              <a:t>秒，甚至为更高的</a:t>
            </a:r>
            <a:r>
              <a:rPr lang="en-US" altLang="zh-CN" dirty="0"/>
              <a:t>120</a:t>
            </a:r>
            <a:r>
              <a:rPr lang="zh-CN" altLang="en-US" dirty="0"/>
              <a:t>帧</a:t>
            </a:r>
            <a:r>
              <a:rPr lang="en-US" altLang="zh-CN" dirty="0"/>
              <a:t>/</a:t>
            </a:r>
            <a:r>
              <a:rPr lang="zh-CN" altLang="en-US" dirty="0"/>
              <a:t>秒。创作者可以根据素材类型、视频风格和视频类型来选择合适的帧速率。</a:t>
            </a:r>
            <a:endParaRPr lang="zh-CN"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4.2.6 </a:t>
            </a:r>
            <a:r>
              <a:rPr lang="zh-CN" altLang="en-US" dirty="0"/>
              <a:t>关键帧</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关键帧是指素材中的特定帧，这些特定帧被标记为进行特殊的编辑或者其他操作，以便控制动画流、回放等。</a:t>
            </a:r>
            <a:endParaRPr lang="zh-CN"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4.2.7 </a:t>
            </a:r>
            <a:r>
              <a:rPr lang="zh-CN" altLang="en-US" dirty="0"/>
              <a:t>视频制式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60577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观众平日看到的电视视频都是经过处理后进行播放的。由于世界上各个国家对电视视频制定的标准不同，其制式也有一定区别。各种制式的区别主要表现在帧速率、分辨率、信号带宽等方面，现行的彩色电视制式有</a:t>
            </a:r>
            <a:r>
              <a:rPr lang="en-US" altLang="zh-CN" dirty="0"/>
              <a:t>NTSC</a:t>
            </a:r>
            <a:r>
              <a:rPr lang="zh-CN" altLang="en-US" dirty="0"/>
              <a:t>、</a:t>
            </a:r>
            <a:r>
              <a:rPr lang="en-US" altLang="zh-CN" dirty="0"/>
              <a:t>PAL</a:t>
            </a:r>
            <a:r>
              <a:rPr lang="zh-CN" altLang="en-US" dirty="0"/>
              <a:t>和</a:t>
            </a:r>
            <a:r>
              <a:rPr lang="en-US" altLang="zh-CN" dirty="0"/>
              <a:t>SECAM</a:t>
            </a:r>
            <a:r>
              <a:rPr lang="zh-CN" altLang="en-US" dirty="0"/>
              <a:t>这</a:t>
            </a:r>
            <a:r>
              <a:rPr lang="en-US" altLang="zh-CN" dirty="0"/>
              <a:t>3</a:t>
            </a:r>
            <a:r>
              <a:rPr lang="zh-CN" altLang="en-US" dirty="0"/>
              <a:t>种。</a:t>
            </a:r>
            <a:endParaRPr lang="zh-CN" altLang="en-US" dirty="0"/>
          </a:p>
          <a:p>
            <a:r>
              <a:rPr lang="en-US" altLang="zh-CN" dirty="0"/>
              <a:t>1</a:t>
            </a:r>
            <a:r>
              <a:rPr lang="zh-CN" altLang="en-US" dirty="0"/>
              <a:t>．</a:t>
            </a:r>
            <a:r>
              <a:rPr lang="en-US" altLang="zh-CN" dirty="0"/>
              <a:t>NTSC</a:t>
            </a:r>
            <a:endParaRPr lang="en-US" altLang="zh-CN" dirty="0"/>
          </a:p>
          <a:p>
            <a:r>
              <a:rPr lang="zh-CN" altLang="en-US" dirty="0"/>
              <a:t>这种制式主要在美国、加拿大等大部分西半球国家，以及日本、韩国等国家或地区被采用。</a:t>
            </a:r>
            <a:endParaRPr lang="zh-CN" altLang="en-US" dirty="0"/>
          </a:p>
          <a:p>
            <a:r>
              <a:rPr lang="en-US" altLang="zh-CN" dirty="0"/>
              <a:t>2</a:t>
            </a:r>
            <a:r>
              <a:rPr lang="zh-CN" altLang="en-US" dirty="0"/>
              <a:t>．</a:t>
            </a:r>
            <a:r>
              <a:rPr lang="en-US" altLang="zh-CN" dirty="0"/>
              <a:t>PAL</a:t>
            </a:r>
            <a:endParaRPr lang="en-US" altLang="zh-CN" dirty="0"/>
          </a:p>
          <a:p>
            <a:r>
              <a:rPr lang="zh-CN" altLang="en-US" dirty="0"/>
              <a:t>这种制式主要在中国、英国、澳大利亚、新西兰等国家或者地区被采用。</a:t>
            </a:r>
            <a:r>
              <a:rPr lang="en-US" altLang="zh-CN" dirty="0"/>
              <a:t>PAL</a:t>
            </a:r>
            <a:r>
              <a:rPr lang="zh-CN" altLang="en-US" dirty="0"/>
              <a:t>又可以进一步被划分为</a:t>
            </a:r>
            <a:r>
              <a:rPr lang="en-US" altLang="zh-CN" dirty="0"/>
              <a:t>PAL-G</a:t>
            </a:r>
            <a:r>
              <a:rPr lang="zh-CN" altLang="en-US" dirty="0"/>
              <a:t>、</a:t>
            </a:r>
            <a:r>
              <a:rPr lang="en-US" altLang="zh-CN" dirty="0"/>
              <a:t>PAL-I</a:t>
            </a:r>
            <a:r>
              <a:rPr lang="zh-CN" altLang="en-US" dirty="0"/>
              <a:t>、</a:t>
            </a:r>
            <a:r>
              <a:rPr lang="en-US" altLang="zh-CN" dirty="0"/>
              <a:t>PAL-D</a:t>
            </a:r>
            <a:r>
              <a:rPr lang="zh-CN" altLang="en-US" dirty="0"/>
              <a:t>等制式，我国采用的是</a:t>
            </a:r>
            <a:r>
              <a:rPr lang="en-US" altLang="zh-CN" dirty="0"/>
              <a:t>PAL-D</a:t>
            </a:r>
            <a:r>
              <a:rPr lang="zh-CN" altLang="en-US" dirty="0"/>
              <a:t>。</a:t>
            </a:r>
            <a:endParaRPr lang="zh-CN" altLang="en-US" dirty="0"/>
          </a:p>
          <a:p>
            <a:r>
              <a:rPr lang="en-US" altLang="zh-CN" dirty="0"/>
              <a:t>3</a:t>
            </a:r>
            <a:r>
              <a:rPr lang="zh-CN" altLang="en-US" dirty="0"/>
              <a:t>．</a:t>
            </a:r>
            <a:r>
              <a:rPr lang="en-US" altLang="zh-CN" dirty="0"/>
              <a:t>SECAM</a:t>
            </a:r>
            <a:endParaRPr lang="en-US" altLang="zh-CN" dirty="0"/>
          </a:p>
          <a:p>
            <a:r>
              <a:rPr lang="zh-CN" altLang="en-US" dirty="0"/>
              <a:t>这种制式主要在法国、东欧、中东等国家或地区被采用，是按照顺序传送与存储彩色信号的制式。</a:t>
            </a:r>
            <a:endParaRPr lang="zh-CN"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4.2.8 </a:t>
            </a:r>
            <a:r>
              <a:rPr lang="zh-CN" altLang="en-US" dirty="0"/>
              <a:t>像素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像素是图像的基本构建单元，是</a:t>
            </a:r>
            <a:r>
              <a:rPr lang="en-US" altLang="zh-CN" dirty="0"/>
              <a:t>“</a:t>
            </a:r>
            <a:r>
              <a:rPr lang="zh-CN" altLang="en-US" dirty="0"/>
              <a:t>图像元素</a:t>
            </a:r>
            <a:r>
              <a:rPr lang="en-US" altLang="zh-CN" dirty="0"/>
              <a:t>”</a:t>
            </a:r>
            <a:r>
              <a:rPr lang="zh-CN" altLang="en-US" dirty="0"/>
              <a:t>的简称，是画面中最小的可见点，通常是一个方形的区域，具有特定的颜色和亮度。像素是数字图像中的最小数据单元，它们组合在一起可形成图像。</a:t>
            </a:r>
            <a:endParaRPr lang="zh-CN" altLang="en-US" dirty="0"/>
          </a:p>
          <a:p>
            <a:r>
              <a:rPr lang="zh-CN" altLang="en-US" dirty="0"/>
              <a:t>每个像素可以有不同的颜色值，这取决于图像的颜色模式。在常见的彩色图像中，像素通常由红、绿和蓝</a:t>
            </a:r>
            <a:r>
              <a:rPr lang="en-US" altLang="zh-CN" dirty="0"/>
              <a:t>3</a:t>
            </a:r>
            <a:r>
              <a:rPr lang="zh-CN" altLang="en-US" dirty="0"/>
              <a:t>个颜色通道组成，每个通道都有自己的颜色值。通过合并这些颜色通道的颜色值，可以创建出各种颜色的像素。</a:t>
            </a:r>
            <a:endParaRPr lang="zh-CN" altLang="en-US" dirty="0"/>
          </a:p>
          <a:p>
            <a:r>
              <a:rPr lang="zh-CN" altLang="en-US" dirty="0"/>
              <a:t>图像的分辨率通常以像素为单位来描述，比如</a:t>
            </a:r>
            <a:r>
              <a:rPr lang="en-US" altLang="zh-CN" dirty="0"/>
              <a:t>“1920</a:t>
            </a:r>
            <a:r>
              <a:rPr lang="en-US" altLang="en-US" dirty="0"/>
              <a:t>×</a:t>
            </a:r>
            <a:r>
              <a:rPr lang="en-US" altLang="zh-CN" dirty="0"/>
              <a:t>1080”</a:t>
            </a:r>
            <a:r>
              <a:rPr lang="zh-CN" altLang="en-US" dirty="0"/>
              <a:t>表示图像宽度为</a:t>
            </a:r>
            <a:r>
              <a:rPr lang="en-US" altLang="zh-CN" dirty="0"/>
              <a:t>1920</a:t>
            </a:r>
            <a:r>
              <a:rPr lang="zh-CN" altLang="en-US" dirty="0"/>
              <a:t>像素、高度为</a:t>
            </a:r>
            <a:r>
              <a:rPr lang="en-US" altLang="zh-CN" dirty="0"/>
              <a:t>1080</a:t>
            </a:r>
            <a:r>
              <a:rPr lang="zh-CN" altLang="en-US" dirty="0"/>
              <a:t>像素。分辨率决定了图像的大小和清晰度，高分辨率的图像通常具有更多的像素，因此可以显示更多的细节。</a:t>
            </a:r>
            <a:endParaRPr lang="zh-CN"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4.2.9 </a:t>
            </a:r>
            <a:r>
              <a:rPr lang="zh-CN" altLang="en-US" dirty="0"/>
              <a:t>视频画幅</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59269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视频画幅也被称为画幅比例、屏幕纵横比或宽高比，是指视频画面的宽度与高度的比值，通常以两个数字的形式表示。例如，</a:t>
            </a:r>
            <a:r>
              <a:rPr lang="en-US" altLang="zh-CN" dirty="0"/>
              <a:t>16:9</a:t>
            </a:r>
            <a:r>
              <a:rPr lang="zh-CN" altLang="en-US" dirty="0"/>
              <a:t>或</a:t>
            </a:r>
            <a:r>
              <a:rPr lang="en-US" altLang="zh-CN" dirty="0"/>
              <a:t>4:3</a:t>
            </a:r>
            <a:r>
              <a:rPr lang="zh-CN" altLang="en-US" dirty="0"/>
              <a:t>，第一个数字表示画面的宽度，第二个数字表示画面的高度。</a:t>
            </a:r>
            <a:endParaRPr lang="zh-CN" altLang="en-US" dirty="0"/>
          </a:p>
          <a:p>
            <a:r>
              <a:rPr lang="zh-CN" altLang="en-US" dirty="0"/>
              <a:t>常见的视频画幅有</a:t>
            </a:r>
            <a:r>
              <a:rPr lang="en-US" altLang="zh-CN" dirty="0"/>
              <a:t>9:16</a:t>
            </a:r>
            <a:r>
              <a:rPr lang="zh-CN" altLang="en-US" dirty="0"/>
              <a:t>（竖屏视频，如图所示）、</a:t>
            </a:r>
            <a:r>
              <a:rPr lang="en-US" altLang="zh-CN" dirty="0"/>
              <a:t>16:9</a:t>
            </a:r>
            <a:r>
              <a:rPr lang="zh-CN" altLang="en-US" dirty="0"/>
              <a:t>（横屏视频）、</a:t>
            </a:r>
            <a:r>
              <a:rPr lang="en-US" altLang="zh-CN" dirty="0"/>
              <a:t>4:3</a:t>
            </a:r>
            <a:r>
              <a:rPr lang="zh-CN" altLang="en-US" dirty="0"/>
              <a:t>、</a:t>
            </a:r>
            <a:r>
              <a:rPr lang="en-US" altLang="zh-CN" dirty="0"/>
              <a:t>2:1</a:t>
            </a:r>
            <a:r>
              <a:rPr lang="zh-CN" altLang="en-US" dirty="0"/>
              <a:t>、</a:t>
            </a:r>
            <a:r>
              <a:rPr lang="en-US" altLang="zh-CN" dirty="0"/>
              <a:t>1.85:1</a:t>
            </a:r>
            <a:r>
              <a:rPr lang="zh-CN" altLang="en-US" dirty="0"/>
              <a:t>等。画幅越大，视频画面展示的场景就越大，对拍摄场景的要求也会更高。</a:t>
            </a:r>
            <a:endParaRPr lang="zh-CN" altLang="en-US" dirty="0"/>
          </a:p>
        </p:txBody>
      </p:sp>
      <p:pic>
        <p:nvPicPr>
          <p:cNvPr id="2" name="图片 1"/>
          <p:cNvPicPr>
            <a:picLocks noChangeAspect="1"/>
          </p:cNvPicPr>
          <p:nvPr/>
        </p:nvPicPr>
        <p:blipFill>
          <a:blip r:embed="rId1"/>
          <a:stretch>
            <a:fillRect/>
          </a:stretch>
        </p:blipFill>
        <p:spPr>
          <a:xfrm>
            <a:off x="8729980" y="1204595"/>
            <a:ext cx="2477135" cy="50342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4.2.10 </a:t>
            </a:r>
            <a:r>
              <a:rPr lang="zh-CN" altLang="en-US" dirty="0"/>
              <a:t>深度</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此处的深度指色彩深度，一般视频常见的色彩深度为</a:t>
            </a:r>
            <a:r>
              <a:rPr lang="en-US" altLang="zh-CN" dirty="0"/>
              <a:t>8bit</a:t>
            </a:r>
            <a:r>
              <a:rPr lang="zh-CN" altLang="en-US" dirty="0"/>
              <a:t>，对应到</a:t>
            </a:r>
            <a:r>
              <a:rPr lang="en-US" altLang="zh-CN" dirty="0"/>
              <a:t>Premiere Pro</a:t>
            </a:r>
            <a:r>
              <a:rPr lang="zh-CN" altLang="en-US" dirty="0"/>
              <a:t>中，在</a:t>
            </a:r>
            <a:r>
              <a:rPr lang="en-US" altLang="zh-CN" dirty="0"/>
              <a:t>3</a:t>
            </a:r>
            <a:r>
              <a:rPr lang="zh-CN" altLang="en-US" dirty="0"/>
              <a:t>个</a:t>
            </a:r>
            <a:r>
              <a:rPr lang="en-US" altLang="zh-CN" dirty="0"/>
              <a:t>RGB</a:t>
            </a:r>
            <a:r>
              <a:rPr lang="zh-CN" altLang="en-US" dirty="0"/>
              <a:t>通道（红绿蓝）上，每个通道都是</a:t>
            </a:r>
            <a:r>
              <a:rPr lang="en-US" altLang="zh-CN" dirty="0"/>
              <a:t>8bit</a:t>
            </a:r>
            <a:r>
              <a:rPr lang="zh-CN" altLang="en-US" dirty="0"/>
              <a:t>，就是</a:t>
            </a:r>
            <a:r>
              <a:rPr lang="en-US" altLang="zh-CN" dirty="0"/>
              <a:t>24bit</a:t>
            </a:r>
            <a:r>
              <a:rPr lang="zh-CN" altLang="en-US" dirty="0"/>
              <a:t>。除此之外，还有</a:t>
            </a:r>
            <a:r>
              <a:rPr lang="en-US" altLang="zh-CN" dirty="0"/>
              <a:t>32bit</a:t>
            </a:r>
            <a:r>
              <a:rPr lang="zh-CN" altLang="en-US" dirty="0"/>
              <a:t>，较</a:t>
            </a:r>
            <a:r>
              <a:rPr lang="en-US" altLang="zh-CN" dirty="0"/>
              <a:t>24bit</a:t>
            </a:r>
            <a:r>
              <a:rPr lang="zh-CN" altLang="en-US" dirty="0"/>
              <a:t>多了一个</a:t>
            </a:r>
            <a:r>
              <a:rPr lang="en-US" altLang="zh-CN" dirty="0"/>
              <a:t>Alpha</a:t>
            </a:r>
            <a:r>
              <a:rPr lang="zh-CN" altLang="en-US" dirty="0"/>
              <a:t>通道（透明度和半透明度）。同理可知，色彩深度为</a:t>
            </a:r>
            <a:r>
              <a:rPr lang="en-US" altLang="zh-CN" dirty="0"/>
              <a:t>12bit</a:t>
            </a:r>
            <a:r>
              <a:rPr lang="zh-CN" altLang="en-US" dirty="0"/>
              <a:t>对应</a:t>
            </a:r>
            <a:r>
              <a:rPr lang="en-US" altLang="zh-CN" dirty="0"/>
              <a:t>Premiere Pro</a:t>
            </a:r>
            <a:r>
              <a:rPr lang="zh-CN" altLang="en-US" dirty="0"/>
              <a:t>中的</a:t>
            </a:r>
            <a:r>
              <a:rPr lang="en-US" altLang="zh-CN" dirty="0"/>
              <a:t>36bit</a:t>
            </a:r>
            <a:r>
              <a:rPr lang="zh-CN" altLang="en-US" dirty="0"/>
              <a:t>，色彩深度为</a:t>
            </a:r>
            <a:r>
              <a:rPr lang="en-US" altLang="zh-CN" dirty="0"/>
              <a:t>16bit</a:t>
            </a:r>
            <a:r>
              <a:rPr lang="zh-CN" altLang="en-US" dirty="0"/>
              <a:t>对应</a:t>
            </a:r>
            <a:r>
              <a:rPr lang="en-US" altLang="zh-CN" dirty="0"/>
              <a:t>Premiere Pro</a:t>
            </a:r>
            <a:r>
              <a:rPr lang="zh-CN" altLang="en-US" dirty="0"/>
              <a:t>中的</a:t>
            </a:r>
            <a:r>
              <a:rPr lang="en-US" altLang="zh-CN" dirty="0"/>
              <a:t>48bit</a:t>
            </a:r>
            <a:r>
              <a:rPr lang="zh-CN" altLang="en-US" dirty="0"/>
              <a:t>。</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视频剪辑术语</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剪辑目的</a:t>
            </a:r>
            <a:endParaRPr lang="zh-CN" altLang="en-US"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003425"/>
            <a:ext cx="1260475" cy="127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视频后期剪辑要则</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剪辑工作的不同阶段</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4.2.11 </a:t>
            </a:r>
            <a:r>
              <a:rPr lang="zh-CN" altLang="en-US" dirty="0"/>
              <a:t>声道与音轨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．声道</a:t>
            </a:r>
            <a:endParaRPr lang="zh-CN" altLang="en-US" dirty="0"/>
          </a:p>
          <a:p>
            <a:r>
              <a:rPr lang="zh-CN" altLang="en-US" dirty="0"/>
              <a:t>声道是指录音或音频信号的分离通道或轨道，通常用于表示不同的声音元素或音频源。单声道音频中只有一个声道，而双声道音频中通常有左声道和右声道。多声道音频中可以有许多声道，用于处理多个音频源和效果。声道通常与声音的方向、位置和声音元素相关。</a:t>
            </a:r>
            <a:endParaRPr lang="zh-CN" altLang="en-US" dirty="0"/>
          </a:p>
          <a:p>
            <a:r>
              <a:rPr lang="en-US" altLang="zh-CN" dirty="0"/>
              <a:t>2</a:t>
            </a:r>
            <a:r>
              <a:rPr lang="zh-CN" altLang="en-US" dirty="0"/>
              <a:t>．音轨</a:t>
            </a:r>
            <a:endParaRPr lang="zh-CN" altLang="en-US" dirty="0"/>
          </a:p>
          <a:p>
            <a:r>
              <a:rPr lang="zh-CN" altLang="en-US" dirty="0"/>
              <a:t>音轨是视频剪辑软件中用于组织和编辑音频的容器。音轨通常位于</a:t>
            </a:r>
            <a:r>
              <a:rPr lang="en-US" altLang="zh-CN" dirty="0"/>
              <a:t>“</a:t>
            </a:r>
            <a:r>
              <a:rPr lang="zh-CN" altLang="en-US" dirty="0"/>
              <a:t>时间轴</a:t>
            </a:r>
            <a:r>
              <a:rPr lang="en-US" altLang="zh-CN" dirty="0"/>
              <a:t>”</a:t>
            </a:r>
            <a:r>
              <a:rPr lang="zh-CN" altLang="en-US" dirty="0"/>
              <a:t>面板上，允许创作者将不同的声音元素、音效和音乐叠加到视频中。通常，视频剪辑软件提供了多个音轨，以允许创作者在同一</a:t>
            </a:r>
            <a:r>
              <a:rPr lang="en-US" altLang="zh-CN" dirty="0"/>
              <a:t>“</a:t>
            </a:r>
            <a:r>
              <a:rPr lang="zh-CN" altLang="en-US" dirty="0"/>
              <a:t>时间轴</a:t>
            </a:r>
            <a:r>
              <a:rPr lang="en-US" altLang="zh-CN" dirty="0"/>
              <a:t>”</a:t>
            </a:r>
            <a:r>
              <a:rPr lang="zh-CN" altLang="en-US" dirty="0"/>
              <a:t>面板上处理多个音频源。音轨可用于控制音量、淡入淡出、音频效果等。</a:t>
            </a:r>
            <a:endParaRPr lang="zh-CN"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4.2.11 </a:t>
            </a:r>
            <a:r>
              <a:rPr lang="zh-CN" altLang="en-US" dirty="0">
                <a:sym typeface="+mn-ea"/>
              </a:rPr>
              <a:t>声道与音轨</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在音频剪辑中，创作者可以将不同的声音元素分别放置在不同的音轨上，以更好地管理和编辑它们。这使创作者能够精确地控制声音的定位、音量和效果，以确保最终的音频与视频配合得当。</a:t>
            </a:r>
            <a:endParaRPr lang="zh-CN" altLang="en-US" dirty="0"/>
          </a:p>
          <a:p>
            <a:r>
              <a:rPr lang="zh-CN" altLang="en-US" dirty="0"/>
              <a:t>总的来说，声道是音频信号的单独通道，而音轨是用于组织和编辑音频的容器。两者配合使用，使创作者能够有效地处理和调整声音元素，以实现所需的声音效果。图所示为支持多声道录制的录音棚。</a:t>
            </a:r>
            <a:endParaRPr lang="zh-CN" altLang="en-US" dirty="0"/>
          </a:p>
        </p:txBody>
      </p:sp>
      <p:pic>
        <p:nvPicPr>
          <p:cNvPr id="2" name="图片 1"/>
          <p:cNvPicPr>
            <a:picLocks noChangeAspect="1"/>
          </p:cNvPicPr>
          <p:nvPr/>
        </p:nvPicPr>
        <p:blipFill>
          <a:blip r:embed="rId1"/>
          <a:stretch>
            <a:fillRect/>
          </a:stretch>
        </p:blipFill>
        <p:spPr>
          <a:xfrm>
            <a:off x="4317365" y="3724275"/>
            <a:ext cx="3554730" cy="235712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4.2.12 </a:t>
            </a:r>
            <a:r>
              <a:rPr lang="zh-CN" altLang="en-US" dirty="0"/>
              <a:t>渲染</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在视频剪辑中，渲染是指将编辑过的视频和音频素材合成为最终的输出文件，以便进行播放或导出。这个过程涉及多个步骤，其中包括将不同的媒体资源、转场效果和过渡效果整合到一个完整的视频流中。</a:t>
            </a:r>
            <a:endParaRPr lang="zh-CN" altLang="en-US" dirty="0"/>
          </a:p>
          <a:p>
            <a:r>
              <a:rPr lang="zh-CN" altLang="en-US" dirty="0"/>
              <a:t>视频剪辑软件通常提供了实时预览功能，以便创作者在剪辑时查看效果，这有助于创作者在进行完整渲染之前进行初步审查。实时预览画面通常以较低的分辨率和质量提供给创作者，以确保流畅性。图所示为</a:t>
            </a:r>
            <a:r>
              <a:rPr lang="en-US" altLang="zh-CN" dirty="0"/>
              <a:t>“</a:t>
            </a:r>
            <a:r>
              <a:rPr lang="zh-CN" altLang="en-US" dirty="0"/>
              <a:t>节目监视器</a:t>
            </a:r>
            <a:r>
              <a:rPr lang="en-US" altLang="zh-CN" dirty="0"/>
              <a:t>”</a:t>
            </a:r>
            <a:r>
              <a:rPr lang="zh-CN" altLang="en-US" dirty="0"/>
              <a:t>面板中实时预览的画面。</a:t>
            </a:r>
            <a:endParaRPr lang="zh-CN" altLang="en-US" dirty="0"/>
          </a:p>
        </p:txBody>
      </p:sp>
      <p:pic>
        <p:nvPicPr>
          <p:cNvPr id="2" name="图片 1"/>
          <p:cNvPicPr>
            <a:picLocks noChangeAspect="1"/>
          </p:cNvPicPr>
          <p:nvPr/>
        </p:nvPicPr>
        <p:blipFill>
          <a:blip r:embed="rId1"/>
          <a:stretch>
            <a:fillRect/>
          </a:stretch>
        </p:blipFill>
        <p:spPr>
          <a:xfrm>
            <a:off x="3673475" y="3856355"/>
            <a:ext cx="4842510" cy="249872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视频剪辑术语</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剪辑目的</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4009390"/>
            <a:ext cx="2481580"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视频后期剪辑要则</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剪辑工作的不同阶段</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4.3.1 </a:t>
            </a:r>
            <a:r>
              <a:rPr lang="zh-CN" altLang="en-US" dirty="0"/>
              <a:t>镜头组接的原则</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短视频中的镜头不是随意组接的，创作团队在编辑视频时往往会根据剧情的需要，选择不同的组接方式。组接时要注意镜头组接的总原则，即合乎逻辑，内容连贯，衔接巧妙。但还有一些需要注意的事项，具体如下。</a:t>
            </a:r>
            <a:endParaRPr lang="zh-CN" altLang="en-US" dirty="0"/>
          </a:p>
          <a:p>
            <a:r>
              <a:rPr lang="en-US" altLang="zh-CN" dirty="0"/>
              <a:t>1</a:t>
            </a:r>
            <a:r>
              <a:rPr lang="zh-CN" altLang="en-US" dirty="0"/>
              <a:t>．符合观众的思想方式和影视表现规律</a:t>
            </a:r>
            <a:endParaRPr lang="zh-CN" altLang="en-US" dirty="0"/>
          </a:p>
          <a:p>
            <a:r>
              <a:rPr lang="zh-CN" altLang="en-US" dirty="0"/>
              <a:t>镜头的组接不能太过随意，必须要符合生活的逻辑和观众的思维逻辑。因此影视节目要表达的主题与中心思想一定要明确，这样才能根据观众的心理需求，依据思维逻辑考虑选用哪些镜头，以及如何更加合适地将镜头组接在一起。</a:t>
            </a:r>
            <a:endParaRPr lang="zh-CN"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4.3.1 </a:t>
            </a:r>
            <a:r>
              <a:rPr lang="zh-CN" altLang="en-US" dirty="0">
                <a:sym typeface="+mn-ea"/>
              </a:rPr>
              <a:t>镜头组接的原则</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．遵循镜头调度的轴线规律</a:t>
            </a:r>
            <a:endParaRPr lang="zh-CN" altLang="en-US" dirty="0"/>
          </a:p>
          <a:p>
            <a:r>
              <a:rPr lang="zh-CN" altLang="en-US" dirty="0"/>
              <a:t>要注意拍摄的画面是否有</a:t>
            </a:r>
            <a:r>
              <a:rPr lang="en-US" altLang="zh-CN" dirty="0"/>
              <a:t>“</a:t>
            </a:r>
            <a:r>
              <a:rPr lang="zh-CN" altLang="en-US" dirty="0"/>
              <a:t>跳轴</a:t>
            </a:r>
            <a:r>
              <a:rPr lang="en-US" altLang="zh-CN" dirty="0"/>
              <a:t>”</a:t>
            </a:r>
            <a:r>
              <a:rPr lang="zh-CN" altLang="en-US" dirty="0"/>
              <a:t>现象。在拍摄时，如果摄像机始终在被摄主体的同一侧，那么构成画面的运动方向、被摄主体放置方向都是一致的，否则称为</a:t>
            </a:r>
            <a:r>
              <a:rPr lang="en-US" altLang="zh-CN" dirty="0"/>
              <a:t>“</a:t>
            </a:r>
            <a:r>
              <a:rPr lang="zh-CN" altLang="en-US" dirty="0"/>
              <a:t>跳轴</a:t>
            </a:r>
            <a:r>
              <a:rPr lang="en-US" altLang="zh-CN" dirty="0"/>
              <a:t>”</a:t>
            </a:r>
            <a:r>
              <a:rPr lang="zh-CN" altLang="en-US" dirty="0"/>
              <a:t>。存在</a:t>
            </a:r>
            <a:r>
              <a:rPr lang="en-US" altLang="zh-CN" dirty="0"/>
              <a:t>“</a:t>
            </a:r>
            <a:r>
              <a:rPr lang="zh-CN" altLang="en-US" dirty="0"/>
              <a:t>跳轴</a:t>
            </a:r>
            <a:r>
              <a:rPr lang="en-US" altLang="zh-CN" dirty="0"/>
              <a:t>”</a:t>
            </a:r>
            <a:r>
              <a:rPr lang="zh-CN" altLang="en-US" dirty="0"/>
              <a:t>的画面一般情况下无法组接，若将存在</a:t>
            </a:r>
            <a:r>
              <a:rPr lang="en-US" altLang="zh-CN" dirty="0"/>
              <a:t>“</a:t>
            </a:r>
            <a:r>
              <a:rPr lang="zh-CN" altLang="en-US" dirty="0"/>
              <a:t>跳轴</a:t>
            </a:r>
            <a:r>
              <a:rPr lang="en-US" altLang="zh-CN" dirty="0"/>
              <a:t>”</a:t>
            </a:r>
            <a:r>
              <a:rPr lang="zh-CN" altLang="en-US" dirty="0"/>
              <a:t>的画面组接在一起，则容易出现方向性混乱，使视频画面整体表现效果变差。</a:t>
            </a:r>
            <a:endParaRPr lang="zh-CN" altLang="en-US" dirty="0"/>
          </a:p>
          <a:p>
            <a:r>
              <a:rPr lang="zh-CN" altLang="en-US" dirty="0"/>
              <a:t>图所示为运动方向向前，主体位于画面中心偏左的素材画面。根据前面的轴线规律，创作团队在组接镜头时，应该在该画面后组接运动方向同样向前，主体同样位于画面中心偏左的素材。</a:t>
            </a:r>
            <a:endParaRPr lang="zh-CN" altLang="en-US" dirty="0"/>
          </a:p>
        </p:txBody>
      </p:sp>
      <p:pic>
        <p:nvPicPr>
          <p:cNvPr id="2" name="图片 1"/>
          <p:cNvPicPr>
            <a:picLocks noChangeAspect="1"/>
          </p:cNvPicPr>
          <p:nvPr/>
        </p:nvPicPr>
        <p:blipFill>
          <a:blip r:embed="rId1"/>
          <a:stretch>
            <a:fillRect/>
          </a:stretch>
        </p:blipFill>
        <p:spPr>
          <a:xfrm>
            <a:off x="4845685" y="4482465"/>
            <a:ext cx="2498725" cy="165481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4.3.1 </a:t>
            </a:r>
            <a:r>
              <a:rPr lang="zh-CN" altLang="en-US" dirty="0">
                <a:sym typeface="+mn-ea"/>
              </a:rPr>
              <a:t>镜头组接的原则</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．景别的过渡要自然合理</a:t>
            </a:r>
            <a:endParaRPr lang="zh-CN" altLang="en-US" dirty="0"/>
          </a:p>
          <a:p>
            <a:r>
              <a:rPr lang="zh-CN" altLang="en-US" dirty="0"/>
              <a:t>组接表现同一主体的两个镜头时要遵守以下原则。</a:t>
            </a:r>
            <a:endParaRPr lang="zh-CN" altLang="en-US" dirty="0"/>
          </a:p>
          <a:p>
            <a:r>
              <a:rPr lang="zh-CN" altLang="en-US" dirty="0"/>
              <a:t>两个镜头的景别要有明显变化，不能把同机位、同景别的镜头相接。因为同一环境里的主体一样，机位不变，景别也相同，两镜头相接后会产生明显的跳动，使观众的感官体验变差。</a:t>
            </a:r>
            <a:endParaRPr lang="zh-CN" altLang="en-US" dirty="0"/>
          </a:p>
          <a:p>
            <a:r>
              <a:rPr lang="zh-CN" altLang="en-US" dirty="0"/>
              <a:t>景别相差不大时，要改变摄像机的位置，否则也会产生明显的跳动，就像一个连续的镜头被截去了一段。</a:t>
            </a:r>
            <a:endParaRPr lang="zh-CN" altLang="en-US" dirty="0"/>
          </a:p>
          <a:p>
            <a:r>
              <a:rPr lang="zh-CN" altLang="en-US" dirty="0"/>
              <a:t>对不同主体的镜头进行组接时，同景别或不同景别的镜头都可以组接。</a:t>
            </a:r>
            <a:endParaRPr lang="zh-CN" altLang="en-US" dirty="0"/>
          </a:p>
          <a:p>
            <a:endParaRPr lang="zh-CN"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4.3.1 </a:t>
            </a:r>
            <a:r>
              <a:rPr lang="zh-CN" altLang="en-US" dirty="0">
                <a:sym typeface="+mn-ea"/>
              </a:rPr>
              <a:t>镜头组接的原则</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61593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4</a:t>
            </a:r>
            <a:r>
              <a:rPr lang="zh-CN" altLang="en-US" dirty="0"/>
              <a:t>．遵循</a:t>
            </a:r>
            <a:r>
              <a:rPr lang="en-US" altLang="zh-CN" dirty="0"/>
              <a:t>“</a:t>
            </a:r>
            <a:r>
              <a:rPr lang="zh-CN" altLang="en-US" dirty="0"/>
              <a:t>动接动</a:t>
            </a:r>
            <a:r>
              <a:rPr lang="en-US" altLang="zh-CN" dirty="0"/>
              <a:t>”</a:t>
            </a:r>
            <a:r>
              <a:rPr lang="zh-CN" altLang="en-US" dirty="0"/>
              <a:t>和</a:t>
            </a:r>
            <a:r>
              <a:rPr lang="en-US" altLang="zh-CN" dirty="0"/>
              <a:t>“</a:t>
            </a:r>
            <a:r>
              <a:rPr lang="zh-CN" altLang="en-US" dirty="0"/>
              <a:t>静接静</a:t>
            </a:r>
            <a:r>
              <a:rPr lang="en-US" altLang="zh-CN" dirty="0"/>
              <a:t>”</a:t>
            </a:r>
            <a:r>
              <a:rPr lang="zh-CN" altLang="en-US" dirty="0"/>
              <a:t>的规律</a:t>
            </a:r>
            <a:endParaRPr lang="zh-CN" altLang="en-US" dirty="0"/>
          </a:p>
          <a:p>
            <a:r>
              <a:rPr lang="zh-CN" altLang="en-US" dirty="0"/>
              <a:t>如果画面中同一主体或不同主体的动作是连贯的，那么创作团队在组接镜头时可以将动作镜头和动作镜头相接，达到顺畅、简洁过渡的目的。这种镜头组接方式就被称为</a:t>
            </a:r>
            <a:r>
              <a:rPr lang="en-US" altLang="zh-CN" dirty="0"/>
              <a:t>“</a:t>
            </a:r>
            <a:r>
              <a:rPr lang="zh-CN" altLang="en-US" dirty="0"/>
              <a:t>动接动</a:t>
            </a:r>
            <a:r>
              <a:rPr lang="en-US" altLang="zh-CN" dirty="0"/>
              <a:t>”</a:t>
            </a:r>
            <a:r>
              <a:rPr lang="zh-CN" altLang="en-US" dirty="0"/>
              <a:t>。</a:t>
            </a:r>
            <a:endParaRPr lang="zh-CN" altLang="en-US" dirty="0"/>
          </a:p>
          <a:p>
            <a:r>
              <a:rPr lang="zh-CN" altLang="en-US" dirty="0"/>
              <a:t>如果两个画面中的主体运动是不连贯的，或者中间存在停顿，那么必须在前一个画面主体动作结束并停下后，再去衔接另一个画面主体从静止开始运动的镜头。这种镜头组接方式就被称为</a:t>
            </a:r>
            <a:r>
              <a:rPr lang="en-US" altLang="zh-CN" dirty="0"/>
              <a:t>“</a:t>
            </a:r>
            <a:r>
              <a:rPr lang="zh-CN" altLang="en-US" dirty="0"/>
              <a:t>静接静</a:t>
            </a:r>
            <a:r>
              <a:rPr lang="en-US" altLang="zh-CN" dirty="0"/>
              <a:t>”</a:t>
            </a:r>
            <a:r>
              <a:rPr lang="zh-CN" altLang="en-US" dirty="0"/>
              <a:t>。</a:t>
            </a:r>
            <a:r>
              <a:rPr lang="en-US" altLang="zh-CN" dirty="0"/>
              <a:t>“</a:t>
            </a:r>
            <a:r>
              <a:rPr lang="zh-CN" altLang="en-US" dirty="0"/>
              <a:t>静接静</a:t>
            </a:r>
            <a:r>
              <a:rPr lang="en-US" altLang="zh-CN" dirty="0"/>
              <a:t>”</a:t>
            </a:r>
            <a:r>
              <a:rPr lang="zh-CN" altLang="en-US" dirty="0"/>
              <a:t>时，前一个镜头结尾停止的片刻叫</a:t>
            </a:r>
            <a:r>
              <a:rPr lang="en-US" altLang="zh-CN" dirty="0"/>
              <a:t>“</a:t>
            </a:r>
            <a:r>
              <a:rPr lang="zh-CN" altLang="en-US" dirty="0"/>
              <a:t>落幅</a:t>
            </a:r>
            <a:r>
              <a:rPr lang="en-US" altLang="zh-CN" dirty="0"/>
              <a:t>”</a:t>
            </a:r>
            <a:r>
              <a:rPr lang="zh-CN" altLang="en-US" dirty="0"/>
              <a:t>，后一个镜头运动前静止的片刻叫</a:t>
            </a:r>
            <a:r>
              <a:rPr lang="en-US" altLang="zh-CN" dirty="0"/>
              <a:t>“</a:t>
            </a:r>
            <a:r>
              <a:rPr lang="zh-CN" altLang="en-US" dirty="0"/>
              <a:t>起幅</a:t>
            </a:r>
            <a:r>
              <a:rPr lang="en-US" altLang="zh-CN" dirty="0"/>
              <a:t>”</a:t>
            </a:r>
            <a:r>
              <a:rPr lang="zh-CN" altLang="en-US" dirty="0"/>
              <a:t>。起幅与落幅时间间隔为</a:t>
            </a:r>
            <a:r>
              <a:rPr lang="en-US" altLang="zh-CN" dirty="0"/>
              <a:t>1</a:t>
            </a:r>
            <a:r>
              <a:rPr lang="zh-CN" altLang="en-US" dirty="0"/>
              <a:t>～</a:t>
            </a:r>
            <a:r>
              <a:rPr lang="en-US" altLang="zh-CN" dirty="0"/>
              <a:t>2s</a:t>
            </a:r>
            <a:r>
              <a:rPr lang="zh-CN" altLang="en-US" dirty="0"/>
              <a:t>。</a:t>
            </a:r>
            <a:endParaRPr lang="zh-CN" altLang="en-US" dirty="0"/>
          </a:p>
          <a:p>
            <a:r>
              <a:rPr lang="zh-CN" altLang="en-US" dirty="0"/>
              <a:t>运动镜头和固定镜头组接同样要遵循以上规律。如果一个固定镜头要接一个摇镜头，则摇镜头开始要有起幅；相反，如果一个摇镜头要接一个固定镜头，则摇镜头要有落幅，否则画面就会给人一种跳动感。</a:t>
            </a:r>
            <a:endParaRPr lang="zh-CN"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4.3.1 </a:t>
            </a:r>
            <a:r>
              <a:rPr lang="zh-CN" altLang="en-US" dirty="0">
                <a:sym typeface="+mn-ea"/>
              </a:rPr>
              <a:t>镜头组接的原则</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5</a:t>
            </a:r>
            <a:r>
              <a:rPr lang="zh-CN" altLang="en-US" dirty="0"/>
              <a:t>．光线、色调的过渡要自然</a:t>
            </a:r>
            <a:endParaRPr lang="zh-CN" altLang="en-US" dirty="0"/>
          </a:p>
          <a:p>
            <a:r>
              <a:rPr lang="zh-CN" altLang="en-US" dirty="0"/>
              <a:t>在组接镜头时，要注意相邻镜头的光线与色调不能相差过大，否则会导致画面变化太突然，使人感觉不连贯、不流畅。</a:t>
            </a:r>
            <a:endParaRPr lang="zh-CN"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4.3.2 </a:t>
            </a:r>
            <a:r>
              <a:rPr lang="zh-CN" altLang="en-US" dirty="0"/>
              <a:t>镜头组接的技巧</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利用镜头的自然过渡来组接镜头或者段落，再结合一些镜头组接技巧可以保证短视频流畅，又可以产生明确的段落变化和层次分明的效果。</a:t>
            </a:r>
            <a:endParaRPr lang="zh-CN" altLang="en-US" dirty="0"/>
          </a:p>
          <a:p>
            <a:r>
              <a:rPr lang="zh-CN" altLang="en-US" dirty="0"/>
              <a:t>本小节主要介绍以下常用的镜头组接技巧。</a:t>
            </a:r>
            <a:endParaRPr lang="zh-CN" altLang="en-US" dirty="0"/>
          </a:p>
          <a:p>
            <a:r>
              <a:rPr lang="zh-CN" altLang="en-US" dirty="0"/>
              <a:t>渐隐与渐显：这种转场方式又被称为淡入、淡出。渐隐指画面由正常逐渐转暗，直到完全消失；渐显则完全相反，是指画面从全黑中逐渐显露，直到清晰、明亮，恢复正常，如图</a:t>
            </a:r>
            <a:r>
              <a:rPr lang="en-US" altLang="zh-CN" dirty="0"/>
              <a:t> </a:t>
            </a:r>
            <a:r>
              <a:rPr lang="zh-CN" altLang="en-US" dirty="0"/>
              <a:t>所示。这种技巧可以给人一种间歇感，适用于自然段落的转换。</a:t>
            </a:r>
            <a:endParaRPr lang="zh-CN" altLang="en-US" dirty="0"/>
          </a:p>
        </p:txBody>
      </p:sp>
      <p:grpSp>
        <p:nvGrpSpPr>
          <p:cNvPr id="7" name="组合 6"/>
          <p:cNvGrpSpPr/>
          <p:nvPr/>
        </p:nvGrpSpPr>
        <p:grpSpPr>
          <a:xfrm>
            <a:off x="859155" y="4062095"/>
            <a:ext cx="10386695" cy="1884045"/>
            <a:chOff x="1353" y="6397"/>
            <a:chExt cx="12074" cy="2190"/>
          </a:xfrm>
        </p:grpSpPr>
        <p:pic>
          <p:nvPicPr>
            <p:cNvPr id="2" name="图片 1"/>
            <p:cNvPicPr>
              <a:picLocks noChangeAspect="1"/>
            </p:cNvPicPr>
            <p:nvPr/>
          </p:nvPicPr>
          <p:blipFill>
            <a:blip r:embed="rId1"/>
            <a:stretch>
              <a:fillRect/>
            </a:stretch>
          </p:blipFill>
          <p:spPr>
            <a:xfrm>
              <a:off x="1353" y="6397"/>
              <a:ext cx="3854" cy="2190"/>
            </a:xfrm>
            <a:prstGeom prst="rect">
              <a:avLst/>
            </a:prstGeom>
          </p:spPr>
        </p:pic>
        <p:pic>
          <p:nvPicPr>
            <p:cNvPr id="3" name="图片 2"/>
            <p:cNvPicPr>
              <a:picLocks noChangeAspect="1"/>
            </p:cNvPicPr>
            <p:nvPr/>
          </p:nvPicPr>
          <p:blipFill>
            <a:blip r:embed="rId2"/>
            <a:stretch>
              <a:fillRect/>
            </a:stretch>
          </p:blipFill>
          <p:spPr>
            <a:xfrm>
              <a:off x="5443" y="6397"/>
              <a:ext cx="3854" cy="2190"/>
            </a:xfrm>
            <a:prstGeom prst="rect">
              <a:avLst/>
            </a:prstGeom>
          </p:spPr>
        </p:pic>
        <p:pic>
          <p:nvPicPr>
            <p:cNvPr id="6" name="图片 5"/>
            <p:cNvPicPr>
              <a:picLocks noChangeAspect="1"/>
            </p:cNvPicPr>
            <p:nvPr/>
          </p:nvPicPr>
          <p:blipFill>
            <a:blip r:embed="rId3"/>
            <a:stretch>
              <a:fillRect/>
            </a:stretch>
          </p:blipFill>
          <p:spPr>
            <a:xfrm>
              <a:off x="9533" y="6397"/>
              <a:ext cx="3894" cy="2190"/>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4.1.1 </a:t>
            </a:r>
            <a:r>
              <a:rPr lang="zh-CN" altLang="en-US" dirty="0"/>
              <a:t>去掉多余部分</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剪辑最基本的目的在于将不需要的、多余的部分删除，如视频的开头与结尾往往会有一些无实质内容的片段影响视频节奏，将这些部分删除可令画面变得更加紧凑。同时，在拍摄过程中也难免会受到干扰，导致一些画面有瑕疵，这些也需要通过剪辑删除。</a:t>
            </a:r>
            <a:endParaRPr lang="zh-CN" altLang="en-US" dirty="0"/>
          </a:p>
          <a:p>
            <a:r>
              <a:rPr lang="zh-CN" altLang="en-US" dirty="0"/>
              <a:t>除此之外，若遇到画面没有问题，但在剪辑过程中发现与视频主题有偏差，或者很难与其他片段衔接的情况，也可以将其剪掉，只保留我们所需要的部分。剪辑素材前后的对比如图所示。</a:t>
            </a:r>
            <a:endParaRPr lang="zh-CN" altLang="en-US" dirty="0"/>
          </a:p>
        </p:txBody>
      </p:sp>
      <p:pic>
        <p:nvPicPr>
          <p:cNvPr id="2" name="图片 1"/>
          <p:cNvPicPr>
            <a:picLocks noChangeAspect="1"/>
          </p:cNvPicPr>
          <p:nvPr/>
        </p:nvPicPr>
        <p:blipFill>
          <a:blip r:embed="rId1"/>
          <a:stretch>
            <a:fillRect/>
          </a:stretch>
        </p:blipFill>
        <p:spPr>
          <a:xfrm>
            <a:off x="1883410" y="3851910"/>
            <a:ext cx="8422640" cy="167449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4.3.2 </a:t>
            </a:r>
            <a:r>
              <a:rPr lang="zh-CN" altLang="en-US" dirty="0"/>
              <a:t>镜头组接的技巧</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叠化：这种转场方式又称化入、化出，指前一镜头的画面与后一镜头的画面相叠加，前一镜头的画面渐渐隐去，同时后一镜头的画面逐渐显现，镜头从清晰到重叠模糊再到清楚，两个镜头的连接融合给观众以流畅感。两个画面中有一段过渡时间。叠化效果主要有以下几种功能：一是用于时间的转换，表示时间的消逝；二是用于空间的转换，表示空间已发生变化；三是表现梦境、划像、回忆等插叙、回叙场合；四是表现景物变化莫测。</a:t>
            </a:r>
            <a:endParaRPr lang="zh-CN" altLang="en-US" dirty="0"/>
          </a:p>
          <a:p>
            <a:r>
              <a:rPr lang="zh-CN" altLang="en-US" dirty="0"/>
              <a:t>划像：划像可以分为划出与划入。前一镜头从某一方向退出，被称为划出；后一镜头从另一方向进入，被称为划入。划出与划入的形式多样，根据画面进出荧屏的方向不同，可以分为横划、竖划、对角线划等。划像一般用于两个内容意义差别较大的镜头的组接。</a:t>
            </a:r>
            <a:endParaRPr lang="zh-CN"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4.3.2 </a:t>
            </a:r>
            <a:r>
              <a:rPr lang="zh-CN" altLang="en-US" dirty="0"/>
              <a:t>镜头组接的技巧</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甩切：一种快闪转换镜头，让观众视线跟随快速闪动的画面转移到另一个画面。在甩切时，画面中将呈现出模糊不清的流线，并立即切换到另一个画面。这种转场方式会给观众带来不稳定感。</a:t>
            </a:r>
            <a:endParaRPr lang="zh-CN" altLang="en-US" dirty="0"/>
          </a:p>
          <a:p>
            <a:r>
              <a:rPr lang="zh-CN" altLang="en-US" dirty="0"/>
              <a:t>虚实转换：利用对焦点的选择，使画面中的人物发生清晰与模糊的交替变化，形成人物前实后虚或前虚后实的互衬效果，使观众的注意力集中到焦点清晰而突出的形象上，从而实现镜头的转换。也可以是整个画面由实变虚，或者由虚变实，前者一般用于段落结束处，后者一般用于段落开始处。</a:t>
            </a:r>
            <a:endParaRPr lang="zh-CN" alt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视频剪辑术语</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剪辑目的</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5039995"/>
            <a:ext cx="2800985"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视频后期剪辑要则</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剪辑工作的不同阶段</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视频剪辑过程通常被称为</a:t>
            </a:r>
            <a:r>
              <a:rPr lang="en-US" altLang="zh-CN" dirty="0"/>
              <a:t>“</a:t>
            </a:r>
            <a:r>
              <a:rPr lang="zh-CN" altLang="en-US" dirty="0"/>
              <a:t>后期制作</a:t>
            </a:r>
            <a:r>
              <a:rPr lang="en-US" altLang="zh-CN" dirty="0"/>
              <a:t>”</a:t>
            </a:r>
            <a:r>
              <a:rPr lang="zh-CN" altLang="en-US" dirty="0"/>
              <a:t>，有时简称</a:t>
            </a:r>
            <a:r>
              <a:rPr lang="en-US" altLang="zh-CN" dirty="0"/>
              <a:t>“</a:t>
            </a:r>
            <a:r>
              <a:rPr lang="zh-CN" altLang="en-US" dirty="0"/>
              <a:t>后期</a:t>
            </a:r>
            <a:r>
              <a:rPr lang="en-US" altLang="zh-CN" dirty="0"/>
              <a:t>”</a:t>
            </a:r>
            <a:r>
              <a:rPr lang="zh-CN" altLang="en-US" dirty="0"/>
              <a:t>。这一阶段的工作范围相当广泛，因此无法一概而论。实际上，后期制作包括了项目拍摄结束后的所有工作。在后期制作过程中，图像和声音的剪辑、合成以及故事叙述成为焦点。此外，后期制作还包括添加视觉特效、字幕、绘图元素、演员表，以及声音效果和音乐的制作。在小规模项目（如短视频剪辑）中，通常一个人就可以完成所有任务。然而，在大制作项目中，后期制作的各个阶段的工作需要由不同部门的工作小组协同完成。</a:t>
            </a:r>
            <a:endParaRPr lang="zh-CN" altLang="en-US" dirty="0"/>
          </a:p>
          <a:p>
            <a:r>
              <a:rPr lang="zh-CN" altLang="en-US" dirty="0"/>
              <a:t>后期制作的基本环节如图所示，主要强调项目中视觉元素的剪辑过程。</a:t>
            </a:r>
            <a:endParaRPr lang="zh-CN" altLang="en-US" dirty="0"/>
          </a:p>
        </p:txBody>
      </p:sp>
      <p:pic>
        <p:nvPicPr>
          <p:cNvPr id="3" name="图片 2"/>
          <p:cNvPicPr>
            <a:picLocks noChangeAspect="1"/>
          </p:cNvPicPr>
          <p:nvPr/>
        </p:nvPicPr>
        <p:blipFill>
          <a:blip r:embed="rId1"/>
          <a:stretch>
            <a:fillRect/>
          </a:stretch>
        </p:blipFill>
        <p:spPr>
          <a:xfrm>
            <a:off x="4803775" y="4095750"/>
            <a:ext cx="2581910" cy="242951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4.4.1 </a:t>
            </a:r>
            <a:r>
              <a:rPr lang="zh-CN" altLang="en-US" dirty="0"/>
              <a:t>采集和整理素材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素材裁剪是后期制作的首要工作，高质量的视频素材容易产出高质量的视频。在制作前期，可以根据创作好的视频脚本拍摄相应的镜头，也就是原始视频素材。然后将原始视频素材输入计算机，便于进行后期创作。一般来说，将原始视频素材输入计算机有以下两种方式。</a:t>
            </a:r>
            <a:endParaRPr lang="zh-CN" altLang="en-US" dirty="0"/>
          </a:p>
          <a:p>
            <a:r>
              <a:rPr lang="en-US" altLang="zh-CN" dirty="0"/>
              <a:t>1</a:t>
            </a:r>
            <a:r>
              <a:rPr lang="zh-CN" altLang="en-US" dirty="0"/>
              <a:t>．外部视频输入</a:t>
            </a:r>
            <a:endParaRPr lang="zh-CN" altLang="en-US" dirty="0"/>
          </a:p>
          <a:p>
            <a:r>
              <a:rPr lang="zh-CN" altLang="en-US" dirty="0"/>
              <a:t>外部视频输入是指将单反相机、摄像机等拍摄设备（见图）拍摄或录制的视频素材输入计算机，然后再导入剪辑软件。</a:t>
            </a:r>
            <a:endParaRPr lang="zh-CN" altLang="en-US" dirty="0"/>
          </a:p>
        </p:txBody>
      </p:sp>
      <p:pic>
        <p:nvPicPr>
          <p:cNvPr id="2" name="图片 1"/>
          <p:cNvPicPr>
            <a:picLocks noChangeAspect="1"/>
          </p:cNvPicPr>
          <p:nvPr/>
        </p:nvPicPr>
        <p:blipFill>
          <a:blip r:embed="rId1"/>
          <a:stretch>
            <a:fillRect/>
          </a:stretch>
        </p:blipFill>
        <p:spPr>
          <a:xfrm>
            <a:off x="4097020" y="3759200"/>
            <a:ext cx="3691255" cy="246126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4.4.1 </a:t>
            </a:r>
            <a:r>
              <a:rPr lang="zh-CN" altLang="en-US" dirty="0"/>
              <a:t>采集和整理素材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．软件视频素材输入</a:t>
            </a:r>
            <a:endParaRPr lang="zh-CN" altLang="en-US" dirty="0"/>
          </a:p>
          <a:p>
            <a:r>
              <a:rPr lang="zh-CN" altLang="en-US" dirty="0"/>
              <a:t>软件视频素材输入一般是指将一些由应用软件（如</a:t>
            </a:r>
            <a:r>
              <a:rPr lang="en-US" altLang="zh-CN" dirty="0"/>
              <a:t>Cinema 4D</a:t>
            </a:r>
            <a:r>
              <a:rPr lang="zh-CN" altLang="en-US" dirty="0"/>
              <a:t>、</a:t>
            </a:r>
            <a:r>
              <a:rPr lang="en-US" altLang="zh-CN" dirty="0"/>
              <a:t>After Effects</a:t>
            </a:r>
            <a:r>
              <a:rPr lang="zh-CN" altLang="en-US" dirty="0"/>
              <a:t>等）制作的动画视频素材输入计算机，然后再导入剪辑软件。图所示为</a:t>
            </a:r>
            <a:r>
              <a:rPr lang="en-US" altLang="zh-CN" dirty="0"/>
              <a:t>After Effects</a:t>
            </a:r>
            <a:r>
              <a:rPr lang="zh-CN" altLang="en-US" dirty="0"/>
              <a:t>启动画面。</a:t>
            </a:r>
            <a:endParaRPr lang="zh-CN" altLang="en-US" dirty="0"/>
          </a:p>
        </p:txBody>
      </p:sp>
      <p:pic>
        <p:nvPicPr>
          <p:cNvPr id="2" name="图片 1"/>
          <p:cNvPicPr>
            <a:picLocks noChangeAspect="1"/>
          </p:cNvPicPr>
          <p:nvPr/>
        </p:nvPicPr>
        <p:blipFill>
          <a:blip r:embed="rId1"/>
          <a:stretch>
            <a:fillRect/>
          </a:stretch>
        </p:blipFill>
        <p:spPr>
          <a:xfrm>
            <a:off x="3749675" y="2803525"/>
            <a:ext cx="4690745" cy="312166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4.4.2 </a:t>
            </a:r>
            <a:r>
              <a:rPr lang="zh-CN" altLang="en-US" dirty="0"/>
              <a:t>粗剪视频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整理好素材之后就要开始粗剪视频，将视频脚本作为视频框架，把主要镜头的影像和声音元素按照逻辑顺序进行排列组合，组合之后，得到最长版、最粗糙的剪辑版视频素材。然后再进一步剪辑视频素材，将视频素材中冗余的部分剪去，留下一个叙事完整但仍显不足的故事。此时，也许剪辑得不够完美，也没有添加字幕或者图像，不管是简单的特效还是精细的特效都还没有制作出来，背景音乐、音效和特效也没有添加，但创作者已经确定了主要元素的时间节奏，也找到了喜欢的剪辑方式。</a:t>
            </a:r>
            <a:endParaRPr lang="zh-CN" alt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4.4.3 </a:t>
            </a:r>
            <a:r>
              <a:rPr lang="zh-CN" altLang="en-US" dirty="0"/>
              <a:t>精剪视频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到了这个阶段，我们要做的是对粗剪过的视频素材进行更进一步的剪辑和调整，将粗剪后得到的视频素材变为一个结构严谨的视听</a:t>
            </a:r>
            <a:r>
              <a:rPr lang="en-US" altLang="zh-CN" dirty="0"/>
              <a:t>“</a:t>
            </a:r>
            <a:r>
              <a:rPr lang="zh-CN" altLang="en-US" dirty="0"/>
              <a:t>盛宴</a:t>
            </a:r>
            <a:r>
              <a:rPr lang="en-US" altLang="zh-CN" dirty="0"/>
              <a:t>”</a:t>
            </a:r>
            <a:r>
              <a:rPr lang="zh-CN" altLang="en-US" dirty="0"/>
              <a:t>。</a:t>
            </a:r>
            <a:endParaRPr lang="zh-CN" alt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4.4.4 </a:t>
            </a:r>
            <a:r>
              <a:rPr lang="zh-CN" altLang="en-US" dirty="0"/>
              <a:t>制作镜头转场效果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精剪之后，创作者可以为视频素材制作、添加合适的镜头转场效果，让素材与素材之间的画面过渡变得更加自然，让视频在播放时产生平缓、连贯的视觉效果，这样更能吸引观众，增强影片的氛围感。</a:t>
            </a:r>
            <a:endParaRPr lang="zh-CN" alt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4.4.5 </a:t>
            </a:r>
            <a:r>
              <a:rPr lang="zh-CN" altLang="en-US" dirty="0"/>
              <a:t>添加背景音乐和音效</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一个完整的视频作品除了拥有精美的画面以外，合适的背景音乐跟恰到好处的音效也是至关重要的。声音不仅可以解释视频内容，也可以渲染影片气氛，提高作品感染力，使视频画面更具张力，从而为观众打造一场视听</a:t>
            </a:r>
            <a:r>
              <a:rPr lang="en-US" altLang="zh-CN" dirty="0"/>
              <a:t>“</a:t>
            </a:r>
            <a:r>
              <a:rPr lang="zh-CN" altLang="en-US" dirty="0"/>
              <a:t>盛宴</a:t>
            </a:r>
            <a:r>
              <a:rPr lang="en-US" altLang="zh-CN" dirty="0"/>
              <a:t>”</a:t>
            </a:r>
            <a:r>
              <a:rPr lang="zh-CN" altLang="en-US" dirty="0"/>
              <a:t>。图所示为女孩正在观看短视频。</a:t>
            </a:r>
            <a:endParaRPr lang="zh-CN" altLang="en-US" dirty="0"/>
          </a:p>
        </p:txBody>
      </p:sp>
      <p:pic>
        <p:nvPicPr>
          <p:cNvPr id="3" name="图片 2"/>
          <p:cNvPicPr>
            <a:picLocks noChangeAspect="1"/>
          </p:cNvPicPr>
          <p:nvPr/>
        </p:nvPicPr>
        <p:blipFill>
          <a:blip r:embed="rId1"/>
          <a:stretch>
            <a:fillRect/>
          </a:stretch>
        </p:blipFill>
        <p:spPr>
          <a:xfrm>
            <a:off x="3933825" y="2877820"/>
            <a:ext cx="4017010" cy="26746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4.1.2 </a:t>
            </a:r>
            <a:r>
              <a:rPr lang="zh-CN" altLang="en-US" dirty="0"/>
              <a:t>把控视频节奏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通过剪辑来控制视频的节奏是一项重要的技能，可帮助创作者在视频制作中传达情感、提高吸引力和提供更好的观众体验。</a:t>
            </a:r>
            <a:endParaRPr lang="zh-CN" altLang="en-US" dirty="0"/>
          </a:p>
          <a:p>
            <a:r>
              <a:rPr lang="en-US" altLang="zh-CN" dirty="0"/>
              <a:t>1</a:t>
            </a:r>
            <a:r>
              <a:rPr lang="zh-CN" altLang="en-US" dirty="0"/>
              <a:t>．通过调整素材时长和播放速度来调整视频节奏</a:t>
            </a:r>
            <a:endParaRPr lang="zh-CN" altLang="en-US" dirty="0"/>
          </a:p>
          <a:p>
            <a:r>
              <a:rPr lang="zh-CN" altLang="en-US" dirty="0"/>
              <a:t>在剪辑时，通过调整画面的顺序和持续时间，创作者可以创造出不同的节奏感。例如，快速的切换和短时的画面可以增强节奏的紧迫感，而较长的画面可以提供冷静和深思熟虑的感觉。同时，控制剪辑速度也能达到类似的效果。剪辑速度是指切换镜头和画面的速度，快速切换可以增强节奏感，而慢镜头或过渡效果可以放慢节奏。我们可根据视频的情感来选择适当的剪辑速度。调整播放速度后的素材如</a:t>
            </a:r>
            <a:r>
              <a:rPr lang="zh-CN" altLang="en-US" dirty="0"/>
              <a:t>图所示。</a:t>
            </a:r>
            <a:endParaRPr lang="zh-CN" altLang="en-US" dirty="0"/>
          </a:p>
        </p:txBody>
      </p:sp>
      <p:pic>
        <p:nvPicPr>
          <p:cNvPr id="2" name="图片 1"/>
          <p:cNvPicPr>
            <a:picLocks noChangeAspect="1"/>
          </p:cNvPicPr>
          <p:nvPr/>
        </p:nvPicPr>
        <p:blipFill>
          <a:blip r:embed="rId1"/>
          <a:stretch>
            <a:fillRect/>
          </a:stretch>
        </p:blipFill>
        <p:spPr>
          <a:xfrm>
            <a:off x="3640455" y="4557395"/>
            <a:ext cx="4605020" cy="182689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4.4.6 </a:t>
            </a:r>
            <a:r>
              <a:rPr lang="zh-CN" altLang="en-US" dirty="0"/>
              <a:t>视频调色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视频调色就是对拍摄的视频进行调整，使视频画面的色彩风格保持一致。不同的色调可以表达不同的情绪，色彩当中蕴含的心理暗示可以更容易地带动观众的情绪。图所示为调色前后对比图，可以看到调色之后的画面色彩表现很好。</a:t>
            </a:r>
            <a:endParaRPr lang="zh-CN" altLang="en-US" dirty="0"/>
          </a:p>
        </p:txBody>
      </p:sp>
      <p:pic>
        <p:nvPicPr>
          <p:cNvPr id="2" name="图片 1"/>
          <p:cNvPicPr>
            <a:picLocks noChangeAspect="1"/>
          </p:cNvPicPr>
          <p:nvPr/>
        </p:nvPicPr>
        <p:blipFill>
          <a:blip r:embed="rId1"/>
          <a:stretch>
            <a:fillRect/>
          </a:stretch>
        </p:blipFill>
        <p:spPr>
          <a:xfrm>
            <a:off x="1661795" y="2986405"/>
            <a:ext cx="8561705" cy="285115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4.4.7 </a:t>
            </a:r>
            <a:r>
              <a:rPr lang="zh-CN" altLang="en-US" dirty="0"/>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35139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为视频画面添加一些字幕可以使视频信息更加丰富，重点更加突出。创作者可以添加视频的标题、字幕、关键词，或添加歌词字幕等，字幕会让视频画面变得更加生动有趣。图所示为添加了字幕的画面，这个画面使视频主题更加突出明确，能直观地让观众了解到当前画面中的重点是什么。</a:t>
            </a:r>
            <a:endParaRPr lang="zh-CN" altLang="en-US" dirty="0"/>
          </a:p>
        </p:txBody>
      </p:sp>
      <p:pic>
        <p:nvPicPr>
          <p:cNvPr id="2" name="图片 1"/>
          <p:cNvPicPr>
            <a:picLocks noChangeAspect="1"/>
          </p:cNvPicPr>
          <p:nvPr/>
        </p:nvPicPr>
        <p:blipFill>
          <a:blip r:embed="rId1"/>
          <a:stretch>
            <a:fillRect/>
          </a:stretch>
        </p:blipFill>
        <p:spPr>
          <a:xfrm>
            <a:off x="8271510" y="1223010"/>
            <a:ext cx="2816225" cy="4946015"/>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4.4.8 </a:t>
            </a:r>
            <a:r>
              <a:rPr lang="zh-CN" altLang="en-US" dirty="0"/>
              <a:t>制作片头和片尾</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63561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制作合适的片头和片尾，引导观众进行点赞、关注、评论、收藏等操作，更容易将偶然观看到视频的</a:t>
            </a:r>
            <a:r>
              <a:rPr lang="en-US" altLang="zh-CN" dirty="0"/>
              <a:t>“</a:t>
            </a:r>
            <a:r>
              <a:rPr lang="zh-CN" altLang="en-US" dirty="0"/>
              <a:t>路人</a:t>
            </a:r>
            <a:r>
              <a:rPr lang="en-US" altLang="zh-CN" dirty="0"/>
              <a:t>”</a:t>
            </a:r>
            <a:r>
              <a:rPr lang="zh-CN" altLang="en-US" dirty="0"/>
              <a:t>留下和增加视频的流量。制作具有个人特色的片头和片尾能够给观众留下深刻的印象，向目标发力，以获得更深层次的影响力。图所示为剪映素材库中的片尾效果。</a:t>
            </a:r>
            <a:endParaRPr lang="zh-CN" altLang="en-US" dirty="0"/>
          </a:p>
        </p:txBody>
      </p:sp>
      <p:pic>
        <p:nvPicPr>
          <p:cNvPr id="2" name="图片 1"/>
          <p:cNvPicPr>
            <a:picLocks noChangeAspect="1"/>
          </p:cNvPicPr>
          <p:nvPr/>
        </p:nvPicPr>
        <p:blipFill>
          <a:blip r:embed="rId1"/>
          <a:stretch>
            <a:fillRect/>
          </a:stretch>
        </p:blipFill>
        <p:spPr>
          <a:xfrm>
            <a:off x="3620770" y="2928620"/>
            <a:ext cx="4947920" cy="277495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4.4.9 </a:t>
            </a:r>
            <a:r>
              <a:rPr lang="zh-CN" altLang="en-US" dirty="0"/>
              <a:t>制作短视频封面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合适的短视频封面可以帮助用户快速检索短视频内容，然后找到自己喜欢的短视频。一个好的短视频封面，可以提高短视频的点击率和关注率。创作者要根据自己的短视频内容，制作合适的短视频封面。图所示为抖音网页版中展示的短视频封面。</a:t>
            </a:r>
            <a:endParaRPr lang="zh-CN" altLang="en-US" dirty="0"/>
          </a:p>
        </p:txBody>
      </p:sp>
      <p:pic>
        <p:nvPicPr>
          <p:cNvPr id="2" name="图片 1"/>
          <p:cNvPicPr>
            <a:picLocks noChangeAspect="1"/>
          </p:cNvPicPr>
          <p:nvPr/>
        </p:nvPicPr>
        <p:blipFill>
          <a:blip r:embed="rId1"/>
          <a:stretch>
            <a:fillRect/>
          </a:stretch>
        </p:blipFill>
        <p:spPr>
          <a:xfrm>
            <a:off x="5087620" y="2739390"/>
            <a:ext cx="2014855" cy="327977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4.4.10 </a:t>
            </a:r>
            <a:r>
              <a:rPr lang="zh-CN" altLang="en-US" dirty="0"/>
              <a:t>输出视频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如果不能将创作者制作好的作品播放给观众看，那么之前做的所有剪辑工作将变得毫无意义。所以要将视频渲染出来，并上传至各大平台，让观众看到创作者的作品。</a:t>
            </a:r>
            <a:endParaRPr lang="zh-CN" alt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47167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制作视频后期剪辑要则的思维导图</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课堂实训</a:t>
            </a:r>
            <a:r>
              <a:rPr lang="en-US" altLang="zh-CN" sz="2400" dirty="0">
                <a:solidFill>
                  <a:srgbClr val="C00000"/>
                </a:solidFill>
                <a:latin typeface="微软雅黑" panose="020B0503020204020204" pitchFamily="34" charset="-122"/>
                <a:ea typeface="微软雅黑" panose="020B0503020204020204" pitchFamily="34" charset="-122"/>
              </a:rPr>
              <a:t>——</a:t>
            </a:r>
            <a:r>
              <a:rPr lang="zh-CN" altLang="en-US" sz="2400" dirty="0">
                <a:solidFill>
                  <a:srgbClr val="C00000"/>
                </a:solidFill>
                <a:latin typeface="微软雅黑" panose="020B0503020204020204" pitchFamily="34" charset="-122"/>
                <a:ea typeface="微软雅黑" panose="020B0503020204020204" pitchFamily="34" charset="-122"/>
              </a:rPr>
              <a:t>用手机录屏功能录制视频素材</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4.6</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4.5</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316480"/>
            <a:ext cx="3702685" cy="254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15"/>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16"/>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17"/>
            </p:custDataLst>
          </p:nvPr>
        </p:nvPicPr>
        <p:blipFill>
          <a:blip r:embed="rId18"/>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19"/>
            </p:custDataLst>
          </p:nvPr>
        </p:nvPicPr>
        <p:blipFill>
          <a:blip r:embed="rId20"/>
          <a:stretch>
            <a:fillRect/>
          </a:stretch>
        </p:blipFill>
        <p:spPr>
          <a:xfrm>
            <a:off x="11601450" y="5292090"/>
            <a:ext cx="561975" cy="619125"/>
          </a:xfrm>
          <a:prstGeom prst="round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58317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现在许多手机都自带录屏功能，创作者可以通过手机中的一些小功能，结合手机自带的录屏功能，录制视频素材。</a:t>
            </a:r>
            <a:endParaRPr lang="zh-CN" altLang="en-US" dirty="0"/>
          </a:p>
          <a:p>
            <a:r>
              <a:rPr lang="zh-CN" altLang="en-US" dirty="0"/>
              <a:t>以手机中自带的秒表功能为例，创作者可以用录屏功能录下秒表计时的过程，如图所示。</a:t>
            </a:r>
            <a:endParaRPr lang="zh-CN" altLang="en-US" dirty="0"/>
          </a:p>
          <a:p>
            <a:r>
              <a:rPr lang="zh-CN" altLang="en-US" dirty="0"/>
              <a:t>录屏之后根据需要的视频效果，适当裁剪录屏画面，保留秒表变化画面，如图所示。</a:t>
            </a:r>
            <a:endParaRPr lang="zh-CN" altLang="en-US" dirty="0"/>
          </a:p>
          <a:p>
            <a:r>
              <a:rPr lang="zh-CN" altLang="en-US" dirty="0"/>
              <a:t>像这样的时间变化素材可以用于各种类型的视频中，然后对其添加特效，制作出酷炫的时间变换效果。这样操作不会像使用字幕制作时间变换效果那样复杂。</a:t>
            </a:r>
            <a:endParaRPr lang="zh-CN" altLang="en-US" dirty="0"/>
          </a:p>
        </p:txBody>
      </p:sp>
      <p:pic>
        <p:nvPicPr>
          <p:cNvPr id="3" name="图片 2"/>
          <p:cNvPicPr>
            <a:picLocks noChangeAspect="1"/>
          </p:cNvPicPr>
          <p:nvPr/>
        </p:nvPicPr>
        <p:blipFill>
          <a:blip r:embed="rId1"/>
          <a:stretch>
            <a:fillRect/>
          </a:stretch>
        </p:blipFill>
        <p:spPr>
          <a:xfrm>
            <a:off x="8723630" y="1168400"/>
            <a:ext cx="2583815" cy="5219700"/>
          </a:xfrm>
          <a:prstGeom prst="rect">
            <a:avLst/>
          </a:prstGeom>
        </p:spPr>
      </p:pic>
      <p:pic>
        <p:nvPicPr>
          <p:cNvPr id="6" name="图片 5"/>
          <p:cNvPicPr>
            <a:picLocks noChangeAspect="1"/>
          </p:cNvPicPr>
          <p:nvPr/>
        </p:nvPicPr>
        <p:blipFill>
          <a:blip r:embed="rId2"/>
          <a:stretch>
            <a:fillRect/>
          </a:stretch>
        </p:blipFill>
        <p:spPr>
          <a:xfrm>
            <a:off x="3053715" y="5010785"/>
            <a:ext cx="3271520" cy="123634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47167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课后练习</a:t>
            </a:r>
            <a:r>
              <a:rPr lang="en-US" altLang="zh-CN" sz="2400" dirty="0">
                <a:solidFill>
                  <a:schemeClr val="accent1"/>
                </a:solidFill>
                <a:latin typeface="微软雅黑" panose="020B0503020204020204" pitchFamily="34" charset="-122"/>
                <a:ea typeface="微软雅黑" panose="020B0503020204020204" pitchFamily="34" charset="-122"/>
              </a:rPr>
              <a:t>——</a:t>
            </a:r>
            <a:r>
              <a:rPr lang="zh-CN" altLang="en-US" sz="2400" dirty="0">
                <a:solidFill>
                  <a:schemeClr val="accent1"/>
                </a:solidFill>
                <a:latin typeface="微软雅黑" panose="020B0503020204020204" pitchFamily="34" charset="-122"/>
                <a:ea typeface="微软雅黑" panose="020B0503020204020204" pitchFamily="34" charset="-122"/>
              </a:rPr>
              <a:t>制作视频后期剪辑要则的思维导图</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课堂实训</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用手机录屏功能录制视频素材</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4.6</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4.5</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3308985"/>
            <a:ext cx="3975735" cy="254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15"/>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16"/>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17"/>
            </p:custDataLst>
          </p:nvPr>
        </p:nvPicPr>
        <p:blipFill>
          <a:blip r:embed="rId18"/>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19"/>
            </p:custDataLst>
          </p:nvPr>
        </p:nvPicPr>
        <p:blipFill>
          <a:blip r:embed="rId20"/>
          <a:stretch>
            <a:fillRect/>
          </a:stretch>
        </p:blipFill>
        <p:spPr>
          <a:xfrm>
            <a:off x="11601450" y="5292090"/>
            <a:ext cx="561975" cy="619125"/>
          </a:xfrm>
          <a:prstGeom prst="round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．任务</a:t>
            </a:r>
            <a:endParaRPr lang="zh-CN" altLang="en-US" dirty="0"/>
          </a:p>
          <a:p>
            <a:r>
              <a:rPr lang="zh-CN" altLang="en-US" dirty="0"/>
              <a:t>制作一份视频后期剪辑要则的思维导图。</a:t>
            </a:r>
            <a:endParaRPr lang="zh-CN" altLang="en-US" dirty="0"/>
          </a:p>
          <a:p>
            <a:r>
              <a:rPr lang="en-US" altLang="zh-CN" dirty="0"/>
              <a:t>2</a:t>
            </a:r>
            <a:r>
              <a:rPr lang="zh-CN" altLang="en-US" dirty="0"/>
              <a:t>．任务要求</a:t>
            </a:r>
            <a:endParaRPr lang="zh-CN" altLang="en-US" dirty="0"/>
          </a:p>
          <a:p>
            <a:r>
              <a:rPr lang="zh-CN" altLang="en-US" dirty="0"/>
              <a:t>制作要求：条理清晰，步骤合理。</a:t>
            </a:r>
            <a:endParaRPr lang="zh-CN" alt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4796" y="4883960"/>
            <a:ext cx="6552347" cy="67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谢 谢 观 看</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3" name="组合 18"/>
          <p:cNvGrpSpPr/>
          <p:nvPr/>
        </p:nvGrpSpPr>
        <p:grpSpPr bwMode="auto">
          <a:xfrm>
            <a:off x="171126" y="3829684"/>
            <a:ext cx="5927754" cy="684213"/>
            <a:chOff x="273857" y="3807026"/>
            <a:chExt cx="5797177" cy="683488"/>
          </a:xfrm>
        </p:grpSpPr>
        <p:sp>
          <p:nvSpPr>
            <p:cNvPr id="8"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9"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10"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19"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4</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4.1.2 </a:t>
            </a:r>
            <a:r>
              <a:rPr lang="zh-CN" altLang="en-US" dirty="0"/>
              <a:t>把控视频节奏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．通过添加音乐来调整视频节奏</a:t>
            </a:r>
            <a:endParaRPr lang="zh-CN" altLang="en-US" dirty="0"/>
          </a:p>
          <a:p>
            <a:r>
              <a:rPr lang="zh-CN" altLang="en-US" dirty="0"/>
              <a:t>音乐在控制视频节奏方面发挥着关键作用。选择适当的音乐，它的节奏和情感应与视频内容一致。创作者可以通过对音乐的高潮部分进行剪辑来增强戏剧性效果和情感。通过音乐在视频中引入节奏变化，以使观众不会感到单调。通过快节奏部分和慢节奏部分的交替，可以引起观众的兴趣。添加背景音乐后的素材如图所示。</a:t>
            </a:r>
            <a:endParaRPr lang="zh-CN" altLang="en-US" dirty="0"/>
          </a:p>
        </p:txBody>
      </p:sp>
      <p:pic>
        <p:nvPicPr>
          <p:cNvPr id="2" name="图片 1"/>
          <p:cNvPicPr>
            <a:picLocks noChangeAspect="1"/>
          </p:cNvPicPr>
          <p:nvPr/>
        </p:nvPicPr>
        <p:blipFill>
          <a:blip r:embed="rId1"/>
          <a:stretch>
            <a:fillRect/>
          </a:stretch>
        </p:blipFill>
        <p:spPr>
          <a:xfrm>
            <a:off x="2978150" y="3491865"/>
            <a:ext cx="6233160" cy="247269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4.1.2 </a:t>
            </a:r>
            <a:r>
              <a:rPr lang="zh-CN" altLang="en-US" dirty="0"/>
              <a:t>把控视频节奏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．通过逻辑顺序把握视频节奏</a:t>
            </a:r>
            <a:endParaRPr lang="zh-CN" altLang="en-US" dirty="0"/>
          </a:p>
          <a:p>
            <a:r>
              <a:rPr lang="zh-CN" altLang="en-US" dirty="0"/>
              <a:t>创作者可以通过剪辑合理地安排画面顺序。例如，在观看影视剧时，虽然画面在不断变化，但给人的感觉依然很连贯，不会断断续续。其原因在于，通过剪辑将符合心理预期以及逻辑顺序的画面衔接在一起后，由于画面彼此之间存在联系，因此每一个画面的出现都不会让观众感到突兀，自然会形成流畅、连贯的视觉感受。</a:t>
            </a:r>
            <a:endParaRPr lang="zh-CN" altLang="en-US" dirty="0"/>
          </a:p>
          <a:p>
            <a:r>
              <a:rPr lang="zh-CN" altLang="en-US" dirty="0"/>
              <a:t>而</a:t>
            </a:r>
            <a:r>
              <a:rPr lang="en-US" altLang="zh-CN" dirty="0"/>
              <a:t>“</a:t>
            </a:r>
            <a:r>
              <a:rPr lang="zh-CN" altLang="en-US" dirty="0"/>
              <a:t>逻辑顺序</a:t>
            </a:r>
            <a:r>
              <a:rPr lang="en-US" altLang="zh-CN" dirty="0"/>
              <a:t>”</a:t>
            </a:r>
            <a:r>
              <a:rPr lang="zh-CN" altLang="en-US" dirty="0"/>
              <a:t>则可以理解为现实场景中一些现象的自然规律。例如，一大片乌云来了，晴天变成阴天，即将下雨到雨水落下的画面。该画面既可以通过一个镜头表现，也可以通过多个镜头表现。如果通过多个镜头表现，那么乌云出现时的画面如图所示。</a:t>
            </a:r>
            <a:endParaRPr lang="zh-CN" altLang="en-US" dirty="0"/>
          </a:p>
        </p:txBody>
      </p:sp>
      <p:pic>
        <p:nvPicPr>
          <p:cNvPr id="2" name="图片 1"/>
          <p:cNvPicPr>
            <a:picLocks noChangeAspect="1"/>
          </p:cNvPicPr>
          <p:nvPr/>
        </p:nvPicPr>
        <p:blipFill>
          <a:blip r:embed="rId1"/>
          <a:stretch>
            <a:fillRect/>
          </a:stretch>
        </p:blipFill>
        <p:spPr>
          <a:xfrm>
            <a:off x="4768215" y="4559300"/>
            <a:ext cx="2653030" cy="177101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4.1.2 </a:t>
            </a:r>
            <a:r>
              <a:rPr lang="zh-CN" altLang="en-US" dirty="0"/>
              <a:t>把控视频节奏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其下一个画面理应是变成了阴天，如图所示，再到雨水落下的画面，如图所示。</a:t>
            </a:r>
            <a:endParaRPr lang="zh-CN" altLang="en-US" dirty="0"/>
          </a:p>
        </p:txBody>
      </p:sp>
      <p:grpSp>
        <p:nvGrpSpPr>
          <p:cNvPr id="6" name="组合 5"/>
          <p:cNvGrpSpPr/>
          <p:nvPr/>
        </p:nvGrpSpPr>
        <p:grpSpPr>
          <a:xfrm>
            <a:off x="1803400" y="2353945"/>
            <a:ext cx="8474075" cy="2738120"/>
            <a:chOff x="3893" y="3809"/>
            <a:chExt cx="9898" cy="3198"/>
          </a:xfrm>
        </p:grpSpPr>
        <p:pic>
          <p:nvPicPr>
            <p:cNvPr id="2" name="图片 1"/>
            <p:cNvPicPr>
              <a:picLocks noChangeAspect="1"/>
            </p:cNvPicPr>
            <p:nvPr/>
          </p:nvPicPr>
          <p:blipFill>
            <a:blip r:embed="rId1"/>
            <a:stretch>
              <a:fillRect/>
            </a:stretch>
          </p:blipFill>
          <p:spPr>
            <a:xfrm>
              <a:off x="3893" y="3809"/>
              <a:ext cx="4786" cy="3184"/>
            </a:xfrm>
            <a:prstGeom prst="rect">
              <a:avLst/>
            </a:prstGeom>
          </p:spPr>
        </p:pic>
        <p:pic>
          <p:nvPicPr>
            <p:cNvPr id="3" name="图片 2"/>
            <p:cNvPicPr>
              <a:picLocks noChangeAspect="1"/>
            </p:cNvPicPr>
            <p:nvPr/>
          </p:nvPicPr>
          <p:blipFill>
            <a:blip r:embed="rId2"/>
            <a:stretch>
              <a:fillRect/>
            </a:stretch>
          </p:blipFill>
          <p:spPr>
            <a:xfrm>
              <a:off x="8979" y="3809"/>
              <a:ext cx="4813" cy="3199"/>
            </a:xfrm>
            <a:prstGeom prst="rect">
              <a:avLst/>
            </a:prstGeom>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4.1.3 </a:t>
            </a:r>
            <a:r>
              <a:rPr lang="zh-CN" altLang="en-US" dirty="0"/>
              <a:t>二次创作视频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剪辑之所以能够成为独立的艺术门类，主要在于它是镜头语言和视听语言的再创作。既然提到</a:t>
            </a:r>
            <a:r>
              <a:rPr lang="en-US" altLang="zh-CN" dirty="0"/>
              <a:t>“</a:t>
            </a:r>
            <a:r>
              <a:rPr lang="zh-CN" altLang="en-US" dirty="0"/>
              <a:t>创作</a:t>
            </a:r>
            <a:r>
              <a:rPr lang="en-US" altLang="zh-CN" dirty="0"/>
              <a:t>”</a:t>
            </a:r>
            <a:r>
              <a:rPr lang="zh-CN" altLang="en-US" dirty="0"/>
              <a:t>，就意味着即便是相同的视频素材，通过不同的方式进行剪辑，也可以形成画面效果、风格甚至是情感都完全不同的视频。</a:t>
            </a:r>
            <a:endParaRPr lang="zh-CN" altLang="en-US" dirty="0"/>
          </a:p>
          <a:p>
            <a:r>
              <a:rPr lang="zh-CN" altLang="en-US" dirty="0"/>
              <a:t>剪辑的本质也是对视频画面中的人或物进行解构再到重组的过程，使得不同镜头经过组合、拼接产生了镜头单独存在时不具有的新的含义，也就是所谓的</a:t>
            </a:r>
            <a:r>
              <a:rPr lang="en-US" altLang="zh-CN" dirty="0"/>
              <a:t>“</a:t>
            </a:r>
            <a:r>
              <a:rPr lang="zh-CN" altLang="en-US" dirty="0"/>
              <a:t>蒙太奇</a:t>
            </a:r>
            <a:r>
              <a:rPr lang="en-US" altLang="zh-CN" dirty="0"/>
              <a:t>”</a:t>
            </a:r>
            <a:r>
              <a:rPr lang="zh-CN" altLang="en-US" dirty="0"/>
              <a:t>。</a:t>
            </a:r>
            <a:endParaRPr lang="zh-CN" altLang="en-US" dirty="0"/>
          </a:p>
          <a:p>
            <a:r>
              <a:rPr lang="zh-CN" altLang="en-US" dirty="0"/>
              <a:t>对于同样的视频素材，经过不同的创作者剪辑，其最终呈现的效果往往不尽相同，甚至是天差地别的。这也从侧面证明了，剪辑不是机械化劳动，而是需要发挥剪辑师的主观能动性，充分利用其对视频内容的理解和思考。</a:t>
            </a:r>
            <a:endParaRPr lang="zh-CN"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视频剪辑术语</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剪辑目的</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2936240"/>
            <a:ext cx="1793240" cy="127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视频后期剪辑要则</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剪辑工作的不同阶段</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4.4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tags/tag1.xml><?xml version="1.0" encoding="utf-8"?>
<p:tagLst xmlns:p="http://schemas.openxmlformats.org/presentationml/2006/main">
  <p:tag name="KSO_WM_DIAGRAM_VIRTUALLY_FRAME" val="{&quot;height&quot;:313.6,&quot;left&quot;:527.15,&quot;top&quot;:114.2,&quot;width&quot;:394.9}"/>
</p:tagLst>
</file>

<file path=ppt/tags/tag10.xml><?xml version="1.0" encoding="utf-8"?>
<p:tagLst xmlns:p="http://schemas.openxmlformats.org/presentationml/2006/main">
  <p:tag name="KSO_WM_DIAGRAM_VIRTUALLY_FRAME" val="{&quot;height&quot;:313.6,&quot;left&quot;:527.15,&quot;top&quot;:114.2,&quot;width&quot;:394.9}"/>
</p:tagLst>
</file>

<file path=ppt/tags/tag100.xml><?xml version="1.0" encoding="utf-8"?>
<p:tagLst xmlns:p="http://schemas.openxmlformats.org/presentationml/2006/main">
  <p:tag name="KSO_WM_DIAGRAM_VIRTUALLY_FRAME" val="{&quot;height&quot;:313.6,&quot;left&quot;:527.15,&quot;top&quot;:114.2,&quot;width&quot;:394.9}"/>
</p:tagLst>
</file>

<file path=ppt/tags/tag101.xml><?xml version="1.0" encoding="utf-8"?>
<p:tagLst xmlns:p="http://schemas.openxmlformats.org/presentationml/2006/main">
  <p:tag name="KSO_WM_DIAGRAM_VIRTUALLY_FRAME" val="{&quot;height&quot;:313.6,&quot;left&quot;:527.15,&quot;top&quot;:114.2,&quot;width&quot;:394.9}"/>
</p:tagLst>
</file>

<file path=ppt/tags/tag102.xml><?xml version="1.0" encoding="utf-8"?>
<p:tagLst xmlns:p="http://schemas.openxmlformats.org/presentationml/2006/main">
  <p:tag name="KSO_WM_DIAGRAM_VIRTUALLY_FRAME" val="{&quot;height&quot;:313.6,&quot;left&quot;:527.15,&quot;top&quot;:114.2,&quot;width&quot;:394.9}"/>
</p:tagLst>
</file>

<file path=ppt/tags/tag103.xml><?xml version="1.0" encoding="utf-8"?>
<p:tagLst xmlns:p="http://schemas.openxmlformats.org/presentationml/2006/main">
  <p:tag name="KSO_WM_DIAGRAM_VIRTUALLY_FRAME" val="{&quot;height&quot;:313.6,&quot;left&quot;:527.15,&quot;top&quot;:114.2,&quot;width&quot;:394.9}"/>
</p:tagLst>
</file>

<file path=ppt/tags/tag104.xml><?xml version="1.0" encoding="utf-8"?>
<p:tagLst xmlns:p="http://schemas.openxmlformats.org/presentationml/2006/main">
  <p:tag name="KSO_WM_DIAGRAM_VIRTUALLY_FRAME" val="{&quot;height&quot;:313.6,&quot;left&quot;:527.15,&quot;top&quot;:114.2,&quot;width&quot;:394.9}"/>
</p:tagLst>
</file>

<file path=ppt/tags/tag105.xml><?xml version="1.0" encoding="utf-8"?>
<p:tagLst xmlns:p="http://schemas.openxmlformats.org/presentationml/2006/main">
  <p:tag name="KSO_WM_DIAGRAM_VIRTUALLY_FRAME" val="{&quot;height&quot;:313.6,&quot;left&quot;:527.15,&quot;top&quot;:114.2,&quot;width&quot;:394.9}"/>
</p:tagLst>
</file>

<file path=ppt/tags/tag106.xml><?xml version="1.0" encoding="utf-8"?>
<p:tagLst xmlns:p="http://schemas.openxmlformats.org/presentationml/2006/main">
  <p:tag name="KSO_WM_DIAGRAM_VIRTUALLY_FRAME" val="{&quot;height&quot;:313.6,&quot;left&quot;:527.15,&quot;top&quot;:114.2,&quot;width&quot;:394.9}"/>
</p:tagLst>
</file>

<file path=ppt/tags/tag107.xml><?xml version="1.0" encoding="utf-8"?>
<p:tagLst xmlns:p="http://schemas.openxmlformats.org/presentationml/2006/main">
  <p:tag name="KSO_WM_DIAGRAM_VIRTUALLY_FRAME" val="{&quot;height&quot;:313.6,&quot;left&quot;:527.15,&quot;top&quot;:114.2,&quot;width&quot;:394.9}"/>
</p:tagLst>
</file>

<file path=ppt/tags/tag108.xml><?xml version="1.0" encoding="utf-8"?>
<p:tagLst xmlns:p="http://schemas.openxmlformats.org/presentationml/2006/main">
  <p:tag name="KSO_WM_DIAGRAM_VIRTUALLY_FRAME" val="{&quot;height&quot;:313.6,&quot;left&quot;:527.15,&quot;top&quot;:114.2,&quot;width&quot;:394.9}"/>
</p:tagLst>
</file>

<file path=ppt/tags/tag109.xml><?xml version="1.0" encoding="utf-8"?>
<p:tagLst xmlns:p="http://schemas.openxmlformats.org/presentationml/2006/main">
  <p:tag name="KSO_WM_DIAGRAM_VIRTUALLY_FRAME" val="{&quot;height&quot;:313.6,&quot;left&quot;:527.15,&quot;top&quot;:114.2,&quot;width&quot;:394.9}"/>
</p:tagLst>
</file>

<file path=ppt/tags/tag11.xml><?xml version="1.0" encoding="utf-8"?>
<p:tagLst xmlns:p="http://schemas.openxmlformats.org/presentationml/2006/main">
  <p:tag name="KSO_WM_DIAGRAM_VIRTUALLY_FRAME" val="{&quot;height&quot;:313.6,&quot;left&quot;:527.15,&quot;top&quot;:114.2,&quot;width&quot;:394.9}"/>
</p:tagLst>
</file>

<file path=ppt/tags/tag110.xml><?xml version="1.0" encoding="utf-8"?>
<p:tagLst xmlns:p="http://schemas.openxmlformats.org/presentationml/2006/main">
  <p:tag name="KSO_WM_DIAGRAM_VIRTUALLY_FRAME" val="{&quot;height&quot;:313.6,&quot;left&quot;:527.15,&quot;top&quot;:114.2,&quot;width&quot;:394.9}"/>
</p:tagLst>
</file>

<file path=ppt/tags/tag111.xml><?xml version="1.0" encoding="utf-8"?>
<p:tagLst xmlns:p="http://schemas.openxmlformats.org/presentationml/2006/main">
  <p:tag name="KSO_WM_DIAGRAM_VIRTUALLY_FRAME" val="{&quot;height&quot;:313.6,&quot;left&quot;:527.15,&quot;top&quot;:114.2,&quot;width&quot;:394.9}"/>
</p:tagLst>
</file>

<file path=ppt/tags/tag112.xml><?xml version="1.0" encoding="utf-8"?>
<p:tagLst xmlns:p="http://schemas.openxmlformats.org/presentationml/2006/main">
  <p:tag name="KSO_WM_DIAGRAM_VIRTUALLY_FRAME" val="{&quot;height&quot;:313.6,&quot;left&quot;:527.15,&quot;top&quot;:114.2,&quot;width&quot;:394.9}"/>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DIAGRAM_VIRTUALLY_FRAME" val="{&quot;height&quot;:313.6,&quot;left&quot;:527.15,&quot;top&quot;:114.2,&quot;width&quot;:409.45}"/>
</p:tagLst>
</file>

<file path=ppt/tags/tag118.xml><?xml version="1.0" encoding="utf-8"?>
<p:tagLst xmlns:p="http://schemas.openxmlformats.org/presentationml/2006/main">
  <p:tag name="KSO_WM_DIAGRAM_VIRTUALLY_FRAME" val="{&quot;height&quot;:313.6,&quot;left&quot;:527.15,&quot;top&quot;:114.2,&quot;width&quot;:409.45}"/>
</p:tagLst>
</file>

<file path=ppt/tags/tag119.xml><?xml version="1.0" encoding="utf-8"?>
<p:tagLst xmlns:p="http://schemas.openxmlformats.org/presentationml/2006/main">
  <p:tag name="KSO_WM_DIAGRAM_VIRTUALLY_FRAME" val="{&quot;height&quot;:313.6,&quot;left&quot;:527.15,&quot;top&quot;:114.2,&quot;width&quot;:409.45}"/>
</p:tagLst>
</file>

<file path=ppt/tags/tag12.xml><?xml version="1.0" encoding="utf-8"?>
<p:tagLst xmlns:p="http://schemas.openxmlformats.org/presentationml/2006/main">
  <p:tag name="KSO_WM_DIAGRAM_VIRTUALLY_FRAME" val="{&quot;height&quot;:313.6,&quot;left&quot;:527.15,&quot;top&quot;:114.2,&quot;width&quot;:394.9}"/>
</p:tagLst>
</file>

<file path=ppt/tags/tag120.xml><?xml version="1.0" encoding="utf-8"?>
<p:tagLst xmlns:p="http://schemas.openxmlformats.org/presentationml/2006/main">
  <p:tag name="KSO_WM_DIAGRAM_VIRTUALLY_FRAME" val="{&quot;height&quot;:313.6,&quot;left&quot;:527.15,&quot;top&quot;:114.2,&quot;width&quot;:409.45}"/>
</p:tagLst>
</file>

<file path=ppt/tags/tag121.xml><?xml version="1.0" encoding="utf-8"?>
<p:tagLst xmlns:p="http://schemas.openxmlformats.org/presentationml/2006/main">
  <p:tag name="KSO_WM_DIAGRAM_VIRTUALLY_FRAME" val="{&quot;height&quot;:313.6,&quot;left&quot;:527.15,&quot;top&quot;:114.2,&quot;width&quot;:409.45}"/>
</p:tagLst>
</file>

<file path=ppt/tags/tag122.xml><?xml version="1.0" encoding="utf-8"?>
<p:tagLst xmlns:p="http://schemas.openxmlformats.org/presentationml/2006/main">
  <p:tag name="KSO_WM_DIAGRAM_VIRTUALLY_FRAME" val="{&quot;height&quot;:313.6,&quot;left&quot;:527.15,&quot;top&quot;:114.2,&quot;width&quot;:409.45}"/>
</p:tagLst>
</file>

<file path=ppt/tags/tag123.xml><?xml version="1.0" encoding="utf-8"?>
<p:tagLst xmlns:p="http://schemas.openxmlformats.org/presentationml/2006/main">
  <p:tag name="KSO_WM_DIAGRAM_VIRTUALLY_FRAME" val="{&quot;height&quot;:313.6,&quot;left&quot;:527.15,&quot;top&quot;:114.2,&quot;width&quot;:409.45}"/>
</p:tagLst>
</file>

<file path=ppt/tags/tag124.xml><?xml version="1.0" encoding="utf-8"?>
<p:tagLst xmlns:p="http://schemas.openxmlformats.org/presentationml/2006/main">
  <p:tag name="KSO_WM_DIAGRAM_VIRTUALLY_FRAME" val="{&quot;height&quot;:313.6,&quot;left&quot;:527.15,&quot;top&quot;:114.2,&quot;width&quot;:409.45}"/>
</p:tagLst>
</file>

<file path=ppt/tags/tag125.xml><?xml version="1.0" encoding="utf-8"?>
<p:tagLst xmlns:p="http://schemas.openxmlformats.org/presentationml/2006/main">
  <p:tag name="KSO_WM_DIAGRAM_VIRTUALLY_FRAME" val="{&quot;height&quot;:313.6,&quot;left&quot;:527.15,&quot;top&quot;:114.2,&quot;width&quot;:409.45}"/>
</p:tagLst>
</file>

<file path=ppt/tags/tag126.xml><?xml version="1.0" encoding="utf-8"?>
<p:tagLst xmlns:p="http://schemas.openxmlformats.org/presentationml/2006/main">
  <p:tag name="KSO_WM_DIAGRAM_VIRTUALLY_FRAME" val="{&quot;height&quot;:313.6,&quot;left&quot;:527.15,&quot;top&quot;:114.2,&quot;width&quot;:409.45}"/>
</p:tagLst>
</file>

<file path=ppt/tags/tag127.xml><?xml version="1.0" encoding="utf-8"?>
<p:tagLst xmlns:p="http://schemas.openxmlformats.org/presentationml/2006/main">
  <p:tag name="KSO_WM_DIAGRAM_VIRTUALLY_FRAME" val="{&quot;height&quot;:313.6,&quot;left&quot;:527.15,&quot;top&quot;:114.2,&quot;width&quot;:409.45}"/>
</p:tagLst>
</file>

<file path=ppt/tags/tag128.xml><?xml version="1.0" encoding="utf-8"?>
<p:tagLst xmlns:p="http://schemas.openxmlformats.org/presentationml/2006/main">
  <p:tag name="KSO_WM_DIAGRAM_VIRTUALLY_FRAME" val="{&quot;height&quot;:313.6,&quot;left&quot;:527.15,&quot;top&quot;:114.2,&quot;width&quot;:409.45}"/>
</p:tagLst>
</file>

<file path=ppt/tags/tag129.xml><?xml version="1.0" encoding="utf-8"?>
<p:tagLst xmlns:p="http://schemas.openxmlformats.org/presentationml/2006/main">
  <p:tag name="KSO_WM_DIAGRAM_VIRTUALLY_FRAME" val="{&quot;height&quot;:313.6,&quot;left&quot;:527.15,&quot;top&quot;:114.2,&quot;width&quot;:409.45}"/>
</p:tagLst>
</file>

<file path=ppt/tags/tag13.xml><?xml version="1.0" encoding="utf-8"?>
<p:tagLst xmlns:p="http://schemas.openxmlformats.org/presentationml/2006/main">
  <p:tag name="KSO_WM_DIAGRAM_VIRTUALLY_FRAME" val="{&quot;height&quot;:313.6,&quot;left&quot;:527.15,&quot;top&quot;:114.2,&quot;width&quot;:394.9}"/>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DIAGRAM_VIRTUALLY_FRAME" val="{&quot;height&quot;:313.6,&quot;left&quot;:527.15,&quot;top&quot;:114.2,&quot;width&quot;:409.45}"/>
</p:tagLst>
</file>

<file path=ppt/tags/tag135.xml><?xml version="1.0" encoding="utf-8"?>
<p:tagLst xmlns:p="http://schemas.openxmlformats.org/presentationml/2006/main">
  <p:tag name="KSO_WM_DIAGRAM_VIRTUALLY_FRAME" val="{&quot;height&quot;:313.6,&quot;left&quot;:527.15,&quot;top&quot;:114.2,&quot;width&quot;:409.45}"/>
</p:tagLst>
</file>

<file path=ppt/tags/tag136.xml><?xml version="1.0" encoding="utf-8"?>
<p:tagLst xmlns:p="http://schemas.openxmlformats.org/presentationml/2006/main">
  <p:tag name="KSO_WM_DIAGRAM_VIRTUALLY_FRAME" val="{&quot;height&quot;:313.6,&quot;left&quot;:527.15,&quot;top&quot;:114.2,&quot;width&quot;:409.45}"/>
</p:tagLst>
</file>

<file path=ppt/tags/tag137.xml><?xml version="1.0" encoding="utf-8"?>
<p:tagLst xmlns:p="http://schemas.openxmlformats.org/presentationml/2006/main">
  <p:tag name="KSO_WM_DIAGRAM_VIRTUALLY_FRAME" val="{&quot;height&quot;:313.6,&quot;left&quot;:527.15,&quot;top&quot;:114.2,&quot;width&quot;:409.45}"/>
</p:tagLst>
</file>

<file path=ppt/tags/tag138.xml><?xml version="1.0" encoding="utf-8"?>
<p:tagLst xmlns:p="http://schemas.openxmlformats.org/presentationml/2006/main">
  <p:tag name="KSO_WM_DIAGRAM_VIRTUALLY_FRAME" val="{&quot;height&quot;:313.6,&quot;left&quot;:527.15,&quot;top&quot;:114.2,&quot;width&quot;:409.45}"/>
</p:tagLst>
</file>

<file path=ppt/tags/tag139.xml><?xml version="1.0" encoding="utf-8"?>
<p:tagLst xmlns:p="http://schemas.openxmlformats.org/presentationml/2006/main">
  <p:tag name="KSO_WM_DIAGRAM_VIRTUALLY_FRAME" val="{&quot;height&quot;:313.6,&quot;left&quot;:527.15,&quot;top&quot;:114.2,&quot;width&quot;:409.45}"/>
</p:tagLst>
</file>

<file path=ppt/tags/tag14.xml><?xml version="1.0" encoding="utf-8"?>
<p:tagLst xmlns:p="http://schemas.openxmlformats.org/presentationml/2006/main">
  <p:tag name="KSO_WM_DIAGRAM_VIRTUALLY_FRAME" val="{&quot;height&quot;:313.6,&quot;left&quot;:527.15,&quot;top&quot;:114.2,&quot;width&quot;:394.9}"/>
</p:tagLst>
</file>

<file path=ppt/tags/tag140.xml><?xml version="1.0" encoding="utf-8"?>
<p:tagLst xmlns:p="http://schemas.openxmlformats.org/presentationml/2006/main">
  <p:tag name="KSO_WM_DIAGRAM_VIRTUALLY_FRAME" val="{&quot;height&quot;:313.6,&quot;left&quot;:527.15,&quot;top&quot;:114.2,&quot;width&quot;:409.45}"/>
</p:tagLst>
</file>

<file path=ppt/tags/tag141.xml><?xml version="1.0" encoding="utf-8"?>
<p:tagLst xmlns:p="http://schemas.openxmlformats.org/presentationml/2006/main">
  <p:tag name="KSO_WM_DIAGRAM_VIRTUALLY_FRAME" val="{&quot;height&quot;:313.6,&quot;left&quot;:527.15,&quot;top&quot;:114.2,&quot;width&quot;:409.45}"/>
</p:tagLst>
</file>

<file path=ppt/tags/tag142.xml><?xml version="1.0" encoding="utf-8"?>
<p:tagLst xmlns:p="http://schemas.openxmlformats.org/presentationml/2006/main">
  <p:tag name="KSO_WM_DIAGRAM_VIRTUALLY_FRAME" val="{&quot;height&quot;:313.6,&quot;left&quot;:527.15,&quot;top&quot;:114.2,&quot;width&quot;:409.45}"/>
</p:tagLst>
</file>

<file path=ppt/tags/tag143.xml><?xml version="1.0" encoding="utf-8"?>
<p:tagLst xmlns:p="http://schemas.openxmlformats.org/presentationml/2006/main">
  <p:tag name="KSO_WM_DIAGRAM_VIRTUALLY_FRAME" val="{&quot;height&quot;:313.6,&quot;left&quot;:527.15,&quot;top&quot;:114.2,&quot;width&quot;:409.45}"/>
</p:tagLst>
</file>

<file path=ppt/tags/tag144.xml><?xml version="1.0" encoding="utf-8"?>
<p:tagLst xmlns:p="http://schemas.openxmlformats.org/presentationml/2006/main">
  <p:tag name="KSO_WM_DIAGRAM_VIRTUALLY_FRAME" val="{&quot;height&quot;:313.6,&quot;left&quot;:527.15,&quot;top&quot;:114.2,&quot;width&quot;:409.45}"/>
</p:tagLst>
</file>

<file path=ppt/tags/tag145.xml><?xml version="1.0" encoding="utf-8"?>
<p:tagLst xmlns:p="http://schemas.openxmlformats.org/presentationml/2006/main">
  <p:tag name="KSO_WM_DIAGRAM_VIRTUALLY_FRAME" val="{&quot;height&quot;:313.6,&quot;left&quot;:527.15,&quot;top&quot;:114.2,&quot;width&quot;:409.45}"/>
</p:tagLst>
</file>

<file path=ppt/tags/tag146.xml><?xml version="1.0" encoding="utf-8"?>
<p:tagLst xmlns:p="http://schemas.openxmlformats.org/presentationml/2006/main">
  <p:tag name="KSO_WM_DIAGRAM_VIRTUALLY_FRAME" val="{&quot;height&quot;:313.6,&quot;left&quot;:527.15,&quot;top&quot;:114.2,&quot;width&quot;:409.45}"/>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DIAGRAM_VIRTUALLY_FRAME" val="{&quot;height&quot;:313.6,&quot;left&quot;:527.15,&quot;top&quot;:114.2,&quot;width&quot;:394.9}"/>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PP_MARK_KEY" val="24f52fed-0f4a-41cf-893a-d82469f19cea"/>
  <p:tag name="COMMONDATA" val="eyJoZGlkIjoiNDYyMzA4NDNlYzUwNWI0YTA0YjUwM2I5YWFhMmNlZDkifQ=="/>
</p:tagLst>
</file>

<file path=ppt/tags/tag16.xml><?xml version="1.0" encoding="utf-8"?>
<p:tagLst xmlns:p="http://schemas.openxmlformats.org/presentationml/2006/main">
  <p:tag name="KSO_WM_DIAGRAM_VIRTUALLY_FRAME" val="{&quot;height&quot;:313.6,&quot;left&quot;:527.15,&quot;top&quot;:114.2,&quot;width&quot;:394.9}"/>
</p:tagLst>
</file>

<file path=ppt/tags/tag17.xml><?xml version="1.0" encoding="utf-8"?>
<p:tagLst xmlns:p="http://schemas.openxmlformats.org/presentationml/2006/main">
  <p:tag name="KSO_WM_DIAGRAM_VIRTUALLY_FRAME" val="{&quot;height&quot;:313.6,&quot;left&quot;:527.15,&quot;top&quot;:114.2,&quot;width&quot;:394.9}"/>
</p:tagLst>
</file>

<file path=ppt/tags/tag18.xml><?xml version="1.0" encoding="utf-8"?>
<p:tagLst xmlns:p="http://schemas.openxmlformats.org/presentationml/2006/main">
  <p:tag name="KSO_WM_DIAGRAM_VIRTUALLY_FRAME" val="{&quot;height&quot;:313.6,&quot;left&quot;:527.15,&quot;top&quot;:114.2,&quot;width&quot;:394.9}"/>
</p:tagLst>
</file>

<file path=ppt/tags/tag19.xml><?xml version="1.0" encoding="utf-8"?>
<p:tagLst xmlns:p="http://schemas.openxmlformats.org/presentationml/2006/main">
  <p:tag name="KSO_WM_DIAGRAM_VIRTUALLY_FRAME" val="{&quot;height&quot;:313.6,&quot;left&quot;:527.15,&quot;top&quot;:114.2,&quot;width&quot;:394.9}"/>
</p:tagLst>
</file>

<file path=ppt/tags/tag2.xml><?xml version="1.0" encoding="utf-8"?>
<p:tagLst xmlns:p="http://schemas.openxmlformats.org/presentationml/2006/main">
  <p:tag name="KSO_WM_DIAGRAM_VIRTUALLY_FRAME" val="{&quot;height&quot;:313.6,&quot;left&quot;:527.15,&quot;top&quot;:114.2,&quot;width&quot;:394.9}"/>
</p:tagLst>
</file>

<file path=ppt/tags/tag20.xml><?xml version="1.0" encoding="utf-8"?>
<p:tagLst xmlns:p="http://schemas.openxmlformats.org/presentationml/2006/main">
  <p:tag name="KSO_WM_DIAGRAM_VIRTUALLY_FRAME" val="{&quot;height&quot;:313.6,&quot;left&quot;:527.15,&quot;top&quot;:114.2,&quot;width&quot;:394.9}"/>
</p:tagLst>
</file>

<file path=ppt/tags/tag21.xml><?xml version="1.0" encoding="utf-8"?>
<p:tagLst xmlns:p="http://schemas.openxmlformats.org/presentationml/2006/main">
  <p:tag name="KSO_WM_DIAGRAM_VIRTUALLY_FRAME" val="{&quot;height&quot;:313.6,&quot;left&quot;:527.15,&quot;top&quot;:114.2,&quot;width&quot;:394.9}"/>
</p:tagLst>
</file>

<file path=ppt/tags/tag22.xml><?xml version="1.0" encoding="utf-8"?>
<p:tagLst xmlns:p="http://schemas.openxmlformats.org/presentationml/2006/main">
  <p:tag name="KSO_WM_DIAGRAM_VIRTUALLY_FRAME" val="{&quot;height&quot;:313.6,&quot;left&quot;:527.15,&quot;top&quot;:114.2,&quot;width&quot;:394.9}"/>
</p:tagLst>
</file>

<file path=ppt/tags/tag23.xml><?xml version="1.0" encoding="utf-8"?>
<p:tagLst xmlns:p="http://schemas.openxmlformats.org/presentationml/2006/main">
  <p:tag name="KSO_WM_DIAGRAM_VIRTUALLY_FRAME" val="{&quot;height&quot;:313.6,&quot;left&quot;:527.15,&quot;top&quot;:114.2,&quot;width&quot;:394.9}"/>
</p:tagLst>
</file>

<file path=ppt/tags/tag24.xml><?xml version="1.0" encoding="utf-8"?>
<p:tagLst xmlns:p="http://schemas.openxmlformats.org/presentationml/2006/main">
  <p:tag name="KSO_WM_DIAGRAM_VIRTUALLY_FRAME" val="{&quot;height&quot;:313.6,&quot;left&quot;:527.15,&quot;top&quot;:114.2,&quot;width&quot;:394.9}"/>
</p:tagLst>
</file>

<file path=ppt/tags/tag25.xml><?xml version="1.0" encoding="utf-8"?>
<p:tagLst xmlns:p="http://schemas.openxmlformats.org/presentationml/2006/main">
  <p:tag name="KSO_WM_DIAGRAM_VIRTUALLY_FRAME" val="{&quot;height&quot;:313.6,&quot;left&quot;:527.15,&quot;top&quot;:114.2,&quot;width&quot;:394.9}"/>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DIAGRAM_VIRTUALLY_FRAME" val="{&quot;height&quot;:313.6,&quot;left&quot;:527.15,&quot;top&quot;:114.2,&quot;width&quot;:394.9}"/>
</p:tagLst>
</file>

<file path=ppt/tags/tag30.xml><?xml version="1.0" encoding="utf-8"?>
<p:tagLst xmlns:p="http://schemas.openxmlformats.org/presentationml/2006/main">
  <p:tag name="KSO_WM_DIAGRAM_VIRTUALLY_FRAME" val="{&quot;height&quot;:313.6,&quot;left&quot;:527.15,&quot;top&quot;:114.2,&quot;width&quot;:394.9}"/>
</p:tagLst>
</file>

<file path=ppt/tags/tag31.xml><?xml version="1.0" encoding="utf-8"?>
<p:tagLst xmlns:p="http://schemas.openxmlformats.org/presentationml/2006/main">
  <p:tag name="KSO_WM_DIAGRAM_VIRTUALLY_FRAME" val="{&quot;height&quot;:313.6,&quot;left&quot;:527.15,&quot;top&quot;:114.2,&quot;width&quot;:394.9}"/>
</p:tagLst>
</file>

<file path=ppt/tags/tag32.xml><?xml version="1.0" encoding="utf-8"?>
<p:tagLst xmlns:p="http://schemas.openxmlformats.org/presentationml/2006/main">
  <p:tag name="KSO_WM_DIAGRAM_VIRTUALLY_FRAME" val="{&quot;height&quot;:313.6,&quot;left&quot;:527.15,&quot;top&quot;:114.2,&quot;width&quot;:394.9}"/>
</p:tagLst>
</file>

<file path=ppt/tags/tag33.xml><?xml version="1.0" encoding="utf-8"?>
<p:tagLst xmlns:p="http://schemas.openxmlformats.org/presentationml/2006/main">
  <p:tag name="KSO_WM_DIAGRAM_VIRTUALLY_FRAME" val="{&quot;height&quot;:313.6,&quot;left&quot;:527.15,&quot;top&quot;:114.2,&quot;width&quot;:394.9}"/>
</p:tagLst>
</file>

<file path=ppt/tags/tag34.xml><?xml version="1.0" encoding="utf-8"?>
<p:tagLst xmlns:p="http://schemas.openxmlformats.org/presentationml/2006/main">
  <p:tag name="KSO_WM_DIAGRAM_VIRTUALLY_FRAME" val="{&quot;height&quot;:313.6,&quot;left&quot;:527.15,&quot;top&quot;:114.2,&quot;width&quot;:394.9}"/>
</p:tagLst>
</file>

<file path=ppt/tags/tag35.xml><?xml version="1.0" encoding="utf-8"?>
<p:tagLst xmlns:p="http://schemas.openxmlformats.org/presentationml/2006/main">
  <p:tag name="KSO_WM_DIAGRAM_VIRTUALLY_FRAME" val="{&quot;height&quot;:313.6,&quot;left&quot;:527.15,&quot;top&quot;:114.2,&quot;width&quot;:394.9}"/>
</p:tagLst>
</file>

<file path=ppt/tags/tag36.xml><?xml version="1.0" encoding="utf-8"?>
<p:tagLst xmlns:p="http://schemas.openxmlformats.org/presentationml/2006/main">
  <p:tag name="KSO_WM_DIAGRAM_VIRTUALLY_FRAME" val="{&quot;height&quot;:313.6,&quot;left&quot;:527.15,&quot;top&quot;:114.2,&quot;width&quot;:394.9}"/>
</p:tagLst>
</file>

<file path=ppt/tags/tag37.xml><?xml version="1.0" encoding="utf-8"?>
<p:tagLst xmlns:p="http://schemas.openxmlformats.org/presentationml/2006/main">
  <p:tag name="KSO_WM_DIAGRAM_VIRTUALLY_FRAME" val="{&quot;height&quot;:313.6,&quot;left&quot;:527.15,&quot;top&quot;:114.2,&quot;width&quot;:394.9}"/>
</p:tagLst>
</file>

<file path=ppt/tags/tag38.xml><?xml version="1.0" encoding="utf-8"?>
<p:tagLst xmlns:p="http://schemas.openxmlformats.org/presentationml/2006/main">
  <p:tag name="KSO_WM_DIAGRAM_VIRTUALLY_FRAME" val="{&quot;height&quot;:313.6,&quot;left&quot;:527.15,&quot;top&quot;:114.2,&quot;width&quot;:394.9}"/>
</p:tagLst>
</file>

<file path=ppt/tags/tag39.xml><?xml version="1.0" encoding="utf-8"?>
<p:tagLst xmlns:p="http://schemas.openxmlformats.org/presentationml/2006/main">
  <p:tag name="KSO_WM_DIAGRAM_VIRTUALLY_FRAME" val="{&quot;height&quot;:313.6,&quot;left&quot;:527.15,&quot;top&quot;:114.2,&quot;width&quot;:394.9}"/>
</p:tagLst>
</file>

<file path=ppt/tags/tag4.xml><?xml version="1.0" encoding="utf-8"?>
<p:tagLst xmlns:p="http://schemas.openxmlformats.org/presentationml/2006/main">
  <p:tag name="KSO_WM_DIAGRAM_VIRTUALLY_FRAME" val="{&quot;height&quot;:313.6,&quot;left&quot;:527.15,&quot;top&quot;:114.2,&quot;width&quot;:394.9}"/>
</p:tagLst>
</file>

<file path=ppt/tags/tag40.xml><?xml version="1.0" encoding="utf-8"?>
<p:tagLst xmlns:p="http://schemas.openxmlformats.org/presentationml/2006/main">
  <p:tag name="KSO_WM_DIAGRAM_VIRTUALLY_FRAME" val="{&quot;height&quot;:313.6,&quot;left&quot;:527.15,&quot;top&quot;:114.2,&quot;width&quot;:394.9}"/>
</p:tagLst>
</file>

<file path=ppt/tags/tag41.xml><?xml version="1.0" encoding="utf-8"?>
<p:tagLst xmlns:p="http://schemas.openxmlformats.org/presentationml/2006/main">
  <p:tag name="KSO_WM_DIAGRAM_VIRTUALLY_FRAME" val="{&quot;height&quot;:313.6,&quot;left&quot;:527.15,&quot;top&quot;:114.2,&quot;width&quot;:394.9}"/>
</p:tagLst>
</file>

<file path=ppt/tags/tag42.xml><?xml version="1.0" encoding="utf-8"?>
<p:tagLst xmlns:p="http://schemas.openxmlformats.org/presentationml/2006/main">
  <p:tag name="KSO_WM_DIAGRAM_VIRTUALLY_FRAME" val="{&quot;height&quot;:313.6,&quot;left&quot;:527.15,&quot;top&quot;:114.2,&quot;width&quot;:394.9}"/>
</p:tagLst>
</file>

<file path=ppt/tags/tag43.xml><?xml version="1.0" encoding="utf-8"?>
<p:tagLst xmlns:p="http://schemas.openxmlformats.org/presentationml/2006/main">
  <p:tag name="KSO_WM_DIAGRAM_VIRTUALLY_FRAME" val="{&quot;height&quot;:313.6,&quot;left&quot;:527.15,&quot;top&quot;:114.2,&quot;width&quot;:394.9}"/>
</p:tagLst>
</file>

<file path=ppt/tags/tag44.xml><?xml version="1.0" encoding="utf-8"?>
<p:tagLst xmlns:p="http://schemas.openxmlformats.org/presentationml/2006/main">
  <p:tag name="KSO_WM_DIAGRAM_VIRTUALLY_FRAME" val="{&quot;height&quot;:313.6,&quot;left&quot;:527.15,&quot;top&quot;:114.2,&quot;width&quot;:394.9}"/>
</p:tagLst>
</file>

<file path=ppt/tags/tag45.xml><?xml version="1.0" encoding="utf-8"?>
<p:tagLst xmlns:p="http://schemas.openxmlformats.org/presentationml/2006/main">
  <p:tag name="KSO_WM_DIAGRAM_VIRTUALLY_FRAME" val="{&quot;height&quot;:313.6,&quot;left&quot;:527.15,&quot;top&quot;:114.2,&quot;width&quot;:394.9}"/>
</p:tagLst>
</file>

<file path=ppt/tags/tag46.xml><?xml version="1.0" encoding="utf-8"?>
<p:tagLst xmlns:p="http://schemas.openxmlformats.org/presentationml/2006/main">
  <p:tag name="KSO_WM_DIAGRAM_VIRTUALLY_FRAME" val="{&quot;height&quot;:313.6,&quot;left&quot;:527.15,&quot;top&quot;:114.2,&quot;width&quot;:394.9}"/>
</p:tagLst>
</file>

<file path=ppt/tags/tag47.xml><?xml version="1.0" encoding="utf-8"?>
<p:tagLst xmlns:p="http://schemas.openxmlformats.org/presentationml/2006/main">
  <p:tag name="KSO_WM_DIAGRAM_VIRTUALLY_FRAME" val="{&quot;height&quot;:313.6,&quot;left&quot;:527.15,&quot;top&quot;:114.2,&quot;width&quot;:394.9}"/>
</p:tagLst>
</file>

<file path=ppt/tags/tag48.xml><?xml version="1.0" encoding="utf-8"?>
<p:tagLst xmlns:p="http://schemas.openxmlformats.org/presentationml/2006/main">
  <p:tag name="KSO_WM_DIAGRAM_VIRTUALLY_FRAME" val="{&quot;height&quot;:313.6,&quot;left&quot;:527.15,&quot;top&quot;:114.2,&quot;width&quot;:394.9}"/>
</p:tagLst>
</file>

<file path=ppt/tags/tag49.xml><?xml version="1.0" encoding="utf-8"?>
<p:tagLst xmlns:p="http://schemas.openxmlformats.org/presentationml/2006/main">
  <p:tag name="KSO_WM_DIAGRAM_VIRTUALLY_FRAME" val="{&quot;height&quot;:313.6,&quot;left&quot;:527.15,&quot;top&quot;:114.2,&quot;width&quot;:394.9}"/>
</p:tagLst>
</file>

<file path=ppt/tags/tag5.xml><?xml version="1.0" encoding="utf-8"?>
<p:tagLst xmlns:p="http://schemas.openxmlformats.org/presentationml/2006/main">
  <p:tag name="KSO_WM_DIAGRAM_VIRTUALLY_FRAME" val="{&quot;height&quot;:313.6,&quot;left&quot;:527.15,&quot;top&quot;:114.2,&quot;width&quot;:394.9}"/>
</p:tagLst>
</file>

<file path=ppt/tags/tag50.xml><?xml version="1.0" encoding="utf-8"?>
<p:tagLst xmlns:p="http://schemas.openxmlformats.org/presentationml/2006/main">
  <p:tag name="KSO_WM_DIAGRAM_VIRTUALLY_FRAME" val="{&quot;height&quot;:313.6,&quot;left&quot;:527.15,&quot;top&quot;:114.2,&quot;width&quot;:394.9}"/>
</p:tagLst>
</file>

<file path=ppt/tags/tag51.xml><?xml version="1.0" encoding="utf-8"?>
<p:tagLst xmlns:p="http://schemas.openxmlformats.org/presentationml/2006/main">
  <p:tag name="KSO_WM_DIAGRAM_VIRTUALLY_FRAME" val="{&quot;height&quot;:313.6,&quot;left&quot;:527.15,&quot;top&quot;:114.2,&quot;width&quot;:394.9}"/>
</p:tagLst>
</file>

<file path=ppt/tags/tag52.xml><?xml version="1.0" encoding="utf-8"?>
<p:tagLst xmlns:p="http://schemas.openxmlformats.org/presentationml/2006/main">
  <p:tag name="KSO_WM_DIAGRAM_VIRTUALLY_FRAME" val="{&quot;height&quot;:313.6,&quot;left&quot;:527.15,&quot;top&quot;:114.2,&quot;width&quot;:394.9}"/>
</p:tagLst>
</file>

<file path=ppt/tags/tag53.xml><?xml version="1.0" encoding="utf-8"?>
<p:tagLst xmlns:p="http://schemas.openxmlformats.org/presentationml/2006/main">
  <p:tag name="KSO_WM_DIAGRAM_VIRTUALLY_FRAME" val="{&quot;height&quot;:313.6,&quot;left&quot;:527.15,&quot;top&quot;:114.2,&quot;width&quot;:394.9}"/>
</p:tagLst>
</file>

<file path=ppt/tags/tag54.xml><?xml version="1.0" encoding="utf-8"?>
<p:tagLst xmlns:p="http://schemas.openxmlformats.org/presentationml/2006/main">
  <p:tag name="KSO_WM_DIAGRAM_VIRTUALLY_FRAME" val="{&quot;height&quot;:313.6,&quot;left&quot;:527.15,&quot;top&quot;:114.2,&quot;width&quot;:394.9}"/>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DIAGRAM_VIRTUALLY_FRAME" val="{&quot;height&quot;:313.6,&quot;left&quot;:527.15,&quot;top&quot;:114.2,&quot;width&quot;:394.9}"/>
</p:tagLst>
</file>

<file path=ppt/tags/tag6.xml><?xml version="1.0" encoding="utf-8"?>
<p:tagLst xmlns:p="http://schemas.openxmlformats.org/presentationml/2006/main">
  <p:tag name="KSO_WM_DIAGRAM_VIRTUALLY_FRAME" val="{&quot;height&quot;:313.6,&quot;left&quot;:527.15,&quot;top&quot;:114.2,&quot;width&quot;:394.9}"/>
</p:tagLst>
</file>

<file path=ppt/tags/tag60.xml><?xml version="1.0" encoding="utf-8"?>
<p:tagLst xmlns:p="http://schemas.openxmlformats.org/presentationml/2006/main">
  <p:tag name="KSO_WM_DIAGRAM_VIRTUALLY_FRAME" val="{&quot;height&quot;:313.6,&quot;left&quot;:527.15,&quot;top&quot;:114.2,&quot;width&quot;:394.9}"/>
</p:tagLst>
</file>

<file path=ppt/tags/tag61.xml><?xml version="1.0" encoding="utf-8"?>
<p:tagLst xmlns:p="http://schemas.openxmlformats.org/presentationml/2006/main">
  <p:tag name="KSO_WM_DIAGRAM_VIRTUALLY_FRAME" val="{&quot;height&quot;:313.6,&quot;left&quot;:527.15,&quot;top&quot;:114.2,&quot;width&quot;:394.9}"/>
</p:tagLst>
</file>

<file path=ppt/tags/tag62.xml><?xml version="1.0" encoding="utf-8"?>
<p:tagLst xmlns:p="http://schemas.openxmlformats.org/presentationml/2006/main">
  <p:tag name="KSO_WM_DIAGRAM_VIRTUALLY_FRAME" val="{&quot;height&quot;:313.6,&quot;left&quot;:527.15,&quot;top&quot;:114.2,&quot;width&quot;:394.9}"/>
</p:tagLst>
</file>

<file path=ppt/tags/tag63.xml><?xml version="1.0" encoding="utf-8"?>
<p:tagLst xmlns:p="http://schemas.openxmlformats.org/presentationml/2006/main">
  <p:tag name="KSO_WM_DIAGRAM_VIRTUALLY_FRAME" val="{&quot;height&quot;:313.6,&quot;left&quot;:527.15,&quot;top&quot;:114.2,&quot;width&quot;:394.9}"/>
</p:tagLst>
</file>

<file path=ppt/tags/tag64.xml><?xml version="1.0" encoding="utf-8"?>
<p:tagLst xmlns:p="http://schemas.openxmlformats.org/presentationml/2006/main">
  <p:tag name="KSO_WM_DIAGRAM_VIRTUALLY_FRAME" val="{&quot;height&quot;:313.6,&quot;left&quot;:527.15,&quot;top&quot;:114.2,&quot;width&quot;:394.9}"/>
</p:tagLst>
</file>

<file path=ppt/tags/tag65.xml><?xml version="1.0" encoding="utf-8"?>
<p:tagLst xmlns:p="http://schemas.openxmlformats.org/presentationml/2006/main">
  <p:tag name="KSO_WM_DIAGRAM_VIRTUALLY_FRAME" val="{&quot;height&quot;:313.6,&quot;left&quot;:527.15,&quot;top&quot;:114.2,&quot;width&quot;:394.9}"/>
</p:tagLst>
</file>

<file path=ppt/tags/tag66.xml><?xml version="1.0" encoding="utf-8"?>
<p:tagLst xmlns:p="http://schemas.openxmlformats.org/presentationml/2006/main">
  <p:tag name="KSO_WM_DIAGRAM_VIRTUALLY_FRAME" val="{&quot;height&quot;:313.6,&quot;left&quot;:527.15,&quot;top&quot;:114.2,&quot;width&quot;:394.9}"/>
</p:tagLst>
</file>

<file path=ppt/tags/tag67.xml><?xml version="1.0" encoding="utf-8"?>
<p:tagLst xmlns:p="http://schemas.openxmlformats.org/presentationml/2006/main">
  <p:tag name="KSO_WM_DIAGRAM_VIRTUALLY_FRAME" val="{&quot;height&quot;:313.6,&quot;left&quot;:527.15,&quot;top&quot;:114.2,&quot;width&quot;:394.9}"/>
</p:tagLst>
</file>

<file path=ppt/tags/tag68.xml><?xml version="1.0" encoding="utf-8"?>
<p:tagLst xmlns:p="http://schemas.openxmlformats.org/presentationml/2006/main">
  <p:tag name="KSO_WM_DIAGRAM_VIRTUALLY_FRAME" val="{&quot;height&quot;:313.6,&quot;left&quot;:527.15,&quot;top&quot;:114.2,&quot;width&quot;:394.9}"/>
</p:tagLst>
</file>

<file path=ppt/tags/tag69.xml><?xml version="1.0" encoding="utf-8"?>
<p:tagLst xmlns:p="http://schemas.openxmlformats.org/presentationml/2006/main">
  <p:tag name="KSO_WM_DIAGRAM_VIRTUALLY_FRAME" val="{&quot;height&quot;:313.6,&quot;left&quot;:527.15,&quot;top&quot;:114.2,&quot;width&quot;:394.9}"/>
</p:tagLst>
</file>

<file path=ppt/tags/tag7.xml><?xml version="1.0" encoding="utf-8"?>
<p:tagLst xmlns:p="http://schemas.openxmlformats.org/presentationml/2006/main">
  <p:tag name="KSO_WM_DIAGRAM_VIRTUALLY_FRAME" val="{&quot;height&quot;:313.6,&quot;left&quot;:527.15,&quot;top&quot;:114.2,&quot;width&quot;:394.9}"/>
</p:tagLst>
</file>

<file path=ppt/tags/tag70.xml><?xml version="1.0" encoding="utf-8"?>
<p:tagLst xmlns:p="http://schemas.openxmlformats.org/presentationml/2006/main">
  <p:tag name="KSO_WM_DIAGRAM_VIRTUALLY_FRAME" val="{&quot;height&quot;:313.6,&quot;left&quot;:527.15,&quot;top&quot;:114.2,&quot;width&quot;:394.9}"/>
</p:tagLst>
</file>

<file path=ppt/tags/tag71.xml><?xml version="1.0" encoding="utf-8"?>
<p:tagLst xmlns:p="http://schemas.openxmlformats.org/presentationml/2006/main">
  <p:tag name="KSO_WM_DIAGRAM_VIRTUALLY_FRAME" val="{&quot;height&quot;:313.6,&quot;left&quot;:527.15,&quot;top&quot;:114.2,&quot;width&quot;:394.9}"/>
</p:tagLst>
</file>

<file path=ppt/tags/tag72.xml><?xml version="1.0" encoding="utf-8"?>
<p:tagLst xmlns:p="http://schemas.openxmlformats.org/presentationml/2006/main">
  <p:tag name="KSO_WM_DIAGRAM_VIRTUALLY_FRAME" val="{&quot;height&quot;:313.6,&quot;left&quot;:527.15,&quot;top&quot;:114.2,&quot;width&quot;:394.9}"/>
</p:tagLst>
</file>

<file path=ppt/tags/tag73.xml><?xml version="1.0" encoding="utf-8"?>
<p:tagLst xmlns:p="http://schemas.openxmlformats.org/presentationml/2006/main">
  <p:tag name="KSO_WM_DIAGRAM_VIRTUALLY_FRAME" val="{&quot;height&quot;:313.6,&quot;left&quot;:527.15,&quot;top&quot;:114.2,&quot;width&quot;:394.9}"/>
</p:tagLst>
</file>

<file path=ppt/tags/tag74.xml><?xml version="1.0" encoding="utf-8"?>
<p:tagLst xmlns:p="http://schemas.openxmlformats.org/presentationml/2006/main">
  <p:tag name="KSO_WM_DIAGRAM_VIRTUALLY_FRAME" val="{&quot;height&quot;:313.6,&quot;left&quot;:527.15,&quot;top&quot;:114.2,&quot;width&quot;:394.9}"/>
</p:tagLst>
</file>

<file path=ppt/tags/tag75.xml><?xml version="1.0" encoding="utf-8"?>
<p:tagLst xmlns:p="http://schemas.openxmlformats.org/presentationml/2006/main">
  <p:tag name="KSO_WM_DIAGRAM_VIRTUALLY_FRAME" val="{&quot;height&quot;:313.6,&quot;left&quot;:527.15,&quot;top&quot;:114.2,&quot;width&quot;:394.9}"/>
</p:tagLst>
</file>

<file path=ppt/tags/tag76.xml><?xml version="1.0" encoding="utf-8"?>
<p:tagLst xmlns:p="http://schemas.openxmlformats.org/presentationml/2006/main">
  <p:tag name="KSO_WM_DIAGRAM_VIRTUALLY_FRAME" val="{&quot;height&quot;:313.6,&quot;left&quot;:527.15,&quot;top&quot;:114.2,&quot;width&quot;:394.9}"/>
</p:tagLst>
</file>

<file path=ppt/tags/tag77.xml><?xml version="1.0" encoding="utf-8"?>
<p:tagLst xmlns:p="http://schemas.openxmlformats.org/presentationml/2006/main">
  <p:tag name="KSO_WM_DIAGRAM_VIRTUALLY_FRAME" val="{&quot;height&quot;:313.6,&quot;left&quot;:527.15,&quot;top&quot;:114.2,&quot;width&quot;:394.9}"/>
</p:tagLst>
</file>

<file path=ppt/tags/tag78.xml><?xml version="1.0" encoding="utf-8"?>
<p:tagLst xmlns:p="http://schemas.openxmlformats.org/presentationml/2006/main">
  <p:tag name="KSO_WM_DIAGRAM_VIRTUALLY_FRAME" val="{&quot;height&quot;:313.6,&quot;left&quot;:527.15,&quot;top&quot;:114.2,&quot;width&quot;:394.9}"/>
</p:tagLst>
</file>

<file path=ppt/tags/tag79.xml><?xml version="1.0" encoding="utf-8"?>
<p:tagLst xmlns:p="http://schemas.openxmlformats.org/presentationml/2006/main">
  <p:tag name="KSO_WM_DIAGRAM_VIRTUALLY_FRAME" val="{&quot;height&quot;:313.6,&quot;left&quot;:527.15,&quot;top&quot;:114.2,&quot;width&quot;:394.9}"/>
</p:tagLst>
</file>

<file path=ppt/tags/tag8.xml><?xml version="1.0" encoding="utf-8"?>
<p:tagLst xmlns:p="http://schemas.openxmlformats.org/presentationml/2006/main">
  <p:tag name="KSO_WM_DIAGRAM_VIRTUALLY_FRAME" val="{&quot;height&quot;:313.6,&quot;left&quot;:527.15,&quot;top&quot;:114.2,&quot;width&quot;:394.9}"/>
</p:tagLst>
</file>

<file path=ppt/tags/tag80.xml><?xml version="1.0" encoding="utf-8"?>
<p:tagLst xmlns:p="http://schemas.openxmlformats.org/presentationml/2006/main">
  <p:tag name="KSO_WM_DIAGRAM_VIRTUALLY_FRAME" val="{&quot;height&quot;:313.6,&quot;left&quot;:527.15,&quot;top&quot;:114.2,&quot;width&quot;:394.9}"/>
</p:tagLst>
</file>

<file path=ppt/tags/tag81.xml><?xml version="1.0" encoding="utf-8"?>
<p:tagLst xmlns:p="http://schemas.openxmlformats.org/presentationml/2006/main">
  <p:tag name="KSO_WM_DIAGRAM_VIRTUALLY_FRAME" val="{&quot;height&quot;:313.6,&quot;left&quot;:527.15,&quot;top&quot;:114.2,&quot;width&quot;:394.9}"/>
</p:tagLst>
</file>

<file path=ppt/tags/tag82.xml><?xml version="1.0" encoding="utf-8"?>
<p:tagLst xmlns:p="http://schemas.openxmlformats.org/presentationml/2006/main">
  <p:tag name="KSO_WM_DIAGRAM_VIRTUALLY_FRAME" val="{&quot;height&quot;:313.6,&quot;left&quot;:527.15,&quot;top&quot;:114.2,&quot;width&quot;:394.9}"/>
</p:tagLst>
</file>

<file path=ppt/tags/tag83.xml><?xml version="1.0" encoding="utf-8"?>
<p:tagLst xmlns:p="http://schemas.openxmlformats.org/presentationml/2006/main">
  <p:tag name="KSO_WM_DIAGRAM_VIRTUALLY_FRAME" val="{&quot;height&quot;:313.6,&quot;left&quot;:527.15,&quot;top&quot;:114.2,&quot;width&quot;:394.9}"/>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DIAGRAM_VIRTUALLY_FRAME" val="{&quot;height&quot;:313.6,&quot;left&quot;:527.15,&quot;top&quot;:114.2,&quot;width&quot;:394.9}"/>
</p:tagLst>
</file>

<file path=ppt/tags/tag89.xml><?xml version="1.0" encoding="utf-8"?>
<p:tagLst xmlns:p="http://schemas.openxmlformats.org/presentationml/2006/main">
  <p:tag name="KSO_WM_DIAGRAM_VIRTUALLY_FRAME" val="{&quot;height&quot;:313.6,&quot;left&quot;:527.15,&quot;top&quot;:114.2,&quot;width&quot;:394.9}"/>
</p:tagLst>
</file>

<file path=ppt/tags/tag9.xml><?xml version="1.0" encoding="utf-8"?>
<p:tagLst xmlns:p="http://schemas.openxmlformats.org/presentationml/2006/main">
  <p:tag name="KSO_WM_DIAGRAM_VIRTUALLY_FRAME" val="{&quot;height&quot;:313.6,&quot;left&quot;:527.15,&quot;top&quot;:114.2,&quot;width&quot;:394.9}"/>
</p:tagLst>
</file>

<file path=ppt/tags/tag90.xml><?xml version="1.0" encoding="utf-8"?>
<p:tagLst xmlns:p="http://schemas.openxmlformats.org/presentationml/2006/main">
  <p:tag name="KSO_WM_DIAGRAM_VIRTUALLY_FRAME" val="{&quot;height&quot;:313.6,&quot;left&quot;:527.15,&quot;top&quot;:114.2,&quot;width&quot;:394.9}"/>
</p:tagLst>
</file>

<file path=ppt/tags/tag91.xml><?xml version="1.0" encoding="utf-8"?>
<p:tagLst xmlns:p="http://schemas.openxmlformats.org/presentationml/2006/main">
  <p:tag name="KSO_WM_DIAGRAM_VIRTUALLY_FRAME" val="{&quot;height&quot;:313.6,&quot;left&quot;:527.15,&quot;top&quot;:114.2,&quot;width&quot;:394.9}"/>
</p:tagLst>
</file>

<file path=ppt/tags/tag92.xml><?xml version="1.0" encoding="utf-8"?>
<p:tagLst xmlns:p="http://schemas.openxmlformats.org/presentationml/2006/main">
  <p:tag name="KSO_WM_DIAGRAM_VIRTUALLY_FRAME" val="{&quot;height&quot;:313.6,&quot;left&quot;:527.15,&quot;top&quot;:114.2,&quot;width&quot;:394.9}"/>
</p:tagLst>
</file>

<file path=ppt/tags/tag93.xml><?xml version="1.0" encoding="utf-8"?>
<p:tagLst xmlns:p="http://schemas.openxmlformats.org/presentationml/2006/main">
  <p:tag name="KSO_WM_DIAGRAM_VIRTUALLY_FRAME" val="{&quot;height&quot;:313.6,&quot;left&quot;:527.15,&quot;top&quot;:114.2,&quot;width&quot;:394.9}"/>
</p:tagLst>
</file>

<file path=ppt/tags/tag94.xml><?xml version="1.0" encoding="utf-8"?>
<p:tagLst xmlns:p="http://schemas.openxmlformats.org/presentationml/2006/main">
  <p:tag name="KSO_WM_DIAGRAM_VIRTUALLY_FRAME" val="{&quot;height&quot;:313.6,&quot;left&quot;:527.15,&quot;top&quot;:114.2,&quot;width&quot;:394.9}"/>
</p:tagLst>
</file>

<file path=ppt/tags/tag95.xml><?xml version="1.0" encoding="utf-8"?>
<p:tagLst xmlns:p="http://schemas.openxmlformats.org/presentationml/2006/main">
  <p:tag name="KSO_WM_DIAGRAM_VIRTUALLY_FRAME" val="{&quot;height&quot;:313.6,&quot;left&quot;:527.15,&quot;top&quot;:114.2,&quot;width&quot;:394.9}"/>
</p:tagLst>
</file>

<file path=ppt/tags/tag96.xml><?xml version="1.0" encoding="utf-8"?>
<p:tagLst xmlns:p="http://schemas.openxmlformats.org/presentationml/2006/main">
  <p:tag name="KSO_WM_DIAGRAM_VIRTUALLY_FRAME" val="{&quot;height&quot;:313.6,&quot;left&quot;:527.15,&quot;top&quot;:114.2,&quot;width&quot;:394.9}"/>
</p:tagLst>
</file>

<file path=ppt/tags/tag97.xml><?xml version="1.0" encoding="utf-8"?>
<p:tagLst xmlns:p="http://schemas.openxmlformats.org/presentationml/2006/main">
  <p:tag name="KSO_WM_DIAGRAM_VIRTUALLY_FRAME" val="{&quot;height&quot;:313.6,&quot;left&quot;:527.15,&quot;top&quot;:114.2,&quot;width&quot;:394.9}"/>
</p:tagLst>
</file>

<file path=ppt/tags/tag98.xml><?xml version="1.0" encoding="utf-8"?>
<p:tagLst xmlns:p="http://schemas.openxmlformats.org/presentationml/2006/main">
  <p:tag name="KSO_WM_DIAGRAM_VIRTUALLY_FRAME" val="{&quot;height&quot;:313.6,&quot;left&quot;:527.15,&quot;top&quot;:114.2,&quot;width&quot;:394.9}"/>
</p:tagLst>
</file>

<file path=ppt/tags/tag99.xml><?xml version="1.0" encoding="utf-8"?>
<p:tagLst xmlns:p="http://schemas.openxmlformats.org/presentationml/2006/main">
  <p:tag name="KSO_WM_DIAGRAM_VIRTUALLY_FRAME" val="{&quot;height&quot;:313.6,&quot;left&quot;:527.15,&quot;top&quot;:114.2,&quot;width&quot;:394.9}"/>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44546A"/>
      </a:dk2>
      <a:lt2>
        <a:srgbClr val="E7E6E6"/>
      </a:lt2>
      <a:accent1>
        <a:srgbClr val="C00000"/>
      </a:accent1>
      <a:accent2>
        <a:srgbClr val="ED7D31"/>
      </a:accent2>
      <a:accent3>
        <a:srgbClr val="A5A5A5"/>
      </a:accent3>
      <a:accent4>
        <a:srgbClr val="FFC000"/>
      </a:accent4>
      <a:accent5>
        <a:srgbClr val="C00000"/>
      </a:accent5>
      <a:accent6>
        <a:srgbClr val="70AD47"/>
      </a:accent6>
      <a:hlink>
        <a:srgbClr val="C00000"/>
      </a:hlink>
      <a:folHlink>
        <a:srgbClr val="954F72"/>
      </a:folHlink>
    </a:clrScheme>
    <a:fontScheme name="常用">
      <a:majorFont>
        <a:latin typeface="Arial"/>
        <a:ea typeface="微软雅黑"/>
        <a:cs typeface=""/>
      </a:majorFont>
      <a:minorFont>
        <a:latin typeface="Times New Roman"/>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7720</Words>
  <Application>WPS 演示</Application>
  <PresentationFormat>自定义</PresentationFormat>
  <Paragraphs>410</Paragraphs>
  <Slides>49</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49</vt:i4>
      </vt:variant>
    </vt:vector>
  </HeadingPairs>
  <TitlesOfParts>
    <vt:vector size="57" baseType="lpstr">
      <vt:lpstr>Arial</vt:lpstr>
      <vt:lpstr>宋体</vt:lpstr>
      <vt:lpstr>Wingdings</vt:lpstr>
      <vt:lpstr>微软雅黑</vt:lpstr>
      <vt:lpstr>Times New Roman</vt:lpstr>
      <vt:lpstr>Arial Unicode MS</vt:lpstr>
      <vt:lpstr>Calibri</vt:lpstr>
      <vt:lpstr>Office 主题</vt:lpstr>
      <vt:lpstr>PowerPoint 演示文稿</vt:lpstr>
      <vt:lpstr>PowerPoint 演示文稿</vt:lpstr>
      <vt:lpstr>3.1.1 使用视频滤镜</vt:lpstr>
      <vt:lpstr>3.1.1 使用视频滤镜</vt:lpstr>
      <vt:lpstr>4.1.2 把控视频节奏</vt:lpstr>
      <vt:lpstr>4.1.2 把控视频节奏</vt:lpstr>
      <vt:lpstr>4.1.2 把控视频节奏</vt:lpstr>
      <vt:lpstr>4.1.2 把控视频节奏</vt:lpstr>
      <vt:lpstr>PowerPoint 演示文稿</vt:lpstr>
      <vt:lpstr>4.1.3 二次创作视频</vt:lpstr>
      <vt:lpstr>4.1.3 二次创作视频</vt:lpstr>
      <vt:lpstr>4.1.3 二次创作视频</vt:lpstr>
      <vt:lpstr>4.1.3 二次创作视频</vt:lpstr>
      <vt:lpstr>4.1.3 二次创作视频</vt:lpstr>
      <vt:lpstr>4.1.3 二次创作视频</vt:lpstr>
      <vt:lpstr>4.1.2 把控视频节奏</vt:lpstr>
      <vt:lpstr>3.1.1 使用视频滤镜</vt:lpstr>
      <vt:lpstr>3.1.1 使用视频滤镜</vt:lpstr>
      <vt:lpstr>3.1.1 使用视频滤镜</vt:lpstr>
      <vt:lpstr>3.1.1 使用视频滤镜</vt:lpstr>
      <vt:lpstr>3.1.1 使用视频滤镜</vt:lpstr>
      <vt:lpstr>4.2.10 深度</vt:lpstr>
      <vt:lpstr>PowerPoint 演示文稿</vt:lpstr>
      <vt:lpstr>4.2.10 深度</vt:lpstr>
      <vt:lpstr>4.2.10 深度</vt:lpstr>
      <vt:lpstr>4.2.10 深度</vt:lpstr>
      <vt:lpstr>4.2.10 深度</vt:lpstr>
      <vt:lpstr>4.2.10 深度</vt:lpstr>
      <vt:lpstr>4.2.10 深度</vt:lpstr>
      <vt:lpstr>4.3.2 镜头组接的技巧</vt:lpstr>
      <vt:lpstr>4.3.2 镜头组接的技巧</vt:lpstr>
      <vt:lpstr>PowerPoint 演示文稿</vt:lpstr>
      <vt:lpstr>4.3.2 镜头组接的技巧</vt:lpstr>
      <vt:lpstr>4.3.2 镜头组接的技巧</vt:lpstr>
      <vt:lpstr>4.4.1 采集和整理素材</vt:lpstr>
      <vt:lpstr>4.4.1 采集和整理素材</vt:lpstr>
      <vt:lpstr>4.4.1 采集和整理素材</vt:lpstr>
      <vt:lpstr>4.4.1 采集和整理素材</vt:lpstr>
      <vt:lpstr>4.4.1 采集和整理素材</vt:lpstr>
      <vt:lpstr>4.3.2 镜头组接的技巧</vt:lpstr>
      <vt:lpstr>4.3.2 镜头组接的技巧</vt:lpstr>
      <vt:lpstr>4.2.10 深度</vt:lpstr>
      <vt:lpstr>4.2.10 深度</vt:lpstr>
      <vt:lpstr>4.2.10 深度</vt:lpstr>
      <vt:lpstr>PowerPoint 演示文稿</vt:lpstr>
      <vt:lpstr>4.2.10 深度</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kk</dc:creator>
  <cp:lastModifiedBy>呆呆熊</cp:lastModifiedBy>
  <cp:revision>170</cp:revision>
  <dcterms:created xsi:type="dcterms:W3CDTF">2016-10-23T10:12:00Z</dcterms:created>
  <dcterms:modified xsi:type="dcterms:W3CDTF">2025-06-04T07:46:11Z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2052-12.1.0.19770</vt:lpwstr>
  </property>
  <property fmtid="{D5CDD505-2E9C-101B-9397-08002B2CF9AE}" pid="3" name="ICV">
    <vt:lpwstr>EF8EEF18AD1D4D9BB696FBD045A40109</vt:lpwstr>
  </property>
</Properties>
</file>