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56"/>
  </p:notesMasterIdLst>
  <p:sldIdLst>
    <p:sldId id="256" r:id="rId3"/>
    <p:sldId id="858" r:id="rId4"/>
    <p:sldId id="340" r:id="rId5"/>
    <p:sldId id="950" r:id="rId6"/>
    <p:sldId id="951" r:id="rId7"/>
    <p:sldId id="955" r:id="rId8"/>
    <p:sldId id="956" r:id="rId9"/>
    <p:sldId id="957" r:id="rId10"/>
    <p:sldId id="958" r:id="rId11"/>
    <p:sldId id="952" r:id="rId12"/>
    <p:sldId id="953" r:id="rId13"/>
    <p:sldId id="959" r:id="rId14"/>
    <p:sldId id="960" r:id="rId15"/>
    <p:sldId id="961" r:id="rId16"/>
    <p:sldId id="962" r:id="rId17"/>
    <p:sldId id="968" r:id="rId18"/>
    <p:sldId id="963" r:id="rId19"/>
    <p:sldId id="969" r:id="rId20"/>
    <p:sldId id="970" r:id="rId21"/>
    <p:sldId id="971" r:id="rId22"/>
    <p:sldId id="973" r:id="rId23"/>
    <p:sldId id="974" r:id="rId24"/>
    <p:sldId id="975" r:id="rId25"/>
    <p:sldId id="976" r:id="rId26"/>
    <p:sldId id="977" r:id="rId27"/>
    <p:sldId id="979" r:id="rId28"/>
    <p:sldId id="978" r:id="rId29"/>
    <p:sldId id="980" r:id="rId30"/>
    <p:sldId id="981" r:id="rId31"/>
    <p:sldId id="982" r:id="rId32"/>
    <p:sldId id="987" r:id="rId33"/>
    <p:sldId id="988" r:id="rId34"/>
    <p:sldId id="989" r:id="rId35"/>
    <p:sldId id="990" r:id="rId36"/>
    <p:sldId id="983" r:id="rId37"/>
    <p:sldId id="991" r:id="rId38"/>
    <p:sldId id="992" r:id="rId39"/>
    <p:sldId id="1001" r:id="rId40"/>
    <p:sldId id="993" r:id="rId41"/>
    <p:sldId id="994" r:id="rId42"/>
    <p:sldId id="1002" r:id="rId43"/>
    <p:sldId id="1003" r:id="rId44"/>
    <p:sldId id="1004" r:id="rId45"/>
    <p:sldId id="1005" r:id="rId46"/>
    <p:sldId id="1006" r:id="rId47"/>
    <p:sldId id="995" r:id="rId48"/>
    <p:sldId id="996" r:id="rId49"/>
    <p:sldId id="1007" r:id="rId50"/>
    <p:sldId id="997" r:id="rId51"/>
    <p:sldId id="1008" r:id="rId52"/>
    <p:sldId id="1017" r:id="rId53"/>
    <p:sldId id="1009" r:id="rId54"/>
    <p:sldId id="766" r:id="rId55"/>
  </p:sldIdLst>
  <p:sldSz cx="12190095" cy="6859270"/>
  <p:notesSz cx="6858000" cy="9144000"/>
  <p:custDataLst>
    <p:tags r:id="rId6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38" userDrawn="1">
          <p15:clr>
            <a:srgbClr val="A4A3A4"/>
          </p15:clr>
        </p15:guide>
        <p15:guide id="2" pos="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00000"/>
    <a:srgbClr val="D24E4E"/>
    <a:srgbClr val="D89999"/>
    <a:srgbClr val="E4B9B9"/>
    <a:srgbClr val="BE0202"/>
    <a:srgbClr val="F2B800"/>
    <a:srgbClr val="ED7D31"/>
    <a:srgbClr val="4E4B49"/>
    <a:srgbClr val="CF8282"/>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111" d="100"/>
          <a:sy n="111" d="100"/>
        </p:scale>
        <p:origin x="510" y="96"/>
      </p:cViewPr>
      <p:guideLst>
        <p:guide orient="horz" pos="2238"/>
        <p:guide pos="382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0" Type="http://schemas.openxmlformats.org/officeDocument/2006/relationships/tags" Target="tags/tag151.xml"/><Relationship Id="rId6" Type="http://schemas.openxmlformats.org/officeDocument/2006/relationships/slide" Target="slides/slide4.xml"/><Relationship Id="rId59" Type="http://schemas.openxmlformats.org/officeDocument/2006/relationships/tableStyles" Target="tableStyles.xml"/><Relationship Id="rId58" Type="http://schemas.openxmlformats.org/officeDocument/2006/relationships/viewProps" Target="viewProps.xml"/><Relationship Id="rId57" Type="http://schemas.openxmlformats.org/officeDocument/2006/relationships/presProps" Target="presProps.xml"/><Relationship Id="rId56" Type="http://schemas.openxmlformats.org/officeDocument/2006/relationships/notesMaster" Target="notesMasters/notesMaster1.xml"/><Relationship Id="rId55" Type="http://schemas.openxmlformats.org/officeDocument/2006/relationships/slide" Target="slides/slide53.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D19806A-AE30-4BEA-ABA1-2CAFB320D8A8}"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F1F1021-6AF6-47DB-B89A-51B7733794D9}"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1219200" rtl="0" eaLnBrk="1" latinLnBrk="0" hangingPunct="1">
      <a:defRPr sz="1600" kern="1200">
        <a:solidFill>
          <a:schemeClr val="tx1"/>
        </a:solidFill>
        <a:latin typeface="+mn-lt"/>
        <a:ea typeface="+mn-ea"/>
        <a:cs typeface="+mn-cs"/>
      </a:defRPr>
    </a:lvl1pPr>
    <a:lvl2pPr marL="609600" algn="l" defTabSz="1219200" rtl="0" eaLnBrk="1" latinLnBrk="0" hangingPunct="1">
      <a:defRPr sz="1600" kern="1200">
        <a:solidFill>
          <a:schemeClr val="tx1"/>
        </a:solidFill>
        <a:latin typeface="+mn-lt"/>
        <a:ea typeface="+mn-ea"/>
        <a:cs typeface="+mn-cs"/>
      </a:defRPr>
    </a:lvl2pPr>
    <a:lvl3pPr marL="1219200" algn="l" defTabSz="1219200" rtl="0" eaLnBrk="1" latinLnBrk="0" hangingPunct="1">
      <a:defRPr sz="1600" kern="1200">
        <a:solidFill>
          <a:schemeClr val="tx1"/>
        </a:solidFill>
        <a:latin typeface="+mn-lt"/>
        <a:ea typeface="+mn-ea"/>
        <a:cs typeface="+mn-cs"/>
      </a:defRPr>
    </a:lvl3pPr>
    <a:lvl4pPr marL="1828800" algn="l" defTabSz="1219200" rtl="0" eaLnBrk="1" latinLnBrk="0" hangingPunct="1">
      <a:defRPr sz="1600" kern="1200">
        <a:solidFill>
          <a:schemeClr val="tx1"/>
        </a:solidFill>
        <a:latin typeface="+mn-lt"/>
        <a:ea typeface="+mn-ea"/>
        <a:cs typeface="+mn-cs"/>
      </a:defRPr>
    </a:lvl4pPr>
    <a:lvl5pPr marL="2438400" algn="l" defTabSz="1219200" rtl="0" eaLnBrk="1" latinLnBrk="0" hangingPunct="1">
      <a:defRPr sz="1600" kern="1200">
        <a:solidFill>
          <a:schemeClr val="tx1"/>
        </a:solidFill>
        <a:latin typeface="+mn-lt"/>
        <a:ea typeface="+mn-ea"/>
        <a:cs typeface="+mn-cs"/>
      </a:defRPr>
    </a:lvl5pPr>
    <a:lvl6pPr marL="3048000" algn="l" defTabSz="1219200" rtl="0" eaLnBrk="1" latinLnBrk="0" hangingPunct="1">
      <a:defRPr sz="1600" kern="1200">
        <a:solidFill>
          <a:schemeClr val="tx1"/>
        </a:solidFill>
        <a:latin typeface="+mn-lt"/>
        <a:ea typeface="+mn-ea"/>
        <a:cs typeface="+mn-cs"/>
      </a:defRPr>
    </a:lvl6pPr>
    <a:lvl7pPr marL="3657600" algn="l" defTabSz="1219200" rtl="0" eaLnBrk="1" latinLnBrk="0" hangingPunct="1">
      <a:defRPr sz="1600" kern="1200">
        <a:solidFill>
          <a:schemeClr val="tx1"/>
        </a:solidFill>
        <a:latin typeface="+mn-lt"/>
        <a:ea typeface="+mn-ea"/>
        <a:cs typeface="+mn-cs"/>
      </a:defRPr>
    </a:lvl7pPr>
    <a:lvl8pPr marL="4267200" algn="l" defTabSz="1219200" rtl="0" eaLnBrk="1" latinLnBrk="0" hangingPunct="1">
      <a:defRPr sz="1600" kern="1200">
        <a:solidFill>
          <a:schemeClr val="tx1"/>
        </a:solidFill>
        <a:latin typeface="+mn-lt"/>
        <a:ea typeface="+mn-ea"/>
        <a:cs typeface="+mn-cs"/>
      </a:defRPr>
    </a:lvl8pPr>
    <a:lvl9pPr marL="4876800" algn="l" defTabSz="1219200" rtl="0" eaLnBrk="1" latinLnBrk="0" hangingPunct="1">
      <a:defRPr sz="16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userDrawn="1">
  <p:cSld name="标题幻灯片">
    <p:spTree>
      <p:nvGrpSpPr>
        <p:cNvPr id="1" name=""/>
        <p:cNvGrpSpPr/>
        <p:nvPr/>
      </p:nvGrpSpPr>
      <p:grpSpPr>
        <a:xfrm>
          <a:off x="0" y="0"/>
          <a:ext cx="0" cy="0"/>
          <a:chOff x="0" y="0"/>
          <a:chExt cx="0" cy="0"/>
        </a:xfrm>
      </p:grpSpPr>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5" name="Footer Placeholder 4"/>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3765" y="365211"/>
            <a:ext cx="2628558" cy="5813184"/>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092" y="365211"/>
            <a:ext cx="7733293" cy="5813184"/>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Date Placeholder 3"/>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5" name="Footer Placeholder 4"/>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lvl1pPr>
              <a:lnSpc>
                <a:spcPct val="130000"/>
              </a:lnSpc>
              <a:spcBef>
                <a:spcPts val="0"/>
              </a:spcBef>
              <a:defRPr/>
            </a:lvl1pPr>
            <a:lvl2pPr>
              <a:lnSpc>
                <a:spcPct val="130000"/>
              </a:lnSpc>
              <a:spcBef>
                <a:spcPts val="0"/>
              </a:spcBef>
              <a:defRPr/>
            </a:lvl2pPr>
            <a:lvl3pPr>
              <a:lnSpc>
                <a:spcPct val="130000"/>
              </a:lnSpc>
              <a:spcBef>
                <a:spcPts val="0"/>
              </a:spcBef>
              <a:defRPr/>
            </a:lvl3pPr>
            <a:lvl4pPr>
              <a:lnSpc>
                <a:spcPct val="130000"/>
              </a:lnSpc>
              <a:spcBef>
                <a:spcPts val="0"/>
              </a:spcBef>
              <a:defRPr/>
            </a:lvl4pPr>
            <a:lvl5pPr>
              <a:lnSpc>
                <a:spcPct val="130000"/>
              </a:lnSpc>
              <a:spcBef>
                <a:spcPts val="0"/>
              </a:spcBef>
              <a:defRPr/>
            </a:lvl5pPr>
          </a:lstStyle>
          <a:p>
            <a:pPr lvl="0"/>
            <a:r>
              <a:rPr lang="zh-CN" altLang="en-US" dirty="0"/>
              <a:t>单击此处编辑母版文本样式</a:t>
            </a:r>
            <a:endParaRPr lang="zh-CN" altLang="en-US" dirty="0"/>
          </a:p>
        </p:txBody>
      </p:sp>
      <p:sp>
        <p:nvSpPr>
          <p:cNvPr id="7" name="Slide Number Placeholder 5"/>
          <p:cNvSpPr>
            <a:spLocks noGrp="1"/>
          </p:cNvSpPr>
          <p:nvPr>
            <p:ph type="sldNum" sz="quarter" idx="4"/>
          </p:nvPr>
        </p:nvSpPr>
        <p:spPr>
          <a:xfrm>
            <a:off x="11207169" y="331602"/>
            <a:ext cx="442575" cy="365210"/>
          </a:xfrm>
          <a:prstGeom prst="rect">
            <a:avLst/>
          </a:prstGeom>
        </p:spPr>
        <p:txBody>
          <a:bodyPr/>
          <a:lstStyle>
            <a:lvl1pPr algn="ctr">
              <a:defRPr sz="1600" b="0">
                <a:solidFill>
                  <a:schemeClr val="bg1"/>
                </a:solidFill>
                <a:latin typeface="+mj-lt"/>
              </a:defRPr>
            </a:lvl1pPr>
          </a:lstStyle>
          <a:p>
            <a:fld id="{2C19E75E-6663-4DF6-8780-5FA1457FEFCA}" type="slidenum">
              <a:rPr lang="zh-CN" altLang="en-US" smtClean="0"/>
            </a:fld>
            <a:endParaRPr lang="zh-CN" alt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742" y="1710135"/>
            <a:ext cx="10514231" cy="2853398"/>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742" y="4590527"/>
            <a:ext cx="10514231" cy="150053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5" name="Footer Placeholder 4"/>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6" name="Slide Number Placeholder 5"/>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091" y="1826048"/>
            <a:ext cx="5180926" cy="4352346"/>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Content Placeholder 3"/>
          <p:cNvSpPr>
            <a:spLocks noGrp="1"/>
          </p:cNvSpPr>
          <p:nvPr>
            <p:ph sz="half" idx="2"/>
          </p:nvPr>
        </p:nvSpPr>
        <p:spPr>
          <a:xfrm>
            <a:off x="6171396" y="1826048"/>
            <a:ext cx="5180926" cy="4352346"/>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Date Placeholder 4"/>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6" name="Footer Placeholder 5"/>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679" y="365210"/>
            <a:ext cx="10514231" cy="1325870"/>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680" y="1681552"/>
            <a:ext cx="5157115"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839680" y="2505655"/>
            <a:ext cx="5157115" cy="3685441"/>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Text Placeholder 4"/>
          <p:cNvSpPr>
            <a:spLocks noGrp="1"/>
          </p:cNvSpPr>
          <p:nvPr>
            <p:ph type="body" sz="quarter" idx="3"/>
          </p:nvPr>
        </p:nvSpPr>
        <p:spPr>
          <a:xfrm>
            <a:off x="6171397" y="1681552"/>
            <a:ext cx="5182513" cy="82410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171397" y="2505655"/>
            <a:ext cx="5182513" cy="3685441"/>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7" name="Date Placeholder 6"/>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8" name="Footer Placeholder 7"/>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9" name="Slide Number Placeholder 8"/>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4" name="Footer Placeholder 3"/>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5" name="Slide Number Placeholder 4"/>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3" name="Footer Placeholder 2"/>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4" name="Slide Number Placeholder 3"/>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679" y="457306"/>
            <a:ext cx="3931725" cy="1600571"/>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2513" y="987655"/>
            <a:ext cx="6171397" cy="487475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4" name="Text Placeholder 3"/>
          <p:cNvSpPr>
            <a:spLocks noGrp="1"/>
          </p:cNvSpPr>
          <p:nvPr>
            <p:ph type="body" sz="half" idx="2"/>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6" name="Footer Placeholder 5"/>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679" y="457306"/>
            <a:ext cx="3931725" cy="1600571"/>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2513" y="987655"/>
            <a:ext cx="6171397" cy="4874754"/>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679" y="2057877"/>
            <a:ext cx="3931725" cy="38124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a:xfrm>
            <a:off x="838091" y="6357822"/>
            <a:ext cx="2742843" cy="365210"/>
          </a:xfrm>
          <a:prstGeom prst="rect">
            <a:avLst/>
          </a:prstGeom>
        </p:spPr>
        <p:txBody>
          <a:bodyPr/>
          <a:lstStyle/>
          <a:p>
            <a:endParaRPr lang="zh-CN" altLang="en-US"/>
          </a:p>
        </p:txBody>
      </p:sp>
      <p:sp>
        <p:nvSpPr>
          <p:cNvPr id="6" name="Footer Placeholder 5"/>
          <p:cNvSpPr>
            <a:spLocks noGrp="1"/>
          </p:cNvSpPr>
          <p:nvPr>
            <p:ph type="ftr" sz="quarter" idx="11"/>
          </p:nvPr>
        </p:nvSpPr>
        <p:spPr>
          <a:xfrm>
            <a:off x="4038075" y="6357822"/>
            <a:ext cx="4114264" cy="365210"/>
          </a:xfrm>
          <a:prstGeom prst="rect">
            <a:avLst/>
          </a:prstGeom>
        </p:spPr>
        <p:txBody>
          <a:bodyPr/>
          <a:lstStyle/>
          <a:p>
            <a:endParaRPr lang="zh-CN" altLang="en-US"/>
          </a:p>
        </p:txBody>
      </p:sp>
      <p:sp>
        <p:nvSpPr>
          <p:cNvPr id="7" name="Slide Number Placeholder 6"/>
          <p:cNvSpPr>
            <a:spLocks noGrp="1"/>
          </p:cNvSpPr>
          <p:nvPr>
            <p:ph type="sldNum" sz="quarter" idx="12"/>
          </p:nvPr>
        </p:nvSpPr>
        <p:spPr>
          <a:xfrm>
            <a:off x="11167833" y="234447"/>
            <a:ext cx="537486" cy="365210"/>
          </a:xfrm>
          <a:prstGeom prst="rect">
            <a:avLst/>
          </a:prstGeom>
        </p:spPr>
        <p:txBody>
          <a:bodyPr/>
          <a:lstStyle/>
          <a:p>
            <a:fld id="{2C19E75E-6663-4DF6-8780-5FA1457FEFCA}"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0EFED"/>
        </a:solidFill>
        <a:effectLst/>
      </p:bgPr>
    </p:bg>
    <p:spTree>
      <p:nvGrpSpPr>
        <p:cNvPr id="1" name=""/>
        <p:cNvGrpSpPr/>
        <p:nvPr/>
      </p:nvGrpSpPr>
      <p:grpSpPr>
        <a:xfrm>
          <a:off x="0" y="0"/>
          <a:ext cx="0" cy="0"/>
          <a:chOff x="0" y="0"/>
          <a:chExt cx="0" cy="0"/>
        </a:xfrm>
      </p:grpSpPr>
      <p:grpSp>
        <p:nvGrpSpPr>
          <p:cNvPr id="11" name="组合 10"/>
          <p:cNvGrpSpPr/>
          <p:nvPr userDrawn="1"/>
        </p:nvGrpSpPr>
        <p:grpSpPr>
          <a:xfrm>
            <a:off x="11154235" y="111888"/>
            <a:ext cx="532974" cy="605361"/>
            <a:chOff x="7545139" y="673329"/>
            <a:chExt cx="532974" cy="605361"/>
          </a:xfrm>
        </p:grpSpPr>
        <p:sp>
          <p:nvSpPr>
            <p:cNvPr id="14" name="Freeform 63"/>
            <p:cNvSpPr>
              <a:spLocks noEditPoints="1"/>
            </p:cNvSpPr>
            <p:nvPr/>
          </p:nvSpPr>
          <p:spPr bwMode="auto">
            <a:xfrm>
              <a:off x="7545139" y="673329"/>
              <a:ext cx="532974" cy="605361"/>
            </a:xfrm>
            <a:custGeom>
              <a:avLst/>
              <a:gdLst>
                <a:gd name="T0" fmla="*/ 319 w 352"/>
                <a:gd name="T1" fmla="*/ 209 h 400"/>
                <a:gd name="T2" fmla="*/ 238 w 352"/>
                <a:gd name="T3" fmla="*/ 134 h 400"/>
                <a:gd name="T4" fmla="*/ 251 w 352"/>
                <a:gd name="T5" fmla="*/ 134 h 400"/>
                <a:gd name="T6" fmla="*/ 313 w 352"/>
                <a:gd name="T7" fmla="*/ 114 h 400"/>
                <a:gd name="T8" fmla="*/ 283 w 352"/>
                <a:gd name="T9" fmla="*/ 96 h 400"/>
                <a:gd name="T10" fmla="*/ 292 w 352"/>
                <a:gd name="T11" fmla="*/ 82 h 400"/>
                <a:gd name="T12" fmla="*/ 289 w 352"/>
                <a:gd name="T13" fmla="*/ 75 h 400"/>
                <a:gd name="T14" fmla="*/ 237 w 352"/>
                <a:gd name="T15" fmla="*/ 97 h 400"/>
                <a:gd name="T16" fmla="*/ 231 w 352"/>
                <a:gd name="T17" fmla="*/ 16 h 400"/>
                <a:gd name="T18" fmla="*/ 142 w 352"/>
                <a:gd name="T19" fmla="*/ 17 h 400"/>
                <a:gd name="T20" fmla="*/ 136 w 352"/>
                <a:gd name="T21" fmla="*/ 108 h 400"/>
                <a:gd name="T22" fmla="*/ 121 w 352"/>
                <a:gd name="T23" fmla="*/ 112 h 400"/>
                <a:gd name="T24" fmla="*/ 111 w 352"/>
                <a:gd name="T25" fmla="*/ 119 h 400"/>
                <a:gd name="T26" fmla="*/ 127 w 352"/>
                <a:gd name="T27" fmla="*/ 130 h 400"/>
                <a:gd name="T28" fmla="*/ 34 w 352"/>
                <a:gd name="T29" fmla="*/ 214 h 400"/>
                <a:gd name="T30" fmla="*/ 149 w 352"/>
                <a:gd name="T31" fmla="*/ 391 h 400"/>
                <a:gd name="T32" fmla="*/ 343 w 352"/>
                <a:gd name="T33" fmla="*/ 268 h 400"/>
                <a:gd name="T34" fmla="*/ 303 w 352"/>
                <a:gd name="T35" fmla="*/ 109 h 400"/>
                <a:gd name="T36" fmla="*/ 251 w 352"/>
                <a:gd name="T37" fmla="*/ 123 h 400"/>
                <a:gd name="T38" fmla="*/ 243 w 352"/>
                <a:gd name="T39" fmla="*/ 122 h 400"/>
                <a:gd name="T40" fmla="*/ 280 w 352"/>
                <a:gd name="T41" fmla="*/ 85 h 400"/>
                <a:gd name="T42" fmla="*/ 239 w 352"/>
                <a:gd name="T43" fmla="*/ 111 h 400"/>
                <a:gd name="T44" fmla="*/ 280 w 352"/>
                <a:gd name="T45" fmla="*/ 85 h 400"/>
                <a:gd name="T46" fmla="*/ 218 w 352"/>
                <a:gd name="T47" fmla="*/ 315 h 400"/>
                <a:gd name="T48" fmla="*/ 183 w 352"/>
                <a:gd name="T49" fmla="*/ 326 h 400"/>
                <a:gd name="T50" fmla="*/ 169 w 352"/>
                <a:gd name="T51" fmla="*/ 344 h 400"/>
                <a:gd name="T52" fmla="*/ 147 w 352"/>
                <a:gd name="T53" fmla="*/ 322 h 400"/>
                <a:gd name="T54" fmla="*/ 122 w 352"/>
                <a:gd name="T55" fmla="*/ 300 h 400"/>
                <a:gd name="T56" fmla="*/ 155 w 352"/>
                <a:gd name="T57" fmla="*/ 280 h 400"/>
                <a:gd name="T58" fmla="*/ 169 w 352"/>
                <a:gd name="T59" fmla="*/ 301 h 400"/>
                <a:gd name="T60" fmla="*/ 142 w 352"/>
                <a:gd name="T61" fmla="*/ 258 h 400"/>
                <a:gd name="T62" fmla="*/ 122 w 352"/>
                <a:gd name="T63" fmla="*/ 225 h 400"/>
                <a:gd name="T64" fmla="*/ 169 w 352"/>
                <a:gd name="T65" fmla="*/ 184 h 400"/>
                <a:gd name="T66" fmla="*/ 183 w 352"/>
                <a:gd name="T67" fmla="*/ 175 h 400"/>
                <a:gd name="T68" fmla="*/ 215 w 352"/>
                <a:gd name="T69" fmla="*/ 194 h 400"/>
                <a:gd name="T70" fmla="*/ 195 w 352"/>
                <a:gd name="T71" fmla="*/ 223 h 400"/>
                <a:gd name="T72" fmla="*/ 183 w 352"/>
                <a:gd name="T73" fmla="*/ 209 h 400"/>
                <a:gd name="T74" fmla="*/ 221 w 352"/>
                <a:gd name="T75" fmla="*/ 252 h 400"/>
                <a:gd name="T76" fmla="*/ 230 w 352"/>
                <a:gd name="T77" fmla="*/ 301 h 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52" h="400">
                  <a:moveTo>
                    <a:pt x="343" y="268"/>
                  </a:moveTo>
                  <a:cubicBezTo>
                    <a:pt x="339" y="245"/>
                    <a:pt x="331" y="231"/>
                    <a:pt x="319" y="209"/>
                  </a:cubicBezTo>
                  <a:cubicBezTo>
                    <a:pt x="308" y="192"/>
                    <a:pt x="288" y="172"/>
                    <a:pt x="273" y="160"/>
                  </a:cubicBezTo>
                  <a:cubicBezTo>
                    <a:pt x="262" y="151"/>
                    <a:pt x="249" y="143"/>
                    <a:pt x="238" y="134"/>
                  </a:cubicBezTo>
                  <a:cubicBezTo>
                    <a:pt x="241" y="134"/>
                    <a:pt x="241" y="134"/>
                    <a:pt x="241" y="134"/>
                  </a:cubicBezTo>
                  <a:cubicBezTo>
                    <a:pt x="251" y="134"/>
                    <a:pt x="251" y="134"/>
                    <a:pt x="251" y="134"/>
                  </a:cubicBezTo>
                  <a:cubicBezTo>
                    <a:pt x="258" y="134"/>
                    <a:pt x="266" y="134"/>
                    <a:pt x="274" y="133"/>
                  </a:cubicBezTo>
                  <a:cubicBezTo>
                    <a:pt x="283" y="132"/>
                    <a:pt x="306" y="128"/>
                    <a:pt x="313" y="114"/>
                  </a:cubicBezTo>
                  <a:cubicBezTo>
                    <a:pt x="318" y="104"/>
                    <a:pt x="314" y="99"/>
                    <a:pt x="311" y="97"/>
                  </a:cubicBezTo>
                  <a:cubicBezTo>
                    <a:pt x="306" y="93"/>
                    <a:pt x="295" y="94"/>
                    <a:pt x="283" y="96"/>
                  </a:cubicBezTo>
                  <a:cubicBezTo>
                    <a:pt x="288" y="92"/>
                    <a:pt x="291" y="88"/>
                    <a:pt x="292" y="84"/>
                  </a:cubicBezTo>
                  <a:cubicBezTo>
                    <a:pt x="292" y="84"/>
                    <a:pt x="292" y="83"/>
                    <a:pt x="292" y="82"/>
                  </a:cubicBezTo>
                  <a:cubicBezTo>
                    <a:pt x="292" y="80"/>
                    <a:pt x="292" y="78"/>
                    <a:pt x="290" y="76"/>
                  </a:cubicBezTo>
                  <a:cubicBezTo>
                    <a:pt x="289" y="75"/>
                    <a:pt x="289" y="75"/>
                    <a:pt x="289" y="75"/>
                  </a:cubicBezTo>
                  <a:cubicBezTo>
                    <a:pt x="287" y="74"/>
                    <a:pt x="287" y="74"/>
                    <a:pt x="287" y="74"/>
                  </a:cubicBezTo>
                  <a:cubicBezTo>
                    <a:pt x="272" y="72"/>
                    <a:pt x="251" y="83"/>
                    <a:pt x="237" y="97"/>
                  </a:cubicBezTo>
                  <a:cubicBezTo>
                    <a:pt x="252" y="77"/>
                    <a:pt x="280" y="51"/>
                    <a:pt x="285" y="30"/>
                  </a:cubicBezTo>
                  <a:cubicBezTo>
                    <a:pt x="266" y="29"/>
                    <a:pt x="247" y="25"/>
                    <a:pt x="231" y="16"/>
                  </a:cubicBezTo>
                  <a:cubicBezTo>
                    <a:pt x="216" y="8"/>
                    <a:pt x="209" y="0"/>
                    <a:pt x="191" y="3"/>
                  </a:cubicBezTo>
                  <a:cubicBezTo>
                    <a:pt x="174" y="5"/>
                    <a:pt x="158" y="13"/>
                    <a:pt x="142" y="17"/>
                  </a:cubicBezTo>
                  <a:cubicBezTo>
                    <a:pt x="124" y="22"/>
                    <a:pt x="108" y="15"/>
                    <a:pt x="90" y="18"/>
                  </a:cubicBezTo>
                  <a:cubicBezTo>
                    <a:pt x="87" y="49"/>
                    <a:pt x="125" y="79"/>
                    <a:pt x="136" y="108"/>
                  </a:cubicBezTo>
                  <a:cubicBezTo>
                    <a:pt x="131" y="109"/>
                    <a:pt x="126" y="110"/>
                    <a:pt x="121" y="112"/>
                  </a:cubicBezTo>
                  <a:cubicBezTo>
                    <a:pt x="121" y="112"/>
                    <a:pt x="121" y="112"/>
                    <a:pt x="121" y="112"/>
                  </a:cubicBezTo>
                  <a:cubicBezTo>
                    <a:pt x="118" y="113"/>
                    <a:pt x="115" y="114"/>
                    <a:pt x="114" y="116"/>
                  </a:cubicBezTo>
                  <a:cubicBezTo>
                    <a:pt x="111" y="119"/>
                    <a:pt x="111" y="119"/>
                    <a:pt x="111" y="119"/>
                  </a:cubicBezTo>
                  <a:cubicBezTo>
                    <a:pt x="113" y="123"/>
                    <a:pt x="113" y="123"/>
                    <a:pt x="113" y="123"/>
                  </a:cubicBezTo>
                  <a:cubicBezTo>
                    <a:pt x="116" y="127"/>
                    <a:pt x="120" y="129"/>
                    <a:pt x="127" y="130"/>
                  </a:cubicBezTo>
                  <a:cubicBezTo>
                    <a:pt x="113" y="139"/>
                    <a:pt x="96" y="149"/>
                    <a:pt x="84" y="159"/>
                  </a:cubicBezTo>
                  <a:cubicBezTo>
                    <a:pt x="69" y="172"/>
                    <a:pt x="46" y="198"/>
                    <a:pt x="34" y="214"/>
                  </a:cubicBezTo>
                  <a:cubicBezTo>
                    <a:pt x="13" y="240"/>
                    <a:pt x="0" y="275"/>
                    <a:pt x="6" y="307"/>
                  </a:cubicBezTo>
                  <a:cubicBezTo>
                    <a:pt x="18" y="370"/>
                    <a:pt x="92" y="391"/>
                    <a:pt x="149" y="391"/>
                  </a:cubicBezTo>
                  <a:cubicBezTo>
                    <a:pt x="212" y="391"/>
                    <a:pt x="293" y="400"/>
                    <a:pt x="335" y="348"/>
                  </a:cubicBezTo>
                  <a:cubicBezTo>
                    <a:pt x="352" y="327"/>
                    <a:pt x="347" y="295"/>
                    <a:pt x="343" y="268"/>
                  </a:cubicBezTo>
                  <a:close/>
                  <a:moveTo>
                    <a:pt x="305" y="105"/>
                  </a:moveTo>
                  <a:cubicBezTo>
                    <a:pt x="305" y="105"/>
                    <a:pt x="305" y="106"/>
                    <a:pt x="303" y="109"/>
                  </a:cubicBezTo>
                  <a:cubicBezTo>
                    <a:pt x="299" y="117"/>
                    <a:pt x="284" y="121"/>
                    <a:pt x="273" y="123"/>
                  </a:cubicBezTo>
                  <a:cubicBezTo>
                    <a:pt x="266" y="124"/>
                    <a:pt x="258" y="124"/>
                    <a:pt x="251" y="123"/>
                  </a:cubicBezTo>
                  <a:cubicBezTo>
                    <a:pt x="243" y="123"/>
                    <a:pt x="243" y="123"/>
                    <a:pt x="243" y="123"/>
                  </a:cubicBezTo>
                  <a:cubicBezTo>
                    <a:pt x="243" y="122"/>
                    <a:pt x="243" y="122"/>
                    <a:pt x="243" y="122"/>
                  </a:cubicBezTo>
                  <a:cubicBezTo>
                    <a:pt x="263" y="112"/>
                    <a:pt x="300" y="101"/>
                    <a:pt x="305" y="105"/>
                  </a:cubicBezTo>
                  <a:close/>
                  <a:moveTo>
                    <a:pt x="280" y="85"/>
                  </a:moveTo>
                  <a:cubicBezTo>
                    <a:pt x="275" y="90"/>
                    <a:pt x="260" y="99"/>
                    <a:pt x="251" y="104"/>
                  </a:cubicBezTo>
                  <a:cubicBezTo>
                    <a:pt x="247" y="106"/>
                    <a:pt x="243" y="108"/>
                    <a:pt x="239" y="111"/>
                  </a:cubicBezTo>
                  <a:cubicBezTo>
                    <a:pt x="239" y="111"/>
                    <a:pt x="239" y="111"/>
                    <a:pt x="239" y="111"/>
                  </a:cubicBezTo>
                  <a:cubicBezTo>
                    <a:pt x="249" y="98"/>
                    <a:pt x="267" y="86"/>
                    <a:pt x="280" y="85"/>
                  </a:cubicBezTo>
                  <a:close/>
                  <a:moveTo>
                    <a:pt x="230" y="301"/>
                  </a:moveTo>
                  <a:cubicBezTo>
                    <a:pt x="227" y="306"/>
                    <a:pt x="223" y="311"/>
                    <a:pt x="218" y="315"/>
                  </a:cubicBezTo>
                  <a:cubicBezTo>
                    <a:pt x="213" y="319"/>
                    <a:pt x="208" y="322"/>
                    <a:pt x="203" y="323"/>
                  </a:cubicBezTo>
                  <a:cubicBezTo>
                    <a:pt x="197" y="325"/>
                    <a:pt x="191" y="326"/>
                    <a:pt x="183" y="326"/>
                  </a:cubicBezTo>
                  <a:cubicBezTo>
                    <a:pt x="183" y="344"/>
                    <a:pt x="183" y="344"/>
                    <a:pt x="183" y="344"/>
                  </a:cubicBezTo>
                  <a:cubicBezTo>
                    <a:pt x="169" y="344"/>
                    <a:pt x="169" y="344"/>
                    <a:pt x="169" y="344"/>
                  </a:cubicBezTo>
                  <a:cubicBezTo>
                    <a:pt x="169" y="326"/>
                    <a:pt x="169" y="326"/>
                    <a:pt x="169" y="326"/>
                  </a:cubicBezTo>
                  <a:cubicBezTo>
                    <a:pt x="160" y="326"/>
                    <a:pt x="152" y="324"/>
                    <a:pt x="147" y="322"/>
                  </a:cubicBezTo>
                  <a:cubicBezTo>
                    <a:pt x="141" y="320"/>
                    <a:pt x="136" y="317"/>
                    <a:pt x="132" y="313"/>
                  </a:cubicBezTo>
                  <a:cubicBezTo>
                    <a:pt x="127" y="309"/>
                    <a:pt x="124" y="305"/>
                    <a:pt x="122" y="300"/>
                  </a:cubicBezTo>
                  <a:cubicBezTo>
                    <a:pt x="120" y="296"/>
                    <a:pt x="118" y="291"/>
                    <a:pt x="117" y="284"/>
                  </a:cubicBezTo>
                  <a:cubicBezTo>
                    <a:pt x="155" y="280"/>
                    <a:pt x="155" y="280"/>
                    <a:pt x="155" y="280"/>
                  </a:cubicBezTo>
                  <a:cubicBezTo>
                    <a:pt x="156" y="286"/>
                    <a:pt x="158" y="291"/>
                    <a:pt x="160" y="293"/>
                  </a:cubicBezTo>
                  <a:cubicBezTo>
                    <a:pt x="162" y="296"/>
                    <a:pt x="165" y="299"/>
                    <a:pt x="169" y="301"/>
                  </a:cubicBezTo>
                  <a:cubicBezTo>
                    <a:pt x="169" y="267"/>
                    <a:pt x="169" y="267"/>
                    <a:pt x="169" y="267"/>
                  </a:cubicBezTo>
                  <a:cubicBezTo>
                    <a:pt x="156" y="264"/>
                    <a:pt x="147" y="261"/>
                    <a:pt x="142" y="258"/>
                  </a:cubicBezTo>
                  <a:cubicBezTo>
                    <a:pt x="137" y="255"/>
                    <a:pt x="132" y="251"/>
                    <a:pt x="128" y="246"/>
                  </a:cubicBezTo>
                  <a:cubicBezTo>
                    <a:pt x="124" y="240"/>
                    <a:pt x="122" y="233"/>
                    <a:pt x="122" y="225"/>
                  </a:cubicBezTo>
                  <a:cubicBezTo>
                    <a:pt x="122" y="213"/>
                    <a:pt x="126" y="204"/>
                    <a:pt x="134" y="196"/>
                  </a:cubicBezTo>
                  <a:cubicBezTo>
                    <a:pt x="142" y="189"/>
                    <a:pt x="154" y="185"/>
                    <a:pt x="169" y="184"/>
                  </a:cubicBezTo>
                  <a:cubicBezTo>
                    <a:pt x="169" y="175"/>
                    <a:pt x="169" y="175"/>
                    <a:pt x="169" y="175"/>
                  </a:cubicBezTo>
                  <a:cubicBezTo>
                    <a:pt x="183" y="175"/>
                    <a:pt x="183" y="175"/>
                    <a:pt x="183" y="175"/>
                  </a:cubicBezTo>
                  <a:cubicBezTo>
                    <a:pt x="183" y="184"/>
                    <a:pt x="183" y="184"/>
                    <a:pt x="183" y="184"/>
                  </a:cubicBezTo>
                  <a:cubicBezTo>
                    <a:pt x="197" y="185"/>
                    <a:pt x="208" y="188"/>
                    <a:pt x="215" y="194"/>
                  </a:cubicBezTo>
                  <a:cubicBezTo>
                    <a:pt x="223" y="200"/>
                    <a:pt x="228" y="208"/>
                    <a:pt x="230" y="218"/>
                  </a:cubicBezTo>
                  <a:cubicBezTo>
                    <a:pt x="195" y="223"/>
                    <a:pt x="195" y="223"/>
                    <a:pt x="195" y="223"/>
                  </a:cubicBezTo>
                  <a:cubicBezTo>
                    <a:pt x="193" y="219"/>
                    <a:pt x="191" y="216"/>
                    <a:pt x="190" y="214"/>
                  </a:cubicBezTo>
                  <a:cubicBezTo>
                    <a:pt x="189" y="212"/>
                    <a:pt x="186" y="211"/>
                    <a:pt x="183" y="209"/>
                  </a:cubicBezTo>
                  <a:cubicBezTo>
                    <a:pt x="183" y="236"/>
                    <a:pt x="183" y="236"/>
                    <a:pt x="183" y="236"/>
                  </a:cubicBezTo>
                  <a:cubicBezTo>
                    <a:pt x="202" y="241"/>
                    <a:pt x="215" y="247"/>
                    <a:pt x="221" y="252"/>
                  </a:cubicBezTo>
                  <a:cubicBezTo>
                    <a:pt x="230" y="260"/>
                    <a:pt x="234" y="270"/>
                    <a:pt x="234" y="282"/>
                  </a:cubicBezTo>
                  <a:cubicBezTo>
                    <a:pt x="234" y="288"/>
                    <a:pt x="233" y="295"/>
                    <a:pt x="230" y="301"/>
                  </a:cubicBezTo>
                  <a:close/>
                </a:path>
              </a:pathLst>
            </a:custGeom>
            <a:solidFill>
              <a:srgbClr val="BE0202"/>
            </a:solidFill>
            <a:ln>
              <a:noFill/>
            </a:ln>
          </p:spPr>
          <p:txBody>
            <a:bodyPr vert="horz" wrap="square" lIns="91440" tIns="45720" rIns="91440" bIns="45720" numCol="1" anchor="t" anchorCtr="0" compatLnSpc="1"/>
            <a:lstStyle/>
            <a:p>
              <a:endParaRPr lang="zh-CN" altLang="en-US"/>
            </a:p>
          </p:txBody>
        </p:sp>
        <p:sp>
          <p:nvSpPr>
            <p:cNvPr id="15" name="矩形 14"/>
            <p:cNvSpPr/>
            <p:nvPr/>
          </p:nvSpPr>
          <p:spPr>
            <a:xfrm>
              <a:off x="7705725" y="934099"/>
              <a:ext cx="259080" cy="27367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Title Placeholder 1"/>
          <p:cNvSpPr>
            <a:spLocks noGrp="1"/>
          </p:cNvSpPr>
          <p:nvPr>
            <p:ph type="title"/>
          </p:nvPr>
        </p:nvSpPr>
        <p:spPr>
          <a:xfrm>
            <a:off x="1002684" y="281403"/>
            <a:ext cx="3975956" cy="441614"/>
          </a:xfrm>
          <a:prstGeom prst="rect">
            <a:avLst/>
          </a:prstGeom>
        </p:spPr>
        <p:txBody>
          <a:bodyPr vert="horz" lIns="121917" tIns="60958" rIns="121917" bIns="60958"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838091" y="937550"/>
            <a:ext cx="10703669" cy="5544530"/>
          </a:xfrm>
          <a:prstGeom prst="rect">
            <a:avLst/>
          </a:prstGeom>
        </p:spPr>
        <p:txBody>
          <a:bodyPr vert="horz" lIns="121917" tIns="60958" rIns="121917" bIns="60958" rtlCol="0">
            <a:normAutofit/>
          </a:bodyPr>
          <a:lstStyle/>
          <a:p>
            <a:pPr lvl="0"/>
            <a:r>
              <a:rPr lang="zh-CN" altLang="en-US" dirty="0"/>
              <a:t>单击此处编辑母版文本样式</a:t>
            </a:r>
            <a:endParaRPr lang="zh-CN" altLang="en-US" dirty="0"/>
          </a:p>
        </p:txBody>
      </p:sp>
      <p:grpSp>
        <p:nvGrpSpPr>
          <p:cNvPr id="7" name="组合 6"/>
          <p:cNvGrpSpPr/>
          <p:nvPr userDrawn="1"/>
        </p:nvGrpSpPr>
        <p:grpSpPr>
          <a:xfrm>
            <a:off x="138588" y="353948"/>
            <a:ext cx="735172" cy="271046"/>
            <a:chOff x="264939" y="188640"/>
            <a:chExt cx="604358" cy="216024"/>
          </a:xfrm>
        </p:grpSpPr>
        <p:sp>
          <p:nvSpPr>
            <p:cNvPr id="8" name="燕尾形 7"/>
            <p:cNvSpPr/>
            <p:nvPr/>
          </p:nvSpPr>
          <p:spPr>
            <a:xfrm>
              <a:off x="264939" y="188640"/>
              <a:ext cx="216024" cy="216024"/>
            </a:xfrm>
            <a:prstGeom prst="chevron">
              <a:avLst/>
            </a:prstGeom>
            <a:solidFill>
              <a:srgbClr val="BE020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9" name="燕尾形 8"/>
            <p:cNvSpPr/>
            <p:nvPr/>
          </p:nvSpPr>
          <p:spPr>
            <a:xfrm>
              <a:off x="454914" y="188640"/>
              <a:ext cx="216024" cy="216024"/>
            </a:xfrm>
            <a:prstGeom prst="chevron">
              <a:avLst/>
            </a:prstGeom>
            <a:solidFill>
              <a:srgbClr val="BE0202">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0" name="燕尾形 9"/>
            <p:cNvSpPr/>
            <p:nvPr/>
          </p:nvSpPr>
          <p:spPr>
            <a:xfrm>
              <a:off x="653273" y="188640"/>
              <a:ext cx="216024" cy="216024"/>
            </a:xfrm>
            <a:prstGeom prst="chevron">
              <a:avLst/>
            </a:prstGeom>
            <a:solidFill>
              <a:srgbClr val="BE0202">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cxnSp>
        <p:nvCxnSpPr>
          <p:cNvPr id="12" name="直接连接符 11"/>
          <p:cNvCxnSpPr/>
          <p:nvPr userDrawn="1"/>
        </p:nvCxnSpPr>
        <p:spPr>
          <a:xfrm>
            <a:off x="138588" y="705495"/>
            <a:ext cx="11541636" cy="0"/>
          </a:xfrm>
          <a:prstGeom prst="line">
            <a:avLst/>
          </a:prstGeom>
          <a:ln w="1905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18" name="Slide Number Placeholder 5"/>
          <p:cNvSpPr>
            <a:spLocks noGrp="1"/>
          </p:cNvSpPr>
          <p:nvPr>
            <p:ph type="sldNum" sz="quarter" idx="4"/>
          </p:nvPr>
        </p:nvSpPr>
        <p:spPr>
          <a:xfrm>
            <a:off x="11199434" y="330424"/>
            <a:ext cx="442575" cy="365210"/>
          </a:xfrm>
          <a:prstGeom prst="rect">
            <a:avLst/>
          </a:prstGeom>
        </p:spPr>
        <p:txBody>
          <a:bodyPr/>
          <a:lstStyle>
            <a:lvl1pPr algn="ctr">
              <a:defRPr sz="1600" b="0">
                <a:solidFill>
                  <a:schemeClr val="bg1"/>
                </a:solidFill>
                <a:latin typeface="+mj-lt"/>
              </a:defRPr>
            </a:lvl1pPr>
          </a:lstStyle>
          <a:p>
            <a:fld id="{2C19E75E-6663-4DF6-8780-5FA1457FEFCA}" type="slidenum">
              <a:rPr lang="zh-CN" altLang="en-US" smtClean="0"/>
            </a:fld>
            <a:endParaRPr lang="zh-CN" alt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dt="0"/>
  <p:txStyles>
    <p:titleStyle>
      <a:lvl1pPr algn="l" defTabSz="914400" rtl="0" eaLnBrk="1" latinLnBrk="0" hangingPunct="1">
        <a:lnSpc>
          <a:spcPct val="90000"/>
        </a:lnSpc>
        <a:spcBef>
          <a:spcPct val="0"/>
        </a:spcBef>
        <a:buNone/>
        <a:defRPr sz="2200" kern="1200">
          <a:solidFill>
            <a:schemeClr val="tx1"/>
          </a:solidFill>
          <a:latin typeface="+mj-lt"/>
          <a:ea typeface="+mj-ea"/>
          <a:cs typeface="+mj-cs"/>
        </a:defRPr>
      </a:lvl1pPr>
    </p:titleStyle>
    <p:body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jpeg"/><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0" Type="http://schemas.openxmlformats.org/officeDocument/2006/relationships/slideLayout" Target="../slideLayouts/slideLayout1.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6.emf"/></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emf"/></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8.emf"/></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0.emf"/><Relationship Id="rId1" Type="http://schemas.openxmlformats.org/officeDocument/2006/relationships/image" Target="../media/image19.emf"/></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1.emf"/></Relationships>
</file>

<file path=ppt/slides/_rels/slide16.xml.rels><?xml version="1.0" encoding="UTF-8" standalone="yes"?>
<Relationships xmlns="http://schemas.openxmlformats.org/package/2006/relationships"><Relationship Id="rId9" Type="http://schemas.openxmlformats.org/officeDocument/2006/relationships/tags" Target="../tags/tag37.xml"/><Relationship Id="rId8" Type="http://schemas.openxmlformats.org/officeDocument/2006/relationships/tags" Target="../tags/tag36.xml"/><Relationship Id="rId7" Type="http://schemas.openxmlformats.org/officeDocument/2006/relationships/tags" Target="../tags/tag35.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3" Type="http://schemas.openxmlformats.org/officeDocument/2006/relationships/slideLayout" Target="../slideLayouts/slideLayout1.xml"/><Relationship Id="rId32" Type="http://schemas.openxmlformats.org/officeDocument/2006/relationships/image" Target="../media/image12.png"/><Relationship Id="rId31" Type="http://schemas.openxmlformats.org/officeDocument/2006/relationships/tags" Target="../tags/tag58.xml"/><Relationship Id="rId30" Type="http://schemas.openxmlformats.org/officeDocument/2006/relationships/image" Target="../media/image11.emf"/><Relationship Id="rId3" Type="http://schemas.openxmlformats.org/officeDocument/2006/relationships/tags" Target="../tags/tag31.xml"/><Relationship Id="rId29" Type="http://schemas.openxmlformats.org/officeDocument/2006/relationships/tags" Target="../tags/tag57.xml"/><Relationship Id="rId28" Type="http://schemas.openxmlformats.org/officeDocument/2006/relationships/tags" Target="../tags/tag56.xml"/><Relationship Id="rId27" Type="http://schemas.openxmlformats.org/officeDocument/2006/relationships/tags" Target="../tags/tag55.xml"/><Relationship Id="rId26" Type="http://schemas.openxmlformats.org/officeDocument/2006/relationships/tags" Target="../tags/tag54.xml"/><Relationship Id="rId25" Type="http://schemas.openxmlformats.org/officeDocument/2006/relationships/tags" Target="../tags/tag53.xml"/><Relationship Id="rId24" Type="http://schemas.openxmlformats.org/officeDocument/2006/relationships/tags" Target="../tags/tag52.xml"/><Relationship Id="rId23" Type="http://schemas.openxmlformats.org/officeDocument/2006/relationships/tags" Target="../tags/tag51.xml"/><Relationship Id="rId22" Type="http://schemas.openxmlformats.org/officeDocument/2006/relationships/tags" Target="../tags/tag50.xml"/><Relationship Id="rId21" Type="http://schemas.openxmlformats.org/officeDocument/2006/relationships/tags" Target="../tags/tag49.xml"/><Relationship Id="rId20" Type="http://schemas.openxmlformats.org/officeDocument/2006/relationships/tags" Target="../tags/tag48.xml"/><Relationship Id="rId2" Type="http://schemas.openxmlformats.org/officeDocument/2006/relationships/tags" Target="../tags/tag30.xml"/><Relationship Id="rId19" Type="http://schemas.openxmlformats.org/officeDocument/2006/relationships/tags" Target="../tags/tag47.xml"/><Relationship Id="rId18" Type="http://schemas.openxmlformats.org/officeDocument/2006/relationships/tags" Target="../tags/tag46.xml"/><Relationship Id="rId17" Type="http://schemas.openxmlformats.org/officeDocument/2006/relationships/tags" Target="../tags/tag45.xml"/><Relationship Id="rId16" Type="http://schemas.openxmlformats.org/officeDocument/2006/relationships/tags" Target="../tags/tag44.xml"/><Relationship Id="rId15" Type="http://schemas.openxmlformats.org/officeDocument/2006/relationships/tags" Target="../tags/tag43.xml"/><Relationship Id="rId14" Type="http://schemas.openxmlformats.org/officeDocument/2006/relationships/tags" Target="../tags/tag42.xml"/><Relationship Id="rId13" Type="http://schemas.openxmlformats.org/officeDocument/2006/relationships/tags" Target="../tags/tag41.xml"/><Relationship Id="rId12" Type="http://schemas.openxmlformats.org/officeDocument/2006/relationships/tags" Target="../tags/tag40.xml"/><Relationship Id="rId11" Type="http://schemas.openxmlformats.org/officeDocument/2006/relationships/tags" Target="../tags/tag39.xml"/><Relationship Id="rId10" Type="http://schemas.openxmlformats.org/officeDocument/2006/relationships/tags" Target="../tags/tag38.xml"/><Relationship Id="rId1" Type="http://schemas.openxmlformats.org/officeDocument/2006/relationships/image" Target="../media/image10.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2.emf"/></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emf"/></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emf"/></Relationships>
</file>

<file path=ppt/slides/_rels/slide2.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3" Type="http://schemas.openxmlformats.org/officeDocument/2006/relationships/slideLayout" Target="../slideLayouts/slideLayout1.xml"/><Relationship Id="rId32" Type="http://schemas.openxmlformats.org/officeDocument/2006/relationships/image" Target="../media/image12.png"/><Relationship Id="rId31" Type="http://schemas.openxmlformats.org/officeDocument/2006/relationships/tags" Target="../tags/tag29.xml"/><Relationship Id="rId30" Type="http://schemas.openxmlformats.org/officeDocument/2006/relationships/image" Target="../media/image11.emf"/><Relationship Id="rId3" Type="http://schemas.openxmlformats.org/officeDocument/2006/relationships/tags" Target="../tags/tag2.xml"/><Relationship Id="rId29" Type="http://schemas.openxmlformats.org/officeDocument/2006/relationships/tags" Target="../tags/tag28.xml"/><Relationship Id="rId28" Type="http://schemas.openxmlformats.org/officeDocument/2006/relationships/tags" Target="../tags/tag27.xml"/><Relationship Id="rId27" Type="http://schemas.openxmlformats.org/officeDocument/2006/relationships/tags" Target="../tags/tag26.xml"/><Relationship Id="rId26" Type="http://schemas.openxmlformats.org/officeDocument/2006/relationships/tags" Target="../tags/tag25.xml"/><Relationship Id="rId25" Type="http://schemas.openxmlformats.org/officeDocument/2006/relationships/tags" Target="../tags/tag24.xml"/><Relationship Id="rId24" Type="http://schemas.openxmlformats.org/officeDocument/2006/relationships/tags" Target="../tags/tag23.xml"/><Relationship Id="rId23" Type="http://schemas.openxmlformats.org/officeDocument/2006/relationships/tags" Target="../tags/tag22.xml"/><Relationship Id="rId22" Type="http://schemas.openxmlformats.org/officeDocument/2006/relationships/tags" Target="../tags/tag21.xml"/><Relationship Id="rId21" Type="http://schemas.openxmlformats.org/officeDocument/2006/relationships/tags" Target="../tags/tag20.xml"/><Relationship Id="rId20" Type="http://schemas.openxmlformats.org/officeDocument/2006/relationships/tags" Target="../tags/tag19.xml"/><Relationship Id="rId2" Type="http://schemas.openxmlformats.org/officeDocument/2006/relationships/tags" Target="../tags/tag1.xml"/><Relationship Id="rId19" Type="http://schemas.openxmlformats.org/officeDocument/2006/relationships/tags" Target="../tags/tag18.xml"/><Relationship Id="rId18" Type="http://schemas.openxmlformats.org/officeDocument/2006/relationships/tags" Target="../tags/tag17.xml"/><Relationship Id="rId17" Type="http://schemas.openxmlformats.org/officeDocument/2006/relationships/tags" Target="../tags/tag16.xml"/><Relationship Id="rId16" Type="http://schemas.openxmlformats.org/officeDocument/2006/relationships/tags" Target="../tags/tag15.xml"/><Relationship Id="rId15" Type="http://schemas.openxmlformats.org/officeDocument/2006/relationships/tags" Target="../tags/tag14.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5.emf"/></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6.emf"/></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7.emf"/></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8.emf"/></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9.emf"/></Relationships>
</file>

<file path=ppt/slides/_rels/slide26.xml.rels><?xml version="1.0" encoding="UTF-8" standalone="yes"?>
<Relationships xmlns="http://schemas.openxmlformats.org/package/2006/relationships"><Relationship Id="rId9" Type="http://schemas.openxmlformats.org/officeDocument/2006/relationships/tags" Target="../tags/tag66.xml"/><Relationship Id="rId8" Type="http://schemas.openxmlformats.org/officeDocument/2006/relationships/tags" Target="../tags/tag65.xml"/><Relationship Id="rId7" Type="http://schemas.openxmlformats.org/officeDocument/2006/relationships/tags" Target="../tags/tag64.xml"/><Relationship Id="rId6" Type="http://schemas.openxmlformats.org/officeDocument/2006/relationships/tags" Target="../tags/tag63.xml"/><Relationship Id="rId5" Type="http://schemas.openxmlformats.org/officeDocument/2006/relationships/tags" Target="../tags/tag62.xml"/><Relationship Id="rId4" Type="http://schemas.openxmlformats.org/officeDocument/2006/relationships/tags" Target="../tags/tag61.xml"/><Relationship Id="rId33" Type="http://schemas.openxmlformats.org/officeDocument/2006/relationships/slideLayout" Target="../slideLayouts/slideLayout1.xml"/><Relationship Id="rId32" Type="http://schemas.openxmlformats.org/officeDocument/2006/relationships/image" Target="../media/image12.png"/><Relationship Id="rId31" Type="http://schemas.openxmlformats.org/officeDocument/2006/relationships/tags" Target="../tags/tag87.xml"/><Relationship Id="rId30" Type="http://schemas.openxmlformats.org/officeDocument/2006/relationships/image" Target="../media/image11.emf"/><Relationship Id="rId3" Type="http://schemas.openxmlformats.org/officeDocument/2006/relationships/tags" Target="../tags/tag60.xml"/><Relationship Id="rId29" Type="http://schemas.openxmlformats.org/officeDocument/2006/relationships/tags" Target="../tags/tag86.xml"/><Relationship Id="rId28" Type="http://schemas.openxmlformats.org/officeDocument/2006/relationships/tags" Target="../tags/tag85.xml"/><Relationship Id="rId27" Type="http://schemas.openxmlformats.org/officeDocument/2006/relationships/tags" Target="../tags/tag84.xml"/><Relationship Id="rId26" Type="http://schemas.openxmlformats.org/officeDocument/2006/relationships/tags" Target="../tags/tag83.xml"/><Relationship Id="rId25" Type="http://schemas.openxmlformats.org/officeDocument/2006/relationships/tags" Target="../tags/tag82.xml"/><Relationship Id="rId24" Type="http://schemas.openxmlformats.org/officeDocument/2006/relationships/tags" Target="../tags/tag81.xml"/><Relationship Id="rId23" Type="http://schemas.openxmlformats.org/officeDocument/2006/relationships/tags" Target="../tags/tag80.xml"/><Relationship Id="rId22" Type="http://schemas.openxmlformats.org/officeDocument/2006/relationships/tags" Target="../tags/tag79.xml"/><Relationship Id="rId21" Type="http://schemas.openxmlformats.org/officeDocument/2006/relationships/tags" Target="../tags/tag78.xml"/><Relationship Id="rId20" Type="http://schemas.openxmlformats.org/officeDocument/2006/relationships/tags" Target="../tags/tag77.xml"/><Relationship Id="rId2" Type="http://schemas.openxmlformats.org/officeDocument/2006/relationships/tags" Target="../tags/tag59.xml"/><Relationship Id="rId19" Type="http://schemas.openxmlformats.org/officeDocument/2006/relationships/tags" Target="../tags/tag76.xml"/><Relationship Id="rId18" Type="http://schemas.openxmlformats.org/officeDocument/2006/relationships/tags" Target="../tags/tag75.xml"/><Relationship Id="rId17" Type="http://schemas.openxmlformats.org/officeDocument/2006/relationships/tags" Target="../tags/tag74.xml"/><Relationship Id="rId16" Type="http://schemas.openxmlformats.org/officeDocument/2006/relationships/tags" Target="../tags/tag73.xml"/><Relationship Id="rId15" Type="http://schemas.openxmlformats.org/officeDocument/2006/relationships/tags" Target="../tags/tag72.xml"/><Relationship Id="rId14" Type="http://schemas.openxmlformats.org/officeDocument/2006/relationships/tags" Target="../tags/tag71.xml"/><Relationship Id="rId13" Type="http://schemas.openxmlformats.org/officeDocument/2006/relationships/tags" Target="../tags/tag70.xml"/><Relationship Id="rId12" Type="http://schemas.openxmlformats.org/officeDocument/2006/relationships/tags" Target="../tags/tag69.xml"/><Relationship Id="rId11" Type="http://schemas.openxmlformats.org/officeDocument/2006/relationships/tags" Target="../tags/tag68.xml"/><Relationship Id="rId10" Type="http://schemas.openxmlformats.org/officeDocument/2006/relationships/tags" Target="../tags/tag67.xml"/><Relationship Id="rId1" Type="http://schemas.openxmlformats.org/officeDocument/2006/relationships/image" Target="../media/image1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0.emf"/></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1.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2.emf"/></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3.emf"/></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5.emf"/><Relationship Id="rId1" Type="http://schemas.openxmlformats.org/officeDocument/2006/relationships/image" Target="../media/image34.emf"/></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7.emf"/><Relationship Id="rId1" Type="http://schemas.openxmlformats.org/officeDocument/2006/relationships/image" Target="../media/image36.emf"/></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9.emf"/><Relationship Id="rId1" Type="http://schemas.openxmlformats.org/officeDocument/2006/relationships/image" Target="../media/image38.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0.emf"/></Relationships>
</file>

<file path=ppt/slides/_rels/slide38.xml.rels><?xml version="1.0" encoding="UTF-8" standalone="yes"?>
<Relationships xmlns="http://schemas.openxmlformats.org/package/2006/relationships"><Relationship Id="rId9" Type="http://schemas.openxmlformats.org/officeDocument/2006/relationships/tags" Target="../tags/tag95.xml"/><Relationship Id="rId8" Type="http://schemas.openxmlformats.org/officeDocument/2006/relationships/tags" Target="../tags/tag94.xml"/><Relationship Id="rId7" Type="http://schemas.openxmlformats.org/officeDocument/2006/relationships/tags" Target="../tags/tag93.xml"/><Relationship Id="rId6" Type="http://schemas.openxmlformats.org/officeDocument/2006/relationships/tags" Target="../tags/tag92.xml"/><Relationship Id="rId5" Type="http://schemas.openxmlformats.org/officeDocument/2006/relationships/tags" Target="../tags/tag91.xml"/><Relationship Id="rId4" Type="http://schemas.openxmlformats.org/officeDocument/2006/relationships/tags" Target="../tags/tag90.xml"/><Relationship Id="rId33" Type="http://schemas.openxmlformats.org/officeDocument/2006/relationships/slideLayout" Target="../slideLayouts/slideLayout1.xml"/><Relationship Id="rId32" Type="http://schemas.openxmlformats.org/officeDocument/2006/relationships/image" Target="../media/image12.png"/><Relationship Id="rId31" Type="http://schemas.openxmlformats.org/officeDocument/2006/relationships/tags" Target="../tags/tag116.xml"/><Relationship Id="rId30" Type="http://schemas.openxmlformats.org/officeDocument/2006/relationships/image" Target="../media/image11.emf"/><Relationship Id="rId3" Type="http://schemas.openxmlformats.org/officeDocument/2006/relationships/tags" Target="../tags/tag89.xml"/><Relationship Id="rId29" Type="http://schemas.openxmlformats.org/officeDocument/2006/relationships/tags" Target="../tags/tag115.xml"/><Relationship Id="rId28" Type="http://schemas.openxmlformats.org/officeDocument/2006/relationships/tags" Target="../tags/tag114.xml"/><Relationship Id="rId27" Type="http://schemas.openxmlformats.org/officeDocument/2006/relationships/tags" Target="../tags/tag113.xml"/><Relationship Id="rId26" Type="http://schemas.openxmlformats.org/officeDocument/2006/relationships/tags" Target="../tags/tag112.xml"/><Relationship Id="rId25" Type="http://schemas.openxmlformats.org/officeDocument/2006/relationships/tags" Target="../tags/tag111.xml"/><Relationship Id="rId24" Type="http://schemas.openxmlformats.org/officeDocument/2006/relationships/tags" Target="../tags/tag110.xml"/><Relationship Id="rId23" Type="http://schemas.openxmlformats.org/officeDocument/2006/relationships/tags" Target="../tags/tag109.xml"/><Relationship Id="rId22" Type="http://schemas.openxmlformats.org/officeDocument/2006/relationships/tags" Target="../tags/tag108.xml"/><Relationship Id="rId21" Type="http://schemas.openxmlformats.org/officeDocument/2006/relationships/tags" Target="../tags/tag107.xml"/><Relationship Id="rId20" Type="http://schemas.openxmlformats.org/officeDocument/2006/relationships/tags" Target="../tags/tag106.xml"/><Relationship Id="rId2" Type="http://schemas.openxmlformats.org/officeDocument/2006/relationships/tags" Target="../tags/tag88.xml"/><Relationship Id="rId19" Type="http://schemas.openxmlformats.org/officeDocument/2006/relationships/tags" Target="../tags/tag105.xml"/><Relationship Id="rId18" Type="http://schemas.openxmlformats.org/officeDocument/2006/relationships/tags" Target="../tags/tag104.xml"/><Relationship Id="rId17" Type="http://schemas.openxmlformats.org/officeDocument/2006/relationships/tags" Target="../tags/tag103.xml"/><Relationship Id="rId16" Type="http://schemas.openxmlformats.org/officeDocument/2006/relationships/tags" Target="../tags/tag102.xml"/><Relationship Id="rId15" Type="http://schemas.openxmlformats.org/officeDocument/2006/relationships/tags" Target="../tags/tag101.xml"/><Relationship Id="rId14" Type="http://schemas.openxmlformats.org/officeDocument/2006/relationships/tags" Target="../tags/tag100.xml"/><Relationship Id="rId13" Type="http://schemas.openxmlformats.org/officeDocument/2006/relationships/tags" Target="../tags/tag99.xml"/><Relationship Id="rId12" Type="http://schemas.openxmlformats.org/officeDocument/2006/relationships/tags" Target="../tags/tag98.xml"/><Relationship Id="rId11" Type="http://schemas.openxmlformats.org/officeDocument/2006/relationships/tags" Target="../tags/tag97.xml"/><Relationship Id="rId10" Type="http://schemas.openxmlformats.org/officeDocument/2006/relationships/tags" Target="../tags/tag96.xml"/><Relationship Id="rId1" Type="http://schemas.openxmlformats.org/officeDocument/2006/relationships/image" Target="../media/image1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emf"/></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1.emf"/></Relationships>
</file>

<file path=ppt/slides/_rels/slide4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2.emf"/></Relationships>
</file>

<file path=ppt/slides/_rels/slide4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3.emf"/></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4.emf"/></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5.emf"/></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9" Type="http://schemas.openxmlformats.org/officeDocument/2006/relationships/tags" Target="../tags/tag124.xml"/><Relationship Id="rId8" Type="http://schemas.openxmlformats.org/officeDocument/2006/relationships/tags" Target="../tags/tag123.xml"/><Relationship Id="rId7" Type="http://schemas.openxmlformats.org/officeDocument/2006/relationships/tags" Target="../tags/tag122.xml"/><Relationship Id="rId6" Type="http://schemas.openxmlformats.org/officeDocument/2006/relationships/tags" Target="../tags/tag121.xml"/><Relationship Id="rId5" Type="http://schemas.openxmlformats.org/officeDocument/2006/relationships/tags" Target="../tags/tag120.xml"/><Relationship Id="rId4" Type="http://schemas.openxmlformats.org/officeDocument/2006/relationships/tags" Target="../tags/tag119.xml"/><Relationship Id="rId3" Type="http://schemas.openxmlformats.org/officeDocument/2006/relationships/tags" Target="../tags/tag118.xml"/><Relationship Id="rId21" Type="http://schemas.openxmlformats.org/officeDocument/2006/relationships/slideLayout" Target="../slideLayouts/slideLayout1.xml"/><Relationship Id="rId20" Type="http://schemas.openxmlformats.org/officeDocument/2006/relationships/image" Target="../media/image12.png"/><Relationship Id="rId2" Type="http://schemas.openxmlformats.org/officeDocument/2006/relationships/tags" Target="../tags/tag117.xml"/><Relationship Id="rId19" Type="http://schemas.openxmlformats.org/officeDocument/2006/relationships/tags" Target="../tags/tag133.xml"/><Relationship Id="rId18" Type="http://schemas.openxmlformats.org/officeDocument/2006/relationships/image" Target="../media/image11.emf"/><Relationship Id="rId17" Type="http://schemas.openxmlformats.org/officeDocument/2006/relationships/tags" Target="../tags/tag132.xml"/><Relationship Id="rId16" Type="http://schemas.openxmlformats.org/officeDocument/2006/relationships/tags" Target="../tags/tag131.xml"/><Relationship Id="rId15" Type="http://schemas.openxmlformats.org/officeDocument/2006/relationships/tags" Target="../tags/tag130.xml"/><Relationship Id="rId14" Type="http://schemas.openxmlformats.org/officeDocument/2006/relationships/tags" Target="../tags/tag129.xml"/><Relationship Id="rId13" Type="http://schemas.openxmlformats.org/officeDocument/2006/relationships/tags" Target="../tags/tag128.xml"/><Relationship Id="rId12" Type="http://schemas.openxmlformats.org/officeDocument/2006/relationships/tags" Target="../tags/tag127.xml"/><Relationship Id="rId11" Type="http://schemas.openxmlformats.org/officeDocument/2006/relationships/tags" Target="../tags/tag126.xml"/><Relationship Id="rId10" Type="http://schemas.openxmlformats.org/officeDocument/2006/relationships/tags" Target="../tags/tag125.xml"/><Relationship Id="rId1" Type="http://schemas.openxmlformats.org/officeDocument/2006/relationships/image" Target="../media/image1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6.emf"/></Relationships>
</file>

<file path=ppt/slides/_rels/slide51.xml.rels><?xml version="1.0" encoding="UTF-8" standalone="yes"?>
<Relationships xmlns="http://schemas.openxmlformats.org/package/2006/relationships"><Relationship Id="rId9" Type="http://schemas.openxmlformats.org/officeDocument/2006/relationships/tags" Target="../tags/tag141.xml"/><Relationship Id="rId8" Type="http://schemas.openxmlformats.org/officeDocument/2006/relationships/tags" Target="../tags/tag140.xml"/><Relationship Id="rId7" Type="http://schemas.openxmlformats.org/officeDocument/2006/relationships/tags" Target="../tags/tag139.xml"/><Relationship Id="rId6" Type="http://schemas.openxmlformats.org/officeDocument/2006/relationships/tags" Target="../tags/tag138.xml"/><Relationship Id="rId5" Type="http://schemas.openxmlformats.org/officeDocument/2006/relationships/tags" Target="../tags/tag137.xml"/><Relationship Id="rId4" Type="http://schemas.openxmlformats.org/officeDocument/2006/relationships/tags" Target="../tags/tag136.xml"/><Relationship Id="rId3" Type="http://schemas.openxmlformats.org/officeDocument/2006/relationships/tags" Target="../tags/tag135.xml"/><Relationship Id="rId21" Type="http://schemas.openxmlformats.org/officeDocument/2006/relationships/slideLayout" Target="../slideLayouts/slideLayout1.xml"/><Relationship Id="rId20" Type="http://schemas.openxmlformats.org/officeDocument/2006/relationships/image" Target="../media/image12.png"/><Relationship Id="rId2" Type="http://schemas.openxmlformats.org/officeDocument/2006/relationships/tags" Target="../tags/tag134.xml"/><Relationship Id="rId19" Type="http://schemas.openxmlformats.org/officeDocument/2006/relationships/tags" Target="../tags/tag150.xml"/><Relationship Id="rId18" Type="http://schemas.openxmlformats.org/officeDocument/2006/relationships/image" Target="../media/image11.emf"/><Relationship Id="rId17" Type="http://schemas.openxmlformats.org/officeDocument/2006/relationships/tags" Target="../tags/tag149.xml"/><Relationship Id="rId16" Type="http://schemas.openxmlformats.org/officeDocument/2006/relationships/tags" Target="../tags/tag148.xml"/><Relationship Id="rId15" Type="http://schemas.openxmlformats.org/officeDocument/2006/relationships/tags" Target="../tags/tag147.xml"/><Relationship Id="rId14" Type="http://schemas.openxmlformats.org/officeDocument/2006/relationships/tags" Target="../tags/tag146.xml"/><Relationship Id="rId13" Type="http://schemas.openxmlformats.org/officeDocument/2006/relationships/tags" Target="../tags/tag145.xml"/><Relationship Id="rId12" Type="http://schemas.openxmlformats.org/officeDocument/2006/relationships/tags" Target="../tags/tag144.xml"/><Relationship Id="rId11" Type="http://schemas.openxmlformats.org/officeDocument/2006/relationships/tags" Target="../tags/tag143.xml"/><Relationship Id="rId10" Type="http://schemas.openxmlformats.org/officeDocument/2006/relationships/tags" Target="../tags/tag142.xml"/><Relationship Id="rId1" Type="http://schemas.openxmlformats.org/officeDocument/2006/relationships/image" Target="../media/image10.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9" Type="http://schemas.openxmlformats.org/officeDocument/2006/relationships/image" Target="../media/image9.jpeg"/><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0" Type="http://schemas.openxmlformats.org/officeDocument/2006/relationships/slideLayout" Target="../slideLayouts/slideLayout1.xml"/><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4.emf"/></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5.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0EFED"/>
        </a:solidFill>
        <a:effectLst/>
      </p:bgPr>
    </p:bg>
    <p:spTree>
      <p:nvGrpSpPr>
        <p:cNvPr id="1" name=""/>
        <p:cNvGrpSpPr/>
        <p:nvPr/>
      </p:nvGrpSpPr>
      <p:grpSpPr>
        <a:xfrm>
          <a:off x="0" y="0"/>
          <a:ext cx="0" cy="0"/>
          <a:chOff x="0" y="0"/>
          <a:chExt cx="0" cy="0"/>
        </a:xfrm>
      </p:grpSpPr>
      <p:pic>
        <p:nvPicPr>
          <p:cNvPr id="4" name="图片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646809" y="-1"/>
            <a:ext cx="8573381" cy="563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txBox="1">
            <a:spLocks noChangeArrowheads="1"/>
          </p:cNvSpPr>
          <p:nvPr/>
        </p:nvSpPr>
        <p:spPr bwMode="auto">
          <a:xfrm>
            <a:off x="133985" y="4735830"/>
            <a:ext cx="6334125" cy="678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800" b="1" dirty="0">
                <a:solidFill>
                  <a:srgbClr val="BE0202"/>
                </a:solidFill>
                <a:latin typeface="微软雅黑" panose="020B0503020204020204" pitchFamily="34" charset="-122"/>
                <a:ea typeface="微软雅黑" panose="020B0503020204020204" pitchFamily="34" charset="-122"/>
              </a:rPr>
              <a:t>短视频拍摄技巧</a:t>
            </a:r>
            <a:endParaRPr lang="zh-CN" altLang="en-US" sz="4800" b="1" dirty="0">
              <a:solidFill>
                <a:srgbClr val="BE0202"/>
              </a:solidFill>
              <a:latin typeface="微软雅黑" panose="020B0503020204020204" pitchFamily="34" charset="-122"/>
              <a:ea typeface="微软雅黑" panose="020B0503020204020204" pitchFamily="34" charset="-122"/>
            </a:endParaRPr>
          </a:p>
        </p:txBody>
      </p:sp>
      <p:sp>
        <p:nvSpPr>
          <p:cNvPr id="6" name="TextBox 12"/>
          <p:cNvSpPr txBox="1">
            <a:spLocks noChangeArrowheads="1"/>
          </p:cNvSpPr>
          <p:nvPr/>
        </p:nvSpPr>
        <p:spPr bwMode="auto">
          <a:xfrm>
            <a:off x="198048" y="5928011"/>
            <a:ext cx="5872986" cy="45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100" dirty="0">
                <a:solidFill>
                  <a:srgbClr val="4D4948"/>
                </a:solidFill>
                <a:latin typeface="微软雅黑" panose="020B0503020204020204" pitchFamily="34" charset="-122"/>
                <a:ea typeface="微软雅黑" panose="020B0503020204020204" pitchFamily="34" charset="-122"/>
              </a:rPr>
              <a:t>人民邮电出版社</a:t>
            </a:r>
            <a:endParaRPr lang="zh-CN" altLang="en-US" sz="2100" dirty="0">
              <a:solidFill>
                <a:srgbClr val="4D4948"/>
              </a:solidFill>
              <a:latin typeface="微软雅黑" panose="020B0503020204020204" pitchFamily="34" charset="-122"/>
              <a:ea typeface="微软雅黑" panose="020B0503020204020204" pitchFamily="34" charset="-122"/>
            </a:endParaRPr>
          </a:p>
        </p:txBody>
      </p:sp>
      <p:cxnSp>
        <p:nvCxnSpPr>
          <p:cNvPr id="7" name="直接连接符 44"/>
          <p:cNvCxnSpPr>
            <a:cxnSpLocks noChangeShapeType="1"/>
          </p:cNvCxnSpPr>
          <p:nvPr/>
        </p:nvCxnSpPr>
        <p:spPr bwMode="auto">
          <a:xfrm>
            <a:off x="239319" y="5638551"/>
            <a:ext cx="8747575"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Freeform 5"/>
          <p:cNvSpPr/>
          <p:nvPr/>
        </p:nvSpPr>
        <p:spPr bwMode="auto">
          <a:xfrm>
            <a:off x="0" y="0"/>
            <a:ext cx="1404756" cy="568457"/>
          </a:xfrm>
          <a:custGeom>
            <a:avLst/>
            <a:gdLst>
              <a:gd name="T0" fmla="*/ 0 w 2998"/>
              <a:gd name="T1" fmla="*/ 0 h 1197"/>
              <a:gd name="T2" fmla="*/ 2381 w 2998"/>
              <a:gd name="T3" fmla="*/ 0 h 1197"/>
              <a:gd name="T4" fmla="*/ 2998 w 2998"/>
              <a:gd name="T5" fmla="*/ 1197 h 1197"/>
              <a:gd name="T6" fmla="*/ 0 w 2998"/>
              <a:gd name="T7" fmla="*/ 1197 h 1197"/>
              <a:gd name="T8" fmla="*/ 0 w 2998"/>
              <a:gd name="T9" fmla="*/ 0 h 1197"/>
            </a:gdLst>
            <a:ahLst/>
            <a:cxnLst>
              <a:cxn ang="0">
                <a:pos x="T0" y="T1"/>
              </a:cxn>
              <a:cxn ang="0">
                <a:pos x="T2" y="T3"/>
              </a:cxn>
              <a:cxn ang="0">
                <a:pos x="T4" y="T5"/>
              </a:cxn>
              <a:cxn ang="0">
                <a:pos x="T6" y="T7"/>
              </a:cxn>
              <a:cxn ang="0">
                <a:pos x="T8" y="T9"/>
              </a:cxn>
            </a:cxnLst>
            <a:rect l="0" t="0" r="r" b="b"/>
            <a:pathLst>
              <a:path w="2998" h="1197">
                <a:moveTo>
                  <a:pt x="0" y="0"/>
                </a:moveTo>
                <a:lnTo>
                  <a:pt x="2381" y="0"/>
                </a:lnTo>
                <a:lnTo>
                  <a:pt x="2998" y="1197"/>
                </a:lnTo>
                <a:lnTo>
                  <a:pt x="0" y="1197"/>
                </a:lnTo>
                <a:lnTo>
                  <a:pt x="0" y="0"/>
                </a:lnTo>
                <a:close/>
              </a:path>
            </a:pathLst>
          </a:custGeom>
          <a:solidFill>
            <a:srgbClr val="BE0202"/>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p>
            <a:endParaRPr lang="zh-CN" altLang="en-US"/>
          </a:p>
        </p:txBody>
      </p:sp>
      <p:pic>
        <p:nvPicPr>
          <p:cNvPr id="2" name="图片 1"/>
          <p:cNvPicPr>
            <a:picLocks noChangeAspect="1"/>
          </p:cNvPicPr>
          <p:nvPr/>
        </p:nvPicPr>
        <p:blipFill rotWithShape="1">
          <a:blip r:embed="rId2" cstate="print">
            <a:extLst>
              <a:ext uri="{28A0092B-C50C-407E-A947-70E740481C1C}">
                <a14:useLocalDpi xmlns:a14="http://schemas.microsoft.com/office/drawing/2010/main" val="0"/>
              </a:ext>
            </a:extLst>
          </a:blip>
          <a:srcRect r="84125"/>
          <a:stretch>
            <a:fillRect/>
          </a:stretch>
        </p:blipFill>
        <p:spPr>
          <a:xfrm>
            <a:off x="383242" y="65401"/>
            <a:ext cx="333785" cy="437654"/>
          </a:xfrm>
          <a:prstGeom prst="rect">
            <a:avLst/>
          </a:prstGeom>
        </p:spPr>
      </p:pic>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4990" y="3292022"/>
            <a:ext cx="822867" cy="822867"/>
          </a:xfrm>
          <a:prstGeom prst="rect">
            <a:avLst/>
          </a:prstGeom>
        </p:spPr>
      </p:pic>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353448">
            <a:off x="7514030" y="4830352"/>
            <a:ext cx="757656" cy="757656"/>
          </a:xfrm>
          <a:prstGeom prst="rect">
            <a:avLst/>
          </a:prstGeom>
        </p:spPr>
      </p:pic>
      <p:pic>
        <p:nvPicPr>
          <p:cNvPr id="14"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99158" y="2123788"/>
            <a:ext cx="1168234" cy="1168234"/>
          </a:xfrm>
          <a:prstGeom prst="rect">
            <a:avLst/>
          </a:prstGeom>
        </p:spPr>
      </p:pic>
      <p:pic>
        <p:nvPicPr>
          <p:cNvPr id="15" name="图片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816839">
            <a:off x="8370302" y="497152"/>
            <a:ext cx="825947" cy="825947"/>
          </a:xfrm>
          <a:prstGeom prst="rect">
            <a:avLst/>
          </a:prstGeom>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56745" y="4296637"/>
            <a:ext cx="673204" cy="673204"/>
          </a:xfrm>
          <a:prstGeom prst="rect">
            <a:avLst/>
          </a:prstGeom>
        </p:spPr>
      </p:pic>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235225">
            <a:off x="5134526" y="1705826"/>
            <a:ext cx="545267" cy="545267"/>
          </a:xfrm>
          <a:prstGeom prst="rect">
            <a:avLst/>
          </a:prstGeom>
        </p:spPr>
      </p:pic>
      <p:pic>
        <p:nvPicPr>
          <p:cNvPr id="18" name="图片 17"/>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39268" y="1958536"/>
            <a:ext cx="870130" cy="870130"/>
          </a:xfrm>
          <a:prstGeom prst="rect">
            <a:avLst/>
          </a:prstGeom>
        </p:spPr>
      </p:pic>
      <p:grpSp>
        <p:nvGrpSpPr>
          <p:cNvPr id="29" name="组合 18"/>
          <p:cNvGrpSpPr/>
          <p:nvPr/>
        </p:nvGrpSpPr>
        <p:grpSpPr bwMode="auto">
          <a:xfrm>
            <a:off x="171126" y="3829684"/>
            <a:ext cx="5927754" cy="684213"/>
            <a:chOff x="273857" y="3807026"/>
            <a:chExt cx="5797177" cy="683488"/>
          </a:xfrm>
        </p:grpSpPr>
        <p:sp>
          <p:nvSpPr>
            <p:cNvPr id="30" name="矩形 45"/>
            <p:cNvSpPr>
              <a:spLocks noChangeArrowheads="1"/>
            </p:cNvSpPr>
            <p:nvPr/>
          </p:nvSpPr>
          <p:spPr bwMode="auto">
            <a:xfrm>
              <a:off x="298412" y="3807026"/>
              <a:ext cx="1041264" cy="683488"/>
            </a:xfrm>
            <a:prstGeom prst="rect">
              <a:avLst/>
            </a:prstGeom>
            <a:solidFill>
              <a:srgbClr val="BE0202"/>
            </a:solidFill>
            <a:ln w="9525">
              <a:noFill/>
              <a:miter lim="800000"/>
            </a:ln>
          </p:spPr>
          <p:txBody>
            <a:bodyPr lIns="121917" tIns="60958" rIns="121917" bIns="60958"/>
            <a:lstStyle/>
            <a:p>
              <a:endParaRPr lang="zh-CN" altLang="en-US"/>
            </a:p>
          </p:txBody>
        </p:sp>
        <p:sp>
          <p:nvSpPr>
            <p:cNvPr id="31" name="矩形 53"/>
            <p:cNvSpPr>
              <a:spLocks noChangeArrowheads="1"/>
            </p:cNvSpPr>
            <p:nvPr/>
          </p:nvSpPr>
          <p:spPr bwMode="auto">
            <a:xfrm>
              <a:off x="1369943" y="3814004"/>
              <a:ext cx="4318519" cy="676193"/>
            </a:xfrm>
            <a:prstGeom prst="rect">
              <a:avLst/>
            </a:prstGeom>
            <a:solidFill>
              <a:srgbClr val="504B48"/>
            </a:solidFill>
            <a:ln w="9525">
              <a:noFill/>
              <a:miter lim="800000"/>
            </a:ln>
          </p:spPr>
          <p:txBody>
            <a:bodyPr lIns="121917" tIns="60958" rIns="121917" bIns="60958"/>
            <a:lstStyle/>
            <a:p>
              <a:endParaRPr lang="zh-CN" altLang="en-US"/>
            </a:p>
          </p:txBody>
        </p:sp>
        <p:sp>
          <p:nvSpPr>
            <p:cNvPr id="32" name="TextBox 17"/>
            <p:cNvSpPr txBox="1">
              <a:spLocks noChangeArrowheads="1"/>
            </p:cNvSpPr>
            <p:nvPr/>
          </p:nvSpPr>
          <p:spPr bwMode="auto">
            <a:xfrm>
              <a:off x="1339676" y="3906149"/>
              <a:ext cx="4731358" cy="439589"/>
            </a:xfrm>
            <a:prstGeom prst="rect">
              <a:avLst/>
            </a:prstGeom>
            <a:noFill/>
            <a:ln w="9525">
              <a:noFill/>
              <a:miter lim="800000"/>
            </a:ln>
          </p:spPr>
          <p:txBody>
            <a:bodyPr lIns="121917" tIns="60958" rIns="121917" bIns="60958">
              <a:spAutoFit/>
            </a:bodyPr>
            <a:lstStyle/>
            <a:p>
              <a:pPr>
                <a:lnSpc>
                  <a:spcPct val="130000"/>
                </a:lnSpc>
              </a:pPr>
              <a:r>
                <a:rPr lang="zh-CN" altLang="en-US" sz="1600">
                  <a:solidFill>
                    <a:srgbClr val="F8F8F8"/>
                  </a:solidFill>
                  <a:latin typeface="微软雅黑" panose="020B0503020204020204" pitchFamily="34" charset="-122"/>
                  <a:ea typeface="微软雅黑" panose="020B0503020204020204" pitchFamily="34" charset="-122"/>
                  <a:sym typeface="+mn-ea"/>
                </a:rPr>
                <a:t>短视频拍摄与剪辑实战教程（剪映</a:t>
              </a:r>
              <a:r>
                <a:rPr lang="en-US" altLang="zh-CN" sz="1600">
                  <a:solidFill>
                    <a:srgbClr val="F8F8F8"/>
                  </a:solidFill>
                  <a:latin typeface="微软雅黑" panose="020B0503020204020204" pitchFamily="34" charset="-122"/>
                  <a:ea typeface="微软雅黑" panose="020B0503020204020204" pitchFamily="34" charset="-122"/>
                  <a:sym typeface="+mn-ea"/>
                </a:rPr>
                <a:t>+Premiere</a:t>
              </a:r>
              <a:r>
                <a:rPr lang="zh-CN" altLang="en-US" sz="1600">
                  <a:solidFill>
                    <a:srgbClr val="F8F8F8"/>
                  </a:solidFill>
                  <a:latin typeface="微软雅黑" panose="020B0503020204020204" pitchFamily="34" charset="-122"/>
                  <a:ea typeface="微软雅黑" panose="020B0503020204020204" pitchFamily="34" charset="-122"/>
                  <a:sym typeface="+mn-ea"/>
                </a:rPr>
                <a:t>）</a:t>
              </a:r>
              <a:endParaRPr lang="zh-CN" altLang="en-US" sz="1600">
                <a:solidFill>
                  <a:srgbClr val="F8F8F8"/>
                </a:solidFill>
                <a:latin typeface="微软雅黑" panose="020B0503020204020204" pitchFamily="34" charset="-122"/>
                <a:ea typeface="微软雅黑" panose="020B0503020204020204" pitchFamily="34" charset="-122"/>
                <a:sym typeface="+mn-ea"/>
              </a:endParaRPr>
            </a:p>
          </p:txBody>
        </p:sp>
        <p:sp>
          <p:nvSpPr>
            <p:cNvPr id="33" name="矩形 22"/>
            <p:cNvSpPr>
              <a:spLocks noChangeArrowheads="1"/>
            </p:cNvSpPr>
            <p:nvPr/>
          </p:nvSpPr>
          <p:spPr bwMode="auto">
            <a:xfrm>
              <a:off x="273857" y="3868601"/>
              <a:ext cx="1078077" cy="521417"/>
            </a:xfrm>
            <a:prstGeom prst="rect">
              <a:avLst/>
            </a:prstGeom>
            <a:noFill/>
            <a:ln w="9525">
              <a:noFill/>
              <a:miter lim="800000"/>
            </a:ln>
          </p:spPr>
          <p:txBody>
            <a:bodyPr wrap="none">
              <a:spAutoFit/>
            </a:bodyPr>
            <a:lstStyle/>
            <a:p>
              <a:r>
                <a:rPr lang="zh-CN" altLang="en-US" sz="2800">
                  <a:solidFill>
                    <a:srgbClr val="F8F8F8"/>
                  </a:solidFill>
                  <a:latin typeface="微软雅黑" panose="020B0503020204020204" pitchFamily="34" charset="-122"/>
                  <a:ea typeface="微软雅黑" panose="020B0503020204020204" pitchFamily="34" charset="-122"/>
                </a:rPr>
                <a:t>第</a:t>
              </a:r>
              <a:r>
                <a:rPr lang="en-US" altLang="zh-CN" sz="2800">
                  <a:solidFill>
                    <a:srgbClr val="F8F8F8"/>
                  </a:solidFill>
                  <a:latin typeface="微软雅黑" panose="020B0503020204020204" pitchFamily="34" charset="-122"/>
                  <a:ea typeface="微软雅黑" panose="020B0503020204020204" pitchFamily="34" charset="-122"/>
                </a:rPr>
                <a:t>3</a:t>
              </a:r>
              <a:r>
                <a:rPr lang="zh-CN" altLang="en-US" sz="2800">
                  <a:solidFill>
                    <a:srgbClr val="F8F8F8"/>
                  </a:solidFill>
                  <a:latin typeface="微软雅黑" panose="020B0503020204020204" pitchFamily="34" charset="-122"/>
                  <a:ea typeface="微软雅黑" panose="020B0503020204020204" pitchFamily="34" charset="-122"/>
                </a:rPr>
                <a:t>章</a:t>
              </a:r>
              <a:endParaRPr lang="zh-CN" altLang="en-US" sz="2800">
                <a:latin typeface="Times New Roman" panose="02020603050405020304" pitchFamily="18" charset="0"/>
                <a:ea typeface="微软雅黑" panose="020B0503020204020204"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2"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2000"/>
                                        <p:tgtEl>
                                          <p:spTgt spid="7"/>
                                        </p:tgtEl>
                                      </p:cBhvr>
                                    </p:animEffect>
                                  </p:childTnLst>
                                </p:cTn>
                              </p:par>
                            </p:childTnLst>
                          </p:cTn>
                        </p:par>
                        <p:par>
                          <p:cTn id="17" fill="hold">
                            <p:stCondLst>
                              <p:cond delay="2500"/>
                            </p:stCondLst>
                            <p:childTnLst>
                              <p:par>
                                <p:cTn id="18" presetID="2" presetClass="entr" presetSubtype="2"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1+#ppt_w/2"/>
                                          </p:val>
                                        </p:tav>
                                        <p:tav tm="100000">
                                          <p:val>
                                            <p:strVal val="#ppt_x"/>
                                          </p:val>
                                        </p:tav>
                                      </p:tavLst>
                                    </p:anim>
                                    <p:anim calcmode="lin" valueType="num">
                                      <p:cBhvr additive="base">
                                        <p:cTn id="21" dur="500" fill="hold"/>
                                        <p:tgtEl>
                                          <p:spTgt spid="5"/>
                                        </p:tgtEl>
                                        <p:attrNameLst>
                                          <p:attrName>ppt_y</p:attrName>
                                        </p:attrNameLst>
                                      </p:cBhvr>
                                      <p:tavLst>
                                        <p:tav tm="0">
                                          <p:val>
                                            <p:strVal val="#ppt_y"/>
                                          </p:val>
                                        </p:tav>
                                        <p:tav tm="100000">
                                          <p:val>
                                            <p:strVal val="#ppt_y"/>
                                          </p:val>
                                        </p:tav>
                                      </p:tavLst>
                                    </p:anim>
                                  </p:childTnLst>
                                </p:cTn>
                              </p:par>
                            </p:childTnLst>
                          </p:cTn>
                        </p:par>
                        <p:par>
                          <p:cTn id="22" fill="hold">
                            <p:stCondLst>
                              <p:cond delay="3000"/>
                            </p:stCondLst>
                            <p:childTnLst>
                              <p:par>
                                <p:cTn id="23" presetID="41" presetClass="entr" presetSubtype="0" fill="hold" grpId="0" nodeType="afterEffect">
                                  <p:stCondLst>
                                    <p:cond delay="0"/>
                                  </p:stCondLst>
                                  <p:iterate type="lt">
                                    <p:tmPct val="10000"/>
                                  </p:iterate>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6"/>
                                        </p:tgtEl>
                                        <p:attrNameLst>
                                          <p:attrName>ppt_y</p:attrName>
                                        </p:attrNameLst>
                                      </p:cBhvr>
                                      <p:tavLst>
                                        <p:tav tm="0">
                                          <p:val>
                                            <p:strVal val="#ppt_y"/>
                                          </p:val>
                                        </p:tav>
                                        <p:tav tm="100000">
                                          <p:val>
                                            <p:strVal val="#ppt_y"/>
                                          </p:val>
                                        </p:tav>
                                      </p:tavLst>
                                    </p:anim>
                                    <p:anim calcmode="lin" valueType="num">
                                      <p:cBhvr>
                                        <p:cTn id="27"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6"/>
                                        </p:tgtEl>
                                      </p:cBhvr>
                                    </p:animEffect>
                                  </p:childTnLst>
                                </p:cTn>
                              </p:par>
                            </p:childTnLst>
                          </p:cTn>
                        </p:par>
                        <p:par>
                          <p:cTn id="30" fill="hold">
                            <p:stCondLst>
                              <p:cond delay="3799"/>
                            </p:stCondLst>
                            <p:childTnLst>
                              <p:par>
                                <p:cTn id="31" presetID="10" presetClass="entr" presetSubtype="0" fill="hold"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par>
                                <p:cTn id="37" presetID="10"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par>
                                <p:cTn id="43" presetID="10" presetClass="entr" presetSubtype="0"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par>
                                <p:cTn id="46" presetID="10" presetClass="entr" presetSubtype="0"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P spid="1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sym typeface="+mn-ea"/>
              </a:rPr>
              <a:t>3.1.2 </a:t>
            </a:r>
            <a:r>
              <a:rPr lang="zh-CN" altLang="en-US" dirty="0">
                <a:sym typeface="+mn-ea"/>
              </a:rPr>
              <a:t>短视频画面构图的基本要求</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5</a:t>
            </a:r>
            <a:r>
              <a:rPr lang="zh-CN" altLang="en-US" dirty="0"/>
              <a:t>．构图服务于主题</a:t>
            </a:r>
            <a:endParaRPr lang="zh-CN" altLang="en-US" dirty="0"/>
          </a:p>
          <a:p>
            <a:r>
              <a:rPr lang="zh-CN" altLang="en-US" dirty="0"/>
              <a:t>视短频画面的构图必须要为短视频的主题服务，所以在构图时应当遵循服务主题原则，具体内容如下。</a:t>
            </a:r>
            <a:endParaRPr lang="zh-CN" altLang="en-US" dirty="0"/>
          </a:p>
          <a:p>
            <a:r>
              <a:rPr lang="zh-CN" altLang="en-US" dirty="0"/>
              <a:t>为了表现被摄主体，要采用合适、舒服、具有形式美感的构图方式。</a:t>
            </a:r>
            <a:endParaRPr lang="zh-CN" altLang="en-US" dirty="0"/>
          </a:p>
          <a:p>
            <a:r>
              <a:rPr lang="zh-CN" altLang="en-US" dirty="0"/>
              <a:t>为了突出表现被摄主体，有时甚至可以破坏画面构图的美感，使用不规则的构图。</a:t>
            </a:r>
            <a:endParaRPr lang="zh-CN" altLang="en-US" dirty="0"/>
          </a:p>
          <a:p>
            <a:r>
              <a:rPr lang="zh-CN" altLang="en-US" dirty="0"/>
              <a:t>若某个构图优美的画面与整个短视频的主题不相符，甚至妨碍到了短视频主题的表达，可以考虑将其剪掉。</a:t>
            </a:r>
            <a:endParaRPr lang="zh-CN" alt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3.1.3 </a:t>
            </a:r>
            <a:r>
              <a:rPr lang="zh-CN" altLang="en-US" dirty="0"/>
              <a:t>不同的构图方式</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构图方式是摄像师构思立意的直接体现。每个画面所要传达、表现的思想内容必须是明确且集中的，切忌模棱两可、不明不白。应以鲜明的构图方式反映出短视频的主题与立意。摄像师只有熟悉构图规则，且又不拘泥于这些规则，才能创作出优秀的作品。接下来介绍几种常用的构图方式。</a:t>
            </a:r>
            <a:endParaRPr lang="zh-CN" altLang="en-US" dirty="0"/>
          </a:p>
          <a:p>
            <a:r>
              <a:rPr lang="en-US" altLang="zh-CN" dirty="0"/>
              <a:t>1</a:t>
            </a:r>
            <a:r>
              <a:rPr lang="zh-CN" altLang="en-US" dirty="0"/>
              <a:t>．中心构图</a:t>
            </a:r>
            <a:endParaRPr lang="zh-CN" altLang="en-US" dirty="0"/>
          </a:p>
          <a:p>
            <a:r>
              <a:rPr lang="zh-CN" altLang="en-US" dirty="0"/>
              <a:t>中心构图是一种简单且常见的构图方式，</a:t>
            </a:r>
            <a:endParaRPr lang="zh-CN" altLang="en-US" dirty="0"/>
          </a:p>
          <a:p>
            <a:r>
              <a:rPr lang="zh-CN" altLang="en-US" dirty="0"/>
              <a:t>通过将被摄主体放置在相机或者手机画面的中</a:t>
            </a:r>
            <a:endParaRPr lang="zh-CN" altLang="en-US" dirty="0"/>
          </a:p>
          <a:p>
            <a:r>
              <a:rPr lang="zh-CN" altLang="en-US" dirty="0"/>
              <a:t>心进行拍摄，能更好地突出被摄主体，让观众</a:t>
            </a:r>
            <a:endParaRPr lang="zh-CN" altLang="en-US" dirty="0"/>
          </a:p>
          <a:p>
            <a:r>
              <a:rPr lang="zh-CN" altLang="en-US" dirty="0"/>
              <a:t>一眼就能看出短视频的重点，从而将目光锁定</a:t>
            </a:r>
            <a:endParaRPr lang="zh-CN" altLang="en-US" dirty="0"/>
          </a:p>
          <a:p>
            <a:r>
              <a:rPr lang="zh-CN" altLang="en-US" dirty="0"/>
              <a:t>在被摄主体上，了解被摄主体所传递的信息。</a:t>
            </a:r>
            <a:endParaRPr lang="zh-CN" altLang="en-US" dirty="0"/>
          </a:p>
          <a:p>
            <a:r>
              <a:rPr lang="zh-CN" altLang="en-US" dirty="0"/>
              <a:t>以中心构图方式拍摄短视频的优点在于主体突</a:t>
            </a:r>
            <a:endParaRPr lang="zh-CN" altLang="en-US" dirty="0"/>
          </a:p>
          <a:p>
            <a:r>
              <a:rPr lang="zh-CN" altLang="en-US" dirty="0"/>
              <a:t>出、明确，画面容易达到左右平衡的效果，并</a:t>
            </a:r>
            <a:endParaRPr lang="zh-CN" altLang="en-US" dirty="0"/>
          </a:p>
          <a:p>
            <a:r>
              <a:rPr lang="zh-CN" altLang="en-US" dirty="0"/>
              <a:t>且构图简单。中心构图方式非常适合用来表现</a:t>
            </a:r>
            <a:endParaRPr lang="zh-CN" altLang="en-US" dirty="0"/>
          </a:p>
          <a:p>
            <a:r>
              <a:rPr lang="zh-CN" altLang="en-US" dirty="0"/>
              <a:t>画面的对称性，如图所示。</a:t>
            </a:r>
            <a:endParaRPr lang="zh-CN" altLang="en-US" dirty="0"/>
          </a:p>
        </p:txBody>
      </p:sp>
      <p:pic>
        <p:nvPicPr>
          <p:cNvPr id="2" name="图片 1"/>
          <p:cNvPicPr>
            <a:picLocks noChangeAspect="1"/>
          </p:cNvPicPr>
          <p:nvPr/>
        </p:nvPicPr>
        <p:blipFill>
          <a:blip r:embed="rId1"/>
          <a:stretch>
            <a:fillRect/>
          </a:stretch>
        </p:blipFill>
        <p:spPr>
          <a:xfrm>
            <a:off x="7238365" y="3361690"/>
            <a:ext cx="3760470" cy="234378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3.1.3 </a:t>
            </a:r>
            <a:r>
              <a:rPr lang="zh-CN" altLang="en-US" dirty="0"/>
              <a:t>不同的构图方式</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．三分法构图</a:t>
            </a:r>
            <a:endParaRPr lang="zh-CN" altLang="en-US" dirty="0"/>
          </a:p>
          <a:p>
            <a:r>
              <a:rPr lang="zh-CN" altLang="en-US" dirty="0"/>
              <a:t>三分法构图是一种常见的构图方式，用于在摄影、电影制作中组织画面元素，以提高视觉吸引力和平衡感。它分别在水平和垂直方向上对画面进行三等分，形成一个九宫格，主要元素通常位于这些分割线的交点上。</a:t>
            </a:r>
            <a:endParaRPr lang="zh-CN" altLang="en-US" dirty="0"/>
          </a:p>
          <a:p>
            <a:r>
              <a:rPr lang="zh-CN" altLang="en-US" dirty="0"/>
              <a:t>三分法构图有助于平衡画面元素，使画面看起来更加和谐、有序。主要元素位于交点处，可避免画面过于拥挤或失衡。同时，分割线和交点在画面上形成明显的引导线，可帮助观众将视线自然地聚焦在主要元素上。这有助于强调关键信息或主题。图所示为使用三分法构图进行拍摄的画面。</a:t>
            </a:r>
            <a:endParaRPr lang="zh-CN" altLang="en-US" dirty="0"/>
          </a:p>
        </p:txBody>
      </p:sp>
      <p:pic>
        <p:nvPicPr>
          <p:cNvPr id="2" name="图片 1"/>
          <p:cNvPicPr>
            <a:picLocks noChangeAspect="1"/>
          </p:cNvPicPr>
          <p:nvPr/>
        </p:nvPicPr>
        <p:blipFill>
          <a:blip r:embed="rId1"/>
          <a:stretch>
            <a:fillRect/>
          </a:stretch>
        </p:blipFill>
        <p:spPr>
          <a:xfrm>
            <a:off x="4304665" y="4363085"/>
            <a:ext cx="3580130" cy="200914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3.1.3 </a:t>
            </a:r>
            <a:r>
              <a:rPr lang="zh-CN" altLang="en-US" dirty="0"/>
              <a:t>不同的构图方式</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3</a:t>
            </a:r>
            <a:r>
              <a:rPr lang="zh-CN" altLang="en-US" dirty="0"/>
              <a:t>．前景构图</a:t>
            </a:r>
            <a:endParaRPr lang="zh-CN" altLang="en-US" dirty="0"/>
          </a:p>
          <a:p>
            <a:r>
              <a:rPr lang="zh-CN" altLang="en-US" dirty="0"/>
              <a:t>前景构图是指摄像师在拍摄短视频时，利用离镜头最近的物体来遮挡，体现画面的虚实、远近关系，突出被摄主体、增强画面空间感和深度感的构图方式。</a:t>
            </a:r>
            <a:endParaRPr lang="zh-CN" altLang="en-US" dirty="0"/>
          </a:p>
          <a:p>
            <a:r>
              <a:rPr lang="zh-CN" altLang="en-US" dirty="0"/>
              <a:t>利用前景构图拍摄短视频可以增强画面的层次感，在使短视频画面内容变得更丰富的同时，又能很好地展现短视频的被摄主体。前景构图分为两种情况。一种是将被摄主体作为前景进行拍摄，这样不仅可使被摄主体更加清晰、醒目，而且可使短视频画面更有层次感。</a:t>
            </a:r>
            <a:endParaRPr lang="zh-CN" altLang="en-US" dirty="0"/>
          </a:p>
          <a:p>
            <a:r>
              <a:rPr lang="zh-CN" altLang="en-US" dirty="0"/>
              <a:t>另一种就是将除被摄主体以外的事物作为前景进行拍摄，如图所示，利用树枝作为前景，让画面产生一种向里的透视感的同时，让观众感到身临其境。</a:t>
            </a:r>
            <a:endParaRPr lang="zh-CN" altLang="en-US" dirty="0"/>
          </a:p>
        </p:txBody>
      </p:sp>
      <p:pic>
        <p:nvPicPr>
          <p:cNvPr id="2" name="图片 1"/>
          <p:cNvPicPr>
            <a:picLocks noChangeAspect="1"/>
          </p:cNvPicPr>
          <p:nvPr/>
        </p:nvPicPr>
        <p:blipFill>
          <a:blip r:embed="rId1"/>
          <a:stretch>
            <a:fillRect/>
          </a:stretch>
        </p:blipFill>
        <p:spPr>
          <a:xfrm>
            <a:off x="4657090" y="4454525"/>
            <a:ext cx="2875280" cy="1904365"/>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3.1.3 </a:t>
            </a:r>
            <a:r>
              <a:rPr lang="zh-CN" altLang="en-US" dirty="0"/>
              <a:t>不同的构图方式</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4</a:t>
            </a:r>
            <a:r>
              <a:rPr lang="zh-CN" altLang="en-US" dirty="0"/>
              <a:t>．引导线构图</a:t>
            </a:r>
            <a:endParaRPr lang="zh-CN" altLang="en-US" dirty="0"/>
          </a:p>
          <a:p>
            <a:r>
              <a:rPr lang="zh-CN" altLang="en-US" dirty="0"/>
              <a:t>引导线构图是指短视频画面中的某一条线或某几条线由近及远形成延伸感，能使观众的视线沿着短视频画面中的线条汇聚到一点。</a:t>
            </a:r>
            <a:endParaRPr lang="zh-CN" altLang="en-US" dirty="0"/>
          </a:p>
          <a:p>
            <a:r>
              <a:rPr lang="zh-CN" altLang="en-US" dirty="0"/>
              <a:t>短视频拍摄中的引导线构图可大致分为单边引导线和双边引导线这两种。单边引导线是指短视频画面中只有一边有由近及远形成延伸感的线条，如图所示。</a:t>
            </a:r>
            <a:endParaRPr lang="zh-CN" altLang="en-US" dirty="0"/>
          </a:p>
          <a:p>
            <a:r>
              <a:rPr lang="zh-CN" altLang="en-US" dirty="0"/>
              <a:t>双边引导线则是指短视频画面两边都有由近及远形成延伸感的线条，如图所示。</a:t>
            </a:r>
            <a:endParaRPr lang="zh-CN" altLang="en-US" dirty="0"/>
          </a:p>
        </p:txBody>
      </p:sp>
      <p:grpSp>
        <p:nvGrpSpPr>
          <p:cNvPr id="6" name="组合 5"/>
          <p:cNvGrpSpPr/>
          <p:nvPr/>
        </p:nvGrpSpPr>
        <p:grpSpPr>
          <a:xfrm>
            <a:off x="1576070" y="3798570"/>
            <a:ext cx="8697595" cy="2286000"/>
            <a:chOff x="1994" y="6394"/>
            <a:chExt cx="13697" cy="3600"/>
          </a:xfrm>
        </p:grpSpPr>
        <p:pic>
          <p:nvPicPr>
            <p:cNvPr id="2" name="图片 1"/>
            <p:cNvPicPr>
              <a:picLocks noChangeAspect="1"/>
            </p:cNvPicPr>
            <p:nvPr/>
          </p:nvPicPr>
          <p:blipFill>
            <a:blip r:embed="rId1"/>
            <a:stretch>
              <a:fillRect/>
            </a:stretch>
          </p:blipFill>
          <p:spPr>
            <a:xfrm>
              <a:off x="1994" y="6394"/>
              <a:ext cx="6571" cy="3600"/>
            </a:xfrm>
            <a:prstGeom prst="rect">
              <a:avLst/>
            </a:prstGeom>
          </p:spPr>
        </p:pic>
        <p:pic>
          <p:nvPicPr>
            <p:cNvPr id="3" name="图片 2"/>
            <p:cNvPicPr>
              <a:picLocks noChangeAspect="1"/>
            </p:cNvPicPr>
            <p:nvPr/>
          </p:nvPicPr>
          <p:blipFill>
            <a:blip r:embed="rId2"/>
            <a:stretch>
              <a:fillRect/>
            </a:stretch>
          </p:blipFill>
          <p:spPr>
            <a:xfrm>
              <a:off x="8799" y="6394"/>
              <a:ext cx="6893" cy="3600"/>
            </a:xfrm>
            <a:prstGeom prst="rect">
              <a:avLst/>
            </a:prstGeom>
          </p:spPr>
        </p:pic>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3.1.3 </a:t>
            </a:r>
            <a:r>
              <a:rPr lang="zh-CN" altLang="en-US" dirty="0"/>
              <a:t>不同的构图方式</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5</a:t>
            </a:r>
            <a:r>
              <a:rPr lang="zh-CN" altLang="en-US" dirty="0"/>
              <a:t>．框架构图</a:t>
            </a:r>
            <a:endParaRPr lang="zh-CN" altLang="en-US" dirty="0"/>
          </a:p>
          <a:p>
            <a:r>
              <a:rPr lang="zh-CN" altLang="en-US" dirty="0"/>
              <a:t>框架构图是指在场景中利用环绕框架突出被摄主体，也称为景框式构图，如图所示。使用框架构图会让画面充满神秘感和视觉冲突，并让观众产生一种窥视的感觉，引起其观看兴趣并将视觉焦点集中于框架内的被摄主体上。可以作为环绕框架的元素包括人造的门框、篱笆，自然生长的树干、树枝，一扇窗，一个拱桥或一面镜子等。</a:t>
            </a:r>
            <a:endParaRPr lang="zh-CN" altLang="en-US" dirty="0"/>
          </a:p>
        </p:txBody>
      </p:sp>
      <p:pic>
        <p:nvPicPr>
          <p:cNvPr id="2" name="图片 1"/>
          <p:cNvPicPr>
            <a:picLocks noChangeAspect="1"/>
          </p:cNvPicPr>
          <p:nvPr/>
        </p:nvPicPr>
        <p:blipFill>
          <a:blip r:embed="rId1"/>
          <a:stretch>
            <a:fillRect/>
          </a:stretch>
        </p:blipFill>
        <p:spPr>
          <a:xfrm>
            <a:off x="4104005" y="3429635"/>
            <a:ext cx="3987800" cy="264350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4716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景深与景别：提升空间表现力</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构图：强化画面美感</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3.2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3.1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a:off x="7546340" y="2964815"/>
            <a:ext cx="3973830" cy="2540"/>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光：增强画面层次感</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3.3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运镜：创造视觉艺术效果</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3.4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3.2.1 </a:t>
            </a:r>
            <a:r>
              <a:rPr lang="zh-CN" altLang="en-US" dirty="0"/>
              <a:t>景深</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景深（</a:t>
            </a:r>
            <a:r>
              <a:rPr lang="en-US" altLang="zh-CN" dirty="0"/>
              <a:t>Depth of Field</a:t>
            </a:r>
            <a:r>
              <a:rPr lang="zh-CN" altLang="en-US" dirty="0"/>
              <a:t>，</a:t>
            </a:r>
            <a:r>
              <a:rPr lang="en-US" altLang="zh-CN" dirty="0"/>
              <a:t>DOF</a:t>
            </a:r>
            <a:r>
              <a:rPr lang="zh-CN" altLang="en-US" dirty="0"/>
              <a:t>）是摄影和摄像中的一个重要概念，指的是在一张照片或一段视频中能够保持焦点清晰的距离范围。景深影响了图像中不同距离处物体的清晰度和模糊程度，如图所示。</a:t>
            </a:r>
            <a:endParaRPr lang="zh-CN" altLang="en-US" dirty="0"/>
          </a:p>
        </p:txBody>
      </p:sp>
      <p:pic>
        <p:nvPicPr>
          <p:cNvPr id="2" name="图片 1"/>
          <p:cNvPicPr>
            <a:picLocks noChangeAspect="1"/>
          </p:cNvPicPr>
          <p:nvPr/>
        </p:nvPicPr>
        <p:blipFill>
          <a:blip r:embed="rId1"/>
          <a:stretch>
            <a:fillRect/>
          </a:stretch>
        </p:blipFill>
        <p:spPr>
          <a:xfrm>
            <a:off x="3262630" y="2812415"/>
            <a:ext cx="5664835" cy="270637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3.2.1 </a:t>
            </a:r>
            <a:r>
              <a:rPr lang="zh-CN" altLang="en-US" dirty="0"/>
              <a:t>景深</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景深由光圈大小、镜头焦距、拍摄距离三大因素决定。光圈是摄像机或相机镜头的一个部分，它可以调整光线进入镜头的多少。较小的光圈（如</a:t>
            </a:r>
            <a:r>
              <a:rPr lang="en-US" altLang="zh-CN" dirty="0"/>
              <a:t>f/16</a:t>
            </a:r>
            <a:r>
              <a:rPr lang="zh-CN" altLang="en-US" dirty="0"/>
              <a:t>）会产生较大的景深，使前景和背景都能保持清晰。而较大的光圈（如</a:t>
            </a:r>
            <a:r>
              <a:rPr lang="en-US" altLang="zh-CN" dirty="0"/>
              <a:t>f/1.8</a:t>
            </a:r>
            <a:r>
              <a:rPr lang="zh-CN" altLang="en-US" dirty="0"/>
              <a:t>）会产生较浅的景深，只有一小部分物体处于清晰焦点范围内。焦距是镜头的特性之一，它决定了图像中的可见范围。较长的焦距（如长焦镜头）通常会产生较浅的景深，而较短的焦距（如广角镜头）通常会产生较大的景深。在相同的光圈和焦距下，离镜头近的物体通常更容易保持在清晰焦点范围内，如图所示。</a:t>
            </a:r>
            <a:endParaRPr lang="zh-CN" altLang="en-US" dirty="0"/>
          </a:p>
        </p:txBody>
      </p:sp>
      <p:pic>
        <p:nvPicPr>
          <p:cNvPr id="2" name="图片 1"/>
          <p:cNvPicPr>
            <a:picLocks noChangeAspect="1"/>
          </p:cNvPicPr>
          <p:nvPr/>
        </p:nvPicPr>
        <p:blipFill>
          <a:blip r:embed="rId1"/>
          <a:stretch>
            <a:fillRect/>
          </a:stretch>
        </p:blipFill>
        <p:spPr>
          <a:xfrm>
            <a:off x="4446270" y="3865880"/>
            <a:ext cx="3296920" cy="216979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3.2.1 </a:t>
            </a:r>
            <a:r>
              <a:rPr lang="zh-CN" altLang="en-US" dirty="0"/>
              <a:t>景深</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创作者在拍摄时可以通过改变景深来吸引观众的注意力。当使用较浅的景深时，将焦点集中在一个特定的物体或人物上，其他背景模糊，观众的注意力将自然地被吸引到焦点物上，如图所示，这有助于强调主题或情感。</a:t>
            </a:r>
            <a:endParaRPr lang="zh-CN" altLang="en-US" dirty="0"/>
          </a:p>
        </p:txBody>
      </p:sp>
      <p:pic>
        <p:nvPicPr>
          <p:cNvPr id="2" name="图片 1"/>
          <p:cNvPicPr>
            <a:picLocks noChangeAspect="1"/>
          </p:cNvPicPr>
          <p:nvPr/>
        </p:nvPicPr>
        <p:blipFill>
          <a:blip r:embed="rId1"/>
          <a:stretch>
            <a:fillRect/>
          </a:stretch>
        </p:blipFill>
        <p:spPr>
          <a:xfrm>
            <a:off x="3850640" y="2851785"/>
            <a:ext cx="4488180" cy="292862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4716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景深与景别：提升空间表现力</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rgbClr val="C00000"/>
                </a:solidFill>
                <a:latin typeface="微软雅黑" panose="020B0503020204020204" pitchFamily="34" charset="-122"/>
                <a:ea typeface="微软雅黑" panose="020B0503020204020204" pitchFamily="34" charset="-122"/>
              </a:rPr>
              <a:t>构图：强化画面美感</a:t>
            </a:r>
            <a:endParaRPr lang="en-US" altLang="zh-CN" sz="2400" dirty="0">
              <a:solidFill>
                <a:srgbClr val="C00000"/>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3.2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accent1"/>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3.1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2002790"/>
            <a:ext cx="2781935" cy="1905"/>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光：增强画面层次感</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3.3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运镜：创造视觉艺术效果</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3.4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3.2.2 </a:t>
            </a:r>
            <a:r>
              <a:rPr lang="zh-CN" altLang="en-US" dirty="0"/>
              <a:t>景别</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景别是指在焦距一定时，摄像机与被摄主体的距离不同，而造成被摄主体在摄像机录像器中所呈</a:t>
            </a:r>
            <a:endParaRPr lang="zh-CN" altLang="en-US" dirty="0"/>
          </a:p>
          <a:p>
            <a:r>
              <a:rPr lang="zh-CN" altLang="en-US" dirty="0"/>
              <a:t>现出的范围大小的区别。景别一般可分为</a:t>
            </a:r>
            <a:r>
              <a:rPr lang="en-US" altLang="zh-CN" dirty="0"/>
              <a:t>5</a:t>
            </a:r>
            <a:r>
              <a:rPr lang="zh-CN" altLang="en-US" dirty="0"/>
              <a:t>种，由近至远分别为特写（指人物肩部以上）、近景（指人物胸部以上）、中景（指人物膝部以上）、全景（人物的全部和周围部分环境）、远景（被摄主体所处环境）。在短视频中，导演和摄像师利用复杂多变的场面调度和镜头调度，交替地使用各种不同的景别，可以使短视频剧情的叙述、人物思想感情的表达、人物关系的处理更具有表现力，从而增强短视频的艺术感染力。</a:t>
            </a:r>
            <a:endParaRPr lang="zh-CN" altLang="en-US" dirty="0"/>
          </a:p>
          <a:p>
            <a:r>
              <a:rPr lang="en-US" altLang="zh-CN" dirty="0"/>
              <a:t>1</a:t>
            </a:r>
            <a:r>
              <a:rPr lang="zh-CN" altLang="en-US" dirty="0"/>
              <a:t>．远景</a:t>
            </a:r>
            <a:endParaRPr lang="zh-CN" altLang="en-US" dirty="0"/>
          </a:p>
          <a:p>
            <a:r>
              <a:rPr lang="zh-CN" altLang="en-US" dirty="0"/>
              <a:t>远景一般用来表现远离摄像机的环境全貌，展示人物及其周围广阔的环境、自然景色和群众活动场面。它相当于从较远的距离观看景物和人物，视野宽广，能包容广大的空间，人物较小，背景占主要地位，画面给人以整体感，细节部分不算很清晰。</a:t>
            </a:r>
            <a:endParaRPr lang="zh-CN" alt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3.2.2 </a:t>
            </a:r>
            <a:r>
              <a:rPr lang="zh-CN" altLang="en-US" dirty="0"/>
              <a:t>景别</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远景通常用于介绍环境，抒发情感。在拍摄外景时，使用这样的镜头可以有效地描绘雄伟的峡谷、豪华的庄园、茂密的丛林，也可以描绘现代化的工业区或者城市，如图所示。</a:t>
            </a:r>
            <a:endParaRPr lang="zh-CN" altLang="en-US" dirty="0"/>
          </a:p>
        </p:txBody>
      </p:sp>
      <p:pic>
        <p:nvPicPr>
          <p:cNvPr id="2" name="图片 1"/>
          <p:cNvPicPr>
            <a:picLocks noChangeAspect="1"/>
          </p:cNvPicPr>
          <p:nvPr/>
        </p:nvPicPr>
        <p:blipFill>
          <a:blip r:embed="rId1"/>
          <a:stretch>
            <a:fillRect/>
          </a:stretch>
        </p:blipFill>
        <p:spPr>
          <a:xfrm>
            <a:off x="1666875" y="2689225"/>
            <a:ext cx="8551545" cy="266255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3.2.2 </a:t>
            </a:r>
            <a:r>
              <a:rPr lang="zh-CN" altLang="en-US" dirty="0"/>
              <a:t>景别</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．全景</a:t>
            </a:r>
            <a:endParaRPr lang="zh-CN" altLang="en-US" dirty="0"/>
          </a:p>
          <a:p>
            <a:r>
              <a:rPr lang="zh-CN" altLang="en-US" dirty="0"/>
              <a:t>全景用于呈现场景的整体概貌以及人物的全身动态，如图所示，用以描绘人物之间以及人物与环境之间的相互关系。全景画面主要突显人物的整体形象，包括体型、服饰搭配以及身份，使屏幕前的观众能够更快地了解人物，也使得环境和道具的呈现更加明了。在制作短视频时，开头和结尾部分选择运用全景或远景可以为观众带来更好的感官体验。</a:t>
            </a:r>
            <a:endParaRPr lang="zh-CN" altLang="en-US" dirty="0"/>
          </a:p>
        </p:txBody>
      </p:sp>
      <p:pic>
        <p:nvPicPr>
          <p:cNvPr id="2" name="图片 1"/>
          <p:cNvPicPr>
            <a:picLocks noChangeAspect="1"/>
          </p:cNvPicPr>
          <p:nvPr/>
        </p:nvPicPr>
        <p:blipFill>
          <a:blip r:embed="rId1"/>
          <a:stretch>
            <a:fillRect/>
          </a:stretch>
        </p:blipFill>
        <p:spPr>
          <a:xfrm>
            <a:off x="5141595" y="3429635"/>
            <a:ext cx="1906270" cy="283972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3.2.2 </a:t>
            </a:r>
            <a:r>
              <a:rPr lang="zh-CN" altLang="en-US" dirty="0"/>
              <a:t>景别</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3</a:t>
            </a:r>
            <a:r>
              <a:rPr lang="zh-CN" altLang="en-US" dirty="0"/>
              <a:t>．中景</a:t>
            </a:r>
            <a:endParaRPr lang="zh-CN" altLang="en-US" dirty="0"/>
          </a:p>
          <a:p>
            <a:r>
              <a:rPr lang="zh-CN" altLang="en-US" dirty="0"/>
              <a:t>中景用于呈现人物膝盖左右以上的部位或局部场景，如图所示。</a:t>
            </a:r>
            <a:endParaRPr lang="zh-CN" altLang="en-US" dirty="0"/>
          </a:p>
        </p:txBody>
      </p:sp>
      <p:pic>
        <p:nvPicPr>
          <p:cNvPr id="2" name="图片 1"/>
          <p:cNvPicPr>
            <a:picLocks noChangeAspect="1"/>
          </p:cNvPicPr>
          <p:nvPr/>
        </p:nvPicPr>
        <p:blipFill>
          <a:blip r:embed="rId1"/>
          <a:stretch>
            <a:fillRect/>
          </a:stretch>
        </p:blipFill>
        <p:spPr>
          <a:xfrm>
            <a:off x="4338320" y="2353945"/>
            <a:ext cx="3383280" cy="352615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3.2.2 </a:t>
            </a:r>
            <a:r>
              <a:rPr lang="zh-CN" altLang="en-US" dirty="0"/>
              <a:t>景别</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4</a:t>
            </a:r>
            <a:r>
              <a:rPr lang="zh-CN" altLang="en-US" dirty="0"/>
              <a:t>．近景</a:t>
            </a:r>
            <a:endParaRPr lang="zh-CN" altLang="en-US" dirty="0"/>
          </a:p>
          <a:p>
            <a:r>
              <a:rPr lang="zh-CN" altLang="en-US" dirty="0"/>
              <a:t>摄影中，近景用于呈现人物胸部以上的部位或物体的局部。近景以其近距离观察的特质，使观众能够清晰地观察到人物微妙的动作。近景可重点突出人物的面部表情。近景是最具表现力的一种构图方式，有助于表达人物内心世界、深刻描绘人物的性格。</a:t>
            </a:r>
            <a:endParaRPr lang="zh-CN" altLang="en-US" dirty="0"/>
          </a:p>
        </p:txBody>
      </p:sp>
      <p:pic>
        <p:nvPicPr>
          <p:cNvPr id="2" name="图片 1"/>
          <p:cNvPicPr>
            <a:picLocks noChangeAspect="1"/>
          </p:cNvPicPr>
          <p:nvPr/>
        </p:nvPicPr>
        <p:blipFill>
          <a:blip r:embed="rId1"/>
          <a:stretch>
            <a:fillRect/>
          </a:stretch>
        </p:blipFill>
        <p:spPr>
          <a:xfrm>
            <a:off x="4420870" y="3487420"/>
            <a:ext cx="3348355" cy="2035175"/>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3.2.2 </a:t>
            </a:r>
            <a:r>
              <a:rPr lang="zh-CN" altLang="en-US" dirty="0"/>
              <a:t>景别</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5</a:t>
            </a:r>
            <a:r>
              <a:rPr lang="zh-CN" altLang="en-US" dirty="0"/>
              <a:t>．特写</a:t>
            </a:r>
            <a:endParaRPr lang="zh-CN" altLang="en-US" dirty="0"/>
          </a:p>
          <a:p>
            <a:r>
              <a:rPr lang="zh-CN" altLang="en-US" dirty="0"/>
              <a:t>特写镜头用于呈现人物肩部以上的部位，如图所示，或其他被摄对象的局部。</a:t>
            </a:r>
            <a:endParaRPr lang="zh-CN" altLang="en-US" dirty="0"/>
          </a:p>
        </p:txBody>
      </p:sp>
      <p:pic>
        <p:nvPicPr>
          <p:cNvPr id="2" name="图片 1"/>
          <p:cNvPicPr>
            <a:picLocks noChangeAspect="1"/>
          </p:cNvPicPr>
          <p:nvPr/>
        </p:nvPicPr>
        <p:blipFill>
          <a:blip r:embed="rId1"/>
          <a:stretch>
            <a:fillRect/>
          </a:stretch>
        </p:blipFill>
        <p:spPr>
          <a:xfrm>
            <a:off x="3017520" y="2501900"/>
            <a:ext cx="5967095" cy="275844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4716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景深与景别：提升空间表现力</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构图：强化画面美感</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3.2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3.1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4020185"/>
            <a:ext cx="2781935" cy="1905"/>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光：增强画面层次感</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3.3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运镜：创造视觉艺术效果</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3.4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3.3.1 </a:t>
            </a:r>
            <a:r>
              <a:rPr lang="zh-CN" altLang="en-US" dirty="0"/>
              <a:t>色彩基调</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光具有很重要的表达效果，有些光是硬的、刺目的、聚集的、直接的，有些光是软的、柔和的、散射的、间接的。在短视频拍摄中，光能够影响被摄主体再现的形状、影调、色彩、空间感、美感、真实性等。</a:t>
            </a:r>
            <a:endParaRPr lang="zh-CN" altLang="en-US" dirty="0"/>
          </a:p>
          <a:p>
            <a:r>
              <a:rPr lang="zh-CN" altLang="en-US" dirty="0"/>
              <a:t>摄像师需要对各种光加以分析，了解光的各种特性，掌握光的不同作用，在拍摄短视频时才能充分发挥光的作用，更好地展现出被摄主体的形象。</a:t>
            </a:r>
            <a:endParaRPr lang="zh-CN" altLang="en-US" dirty="0"/>
          </a:p>
          <a:p>
            <a:r>
              <a:rPr lang="zh-CN" altLang="en-US" dirty="0"/>
              <a:t>通常把拍摄所用光的软硬性质称为光质，光又可分为硬质光和软质光。</a:t>
            </a:r>
            <a:endParaRPr lang="zh-CN" altLang="en-US" dirty="0"/>
          </a:p>
          <a:p>
            <a:endParaRPr lang="zh-CN" alt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3.3.1 </a:t>
            </a:r>
            <a:r>
              <a:rPr lang="zh-CN" altLang="en-US" dirty="0"/>
              <a:t>色彩基调</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sym typeface="+mn-ea"/>
              </a:rPr>
              <a:t>1</a:t>
            </a:r>
            <a:r>
              <a:rPr lang="zh-CN" altLang="en-US" dirty="0">
                <a:sym typeface="+mn-ea"/>
              </a:rPr>
              <a:t>．硬质光</a:t>
            </a:r>
            <a:endParaRPr lang="zh-CN" altLang="en-US" dirty="0"/>
          </a:p>
          <a:p>
            <a:r>
              <a:rPr lang="zh-CN" altLang="en-US" dirty="0">
                <a:sym typeface="+mn-ea"/>
              </a:rPr>
              <a:t>硬质光即强烈的直射光（如晴天的阳光），或者直接照射在人或物体上的人造灯光（如闪光灯、照明灯等的光），它们产生的阴影清晰而浓重。被摄主体在硬质光的照射下有受光面、背光和投影，可以造成明暗对比强烈的效果。硬质光适合表现被摄主体粗糙表面的质感和清晰的轮廓形态。图所示为阳光下的茶叶。</a:t>
            </a:r>
            <a:endParaRPr lang="zh-CN" altLang="en-US" dirty="0"/>
          </a:p>
        </p:txBody>
      </p:sp>
      <p:pic>
        <p:nvPicPr>
          <p:cNvPr id="2" name="图片 1"/>
          <p:cNvPicPr>
            <a:picLocks noChangeAspect="1"/>
          </p:cNvPicPr>
          <p:nvPr/>
        </p:nvPicPr>
        <p:blipFill>
          <a:blip r:embed="rId1"/>
          <a:stretch>
            <a:fillRect/>
          </a:stretch>
        </p:blipFill>
        <p:spPr>
          <a:xfrm>
            <a:off x="3815080" y="3429635"/>
            <a:ext cx="4255135" cy="2816225"/>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3.3.1 </a:t>
            </a:r>
            <a:r>
              <a:rPr lang="zh-CN" altLang="en-US" dirty="0"/>
              <a:t>色彩基调</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．软质光</a:t>
            </a:r>
            <a:endParaRPr lang="zh-CN" altLang="en-US" dirty="0"/>
          </a:p>
          <a:p>
            <a:r>
              <a:rPr lang="zh-CN" altLang="en-US" dirty="0"/>
              <a:t>软质光是一种漫散射性质的光，没有明确的方向，不会让被摄主体产生明显的阴影。例如，阴天、雨天、雾天的天空光，或者添加柔光罩的灯光等，都属于典型的软质光。</a:t>
            </a:r>
            <a:endParaRPr lang="zh-CN" altLang="en-US" dirty="0"/>
          </a:p>
          <a:p>
            <a:r>
              <a:rPr lang="zh-CN" altLang="en-US" dirty="0"/>
              <a:t>摄像师在这种光线下拍摄出的视频画面没有明显的受光面、背光面和投影，在视觉上明暗反差小，影调平和，如图所示。摄像师利用这种光线拍摄时，能够较为理想地将被摄主体细腻且丰富的质感和层次表现出来，但被摄主体的立体感表现不足，且画面色彩比较灰暗。在实际拍摄时，摄像师可以在画面中制造一些颜色鲜艳的视觉兴趣点，使画面效果更加生动。</a:t>
            </a:r>
            <a:endParaRPr lang="zh-CN" altLang="en-US" dirty="0"/>
          </a:p>
        </p:txBody>
      </p:sp>
      <p:pic>
        <p:nvPicPr>
          <p:cNvPr id="2" name="图片 1"/>
          <p:cNvPicPr>
            <a:picLocks noChangeAspect="1"/>
          </p:cNvPicPr>
          <p:nvPr/>
        </p:nvPicPr>
        <p:blipFill>
          <a:blip r:embed="rId1"/>
          <a:stretch>
            <a:fillRect/>
          </a:stretch>
        </p:blipFill>
        <p:spPr>
          <a:xfrm>
            <a:off x="4485005" y="4259580"/>
            <a:ext cx="3219450" cy="213804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3.1.1 </a:t>
            </a:r>
            <a:r>
              <a:rPr lang="zh-CN" altLang="en-US" dirty="0"/>
              <a:t>短视频画面构成的基本要素</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短视频画面构成的基本要素包括被摄主体、陪体和环境。</a:t>
            </a:r>
            <a:endParaRPr lang="zh-CN" altLang="en-US" dirty="0"/>
          </a:p>
          <a:p>
            <a:r>
              <a:rPr lang="en-US" altLang="zh-CN" dirty="0"/>
              <a:t>1</a:t>
            </a:r>
            <a:r>
              <a:rPr lang="zh-CN" altLang="en-US" dirty="0"/>
              <a:t>．被摄主体</a:t>
            </a:r>
            <a:endParaRPr lang="zh-CN" altLang="en-US" dirty="0"/>
          </a:p>
          <a:p>
            <a:r>
              <a:rPr lang="zh-CN" altLang="en-US" dirty="0"/>
              <a:t>被摄主体是指摄像师要表现的主要对象，它既是内容表现的重点，也是短视频主题的主要载体，同时还是画面构图的结构中心。被摄主体可以是某一个被摄对象，也可以是一组被摄对象；被摄主体可以是人，也可以是物。</a:t>
            </a:r>
            <a:endParaRPr lang="zh-CN" altLang="en-US" dirty="0"/>
          </a:p>
          <a:p>
            <a:r>
              <a:rPr lang="en-US" altLang="zh-CN" dirty="0"/>
              <a:t>2</a:t>
            </a:r>
            <a:r>
              <a:rPr lang="zh-CN" altLang="en-US" dirty="0"/>
              <a:t>．陪体</a:t>
            </a:r>
            <a:endParaRPr lang="zh-CN" altLang="en-US" dirty="0"/>
          </a:p>
          <a:p>
            <a:r>
              <a:rPr lang="zh-CN" altLang="en-US" dirty="0"/>
              <a:t>陪体是指在画面中与被摄主体有着紧密联系，或者辅助被摄主体表达主题的对象。陪体可以增加画面信息，使画面更自然、更生动、更有感染力，但不能喧宾夺主。可以说，陪体是与被摄主体共同表达短视频主题，陪体起到了陪衬的作用。只有分清被摄主体与陪体，画面才有主次和重心。</a:t>
            </a:r>
            <a:endParaRPr lang="zh-CN" alt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3.3.2 </a:t>
            </a:r>
            <a:r>
              <a:rPr lang="zh-CN" altLang="en-US" dirty="0"/>
              <a:t>光位</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光位是指光源相对于被摄主体的位置，即光线的方向与角度。同一被摄主体在不同的光位下会产生不同的明暗效果。常见的光位主要有顺光、逆光、侧光、顶光与底光等。</a:t>
            </a:r>
            <a:endParaRPr lang="zh-CN" altLang="en-US" dirty="0"/>
          </a:p>
          <a:p>
            <a:r>
              <a:rPr lang="en-US" altLang="zh-CN" dirty="0"/>
              <a:t>1</a:t>
            </a:r>
            <a:r>
              <a:rPr lang="zh-CN" altLang="en-US" dirty="0"/>
              <a:t>．顺光</a:t>
            </a:r>
            <a:endParaRPr lang="zh-CN" altLang="en-US" dirty="0"/>
          </a:p>
          <a:p>
            <a:r>
              <a:rPr lang="zh-CN" altLang="en-US" dirty="0"/>
              <a:t>顺光也称为正面光或前光，即光源与拍摄设备处于同一侧且高度一致时进行拍摄的打光方式，如图所示。采用顺光拍摄时，画面中前后物体没有明显的亮暗反差，被摄主体朝向镜头的部分会受到均匀的光照，画面中的阴影很少甚至几乎没有。摄像师采用顺光拍摄能够真实再现被摄主体的色彩，在拍摄风景时能获得清雅的画面效果。</a:t>
            </a:r>
            <a:endParaRPr lang="zh-CN" altLang="en-US" dirty="0"/>
          </a:p>
        </p:txBody>
      </p:sp>
      <p:pic>
        <p:nvPicPr>
          <p:cNvPr id="2" name="图片 1"/>
          <p:cNvPicPr>
            <a:picLocks noChangeAspect="1"/>
          </p:cNvPicPr>
          <p:nvPr/>
        </p:nvPicPr>
        <p:blipFill>
          <a:blip r:embed="rId1"/>
          <a:stretch>
            <a:fillRect/>
          </a:stretch>
        </p:blipFill>
        <p:spPr>
          <a:xfrm>
            <a:off x="5309235" y="4279265"/>
            <a:ext cx="1570990" cy="1699895"/>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3.3.2 </a:t>
            </a:r>
            <a:r>
              <a:rPr lang="zh-CN" altLang="en-US" dirty="0"/>
              <a:t>光位</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但是，采用顺光拍摄不利于表现被摄主体的立体感与质感，不能突出画面中的重点和交代主次，画面会缺乏光影变化和影纹层次。所以在拍摄过程中，摄像师可以使用顺光作为主光，然后打上辅助光，这样拍摄的画面会变得好看很多。图为用顺光加辅助光拍摄出的照片。</a:t>
            </a:r>
            <a:endParaRPr lang="zh-CN" altLang="en-US" dirty="0"/>
          </a:p>
        </p:txBody>
      </p:sp>
      <p:pic>
        <p:nvPicPr>
          <p:cNvPr id="2" name="图片 1"/>
          <p:cNvPicPr>
            <a:picLocks noChangeAspect="1"/>
          </p:cNvPicPr>
          <p:nvPr/>
        </p:nvPicPr>
        <p:blipFill>
          <a:blip r:embed="rId1"/>
          <a:stretch>
            <a:fillRect/>
          </a:stretch>
        </p:blipFill>
        <p:spPr>
          <a:xfrm>
            <a:off x="3570605" y="2792095"/>
            <a:ext cx="5048250" cy="3368040"/>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3.3.2 </a:t>
            </a:r>
            <a:r>
              <a:rPr lang="zh-CN" altLang="en-US" dirty="0"/>
              <a:t>光位</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．逆光</a:t>
            </a:r>
            <a:endParaRPr lang="zh-CN" altLang="en-US" dirty="0"/>
          </a:p>
          <a:p>
            <a:r>
              <a:rPr lang="zh-CN" altLang="en-US" dirty="0"/>
              <a:t>逆光也称为背光、轮廓光或隔离光，其光源在被摄主体的后方、拍摄设备的前方，如图所示，有时拍摄设备、被摄主体、光源三者几乎在一条直线上。</a:t>
            </a:r>
            <a:endParaRPr lang="zh-CN" altLang="en-US" dirty="0"/>
          </a:p>
          <a:p>
            <a:r>
              <a:rPr lang="zh-CN" altLang="en-US" dirty="0"/>
              <a:t>运用逆光拍摄能够获得造型优美、轮廓清晰、影调丰富和质感突出的画面效果，如图所示。摄像师在采用逆光拍摄的时候，需要注意背景与陪体的选择，以及拍摄时间的选择，还要考虑是否需要辅助光等。</a:t>
            </a:r>
            <a:endParaRPr lang="zh-CN" altLang="en-US" dirty="0"/>
          </a:p>
        </p:txBody>
      </p:sp>
      <p:grpSp>
        <p:nvGrpSpPr>
          <p:cNvPr id="6" name="组合 5"/>
          <p:cNvGrpSpPr/>
          <p:nvPr/>
        </p:nvGrpSpPr>
        <p:grpSpPr>
          <a:xfrm>
            <a:off x="2922905" y="3727450"/>
            <a:ext cx="6278245" cy="2679700"/>
            <a:chOff x="4130" y="5870"/>
            <a:chExt cx="9887" cy="4220"/>
          </a:xfrm>
        </p:grpSpPr>
        <p:pic>
          <p:nvPicPr>
            <p:cNvPr id="2" name="图片 1"/>
            <p:cNvPicPr>
              <a:picLocks noChangeAspect="1"/>
            </p:cNvPicPr>
            <p:nvPr/>
          </p:nvPicPr>
          <p:blipFill>
            <a:blip r:embed="rId1"/>
            <a:stretch>
              <a:fillRect/>
            </a:stretch>
          </p:blipFill>
          <p:spPr>
            <a:xfrm>
              <a:off x="4130" y="5870"/>
              <a:ext cx="2880" cy="4219"/>
            </a:xfrm>
            <a:prstGeom prst="rect">
              <a:avLst/>
            </a:prstGeom>
          </p:spPr>
        </p:pic>
        <p:pic>
          <p:nvPicPr>
            <p:cNvPr id="3" name="图片 2"/>
            <p:cNvPicPr>
              <a:picLocks noChangeAspect="1"/>
            </p:cNvPicPr>
            <p:nvPr/>
          </p:nvPicPr>
          <p:blipFill>
            <a:blip r:embed="rId2"/>
            <a:stretch>
              <a:fillRect/>
            </a:stretch>
          </p:blipFill>
          <p:spPr>
            <a:xfrm>
              <a:off x="7655" y="5870"/>
              <a:ext cx="6362" cy="4220"/>
            </a:xfrm>
            <a:prstGeom prst="rect">
              <a:avLst/>
            </a:prstGeom>
          </p:spPr>
        </p:pic>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3.3.2 </a:t>
            </a:r>
            <a:r>
              <a:rPr lang="zh-CN" altLang="en-US" dirty="0"/>
              <a:t>光位</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3</a:t>
            </a:r>
            <a:r>
              <a:rPr lang="zh-CN" altLang="en-US" dirty="0"/>
              <a:t>．侧光</a:t>
            </a:r>
            <a:endParaRPr lang="zh-CN" altLang="en-US" dirty="0"/>
          </a:p>
          <a:p>
            <a:r>
              <a:rPr lang="zh-CN" altLang="en-US" dirty="0"/>
              <a:t>当光源位于拍摄设备的正侧面时，被摄主体处于侧光的照射下，光位如图所示。</a:t>
            </a:r>
            <a:endParaRPr lang="zh-CN" altLang="en-US" dirty="0"/>
          </a:p>
          <a:p>
            <a:r>
              <a:rPr lang="zh-CN" altLang="en-US" dirty="0"/>
              <a:t>侧光是一种表现被摄主体的立体感和质感的光位之一。侧光能够在被摄主体表面形成明显的受光面、阴影和投影，表现被摄主体的立体形态和表面质感。摄像师在拍摄人物时，通常将光线打在人物的侧面，运用侧光能够表现人物情绪，如图所示。</a:t>
            </a:r>
            <a:endParaRPr lang="zh-CN" altLang="en-US" dirty="0"/>
          </a:p>
        </p:txBody>
      </p:sp>
      <p:grpSp>
        <p:nvGrpSpPr>
          <p:cNvPr id="6" name="组合 5"/>
          <p:cNvGrpSpPr/>
          <p:nvPr/>
        </p:nvGrpSpPr>
        <p:grpSpPr>
          <a:xfrm>
            <a:off x="2752090" y="3537585"/>
            <a:ext cx="6833870" cy="2614930"/>
            <a:chOff x="6258" y="5937"/>
            <a:chExt cx="10203" cy="3904"/>
          </a:xfrm>
        </p:grpSpPr>
        <p:pic>
          <p:nvPicPr>
            <p:cNvPr id="2" name="图片 1"/>
            <p:cNvPicPr>
              <a:picLocks noChangeAspect="1"/>
            </p:cNvPicPr>
            <p:nvPr/>
          </p:nvPicPr>
          <p:blipFill>
            <a:blip r:embed="rId1"/>
            <a:stretch>
              <a:fillRect/>
            </a:stretch>
          </p:blipFill>
          <p:spPr>
            <a:xfrm>
              <a:off x="6258" y="5937"/>
              <a:ext cx="3879" cy="3904"/>
            </a:xfrm>
            <a:prstGeom prst="rect">
              <a:avLst/>
            </a:prstGeom>
          </p:spPr>
        </p:pic>
        <p:pic>
          <p:nvPicPr>
            <p:cNvPr id="3" name="图片 2"/>
            <p:cNvPicPr>
              <a:picLocks noChangeAspect="1"/>
            </p:cNvPicPr>
            <p:nvPr/>
          </p:nvPicPr>
          <p:blipFill>
            <a:blip r:embed="rId2"/>
            <a:stretch>
              <a:fillRect/>
            </a:stretch>
          </p:blipFill>
          <p:spPr>
            <a:xfrm>
              <a:off x="10579" y="5937"/>
              <a:ext cx="5882" cy="3904"/>
            </a:xfrm>
            <a:prstGeom prst="rect">
              <a:avLst/>
            </a:prstGeom>
          </p:spPr>
        </p:pic>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3.3.2 </a:t>
            </a:r>
            <a:r>
              <a:rPr lang="zh-CN" altLang="en-US" dirty="0"/>
              <a:t>光位</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4</a:t>
            </a:r>
            <a:r>
              <a:rPr lang="zh-CN" altLang="en-US" dirty="0"/>
              <a:t>．顶光与底光</a:t>
            </a:r>
            <a:endParaRPr lang="zh-CN" altLang="en-US" dirty="0"/>
          </a:p>
          <a:p>
            <a:r>
              <a:rPr lang="zh-CN" altLang="en-US" dirty="0"/>
              <a:t>顶光和底光是两个比较特殊的光位。顶光是指光源位于被摄主体顶部，如图所示，通常用于反映被摄主体的特殊精神面貌，如憔悴、缺少活力等。</a:t>
            </a:r>
            <a:endParaRPr lang="zh-CN" altLang="en-US" dirty="0"/>
          </a:p>
          <a:p>
            <a:r>
              <a:rPr lang="zh-CN" altLang="en-US" dirty="0"/>
              <a:t>底光与顶光相反，是指光源位于被摄主体下方，如图所示。它可以稍微照亮其他光线在被摄主体下形成的阴影，表现特定的光源特征、环境特点，通常用于烘托恐怖、神秘、古怪的气氛。</a:t>
            </a:r>
            <a:endParaRPr lang="zh-CN" altLang="en-US" dirty="0"/>
          </a:p>
        </p:txBody>
      </p:sp>
      <p:grpSp>
        <p:nvGrpSpPr>
          <p:cNvPr id="6" name="组合 5"/>
          <p:cNvGrpSpPr/>
          <p:nvPr/>
        </p:nvGrpSpPr>
        <p:grpSpPr>
          <a:xfrm>
            <a:off x="2486660" y="3749040"/>
            <a:ext cx="7032067" cy="2442367"/>
            <a:chOff x="4832" y="6362"/>
            <a:chExt cx="8877" cy="3083"/>
          </a:xfrm>
        </p:grpSpPr>
        <p:pic>
          <p:nvPicPr>
            <p:cNvPr id="2" name="图片 1"/>
            <p:cNvPicPr>
              <a:picLocks noChangeAspect="1"/>
            </p:cNvPicPr>
            <p:nvPr/>
          </p:nvPicPr>
          <p:blipFill>
            <a:blip r:embed="rId1"/>
            <a:stretch>
              <a:fillRect/>
            </a:stretch>
          </p:blipFill>
          <p:spPr>
            <a:xfrm>
              <a:off x="4832" y="6362"/>
              <a:ext cx="4300" cy="3083"/>
            </a:xfrm>
            <a:prstGeom prst="rect">
              <a:avLst/>
            </a:prstGeom>
          </p:spPr>
        </p:pic>
        <p:pic>
          <p:nvPicPr>
            <p:cNvPr id="3" name="图片 2"/>
            <p:cNvPicPr>
              <a:picLocks noChangeAspect="1"/>
            </p:cNvPicPr>
            <p:nvPr/>
          </p:nvPicPr>
          <p:blipFill>
            <a:blip r:embed="rId2"/>
            <a:stretch>
              <a:fillRect/>
            </a:stretch>
          </p:blipFill>
          <p:spPr>
            <a:xfrm>
              <a:off x="9731" y="6362"/>
              <a:ext cx="3978" cy="3083"/>
            </a:xfrm>
            <a:prstGeom prst="rect">
              <a:avLst/>
            </a:prstGeom>
          </p:spPr>
        </p:pic>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3.3.3 </a:t>
            </a:r>
            <a:r>
              <a:rPr lang="zh-CN" altLang="en-US" dirty="0"/>
              <a:t>布光手法</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光线根据其在画面中的不同作用，可以分为主光、辅助光、轮廓光、环境光、眼神光、修饰光等。本小节主要讲解三灯布光法，而三灯布光法主要针对以人为拍摄主体的灯光布设方案光、辅助光和轮廓光。</a:t>
            </a:r>
            <a:endParaRPr lang="zh-CN" altLang="en-US" dirty="0"/>
          </a:p>
          <a:p>
            <a:r>
              <a:rPr lang="en-US" altLang="zh-CN" dirty="0"/>
              <a:t>1</a:t>
            </a:r>
            <a:r>
              <a:rPr lang="zh-CN" altLang="en-US" dirty="0"/>
              <a:t>．主光</a:t>
            </a:r>
            <a:endParaRPr lang="zh-CN" altLang="en-US" dirty="0"/>
          </a:p>
          <a:p>
            <a:r>
              <a:rPr lang="zh-CN" altLang="en-US" dirty="0"/>
              <a:t>主光又称为塑形光，是刻画人物和表现环境的主要光线，是视频画面中最引人注目的光线之一。不管其方向如何，都应在各种光线中占主导地位。主光处理的好坏直接影响到被摄主体的立体形态和轮廓特征的表现，也影响到画面的基调、光影结构和风格。主光是摄像师首要考虑的光线。</a:t>
            </a:r>
            <a:endParaRPr lang="zh-CN" altLang="en-US" dirty="0"/>
          </a:p>
          <a:p>
            <a:r>
              <a:rPr lang="zh-CN" altLang="en-US" dirty="0"/>
              <a:t>主光光源通常位于被摄主体的侧前方，并且主光与被摄主体和摄像机之间的连线的夹角成</a:t>
            </a:r>
            <a:r>
              <a:rPr lang="en-US" altLang="zh-CN" dirty="0"/>
              <a:t>45</a:t>
            </a:r>
            <a:r>
              <a:rPr lang="" altLang="en-US" dirty="0"/>
              <a:t>°</a:t>
            </a:r>
            <a:r>
              <a:rPr lang="zh-CN" altLang="en-US" dirty="0"/>
              <a:t>到</a:t>
            </a:r>
            <a:r>
              <a:rPr lang="en-US" altLang="zh-CN" dirty="0"/>
              <a:t>90</a:t>
            </a:r>
            <a:r>
              <a:rPr lang="" altLang="en-US" dirty="0"/>
              <a:t>°</a:t>
            </a:r>
            <a:r>
              <a:rPr lang="zh-CN" altLang="en-US" dirty="0"/>
              <a:t>。在拍摄人物时，主光最完美的角度是与被摄主体和摄像机之间的连线成</a:t>
            </a:r>
            <a:r>
              <a:rPr lang="en-US" altLang="zh-CN" dirty="0"/>
              <a:t>45</a:t>
            </a:r>
            <a:r>
              <a:rPr lang="" altLang="en-US" dirty="0"/>
              <a:t>°</a:t>
            </a:r>
            <a:r>
              <a:rPr lang="zh-CN" altLang="en-US" dirty="0"/>
              <a:t>，并以略高于被摄主体的高度俯射被摄主体。采用这样的主光会在被摄主体的脸部、鼻子侧面和眼睛下方形成一块明显的三角阴影，使被摄主体的脸部具有立体感。</a:t>
            </a:r>
            <a:endParaRPr lang="zh-CN" altLang="en-US"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3.3.3 </a:t>
            </a:r>
            <a:r>
              <a:rPr lang="zh-CN" altLang="en-US" dirty="0"/>
              <a:t>布光手法</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．辅助光</a:t>
            </a:r>
            <a:endParaRPr lang="zh-CN" altLang="en-US" dirty="0"/>
          </a:p>
          <a:p>
            <a:r>
              <a:rPr lang="zh-CN" altLang="en-US" dirty="0"/>
              <a:t>辅助光又称为副光，是用于补充主光的光线。辅助光一般是无阴影的软光，用于减弱主光造成的生硬、粗糙的阴影，降低受光面和背光面的反差，提高暗部阴影的表现力。</a:t>
            </a:r>
            <a:endParaRPr lang="zh-CN" altLang="en-US" dirty="0"/>
          </a:p>
          <a:p>
            <a:r>
              <a:rPr lang="zh-CN" altLang="en-US" dirty="0"/>
              <a:t>辅助光光源通常位于被摄主体（人物）的另一侧，并且辅助光与被摄主体和摄像机之间的连线的夹角成</a:t>
            </a:r>
            <a:r>
              <a:rPr lang="en-US" altLang="zh-CN" dirty="0"/>
              <a:t>45</a:t>
            </a:r>
            <a:r>
              <a:rPr lang="" altLang="en-US" dirty="0"/>
              <a:t>°</a:t>
            </a:r>
            <a:r>
              <a:rPr lang="zh-CN" altLang="en-US" dirty="0"/>
              <a:t>到</a:t>
            </a:r>
            <a:r>
              <a:rPr lang="en-US" altLang="zh-CN" dirty="0"/>
              <a:t>90</a:t>
            </a:r>
            <a:r>
              <a:rPr lang="" altLang="en-US" dirty="0"/>
              <a:t>°</a:t>
            </a:r>
            <a:r>
              <a:rPr lang="zh-CN" altLang="en-US" dirty="0"/>
              <a:t>。辅助光的角度不同，在被摄主体脸上呈现的艺术效果也不同。辅助光大多需要与主光配合使用。</a:t>
            </a:r>
            <a:endParaRPr lang="zh-CN" altLang="en-US" dirty="0"/>
          </a:p>
          <a:p>
            <a:r>
              <a:rPr lang="zh-CN" altLang="en-US" dirty="0"/>
              <a:t>通常主光与辅助光的光比（即主光和辅助光形成的亮度比值）决定着被摄主体的影调反差，所以控制和调整主光与辅助光的光比十分重要。主光与辅助光的光比没有固定值，但需要注意的是，主光的强度一定要比辅助光的强度大，摄像师常设置的主光与辅助光的光比为</a:t>
            </a:r>
            <a:r>
              <a:rPr lang="en-US" altLang="zh-CN" dirty="0"/>
              <a:t>2:1</a:t>
            </a:r>
            <a:r>
              <a:rPr lang="zh-CN" altLang="en-US" dirty="0"/>
              <a:t>或</a:t>
            </a:r>
            <a:r>
              <a:rPr lang="en-US" altLang="zh-CN" dirty="0"/>
              <a:t>4:1</a:t>
            </a:r>
            <a:r>
              <a:rPr lang="zh-CN" altLang="en-US" dirty="0"/>
              <a:t>。</a:t>
            </a:r>
            <a:endParaRPr lang="zh-CN" alt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3.3.3 </a:t>
            </a:r>
            <a:r>
              <a:rPr lang="zh-CN" altLang="en-US" dirty="0"/>
              <a:t>布光手法</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3</a:t>
            </a:r>
            <a:r>
              <a:rPr lang="zh-CN" altLang="en-US" dirty="0"/>
              <a:t>．轮廓光</a:t>
            </a:r>
            <a:endParaRPr lang="zh-CN" altLang="en-US" dirty="0"/>
          </a:p>
          <a:p>
            <a:r>
              <a:rPr lang="zh-CN" altLang="en-US" dirty="0"/>
              <a:t>轮廓光是</a:t>
            </a:r>
            <a:r>
              <a:rPr lang="en-US" altLang="zh-CN" dirty="0"/>
              <a:t>3</a:t>
            </a:r>
            <a:r>
              <a:rPr lang="zh-CN" altLang="en-US" dirty="0"/>
              <a:t>种光中唯一不是模拟自然光的一种光线，轮廓光通过照亮被摄主体的头发、肩膀等边缘，从而将被摄主体和背景分开，增强了视频画面的层次感和纵深感。</a:t>
            </a:r>
            <a:endParaRPr lang="zh-CN" altLang="en-US" dirty="0"/>
          </a:p>
          <a:p>
            <a:r>
              <a:rPr lang="zh-CN" altLang="en-US" dirty="0"/>
              <a:t>轮廓光光源通常位于被摄主体后侧方与主光光源大致相对的位置，并以略高于被摄主体的高度俯射被摄主体。经过柔化的轮廓光不易被肉眼察觉，适用于采访、访谈等纪实类影像的拍摄；而较硬且较亮的轮廓光则具有艺术化的修饰效果，通常用于音乐短片（</a:t>
            </a:r>
            <a:r>
              <a:rPr lang="en-US" altLang="zh-CN" dirty="0"/>
              <a:t>Music Video</a:t>
            </a:r>
            <a:r>
              <a:rPr lang="zh-CN" altLang="en-US" dirty="0"/>
              <a:t>，</a:t>
            </a:r>
            <a:r>
              <a:rPr lang="en-US" altLang="zh-CN" dirty="0"/>
              <a:t>MV</a:t>
            </a:r>
            <a:r>
              <a:rPr lang="zh-CN" altLang="en-US" dirty="0"/>
              <a:t>）以及某些渲染氛围的剧情片的拍摄。</a:t>
            </a:r>
            <a:endParaRPr lang="zh-CN" altLang="en-US" dirty="0"/>
          </a:p>
          <a:p>
            <a:r>
              <a:rPr lang="zh-CN" altLang="en-US" dirty="0"/>
              <a:t>图所示为多光源组合使用的摄影棚拍摄现场。</a:t>
            </a:r>
            <a:endParaRPr lang="zh-CN" altLang="en-US" dirty="0"/>
          </a:p>
        </p:txBody>
      </p:sp>
      <p:pic>
        <p:nvPicPr>
          <p:cNvPr id="2" name="图片 1"/>
          <p:cNvPicPr>
            <a:picLocks noChangeAspect="1"/>
          </p:cNvPicPr>
          <p:nvPr/>
        </p:nvPicPr>
        <p:blipFill>
          <a:blip r:embed="rId1"/>
          <a:stretch>
            <a:fillRect/>
          </a:stretch>
        </p:blipFill>
        <p:spPr>
          <a:xfrm>
            <a:off x="4199890" y="4472940"/>
            <a:ext cx="3485515" cy="195072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4716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景深与景别：提升空间表现力</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构图：强化画面美感</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3.2</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3.1</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5029200"/>
            <a:ext cx="3462020" cy="2540"/>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sp>
        <p:nvSpPr>
          <p:cNvPr id="39" name="TextBox 15"/>
          <p:cNvSpPr txBox="1">
            <a:spLocks noChangeArrowheads="1"/>
          </p:cNvSpPr>
          <p:nvPr>
            <p:custDataLst>
              <p:tags r:id="rId15"/>
            </p:custDataLst>
          </p:nvPr>
        </p:nvSpPr>
        <p:spPr bwMode="auto">
          <a:xfrm>
            <a:off x="7473950" y="3563620"/>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光：增强画面层次感</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62" name="Oval 5"/>
          <p:cNvSpPr>
            <a:spLocks noChangeArrowheads="1"/>
          </p:cNvSpPr>
          <p:nvPr>
            <p:custDataLst>
              <p:tags r:id="rId16"/>
            </p:custDataLst>
          </p:nvPr>
        </p:nvSpPr>
        <p:spPr bwMode="auto">
          <a:xfrm>
            <a:off x="6789420" y="349250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3" name="Freeform 8"/>
          <p:cNvSpPr/>
          <p:nvPr>
            <p:custDataLst>
              <p:tags r:id="rId17"/>
            </p:custDataLst>
          </p:nvPr>
        </p:nvSpPr>
        <p:spPr bwMode="auto">
          <a:xfrm>
            <a:off x="6751320" y="378079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64" name="Oval 9"/>
          <p:cNvSpPr>
            <a:spLocks noChangeArrowheads="1"/>
          </p:cNvSpPr>
          <p:nvPr>
            <p:custDataLst>
              <p:tags r:id="rId18"/>
            </p:custDataLst>
          </p:nvPr>
        </p:nvSpPr>
        <p:spPr bwMode="auto">
          <a:xfrm>
            <a:off x="7381240"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65" name="TextBox 13"/>
          <p:cNvSpPr txBox="1">
            <a:spLocks noChangeArrowheads="1"/>
          </p:cNvSpPr>
          <p:nvPr>
            <p:custDataLst>
              <p:tags r:id="rId19"/>
            </p:custDataLst>
          </p:nvPr>
        </p:nvSpPr>
        <p:spPr bwMode="auto">
          <a:xfrm>
            <a:off x="6758305" y="355409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3.3</a:t>
            </a:r>
            <a:endParaRPr lang="zh-CN" altLang="en-US" sz="2400" dirty="0">
              <a:solidFill>
                <a:srgbClr val="F8F8F8"/>
              </a:solidFill>
            </a:endParaRPr>
          </a:p>
        </p:txBody>
      </p:sp>
      <p:sp>
        <p:nvSpPr>
          <p:cNvPr id="66" name="Oval 9"/>
          <p:cNvSpPr>
            <a:spLocks noChangeArrowheads="1"/>
          </p:cNvSpPr>
          <p:nvPr>
            <p:custDataLst>
              <p:tags r:id="rId20"/>
            </p:custDataLst>
          </p:nvPr>
        </p:nvSpPr>
        <p:spPr bwMode="auto">
          <a:xfrm>
            <a:off x="6722745" y="374459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8" name="TextBox 15"/>
          <p:cNvSpPr txBox="1">
            <a:spLocks noChangeArrowheads="1"/>
          </p:cNvSpPr>
          <p:nvPr>
            <p:custDataLst>
              <p:tags r:id="rId21"/>
            </p:custDataLst>
          </p:nvPr>
        </p:nvSpPr>
        <p:spPr bwMode="auto">
          <a:xfrm>
            <a:off x="7473950" y="4573905"/>
            <a:ext cx="3902075"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运镜：创造视觉艺术效果</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40" name="Oval 5"/>
          <p:cNvSpPr>
            <a:spLocks noChangeArrowheads="1"/>
          </p:cNvSpPr>
          <p:nvPr>
            <p:custDataLst>
              <p:tags r:id="rId22"/>
            </p:custDataLst>
          </p:nvPr>
        </p:nvSpPr>
        <p:spPr bwMode="auto">
          <a:xfrm>
            <a:off x="6789420" y="4502785"/>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1" name="Freeform 8"/>
          <p:cNvSpPr/>
          <p:nvPr>
            <p:custDataLst>
              <p:tags r:id="rId23"/>
            </p:custDataLst>
          </p:nvPr>
        </p:nvSpPr>
        <p:spPr bwMode="auto">
          <a:xfrm>
            <a:off x="6751320" y="4791075"/>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2" name="Oval 9"/>
          <p:cNvSpPr>
            <a:spLocks noChangeArrowheads="1"/>
          </p:cNvSpPr>
          <p:nvPr>
            <p:custDataLst>
              <p:tags r:id="rId24"/>
            </p:custDataLst>
          </p:nvPr>
        </p:nvSpPr>
        <p:spPr bwMode="auto">
          <a:xfrm>
            <a:off x="7381240"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6" name="TextBox 13"/>
          <p:cNvSpPr txBox="1">
            <a:spLocks noChangeArrowheads="1"/>
          </p:cNvSpPr>
          <p:nvPr>
            <p:custDataLst>
              <p:tags r:id="rId25"/>
            </p:custDataLst>
          </p:nvPr>
        </p:nvSpPr>
        <p:spPr bwMode="auto">
          <a:xfrm>
            <a:off x="6758305" y="456501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3.4</a:t>
            </a:r>
            <a:endParaRPr lang="zh-CN" altLang="en-US" sz="2400" dirty="0">
              <a:solidFill>
                <a:srgbClr val="F8F8F8"/>
              </a:solidFill>
            </a:endParaRPr>
          </a:p>
        </p:txBody>
      </p:sp>
      <p:sp>
        <p:nvSpPr>
          <p:cNvPr id="54" name="Oval 9"/>
          <p:cNvSpPr>
            <a:spLocks noChangeArrowheads="1"/>
          </p:cNvSpPr>
          <p:nvPr>
            <p:custDataLst>
              <p:tags r:id="rId26"/>
            </p:custDataLst>
          </p:nvPr>
        </p:nvSpPr>
        <p:spPr bwMode="auto">
          <a:xfrm>
            <a:off x="6722745" y="475551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27"/>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28"/>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29"/>
            </p:custDataLst>
          </p:nvPr>
        </p:nvPicPr>
        <p:blipFill>
          <a:blip r:embed="rId30"/>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31"/>
            </p:custDataLst>
          </p:nvPr>
        </p:nvPicPr>
        <p:blipFill>
          <a:blip r:embed="rId32"/>
          <a:stretch>
            <a:fillRect/>
          </a:stretch>
        </p:blipFill>
        <p:spPr>
          <a:xfrm>
            <a:off x="11601450" y="5292090"/>
            <a:ext cx="561975" cy="619125"/>
          </a:xfrm>
          <a:prstGeom prst="roundRect">
            <a:avLst/>
          </a:prstGeom>
        </p:spPr>
      </p:pic>
      <p:sp>
        <p:nvSpPr>
          <p:cNvPr id="11" name="文本框 10"/>
          <p:cNvSpPr txBox="1"/>
          <p:nvPr/>
        </p:nvSpPr>
        <p:spPr>
          <a:xfrm>
            <a:off x="7073900" y="3458845"/>
            <a:ext cx="4063365" cy="368300"/>
          </a:xfrm>
          <a:prstGeom prst="rect">
            <a:avLst/>
          </a:prstGeom>
          <a:noFill/>
        </p:spPr>
        <p:txBody>
          <a:bodyPr wrap="square" rtlCol="0">
            <a:spAutoFit/>
          </a:bodyPr>
          <a:p>
            <a:endParaRPr lang="zh-CN" alt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3.4.1 </a:t>
            </a:r>
            <a:r>
              <a:rPr lang="zh-CN" altLang="en-US" dirty="0"/>
              <a:t>固定镜头</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固定镜头是指在拍摄一个镜头的过程中，摄像机位置、镜头光轴和焦距都固定不变，而被摄主体可以是静态的，也可以是动态的。固定镜头在短视频拍摄中很常用。可以在固定的框架下长久地拍摄运动的或静态的事物，从而体现其发展规律。</a:t>
            </a:r>
            <a:endParaRPr lang="zh-CN" altLang="en-US" dirty="0"/>
          </a:p>
          <a:p>
            <a:r>
              <a:rPr lang="zh-CN" altLang="en-US" dirty="0"/>
              <a:t>固定镜头可以展示被摄主体的细节、介绍被摄主体所处的环境以及推动视频节奏，同时因为固定镜头的边框具有半封闭性的特点，导致观众看见的画面具有一定的局限性，创作者可以利用这一特点为观众设置悬念。</a:t>
            </a:r>
            <a:endParaRPr lang="zh-CN"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3.1.1 </a:t>
            </a:r>
            <a:r>
              <a:rPr lang="zh-CN" altLang="en-US" dirty="0"/>
              <a:t>短视频画面构成的基本要素</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3</a:t>
            </a:r>
            <a:r>
              <a:rPr lang="zh-CN" altLang="en-US" dirty="0"/>
              <a:t>．环境</a:t>
            </a:r>
            <a:endParaRPr lang="zh-CN" altLang="en-US" dirty="0"/>
          </a:p>
          <a:p>
            <a:r>
              <a:rPr lang="zh-CN" altLang="en-US" dirty="0"/>
              <a:t>环境围绕着被摄主体与陪体，包括前景与后景两个部分。其中，位于被摄主体之前或者靠近镜头的人物与景物统称为前景。前景有时也可能是陪体，前景与后景相对应。后景是指位于被摄主体之后的人物或景物，一般多为环境的组成部分。</a:t>
            </a:r>
            <a:endParaRPr lang="zh-CN" altLang="en-US" dirty="0"/>
          </a:p>
          <a:p>
            <a:r>
              <a:rPr lang="zh-CN" altLang="en-US" dirty="0"/>
              <a:t>图所示为具备被摄主体、陪体、环境的画面。在图中，被摄主体为小雪人，陪体为雪中的松果，环境则为雪松和鹿。</a:t>
            </a:r>
            <a:endParaRPr lang="zh-CN" altLang="en-US" dirty="0"/>
          </a:p>
        </p:txBody>
      </p:sp>
      <p:pic>
        <p:nvPicPr>
          <p:cNvPr id="2" name="图片 1"/>
          <p:cNvPicPr>
            <a:picLocks noChangeAspect="1"/>
          </p:cNvPicPr>
          <p:nvPr/>
        </p:nvPicPr>
        <p:blipFill>
          <a:blip r:embed="rId1"/>
          <a:stretch>
            <a:fillRect/>
          </a:stretch>
        </p:blipFill>
        <p:spPr>
          <a:xfrm>
            <a:off x="4356100" y="3885565"/>
            <a:ext cx="3477260" cy="2305050"/>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3.4.2 </a:t>
            </a:r>
            <a:r>
              <a:rPr lang="zh-CN" altLang="en-US" dirty="0"/>
              <a:t>推、拉镜头</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推镜头是指将镜头面向被摄主体，向被摄主体不断靠近，如图所示，或者变动镜头焦距使画面由远及近的拍摄手法。推镜头可以形成视觉前移效果，会使被摄主体由小变大。</a:t>
            </a:r>
            <a:endParaRPr lang="zh-CN" altLang="en-US" dirty="0"/>
          </a:p>
          <a:p>
            <a:r>
              <a:rPr lang="zh-CN" altLang="en-US" dirty="0"/>
              <a:t>推镜头在拍摄中起到的作用是突出被摄主体，将观众的注意力从整体引向局部。在推镜头的过程中，画面所包含的内容逐渐减少，从而突出重点。推镜头速度的快慢也会影响画面的节奏，拍摄过程中可以利用这一点控制节奏。</a:t>
            </a:r>
            <a:endParaRPr lang="zh-CN" altLang="en-US" dirty="0"/>
          </a:p>
        </p:txBody>
      </p:sp>
      <p:pic>
        <p:nvPicPr>
          <p:cNvPr id="2" name="图片 1"/>
          <p:cNvPicPr>
            <a:picLocks noChangeAspect="1"/>
          </p:cNvPicPr>
          <p:nvPr/>
        </p:nvPicPr>
        <p:blipFill>
          <a:blip r:embed="rId1"/>
          <a:stretch>
            <a:fillRect/>
          </a:stretch>
        </p:blipFill>
        <p:spPr>
          <a:xfrm>
            <a:off x="3806190" y="3561715"/>
            <a:ext cx="4427220" cy="248793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3.4.2 </a:t>
            </a:r>
            <a:r>
              <a:rPr lang="zh-CN" altLang="en-US" dirty="0"/>
              <a:t>推、拉镜头</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拉镜头与推镜头相反，是指将镜头不断远离被摄主体，如图所示，或者变动镜头焦距使画面由近及远的运镜方式。</a:t>
            </a:r>
            <a:endParaRPr lang="zh-CN" altLang="en-US" dirty="0"/>
          </a:p>
          <a:p>
            <a:r>
              <a:rPr lang="zh-CN" altLang="en-US" dirty="0"/>
              <a:t>拉镜头的作用可以分为两个方面：一是表现主体人物或景物在环境中的位置，即通过将镜头向后移动逐渐扩大视野范围，从而在一个镜头中反映局部与整体的关系；二是满足镜头之间衔接的需要，如前一个镜头是一个场景的特写，而后面的镜头是另一个场景，两个镜头通过拉镜头的方式衔接起来会显得比较自然。</a:t>
            </a:r>
            <a:endParaRPr lang="zh-CN" altLang="en-US" dirty="0"/>
          </a:p>
        </p:txBody>
      </p:sp>
      <p:pic>
        <p:nvPicPr>
          <p:cNvPr id="2" name="图片 1"/>
          <p:cNvPicPr>
            <a:picLocks noChangeAspect="1"/>
          </p:cNvPicPr>
          <p:nvPr/>
        </p:nvPicPr>
        <p:blipFill>
          <a:blip r:embed="rId1"/>
          <a:stretch>
            <a:fillRect/>
          </a:stretch>
        </p:blipFill>
        <p:spPr>
          <a:xfrm>
            <a:off x="3537585" y="3736340"/>
            <a:ext cx="4810125" cy="2710180"/>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3.4.3 </a:t>
            </a:r>
            <a:r>
              <a:rPr lang="zh-CN" altLang="en-US" dirty="0"/>
              <a:t>升降镜头</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升降镜头是指摄像机上下运动拍摄画面，是一种从多视角表现场景的方法，其变化的技巧有垂直升降、斜向升降和不规则升降。在拍摄的过程中，不断改变摄像机的高度和俯、仰角度，会给观众带来丰富的视觉感受。升降镜头如果在速度和节奏方面运用得好，则可以创造性地表达一个情节的情调。升降镜头常常用来展示事件的发生规律，或在场景中做上下运动的主体对象的主观情绪。如果能在实际拍摄中与镜头表现的其他技巧结合运用，则能够表现出丰富多变的视觉效果。图所示为升降镜头示意。</a:t>
            </a:r>
            <a:endParaRPr lang="zh-CN" altLang="en-US" dirty="0"/>
          </a:p>
        </p:txBody>
      </p:sp>
      <p:pic>
        <p:nvPicPr>
          <p:cNvPr id="2" name="图片 1"/>
          <p:cNvPicPr>
            <a:picLocks noChangeAspect="1"/>
          </p:cNvPicPr>
          <p:nvPr/>
        </p:nvPicPr>
        <p:blipFill>
          <a:blip r:embed="rId1"/>
          <a:stretch>
            <a:fillRect/>
          </a:stretch>
        </p:blipFill>
        <p:spPr>
          <a:xfrm>
            <a:off x="5360670" y="3779520"/>
            <a:ext cx="1468120" cy="2595245"/>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3.4.4 </a:t>
            </a:r>
            <a:r>
              <a:rPr lang="zh-CN" altLang="en-US" dirty="0"/>
              <a:t>旋转镜头</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旋转镜头是指摄像机沿镜头光轴或接近光轴的角度旋转拍摄，如图所示。这种拍摄手法可以使观众产生眩晕的感觉，是影视摄影中常用的一种拍摄手法。</a:t>
            </a:r>
            <a:endParaRPr lang="zh-CN" altLang="en-US" dirty="0"/>
          </a:p>
          <a:p>
            <a:r>
              <a:rPr lang="zh-CN" altLang="en-US" dirty="0"/>
              <a:t>在拍摄旋转镜头时，摄像师可以手持稳定器快速做超过</a:t>
            </a:r>
            <a:r>
              <a:rPr lang="en-US" altLang="zh-CN" dirty="0"/>
              <a:t>360</a:t>
            </a:r>
            <a:r>
              <a:rPr lang="" altLang="en-US" dirty="0"/>
              <a:t>°</a:t>
            </a:r>
            <a:r>
              <a:rPr lang="zh-CN" altLang="en-US" dirty="0"/>
              <a:t>的旋转拍摄，以实现旋转镜头的效果；也可以拍摄反向环绕旋转镜头，手持稳定器，原地转动就可以实现；还可以将稳定器对着被摄主体进行低角度环绕旋转拍摄，这种镜头比较适合展现被摄主体高大的形象。</a:t>
            </a:r>
            <a:endParaRPr lang="zh-CN" altLang="en-US" dirty="0"/>
          </a:p>
        </p:txBody>
      </p:sp>
      <p:pic>
        <p:nvPicPr>
          <p:cNvPr id="2" name="图片 1"/>
          <p:cNvPicPr>
            <a:picLocks noChangeAspect="1"/>
          </p:cNvPicPr>
          <p:nvPr/>
        </p:nvPicPr>
        <p:blipFill>
          <a:blip r:embed="rId1"/>
          <a:stretch>
            <a:fillRect/>
          </a:stretch>
        </p:blipFill>
        <p:spPr>
          <a:xfrm>
            <a:off x="3664585" y="3429635"/>
            <a:ext cx="4408805" cy="2477770"/>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3.4.5 </a:t>
            </a:r>
            <a:r>
              <a:rPr lang="zh-CN" altLang="en-US" dirty="0"/>
              <a:t>移镜头</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移镜头也称为摄像机移动，是一种常见的拍摄手法，涉及摄像机在水平、垂直或三维空间中的移动，以改变视角、镜头位置和画面构图，如图所示。这种技巧用于创造动态、引人注目的画面效果。例如，从静态场景到富有动感的追逐场景，以提高观众的参与感和视觉吸引力。</a:t>
            </a:r>
            <a:endParaRPr lang="zh-CN" altLang="en-US" dirty="0"/>
          </a:p>
        </p:txBody>
      </p:sp>
      <p:pic>
        <p:nvPicPr>
          <p:cNvPr id="2" name="图片 1"/>
          <p:cNvPicPr>
            <a:picLocks noChangeAspect="1"/>
          </p:cNvPicPr>
          <p:nvPr/>
        </p:nvPicPr>
        <p:blipFill>
          <a:blip r:embed="rId1"/>
          <a:stretch>
            <a:fillRect/>
          </a:stretch>
        </p:blipFill>
        <p:spPr>
          <a:xfrm>
            <a:off x="4535170" y="3042920"/>
            <a:ext cx="2814955" cy="2595880"/>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3.4.2 </a:t>
            </a:r>
            <a:r>
              <a:rPr lang="zh-CN" altLang="en-US" dirty="0"/>
              <a:t>推、拉镜头</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移镜头可以采用不同的方式实现，包括以下几种常见的方式。</a:t>
            </a:r>
            <a:endParaRPr lang="zh-CN" altLang="en-US" dirty="0"/>
          </a:p>
          <a:p>
            <a:r>
              <a:rPr lang="zh-CN" altLang="en-US" dirty="0"/>
              <a:t>平移：摄像机水平移动，从一个位置平稳地移向另一个位置，以捕捉水平运动或改变视角。</a:t>
            </a:r>
            <a:endParaRPr lang="zh-CN" altLang="en-US" dirty="0"/>
          </a:p>
          <a:p>
            <a:r>
              <a:rPr lang="zh-CN" altLang="en-US" dirty="0"/>
              <a:t>抬升</a:t>
            </a:r>
            <a:r>
              <a:rPr lang="en-US" altLang="zh-CN" dirty="0"/>
              <a:t>/</a:t>
            </a:r>
            <a:r>
              <a:rPr lang="zh-CN" altLang="en-US" dirty="0"/>
              <a:t>降低：摄像机上下移动，可以用来改变视角的高度，如低角度和高角度拍摄。</a:t>
            </a:r>
            <a:endParaRPr lang="zh-CN" altLang="en-US" dirty="0"/>
          </a:p>
          <a:p>
            <a:r>
              <a:rPr lang="zh-CN" altLang="en-US" dirty="0"/>
              <a:t>旋转：摄像机围绕被摄主体或自身轴线旋转，创造环绕和跟踪运动效果。</a:t>
            </a:r>
            <a:endParaRPr lang="zh-CN" altLang="en-US" dirty="0"/>
          </a:p>
          <a:p>
            <a:r>
              <a:rPr lang="zh-CN" altLang="en-US" dirty="0"/>
              <a:t>变焦：使用变焦镜头可以远距离或近距离拍摄，改变焦距，从而调整被摄主体的大小和背景的深度。</a:t>
            </a:r>
            <a:endParaRPr lang="zh-CN" altLang="en-US" dirty="0"/>
          </a:p>
          <a:p>
            <a:r>
              <a:rPr lang="zh-CN" altLang="en-US" dirty="0"/>
              <a:t>三维移动：结合水平、垂直和旋转运动，以在三维空间中自由移动摄像机。</a:t>
            </a:r>
            <a:endParaRPr lang="zh-CN" altLang="en-US" dirty="0"/>
          </a:p>
          <a:p>
            <a:r>
              <a:rPr lang="zh-CN" altLang="en-US" dirty="0"/>
              <a:t>移镜头的主要作用是表现场景中的人与物、人与人、物与物之间的空间关系，或者把一些事物连贯起来加以表现。移镜头与摇镜头的相似之处在于，它们都是为了表现场景中的被摄主体与陪体之间的关系。但是，两者在画面上给人的视觉效果是完全不同的。</a:t>
            </a:r>
            <a:endParaRPr lang="zh-CN" altLang="en-US" dirty="0"/>
          </a:p>
          <a:p>
            <a:r>
              <a:rPr lang="zh-CN" altLang="en-US" dirty="0"/>
              <a:t>摇镜头是摄像机的位置不变，拍摄角度和被摄主体的角度变化，适合拍摄距离较近的物体和主体；而移镜头则是拍摄角度不变，摄像机移动（或是在摄像机不动的情况下，改变焦距或者移动后景中的被摄主体），以形成跟随的视觉效果。</a:t>
            </a:r>
            <a:endParaRPr lang="zh-CN" alt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3.4.6 </a:t>
            </a:r>
            <a:r>
              <a:rPr lang="zh-CN" altLang="en-US" dirty="0"/>
              <a:t>摇镜头</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摇镜头也称为镜头晃动或相机晃动，是摄影、电影制作中的一种特殊效果技术。它涉及将摄像机有意地晃动、振动或摆动，以在画面中创造一种颤动或不稳定的感觉，这可以用来传达特定的情感或增强戏剧性效果。这种技术可以通过不同的方式实现，如手持摄像机、稳定器或后期处理效果。</a:t>
            </a:r>
            <a:endParaRPr lang="zh-CN" altLang="en-US" dirty="0"/>
          </a:p>
          <a:p>
            <a:r>
              <a:rPr lang="zh-CN" altLang="en-US" dirty="0"/>
              <a:t>摇镜头模拟了拍摄过程中的不稳定性或手持拍摄的效果，这可能包括轻微的摇晃或颤动。摇镜头通常用于拍摄紧张、紧迫的场景，以增强戏剧性效果、紧迫感或不安定感。摇镜头可以使观众更容易地投入画面中，因为它模仿了人类在移动或激动时的视觉效果。</a:t>
            </a:r>
            <a:endParaRPr lang="zh-CN" altLang="en-US" dirty="0"/>
          </a:p>
          <a:p>
            <a:r>
              <a:rPr lang="zh-CN" altLang="en-US" dirty="0"/>
              <a:t>摇镜头是一种具有创意和表现力的技术，通常用来传达特定的情感或情节要素。通过微妙的摇晃或振动，摇镜头可以增强戏剧性效果和视觉吸引力。</a:t>
            </a:r>
            <a:endParaRPr lang="zh-CN" alt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3.4.7 </a:t>
            </a:r>
            <a:r>
              <a:rPr lang="zh-CN" altLang="en-US" dirty="0"/>
              <a:t>晃镜头</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晃镜头是指在拍摄过程中，摄像机机身上下前后摇摆。晃镜头常用作主观镜头，在特定情况下使用往往能产生强烈的震撼感和主观情绪，形成特定的艺术效果，如表现精神恍惚、头晕、乘车摇晃颠簸等效果。</a:t>
            </a:r>
            <a:endParaRPr lang="zh-CN" alt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471670"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课后练习</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拍摄校园生活短视频素材</a:t>
            </a:r>
            <a:endPar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rgbClr val="C00000"/>
                </a:solidFill>
                <a:latin typeface="微软雅黑" panose="020B0503020204020204" pitchFamily="34" charset="-122"/>
                <a:ea typeface="微软雅黑" panose="020B0503020204020204" pitchFamily="34" charset="-122"/>
              </a:rPr>
              <a:t>课堂实训</a:t>
            </a:r>
            <a:r>
              <a:rPr lang="en-US" altLang="zh-CN" sz="2400" dirty="0">
                <a:solidFill>
                  <a:srgbClr val="C00000"/>
                </a:solidFill>
                <a:latin typeface="微软雅黑" panose="020B0503020204020204" pitchFamily="34" charset="-122"/>
                <a:ea typeface="微软雅黑" panose="020B0503020204020204" pitchFamily="34" charset="-122"/>
              </a:rPr>
              <a:t>——</a:t>
            </a:r>
            <a:r>
              <a:rPr lang="zh-CN" altLang="en-US" sz="2400" dirty="0">
                <a:solidFill>
                  <a:srgbClr val="C00000"/>
                </a:solidFill>
                <a:latin typeface="微软雅黑" panose="020B0503020204020204" pitchFamily="34" charset="-122"/>
                <a:ea typeface="微软雅黑" panose="020B0503020204020204" pitchFamily="34" charset="-122"/>
              </a:rPr>
              <a:t>拍摄一段图书馆内的短视频素材</a:t>
            </a:r>
            <a:endParaRPr lang="en-US" altLang="zh-CN" sz="2400" dirty="0">
              <a:solidFill>
                <a:srgbClr val="C00000"/>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tx1">
              <a:lumMod val="65000"/>
              <a:lumOff val="35000"/>
            </a:schemeClr>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3.6</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accent1"/>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3.5</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2316480"/>
            <a:ext cx="3702685" cy="2540"/>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15"/>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16"/>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17"/>
            </p:custDataLst>
          </p:nvPr>
        </p:nvPicPr>
        <p:blipFill>
          <a:blip r:embed="rId18"/>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19"/>
            </p:custDataLst>
          </p:nvPr>
        </p:nvPicPr>
        <p:blipFill>
          <a:blip r:embed="rId20"/>
          <a:stretch>
            <a:fillRect/>
          </a:stretch>
        </p:blipFill>
        <p:spPr>
          <a:xfrm>
            <a:off x="11601450" y="5292090"/>
            <a:ext cx="561975" cy="619125"/>
          </a:xfrm>
          <a:prstGeom prst="round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64450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前面我们了解了短视频拍摄的各种技巧，现在我们将运用前文中的知识来拍摄一段女大学生在图书馆内安静看书且神情专注的短视频素材。</a:t>
            </a:r>
            <a:endParaRPr lang="zh-CN" altLang="en-US" dirty="0"/>
          </a:p>
          <a:p>
            <a:r>
              <a:rPr lang="en-US" altLang="zh-CN" dirty="0"/>
              <a:t>1</a:t>
            </a:r>
            <a:r>
              <a:rPr lang="zh-CN" altLang="en-US" dirty="0"/>
              <a:t>．构图方式</a:t>
            </a:r>
            <a:endParaRPr lang="zh-CN" altLang="en-US" dirty="0"/>
          </a:p>
          <a:p>
            <a:r>
              <a:rPr lang="zh-CN" altLang="en-US" dirty="0"/>
              <a:t>画面内的被摄主体为女大学生，陪体为学生手中的图书，环境为图书馆内，主要使用中心构图这种构图方式，引导观众将视线聚焦于学生身上。</a:t>
            </a:r>
            <a:endParaRPr lang="zh-CN" altLang="en-US" dirty="0"/>
          </a:p>
          <a:p>
            <a:r>
              <a:rPr lang="en-US" altLang="zh-CN" dirty="0"/>
              <a:t>2</a:t>
            </a:r>
            <a:r>
              <a:rPr lang="zh-CN" altLang="en-US" dirty="0"/>
              <a:t>．景深</a:t>
            </a:r>
            <a:endParaRPr lang="zh-CN" altLang="en-US" dirty="0"/>
          </a:p>
          <a:p>
            <a:r>
              <a:rPr lang="zh-CN" altLang="en-US" dirty="0"/>
              <a:t>使用较浅的景深，适当模糊环境，因为人物离镜头更近，故人物清晰可见，而背景中的图书则稍显模糊，不让背景分散观众的注意力。</a:t>
            </a:r>
            <a:endParaRPr lang="zh-CN" altLang="en-US" dirty="0"/>
          </a:p>
          <a:p>
            <a:r>
              <a:rPr lang="en-US" altLang="zh-CN" dirty="0"/>
              <a:t>3</a:t>
            </a:r>
            <a:r>
              <a:rPr lang="zh-CN" altLang="en-US" dirty="0"/>
              <a:t>．景别</a:t>
            </a:r>
            <a:endParaRPr lang="zh-CN" altLang="en-US" dirty="0"/>
          </a:p>
          <a:p>
            <a:r>
              <a:rPr lang="zh-CN" altLang="en-US" dirty="0"/>
              <a:t>使用近景进行拍摄，使观众能够清晰地观察到学生专注的神情，重点突出学生的面部表情。</a:t>
            </a:r>
            <a:endParaRPr lang="zh-CN" altLang="en-US" dirty="0"/>
          </a:p>
          <a:p>
            <a:r>
              <a:rPr lang="en-US" altLang="zh-CN" dirty="0">
                <a:sym typeface="+mn-ea"/>
              </a:rPr>
              <a:t>4</a:t>
            </a:r>
            <a:r>
              <a:rPr lang="zh-CN" altLang="en-US" dirty="0">
                <a:sym typeface="+mn-ea"/>
              </a:rPr>
              <a:t>．光位</a:t>
            </a:r>
            <a:endParaRPr lang="zh-CN" altLang="en-US" dirty="0"/>
          </a:p>
          <a:p>
            <a:r>
              <a:rPr lang="zh-CN" altLang="en-US" dirty="0">
                <a:sym typeface="+mn-ea"/>
              </a:rPr>
              <a:t>为了让画面有更好的表现效果，选择下午时段且天气明媚情况下的太阳光作为主光进行拍摄。因为图书馆的窗户相对人物较高，故最后拍摄时使用了顶光与侧光相结合的光位。</a:t>
            </a:r>
            <a:endParaRPr lang="zh-CN" altLang="en-US" dirty="0"/>
          </a:p>
          <a:p>
            <a:endParaRPr lang="zh-CN" altLang="en-US" dirty="0"/>
          </a:p>
          <a:p>
            <a:endParaRPr lang="zh-CN"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3.1.2 </a:t>
            </a:r>
            <a:r>
              <a:rPr lang="zh-CN" altLang="en-US" dirty="0"/>
              <a:t>短视频画面构图的基本要求</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构图是一项富有创造性的工作，其根本目的是使短视频尽可能获得完美的形象结构和画面效果。因此，摄像师需要了解一些短视频画面构图的基本要求。</a:t>
            </a:r>
            <a:endParaRPr lang="zh-CN" altLang="en-US" dirty="0"/>
          </a:p>
          <a:p>
            <a:r>
              <a:rPr lang="en-US" altLang="zh-CN" dirty="0"/>
              <a:t>1</a:t>
            </a:r>
            <a:r>
              <a:rPr lang="zh-CN" altLang="en-US" dirty="0"/>
              <a:t>．遵循美学原则</a:t>
            </a:r>
            <a:endParaRPr lang="zh-CN" altLang="en-US" dirty="0"/>
          </a:p>
          <a:p>
            <a:r>
              <a:rPr lang="zh-CN" altLang="en-US" dirty="0"/>
              <a:t>短视频画面构图的基本要求之一是遵循美学原则，这是制作既吸引人又有艺术感的短视频不可或缺的一部分。美学原则包括</a:t>
            </a:r>
            <a:r>
              <a:rPr lang="en-US" altLang="zh-CN" dirty="0"/>
              <a:t>3</a:t>
            </a:r>
            <a:r>
              <a:rPr lang="zh-CN" altLang="en-US" dirty="0"/>
              <a:t>个方面的内容。</a:t>
            </a:r>
            <a:endParaRPr lang="zh-CN" altLang="en-US" dirty="0"/>
          </a:p>
          <a:p>
            <a:r>
              <a:rPr lang="zh-CN" altLang="en-US" dirty="0"/>
              <a:t>首先，基本的构图原则包括平衡、对称和比例。平衡是指在画面中均匀分布元素，避免画面过于拥挤或空旷。对称可以在画面中创造出稳定、和谐的感觉。比例则确保各个元素的大小和位置相互协调，不会引起视觉不适。</a:t>
            </a:r>
            <a:endParaRPr lang="zh-CN" altLang="en-US" dirty="0"/>
          </a:p>
          <a:p>
            <a:r>
              <a:rPr lang="zh-CN" altLang="en-US" dirty="0"/>
              <a:t>其次，构图中的线条和形状是重要的考虑因素。引导线可以引导观众的目光，帮助他们理解画面中的故事。各种线条和形状的运用可以营造出动态或静态的氛围，摄像师根据短视频的主题和情感来选择使用。</a:t>
            </a:r>
            <a:endParaRPr lang="zh-CN" altLang="en-U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5</a:t>
            </a:r>
            <a:r>
              <a:rPr lang="zh-CN" altLang="en-US" dirty="0"/>
              <a:t>．运镜</a:t>
            </a:r>
            <a:endParaRPr lang="zh-CN" altLang="en-US" dirty="0"/>
          </a:p>
          <a:p>
            <a:r>
              <a:rPr lang="zh-CN" altLang="en-US" dirty="0"/>
              <a:t>整段素材使用了升镜头、移镜头、摇镜头、推镜头</a:t>
            </a:r>
            <a:r>
              <a:rPr lang="en-US" altLang="zh-CN" dirty="0"/>
              <a:t>4</a:t>
            </a:r>
            <a:r>
              <a:rPr lang="zh-CN" altLang="en-US" dirty="0"/>
              <a:t>种运镜方式，通过镜头的移动，使学生的动作、神态都得到了较好的展示。</a:t>
            </a:r>
            <a:endParaRPr lang="zh-CN" altLang="en-US" dirty="0"/>
          </a:p>
          <a:p>
            <a:r>
              <a:rPr lang="zh-CN" altLang="en-US" dirty="0"/>
              <a:t>拍摄出来的素材效果如图所示。</a:t>
            </a:r>
            <a:endParaRPr lang="zh-CN" altLang="en-US" dirty="0"/>
          </a:p>
        </p:txBody>
      </p:sp>
      <p:pic>
        <p:nvPicPr>
          <p:cNvPr id="2" name="图片 1"/>
          <p:cNvPicPr>
            <a:picLocks noChangeAspect="1"/>
          </p:cNvPicPr>
          <p:nvPr/>
        </p:nvPicPr>
        <p:blipFill>
          <a:blip r:embed="rId1"/>
          <a:stretch>
            <a:fillRect/>
          </a:stretch>
        </p:blipFill>
        <p:spPr>
          <a:xfrm>
            <a:off x="3719195" y="3197225"/>
            <a:ext cx="4751705" cy="2670810"/>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 y="0"/>
            <a:ext cx="637032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接连接符 3"/>
          <p:cNvCxnSpPr>
            <a:cxnSpLocks noChangeShapeType="1"/>
          </p:cNvCxnSpPr>
          <p:nvPr/>
        </p:nvCxnSpPr>
        <p:spPr bwMode="auto">
          <a:xfrm>
            <a:off x="7058505" y="1297659"/>
            <a:ext cx="5134028"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 name="TextBox 5"/>
          <p:cNvSpPr txBox="1">
            <a:spLocks noChangeArrowheads="1"/>
          </p:cNvSpPr>
          <p:nvPr/>
        </p:nvSpPr>
        <p:spPr bwMode="auto">
          <a:xfrm>
            <a:off x="10226409" y="503349"/>
            <a:ext cx="1340363" cy="779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300">
                <a:solidFill>
                  <a:srgbClr val="504B48"/>
                </a:solidFill>
                <a:latin typeface="微软雅黑" panose="020B0503020204020204" pitchFamily="34" charset="-122"/>
                <a:ea typeface="微软雅黑" panose="020B0503020204020204" pitchFamily="34" charset="-122"/>
              </a:rPr>
              <a:t>目录</a:t>
            </a:r>
            <a:endParaRPr lang="zh-CN" altLang="en-US" sz="4300">
              <a:solidFill>
                <a:srgbClr val="504B48"/>
              </a:solidFill>
              <a:latin typeface="微软雅黑" panose="020B0503020204020204" pitchFamily="34" charset="-122"/>
              <a:ea typeface="微软雅黑" panose="020B0503020204020204" pitchFamily="34" charset="-122"/>
            </a:endParaRPr>
          </a:p>
        </p:txBody>
      </p:sp>
      <p:sp>
        <p:nvSpPr>
          <p:cNvPr id="7" name="TextBox 6"/>
          <p:cNvSpPr txBox="1">
            <a:spLocks noChangeArrowheads="1"/>
          </p:cNvSpPr>
          <p:nvPr/>
        </p:nvSpPr>
        <p:spPr bwMode="auto">
          <a:xfrm>
            <a:off x="8937517" y="789159"/>
            <a:ext cx="1169398" cy="400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a:solidFill>
                  <a:srgbClr val="504B48"/>
                </a:solidFill>
                <a:ea typeface="微软雅黑" panose="020B0503020204020204" pitchFamily="34" charset="-122"/>
              </a:rPr>
              <a:t>Contents</a:t>
            </a:r>
            <a:endParaRPr lang="zh-CN" altLang="en-US">
              <a:solidFill>
                <a:srgbClr val="504B48"/>
              </a:solidFill>
              <a:ea typeface="微软雅黑" panose="020B0503020204020204" pitchFamily="34" charset="-122"/>
            </a:endParaRPr>
          </a:p>
        </p:txBody>
      </p:sp>
      <p:sp>
        <p:nvSpPr>
          <p:cNvPr id="8" name="矩形 7"/>
          <p:cNvSpPr>
            <a:spLocks noChangeArrowheads="1"/>
          </p:cNvSpPr>
          <p:nvPr/>
        </p:nvSpPr>
        <p:spPr bwMode="auto">
          <a:xfrm>
            <a:off x="11602057" y="598618"/>
            <a:ext cx="588357" cy="588570"/>
          </a:xfrm>
          <a:prstGeom prst="rect">
            <a:avLst/>
          </a:prstGeom>
          <a:solidFill>
            <a:srgbClr val="BE0202"/>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36" name="TextBox 15"/>
          <p:cNvSpPr txBox="1">
            <a:spLocks noChangeArrowheads="1"/>
          </p:cNvSpPr>
          <p:nvPr>
            <p:custDataLst>
              <p:tags r:id="rId2"/>
            </p:custDataLst>
          </p:nvPr>
        </p:nvSpPr>
        <p:spPr bwMode="auto">
          <a:xfrm>
            <a:off x="7423150" y="2498725"/>
            <a:ext cx="4471670"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accent1"/>
                </a:solidFill>
                <a:latin typeface="微软雅黑" panose="020B0503020204020204" pitchFamily="34" charset="-122"/>
                <a:ea typeface="微软雅黑" panose="020B0503020204020204" pitchFamily="34" charset="-122"/>
              </a:rPr>
              <a:t>课后练习</a:t>
            </a:r>
            <a:r>
              <a:rPr lang="en-US" altLang="zh-CN" sz="2400" dirty="0">
                <a:solidFill>
                  <a:schemeClr val="accent1"/>
                </a:solidFill>
                <a:latin typeface="微软雅黑" panose="020B0503020204020204" pitchFamily="34" charset="-122"/>
                <a:ea typeface="微软雅黑" panose="020B0503020204020204" pitchFamily="34" charset="-122"/>
              </a:rPr>
              <a:t>——</a:t>
            </a:r>
            <a:r>
              <a:rPr lang="zh-CN" altLang="en-US" sz="2400" dirty="0">
                <a:solidFill>
                  <a:schemeClr val="accent1"/>
                </a:solidFill>
                <a:latin typeface="微软雅黑" panose="020B0503020204020204" pitchFamily="34" charset="-122"/>
                <a:ea typeface="微软雅黑" panose="020B0503020204020204" pitchFamily="34" charset="-122"/>
              </a:rPr>
              <a:t>拍摄校园生活短视频素材</a:t>
            </a:r>
            <a:endParaRPr lang="zh-CN" altLang="en-US" sz="2400" dirty="0">
              <a:solidFill>
                <a:schemeClr val="accent1"/>
              </a:solidFill>
              <a:latin typeface="微软雅黑" panose="020B0503020204020204" pitchFamily="34" charset="-122"/>
              <a:ea typeface="微软雅黑" panose="020B0503020204020204" pitchFamily="34" charset="-122"/>
            </a:endParaRPr>
          </a:p>
        </p:txBody>
      </p:sp>
      <p:sp>
        <p:nvSpPr>
          <p:cNvPr id="10" name="任意多边形 9"/>
          <p:cNvSpPr/>
          <p:nvPr/>
        </p:nvSpPr>
        <p:spPr>
          <a:xfrm>
            <a:off x="-50800" y="-50800"/>
            <a:ext cx="6471920" cy="7030720"/>
          </a:xfrm>
          <a:custGeom>
            <a:avLst/>
            <a:gdLst>
              <a:gd name="connsiteX0" fmla="*/ 60960 w 6471920"/>
              <a:gd name="connsiteY0" fmla="*/ 0 h 7030720"/>
              <a:gd name="connsiteX1" fmla="*/ 6471920 w 6471920"/>
              <a:gd name="connsiteY1" fmla="*/ 10160 h 7030720"/>
              <a:gd name="connsiteX2" fmla="*/ 3291840 w 6471920"/>
              <a:gd name="connsiteY2" fmla="*/ 7030720 h 7030720"/>
              <a:gd name="connsiteX3" fmla="*/ 10160 w 6471920"/>
              <a:gd name="connsiteY3" fmla="*/ 7030720 h 7030720"/>
              <a:gd name="connsiteX4" fmla="*/ 0 w 6471920"/>
              <a:gd name="connsiteY4" fmla="*/ 10160 h 7030720"/>
              <a:gd name="connsiteX5" fmla="*/ 60960 w 6471920"/>
              <a:gd name="connsiteY5" fmla="*/ 0 h 7030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71920" h="7030720">
                <a:moveTo>
                  <a:pt x="60960" y="0"/>
                </a:moveTo>
                <a:lnTo>
                  <a:pt x="6471920" y="10160"/>
                </a:lnTo>
                <a:lnTo>
                  <a:pt x="3291840" y="7030720"/>
                </a:lnTo>
                <a:lnTo>
                  <a:pt x="10160" y="7030720"/>
                </a:lnTo>
                <a:cubicBezTo>
                  <a:pt x="6773" y="4690533"/>
                  <a:pt x="3387" y="2350347"/>
                  <a:pt x="0" y="10160"/>
                </a:cubicBezTo>
                <a:lnTo>
                  <a:pt x="60960" y="0"/>
                </a:lnTo>
                <a:close/>
              </a:path>
            </a:pathLst>
          </a:custGeom>
          <a:gradFill flip="none" rotWithShape="1">
            <a:gsLst>
              <a:gs pos="66000">
                <a:schemeClr val="bg1">
                  <a:alpha val="30000"/>
                </a:schemeClr>
              </a:gs>
              <a:gs pos="27000">
                <a:srgbClr val="0070C0">
                  <a:alpha val="40000"/>
                </a:srgbClr>
              </a:gs>
              <a:gs pos="0">
                <a:schemeClr val="tx1">
                  <a:lumMod val="65000"/>
                  <a:lumOff val="35000"/>
                  <a:alpha val="30000"/>
                </a:schemeClr>
              </a:gs>
              <a:gs pos="100000">
                <a:srgbClr val="FFC000">
                  <a:alpha val="40000"/>
                </a:srgb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TextBox 15"/>
          <p:cNvSpPr txBox="1">
            <a:spLocks noChangeArrowheads="1"/>
          </p:cNvSpPr>
          <p:nvPr>
            <p:custDataLst>
              <p:tags r:id="rId3"/>
            </p:custDataLst>
          </p:nvPr>
        </p:nvSpPr>
        <p:spPr bwMode="auto">
          <a:xfrm>
            <a:off x="7451725" y="1510030"/>
            <a:ext cx="4233545" cy="859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课堂实训</a:t>
            </a:r>
            <a:r>
              <a:rPr lang="en-US" altLang="zh-CN" sz="2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rPr>
              <a:t>拍摄一段图书馆内的短视频素材</a:t>
            </a:r>
            <a:endParaRPr lang="zh-CN" altLang="en-US" sz="2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3" name="Oval 5"/>
          <p:cNvSpPr>
            <a:spLocks noChangeArrowheads="1"/>
          </p:cNvSpPr>
          <p:nvPr>
            <p:custDataLst>
              <p:tags r:id="rId4"/>
            </p:custDataLst>
          </p:nvPr>
        </p:nvSpPr>
        <p:spPr bwMode="auto">
          <a:xfrm>
            <a:off x="6766560" y="2466340"/>
            <a:ext cx="579120" cy="581660"/>
          </a:xfrm>
          <a:prstGeom prst="ellipse">
            <a:avLst/>
          </a:pr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4" name="Freeform 8"/>
          <p:cNvSpPr/>
          <p:nvPr>
            <p:custDataLst>
              <p:tags r:id="rId5"/>
            </p:custDataLst>
          </p:nvPr>
        </p:nvSpPr>
        <p:spPr bwMode="auto">
          <a:xfrm>
            <a:off x="6728460" y="2754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45" name="Oval 9"/>
          <p:cNvSpPr>
            <a:spLocks noChangeArrowheads="1"/>
          </p:cNvSpPr>
          <p:nvPr>
            <p:custDataLst>
              <p:tags r:id="rId6"/>
            </p:custDataLst>
          </p:nvPr>
        </p:nvSpPr>
        <p:spPr bwMode="auto">
          <a:xfrm>
            <a:off x="735838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7" name="TextBox 13"/>
          <p:cNvSpPr txBox="1">
            <a:spLocks noChangeArrowheads="1"/>
          </p:cNvSpPr>
          <p:nvPr>
            <p:custDataLst>
              <p:tags r:id="rId7"/>
            </p:custDataLst>
          </p:nvPr>
        </p:nvSpPr>
        <p:spPr bwMode="auto">
          <a:xfrm>
            <a:off x="6735445" y="2527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3.6</a:t>
            </a:r>
            <a:endParaRPr lang="zh-CN" altLang="en-US" sz="2400" dirty="0">
              <a:solidFill>
                <a:srgbClr val="F8F8F8"/>
              </a:solidFill>
            </a:endParaRPr>
          </a:p>
        </p:txBody>
      </p:sp>
      <p:sp>
        <p:nvSpPr>
          <p:cNvPr id="48" name="Oval 9"/>
          <p:cNvSpPr>
            <a:spLocks noChangeArrowheads="1"/>
          </p:cNvSpPr>
          <p:nvPr>
            <p:custDataLst>
              <p:tags r:id="rId8"/>
            </p:custDataLst>
          </p:nvPr>
        </p:nvSpPr>
        <p:spPr bwMode="auto">
          <a:xfrm>
            <a:off x="6700520" y="2718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49" name="Oval 5"/>
          <p:cNvSpPr>
            <a:spLocks noChangeArrowheads="1"/>
          </p:cNvSpPr>
          <p:nvPr>
            <p:custDataLst>
              <p:tags r:id="rId9"/>
            </p:custDataLst>
          </p:nvPr>
        </p:nvSpPr>
        <p:spPr bwMode="auto">
          <a:xfrm>
            <a:off x="6760845" y="1450340"/>
            <a:ext cx="579120" cy="581660"/>
          </a:xfrm>
          <a:prstGeom prst="ellipse">
            <a:avLst/>
          </a:prstGeom>
          <a:solidFill>
            <a:schemeClr val="tx1">
              <a:lumMod val="65000"/>
              <a:lumOff val="35000"/>
            </a:schemeClr>
          </a:solidFill>
          <a:ln>
            <a:noFill/>
          </a:ln>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0" name="Freeform 8"/>
          <p:cNvSpPr/>
          <p:nvPr>
            <p:custDataLst>
              <p:tags r:id="rId10"/>
            </p:custDataLst>
          </p:nvPr>
        </p:nvSpPr>
        <p:spPr bwMode="auto">
          <a:xfrm>
            <a:off x="6722745" y="1738630"/>
            <a:ext cx="654050" cy="321945"/>
          </a:xfrm>
          <a:custGeom>
            <a:avLst/>
            <a:gdLst>
              <a:gd name="T0" fmla="*/ 3963 w 3963"/>
              <a:gd name="T1" fmla="*/ 0 h 1997"/>
              <a:gd name="T2" fmla="*/ 3963 w 3963"/>
              <a:gd name="T3" fmla="*/ 16 h 1997"/>
              <a:gd name="T4" fmla="*/ 1982 w 3963"/>
              <a:gd name="T5" fmla="*/ 1997 h 1997"/>
              <a:gd name="T6" fmla="*/ 0 w 3963"/>
              <a:gd name="T7" fmla="*/ 16 h 1997"/>
            </a:gdLst>
            <a:ahLst/>
            <a:cxnLst>
              <a:cxn ang="0">
                <a:pos x="T0" y="T1"/>
              </a:cxn>
              <a:cxn ang="0">
                <a:pos x="T2" y="T3"/>
              </a:cxn>
              <a:cxn ang="0">
                <a:pos x="T4" y="T5"/>
              </a:cxn>
              <a:cxn ang="0">
                <a:pos x="T6" y="T7"/>
              </a:cxn>
            </a:cxnLst>
            <a:rect l="0" t="0" r="r" b="b"/>
            <a:pathLst>
              <a:path w="3963" h="1997">
                <a:moveTo>
                  <a:pt x="3963" y="0"/>
                </a:moveTo>
                <a:cubicBezTo>
                  <a:pt x="3963" y="5"/>
                  <a:pt x="3963" y="11"/>
                  <a:pt x="3963" y="16"/>
                </a:cubicBezTo>
                <a:cubicBezTo>
                  <a:pt x="3963" y="1110"/>
                  <a:pt x="3076" y="1997"/>
                  <a:pt x="1982" y="1997"/>
                </a:cubicBezTo>
                <a:cubicBezTo>
                  <a:pt x="888" y="1997"/>
                  <a:pt x="0" y="1110"/>
                  <a:pt x="0" y="16"/>
                </a:cubicBezTo>
              </a:path>
            </a:pathLst>
          </a:custGeom>
          <a:noFill/>
          <a:ln w="19050" cap="flat" cmpd="sng">
            <a:solidFill>
              <a:srgbClr val="4E4B49"/>
            </a:solidFill>
            <a:prstDash val="dash"/>
            <a:round/>
          </a:ln>
          <a:extLst>
            <a:ext uri="{909E8E84-426E-40DD-AFC4-6F175D3DCCD1}">
              <a14:hiddenFill xmlns:a14="http://schemas.microsoft.com/office/drawing/2010/main">
                <a:solidFill>
                  <a:srgbClr val="FFFFFF"/>
                </a:solidFill>
              </a14:hiddenFill>
            </a:ext>
          </a:extLst>
        </p:spPr>
        <p:txBody>
          <a:bodyPr lIns="121917" tIns="60958" rIns="121917" bIns="60958"/>
          <a:lstStyle/>
          <a:p>
            <a:endParaRPr lang="zh-CN" altLang="en-US"/>
          </a:p>
        </p:txBody>
      </p:sp>
      <p:sp>
        <p:nvSpPr>
          <p:cNvPr id="51" name="Oval 9"/>
          <p:cNvSpPr>
            <a:spLocks noChangeArrowheads="1"/>
          </p:cNvSpPr>
          <p:nvPr>
            <p:custDataLst>
              <p:tags r:id="rId11"/>
            </p:custDataLst>
          </p:nvPr>
        </p:nvSpPr>
        <p:spPr bwMode="auto">
          <a:xfrm>
            <a:off x="735266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52" name="TextBox 13"/>
          <p:cNvSpPr txBox="1">
            <a:spLocks noChangeArrowheads="1"/>
          </p:cNvSpPr>
          <p:nvPr>
            <p:custDataLst>
              <p:tags r:id="rId12"/>
            </p:custDataLst>
          </p:nvPr>
        </p:nvSpPr>
        <p:spPr bwMode="auto">
          <a:xfrm>
            <a:off x="6729730" y="1511935"/>
            <a:ext cx="725170" cy="4895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en-US" sz="2400" dirty="0">
                <a:solidFill>
                  <a:srgbClr val="F8F8F8"/>
                </a:solidFill>
              </a:rPr>
              <a:t>3.5</a:t>
            </a:r>
            <a:endParaRPr lang="zh-CN" altLang="en-US" sz="2400" dirty="0">
              <a:solidFill>
                <a:srgbClr val="F8F8F8"/>
              </a:solidFill>
            </a:endParaRPr>
          </a:p>
        </p:txBody>
      </p:sp>
      <p:sp>
        <p:nvSpPr>
          <p:cNvPr id="53" name="Oval 9"/>
          <p:cNvSpPr>
            <a:spLocks noChangeArrowheads="1"/>
          </p:cNvSpPr>
          <p:nvPr>
            <p:custDataLst>
              <p:tags r:id="rId13"/>
            </p:custDataLst>
          </p:nvPr>
        </p:nvSpPr>
        <p:spPr bwMode="auto">
          <a:xfrm>
            <a:off x="6694805" y="1702435"/>
            <a:ext cx="54610" cy="54610"/>
          </a:xfrm>
          <a:prstGeom prst="ellipse">
            <a:avLst/>
          </a:prstGeom>
          <a:solidFill>
            <a:srgbClr val="EB3D00"/>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cxnSp>
        <p:nvCxnSpPr>
          <p:cNvPr id="60" name="直接连接符 59"/>
          <p:cNvCxnSpPr/>
          <p:nvPr>
            <p:custDataLst>
              <p:tags r:id="rId14"/>
            </p:custDataLst>
          </p:nvPr>
        </p:nvCxnSpPr>
        <p:spPr>
          <a:xfrm flipV="1">
            <a:off x="7546340" y="3305810"/>
            <a:ext cx="4003040" cy="3175"/>
          </a:xfrm>
          <a:prstGeom prst="line">
            <a:avLst/>
          </a:prstGeom>
          <a:ln w="19050">
            <a:solidFill>
              <a:srgbClr val="BE0202"/>
            </a:solidFill>
            <a:prstDash val="dash"/>
          </a:ln>
        </p:spPr>
        <p:style>
          <a:lnRef idx="1">
            <a:schemeClr val="accent1"/>
          </a:lnRef>
          <a:fillRef idx="0">
            <a:schemeClr val="accent1"/>
          </a:fillRef>
          <a:effectRef idx="0">
            <a:schemeClr val="accent1"/>
          </a:effectRef>
          <a:fontRef idx="minor">
            <a:schemeClr val="tx1"/>
          </a:fontRef>
        </p:style>
      </p:cxnSp>
      <p:grpSp>
        <p:nvGrpSpPr>
          <p:cNvPr id="2" name="组合 1"/>
          <p:cNvGrpSpPr/>
          <p:nvPr/>
        </p:nvGrpSpPr>
        <p:grpSpPr>
          <a:xfrm rot="21189419">
            <a:off x="10800235" y="5738391"/>
            <a:ext cx="1205755" cy="1055884"/>
            <a:chOff x="9712326" y="2736852"/>
            <a:chExt cx="652462" cy="581024"/>
          </a:xfrm>
          <a:solidFill>
            <a:schemeClr val="tx1">
              <a:lumMod val="65000"/>
              <a:lumOff val="35000"/>
            </a:schemeClr>
          </a:solidFill>
        </p:grpSpPr>
        <p:sp>
          <p:nvSpPr>
            <p:cNvPr id="3" name="Freeform 531"/>
            <p:cNvSpPr>
              <a:spLocks noEditPoints="1"/>
            </p:cNvSpPr>
            <p:nvPr>
              <p:custDataLst>
                <p:tags r:id="rId15"/>
              </p:custDataLst>
            </p:nvPr>
          </p:nvSpPr>
          <p:spPr bwMode="auto">
            <a:xfrm>
              <a:off x="9712326" y="2736852"/>
              <a:ext cx="557213" cy="484188"/>
            </a:xfrm>
            <a:custGeom>
              <a:avLst/>
              <a:gdLst>
                <a:gd name="T0" fmla="*/ 21 w 46"/>
                <a:gd name="T1" fmla="*/ 36 h 40"/>
                <a:gd name="T2" fmla="*/ 21 w 46"/>
                <a:gd name="T3" fmla="*/ 34 h 40"/>
                <a:gd name="T4" fmla="*/ 22 w 46"/>
                <a:gd name="T5" fmla="*/ 33 h 40"/>
                <a:gd name="T6" fmla="*/ 25 w 46"/>
                <a:gd name="T7" fmla="*/ 33 h 40"/>
                <a:gd name="T8" fmla="*/ 29 w 46"/>
                <a:gd name="T9" fmla="*/ 28 h 40"/>
                <a:gd name="T10" fmla="*/ 29 w 46"/>
                <a:gd name="T11" fmla="*/ 15 h 40"/>
                <a:gd name="T12" fmla="*/ 32 w 46"/>
                <a:gd name="T13" fmla="*/ 15 h 40"/>
                <a:gd name="T14" fmla="*/ 32 w 46"/>
                <a:gd name="T15" fmla="*/ 25 h 40"/>
                <a:gd name="T16" fmla="*/ 34 w 46"/>
                <a:gd name="T17" fmla="*/ 23 h 40"/>
                <a:gd name="T18" fmla="*/ 34 w 46"/>
                <a:gd name="T19" fmla="*/ 15 h 40"/>
                <a:gd name="T20" fmla="*/ 37 w 46"/>
                <a:gd name="T21" fmla="*/ 15 h 40"/>
                <a:gd name="T22" fmla="*/ 37 w 46"/>
                <a:gd name="T23" fmla="*/ 20 h 40"/>
                <a:gd name="T24" fmla="*/ 39 w 46"/>
                <a:gd name="T25" fmla="*/ 18 h 40"/>
                <a:gd name="T26" fmla="*/ 39 w 46"/>
                <a:gd name="T27" fmla="*/ 15 h 40"/>
                <a:gd name="T28" fmla="*/ 42 w 46"/>
                <a:gd name="T29" fmla="*/ 15 h 40"/>
                <a:gd name="T30" fmla="*/ 42 w 46"/>
                <a:gd name="T31" fmla="*/ 15 h 40"/>
                <a:gd name="T32" fmla="*/ 46 w 46"/>
                <a:gd name="T33" fmla="*/ 11 h 40"/>
                <a:gd name="T34" fmla="*/ 17 w 46"/>
                <a:gd name="T35" fmla="*/ 11 h 40"/>
                <a:gd name="T36" fmla="*/ 14 w 46"/>
                <a:gd name="T37" fmla="*/ 9 h 40"/>
                <a:gd name="T38" fmla="*/ 12 w 46"/>
                <a:gd name="T39" fmla="*/ 2 h 40"/>
                <a:gd name="T40" fmla="*/ 10 w 46"/>
                <a:gd name="T41" fmla="*/ 0 h 40"/>
                <a:gd name="T42" fmla="*/ 1 w 46"/>
                <a:gd name="T43" fmla="*/ 0 h 40"/>
                <a:gd name="T44" fmla="*/ 2 w 46"/>
                <a:gd name="T45" fmla="*/ 4 h 40"/>
                <a:gd name="T46" fmla="*/ 9 w 46"/>
                <a:gd name="T47" fmla="*/ 4 h 40"/>
                <a:gd name="T48" fmla="*/ 11 w 46"/>
                <a:gd name="T49" fmla="*/ 5 h 40"/>
                <a:gd name="T50" fmla="*/ 18 w 46"/>
                <a:gd name="T51" fmla="*/ 36 h 40"/>
                <a:gd name="T52" fmla="*/ 18 w 46"/>
                <a:gd name="T53" fmla="*/ 39 h 40"/>
                <a:gd name="T54" fmla="*/ 17 w 46"/>
                <a:gd name="T55" fmla="*/ 40 h 40"/>
                <a:gd name="T56" fmla="*/ 21 w 46"/>
                <a:gd name="T57" fmla="*/ 36 h 40"/>
                <a:gd name="T58" fmla="*/ 21 w 46"/>
                <a:gd name="T59" fmla="*/ 36 h 40"/>
                <a:gd name="T60" fmla="*/ 25 w 46"/>
                <a:gd name="T61" fmla="*/ 15 h 40"/>
                <a:gd name="T62" fmla="*/ 27 w 46"/>
                <a:gd name="T63" fmla="*/ 15 h 40"/>
                <a:gd name="T64" fmla="*/ 27 w 46"/>
                <a:gd name="T65" fmla="*/ 29 h 40"/>
                <a:gd name="T66" fmla="*/ 25 w 46"/>
                <a:gd name="T67" fmla="*/ 29 h 40"/>
                <a:gd name="T68" fmla="*/ 25 w 46"/>
                <a:gd name="T69" fmla="*/ 15 h 40"/>
                <a:gd name="T70" fmla="*/ 20 w 46"/>
                <a:gd name="T71" fmla="*/ 29 h 40"/>
                <a:gd name="T72" fmla="*/ 20 w 46"/>
                <a:gd name="T73" fmla="*/ 15 h 40"/>
                <a:gd name="T74" fmla="*/ 22 w 46"/>
                <a:gd name="T75" fmla="*/ 15 h 40"/>
                <a:gd name="T76" fmla="*/ 22 w 46"/>
                <a:gd name="T77" fmla="*/ 29 h 40"/>
                <a:gd name="T78" fmla="*/ 20 w 46"/>
                <a:gd name="T79" fmla="*/ 2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6" h="40">
                  <a:moveTo>
                    <a:pt x="21" y="36"/>
                  </a:moveTo>
                  <a:cubicBezTo>
                    <a:pt x="21" y="35"/>
                    <a:pt x="21" y="35"/>
                    <a:pt x="21" y="34"/>
                  </a:cubicBezTo>
                  <a:cubicBezTo>
                    <a:pt x="20" y="33"/>
                    <a:pt x="20" y="33"/>
                    <a:pt x="22" y="33"/>
                  </a:cubicBezTo>
                  <a:cubicBezTo>
                    <a:pt x="23" y="33"/>
                    <a:pt x="24" y="33"/>
                    <a:pt x="25" y="33"/>
                  </a:cubicBezTo>
                  <a:cubicBezTo>
                    <a:pt x="29" y="28"/>
                    <a:pt x="29" y="28"/>
                    <a:pt x="29" y="28"/>
                  </a:cubicBezTo>
                  <a:cubicBezTo>
                    <a:pt x="29" y="15"/>
                    <a:pt x="29" y="15"/>
                    <a:pt x="29" y="15"/>
                  </a:cubicBezTo>
                  <a:cubicBezTo>
                    <a:pt x="29" y="13"/>
                    <a:pt x="32" y="13"/>
                    <a:pt x="32" y="15"/>
                  </a:cubicBezTo>
                  <a:cubicBezTo>
                    <a:pt x="32" y="25"/>
                    <a:pt x="32" y="25"/>
                    <a:pt x="32" y="25"/>
                  </a:cubicBezTo>
                  <a:cubicBezTo>
                    <a:pt x="34" y="23"/>
                    <a:pt x="34" y="23"/>
                    <a:pt x="34" y="23"/>
                  </a:cubicBezTo>
                  <a:cubicBezTo>
                    <a:pt x="34" y="15"/>
                    <a:pt x="34" y="15"/>
                    <a:pt x="34" y="15"/>
                  </a:cubicBezTo>
                  <a:cubicBezTo>
                    <a:pt x="34" y="13"/>
                    <a:pt x="37" y="13"/>
                    <a:pt x="37" y="15"/>
                  </a:cubicBezTo>
                  <a:cubicBezTo>
                    <a:pt x="37" y="20"/>
                    <a:pt x="37" y="20"/>
                    <a:pt x="37" y="20"/>
                  </a:cubicBezTo>
                  <a:cubicBezTo>
                    <a:pt x="39" y="18"/>
                    <a:pt x="39" y="18"/>
                    <a:pt x="39" y="18"/>
                  </a:cubicBezTo>
                  <a:cubicBezTo>
                    <a:pt x="39" y="15"/>
                    <a:pt x="39" y="15"/>
                    <a:pt x="39" y="15"/>
                  </a:cubicBezTo>
                  <a:cubicBezTo>
                    <a:pt x="39" y="13"/>
                    <a:pt x="42" y="13"/>
                    <a:pt x="42" y="15"/>
                  </a:cubicBezTo>
                  <a:cubicBezTo>
                    <a:pt x="42" y="15"/>
                    <a:pt x="42" y="15"/>
                    <a:pt x="42" y="15"/>
                  </a:cubicBezTo>
                  <a:cubicBezTo>
                    <a:pt x="46" y="11"/>
                    <a:pt x="46" y="11"/>
                    <a:pt x="46" y="11"/>
                  </a:cubicBezTo>
                  <a:cubicBezTo>
                    <a:pt x="36" y="11"/>
                    <a:pt x="27" y="11"/>
                    <a:pt x="17" y="11"/>
                  </a:cubicBezTo>
                  <a:cubicBezTo>
                    <a:pt x="15" y="11"/>
                    <a:pt x="15" y="10"/>
                    <a:pt x="14" y="9"/>
                  </a:cubicBezTo>
                  <a:cubicBezTo>
                    <a:pt x="14" y="6"/>
                    <a:pt x="13" y="4"/>
                    <a:pt x="12" y="2"/>
                  </a:cubicBezTo>
                  <a:cubicBezTo>
                    <a:pt x="12" y="0"/>
                    <a:pt x="12" y="0"/>
                    <a:pt x="10" y="0"/>
                  </a:cubicBezTo>
                  <a:cubicBezTo>
                    <a:pt x="7" y="0"/>
                    <a:pt x="4" y="0"/>
                    <a:pt x="1" y="0"/>
                  </a:cubicBezTo>
                  <a:cubicBezTo>
                    <a:pt x="0" y="0"/>
                    <a:pt x="0" y="4"/>
                    <a:pt x="2" y="4"/>
                  </a:cubicBezTo>
                  <a:cubicBezTo>
                    <a:pt x="4" y="4"/>
                    <a:pt x="6" y="4"/>
                    <a:pt x="9" y="4"/>
                  </a:cubicBezTo>
                  <a:cubicBezTo>
                    <a:pt x="10" y="4"/>
                    <a:pt x="10" y="4"/>
                    <a:pt x="11" y="5"/>
                  </a:cubicBezTo>
                  <a:cubicBezTo>
                    <a:pt x="13" y="16"/>
                    <a:pt x="16" y="25"/>
                    <a:pt x="18" y="36"/>
                  </a:cubicBezTo>
                  <a:cubicBezTo>
                    <a:pt x="19" y="38"/>
                    <a:pt x="19" y="38"/>
                    <a:pt x="18" y="39"/>
                  </a:cubicBezTo>
                  <a:cubicBezTo>
                    <a:pt x="17" y="39"/>
                    <a:pt x="17" y="40"/>
                    <a:pt x="17" y="40"/>
                  </a:cubicBezTo>
                  <a:cubicBezTo>
                    <a:pt x="21" y="36"/>
                    <a:pt x="21" y="36"/>
                    <a:pt x="21" y="36"/>
                  </a:cubicBezTo>
                  <a:cubicBezTo>
                    <a:pt x="21" y="36"/>
                    <a:pt x="21" y="36"/>
                    <a:pt x="21" y="36"/>
                  </a:cubicBezTo>
                  <a:close/>
                  <a:moveTo>
                    <a:pt x="25" y="15"/>
                  </a:moveTo>
                  <a:cubicBezTo>
                    <a:pt x="25" y="13"/>
                    <a:pt x="27" y="13"/>
                    <a:pt x="27" y="15"/>
                  </a:cubicBezTo>
                  <a:cubicBezTo>
                    <a:pt x="27" y="29"/>
                    <a:pt x="27" y="29"/>
                    <a:pt x="27" y="29"/>
                  </a:cubicBezTo>
                  <a:cubicBezTo>
                    <a:pt x="27" y="30"/>
                    <a:pt x="25" y="30"/>
                    <a:pt x="25" y="29"/>
                  </a:cubicBezTo>
                  <a:lnTo>
                    <a:pt x="25" y="15"/>
                  </a:lnTo>
                  <a:close/>
                  <a:moveTo>
                    <a:pt x="20" y="29"/>
                  </a:moveTo>
                  <a:cubicBezTo>
                    <a:pt x="20" y="15"/>
                    <a:pt x="20" y="15"/>
                    <a:pt x="20" y="15"/>
                  </a:cubicBezTo>
                  <a:cubicBezTo>
                    <a:pt x="20" y="13"/>
                    <a:pt x="22" y="13"/>
                    <a:pt x="22" y="15"/>
                  </a:cubicBezTo>
                  <a:cubicBezTo>
                    <a:pt x="22" y="29"/>
                    <a:pt x="22" y="29"/>
                    <a:pt x="22" y="29"/>
                  </a:cubicBezTo>
                  <a:cubicBezTo>
                    <a:pt x="22" y="30"/>
                    <a:pt x="20" y="30"/>
                    <a:pt x="20"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sp>
          <p:nvSpPr>
            <p:cNvPr id="9" name="Freeform 532"/>
            <p:cNvSpPr>
              <a:spLocks noEditPoints="1"/>
            </p:cNvSpPr>
            <p:nvPr>
              <p:custDataLst>
                <p:tags r:id="rId16"/>
              </p:custDataLst>
            </p:nvPr>
          </p:nvSpPr>
          <p:spPr bwMode="auto">
            <a:xfrm>
              <a:off x="9906000" y="2870201"/>
              <a:ext cx="458788" cy="447675"/>
            </a:xfrm>
            <a:custGeom>
              <a:avLst/>
              <a:gdLst>
                <a:gd name="T0" fmla="*/ 26 w 38"/>
                <a:gd name="T1" fmla="*/ 18 h 37"/>
                <a:gd name="T2" fmla="*/ 23 w 38"/>
                <a:gd name="T3" fmla="*/ 18 h 37"/>
                <a:gd name="T4" fmla="*/ 23 w 38"/>
                <a:gd name="T5" fmla="*/ 7 h 37"/>
                <a:gd name="T6" fmla="*/ 21 w 38"/>
                <a:gd name="T7" fmla="*/ 9 h 37"/>
                <a:gd name="T8" fmla="*/ 21 w 38"/>
                <a:gd name="T9" fmla="*/ 18 h 37"/>
                <a:gd name="T10" fmla="*/ 18 w 38"/>
                <a:gd name="T11" fmla="*/ 18 h 37"/>
                <a:gd name="T12" fmla="*/ 18 w 38"/>
                <a:gd name="T13" fmla="*/ 12 h 37"/>
                <a:gd name="T14" fmla="*/ 16 w 38"/>
                <a:gd name="T15" fmla="*/ 14 h 37"/>
                <a:gd name="T16" fmla="*/ 16 w 38"/>
                <a:gd name="T17" fmla="*/ 18 h 37"/>
                <a:gd name="T18" fmla="*/ 13 w 38"/>
                <a:gd name="T19" fmla="*/ 18 h 37"/>
                <a:gd name="T20" fmla="*/ 13 w 38"/>
                <a:gd name="T21" fmla="*/ 17 h 37"/>
                <a:gd name="T22" fmla="*/ 9 w 38"/>
                <a:gd name="T23" fmla="*/ 22 h 37"/>
                <a:gd name="T24" fmla="*/ 30 w 38"/>
                <a:gd name="T25" fmla="*/ 22 h 37"/>
                <a:gd name="T26" fmla="*/ 33 w 38"/>
                <a:gd name="T27" fmla="*/ 20 h 37"/>
                <a:gd name="T28" fmla="*/ 37 w 38"/>
                <a:gd name="T29" fmla="*/ 2 h 37"/>
                <a:gd name="T30" fmla="*/ 36 w 38"/>
                <a:gd name="T31" fmla="*/ 0 h 37"/>
                <a:gd name="T32" fmla="*/ 30 w 38"/>
                <a:gd name="T33" fmla="*/ 0 h 37"/>
                <a:gd name="T34" fmla="*/ 26 w 38"/>
                <a:gd name="T35" fmla="*/ 4 h 37"/>
                <a:gd name="T36" fmla="*/ 26 w 38"/>
                <a:gd name="T37" fmla="*/ 18 h 37"/>
                <a:gd name="T38" fmla="*/ 31 w 38"/>
                <a:gd name="T39" fmla="*/ 4 h 37"/>
                <a:gd name="T40" fmla="*/ 31 w 38"/>
                <a:gd name="T41" fmla="*/ 18 h 37"/>
                <a:gd name="T42" fmla="*/ 28 w 38"/>
                <a:gd name="T43" fmla="*/ 18 h 37"/>
                <a:gd name="T44" fmla="*/ 28 w 38"/>
                <a:gd name="T45" fmla="*/ 4 h 37"/>
                <a:gd name="T46" fmla="*/ 31 w 38"/>
                <a:gd name="T47" fmla="*/ 4 h 37"/>
                <a:gd name="T48" fmla="*/ 6 w 38"/>
                <a:gd name="T49" fmla="*/ 37 h 37"/>
                <a:gd name="T50" fmla="*/ 10 w 38"/>
                <a:gd name="T51" fmla="*/ 35 h 37"/>
                <a:gd name="T52" fmla="*/ 13 w 38"/>
                <a:gd name="T53" fmla="*/ 33 h 37"/>
                <a:gd name="T54" fmla="*/ 22 w 38"/>
                <a:gd name="T55" fmla="*/ 33 h 37"/>
                <a:gd name="T56" fmla="*/ 24 w 38"/>
                <a:gd name="T57" fmla="*/ 35 h 37"/>
                <a:gd name="T58" fmla="*/ 29 w 38"/>
                <a:gd name="T59" fmla="*/ 37 h 37"/>
                <a:gd name="T60" fmla="*/ 34 w 38"/>
                <a:gd name="T61" fmla="*/ 32 h 37"/>
                <a:gd name="T62" fmla="*/ 29 w 38"/>
                <a:gd name="T63" fmla="*/ 26 h 37"/>
                <a:gd name="T64" fmla="*/ 24 w 38"/>
                <a:gd name="T65" fmla="*/ 29 h 37"/>
                <a:gd name="T66" fmla="*/ 22 w 38"/>
                <a:gd name="T67" fmla="*/ 31 h 37"/>
                <a:gd name="T68" fmla="*/ 13 w 38"/>
                <a:gd name="T69" fmla="*/ 31 h 37"/>
                <a:gd name="T70" fmla="*/ 10 w 38"/>
                <a:gd name="T71" fmla="*/ 29 h 37"/>
                <a:gd name="T72" fmla="*/ 7 w 38"/>
                <a:gd name="T73" fmla="*/ 27 h 37"/>
                <a:gd name="T74" fmla="*/ 5 w 38"/>
                <a:gd name="T75" fmla="*/ 25 h 37"/>
                <a:gd name="T76" fmla="*/ 1 w 38"/>
                <a:gd name="T77" fmla="*/ 29 h 37"/>
                <a:gd name="T78" fmla="*/ 0 w 38"/>
                <a:gd name="T79" fmla="*/ 32 h 37"/>
                <a:gd name="T80" fmla="*/ 6 w 38"/>
                <a:gd name="T81" fmla="*/ 37 h 37"/>
                <a:gd name="T82" fmla="*/ 29 w 38"/>
                <a:gd name="T83" fmla="*/ 29 h 37"/>
                <a:gd name="T84" fmla="*/ 31 w 38"/>
                <a:gd name="T85" fmla="*/ 32 h 37"/>
                <a:gd name="T86" fmla="*/ 29 w 38"/>
                <a:gd name="T87" fmla="*/ 34 h 37"/>
                <a:gd name="T88" fmla="*/ 26 w 38"/>
                <a:gd name="T89" fmla="*/ 32 h 37"/>
                <a:gd name="T90" fmla="*/ 29 w 38"/>
                <a:gd name="T91" fmla="*/ 29 h 37"/>
                <a:gd name="T92" fmla="*/ 6 w 38"/>
                <a:gd name="T93" fmla="*/ 29 h 37"/>
                <a:gd name="T94" fmla="*/ 8 w 38"/>
                <a:gd name="T95" fmla="*/ 32 h 37"/>
                <a:gd name="T96" fmla="*/ 6 w 38"/>
                <a:gd name="T97" fmla="*/ 34 h 37"/>
                <a:gd name="T98" fmla="*/ 3 w 38"/>
                <a:gd name="T99" fmla="*/ 32 h 37"/>
                <a:gd name="T100" fmla="*/ 6 w 38"/>
                <a:gd name="T101" fmla="*/ 29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8" h="37">
                  <a:moveTo>
                    <a:pt x="26" y="18"/>
                  </a:moveTo>
                  <a:cubicBezTo>
                    <a:pt x="26" y="19"/>
                    <a:pt x="23" y="19"/>
                    <a:pt x="23" y="18"/>
                  </a:cubicBezTo>
                  <a:cubicBezTo>
                    <a:pt x="23" y="7"/>
                    <a:pt x="23" y="7"/>
                    <a:pt x="23" y="7"/>
                  </a:cubicBezTo>
                  <a:cubicBezTo>
                    <a:pt x="21" y="9"/>
                    <a:pt x="21" y="9"/>
                    <a:pt x="21" y="9"/>
                  </a:cubicBezTo>
                  <a:cubicBezTo>
                    <a:pt x="21" y="18"/>
                    <a:pt x="21" y="18"/>
                    <a:pt x="21" y="18"/>
                  </a:cubicBezTo>
                  <a:cubicBezTo>
                    <a:pt x="21" y="19"/>
                    <a:pt x="18" y="19"/>
                    <a:pt x="18" y="18"/>
                  </a:cubicBezTo>
                  <a:cubicBezTo>
                    <a:pt x="18" y="12"/>
                    <a:pt x="18" y="12"/>
                    <a:pt x="18" y="12"/>
                  </a:cubicBezTo>
                  <a:cubicBezTo>
                    <a:pt x="16" y="14"/>
                    <a:pt x="16" y="14"/>
                    <a:pt x="16" y="14"/>
                  </a:cubicBezTo>
                  <a:cubicBezTo>
                    <a:pt x="16" y="18"/>
                    <a:pt x="16" y="18"/>
                    <a:pt x="16" y="18"/>
                  </a:cubicBezTo>
                  <a:cubicBezTo>
                    <a:pt x="16" y="19"/>
                    <a:pt x="13" y="19"/>
                    <a:pt x="13" y="18"/>
                  </a:cubicBezTo>
                  <a:cubicBezTo>
                    <a:pt x="13" y="17"/>
                    <a:pt x="13" y="17"/>
                    <a:pt x="13" y="17"/>
                  </a:cubicBezTo>
                  <a:cubicBezTo>
                    <a:pt x="9" y="22"/>
                    <a:pt x="9" y="22"/>
                    <a:pt x="9" y="22"/>
                  </a:cubicBezTo>
                  <a:cubicBezTo>
                    <a:pt x="16" y="22"/>
                    <a:pt x="23" y="22"/>
                    <a:pt x="30" y="22"/>
                  </a:cubicBezTo>
                  <a:cubicBezTo>
                    <a:pt x="32" y="22"/>
                    <a:pt x="33" y="21"/>
                    <a:pt x="33" y="20"/>
                  </a:cubicBezTo>
                  <a:cubicBezTo>
                    <a:pt x="35" y="14"/>
                    <a:pt x="36" y="8"/>
                    <a:pt x="37" y="2"/>
                  </a:cubicBezTo>
                  <a:cubicBezTo>
                    <a:pt x="38" y="0"/>
                    <a:pt x="38" y="0"/>
                    <a:pt x="36" y="0"/>
                  </a:cubicBezTo>
                  <a:cubicBezTo>
                    <a:pt x="34" y="0"/>
                    <a:pt x="32" y="0"/>
                    <a:pt x="30" y="0"/>
                  </a:cubicBezTo>
                  <a:cubicBezTo>
                    <a:pt x="26" y="4"/>
                    <a:pt x="26" y="4"/>
                    <a:pt x="26" y="4"/>
                  </a:cubicBezTo>
                  <a:lnTo>
                    <a:pt x="26" y="18"/>
                  </a:lnTo>
                  <a:close/>
                  <a:moveTo>
                    <a:pt x="31" y="4"/>
                  </a:moveTo>
                  <a:cubicBezTo>
                    <a:pt x="31" y="18"/>
                    <a:pt x="31" y="18"/>
                    <a:pt x="31" y="18"/>
                  </a:cubicBezTo>
                  <a:cubicBezTo>
                    <a:pt x="31" y="19"/>
                    <a:pt x="28" y="19"/>
                    <a:pt x="28" y="18"/>
                  </a:cubicBezTo>
                  <a:cubicBezTo>
                    <a:pt x="28" y="4"/>
                    <a:pt x="28" y="4"/>
                    <a:pt x="28" y="4"/>
                  </a:cubicBezTo>
                  <a:cubicBezTo>
                    <a:pt x="28" y="2"/>
                    <a:pt x="31" y="2"/>
                    <a:pt x="31" y="4"/>
                  </a:cubicBezTo>
                  <a:close/>
                  <a:moveTo>
                    <a:pt x="6" y="37"/>
                  </a:moveTo>
                  <a:cubicBezTo>
                    <a:pt x="8" y="37"/>
                    <a:pt x="9" y="36"/>
                    <a:pt x="10" y="35"/>
                  </a:cubicBezTo>
                  <a:cubicBezTo>
                    <a:pt x="11" y="34"/>
                    <a:pt x="11" y="33"/>
                    <a:pt x="13" y="33"/>
                  </a:cubicBezTo>
                  <a:cubicBezTo>
                    <a:pt x="16" y="33"/>
                    <a:pt x="19" y="33"/>
                    <a:pt x="22" y="33"/>
                  </a:cubicBezTo>
                  <a:cubicBezTo>
                    <a:pt x="23" y="33"/>
                    <a:pt x="23" y="34"/>
                    <a:pt x="24" y="35"/>
                  </a:cubicBezTo>
                  <a:cubicBezTo>
                    <a:pt x="25" y="36"/>
                    <a:pt x="27" y="37"/>
                    <a:pt x="29" y="37"/>
                  </a:cubicBezTo>
                  <a:cubicBezTo>
                    <a:pt x="32" y="37"/>
                    <a:pt x="34" y="35"/>
                    <a:pt x="34" y="32"/>
                  </a:cubicBezTo>
                  <a:cubicBezTo>
                    <a:pt x="34" y="29"/>
                    <a:pt x="32" y="26"/>
                    <a:pt x="29" y="26"/>
                  </a:cubicBezTo>
                  <a:cubicBezTo>
                    <a:pt x="27" y="26"/>
                    <a:pt x="25" y="27"/>
                    <a:pt x="24" y="29"/>
                  </a:cubicBezTo>
                  <a:cubicBezTo>
                    <a:pt x="23" y="30"/>
                    <a:pt x="23" y="31"/>
                    <a:pt x="22" y="31"/>
                  </a:cubicBezTo>
                  <a:cubicBezTo>
                    <a:pt x="19" y="31"/>
                    <a:pt x="16" y="31"/>
                    <a:pt x="13" y="31"/>
                  </a:cubicBezTo>
                  <a:cubicBezTo>
                    <a:pt x="11" y="31"/>
                    <a:pt x="11" y="30"/>
                    <a:pt x="10" y="29"/>
                  </a:cubicBezTo>
                  <a:cubicBezTo>
                    <a:pt x="9" y="28"/>
                    <a:pt x="8" y="27"/>
                    <a:pt x="7" y="27"/>
                  </a:cubicBezTo>
                  <a:cubicBezTo>
                    <a:pt x="6" y="26"/>
                    <a:pt x="5" y="26"/>
                    <a:pt x="5" y="25"/>
                  </a:cubicBezTo>
                  <a:cubicBezTo>
                    <a:pt x="1" y="29"/>
                    <a:pt x="1" y="29"/>
                    <a:pt x="1" y="29"/>
                  </a:cubicBezTo>
                  <a:cubicBezTo>
                    <a:pt x="0" y="30"/>
                    <a:pt x="0" y="31"/>
                    <a:pt x="0" y="32"/>
                  </a:cubicBezTo>
                  <a:cubicBezTo>
                    <a:pt x="0" y="35"/>
                    <a:pt x="2" y="37"/>
                    <a:pt x="6" y="37"/>
                  </a:cubicBezTo>
                  <a:close/>
                  <a:moveTo>
                    <a:pt x="29" y="29"/>
                  </a:moveTo>
                  <a:cubicBezTo>
                    <a:pt x="30" y="29"/>
                    <a:pt x="31" y="31"/>
                    <a:pt x="31" y="32"/>
                  </a:cubicBezTo>
                  <a:cubicBezTo>
                    <a:pt x="31" y="33"/>
                    <a:pt x="30" y="34"/>
                    <a:pt x="29" y="34"/>
                  </a:cubicBezTo>
                  <a:cubicBezTo>
                    <a:pt x="28" y="34"/>
                    <a:pt x="26" y="33"/>
                    <a:pt x="26" y="32"/>
                  </a:cubicBezTo>
                  <a:cubicBezTo>
                    <a:pt x="26" y="31"/>
                    <a:pt x="28" y="29"/>
                    <a:pt x="29" y="29"/>
                  </a:cubicBezTo>
                  <a:close/>
                  <a:moveTo>
                    <a:pt x="6" y="29"/>
                  </a:moveTo>
                  <a:cubicBezTo>
                    <a:pt x="7" y="29"/>
                    <a:pt x="8" y="31"/>
                    <a:pt x="8" y="32"/>
                  </a:cubicBezTo>
                  <a:cubicBezTo>
                    <a:pt x="8" y="33"/>
                    <a:pt x="7" y="34"/>
                    <a:pt x="6" y="34"/>
                  </a:cubicBezTo>
                  <a:cubicBezTo>
                    <a:pt x="4" y="34"/>
                    <a:pt x="3" y="33"/>
                    <a:pt x="3" y="32"/>
                  </a:cubicBezTo>
                  <a:cubicBezTo>
                    <a:pt x="3" y="31"/>
                    <a:pt x="4" y="29"/>
                    <a:pt x="6" y="29"/>
                  </a:cubicBezTo>
                  <a:close/>
                </a:path>
              </a:pathLst>
            </a:custGeom>
            <a:grpFill/>
            <a:ln>
              <a:noFill/>
            </a:ln>
          </p:spPr>
          <p:txBody>
            <a:bodyPr/>
            <a:p>
              <a:pPr fontAlgn="auto">
                <a:spcBef>
                  <a:spcPts val="0"/>
                </a:spcBef>
                <a:spcAft>
                  <a:spcPts val="0"/>
                </a:spcAft>
                <a:defRPr/>
              </a:pPr>
              <a:endParaRPr lang="zh-CN" altLang="en-US">
                <a:latin typeface="+mn-lt"/>
                <a:ea typeface="+mn-ea"/>
              </a:endParaRPr>
            </a:p>
          </p:txBody>
        </p:sp>
      </p:grpSp>
      <p:pic>
        <p:nvPicPr>
          <p:cNvPr id="18" name="图片 17"/>
          <p:cNvPicPr>
            <a:picLocks noChangeAspect="1"/>
          </p:cNvPicPr>
          <p:nvPr>
            <p:custDataLst>
              <p:tags r:id="rId17"/>
            </p:custDataLst>
          </p:nvPr>
        </p:nvPicPr>
        <p:blipFill>
          <a:blip r:embed="rId18"/>
          <a:stretch>
            <a:fillRect/>
          </a:stretch>
        </p:blipFill>
        <p:spPr>
          <a:xfrm rot="20760000">
            <a:off x="10995660" y="5389245"/>
            <a:ext cx="542925" cy="588645"/>
          </a:xfrm>
          <a:prstGeom prst="roundRect">
            <a:avLst/>
          </a:prstGeom>
        </p:spPr>
      </p:pic>
      <p:pic>
        <p:nvPicPr>
          <p:cNvPr id="28" name="图片 27"/>
          <p:cNvPicPr>
            <a:picLocks noChangeAspect="1"/>
          </p:cNvPicPr>
          <p:nvPr>
            <p:custDataLst>
              <p:tags r:id="rId19"/>
            </p:custDataLst>
          </p:nvPr>
        </p:nvPicPr>
        <p:blipFill>
          <a:blip r:embed="rId20"/>
          <a:stretch>
            <a:fillRect/>
          </a:stretch>
        </p:blipFill>
        <p:spPr>
          <a:xfrm>
            <a:off x="11601450" y="5292090"/>
            <a:ext cx="561975" cy="619125"/>
          </a:xfrm>
          <a:prstGeom prst="roundRect">
            <a:avLst/>
          </a:prstGeom>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683240"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1</a:t>
            </a:r>
            <a:r>
              <a:rPr lang="zh-CN" altLang="en-US" dirty="0"/>
              <a:t>．任务</a:t>
            </a:r>
            <a:endParaRPr lang="zh-CN" altLang="en-US" dirty="0"/>
          </a:p>
          <a:p>
            <a:r>
              <a:rPr lang="zh-CN" altLang="en-US" dirty="0"/>
              <a:t>请根据前文中介绍的运镜方式，拍摄校园生活的短视频素材。</a:t>
            </a:r>
            <a:endParaRPr lang="zh-CN" altLang="en-US" dirty="0"/>
          </a:p>
          <a:p>
            <a:r>
              <a:rPr lang="en-US" altLang="zh-CN" dirty="0"/>
              <a:t>2</a:t>
            </a:r>
            <a:r>
              <a:rPr lang="zh-CN" altLang="en-US" dirty="0"/>
              <a:t>．任务要求</a:t>
            </a:r>
            <a:endParaRPr lang="zh-CN" altLang="en-US" dirty="0"/>
          </a:p>
          <a:p>
            <a:r>
              <a:rPr lang="zh-CN" altLang="en-US" dirty="0"/>
              <a:t>时长：</a:t>
            </a:r>
            <a:r>
              <a:rPr lang="en-US" altLang="zh-CN" dirty="0"/>
              <a:t>1min30s</a:t>
            </a:r>
            <a:r>
              <a:rPr lang="zh-CN" altLang="en-US" dirty="0"/>
              <a:t>。</a:t>
            </a:r>
            <a:endParaRPr lang="zh-CN" altLang="en-US" dirty="0"/>
          </a:p>
          <a:p>
            <a:r>
              <a:rPr lang="zh-CN" altLang="en-US" dirty="0"/>
              <a:t>素材数量：不少于</a:t>
            </a:r>
            <a:r>
              <a:rPr lang="en-US" altLang="zh-CN" dirty="0"/>
              <a:t>10</a:t>
            </a:r>
            <a:r>
              <a:rPr lang="zh-CN" altLang="en-US" dirty="0"/>
              <a:t>段。</a:t>
            </a:r>
            <a:endParaRPr lang="zh-CN" altLang="en-US" dirty="0"/>
          </a:p>
          <a:p>
            <a:r>
              <a:rPr lang="zh-CN" altLang="en-US" dirty="0"/>
              <a:t>素材要求：选择合适的构图方式、景深、景别、光位、运镜方式。</a:t>
            </a:r>
            <a:endParaRPr lang="zh-CN" altLang="en-US" dirty="0"/>
          </a:p>
          <a:p>
            <a:r>
              <a:rPr lang="zh-CN" altLang="en-US" dirty="0"/>
              <a:t>制作要求：挑选符合主题、节奏感合适的音频，整理素材并进行剪辑，制作完整的短视频。</a:t>
            </a:r>
            <a:endParaRPr lang="zh-CN" alt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3646809" y="-1"/>
            <a:ext cx="8573381" cy="5638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3"/>
          <p:cNvSpPr txBox="1">
            <a:spLocks noChangeArrowheads="1"/>
          </p:cNvSpPr>
          <p:nvPr/>
        </p:nvSpPr>
        <p:spPr bwMode="auto">
          <a:xfrm>
            <a:off x="134796" y="4883960"/>
            <a:ext cx="6552347" cy="678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4800" b="1" dirty="0">
                <a:solidFill>
                  <a:srgbClr val="BE0202"/>
                </a:solidFill>
                <a:latin typeface="微软雅黑" panose="020B0503020204020204" pitchFamily="34" charset="-122"/>
                <a:ea typeface="微软雅黑" panose="020B0503020204020204" pitchFamily="34" charset="-122"/>
              </a:rPr>
              <a:t>谢 谢 观 看</a:t>
            </a:r>
            <a:endParaRPr lang="zh-CN" altLang="en-US" sz="4800" b="1" dirty="0">
              <a:solidFill>
                <a:srgbClr val="BE0202"/>
              </a:solidFill>
              <a:latin typeface="微软雅黑" panose="020B0503020204020204" pitchFamily="34" charset="-122"/>
              <a:ea typeface="微软雅黑" panose="020B0503020204020204" pitchFamily="34" charset="-122"/>
            </a:endParaRPr>
          </a:p>
        </p:txBody>
      </p:sp>
      <p:sp>
        <p:nvSpPr>
          <p:cNvPr id="6" name="TextBox 12"/>
          <p:cNvSpPr txBox="1">
            <a:spLocks noChangeArrowheads="1"/>
          </p:cNvSpPr>
          <p:nvPr/>
        </p:nvSpPr>
        <p:spPr bwMode="auto">
          <a:xfrm>
            <a:off x="198048" y="5928011"/>
            <a:ext cx="5872986" cy="451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917" tIns="60958" rIns="121917" bIns="60958">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r>
              <a:rPr lang="zh-CN" altLang="en-US" sz="2100" dirty="0">
                <a:solidFill>
                  <a:srgbClr val="4D4948"/>
                </a:solidFill>
                <a:latin typeface="微软雅黑" panose="020B0503020204020204" pitchFamily="34" charset="-122"/>
                <a:ea typeface="微软雅黑" panose="020B0503020204020204" pitchFamily="34" charset="-122"/>
              </a:rPr>
              <a:t>人民邮电出版社</a:t>
            </a:r>
            <a:endParaRPr lang="zh-CN" altLang="en-US" sz="2100" dirty="0">
              <a:solidFill>
                <a:srgbClr val="4D4948"/>
              </a:solidFill>
              <a:latin typeface="微软雅黑" panose="020B0503020204020204" pitchFamily="34" charset="-122"/>
              <a:ea typeface="微软雅黑" panose="020B0503020204020204" pitchFamily="34" charset="-122"/>
            </a:endParaRPr>
          </a:p>
        </p:txBody>
      </p:sp>
      <p:cxnSp>
        <p:nvCxnSpPr>
          <p:cNvPr id="7" name="直接连接符 44"/>
          <p:cNvCxnSpPr>
            <a:cxnSpLocks noChangeShapeType="1"/>
          </p:cNvCxnSpPr>
          <p:nvPr/>
        </p:nvCxnSpPr>
        <p:spPr bwMode="auto">
          <a:xfrm>
            <a:off x="239319" y="5638551"/>
            <a:ext cx="8747575" cy="0"/>
          </a:xfrm>
          <a:prstGeom prst="line">
            <a:avLst/>
          </a:prstGeom>
          <a:noFill/>
          <a:ln w="9525" cmpd="sng">
            <a:solidFill>
              <a:srgbClr val="504B48"/>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Freeform 5"/>
          <p:cNvSpPr/>
          <p:nvPr/>
        </p:nvSpPr>
        <p:spPr bwMode="auto">
          <a:xfrm>
            <a:off x="0" y="0"/>
            <a:ext cx="1404756" cy="568457"/>
          </a:xfrm>
          <a:custGeom>
            <a:avLst/>
            <a:gdLst>
              <a:gd name="T0" fmla="*/ 0 w 2998"/>
              <a:gd name="T1" fmla="*/ 0 h 1197"/>
              <a:gd name="T2" fmla="*/ 2381 w 2998"/>
              <a:gd name="T3" fmla="*/ 0 h 1197"/>
              <a:gd name="T4" fmla="*/ 2998 w 2998"/>
              <a:gd name="T5" fmla="*/ 1197 h 1197"/>
              <a:gd name="T6" fmla="*/ 0 w 2998"/>
              <a:gd name="T7" fmla="*/ 1197 h 1197"/>
              <a:gd name="T8" fmla="*/ 0 w 2998"/>
              <a:gd name="T9" fmla="*/ 0 h 1197"/>
            </a:gdLst>
            <a:ahLst/>
            <a:cxnLst>
              <a:cxn ang="0">
                <a:pos x="T0" y="T1"/>
              </a:cxn>
              <a:cxn ang="0">
                <a:pos x="T2" y="T3"/>
              </a:cxn>
              <a:cxn ang="0">
                <a:pos x="T4" y="T5"/>
              </a:cxn>
              <a:cxn ang="0">
                <a:pos x="T6" y="T7"/>
              </a:cxn>
              <a:cxn ang="0">
                <a:pos x="T8" y="T9"/>
              </a:cxn>
            </a:cxnLst>
            <a:rect l="0" t="0" r="r" b="b"/>
            <a:pathLst>
              <a:path w="2998" h="1197">
                <a:moveTo>
                  <a:pt x="0" y="0"/>
                </a:moveTo>
                <a:lnTo>
                  <a:pt x="2381" y="0"/>
                </a:lnTo>
                <a:lnTo>
                  <a:pt x="2998" y="1197"/>
                </a:lnTo>
                <a:lnTo>
                  <a:pt x="0" y="1197"/>
                </a:lnTo>
                <a:lnTo>
                  <a:pt x="0" y="0"/>
                </a:lnTo>
                <a:close/>
              </a:path>
            </a:pathLst>
          </a:custGeom>
          <a:solidFill>
            <a:srgbClr val="BE0202"/>
          </a:solidFill>
          <a:ln>
            <a:noFill/>
          </a:ln>
          <a:extLst>
            <a:ext uri="{91240B29-F687-4F45-9708-019B960494DF}">
              <a14:hiddenLine xmlns:a14="http://schemas.microsoft.com/office/drawing/2010/main" w="9525">
                <a:solidFill>
                  <a:srgbClr val="000000"/>
                </a:solidFill>
                <a:round/>
              </a14:hiddenLine>
            </a:ext>
          </a:extLst>
        </p:spPr>
        <p:txBody>
          <a:bodyPr lIns="121917" tIns="60958" rIns="121917" bIns="60958"/>
          <a:lstStyle/>
          <a:p>
            <a:endParaRPr lang="zh-CN" altLang="en-US"/>
          </a:p>
        </p:txBody>
      </p:sp>
      <p:pic>
        <p:nvPicPr>
          <p:cNvPr id="2" name="图片 1"/>
          <p:cNvPicPr>
            <a:picLocks noChangeAspect="1"/>
          </p:cNvPicPr>
          <p:nvPr/>
        </p:nvPicPr>
        <p:blipFill rotWithShape="1">
          <a:blip r:embed="rId2" cstate="print">
            <a:extLst>
              <a:ext uri="{28A0092B-C50C-407E-A947-70E740481C1C}">
                <a14:useLocalDpi xmlns:a14="http://schemas.microsoft.com/office/drawing/2010/main" val="0"/>
              </a:ext>
            </a:extLst>
          </a:blip>
          <a:srcRect r="84125"/>
          <a:stretch>
            <a:fillRect/>
          </a:stretch>
        </p:blipFill>
        <p:spPr>
          <a:xfrm>
            <a:off x="383242" y="65401"/>
            <a:ext cx="333785" cy="437654"/>
          </a:xfrm>
          <a:prstGeom prst="rect">
            <a:avLst/>
          </a:prstGeom>
        </p:spPr>
      </p:pic>
      <p:pic>
        <p:nvPicPr>
          <p:cNvPr id="12" name="图片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64990" y="3292022"/>
            <a:ext cx="822867" cy="822867"/>
          </a:xfrm>
          <a:prstGeom prst="rect">
            <a:avLst/>
          </a:prstGeom>
        </p:spPr>
      </p:pic>
      <p:pic>
        <p:nvPicPr>
          <p:cNvPr id="13" name="图片 1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1353448">
            <a:off x="7514030" y="4830352"/>
            <a:ext cx="757656" cy="757656"/>
          </a:xfrm>
          <a:prstGeom prst="rect">
            <a:avLst/>
          </a:prstGeom>
        </p:spPr>
      </p:pic>
      <p:pic>
        <p:nvPicPr>
          <p:cNvPr id="14" name="图片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199158" y="2123788"/>
            <a:ext cx="1168234" cy="1168234"/>
          </a:xfrm>
          <a:prstGeom prst="rect">
            <a:avLst/>
          </a:prstGeom>
        </p:spPr>
      </p:pic>
      <p:pic>
        <p:nvPicPr>
          <p:cNvPr id="15" name="图片 1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816839">
            <a:off x="8370302" y="497152"/>
            <a:ext cx="825947" cy="825947"/>
          </a:xfrm>
          <a:prstGeom prst="rect">
            <a:avLst/>
          </a:prstGeom>
        </p:spPr>
      </p:pic>
      <p:pic>
        <p:nvPicPr>
          <p:cNvPr id="16" name="图片 1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256745" y="4296637"/>
            <a:ext cx="673204" cy="673204"/>
          </a:xfrm>
          <a:prstGeom prst="rect">
            <a:avLst/>
          </a:prstGeom>
        </p:spPr>
      </p:pic>
      <p:pic>
        <p:nvPicPr>
          <p:cNvPr id="17" name="图片 1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1235225">
            <a:off x="5134526" y="1705826"/>
            <a:ext cx="545267" cy="545267"/>
          </a:xfrm>
          <a:prstGeom prst="rect">
            <a:avLst/>
          </a:prstGeom>
        </p:spPr>
      </p:pic>
      <p:pic>
        <p:nvPicPr>
          <p:cNvPr id="18" name="图片 17"/>
          <p:cNvPicPr>
            <a:picLocks noChangeAspect="1"/>
          </p:cNvPicPr>
          <p:nvPr/>
        </p:nvPicPr>
        <p:blipFill>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939268" y="1958536"/>
            <a:ext cx="870130" cy="870130"/>
          </a:xfrm>
          <a:prstGeom prst="rect">
            <a:avLst/>
          </a:prstGeom>
        </p:spPr>
      </p:pic>
      <p:grpSp>
        <p:nvGrpSpPr>
          <p:cNvPr id="3" name="组合 18"/>
          <p:cNvGrpSpPr/>
          <p:nvPr/>
        </p:nvGrpSpPr>
        <p:grpSpPr bwMode="auto">
          <a:xfrm>
            <a:off x="171126" y="3829684"/>
            <a:ext cx="5927754" cy="684213"/>
            <a:chOff x="273857" y="3807026"/>
            <a:chExt cx="5797177" cy="683488"/>
          </a:xfrm>
        </p:grpSpPr>
        <p:sp>
          <p:nvSpPr>
            <p:cNvPr id="8" name="矩形 45"/>
            <p:cNvSpPr>
              <a:spLocks noChangeArrowheads="1"/>
            </p:cNvSpPr>
            <p:nvPr/>
          </p:nvSpPr>
          <p:spPr bwMode="auto">
            <a:xfrm>
              <a:off x="298412" y="3807026"/>
              <a:ext cx="1041264" cy="683488"/>
            </a:xfrm>
            <a:prstGeom prst="rect">
              <a:avLst/>
            </a:prstGeom>
            <a:solidFill>
              <a:srgbClr val="BE0202"/>
            </a:solidFill>
            <a:ln w="9525">
              <a:noFill/>
              <a:miter lim="800000"/>
            </a:ln>
          </p:spPr>
          <p:txBody>
            <a:bodyPr lIns="121917" tIns="60958" rIns="121917" bIns="60958"/>
            <a:lstStyle/>
            <a:p>
              <a:endParaRPr lang="zh-CN" altLang="en-US"/>
            </a:p>
          </p:txBody>
        </p:sp>
        <p:sp>
          <p:nvSpPr>
            <p:cNvPr id="9" name="矩形 53"/>
            <p:cNvSpPr>
              <a:spLocks noChangeArrowheads="1"/>
            </p:cNvSpPr>
            <p:nvPr/>
          </p:nvSpPr>
          <p:spPr bwMode="auto">
            <a:xfrm>
              <a:off x="1369943" y="3814004"/>
              <a:ext cx="4318519" cy="676193"/>
            </a:xfrm>
            <a:prstGeom prst="rect">
              <a:avLst/>
            </a:prstGeom>
            <a:solidFill>
              <a:srgbClr val="504B48"/>
            </a:solidFill>
            <a:ln w="9525">
              <a:noFill/>
              <a:miter lim="800000"/>
            </a:ln>
          </p:spPr>
          <p:txBody>
            <a:bodyPr lIns="121917" tIns="60958" rIns="121917" bIns="60958"/>
            <a:lstStyle/>
            <a:p>
              <a:endParaRPr lang="zh-CN" altLang="en-US"/>
            </a:p>
          </p:txBody>
        </p:sp>
        <p:sp>
          <p:nvSpPr>
            <p:cNvPr id="10" name="TextBox 17"/>
            <p:cNvSpPr txBox="1">
              <a:spLocks noChangeArrowheads="1"/>
            </p:cNvSpPr>
            <p:nvPr/>
          </p:nvSpPr>
          <p:spPr bwMode="auto">
            <a:xfrm>
              <a:off x="1339676" y="3906149"/>
              <a:ext cx="4731358" cy="439589"/>
            </a:xfrm>
            <a:prstGeom prst="rect">
              <a:avLst/>
            </a:prstGeom>
            <a:noFill/>
            <a:ln w="9525">
              <a:noFill/>
              <a:miter lim="800000"/>
            </a:ln>
          </p:spPr>
          <p:txBody>
            <a:bodyPr lIns="121917" tIns="60958" rIns="121917" bIns="60958">
              <a:spAutoFit/>
            </a:bodyPr>
            <a:lstStyle/>
            <a:p>
              <a:pPr>
                <a:lnSpc>
                  <a:spcPct val="130000"/>
                </a:lnSpc>
              </a:pPr>
              <a:r>
                <a:rPr lang="zh-CN" altLang="en-US" sz="1600">
                  <a:solidFill>
                    <a:srgbClr val="F8F8F8"/>
                  </a:solidFill>
                  <a:latin typeface="微软雅黑" panose="020B0503020204020204" pitchFamily="34" charset="-122"/>
                  <a:ea typeface="微软雅黑" panose="020B0503020204020204" pitchFamily="34" charset="-122"/>
                  <a:sym typeface="+mn-ea"/>
                </a:rPr>
                <a:t>短视频拍摄与剪辑实战教程（剪映</a:t>
              </a:r>
              <a:r>
                <a:rPr lang="en-US" altLang="zh-CN" sz="1600">
                  <a:solidFill>
                    <a:srgbClr val="F8F8F8"/>
                  </a:solidFill>
                  <a:latin typeface="微软雅黑" panose="020B0503020204020204" pitchFamily="34" charset="-122"/>
                  <a:ea typeface="微软雅黑" panose="020B0503020204020204" pitchFamily="34" charset="-122"/>
                  <a:sym typeface="+mn-ea"/>
                </a:rPr>
                <a:t>+Premiere</a:t>
              </a:r>
              <a:r>
                <a:rPr lang="zh-CN" altLang="en-US" sz="1600">
                  <a:solidFill>
                    <a:srgbClr val="F8F8F8"/>
                  </a:solidFill>
                  <a:latin typeface="微软雅黑" panose="020B0503020204020204" pitchFamily="34" charset="-122"/>
                  <a:ea typeface="微软雅黑" panose="020B0503020204020204" pitchFamily="34" charset="-122"/>
                  <a:sym typeface="+mn-ea"/>
                </a:rPr>
                <a:t>）</a:t>
              </a:r>
              <a:endParaRPr lang="zh-CN" altLang="en-US" sz="1600">
                <a:solidFill>
                  <a:srgbClr val="F8F8F8"/>
                </a:solidFill>
                <a:latin typeface="微软雅黑" panose="020B0503020204020204" pitchFamily="34" charset="-122"/>
                <a:ea typeface="微软雅黑" panose="020B0503020204020204" pitchFamily="34" charset="-122"/>
                <a:sym typeface="+mn-ea"/>
              </a:endParaRPr>
            </a:p>
          </p:txBody>
        </p:sp>
        <p:sp>
          <p:nvSpPr>
            <p:cNvPr id="19" name="矩形 22"/>
            <p:cNvSpPr>
              <a:spLocks noChangeArrowheads="1"/>
            </p:cNvSpPr>
            <p:nvPr/>
          </p:nvSpPr>
          <p:spPr bwMode="auto">
            <a:xfrm>
              <a:off x="273857" y="3868601"/>
              <a:ext cx="1078077" cy="521417"/>
            </a:xfrm>
            <a:prstGeom prst="rect">
              <a:avLst/>
            </a:prstGeom>
            <a:noFill/>
            <a:ln w="9525">
              <a:noFill/>
              <a:miter lim="800000"/>
            </a:ln>
          </p:spPr>
          <p:txBody>
            <a:bodyPr wrap="none">
              <a:spAutoFit/>
            </a:bodyPr>
            <a:lstStyle/>
            <a:p>
              <a:r>
                <a:rPr lang="zh-CN" altLang="en-US" sz="2800">
                  <a:solidFill>
                    <a:srgbClr val="F8F8F8"/>
                  </a:solidFill>
                  <a:latin typeface="微软雅黑" panose="020B0503020204020204" pitchFamily="34" charset="-122"/>
                  <a:ea typeface="微软雅黑" panose="020B0503020204020204" pitchFamily="34" charset="-122"/>
                </a:rPr>
                <a:t>第</a:t>
              </a:r>
              <a:r>
                <a:rPr lang="en-US" altLang="zh-CN" sz="2800">
                  <a:solidFill>
                    <a:srgbClr val="F8F8F8"/>
                  </a:solidFill>
                  <a:latin typeface="微软雅黑" panose="020B0503020204020204" pitchFamily="34" charset="-122"/>
                  <a:ea typeface="微软雅黑" panose="020B0503020204020204" pitchFamily="34" charset="-122"/>
                </a:rPr>
                <a:t>3</a:t>
              </a:r>
              <a:r>
                <a:rPr lang="zh-CN" altLang="en-US" sz="2800">
                  <a:solidFill>
                    <a:srgbClr val="F8F8F8"/>
                  </a:solidFill>
                  <a:latin typeface="微软雅黑" panose="020B0503020204020204" pitchFamily="34" charset="-122"/>
                  <a:ea typeface="微软雅黑" panose="020B0503020204020204" pitchFamily="34" charset="-122"/>
                </a:rPr>
                <a:t>章</a:t>
              </a:r>
              <a:endParaRPr lang="zh-CN" altLang="en-US" sz="2800">
                <a:latin typeface="Times New Roman" panose="02020603050405020304" pitchFamily="18" charset="0"/>
                <a:ea typeface="微软雅黑" panose="020B0503020204020204" pitchFamily="34"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0-#ppt_w/2"/>
                                          </p:val>
                                        </p:tav>
                                        <p:tav tm="100000">
                                          <p:val>
                                            <p:strVal val="#ppt_x"/>
                                          </p:val>
                                        </p:tav>
                                      </p:tavLst>
                                    </p:anim>
                                    <p:anim calcmode="lin" valueType="num">
                                      <p:cBhvr additive="base">
                                        <p:cTn id="12" dur="500" fill="hold"/>
                                        <p:tgtEl>
                                          <p:spTgt spid="11"/>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22" presetClass="entr" presetSubtype="2" fill="hold"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wipe(right)">
                                      <p:cBhvr>
                                        <p:cTn id="16" dur="2000"/>
                                        <p:tgtEl>
                                          <p:spTgt spid="7"/>
                                        </p:tgtEl>
                                      </p:cBhvr>
                                    </p:animEffect>
                                  </p:childTnLst>
                                </p:cTn>
                              </p:par>
                            </p:childTnLst>
                          </p:cTn>
                        </p:par>
                        <p:par>
                          <p:cTn id="17" fill="hold">
                            <p:stCondLst>
                              <p:cond delay="2500"/>
                            </p:stCondLst>
                            <p:childTnLst>
                              <p:par>
                                <p:cTn id="18" presetID="2" presetClass="entr" presetSubtype="2"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1+#ppt_w/2"/>
                                          </p:val>
                                        </p:tav>
                                        <p:tav tm="100000">
                                          <p:val>
                                            <p:strVal val="#ppt_x"/>
                                          </p:val>
                                        </p:tav>
                                      </p:tavLst>
                                    </p:anim>
                                    <p:anim calcmode="lin" valueType="num">
                                      <p:cBhvr additive="base">
                                        <p:cTn id="21" dur="500" fill="hold"/>
                                        <p:tgtEl>
                                          <p:spTgt spid="5"/>
                                        </p:tgtEl>
                                        <p:attrNameLst>
                                          <p:attrName>ppt_y</p:attrName>
                                        </p:attrNameLst>
                                      </p:cBhvr>
                                      <p:tavLst>
                                        <p:tav tm="0">
                                          <p:val>
                                            <p:strVal val="#ppt_y"/>
                                          </p:val>
                                        </p:tav>
                                        <p:tav tm="100000">
                                          <p:val>
                                            <p:strVal val="#ppt_y"/>
                                          </p:val>
                                        </p:tav>
                                      </p:tavLst>
                                    </p:anim>
                                  </p:childTnLst>
                                </p:cTn>
                              </p:par>
                            </p:childTnLst>
                          </p:cTn>
                        </p:par>
                        <p:par>
                          <p:cTn id="22" fill="hold">
                            <p:stCondLst>
                              <p:cond delay="3000"/>
                            </p:stCondLst>
                            <p:childTnLst>
                              <p:par>
                                <p:cTn id="23" presetID="41" presetClass="entr" presetSubtype="0" fill="hold" grpId="0" nodeType="afterEffect">
                                  <p:stCondLst>
                                    <p:cond delay="0"/>
                                  </p:stCondLst>
                                  <p:iterate type="lt">
                                    <p:tmPct val="10000"/>
                                  </p:iterate>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6"/>
                                        </p:tgtEl>
                                        <p:attrNameLst>
                                          <p:attrName>ppt_y</p:attrName>
                                        </p:attrNameLst>
                                      </p:cBhvr>
                                      <p:tavLst>
                                        <p:tav tm="0">
                                          <p:val>
                                            <p:strVal val="#ppt_y"/>
                                          </p:val>
                                        </p:tav>
                                        <p:tav tm="100000">
                                          <p:val>
                                            <p:strVal val="#ppt_y"/>
                                          </p:val>
                                        </p:tav>
                                      </p:tavLst>
                                    </p:anim>
                                    <p:anim calcmode="lin" valueType="num">
                                      <p:cBhvr>
                                        <p:cTn id="27" dur="500" fill="hold"/>
                                        <p:tgtEl>
                                          <p:spTgt spid="6"/>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6"/>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6"/>
                                        </p:tgtEl>
                                      </p:cBhvr>
                                    </p:animEffect>
                                  </p:childTnLst>
                                </p:cTn>
                              </p:par>
                            </p:childTnLst>
                          </p:cTn>
                        </p:par>
                        <p:par>
                          <p:cTn id="30" fill="hold">
                            <p:stCondLst>
                              <p:cond delay="3799"/>
                            </p:stCondLst>
                            <p:childTnLst>
                              <p:par>
                                <p:cTn id="31" presetID="10" presetClass="entr" presetSubtype="0" fill="hold" nodeType="after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500"/>
                                        <p:tgtEl>
                                          <p:spTgt spid="17"/>
                                        </p:tgtEl>
                                      </p:cBhvr>
                                    </p:animEffect>
                                  </p:childTnLst>
                                </p:cTn>
                              </p:par>
                              <p:par>
                                <p:cTn id="34" presetID="10"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500"/>
                                        <p:tgtEl>
                                          <p:spTgt spid="15"/>
                                        </p:tgtEl>
                                      </p:cBhvr>
                                    </p:animEffect>
                                  </p:childTnLst>
                                </p:cTn>
                              </p:par>
                              <p:par>
                                <p:cTn id="37" presetID="10" presetClass="entr" presetSubtype="0" fill="hold"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fade">
                                      <p:cBhvr>
                                        <p:cTn id="39" dur="500"/>
                                        <p:tgtEl>
                                          <p:spTgt spid="14"/>
                                        </p:tgtEl>
                                      </p:cBhvr>
                                    </p:animEffect>
                                  </p:childTnLst>
                                </p:cTn>
                              </p:par>
                              <p:par>
                                <p:cTn id="40" presetID="10" presetClass="entr" presetSubtype="0" fill="hold" nodeType="with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500"/>
                                        <p:tgtEl>
                                          <p:spTgt spid="12"/>
                                        </p:tgtEl>
                                      </p:cBhvr>
                                    </p:animEffect>
                                  </p:childTnLst>
                                </p:cTn>
                              </p:par>
                              <p:par>
                                <p:cTn id="43" presetID="10" presetClass="entr" presetSubtype="0" fill="hold" nodeType="with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fade">
                                      <p:cBhvr>
                                        <p:cTn id="45" dur="500"/>
                                        <p:tgtEl>
                                          <p:spTgt spid="13"/>
                                        </p:tgtEl>
                                      </p:cBhvr>
                                    </p:animEffect>
                                  </p:childTnLst>
                                </p:cTn>
                              </p:par>
                              <p:par>
                                <p:cTn id="46" presetID="10" presetClass="entr" presetSubtype="0" fill="hold" nodeType="with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par>
                                <p:cTn id="49" presetID="10" presetClass="entr" presetSubtype="0" fill="hold" nodeType="withEffect">
                                  <p:stCondLst>
                                    <p:cond delay="0"/>
                                  </p:stCondLst>
                                  <p:childTnLst>
                                    <p:set>
                                      <p:cBhvr>
                                        <p:cTn id="50" dur="1" fill="hold">
                                          <p:stCondLst>
                                            <p:cond delay="0"/>
                                          </p:stCondLst>
                                        </p:cTn>
                                        <p:tgtEl>
                                          <p:spTgt spid="18"/>
                                        </p:tgtEl>
                                        <p:attrNameLst>
                                          <p:attrName>style.visibility</p:attrName>
                                        </p:attrNameLst>
                                      </p:cBhvr>
                                      <p:to>
                                        <p:strVal val="visible"/>
                                      </p:to>
                                    </p:set>
                                    <p:animEffect transition="in" filter="fade">
                                      <p:cBhvr>
                                        <p:cTn id="5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utoUpdateAnimBg="0"/>
      <p:bldP spid="6" grpId="0" autoUpdateAnimBg="0"/>
      <p:bldP spid="11"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3.1.2 </a:t>
            </a:r>
            <a:r>
              <a:rPr lang="zh-CN" altLang="en-US" dirty="0"/>
              <a:t>短视频画面构图的基本要求</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CN" altLang="en-US" dirty="0"/>
              <a:t>颜色也是构图的关键因素。颜色的选择和搭配可以增强短视频的情感和氛围。冷暖色调的对比、鲜艳颜色的突出，都可以吸引观众的目光和引起情感共鸣。</a:t>
            </a:r>
            <a:endParaRPr lang="zh-CN" altLang="en-US" dirty="0"/>
          </a:p>
          <a:p>
            <a:r>
              <a:rPr lang="zh-CN" altLang="en-US" dirty="0"/>
              <a:t>图所示为较好地遵循了美学原则的画面，画面中线条流畅；使用慢门摄影的拍摄手法拍摄的画面中包含了人物的行动轨迹，突出了生产车间的忙碌；而暖色的灯光与冷色的机械、人物服装形成了强烈的对比，给予观众视觉上的冲击。</a:t>
            </a:r>
            <a:endParaRPr lang="zh-CN" altLang="en-US" dirty="0"/>
          </a:p>
          <a:p>
            <a:r>
              <a:rPr lang="zh-CN" altLang="en-US" dirty="0"/>
              <a:t>最后，构图需要考虑前景和背景的关系。前景可以帮助短视频营造深度感，使画面更具立体感；而背景则应与短视频的主题相符，不分散观众的注意力。</a:t>
            </a:r>
            <a:endParaRPr lang="zh-CN" altLang="en-US" dirty="0"/>
          </a:p>
        </p:txBody>
      </p:sp>
      <p:pic>
        <p:nvPicPr>
          <p:cNvPr id="3" name="图片 2"/>
          <p:cNvPicPr>
            <a:picLocks noChangeAspect="1"/>
          </p:cNvPicPr>
          <p:nvPr/>
        </p:nvPicPr>
        <p:blipFill>
          <a:blip r:embed="rId1"/>
          <a:stretch>
            <a:fillRect/>
          </a:stretch>
        </p:blipFill>
        <p:spPr>
          <a:xfrm>
            <a:off x="4253230" y="4189730"/>
            <a:ext cx="3277235" cy="218313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3.1.2 </a:t>
            </a:r>
            <a:r>
              <a:rPr lang="zh-CN" altLang="en-US" dirty="0"/>
              <a:t>短视频画面构图的基本要求</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2</a:t>
            </a:r>
            <a:r>
              <a:rPr lang="zh-CN" altLang="en-US" dirty="0"/>
              <a:t>．画面要有表现力和造型美感</a:t>
            </a:r>
            <a:endParaRPr lang="zh-CN" altLang="en-US" dirty="0"/>
          </a:p>
          <a:p>
            <a:r>
              <a:rPr lang="zh-CN" altLang="en-US" dirty="0"/>
              <a:t>在构图时，摄像师可以根据所要拍摄的内容和现实条件，通过画面的设置、光线的运用、拍摄角度的选择，以及调动影调、色彩、线条、形状等造型元素，创造出具有表现力和造型美感的构图，如图所示。</a:t>
            </a:r>
            <a:endParaRPr lang="zh-CN" altLang="en-US" dirty="0"/>
          </a:p>
        </p:txBody>
      </p:sp>
      <p:pic>
        <p:nvPicPr>
          <p:cNvPr id="2" name="图片 1"/>
          <p:cNvPicPr>
            <a:picLocks noChangeAspect="1"/>
          </p:cNvPicPr>
          <p:nvPr/>
        </p:nvPicPr>
        <p:blipFill>
          <a:blip r:embed="rId1"/>
          <a:stretch>
            <a:fillRect/>
          </a:stretch>
        </p:blipFill>
        <p:spPr>
          <a:xfrm>
            <a:off x="3633470" y="3044825"/>
            <a:ext cx="4923790" cy="292925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3.1.2 </a:t>
            </a:r>
            <a:r>
              <a:rPr lang="zh-CN" altLang="en-US" dirty="0"/>
              <a:t>短视频画面构图的基本要求</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3</a:t>
            </a:r>
            <a:r>
              <a:rPr lang="zh-CN" altLang="en-US" dirty="0"/>
              <a:t>．均衡画面</a:t>
            </a:r>
            <a:endParaRPr lang="zh-CN" altLang="en-US" dirty="0"/>
          </a:p>
          <a:p>
            <a:r>
              <a:rPr lang="zh-CN" altLang="en-US" dirty="0"/>
              <a:t>均衡画面是让画面构图更加和谐的一个重要原则，均衡的画面结构能够在视觉上带给观众美感。若要判断画面是否均衡，可以将画面分为四等份，形成一个</a:t>
            </a:r>
            <a:r>
              <a:rPr lang="en-US" altLang="zh-CN" dirty="0"/>
              <a:t>“</a:t>
            </a:r>
            <a:r>
              <a:rPr lang="zh-CN" altLang="en-US" dirty="0"/>
              <a:t>田</a:t>
            </a:r>
            <a:r>
              <a:rPr lang="en-US" altLang="zh-CN" dirty="0"/>
              <a:t>”</a:t>
            </a:r>
            <a:r>
              <a:rPr lang="zh-CN" altLang="en-US" dirty="0"/>
              <a:t>字格。若</a:t>
            </a:r>
            <a:r>
              <a:rPr lang="en-US" altLang="zh-CN" dirty="0"/>
              <a:t>“</a:t>
            </a:r>
            <a:r>
              <a:rPr lang="zh-CN" altLang="en-US" dirty="0"/>
              <a:t>田</a:t>
            </a:r>
            <a:r>
              <a:rPr lang="en-US" altLang="zh-CN" dirty="0"/>
              <a:t>”</a:t>
            </a:r>
            <a:r>
              <a:rPr lang="zh-CN" altLang="en-US" dirty="0"/>
              <a:t>字格的</a:t>
            </a:r>
            <a:r>
              <a:rPr lang="en-US" altLang="zh-CN" dirty="0"/>
              <a:t>4</a:t>
            </a:r>
            <a:r>
              <a:rPr lang="zh-CN" altLang="en-US" dirty="0"/>
              <a:t>个格子里都有相应的元素，那么这些元素之间就有均衡感，进而判断出画面均衡。</a:t>
            </a:r>
            <a:endParaRPr lang="zh-CN" altLang="en-US" dirty="0"/>
          </a:p>
          <a:p>
            <a:r>
              <a:rPr lang="zh-CN" altLang="en-US" dirty="0"/>
              <a:t>需要注意的是，均衡与对称不同，对称的画面常常会给观众以沉闷感，而均衡的画面绝不会在视觉上引起观众的不适。摄像师想要让画面的构图达到均衡，就要让画面中的形状、颜色和明暗区域互相补充与呼应。</a:t>
            </a:r>
            <a:endParaRPr lang="zh-CN" alt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title"/>
          </p:nvPr>
        </p:nvSpPr>
        <p:spPr/>
        <p:txBody>
          <a:bodyPr>
            <a:normAutofit fontScale="90000"/>
          </a:bodyPr>
          <a:lstStyle/>
          <a:p>
            <a:r>
              <a:rPr lang="en-US" altLang="zh-CN" dirty="0"/>
              <a:t>3.1.2 </a:t>
            </a:r>
            <a:r>
              <a:rPr lang="zh-CN" altLang="en-US" dirty="0"/>
              <a:t>短视频画面构图的基本要求</a:t>
            </a:r>
            <a:endParaRPr lang="zh-CN" altLang="en-US" dirty="0"/>
          </a:p>
        </p:txBody>
      </p:sp>
      <p:sp>
        <p:nvSpPr>
          <p:cNvPr id="4" name="灯片编号占位符 3"/>
          <p:cNvSpPr>
            <a:spLocks noGrp="1"/>
          </p:cNvSpPr>
          <p:nvPr>
            <p:ph type="sldNum" sz="quarter" idx="4"/>
          </p:nvPr>
        </p:nvSpPr>
        <p:spPr/>
        <p:txBody>
          <a:bodyPr/>
          <a:lstStyle/>
          <a:p>
            <a:fld id="{2C19E75E-6663-4DF6-8780-5FA1457FEFCA}" type="slidenum">
              <a:rPr lang="zh-CN" altLang="en-US" smtClean="0"/>
            </a:fld>
            <a:endParaRPr lang="zh-CN" altLang="en-US" dirty="0"/>
          </a:p>
        </p:txBody>
      </p:sp>
      <p:sp>
        <p:nvSpPr>
          <p:cNvPr id="21" name="内容占位符 6"/>
          <p:cNvSpPr txBox="1"/>
          <p:nvPr/>
        </p:nvSpPr>
        <p:spPr>
          <a:xfrm>
            <a:off x="678180" y="1094105"/>
            <a:ext cx="10528935" cy="889000"/>
          </a:xfrm>
          <a:prstGeom prst="rect">
            <a:avLst/>
          </a:prstGeom>
        </p:spPr>
        <p:txBody>
          <a:bodyPr vert="horz" lIns="121917" tIns="60958" rIns="121917" bIns="60958" rtlCol="0">
            <a:noAutofit/>
          </a:bodyPr>
          <a:lstStyle>
            <a:lvl1pPr marL="0" indent="45720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1pPr>
            <a:lvl2pPr marL="4572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2pPr>
            <a:lvl3pPr marL="9144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3pPr>
            <a:lvl4pPr marL="13716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4pPr>
            <a:lvl5pPr marL="1828800" indent="0" algn="l" defTabSz="914400" rtl="0" eaLnBrk="1" latinLnBrk="0" hangingPunct="1">
              <a:lnSpc>
                <a:spcPct val="130000"/>
              </a:lnSpc>
              <a:spcBef>
                <a:spcPts val="0"/>
              </a:spcBef>
              <a:buFont typeface="Arial" panose="020B0604020202020204" pitchFamily="34" charset="0"/>
              <a:buNone/>
              <a:defRPr sz="2000" kern="1200">
                <a:solidFill>
                  <a:schemeClr val="tx1"/>
                </a:solidFill>
                <a:latin typeface="+mn-ea"/>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4</a:t>
            </a:r>
            <a:r>
              <a:rPr lang="zh-CN" altLang="en-US" dirty="0"/>
              <a:t>．动态构图</a:t>
            </a:r>
            <a:endParaRPr lang="zh-CN" altLang="en-US" dirty="0"/>
          </a:p>
          <a:p>
            <a:r>
              <a:rPr lang="zh-CN" altLang="en-US" dirty="0"/>
              <a:t>短视频最大的特点为画面是动态的，动态构图是短视频拍摄中很重要的一个部分。动态构图下的被摄主体与镜头同时或分别处于运动状态，画面内视觉形象的构图组合及相互关系连续或间断地发生变化。摄像师只有保证画面运动有迹可循，才能使短视频画面合乎情理，从而被观众接受和认可。</a:t>
            </a:r>
            <a:endParaRPr lang="zh-CN" altLang="en-US" dirty="0"/>
          </a:p>
          <a:p>
            <a:r>
              <a:rPr lang="zh-CN" altLang="en-US" dirty="0"/>
              <a:t>在动态构图这种方式中，摄像师自始至终要注意被摄主体的运动方向、运动速度和运动节奏等因素的变化。如果被摄主体是人物，应以人物的运动轨迹为画面构图依据；如果短视频介绍环境和交代背景，画面中没有人物出现，摄像师应找出能够表现环境特色的主要对象作为画面构图依据。</a:t>
            </a:r>
            <a:endParaRPr lang="zh-CN" altLang="en-US" dirty="0"/>
          </a:p>
        </p:txBody>
      </p:sp>
    </p:spTree>
  </p:cSld>
  <p:clrMapOvr>
    <a:masterClrMapping/>
  </p:clrMapOvr>
</p:sld>
</file>

<file path=ppt/tags/tag1.xml><?xml version="1.0" encoding="utf-8"?>
<p:tagLst xmlns:p="http://schemas.openxmlformats.org/presentationml/2006/main">
  <p:tag name="KSO_WM_DIAGRAM_VIRTUALLY_FRAME" val="{&quot;height&quot;:313.6,&quot;left&quot;:527.15,&quot;top&quot;:114.2,&quot;width&quot;:409.45}"/>
</p:tagLst>
</file>

<file path=ppt/tags/tag10.xml><?xml version="1.0" encoding="utf-8"?>
<p:tagLst xmlns:p="http://schemas.openxmlformats.org/presentationml/2006/main">
  <p:tag name="KSO_WM_DIAGRAM_VIRTUALLY_FRAME" val="{&quot;height&quot;:313.6,&quot;left&quot;:527.15,&quot;top&quot;:114.2,&quot;width&quot;:409.45}"/>
</p:tagLst>
</file>

<file path=ppt/tags/tag100.xml><?xml version="1.0" encoding="utf-8"?>
<p:tagLst xmlns:p="http://schemas.openxmlformats.org/presentationml/2006/main">
  <p:tag name="KSO_WM_DIAGRAM_VIRTUALLY_FRAME" val="{&quot;height&quot;:313.6,&quot;left&quot;:527.15,&quot;top&quot;:114.2,&quot;width&quot;:409.45}"/>
</p:tagLst>
</file>

<file path=ppt/tags/tag101.xml><?xml version="1.0" encoding="utf-8"?>
<p:tagLst xmlns:p="http://schemas.openxmlformats.org/presentationml/2006/main">
  <p:tag name="KSO_WM_DIAGRAM_VIRTUALLY_FRAME" val="{&quot;height&quot;:313.6,&quot;left&quot;:527.15,&quot;top&quot;:114.2,&quot;width&quot;:409.45}"/>
</p:tagLst>
</file>

<file path=ppt/tags/tag102.xml><?xml version="1.0" encoding="utf-8"?>
<p:tagLst xmlns:p="http://schemas.openxmlformats.org/presentationml/2006/main">
  <p:tag name="KSO_WM_DIAGRAM_VIRTUALLY_FRAME" val="{&quot;height&quot;:313.6,&quot;left&quot;:527.15,&quot;top&quot;:114.2,&quot;width&quot;:409.45}"/>
</p:tagLst>
</file>

<file path=ppt/tags/tag103.xml><?xml version="1.0" encoding="utf-8"?>
<p:tagLst xmlns:p="http://schemas.openxmlformats.org/presentationml/2006/main">
  <p:tag name="KSO_WM_DIAGRAM_VIRTUALLY_FRAME" val="{&quot;height&quot;:313.6,&quot;left&quot;:527.15,&quot;top&quot;:114.2,&quot;width&quot;:409.45}"/>
</p:tagLst>
</file>

<file path=ppt/tags/tag104.xml><?xml version="1.0" encoding="utf-8"?>
<p:tagLst xmlns:p="http://schemas.openxmlformats.org/presentationml/2006/main">
  <p:tag name="KSO_WM_DIAGRAM_VIRTUALLY_FRAME" val="{&quot;height&quot;:313.6,&quot;left&quot;:527.15,&quot;top&quot;:114.2,&quot;width&quot;:409.45}"/>
</p:tagLst>
</file>

<file path=ppt/tags/tag105.xml><?xml version="1.0" encoding="utf-8"?>
<p:tagLst xmlns:p="http://schemas.openxmlformats.org/presentationml/2006/main">
  <p:tag name="KSO_WM_DIAGRAM_VIRTUALLY_FRAME" val="{&quot;height&quot;:313.6,&quot;left&quot;:527.15,&quot;top&quot;:114.2,&quot;width&quot;:409.45}"/>
</p:tagLst>
</file>

<file path=ppt/tags/tag106.xml><?xml version="1.0" encoding="utf-8"?>
<p:tagLst xmlns:p="http://schemas.openxmlformats.org/presentationml/2006/main">
  <p:tag name="KSO_WM_DIAGRAM_VIRTUALLY_FRAME" val="{&quot;height&quot;:313.6,&quot;left&quot;:527.15,&quot;top&quot;:114.2,&quot;width&quot;:409.45}"/>
</p:tagLst>
</file>

<file path=ppt/tags/tag107.xml><?xml version="1.0" encoding="utf-8"?>
<p:tagLst xmlns:p="http://schemas.openxmlformats.org/presentationml/2006/main">
  <p:tag name="KSO_WM_DIAGRAM_VIRTUALLY_FRAME" val="{&quot;height&quot;:313.6,&quot;left&quot;:527.15,&quot;top&quot;:114.2,&quot;width&quot;:409.45}"/>
</p:tagLst>
</file>

<file path=ppt/tags/tag108.xml><?xml version="1.0" encoding="utf-8"?>
<p:tagLst xmlns:p="http://schemas.openxmlformats.org/presentationml/2006/main">
  <p:tag name="KSO_WM_DIAGRAM_VIRTUALLY_FRAME" val="{&quot;height&quot;:313.6,&quot;left&quot;:527.15,&quot;top&quot;:114.2,&quot;width&quot;:409.45}"/>
</p:tagLst>
</file>

<file path=ppt/tags/tag109.xml><?xml version="1.0" encoding="utf-8"?>
<p:tagLst xmlns:p="http://schemas.openxmlformats.org/presentationml/2006/main">
  <p:tag name="KSO_WM_DIAGRAM_VIRTUALLY_FRAME" val="{&quot;height&quot;:313.6,&quot;left&quot;:527.15,&quot;top&quot;:114.2,&quot;width&quot;:409.45}"/>
</p:tagLst>
</file>

<file path=ppt/tags/tag11.xml><?xml version="1.0" encoding="utf-8"?>
<p:tagLst xmlns:p="http://schemas.openxmlformats.org/presentationml/2006/main">
  <p:tag name="KSO_WM_DIAGRAM_VIRTUALLY_FRAME" val="{&quot;height&quot;:313.6,&quot;left&quot;:527.15,&quot;top&quot;:114.2,&quot;width&quot;:409.45}"/>
</p:tagLst>
</file>

<file path=ppt/tags/tag110.xml><?xml version="1.0" encoding="utf-8"?>
<p:tagLst xmlns:p="http://schemas.openxmlformats.org/presentationml/2006/main">
  <p:tag name="KSO_WM_DIAGRAM_VIRTUALLY_FRAME" val="{&quot;height&quot;:313.6,&quot;left&quot;:527.15,&quot;top&quot;:114.2,&quot;width&quot;:409.45}"/>
</p:tagLst>
</file>

<file path=ppt/tags/tag111.xml><?xml version="1.0" encoding="utf-8"?>
<p:tagLst xmlns:p="http://schemas.openxmlformats.org/presentationml/2006/main">
  <p:tag name="KSO_WM_DIAGRAM_VIRTUALLY_FRAME" val="{&quot;height&quot;:313.6,&quot;left&quot;:527.15,&quot;top&quot;:114.2,&quot;width&quot;:409.45}"/>
</p:tagLst>
</file>

<file path=ppt/tags/tag112.xml><?xml version="1.0" encoding="utf-8"?>
<p:tagLst xmlns:p="http://schemas.openxmlformats.org/presentationml/2006/main">
  <p:tag name="KSO_WM_DIAGRAM_VIRTUALLY_FRAME" val="{&quot;height&quot;:313.6,&quot;left&quot;:527.15,&quot;top&quot;:114.2,&quot;width&quot;:409.45}"/>
</p:tagLst>
</file>

<file path=ppt/tags/tag113.xml><?xml version="1.0" encoding="utf-8"?>
<p:tagLst xmlns:p="http://schemas.openxmlformats.org/presentationml/2006/main">
  <p:tag name="KSO_WM_BEAUTIFY_FLAG" val=""/>
</p:tagLst>
</file>

<file path=ppt/tags/tag114.xml><?xml version="1.0" encoding="utf-8"?>
<p:tagLst xmlns:p="http://schemas.openxmlformats.org/presentationml/2006/main">
  <p:tag name="KSO_WM_BEAUTIFY_FLAG" val=""/>
</p:tagLst>
</file>

<file path=ppt/tags/tag115.xml><?xml version="1.0" encoding="utf-8"?>
<p:tagLst xmlns:p="http://schemas.openxmlformats.org/presentationml/2006/main">
  <p:tag name="KSO_WM_BEAUTIFY_FLAG" val=""/>
</p:tagLst>
</file>

<file path=ppt/tags/tag116.xml><?xml version="1.0" encoding="utf-8"?>
<p:tagLst xmlns:p="http://schemas.openxmlformats.org/presentationml/2006/main">
  <p:tag name="KSO_WM_BEAUTIFY_FLAG" val=""/>
</p:tagLst>
</file>

<file path=ppt/tags/tag117.xml><?xml version="1.0" encoding="utf-8"?>
<p:tagLst xmlns:p="http://schemas.openxmlformats.org/presentationml/2006/main">
  <p:tag name="KSO_WM_DIAGRAM_VIRTUALLY_FRAME" val="{&quot;height&quot;:313.6,&quot;left&quot;:527.15,&quot;top&quot;:114.2,&quot;width&quot;:409.45}"/>
</p:tagLst>
</file>

<file path=ppt/tags/tag118.xml><?xml version="1.0" encoding="utf-8"?>
<p:tagLst xmlns:p="http://schemas.openxmlformats.org/presentationml/2006/main">
  <p:tag name="KSO_WM_DIAGRAM_VIRTUALLY_FRAME" val="{&quot;height&quot;:313.6,&quot;left&quot;:527.15,&quot;top&quot;:114.2,&quot;width&quot;:409.45}"/>
</p:tagLst>
</file>

<file path=ppt/tags/tag119.xml><?xml version="1.0" encoding="utf-8"?>
<p:tagLst xmlns:p="http://schemas.openxmlformats.org/presentationml/2006/main">
  <p:tag name="KSO_WM_DIAGRAM_VIRTUALLY_FRAME" val="{&quot;height&quot;:313.6,&quot;left&quot;:527.15,&quot;top&quot;:114.2,&quot;width&quot;:409.45}"/>
</p:tagLst>
</file>

<file path=ppt/tags/tag12.xml><?xml version="1.0" encoding="utf-8"?>
<p:tagLst xmlns:p="http://schemas.openxmlformats.org/presentationml/2006/main">
  <p:tag name="KSO_WM_DIAGRAM_VIRTUALLY_FRAME" val="{&quot;height&quot;:313.6,&quot;left&quot;:527.15,&quot;top&quot;:114.2,&quot;width&quot;:409.45}"/>
</p:tagLst>
</file>

<file path=ppt/tags/tag120.xml><?xml version="1.0" encoding="utf-8"?>
<p:tagLst xmlns:p="http://schemas.openxmlformats.org/presentationml/2006/main">
  <p:tag name="KSO_WM_DIAGRAM_VIRTUALLY_FRAME" val="{&quot;height&quot;:313.6,&quot;left&quot;:527.15,&quot;top&quot;:114.2,&quot;width&quot;:409.45}"/>
</p:tagLst>
</file>

<file path=ppt/tags/tag121.xml><?xml version="1.0" encoding="utf-8"?>
<p:tagLst xmlns:p="http://schemas.openxmlformats.org/presentationml/2006/main">
  <p:tag name="KSO_WM_DIAGRAM_VIRTUALLY_FRAME" val="{&quot;height&quot;:313.6,&quot;left&quot;:527.15,&quot;top&quot;:114.2,&quot;width&quot;:409.45}"/>
</p:tagLst>
</file>

<file path=ppt/tags/tag122.xml><?xml version="1.0" encoding="utf-8"?>
<p:tagLst xmlns:p="http://schemas.openxmlformats.org/presentationml/2006/main">
  <p:tag name="KSO_WM_DIAGRAM_VIRTUALLY_FRAME" val="{&quot;height&quot;:313.6,&quot;left&quot;:527.15,&quot;top&quot;:114.2,&quot;width&quot;:409.45}"/>
</p:tagLst>
</file>

<file path=ppt/tags/tag123.xml><?xml version="1.0" encoding="utf-8"?>
<p:tagLst xmlns:p="http://schemas.openxmlformats.org/presentationml/2006/main">
  <p:tag name="KSO_WM_DIAGRAM_VIRTUALLY_FRAME" val="{&quot;height&quot;:313.6,&quot;left&quot;:527.15,&quot;top&quot;:114.2,&quot;width&quot;:409.45}"/>
</p:tagLst>
</file>

<file path=ppt/tags/tag124.xml><?xml version="1.0" encoding="utf-8"?>
<p:tagLst xmlns:p="http://schemas.openxmlformats.org/presentationml/2006/main">
  <p:tag name="KSO_WM_DIAGRAM_VIRTUALLY_FRAME" val="{&quot;height&quot;:313.6,&quot;left&quot;:527.15,&quot;top&quot;:114.2,&quot;width&quot;:409.45}"/>
</p:tagLst>
</file>

<file path=ppt/tags/tag125.xml><?xml version="1.0" encoding="utf-8"?>
<p:tagLst xmlns:p="http://schemas.openxmlformats.org/presentationml/2006/main">
  <p:tag name="KSO_WM_DIAGRAM_VIRTUALLY_FRAME" val="{&quot;height&quot;:313.6,&quot;left&quot;:527.15,&quot;top&quot;:114.2,&quot;width&quot;:409.45}"/>
</p:tagLst>
</file>

<file path=ppt/tags/tag126.xml><?xml version="1.0" encoding="utf-8"?>
<p:tagLst xmlns:p="http://schemas.openxmlformats.org/presentationml/2006/main">
  <p:tag name="KSO_WM_DIAGRAM_VIRTUALLY_FRAME" val="{&quot;height&quot;:313.6,&quot;left&quot;:527.15,&quot;top&quot;:114.2,&quot;width&quot;:409.45}"/>
</p:tagLst>
</file>

<file path=ppt/tags/tag127.xml><?xml version="1.0" encoding="utf-8"?>
<p:tagLst xmlns:p="http://schemas.openxmlformats.org/presentationml/2006/main">
  <p:tag name="KSO_WM_DIAGRAM_VIRTUALLY_FRAME" val="{&quot;height&quot;:313.6,&quot;left&quot;:527.15,&quot;top&quot;:114.2,&quot;width&quot;:409.45}"/>
</p:tagLst>
</file>

<file path=ppt/tags/tag128.xml><?xml version="1.0" encoding="utf-8"?>
<p:tagLst xmlns:p="http://schemas.openxmlformats.org/presentationml/2006/main">
  <p:tag name="KSO_WM_DIAGRAM_VIRTUALLY_FRAME" val="{&quot;height&quot;:313.6,&quot;left&quot;:527.15,&quot;top&quot;:114.2,&quot;width&quot;:409.45}"/>
</p:tagLst>
</file>

<file path=ppt/tags/tag129.xml><?xml version="1.0" encoding="utf-8"?>
<p:tagLst xmlns:p="http://schemas.openxmlformats.org/presentationml/2006/main">
  <p:tag name="KSO_WM_DIAGRAM_VIRTUALLY_FRAME" val="{&quot;height&quot;:313.6,&quot;left&quot;:527.15,&quot;top&quot;:114.2,&quot;width&quot;:409.45}"/>
</p:tagLst>
</file>

<file path=ppt/tags/tag13.xml><?xml version="1.0" encoding="utf-8"?>
<p:tagLst xmlns:p="http://schemas.openxmlformats.org/presentationml/2006/main">
  <p:tag name="KSO_WM_DIAGRAM_VIRTUALLY_FRAME" val="{&quot;height&quot;:313.6,&quot;left&quot;:527.15,&quot;top&quot;:114.2,&quot;width&quot;:409.45}"/>
</p:tagLst>
</file>

<file path=ppt/tags/tag130.xml><?xml version="1.0" encoding="utf-8"?>
<p:tagLst xmlns:p="http://schemas.openxmlformats.org/presentationml/2006/main">
  <p:tag name="KSO_WM_BEAUTIFY_FLAG" val=""/>
</p:tagLst>
</file>

<file path=ppt/tags/tag131.xml><?xml version="1.0" encoding="utf-8"?>
<p:tagLst xmlns:p="http://schemas.openxmlformats.org/presentationml/2006/main">
  <p:tag name="KSO_WM_BEAUTIFY_FLAG" val=""/>
</p:tagLst>
</file>

<file path=ppt/tags/tag132.xml><?xml version="1.0" encoding="utf-8"?>
<p:tagLst xmlns:p="http://schemas.openxmlformats.org/presentationml/2006/main">
  <p:tag name="KSO_WM_BEAUTIFY_FLAG" val=""/>
</p:tagLst>
</file>

<file path=ppt/tags/tag133.xml><?xml version="1.0" encoding="utf-8"?>
<p:tagLst xmlns:p="http://schemas.openxmlformats.org/presentationml/2006/main">
  <p:tag name="KSO_WM_BEAUTIFY_FLAG" val=""/>
</p:tagLst>
</file>

<file path=ppt/tags/tag134.xml><?xml version="1.0" encoding="utf-8"?>
<p:tagLst xmlns:p="http://schemas.openxmlformats.org/presentationml/2006/main">
  <p:tag name="KSO_WM_DIAGRAM_VIRTUALLY_FRAME" val="{&quot;height&quot;:313.6,&quot;left&quot;:527.15,&quot;top&quot;:114.2,&quot;width&quot;:409.45}"/>
</p:tagLst>
</file>

<file path=ppt/tags/tag135.xml><?xml version="1.0" encoding="utf-8"?>
<p:tagLst xmlns:p="http://schemas.openxmlformats.org/presentationml/2006/main">
  <p:tag name="KSO_WM_DIAGRAM_VIRTUALLY_FRAME" val="{&quot;height&quot;:313.6,&quot;left&quot;:527.15,&quot;top&quot;:114.2,&quot;width&quot;:409.45}"/>
</p:tagLst>
</file>

<file path=ppt/tags/tag136.xml><?xml version="1.0" encoding="utf-8"?>
<p:tagLst xmlns:p="http://schemas.openxmlformats.org/presentationml/2006/main">
  <p:tag name="KSO_WM_DIAGRAM_VIRTUALLY_FRAME" val="{&quot;height&quot;:313.6,&quot;left&quot;:527.15,&quot;top&quot;:114.2,&quot;width&quot;:409.45}"/>
</p:tagLst>
</file>

<file path=ppt/tags/tag137.xml><?xml version="1.0" encoding="utf-8"?>
<p:tagLst xmlns:p="http://schemas.openxmlformats.org/presentationml/2006/main">
  <p:tag name="KSO_WM_DIAGRAM_VIRTUALLY_FRAME" val="{&quot;height&quot;:313.6,&quot;left&quot;:527.15,&quot;top&quot;:114.2,&quot;width&quot;:409.45}"/>
</p:tagLst>
</file>

<file path=ppt/tags/tag138.xml><?xml version="1.0" encoding="utf-8"?>
<p:tagLst xmlns:p="http://schemas.openxmlformats.org/presentationml/2006/main">
  <p:tag name="KSO_WM_DIAGRAM_VIRTUALLY_FRAME" val="{&quot;height&quot;:313.6,&quot;left&quot;:527.15,&quot;top&quot;:114.2,&quot;width&quot;:409.45}"/>
</p:tagLst>
</file>

<file path=ppt/tags/tag139.xml><?xml version="1.0" encoding="utf-8"?>
<p:tagLst xmlns:p="http://schemas.openxmlformats.org/presentationml/2006/main">
  <p:tag name="KSO_WM_DIAGRAM_VIRTUALLY_FRAME" val="{&quot;height&quot;:313.6,&quot;left&quot;:527.15,&quot;top&quot;:114.2,&quot;width&quot;:409.45}"/>
</p:tagLst>
</file>

<file path=ppt/tags/tag14.xml><?xml version="1.0" encoding="utf-8"?>
<p:tagLst xmlns:p="http://schemas.openxmlformats.org/presentationml/2006/main">
  <p:tag name="KSO_WM_DIAGRAM_VIRTUALLY_FRAME" val="{&quot;height&quot;:313.6,&quot;left&quot;:527.15,&quot;top&quot;:114.2,&quot;width&quot;:409.45}"/>
</p:tagLst>
</file>

<file path=ppt/tags/tag140.xml><?xml version="1.0" encoding="utf-8"?>
<p:tagLst xmlns:p="http://schemas.openxmlformats.org/presentationml/2006/main">
  <p:tag name="KSO_WM_DIAGRAM_VIRTUALLY_FRAME" val="{&quot;height&quot;:313.6,&quot;left&quot;:527.15,&quot;top&quot;:114.2,&quot;width&quot;:409.45}"/>
</p:tagLst>
</file>

<file path=ppt/tags/tag141.xml><?xml version="1.0" encoding="utf-8"?>
<p:tagLst xmlns:p="http://schemas.openxmlformats.org/presentationml/2006/main">
  <p:tag name="KSO_WM_DIAGRAM_VIRTUALLY_FRAME" val="{&quot;height&quot;:313.6,&quot;left&quot;:527.15,&quot;top&quot;:114.2,&quot;width&quot;:409.45}"/>
</p:tagLst>
</file>

<file path=ppt/tags/tag142.xml><?xml version="1.0" encoding="utf-8"?>
<p:tagLst xmlns:p="http://schemas.openxmlformats.org/presentationml/2006/main">
  <p:tag name="KSO_WM_DIAGRAM_VIRTUALLY_FRAME" val="{&quot;height&quot;:313.6,&quot;left&quot;:527.15,&quot;top&quot;:114.2,&quot;width&quot;:409.45}"/>
</p:tagLst>
</file>

<file path=ppt/tags/tag143.xml><?xml version="1.0" encoding="utf-8"?>
<p:tagLst xmlns:p="http://schemas.openxmlformats.org/presentationml/2006/main">
  <p:tag name="KSO_WM_DIAGRAM_VIRTUALLY_FRAME" val="{&quot;height&quot;:313.6,&quot;left&quot;:527.15,&quot;top&quot;:114.2,&quot;width&quot;:409.45}"/>
</p:tagLst>
</file>

<file path=ppt/tags/tag144.xml><?xml version="1.0" encoding="utf-8"?>
<p:tagLst xmlns:p="http://schemas.openxmlformats.org/presentationml/2006/main">
  <p:tag name="KSO_WM_DIAGRAM_VIRTUALLY_FRAME" val="{&quot;height&quot;:313.6,&quot;left&quot;:527.15,&quot;top&quot;:114.2,&quot;width&quot;:409.45}"/>
</p:tagLst>
</file>

<file path=ppt/tags/tag145.xml><?xml version="1.0" encoding="utf-8"?>
<p:tagLst xmlns:p="http://schemas.openxmlformats.org/presentationml/2006/main">
  <p:tag name="KSO_WM_DIAGRAM_VIRTUALLY_FRAME" val="{&quot;height&quot;:313.6,&quot;left&quot;:527.15,&quot;top&quot;:114.2,&quot;width&quot;:409.45}"/>
</p:tagLst>
</file>

<file path=ppt/tags/tag146.xml><?xml version="1.0" encoding="utf-8"?>
<p:tagLst xmlns:p="http://schemas.openxmlformats.org/presentationml/2006/main">
  <p:tag name="KSO_WM_DIAGRAM_VIRTUALLY_FRAME" val="{&quot;height&quot;:313.6,&quot;left&quot;:527.15,&quot;top&quot;:114.2,&quot;width&quot;:409.45}"/>
</p:tagLst>
</file>

<file path=ppt/tags/tag147.xml><?xml version="1.0" encoding="utf-8"?>
<p:tagLst xmlns:p="http://schemas.openxmlformats.org/presentationml/2006/main">
  <p:tag name="KSO_WM_BEAUTIFY_FLAG" val=""/>
</p:tagLst>
</file>

<file path=ppt/tags/tag148.xml><?xml version="1.0" encoding="utf-8"?>
<p:tagLst xmlns:p="http://schemas.openxmlformats.org/presentationml/2006/main">
  <p:tag name="KSO_WM_BEAUTIFY_FLAG" val=""/>
</p:tagLst>
</file>

<file path=ppt/tags/tag149.xml><?xml version="1.0" encoding="utf-8"?>
<p:tagLst xmlns:p="http://schemas.openxmlformats.org/presentationml/2006/main">
  <p:tag name="KSO_WM_BEAUTIFY_FLAG" val=""/>
</p:tagLst>
</file>

<file path=ppt/tags/tag15.xml><?xml version="1.0" encoding="utf-8"?>
<p:tagLst xmlns:p="http://schemas.openxmlformats.org/presentationml/2006/main">
  <p:tag name="KSO_WM_DIAGRAM_VIRTUALLY_FRAME" val="{&quot;height&quot;:313.6,&quot;left&quot;:527.15,&quot;top&quot;:114.2,&quot;width&quot;:409.45}"/>
</p:tagLst>
</file>

<file path=ppt/tags/tag150.xml><?xml version="1.0" encoding="utf-8"?>
<p:tagLst xmlns:p="http://schemas.openxmlformats.org/presentationml/2006/main">
  <p:tag name="KSO_WM_BEAUTIFY_FLAG" val=""/>
</p:tagLst>
</file>

<file path=ppt/tags/tag151.xml><?xml version="1.0" encoding="utf-8"?>
<p:tagLst xmlns:p="http://schemas.openxmlformats.org/presentationml/2006/main">
  <p:tag name="KSO_WPP_MARK_KEY" val="24f52fed-0f4a-41cf-893a-d82469f19cea"/>
  <p:tag name="COMMONDATA" val="eyJoZGlkIjoiNDYyMzA4NDNlYzUwNWI0YTA0YjUwM2I5YWFhMmNlZDkifQ=="/>
</p:tagLst>
</file>

<file path=ppt/tags/tag16.xml><?xml version="1.0" encoding="utf-8"?>
<p:tagLst xmlns:p="http://schemas.openxmlformats.org/presentationml/2006/main">
  <p:tag name="KSO_WM_DIAGRAM_VIRTUALLY_FRAME" val="{&quot;height&quot;:313.6,&quot;left&quot;:527.15,&quot;top&quot;:114.2,&quot;width&quot;:409.45}"/>
</p:tagLst>
</file>

<file path=ppt/tags/tag17.xml><?xml version="1.0" encoding="utf-8"?>
<p:tagLst xmlns:p="http://schemas.openxmlformats.org/presentationml/2006/main">
  <p:tag name="KSO_WM_DIAGRAM_VIRTUALLY_FRAME" val="{&quot;height&quot;:313.6,&quot;left&quot;:527.15,&quot;top&quot;:114.2,&quot;width&quot;:409.45}"/>
</p:tagLst>
</file>

<file path=ppt/tags/tag18.xml><?xml version="1.0" encoding="utf-8"?>
<p:tagLst xmlns:p="http://schemas.openxmlformats.org/presentationml/2006/main">
  <p:tag name="KSO_WM_DIAGRAM_VIRTUALLY_FRAME" val="{&quot;height&quot;:313.6,&quot;left&quot;:527.15,&quot;top&quot;:114.2,&quot;width&quot;:409.45}"/>
</p:tagLst>
</file>

<file path=ppt/tags/tag19.xml><?xml version="1.0" encoding="utf-8"?>
<p:tagLst xmlns:p="http://schemas.openxmlformats.org/presentationml/2006/main">
  <p:tag name="KSO_WM_DIAGRAM_VIRTUALLY_FRAME" val="{&quot;height&quot;:313.6,&quot;left&quot;:527.15,&quot;top&quot;:114.2,&quot;width&quot;:409.45}"/>
</p:tagLst>
</file>

<file path=ppt/tags/tag2.xml><?xml version="1.0" encoding="utf-8"?>
<p:tagLst xmlns:p="http://schemas.openxmlformats.org/presentationml/2006/main">
  <p:tag name="KSO_WM_DIAGRAM_VIRTUALLY_FRAME" val="{&quot;height&quot;:313.6,&quot;left&quot;:527.15,&quot;top&quot;:114.2,&quot;width&quot;:409.45}"/>
</p:tagLst>
</file>

<file path=ppt/tags/tag20.xml><?xml version="1.0" encoding="utf-8"?>
<p:tagLst xmlns:p="http://schemas.openxmlformats.org/presentationml/2006/main">
  <p:tag name="KSO_WM_DIAGRAM_VIRTUALLY_FRAME" val="{&quot;height&quot;:313.6,&quot;left&quot;:527.15,&quot;top&quot;:114.2,&quot;width&quot;:409.45}"/>
</p:tagLst>
</file>

<file path=ppt/tags/tag21.xml><?xml version="1.0" encoding="utf-8"?>
<p:tagLst xmlns:p="http://schemas.openxmlformats.org/presentationml/2006/main">
  <p:tag name="KSO_WM_DIAGRAM_VIRTUALLY_FRAME" val="{&quot;height&quot;:313.6,&quot;left&quot;:527.15,&quot;top&quot;:114.2,&quot;width&quot;:409.45}"/>
</p:tagLst>
</file>

<file path=ppt/tags/tag22.xml><?xml version="1.0" encoding="utf-8"?>
<p:tagLst xmlns:p="http://schemas.openxmlformats.org/presentationml/2006/main">
  <p:tag name="KSO_WM_DIAGRAM_VIRTUALLY_FRAME" val="{&quot;height&quot;:313.6,&quot;left&quot;:527.15,&quot;top&quot;:114.2,&quot;width&quot;:409.45}"/>
</p:tagLst>
</file>

<file path=ppt/tags/tag23.xml><?xml version="1.0" encoding="utf-8"?>
<p:tagLst xmlns:p="http://schemas.openxmlformats.org/presentationml/2006/main">
  <p:tag name="KSO_WM_DIAGRAM_VIRTUALLY_FRAME" val="{&quot;height&quot;:313.6,&quot;left&quot;:527.15,&quot;top&quot;:114.2,&quot;width&quot;:409.45}"/>
</p:tagLst>
</file>

<file path=ppt/tags/tag24.xml><?xml version="1.0" encoding="utf-8"?>
<p:tagLst xmlns:p="http://schemas.openxmlformats.org/presentationml/2006/main">
  <p:tag name="KSO_WM_DIAGRAM_VIRTUALLY_FRAME" val="{&quot;height&quot;:313.6,&quot;left&quot;:527.15,&quot;top&quot;:114.2,&quot;width&quot;:409.45}"/>
</p:tagLst>
</file>

<file path=ppt/tags/tag25.xml><?xml version="1.0" encoding="utf-8"?>
<p:tagLst xmlns:p="http://schemas.openxmlformats.org/presentationml/2006/main">
  <p:tag name="KSO_WM_DIAGRAM_VIRTUALLY_FRAME" val="{&quot;height&quot;:313.6,&quot;left&quot;:527.15,&quot;top&quot;:114.2,&quot;width&quot;:409.45}"/>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BEAUTIFY_FLAG" val=""/>
</p:tagLst>
</file>

<file path=ppt/tags/tag28.xml><?xml version="1.0" encoding="utf-8"?>
<p:tagLst xmlns:p="http://schemas.openxmlformats.org/presentationml/2006/main">
  <p:tag name="KSO_WM_BEAUTIFY_FLAG" val=""/>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DIAGRAM_VIRTUALLY_FRAME" val="{&quot;height&quot;:313.6,&quot;left&quot;:527.15,&quot;top&quot;:114.2,&quot;width&quot;:409.45}"/>
</p:tagLst>
</file>

<file path=ppt/tags/tag30.xml><?xml version="1.0" encoding="utf-8"?>
<p:tagLst xmlns:p="http://schemas.openxmlformats.org/presentationml/2006/main">
  <p:tag name="KSO_WM_DIAGRAM_VIRTUALLY_FRAME" val="{&quot;height&quot;:313.6,&quot;left&quot;:527.15,&quot;top&quot;:114.2,&quot;width&quot;:409.45}"/>
</p:tagLst>
</file>

<file path=ppt/tags/tag31.xml><?xml version="1.0" encoding="utf-8"?>
<p:tagLst xmlns:p="http://schemas.openxmlformats.org/presentationml/2006/main">
  <p:tag name="KSO_WM_DIAGRAM_VIRTUALLY_FRAME" val="{&quot;height&quot;:313.6,&quot;left&quot;:527.15,&quot;top&quot;:114.2,&quot;width&quot;:409.45}"/>
</p:tagLst>
</file>

<file path=ppt/tags/tag32.xml><?xml version="1.0" encoding="utf-8"?>
<p:tagLst xmlns:p="http://schemas.openxmlformats.org/presentationml/2006/main">
  <p:tag name="KSO_WM_DIAGRAM_VIRTUALLY_FRAME" val="{&quot;height&quot;:313.6,&quot;left&quot;:527.15,&quot;top&quot;:114.2,&quot;width&quot;:409.45}"/>
</p:tagLst>
</file>

<file path=ppt/tags/tag33.xml><?xml version="1.0" encoding="utf-8"?>
<p:tagLst xmlns:p="http://schemas.openxmlformats.org/presentationml/2006/main">
  <p:tag name="KSO_WM_DIAGRAM_VIRTUALLY_FRAME" val="{&quot;height&quot;:313.6,&quot;left&quot;:527.15,&quot;top&quot;:114.2,&quot;width&quot;:409.45}"/>
</p:tagLst>
</file>

<file path=ppt/tags/tag34.xml><?xml version="1.0" encoding="utf-8"?>
<p:tagLst xmlns:p="http://schemas.openxmlformats.org/presentationml/2006/main">
  <p:tag name="KSO_WM_DIAGRAM_VIRTUALLY_FRAME" val="{&quot;height&quot;:313.6,&quot;left&quot;:527.15,&quot;top&quot;:114.2,&quot;width&quot;:409.45}"/>
</p:tagLst>
</file>

<file path=ppt/tags/tag35.xml><?xml version="1.0" encoding="utf-8"?>
<p:tagLst xmlns:p="http://schemas.openxmlformats.org/presentationml/2006/main">
  <p:tag name="KSO_WM_DIAGRAM_VIRTUALLY_FRAME" val="{&quot;height&quot;:313.6,&quot;left&quot;:527.15,&quot;top&quot;:114.2,&quot;width&quot;:409.45}"/>
</p:tagLst>
</file>

<file path=ppt/tags/tag36.xml><?xml version="1.0" encoding="utf-8"?>
<p:tagLst xmlns:p="http://schemas.openxmlformats.org/presentationml/2006/main">
  <p:tag name="KSO_WM_DIAGRAM_VIRTUALLY_FRAME" val="{&quot;height&quot;:313.6,&quot;left&quot;:527.15,&quot;top&quot;:114.2,&quot;width&quot;:409.45}"/>
</p:tagLst>
</file>

<file path=ppt/tags/tag37.xml><?xml version="1.0" encoding="utf-8"?>
<p:tagLst xmlns:p="http://schemas.openxmlformats.org/presentationml/2006/main">
  <p:tag name="KSO_WM_DIAGRAM_VIRTUALLY_FRAME" val="{&quot;height&quot;:313.6,&quot;left&quot;:527.15,&quot;top&quot;:114.2,&quot;width&quot;:409.45}"/>
</p:tagLst>
</file>

<file path=ppt/tags/tag38.xml><?xml version="1.0" encoding="utf-8"?>
<p:tagLst xmlns:p="http://schemas.openxmlformats.org/presentationml/2006/main">
  <p:tag name="KSO_WM_DIAGRAM_VIRTUALLY_FRAME" val="{&quot;height&quot;:313.6,&quot;left&quot;:527.15,&quot;top&quot;:114.2,&quot;width&quot;:409.45}"/>
</p:tagLst>
</file>

<file path=ppt/tags/tag39.xml><?xml version="1.0" encoding="utf-8"?>
<p:tagLst xmlns:p="http://schemas.openxmlformats.org/presentationml/2006/main">
  <p:tag name="KSO_WM_DIAGRAM_VIRTUALLY_FRAME" val="{&quot;height&quot;:313.6,&quot;left&quot;:527.15,&quot;top&quot;:114.2,&quot;width&quot;:409.45}"/>
</p:tagLst>
</file>

<file path=ppt/tags/tag4.xml><?xml version="1.0" encoding="utf-8"?>
<p:tagLst xmlns:p="http://schemas.openxmlformats.org/presentationml/2006/main">
  <p:tag name="KSO_WM_DIAGRAM_VIRTUALLY_FRAME" val="{&quot;height&quot;:313.6,&quot;left&quot;:527.15,&quot;top&quot;:114.2,&quot;width&quot;:409.45}"/>
</p:tagLst>
</file>

<file path=ppt/tags/tag40.xml><?xml version="1.0" encoding="utf-8"?>
<p:tagLst xmlns:p="http://schemas.openxmlformats.org/presentationml/2006/main">
  <p:tag name="KSO_WM_DIAGRAM_VIRTUALLY_FRAME" val="{&quot;height&quot;:313.6,&quot;left&quot;:527.15,&quot;top&quot;:114.2,&quot;width&quot;:409.45}"/>
</p:tagLst>
</file>

<file path=ppt/tags/tag41.xml><?xml version="1.0" encoding="utf-8"?>
<p:tagLst xmlns:p="http://schemas.openxmlformats.org/presentationml/2006/main">
  <p:tag name="KSO_WM_DIAGRAM_VIRTUALLY_FRAME" val="{&quot;height&quot;:313.6,&quot;left&quot;:527.15,&quot;top&quot;:114.2,&quot;width&quot;:409.45}"/>
</p:tagLst>
</file>

<file path=ppt/tags/tag42.xml><?xml version="1.0" encoding="utf-8"?>
<p:tagLst xmlns:p="http://schemas.openxmlformats.org/presentationml/2006/main">
  <p:tag name="KSO_WM_DIAGRAM_VIRTUALLY_FRAME" val="{&quot;height&quot;:313.6,&quot;left&quot;:527.15,&quot;top&quot;:114.2,&quot;width&quot;:409.45}"/>
</p:tagLst>
</file>

<file path=ppt/tags/tag43.xml><?xml version="1.0" encoding="utf-8"?>
<p:tagLst xmlns:p="http://schemas.openxmlformats.org/presentationml/2006/main">
  <p:tag name="KSO_WM_DIAGRAM_VIRTUALLY_FRAME" val="{&quot;height&quot;:313.6,&quot;left&quot;:527.15,&quot;top&quot;:114.2,&quot;width&quot;:409.45}"/>
</p:tagLst>
</file>

<file path=ppt/tags/tag44.xml><?xml version="1.0" encoding="utf-8"?>
<p:tagLst xmlns:p="http://schemas.openxmlformats.org/presentationml/2006/main">
  <p:tag name="KSO_WM_DIAGRAM_VIRTUALLY_FRAME" val="{&quot;height&quot;:313.6,&quot;left&quot;:527.15,&quot;top&quot;:114.2,&quot;width&quot;:409.45}"/>
</p:tagLst>
</file>

<file path=ppt/tags/tag45.xml><?xml version="1.0" encoding="utf-8"?>
<p:tagLst xmlns:p="http://schemas.openxmlformats.org/presentationml/2006/main">
  <p:tag name="KSO_WM_DIAGRAM_VIRTUALLY_FRAME" val="{&quot;height&quot;:313.6,&quot;left&quot;:527.15,&quot;top&quot;:114.2,&quot;width&quot;:409.45}"/>
</p:tagLst>
</file>

<file path=ppt/tags/tag46.xml><?xml version="1.0" encoding="utf-8"?>
<p:tagLst xmlns:p="http://schemas.openxmlformats.org/presentationml/2006/main">
  <p:tag name="KSO_WM_DIAGRAM_VIRTUALLY_FRAME" val="{&quot;height&quot;:313.6,&quot;left&quot;:527.15,&quot;top&quot;:114.2,&quot;width&quot;:409.45}"/>
</p:tagLst>
</file>

<file path=ppt/tags/tag47.xml><?xml version="1.0" encoding="utf-8"?>
<p:tagLst xmlns:p="http://schemas.openxmlformats.org/presentationml/2006/main">
  <p:tag name="KSO_WM_DIAGRAM_VIRTUALLY_FRAME" val="{&quot;height&quot;:313.6,&quot;left&quot;:527.15,&quot;top&quot;:114.2,&quot;width&quot;:409.45}"/>
</p:tagLst>
</file>

<file path=ppt/tags/tag48.xml><?xml version="1.0" encoding="utf-8"?>
<p:tagLst xmlns:p="http://schemas.openxmlformats.org/presentationml/2006/main">
  <p:tag name="KSO_WM_DIAGRAM_VIRTUALLY_FRAME" val="{&quot;height&quot;:313.6,&quot;left&quot;:527.15,&quot;top&quot;:114.2,&quot;width&quot;:409.45}"/>
</p:tagLst>
</file>

<file path=ppt/tags/tag49.xml><?xml version="1.0" encoding="utf-8"?>
<p:tagLst xmlns:p="http://schemas.openxmlformats.org/presentationml/2006/main">
  <p:tag name="KSO_WM_DIAGRAM_VIRTUALLY_FRAME" val="{&quot;height&quot;:313.6,&quot;left&quot;:527.15,&quot;top&quot;:114.2,&quot;width&quot;:409.45}"/>
</p:tagLst>
</file>

<file path=ppt/tags/tag5.xml><?xml version="1.0" encoding="utf-8"?>
<p:tagLst xmlns:p="http://schemas.openxmlformats.org/presentationml/2006/main">
  <p:tag name="KSO_WM_DIAGRAM_VIRTUALLY_FRAME" val="{&quot;height&quot;:313.6,&quot;left&quot;:527.15,&quot;top&quot;:114.2,&quot;width&quot;:409.45}"/>
</p:tagLst>
</file>

<file path=ppt/tags/tag50.xml><?xml version="1.0" encoding="utf-8"?>
<p:tagLst xmlns:p="http://schemas.openxmlformats.org/presentationml/2006/main">
  <p:tag name="KSO_WM_DIAGRAM_VIRTUALLY_FRAME" val="{&quot;height&quot;:313.6,&quot;left&quot;:527.15,&quot;top&quot;:114.2,&quot;width&quot;:409.45}"/>
</p:tagLst>
</file>

<file path=ppt/tags/tag51.xml><?xml version="1.0" encoding="utf-8"?>
<p:tagLst xmlns:p="http://schemas.openxmlformats.org/presentationml/2006/main">
  <p:tag name="KSO_WM_DIAGRAM_VIRTUALLY_FRAME" val="{&quot;height&quot;:313.6,&quot;left&quot;:527.15,&quot;top&quot;:114.2,&quot;width&quot;:409.45}"/>
</p:tagLst>
</file>

<file path=ppt/tags/tag52.xml><?xml version="1.0" encoding="utf-8"?>
<p:tagLst xmlns:p="http://schemas.openxmlformats.org/presentationml/2006/main">
  <p:tag name="KSO_WM_DIAGRAM_VIRTUALLY_FRAME" val="{&quot;height&quot;:313.6,&quot;left&quot;:527.15,&quot;top&quot;:114.2,&quot;width&quot;:409.45}"/>
</p:tagLst>
</file>

<file path=ppt/tags/tag53.xml><?xml version="1.0" encoding="utf-8"?>
<p:tagLst xmlns:p="http://schemas.openxmlformats.org/presentationml/2006/main">
  <p:tag name="KSO_WM_DIAGRAM_VIRTUALLY_FRAME" val="{&quot;height&quot;:313.6,&quot;left&quot;:527.15,&quot;top&quot;:114.2,&quot;width&quot;:409.45}"/>
</p:tagLst>
</file>

<file path=ppt/tags/tag54.xml><?xml version="1.0" encoding="utf-8"?>
<p:tagLst xmlns:p="http://schemas.openxmlformats.org/presentationml/2006/main">
  <p:tag name="KSO_WM_DIAGRAM_VIRTUALLY_FRAME" val="{&quot;height&quot;:313.6,&quot;left&quot;:527.15,&quot;top&quot;:114.2,&quot;width&quot;:409.45}"/>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DIAGRAM_VIRTUALLY_FRAME" val="{&quot;height&quot;:313.6,&quot;left&quot;:527.15,&quot;top&quot;:114.2,&quot;width&quot;:409.45}"/>
</p:tagLst>
</file>

<file path=ppt/tags/tag6.xml><?xml version="1.0" encoding="utf-8"?>
<p:tagLst xmlns:p="http://schemas.openxmlformats.org/presentationml/2006/main">
  <p:tag name="KSO_WM_DIAGRAM_VIRTUALLY_FRAME" val="{&quot;height&quot;:313.6,&quot;left&quot;:527.15,&quot;top&quot;:114.2,&quot;width&quot;:409.45}"/>
</p:tagLst>
</file>

<file path=ppt/tags/tag60.xml><?xml version="1.0" encoding="utf-8"?>
<p:tagLst xmlns:p="http://schemas.openxmlformats.org/presentationml/2006/main">
  <p:tag name="KSO_WM_DIAGRAM_VIRTUALLY_FRAME" val="{&quot;height&quot;:313.6,&quot;left&quot;:527.15,&quot;top&quot;:114.2,&quot;width&quot;:409.45}"/>
</p:tagLst>
</file>

<file path=ppt/tags/tag61.xml><?xml version="1.0" encoding="utf-8"?>
<p:tagLst xmlns:p="http://schemas.openxmlformats.org/presentationml/2006/main">
  <p:tag name="KSO_WM_DIAGRAM_VIRTUALLY_FRAME" val="{&quot;height&quot;:313.6,&quot;left&quot;:527.15,&quot;top&quot;:114.2,&quot;width&quot;:409.45}"/>
</p:tagLst>
</file>

<file path=ppt/tags/tag62.xml><?xml version="1.0" encoding="utf-8"?>
<p:tagLst xmlns:p="http://schemas.openxmlformats.org/presentationml/2006/main">
  <p:tag name="KSO_WM_DIAGRAM_VIRTUALLY_FRAME" val="{&quot;height&quot;:313.6,&quot;left&quot;:527.15,&quot;top&quot;:114.2,&quot;width&quot;:409.45}"/>
</p:tagLst>
</file>

<file path=ppt/tags/tag63.xml><?xml version="1.0" encoding="utf-8"?>
<p:tagLst xmlns:p="http://schemas.openxmlformats.org/presentationml/2006/main">
  <p:tag name="KSO_WM_DIAGRAM_VIRTUALLY_FRAME" val="{&quot;height&quot;:313.6,&quot;left&quot;:527.15,&quot;top&quot;:114.2,&quot;width&quot;:409.45}"/>
</p:tagLst>
</file>

<file path=ppt/tags/tag64.xml><?xml version="1.0" encoding="utf-8"?>
<p:tagLst xmlns:p="http://schemas.openxmlformats.org/presentationml/2006/main">
  <p:tag name="KSO_WM_DIAGRAM_VIRTUALLY_FRAME" val="{&quot;height&quot;:313.6,&quot;left&quot;:527.15,&quot;top&quot;:114.2,&quot;width&quot;:409.45}"/>
</p:tagLst>
</file>

<file path=ppt/tags/tag65.xml><?xml version="1.0" encoding="utf-8"?>
<p:tagLst xmlns:p="http://schemas.openxmlformats.org/presentationml/2006/main">
  <p:tag name="KSO_WM_DIAGRAM_VIRTUALLY_FRAME" val="{&quot;height&quot;:313.6,&quot;left&quot;:527.15,&quot;top&quot;:114.2,&quot;width&quot;:409.45}"/>
</p:tagLst>
</file>

<file path=ppt/tags/tag66.xml><?xml version="1.0" encoding="utf-8"?>
<p:tagLst xmlns:p="http://schemas.openxmlformats.org/presentationml/2006/main">
  <p:tag name="KSO_WM_DIAGRAM_VIRTUALLY_FRAME" val="{&quot;height&quot;:313.6,&quot;left&quot;:527.15,&quot;top&quot;:114.2,&quot;width&quot;:409.45}"/>
</p:tagLst>
</file>

<file path=ppt/tags/tag67.xml><?xml version="1.0" encoding="utf-8"?>
<p:tagLst xmlns:p="http://schemas.openxmlformats.org/presentationml/2006/main">
  <p:tag name="KSO_WM_DIAGRAM_VIRTUALLY_FRAME" val="{&quot;height&quot;:313.6,&quot;left&quot;:527.15,&quot;top&quot;:114.2,&quot;width&quot;:409.45}"/>
</p:tagLst>
</file>

<file path=ppt/tags/tag68.xml><?xml version="1.0" encoding="utf-8"?>
<p:tagLst xmlns:p="http://schemas.openxmlformats.org/presentationml/2006/main">
  <p:tag name="KSO_WM_DIAGRAM_VIRTUALLY_FRAME" val="{&quot;height&quot;:313.6,&quot;left&quot;:527.15,&quot;top&quot;:114.2,&quot;width&quot;:409.45}"/>
</p:tagLst>
</file>

<file path=ppt/tags/tag69.xml><?xml version="1.0" encoding="utf-8"?>
<p:tagLst xmlns:p="http://schemas.openxmlformats.org/presentationml/2006/main">
  <p:tag name="KSO_WM_DIAGRAM_VIRTUALLY_FRAME" val="{&quot;height&quot;:313.6,&quot;left&quot;:527.15,&quot;top&quot;:114.2,&quot;width&quot;:409.45}"/>
</p:tagLst>
</file>

<file path=ppt/tags/tag7.xml><?xml version="1.0" encoding="utf-8"?>
<p:tagLst xmlns:p="http://schemas.openxmlformats.org/presentationml/2006/main">
  <p:tag name="KSO_WM_DIAGRAM_VIRTUALLY_FRAME" val="{&quot;height&quot;:313.6,&quot;left&quot;:527.15,&quot;top&quot;:114.2,&quot;width&quot;:409.45}"/>
</p:tagLst>
</file>

<file path=ppt/tags/tag70.xml><?xml version="1.0" encoding="utf-8"?>
<p:tagLst xmlns:p="http://schemas.openxmlformats.org/presentationml/2006/main">
  <p:tag name="KSO_WM_DIAGRAM_VIRTUALLY_FRAME" val="{&quot;height&quot;:313.6,&quot;left&quot;:527.15,&quot;top&quot;:114.2,&quot;width&quot;:409.45}"/>
</p:tagLst>
</file>

<file path=ppt/tags/tag71.xml><?xml version="1.0" encoding="utf-8"?>
<p:tagLst xmlns:p="http://schemas.openxmlformats.org/presentationml/2006/main">
  <p:tag name="KSO_WM_DIAGRAM_VIRTUALLY_FRAME" val="{&quot;height&quot;:313.6,&quot;left&quot;:527.15,&quot;top&quot;:114.2,&quot;width&quot;:409.45}"/>
</p:tagLst>
</file>

<file path=ppt/tags/tag72.xml><?xml version="1.0" encoding="utf-8"?>
<p:tagLst xmlns:p="http://schemas.openxmlformats.org/presentationml/2006/main">
  <p:tag name="KSO_WM_DIAGRAM_VIRTUALLY_FRAME" val="{&quot;height&quot;:313.6,&quot;left&quot;:527.15,&quot;top&quot;:114.2,&quot;width&quot;:409.45}"/>
</p:tagLst>
</file>

<file path=ppt/tags/tag73.xml><?xml version="1.0" encoding="utf-8"?>
<p:tagLst xmlns:p="http://schemas.openxmlformats.org/presentationml/2006/main">
  <p:tag name="KSO_WM_DIAGRAM_VIRTUALLY_FRAME" val="{&quot;height&quot;:313.6,&quot;left&quot;:527.15,&quot;top&quot;:114.2,&quot;width&quot;:409.45}"/>
</p:tagLst>
</file>

<file path=ppt/tags/tag74.xml><?xml version="1.0" encoding="utf-8"?>
<p:tagLst xmlns:p="http://schemas.openxmlformats.org/presentationml/2006/main">
  <p:tag name="KSO_WM_DIAGRAM_VIRTUALLY_FRAME" val="{&quot;height&quot;:313.6,&quot;left&quot;:527.15,&quot;top&quot;:114.2,&quot;width&quot;:409.45}"/>
</p:tagLst>
</file>

<file path=ppt/tags/tag75.xml><?xml version="1.0" encoding="utf-8"?>
<p:tagLst xmlns:p="http://schemas.openxmlformats.org/presentationml/2006/main">
  <p:tag name="KSO_WM_DIAGRAM_VIRTUALLY_FRAME" val="{&quot;height&quot;:313.6,&quot;left&quot;:527.15,&quot;top&quot;:114.2,&quot;width&quot;:409.45}"/>
</p:tagLst>
</file>

<file path=ppt/tags/tag76.xml><?xml version="1.0" encoding="utf-8"?>
<p:tagLst xmlns:p="http://schemas.openxmlformats.org/presentationml/2006/main">
  <p:tag name="KSO_WM_DIAGRAM_VIRTUALLY_FRAME" val="{&quot;height&quot;:313.6,&quot;left&quot;:527.15,&quot;top&quot;:114.2,&quot;width&quot;:409.45}"/>
</p:tagLst>
</file>

<file path=ppt/tags/tag77.xml><?xml version="1.0" encoding="utf-8"?>
<p:tagLst xmlns:p="http://schemas.openxmlformats.org/presentationml/2006/main">
  <p:tag name="KSO_WM_DIAGRAM_VIRTUALLY_FRAME" val="{&quot;height&quot;:313.6,&quot;left&quot;:527.15,&quot;top&quot;:114.2,&quot;width&quot;:409.45}"/>
</p:tagLst>
</file>

<file path=ppt/tags/tag78.xml><?xml version="1.0" encoding="utf-8"?>
<p:tagLst xmlns:p="http://schemas.openxmlformats.org/presentationml/2006/main">
  <p:tag name="KSO_WM_DIAGRAM_VIRTUALLY_FRAME" val="{&quot;height&quot;:313.6,&quot;left&quot;:527.15,&quot;top&quot;:114.2,&quot;width&quot;:409.45}"/>
</p:tagLst>
</file>

<file path=ppt/tags/tag79.xml><?xml version="1.0" encoding="utf-8"?>
<p:tagLst xmlns:p="http://schemas.openxmlformats.org/presentationml/2006/main">
  <p:tag name="KSO_WM_DIAGRAM_VIRTUALLY_FRAME" val="{&quot;height&quot;:313.6,&quot;left&quot;:527.15,&quot;top&quot;:114.2,&quot;width&quot;:409.45}"/>
</p:tagLst>
</file>

<file path=ppt/tags/tag8.xml><?xml version="1.0" encoding="utf-8"?>
<p:tagLst xmlns:p="http://schemas.openxmlformats.org/presentationml/2006/main">
  <p:tag name="KSO_WM_DIAGRAM_VIRTUALLY_FRAME" val="{&quot;height&quot;:313.6,&quot;left&quot;:527.15,&quot;top&quot;:114.2,&quot;width&quot;:409.45}"/>
</p:tagLst>
</file>

<file path=ppt/tags/tag80.xml><?xml version="1.0" encoding="utf-8"?>
<p:tagLst xmlns:p="http://schemas.openxmlformats.org/presentationml/2006/main">
  <p:tag name="KSO_WM_DIAGRAM_VIRTUALLY_FRAME" val="{&quot;height&quot;:313.6,&quot;left&quot;:527.15,&quot;top&quot;:114.2,&quot;width&quot;:409.45}"/>
</p:tagLst>
</file>

<file path=ppt/tags/tag81.xml><?xml version="1.0" encoding="utf-8"?>
<p:tagLst xmlns:p="http://schemas.openxmlformats.org/presentationml/2006/main">
  <p:tag name="KSO_WM_DIAGRAM_VIRTUALLY_FRAME" val="{&quot;height&quot;:313.6,&quot;left&quot;:527.15,&quot;top&quot;:114.2,&quot;width&quot;:409.45}"/>
</p:tagLst>
</file>

<file path=ppt/tags/tag82.xml><?xml version="1.0" encoding="utf-8"?>
<p:tagLst xmlns:p="http://schemas.openxmlformats.org/presentationml/2006/main">
  <p:tag name="KSO_WM_DIAGRAM_VIRTUALLY_FRAME" val="{&quot;height&quot;:313.6,&quot;left&quot;:527.15,&quot;top&quot;:114.2,&quot;width&quot;:409.45}"/>
</p:tagLst>
</file>

<file path=ppt/tags/tag83.xml><?xml version="1.0" encoding="utf-8"?>
<p:tagLst xmlns:p="http://schemas.openxmlformats.org/presentationml/2006/main">
  <p:tag name="KSO_WM_DIAGRAM_VIRTUALLY_FRAME" val="{&quot;height&quot;:313.6,&quot;left&quot;:527.15,&quot;top&quot;:114.2,&quot;width&quot;:409.45}"/>
</p:tagLst>
</file>

<file path=ppt/tags/tag84.xml><?xml version="1.0" encoding="utf-8"?>
<p:tagLst xmlns:p="http://schemas.openxmlformats.org/presentationml/2006/main">
  <p:tag name="KSO_WM_BEAUTIFY_FLAG" val=""/>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M_DIAGRAM_VIRTUALLY_FRAME" val="{&quot;height&quot;:313.6,&quot;left&quot;:527.15,&quot;top&quot;:114.2,&quot;width&quot;:409.45}"/>
</p:tagLst>
</file>

<file path=ppt/tags/tag89.xml><?xml version="1.0" encoding="utf-8"?>
<p:tagLst xmlns:p="http://schemas.openxmlformats.org/presentationml/2006/main">
  <p:tag name="KSO_WM_DIAGRAM_VIRTUALLY_FRAME" val="{&quot;height&quot;:313.6,&quot;left&quot;:527.15,&quot;top&quot;:114.2,&quot;width&quot;:409.45}"/>
</p:tagLst>
</file>

<file path=ppt/tags/tag9.xml><?xml version="1.0" encoding="utf-8"?>
<p:tagLst xmlns:p="http://schemas.openxmlformats.org/presentationml/2006/main">
  <p:tag name="KSO_WM_DIAGRAM_VIRTUALLY_FRAME" val="{&quot;height&quot;:313.6,&quot;left&quot;:527.15,&quot;top&quot;:114.2,&quot;width&quot;:409.45}"/>
</p:tagLst>
</file>

<file path=ppt/tags/tag90.xml><?xml version="1.0" encoding="utf-8"?>
<p:tagLst xmlns:p="http://schemas.openxmlformats.org/presentationml/2006/main">
  <p:tag name="KSO_WM_DIAGRAM_VIRTUALLY_FRAME" val="{&quot;height&quot;:313.6,&quot;left&quot;:527.15,&quot;top&quot;:114.2,&quot;width&quot;:409.45}"/>
</p:tagLst>
</file>

<file path=ppt/tags/tag91.xml><?xml version="1.0" encoding="utf-8"?>
<p:tagLst xmlns:p="http://schemas.openxmlformats.org/presentationml/2006/main">
  <p:tag name="KSO_WM_DIAGRAM_VIRTUALLY_FRAME" val="{&quot;height&quot;:313.6,&quot;left&quot;:527.15,&quot;top&quot;:114.2,&quot;width&quot;:409.45}"/>
</p:tagLst>
</file>

<file path=ppt/tags/tag92.xml><?xml version="1.0" encoding="utf-8"?>
<p:tagLst xmlns:p="http://schemas.openxmlformats.org/presentationml/2006/main">
  <p:tag name="KSO_WM_DIAGRAM_VIRTUALLY_FRAME" val="{&quot;height&quot;:313.6,&quot;left&quot;:527.15,&quot;top&quot;:114.2,&quot;width&quot;:409.45}"/>
</p:tagLst>
</file>

<file path=ppt/tags/tag93.xml><?xml version="1.0" encoding="utf-8"?>
<p:tagLst xmlns:p="http://schemas.openxmlformats.org/presentationml/2006/main">
  <p:tag name="KSO_WM_DIAGRAM_VIRTUALLY_FRAME" val="{&quot;height&quot;:313.6,&quot;left&quot;:527.15,&quot;top&quot;:114.2,&quot;width&quot;:409.45}"/>
</p:tagLst>
</file>

<file path=ppt/tags/tag94.xml><?xml version="1.0" encoding="utf-8"?>
<p:tagLst xmlns:p="http://schemas.openxmlformats.org/presentationml/2006/main">
  <p:tag name="KSO_WM_DIAGRAM_VIRTUALLY_FRAME" val="{&quot;height&quot;:313.6,&quot;left&quot;:527.15,&quot;top&quot;:114.2,&quot;width&quot;:409.45}"/>
</p:tagLst>
</file>

<file path=ppt/tags/tag95.xml><?xml version="1.0" encoding="utf-8"?>
<p:tagLst xmlns:p="http://schemas.openxmlformats.org/presentationml/2006/main">
  <p:tag name="KSO_WM_DIAGRAM_VIRTUALLY_FRAME" val="{&quot;height&quot;:313.6,&quot;left&quot;:527.15,&quot;top&quot;:114.2,&quot;width&quot;:409.45}"/>
</p:tagLst>
</file>

<file path=ppt/tags/tag96.xml><?xml version="1.0" encoding="utf-8"?>
<p:tagLst xmlns:p="http://schemas.openxmlformats.org/presentationml/2006/main">
  <p:tag name="KSO_WM_DIAGRAM_VIRTUALLY_FRAME" val="{&quot;height&quot;:313.6,&quot;left&quot;:527.15,&quot;top&quot;:114.2,&quot;width&quot;:409.45}"/>
</p:tagLst>
</file>

<file path=ppt/tags/tag97.xml><?xml version="1.0" encoding="utf-8"?>
<p:tagLst xmlns:p="http://schemas.openxmlformats.org/presentationml/2006/main">
  <p:tag name="KSO_WM_DIAGRAM_VIRTUALLY_FRAME" val="{&quot;height&quot;:313.6,&quot;left&quot;:527.15,&quot;top&quot;:114.2,&quot;width&quot;:409.45}"/>
</p:tagLst>
</file>

<file path=ppt/tags/tag98.xml><?xml version="1.0" encoding="utf-8"?>
<p:tagLst xmlns:p="http://schemas.openxmlformats.org/presentationml/2006/main">
  <p:tag name="KSO_WM_DIAGRAM_VIRTUALLY_FRAME" val="{&quot;height&quot;:313.6,&quot;left&quot;:527.15,&quot;top&quot;:114.2,&quot;width&quot;:409.45}"/>
</p:tagLst>
</file>

<file path=ppt/tags/tag99.xml><?xml version="1.0" encoding="utf-8"?>
<p:tagLst xmlns:p="http://schemas.openxmlformats.org/presentationml/2006/main">
  <p:tag name="KSO_WM_DIAGRAM_VIRTUALLY_FRAME" val="{&quot;height&quot;:313.6,&quot;left&quot;:527.15,&quot;top&quot;:114.2,&quot;width&quot;:409.45}"/>
</p:tagLst>
</file>

<file path=ppt/theme/theme1.xml><?xml version="1.0" encoding="utf-8"?>
<a:theme xmlns:a="http://schemas.openxmlformats.org/drawingml/2006/main" name="Office 主题">
  <a:themeElements>
    <a:clrScheme name="自定义 1">
      <a:dk1>
        <a:sysClr val="windowText" lastClr="000000"/>
      </a:dk1>
      <a:lt1>
        <a:sysClr val="window" lastClr="FFFFFF"/>
      </a:lt1>
      <a:dk2>
        <a:srgbClr val="44546A"/>
      </a:dk2>
      <a:lt2>
        <a:srgbClr val="E7E6E6"/>
      </a:lt2>
      <a:accent1>
        <a:srgbClr val="C00000"/>
      </a:accent1>
      <a:accent2>
        <a:srgbClr val="ED7D31"/>
      </a:accent2>
      <a:accent3>
        <a:srgbClr val="A5A5A5"/>
      </a:accent3>
      <a:accent4>
        <a:srgbClr val="FFC000"/>
      </a:accent4>
      <a:accent5>
        <a:srgbClr val="C00000"/>
      </a:accent5>
      <a:accent6>
        <a:srgbClr val="70AD47"/>
      </a:accent6>
      <a:hlink>
        <a:srgbClr val="C00000"/>
      </a:hlink>
      <a:folHlink>
        <a:srgbClr val="954F72"/>
      </a:folHlink>
    </a:clrScheme>
    <a:fontScheme name="常用">
      <a:majorFont>
        <a:latin typeface="Arial"/>
        <a:ea typeface="微软雅黑"/>
        <a:cs typeface=""/>
      </a:majorFont>
      <a:minorFont>
        <a:latin typeface="Times New Roman"/>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9721</Words>
  <Application>WPS 演示</Application>
  <PresentationFormat>自定义</PresentationFormat>
  <Paragraphs>485</Paragraphs>
  <Slides>53</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53</vt:i4>
      </vt:variant>
    </vt:vector>
  </HeadingPairs>
  <TitlesOfParts>
    <vt:vector size="61" baseType="lpstr">
      <vt:lpstr>Arial</vt:lpstr>
      <vt:lpstr>宋体</vt:lpstr>
      <vt:lpstr>Wingdings</vt:lpstr>
      <vt:lpstr>微软雅黑</vt:lpstr>
      <vt:lpstr>Times New Roman</vt:lpstr>
      <vt:lpstr>Arial Unicode MS</vt:lpstr>
      <vt:lpstr>Calibri</vt:lpstr>
      <vt:lpstr>Office 主题</vt:lpstr>
      <vt:lpstr>PowerPoint 演示文稿</vt:lpstr>
      <vt:lpstr>PowerPoint 演示文稿</vt:lpstr>
      <vt:lpstr>3.1.1 使用视频滤镜</vt:lpstr>
      <vt:lpstr>3.1.1 短视频画面构成的基本要素</vt:lpstr>
      <vt:lpstr>3.1.1 短视频画面构成的基本要素</vt:lpstr>
      <vt:lpstr>3.1.2 短视频画面构图的基本要求</vt:lpstr>
      <vt:lpstr>3.1.2 短视频画面构图的基本要求</vt:lpstr>
      <vt:lpstr>3.1.2 短视频画面构图的基本要求</vt:lpstr>
      <vt:lpstr>3.1.2 短视频画面构图的基本要求</vt:lpstr>
      <vt:lpstr>3.1.1 短视频画面构成的基本要素</vt:lpstr>
      <vt:lpstr>3.1.1 短视频画面构成的基本要素</vt:lpstr>
      <vt:lpstr>3.1.3 不同的构图方式</vt:lpstr>
      <vt:lpstr>3.1.3 不同的构图方式</vt:lpstr>
      <vt:lpstr>3.1.3 不同的构图方式</vt:lpstr>
      <vt:lpstr>3.1.3 不同的构图方式</vt:lpstr>
      <vt:lpstr>PowerPoint 演示文稿</vt:lpstr>
      <vt:lpstr>3.1.3 不同的构图方式</vt:lpstr>
      <vt:lpstr>3.2.1 景深</vt:lpstr>
      <vt:lpstr>3.2.1 景深</vt:lpstr>
      <vt:lpstr>3.2.1 景深</vt:lpstr>
      <vt:lpstr>3.2.2 景别</vt:lpstr>
      <vt:lpstr>3.2.2 景别</vt:lpstr>
      <vt:lpstr>3.2.2 景别</vt:lpstr>
      <vt:lpstr>3.2.2 景别</vt:lpstr>
      <vt:lpstr>3.2.2 景别</vt:lpstr>
      <vt:lpstr>PowerPoint 演示文稿</vt:lpstr>
      <vt:lpstr>3.2.2 景别</vt:lpstr>
      <vt:lpstr>3.3.1 色彩基调</vt:lpstr>
      <vt:lpstr>3.3.1 色彩基调</vt:lpstr>
      <vt:lpstr>3.3.1 色彩基调</vt:lpstr>
      <vt:lpstr>3.3.2 光位</vt:lpstr>
      <vt:lpstr>3.3.2 光位</vt:lpstr>
      <vt:lpstr>3.3.2 光位</vt:lpstr>
      <vt:lpstr>3.3.2 光位</vt:lpstr>
      <vt:lpstr>3.3.1 色彩基调</vt:lpstr>
      <vt:lpstr>3.3.3 布光手法</vt:lpstr>
      <vt:lpstr>3.3.3 布光手法</vt:lpstr>
      <vt:lpstr>PowerPoint 演示文稿</vt:lpstr>
      <vt:lpstr>3.3.3 布光手法</vt:lpstr>
      <vt:lpstr>3.3.3 布光手法</vt:lpstr>
      <vt:lpstr>3.4.2 推、拉镜头</vt:lpstr>
      <vt:lpstr>3.4.2 推、拉镜头</vt:lpstr>
      <vt:lpstr>3.4.2 推、拉镜头</vt:lpstr>
      <vt:lpstr>3.4.2 推、拉镜头</vt:lpstr>
      <vt:lpstr>3.4.2 推、拉镜头</vt:lpstr>
      <vt:lpstr>3.3.3 布光手法</vt:lpstr>
      <vt:lpstr>3.3.3 布光手法</vt:lpstr>
      <vt:lpstr>PowerPoint 演示文稿</vt:lpstr>
      <vt:lpstr>3.3.3 布光手法</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kk</dc:creator>
  <cp:lastModifiedBy>呆呆熊</cp:lastModifiedBy>
  <cp:revision>171</cp:revision>
  <dcterms:created xsi:type="dcterms:W3CDTF">2016-10-23T10:12:00Z</dcterms:created>
  <dcterms:modified xsi:type="dcterms:W3CDTF">2025-06-04T07:30:16Z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2052-12.1.0.19770</vt:lpwstr>
  </property>
  <property fmtid="{D5CDD505-2E9C-101B-9397-08002B2CF9AE}" pid="3" name="ICV">
    <vt:lpwstr>EF8EEF18AD1D4D9BB696FBD045A40109</vt:lpwstr>
  </property>
</Properties>
</file>