
<file path=[Content_Types].xml><?xml version="1.0" encoding="utf-8"?>
<Types xmlns="http://schemas.openxmlformats.org/package/2006/content-types">
  <Default Extension="jpeg" ContentType="image/jpeg"/>
  <Default Extension="JPG" ContentType="image/.jpg"/>
  <Default Extension="png" ContentType="image/png"/>
  <Default Extension="emf" ContentType="image/x-emf"/>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notesMasters/notesMaster1.xml" ContentType="application/vnd.openxmlformats-officedocument.presentationml.notesMaster+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p:sldMasterIdLst>
    <p:sldMasterId id="2147483648" r:id="rId1"/>
  </p:sldMasterIdLst>
  <p:notesMasterIdLst>
    <p:notesMasterId r:id="rId49"/>
  </p:notesMasterIdLst>
  <p:sldIdLst>
    <p:sldId id="256" r:id="rId3"/>
    <p:sldId id="858" r:id="rId4"/>
    <p:sldId id="340" r:id="rId5"/>
    <p:sldId id="934" r:id="rId6"/>
    <p:sldId id="935" r:id="rId7"/>
    <p:sldId id="936" r:id="rId8"/>
    <p:sldId id="949" r:id="rId9"/>
    <p:sldId id="950" r:id="rId10"/>
    <p:sldId id="951" r:id="rId11"/>
    <p:sldId id="937" r:id="rId12"/>
    <p:sldId id="938" r:id="rId13"/>
    <p:sldId id="952" r:id="rId14"/>
    <p:sldId id="939" r:id="rId15"/>
    <p:sldId id="963" r:id="rId16"/>
    <p:sldId id="964" r:id="rId17"/>
    <p:sldId id="965" r:id="rId18"/>
    <p:sldId id="953" r:id="rId19"/>
    <p:sldId id="954" r:id="rId20"/>
    <p:sldId id="955" r:id="rId21"/>
    <p:sldId id="956" r:id="rId22"/>
    <p:sldId id="957" r:id="rId23"/>
    <p:sldId id="958" r:id="rId24"/>
    <p:sldId id="966" r:id="rId25"/>
    <p:sldId id="972" r:id="rId26"/>
    <p:sldId id="967" r:id="rId27"/>
    <p:sldId id="973" r:id="rId28"/>
    <p:sldId id="974" r:id="rId29"/>
    <p:sldId id="975" r:id="rId30"/>
    <p:sldId id="976" r:id="rId31"/>
    <p:sldId id="977" r:id="rId32"/>
    <p:sldId id="978" r:id="rId33"/>
    <p:sldId id="979" r:id="rId34"/>
    <p:sldId id="980" r:id="rId35"/>
    <p:sldId id="983" r:id="rId36"/>
    <p:sldId id="984" r:id="rId37"/>
    <p:sldId id="985" r:id="rId38"/>
    <p:sldId id="986" r:id="rId39"/>
    <p:sldId id="981" r:id="rId40"/>
    <p:sldId id="987" r:id="rId41"/>
    <p:sldId id="988" r:id="rId42"/>
    <p:sldId id="991" r:id="rId43"/>
    <p:sldId id="989" r:id="rId44"/>
    <p:sldId id="992" r:id="rId45"/>
    <p:sldId id="1003" r:id="rId46"/>
    <p:sldId id="993" r:id="rId47"/>
    <p:sldId id="766" r:id="rId48"/>
  </p:sldIdLst>
  <p:sldSz cx="12190095" cy="6859270"/>
  <p:notesSz cx="6858000" cy="9144000"/>
  <p:custDataLst>
    <p:tags r:id="rId53"/>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238" userDrawn="1">
          <p15:clr>
            <a:srgbClr val="A4A3A4"/>
          </p15:clr>
        </p15:guide>
        <p15:guide id="2" pos="3824"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00000"/>
    <a:srgbClr val="D24E4E"/>
    <a:srgbClr val="D89999"/>
    <a:srgbClr val="E4B9B9"/>
    <a:srgbClr val="BE0202"/>
    <a:srgbClr val="F2B800"/>
    <a:srgbClr val="ED7D31"/>
    <a:srgbClr val="4E4B49"/>
    <a:srgbClr val="CF8282"/>
    <a:srgbClr val="FFC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showGuides="1">
      <p:cViewPr varScale="1">
        <p:scale>
          <a:sx n="111" d="100"/>
          <a:sy n="111" d="100"/>
        </p:scale>
        <p:origin x="510" y="96"/>
      </p:cViewPr>
      <p:guideLst>
        <p:guide orient="horz" pos="2238"/>
        <p:guide pos="3824"/>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3" Type="http://schemas.openxmlformats.org/officeDocument/2006/relationships/tags" Target="tags/tag151.xml"/><Relationship Id="rId52" Type="http://schemas.openxmlformats.org/officeDocument/2006/relationships/tableStyles" Target="tableStyles.xml"/><Relationship Id="rId51" Type="http://schemas.openxmlformats.org/officeDocument/2006/relationships/viewProps" Target="viewProps.xml"/><Relationship Id="rId50" Type="http://schemas.openxmlformats.org/officeDocument/2006/relationships/presProps" Target="presProps.xml"/><Relationship Id="rId5" Type="http://schemas.openxmlformats.org/officeDocument/2006/relationships/slide" Target="slides/slide3.xml"/><Relationship Id="rId49" Type="http://schemas.openxmlformats.org/officeDocument/2006/relationships/notesMaster" Target="notesMasters/notesMaster1.xml"/><Relationship Id="rId48" Type="http://schemas.openxmlformats.org/officeDocument/2006/relationships/slide" Target="slides/slide46.xml"/><Relationship Id="rId47" Type="http://schemas.openxmlformats.org/officeDocument/2006/relationships/slide" Target="slides/slide45.xml"/><Relationship Id="rId46" Type="http://schemas.openxmlformats.org/officeDocument/2006/relationships/slide" Target="slides/slide44.xml"/><Relationship Id="rId45" Type="http://schemas.openxmlformats.org/officeDocument/2006/relationships/slide" Target="slides/slide43.xml"/><Relationship Id="rId44" Type="http://schemas.openxmlformats.org/officeDocument/2006/relationships/slide" Target="slides/slide42.xml"/><Relationship Id="rId43" Type="http://schemas.openxmlformats.org/officeDocument/2006/relationships/slide" Target="slides/slide41.xml"/><Relationship Id="rId42" Type="http://schemas.openxmlformats.org/officeDocument/2006/relationships/slide" Target="slides/slide40.xml"/><Relationship Id="rId41" Type="http://schemas.openxmlformats.org/officeDocument/2006/relationships/slide" Target="slides/slide39.xml"/><Relationship Id="rId40" Type="http://schemas.openxmlformats.org/officeDocument/2006/relationships/slide" Target="slides/slide38.xml"/><Relationship Id="rId4" Type="http://schemas.openxmlformats.org/officeDocument/2006/relationships/slide" Target="slides/slide2.xml"/><Relationship Id="rId39" Type="http://schemas.openxmlformats.org/officeDocument/2006/relationships/slide" Target="slides/slide37.xml"/><Relationship Id="rId38" Type="http://schemas.openxmlformats.org/officeDocument/2006/relationships/slide" Target="slides/slide36.xml"/><Relationship Id="rId37" Type="http://schemas.openxmlformats.org/officeDocument/2006/relationships/slide" Target="slides/slide35.xml"/><Relationship Id="rId36" Type="http://schemas.openxmlformats.org/officeDocument/2006/relationships/slide" Target="slides/slide34.xml"/><Relationship Id="rId35" Type="http://schemas.openxmlformats.org/officeDocument/2006/relationships/slide" Target="slides/slide33.xml"/><Relationship Id="rId34" Type="http://schemas.openxmlformats.org/officeDocument/2006/relationships/slide" Target="slides/slide32.xml"/><Relationship Id="rId33" Type="http://schemas.openxmlformats.org/officeDocument/2006/relationships/slide" Target="slides/slide31.xml"/><Relationship Id="rId32" Type="http://schemas.openxmlformats.org/officeDocument/2006/relationships/slide" Target="slides/slide30.xml"/><Relationship Id="rId31" Type="http://schemas.openxmlformats.org/officeDocument/2006/relationships/slide" Target="slides/slide29.xml"/><Relationship Id="rId30" Type="http://schemas.openxmlformats.org/officeDocument/2006/relationships/slide" Target="slides/slide28.xml"/><Relationship Id="rId3" Type="http://schemas.openxmlformats.org/officeDocument/2006/relationships/slide" Target="slides/slide1.xml"/><Relationship Id="rId29" Type="http://schemas.openxmlformats.org/officeDocument/2006/relationships/slide" Target="slides/slide27.xml"/><Relationship Id="rId28" Type="http://schemas.openxmlformats.org/officeDocument/2006/relationships/slide" Target="slides/slide26.xml"/><Relationship Id="rId27" Type="http://schemas.openxmlformats.org/officeDocument/2006/relationships/slide" Target="slides/slide25.xml"/><Relationship Id="rId26" Type="http://schemas.openxmlformats.org/officeDocument/2006/relationships/slide" Target="slides/slide24.xml"/><Relationship Id="rId25" Type="http://schemas.openxmlformats.org/officeDocument/2006/relationships/slide" Target="slides/slide23.xml"/><Relationship Id="rId24" Type="http://schemas.openxmlformats.org/officeDocument/2006/relationships/slide" Target="slides/slide22.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D19806A-AE30-4BEA-ABA1-2CAFB320D8A8}"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382588" y="685800"/>
            <a:ext cx="6092825" cy="34290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F1F1021-6AF6-47DB-B89A-51B7733794D9}"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1219200" rtl="0" eaLnBrk="1" latinLnBrk="0" hangingPunct="1">
      <a:defRPr sz="1600" kern="1200">
        <a:solidFill>
          <a:schemeClr val="tx1"/>
        </a:solidFill>
        <a:latin typeface="+mn-lt"/>
        <a:ea typeface="+mn-ea"/>
        <a:cs typeface="+mn-cs"/>
      </a:defRPr>
    </a:lvl1pPr>
    <a:lvl2pPr marL="609600" algn="l" defTabSz="1219200" rtl="0" eaLnBrk="1" latinLnBrk="0" hangingPunct="1">
      <a:defRPr sz="1600" kern="1200">
        <a:solidFill>
          <a:schemeClr val="tx1"/>
        </a:solidFill>
        <a:latin typeface="+mn-lt"/>
        <a:ea typeface="+mn-ea"/>
        <a:cs typeface="+mn-cs"/>
      </a:defRPr>
    </a:lvl2pPr>
    <a:lvl3pPr marL="1219200" algn="l" defTabSz="1219200" rtl="0" eaLnBrk="1" latinLnBrk="0" hangingPunct="1">
      <a:defRPr sz="1600" kern="1200">
        <a:solidFill>
          <a:schemeClr val="tx1"/>
        </a:solidFill>
        <a:latin typeface="+mn-lt"/>
        <a:ea typeface="+mn-ea"/>
        <a:cs typeface="+mn-cs"/>
      </a:defRPr>
    </a:lvl3pPr>
    <a:lvl4pPr marL="1828800" algn="l" defTabSz="1219200" rtl="0" eaLnBrk="1" latinLnBrk="0" hangingPunct="1">
      <a:defRPr sz="1600" kern="1200">
        <a:solidFill>
          <a:schemeClr val="tx1"/>
        </a:solidFill>
        <a:latin typeface="+mn-lt"/>
        <a:ea typeface="+mn-ea"/>
        <a:cs typeface="+mn-cs"/>
      </a:defRPr>
    </a:lvl4pPr>
    <a:lvl5pPr marL="2438400" algn="l" defTabSz="1219200" rtl="0" eaLnBrk="1" latinLnBrk="0" hangingPunct="1">
      <a:defRPr sz="1600" kern="1200">
        <a:solidFill>
          <a:schemeClr val="tx1"/>
        </a:solidFill>
        <a:latin typeface="+mn-lt"/>
        <a:ea typeface="+mn-ea"/>
        <a:cs typeface="+mn-cs"/>
      </a:defRPr>
    </a:lvl5pPr>
    <a:lvl6pPr marL="3048000" algn="l" defTabSz="1219200" rtl="0" eaLnBrk="1" latinLnBrk="0" hangingPunct="1">
      <a:defRPr sz="1600" kern="1200">
        <a:solidFill>
          <a:schemeClr val="tx1"/>
        </a:solidFill>
        <a:latin typeface="+mn-lt"/>
        <a:ea typeface="+mn-ea"/>
        <a:cs typeface="+mn-cs"/>
      </a:defRPr>
    </a:lvl6pPr>
    <a:lvl7pPr marL="3657600" algn="l" defTabSz="1219200" rtl="0" eaLnBrk="1" latinLnBrk="0" hangingPunct="1">
      <a:defRPr sz="1600" kern="1200">
        <a:solidFill>
          <a:schemeClr val="tx1"/>
        </a:solidFill>
        <a:latin typeface="+mn-lt"/>
        <a:ea typeface="+mn-ea"/>
        <a:cs typeface="+mn-cs"/>
      </a:defRPr>
    </a:lvl7pPr>
    <a:lvl8pPr marL="4267200" algn="l" defTabSz="1219200" rtl="0" eaLnBrk="1" latinLnBrk="0" hangingPunct="1">
      <a:defRPr sz="1600" kern="1200">
        <a:solidFill>
          <a:schemeClr val="tx1"/>
        </a:solidFill>
        <a:latin typeface="+mn-lt"/>
        <a:ea typeface="+mn-ea"/>
        <a:cs typeface="+mn-cs"/>
      </a:defRPr>
    </a:lvl8pPr>
    <a:lvl9pPr marL="4876800" algn="l" defTabSz="1219200" rtl="0" eaLnBrk="1" latinLnBrk="0" hangingPunct="1">
      <a:defRPr sz="16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showMasterSp="0" userDrawn="1">
  <p:cSld name="标题幻灯片">
    <p:spTree>
      <p:nvGrpSpPr>
        <p:cNvPr id="1" name=""/>
        <p:cNvGrpSpPr/>
        <p:nvPr/>
      </p:nvGrpSpPr>
      <p:grpSpPr>
        <a:xfrm>
          <a:off x="0" y="0"/>
          <a:ext cx="0" cy="0"/>
          <a:chOff x="0" y="0"/>
          <a:chExt cx="0" cy="0"/>
        </a:xfrm>
      </p:grpSpPr>
    </p:spTree>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en-US" dirty="0"/>
          </a:p>
        </p:txBody>
      </p:sp>
      <p:sp>
        <p:nvSpPr>
          <p:cNvPr id="4" name="Date Placeholder 3"/>
          <p:cNvSpPr>
            <a:spLocks noGrp="1"/>
          </p:cNvSpPr>
          <p:nvPr>
            <p:ph type="dt" sz="half" idx="10"/>
          </p:nvPr>
        </p:nvSpPr>
        <p:spPr>
          <a:xfrm>
            <a:off x="838091" y="6357822"/>
            <a:ext cx="2742843" cy="365210"/>
          </a:xfrm>
          <a:prstGeom prst="rect">
            <a:avLst/>
          </a:prstGeom>
        </p:spPr>
        <p:txBody>
          <a:bodyPr/>
          <a:lstStyle/>
          <a:p>
            <a:endParaRPr lang="zh-CN" altLang="en-US"/>
          </a:p>
        </p:txBody>
      </p:sp>
      <p:sp>
        <p:nvSpPr>
          <p:cNvPr id="5" name="Footer Placeholder 4"/>
          <p:cNvSpPr>
            <a:spLocks noGrp="1"/>
          </p:cNvSpPr>
          <p:nvPr>
            <p:ph type="ftr" sz="quarter" idx="11"/>
          </p:nvPr>
        </p:nvSpPr>
        <p:spPr>
          <a:xfrm>
            <a:off x="4038075" y="6357822"/>
            <a:ext cx="4114264" cy="365210"/>
          </a:xfrm>
          <a:prstGeom prst="rect">
            <a:avLst/>
          </a:prstGeom>
        </p:spPr>
        <p:txBody>
          <a:bodyPr/>
          <a:lstStyle/>
          <a:p>
            <a:endParaRPr lang="zh-CN" altLang="en-US"/>
          </a:p>
        </p:txBody>
      </p:sp>
      <p:sp>
        <p:nvSpPr>
          <p:cNvPr id="6" name="Slide Number Placeholder 5"/>
          <p:cNvSpPr>
            <a:spLocks noGrp="1"/>
          </p:cNvSpPr>
          <p:nvPr>
            <p:ph type="sldNum" sz="quarter" idx="12"/>
          </p:nvPr>
        </p:nvSpPr>
        <p:spPr>
          <a:xfrm>
            <a:off x="11167833" y="234447"/>
            <a:ext cx="537486" cy="365210"/>
          </a:xfrm>
          <a:prstGeom prst="rect">
            <a:avLst/>
          </a:prstGeom>
        </p:spPr>
        <p:txBody>
          <a:bodyPr/>
          <a:lstStyle/>
          <a:p>
            <a:fld id="{2C19E75E-6663-4DF6-8780-5FA1457FEFCA}" type="slidenum">
              <a:rPr lang="zh-CN" altLang="en-US" smtClean="0"/>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3765" y="365211"/>
            <a:ext cx="2628558" cy="5813184"/>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838092" y="365211"/>
            <a:ext cx="7733293" cy="5813184"/>
          </a:xfrm>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en-US" dirty="0"/>
          </a:p>
        </p:txBody>
      </p:sp>
      <p:sp>
        <p:nvSpPr>
          <p:cNvPr id="4" name="Date Placeholder 3"/>
          <p:cNvSpPr>
            <a:spLocks noGrp="1"/>
          </p:cNvSpPr>
          <p:nvPr>
            <p:ph type="dt" sz="half" idx="10"/>
          </p:nvPr>
        </p:nvSpPr>
        <p:spPr>
          <a:xfrm>
            <a:off x="838091" y="6357822"/>
            <a:ext cx="2742843" cy="365210"/>
          </a:xfrm>
          <a:prstGeom prst="rect">
            <a:avLst/>
          </a:prstGeom>
        </p:spPr>
        <p:txBody>
          <a:bodyPr/>
          <a:lstStyle/>
          <a:p>
            <a:endParaRPr lang="zh-CN" altLang="en-US"/>
          </a:p>
        </p:txBody>
      </p:sp>
      <p:sp>
        <p:nvSpPr>
          <p:cNvPr id="5" name="Footer Placeholder 4"/>
          <p:cNvSpPr>
            <a:spLocks noGrp="1"/>
          </p:cNvSpPr>
          <p:nvPr>
            <p:ph type="ftr" sz="quarter" idx="11"/>
          </p:nvPr>
        </p:nvSpPr>
        <p:spPr>
          <a:xfrm>
            <a:off x="4038075" y="6357822"/>
            <a:ext cx="4114264" cy="365210"/>
          </a:xfrm>
          <a:prstGeom prst="rect">
            <a:avLst/>
          </a:prstGeom>
        </p:spPr>
        <p:txBody>
          <a:bodyPr/>
          <a:lstStyle/>
          <a:p>
            <a:endParaRPr lang="zh-CN" altLang="en-US"/>
          </a:p>
        </p:txBody>
      </p:sp>
      <p:sp>
        <p:nvSpPr>
          <p:cNvPr id="6" name="Slide Number Placeholder 5"/>
          <p:cNvSpPr>
            <a:spLocks noGrp="1"/>
          </p:cNvSpPr>
          <p:nvPr>
            <p:ph type="sldNum" sz="quarter" idx="12"/>
          </p:nvPr>
        </p:nvSpPr>
        <p:spPr>
          <a:xfrm>
            <a:off x="11167833" y="234447"/>
            <a:ext cx="537486" cy="365210"/>
          </a:xfrm>
          <a:prstGeom prst="rect">
            <a:avLst/>
          </a:prstGeom>
        </p:spPr>
        <p:txBody>
          <a:bodyPr/>
          <a:lstStyle/>
          <a:p>
            <a:fld id="{2C19E75E-6663-4DF6-8780-5FA1457FEFCA}" type="slidenum">
              <a:rPr lang="zh-CN" altLang="en-US" smtClean="0"/>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p:nvPr>
        </p:nvSpPr>
        <p:spPr/>
        <p:txBody>
          <a:bodyPr/>
          <a:lstStyle>
            <a:lvl1pPr>
              <a:lnSpc>
                <a:spcPct val="130000"/>
              </a:lnSpc>
              <a:spcBef>
                <a:spcPts val="0"/>
              </a:spcBef>
              <a:defRPr/>
            </a:lvl1pPr>
            <a:lvl2pPr>
              <a:lnSpc>
                <a:spcPct val="130000"/>
              </a:lnSpc>
              <a:spcBef>
                <a:spcPts val="0"/>
              </a:spcBef>
              <a:defRPr/>
            </a:lvl2pPr>
            <a:lvl3pPr>
              <a:lnSpc>
                <a:spcPct val="130000"/>
              </a:lnSpc>
              <a:spcBef>
                <a:spcPts val="0"/>
              </a:spcBef>
              <a:defRPr/>
            </a:lvl3pPr>
            <a:lvl4pPr>
              <a:lnSpc>
                <a:spcPct val="130000"/>
              </a:lnSpc>
              <a:spcBef>
                <a:spcPts val="0"/>
              </a:spcBef>
              <a:defRPr/>
            </a:lvl4pPr>
            <a:lvl5pPr>
              <a:lnSpc>
                <a:spcPct val="130000"/>
              </a:lnSpc>
              <a:spcBef>
                <a:spcPts val="0"/>
              </a:spcBef>
              <a:defRPr/>
            </a:lvl5pPr>
          </a:lstStyle>
          <a:p>
            <a:pPr lvl="0"/>
            <a:r>
              <a:rPr lang="zh-CN" altLang="en-US" dirty="0"/>
              <a:t>单击此处编辑母版文本样式</a:t>
            </a:r>
            <a:endParaRPr lang="zh-CN" altLang="en-US" dirty="0"/>
          </a:p>
        </p:txBody>
      </p:sp>
      <p:sp>
        <p:nvSpPr>
          <p:cNvPr id="7" name="Slide Number Placeholder 5"/>
          <p:cNvSpPr>
            <a:spLocks noGrp="1"/>
          </p:cNvSpPr>
          <p:nvPr>
            <p:ph type="sldNum" sz="quarter" idx="4"/>
          </p:nvPr>
        </p:nvSpPr>
        <p:spPr>
          <a:xfrm>
            <a:off x="11207169" y="331602"/>
            <a:ext cx="442575" cy="365210"/>
          </a:xfrm>
          <a:prstGeom prst="rect">
            <a:avLst/>
          </a:prstGeom>
        </p:spPr>
        <p:txBody>
          <a:bodyPr/>
          <a:lstStyle>
            <a:lvl1pPr algn="ctr">
              <a:defRPr sz="1600" b="0">
                <a:solidFill>
                  <a:schemeClr val="bg1"/>
                </a:solidFill>
                <a:latin typeface="+mj-lt"/>
              </a:defRPr>
            </a:lvl1pPr>
          </a:lstStyle>
          <a:p>
            <a:fld id="{2C19E75E-6663-4DF6-8780-5FA1457FEFCA}" type="slidenum">
              <a:rPr lang="zh-CN" altLang="en-US" smtClean="0"/>
            </a:fld>
            <a:endParaRPr lang="zh-CN" alt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831742" y="1710135"/>
            <a:ext cx="10514231" cy="2853398"/>
          </a:xfrm>
        </p:spPr>
        <p:txBody>
          <a:bodyPr anchor="b"/>
          <a:lstStyle>
            <a:lvl1pPr>
              <a:defRPr sz="6000"/>
            </a:lvl1pPr>
          </a:lstStyle>
          <a:p>
            <a:r>
              <a:rPr lang="zh-CN" altLang="en-US"/>
              <a:t>单击此处编辑母版标题样式</a:t>
            </a:r>
            <a:endParaRPr lang="en-US" dirty="0"/>
          </a:p>
        </p:txBody>
      </p:sp>
      <p:sp>
        <p:nvSpPr>
          <p:cNvPr id="3" name="Text Placeholder 2"/>
          <p:cNvSpPr>
            <a:spLocks noGrp="1"/>
          </p:cNvSpPr>
          <p:nvPr>
            <p:ph type="body" idx="1"/>
          </p:nvPr>
        </p:nvSpPr>
        <p:spPr>
          <a:xfrm>
            <a:off x="831742" y="4590527"/>
            <a:ext cx="10514231" cy="1500534"/>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endParaRPr lang="zh-CN" altLang="en-US"/>
          </a:p>
        </p:txBody>
      </p:sp>
      <p:sp>
        <p:nvSpPr>
          <p:cNvPr id="4" name="Date Placeholder 3"/>
          <p:cNvSpPr>
            <a:spLocks noGrp="1"/>
          </p:cNvSpPr>
          <p:nvPr>
            <p:ph type="dt" sz="half" idx="10"/>
          </p:nvPr>
        </p:nvSpPr>
        <p:spPr>
          <a:xfrm>
            <a:off x="838091" y="6357822"/>
            <a:ext cx="2742843" cy="365210"/>
          </a:xfrm>
          <a:prstGeom prst="rect">
            <a:avLst/>
          </a:prstGeom>
        </p:spPr>
        <p:txBody>
          <a:bodyPr/>
          <a:lstStyle/>
          <a:p>
            <a:endParaRPr lang="zh-CN" altLang="en-US"/>
          </a:p>
        </p:txBody>
      </p:sp>
      <p:sp>
        <p:nvSpPr>
          <p:cNvPr id="5" name="Footer Placeholder 4"/>
          <p:cNvSpPr>
            <a:spLocks noGrp="1"/>
          </p:cNvSpPr>
          <p:nvPr>
            <p:ph type="ftr" sz="quarter" idx="11"/>
          </p:nvPr>
        </p:nvSpPr>
        <p:spPr>
          <a:xfrm>
            <a:off x="4038075" y="6357822"/>
            <a:ext cx="4114264" cy="365210"/>
          </a:xfrm>
          <a:prstGeom prst="rect">
            <a:avLst/>
          </a:prstGeom>
        </p:spPr>
        <p:txBody>
          <a:bodyPr/>
          <a:lstStyle/>
          <a:p>
            <a:endParaRPr lang="zh-CN" altLang="en-US"/>
          </a:p>
        </p:txBody>
      </p:sp>
      <p:sp>
        <p:nvSpPr>
          <p:cNvPr id="6" name="Slide Number Placeholder 5"/>
          <p:cNvSpPr>
            <a:spLocks noGrp="1"/>
          </p:cNvSpPr>
          <p:nvPr>
            <p:ph type="sldNum" sz="quarter" idx="12"/>
          </p:nvPr>
        </p:nvSpPr>
        <p:spPr>
          <a:xfrm>
            <a:off x="11167833" y="234447"/>
            <a:ext cx="537486" cy="365210"/>
          </a:xfrm>
          <a:prstGeom prst="rect">
            <a:avLst/>
          </a:prstGeom>
        </p:spPr>
        <p:txBody>
          <a:bodyPr/>
          <a:lstStyle/>
          <a:p>
            <a:fld id="{2C19E75E-6663-4DF6-8780-5FA1457FEFCA}" type="slidenum">
              <a:rPr lang="zh-CN" altLang="en-US" smtClean="0"/>
            </a:fld>
            <a:endParaRPr lang="zh-CN" alt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838091" y="1826048"/>
            <a:ext cx="5180926" cy="4352346"/>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en-US" dirty="0"/>
          </a:p>
        </p:txBody>
      </p:sp>
      <p:sp>
        <p:nvSpPr>
          <p:cNvPr id="4" name="Content Placeholder 3"/>
          <p:cNvSpPr>
            <a:spLocks noGrp="1"/>
          </p:cNvSpPr>
          <p:nvPr>
            <p:ph sz="half" idx="2"/>
          </p:nvPr>
        </p:nvSpPr>
        <p:spPr>
          <a:xfrm>
            <a:off x="6171396" y="1826048"/>
            <a:ext cx="5180926" cy="4352346"/>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en-US" dirty="0"/>
          </a:p>
        </p:txBody>
      </p:sp>
      <p:sp>
        <p:nvSpPr>
          <p:cNvPr id="5" name="Date Placeholder 4"/>
          <p:cNvSpPr>
            <a:spLocks noGrp="1"/>
          </p:cNvSpPr>
          <p:nvPr>
            <p:ph type="dt" sz="half" idx="10"/>
          </p:nvPr>
        </p:nvSpPr>
        <p:spPr>
          <a:xfrm>
            <a:off x="838091" y="6357822"/>
            <a:ext cx="2742843" cy="365210"/>
          </a:xfrm>
          <a:prstGeom prst="rect">
            <a:avLst/>
          </a:prstGeom>
        </p:spPr>
        <p:txBody>
          <a:bodyPr/>
          <a:lstStyle/>
          <a:p>
            <a:endParaRPr lang="zh-CN" altLang="en-US"/>
          </a:p>
        </p:txBody>
      </p:sp>
      <p:sp>
        <p:nvSpPr>
          <p:cNvPr id="6" name="Footer Placeholder 5"/>
          <p:cNvSpPr>
            <a:spLocks noGrp="1"/>
          </p:cNvSpPr>
          <p:nvPr>
            <p:ph type="ftr" sz="quarter" idx="11"/>
          </p:nvPr>
        </p:nvSpPr>
        <p:spPr>
          <a:xfrm>
            <a:off x="4038075" y="6357822"/>
            <a:ext cx="4114264" cy="365210"/>
          </a:xfrm>
          <a:prstGeom prst="rect">
            <a:avLst/>
          </a:prstGeom>
        </p:spPr>
        <p:txBody>
          <a:bodyPr/>
          <a:lstStyle/>
          <a:p>
            <a:endParaRPr lang="zh-CN" altLang="en-US"/>
          </a:p>
        </p:txBody>
      </p:sp>
      <p:sp>
        <p:nvSpPr>
          <p:cNvPr id="7" name="Slide Number Placeholder 6"/>
          <p:cNvSpPr>
            <a:spLocks noGrp="1"/>
          </p:cNvSpPr>
          <p:nvPr>
            <p:ph type="sldNum" sz="quarter" idx="12"/>
          </p:nvPr>
        </p:nvSpPr>
        <p:spPr>
          <a:xfrm>
            <a:off x="11167833" y="234447"/>
            <a:ext cx="537486" cy="365210"/>
          </a:xfrm>
          <a:prstGeom prst="rect">
            <a:avLst/>
          </a:prstGeom>
        </p:spPr>
        <p:txBody>
          <a:bodyPr/>
          <a:lstStyle/>
          <a:p>
            <a:fld id="{2C19E75E-6663-4DF6-8780-5FA1457FEFCA}" type="slidenum">
              <a:rPr lang="zh-CN" altLang="en-US" smtClean="0"/>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839679" y="365210"/>
            <a:ext cx="10514231" cy="1325870"/>
          </a:xfr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839680" y="1681552"/>
            <a:ext cx="5157115" cy="82410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4" name="Content Placeholder 3"/>
          <p:cNvSpPr>
            <a:spLocks noGrp="1"/>
          </p:cNvSpPr>
          <p:nvPr>
            <p:ph sz="half" idx="2"/>
          </p:nvPr>
        </p:nvSpPr>
        <p:spPr>
          <a:xfrm>
            <a:off x="839680" y="2505655"/>
            <a:ext cx="5157115" cy="3685441"/>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en-US" dirty="0"/>
          </a:p>
        </p:txBody>
      </p:sp>
      <p:sp>
        <p:nvSpPr>
          <p:cNvPr id="5" name="Text Placeholder 4"/>
          <p:cNvSpPr>
            <a:spLocks noGrp="1"/>
          </p:cNvSpPr>
          <p:nvPr>
            <p:ph type="body" sz="quarter" idx="3"/>
          </p:nvPr>
        </p:nvSpPr>
        <p:spPr>
          <a:xfrm>
            <a:off x="6171397" y="1681552"/>
            <a:ext cx="5182513" cy="82410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6" name="Content Placeholder 5"/>
          <p:cNvSpPr>
            <a:spLocks noGrp="1"/>
          </p:cNvSpPr>
          <p:nvPr>
            <p:ph sz="quarter" idx="4"/>
          </p:nvPr>
        </p:nvSpPr>
        <p:spPr>
          <a:xfrm>
            <a:off x="6171397" y="2505655"/>
            <a:ext cx="5182513" cy="3685441"/>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en-US" dirty="0"/>
          </a:p>
        </p:txBody>
      </p:sp>
      <p:sp>
        <p:nvSpPr>
          <p:cNvPr id="7" name="Date Placeholder 6"/>
          <p:cNvSpPr>
            <a:spLocks noGrp="1"/>
          </p:cNvSpPr>
          <p:nvPr>
            <p:ph type="dt" sz="half" idx="10"/>
          </p:nvPr>
        </p:nvSpPr>
        <p:spPr>
          <a:xfrm>
            <a:off x="838091" y="6357822"/>
            <a:ext cx="2742843" cy="365210"/>
          </a:xfrm>
          <a:prstGeom prst="rect">
            <a:avLst/>
          </a:prstGeom>
        </p:spPr>
        <p:txBody>
          <a:bodyPr/>
          <a:lstStyle/>
          <a:p>
            <a:endParaRPr lang="zh-CN" altLang="en-US"/>
          </a:p>
        </p:txBody>
      </p:sp>
      <p:sp>
        <p:nvSpPr>
          <p:cNvPr id="8" name="Footer Placeholder 7"/>
          <p:cNvSpPr>
            <a:spLocks noGrp="1"/>
          </p:cNvSpPr>
          <p:nvPr>
            <p:ph type="ftr" sz="quarter" idx="11"/>
          </p:nvPr>
        </p:nvSpPr>
        <p:spPr>
          <a:xfrm>
            <a:off x="4038075" y="6357822"/>
            <a:ext cx="4114264" cy="365210"/>
          </a:xfrm>
          <a:prstGeom prst="rect">
            <a:avLst/>
          </a:prstGeom>
        </p:spPr>
        <p:txBody>
          <a:bodyPr/>
          <a:lstStyle/>
          <a:p>
            <a:endParaRPr lang="zh-CN" altLang="en-US"/>
          </a:p>
        </p:txBody>
      </p:sp>
      <p:sp>
        <p:nvSpPr>
          <p:cNvPr id="9" name="Slide Number Placeholder 8"/>
          <p:cNvSpPr>
            <a:spLocks noGrp="1"/>
          </p:cNvSpPr>
          <p:nvPr>
            <p:ph type="sldNum" sz="quarter" idx="12"/>
          </p:nvPr>
        </p:nvSpPr>
        <p:spPr>
          <a:xfrm>
            <a:off x="11167833" y="234447"/>
            <a:ext cx="537486" cy="365210"/>
          </a:xfrm>
          <a:prstGeom prst="rect">
            <a:avLst/>
          </a:prstGeom>
        </p:spPr>
        <p:txBody>
          <a:bodyPr/>
          <a:lstStyle/>
          <a:p>
            <a:fld id="{2C19E75E-6663-4DF6-8780-5FA1457FEFCA}" type="slidenum">
              <a:rPr lang="zh-CN" altLang="en-US" smtClean="0"/>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Date Placeholder 2"/>
          <p:cNvSpPr>
            <a:spLocks noGrp="1"/>
          </p:cNvSpPr>
          <p:nvPr>
            <p:ph type="dt" sz="half" idx="10"/>
          </p:nvPr>
        </p:nvSpPr>
        <p:spPr>
          <a:xfrm>
            <a:off x="838091" y="6357822"/>
            <a:ext cx="2742843" cy="365210"/>
          </a:xfrm>
          <a:prstGeom prst="rect">
            <a:avLst/>
          </a:prstGeom>
        </p:spPr>
        <p:txBody>
          <a:bodyPr/>
          <a:lstStyle/>
          <a:p>
            <a:endParaRPr lang="zh-CN" altLang="en-US"/>
          </a:p>
        </p:txBody>
      </p:sp>
      <p:sp>
        <p:nvSpPr>
          <p:cNvPr id="4" name="Footer Placeholder 3"/>
          <p:cNvSpPr>
            <a:spLocks noGrp="1"/>
          </p:cNvSpPr>
          <p:nvPr>
            <p:ph type="ftr" sz="quarter" idx="11"/>
          </p:nvPr>
        </p:nvSpPr>
        <p:spPr>
          <a:xfrm>
            <a:off x="4038075" y="6357822"/>
            <a:ext cx="4114264" cy="365210"/>
          </a:xfrm>
          <a:prstGeom prst="rect">
            <a:avLst/>
          </a:prstGeom>
        </p:spPr>
        <p:txBody>
          <a:bodyPr/>
          <a:lstStyle/>
          <a:p>
            <a:endParaRPr lang="zh-CN" altLang="en-US"/>
          </a:p>
        </p:txBody>
      </p:sp>
      <p:sp>
        <p:nvSpPr>
          <p:cNvPr id="5" name="Slide Number Placeholder 4"/>
          <p:cNvSpPr>
            <a:spLocks noGrp="1"/>
          </p:cNvSpPr>
          <p:nvPr>
            <p:ph type="sldNum" sz="quarter" idx="12"/>
          </p:nvPr>
        </p:nvSpPr>
        <p:spPr>
          <a:xfrm>
            <a:off x="11167833" y="234447"/>
            <a:ext cx="537486" cy="365210"/>
          </a:xfrm>
          <a:prstGeom prst="rect">
            <a:avLst/>
          </a:prstGeom>
        </p:spPr>
        <p:txBody>
          <a:bodyPr/>
          <a:lstStyle/>
          <a:p>
            <a:fld id="{2C19E75E-6663-4DF6-8780-5FA1457FEFCA}" type="slidenum">
              <a:rPr lang="zh-CN" altLang="en-US" smtClean="0"/>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38091" y="6357822"/>
            <a:ext cx="2742843" cy="365210"/>
          </a:xfrm>
          <a:prstGeom prst="rect">
            <a:avLst/>
          </a:prstGeom>
        </p:spPr>
        <p:txBody>
          <a:bodyPr/>
          <a:lstStyle/>
          <a:p>
            <a:endParaRPr lang="zh-CN" altLang="en-US"/>
          </a:p>
        </p:txBody>
      </p:sp>
      <p:sp>
        <p:nvSpPr>
          <p:cNvPr id="3" name="Footer Placeholder 2"/>
          <p:cNvSpPr>
            <a:spLocks noGrp="1"/>
          </p:cNvSpPr>
          <p:nvPr>
            <p:ph type="ftr" sz="quarter" idx="11"/>
          </p:nvPr>
        </p:nvSpPr>
        <p:spPr>
          <a:xfrm>
            <a:off x="4038075" y="6357822"/>
            <a:ext cx="4114264" cy="365210"/>
          </a:xfrm>
          <a:prstGeom prst="rect">
            <a:avLst/>
          </a:prstGeom>
        </p:spPr>
        <p:txBody>
          <a:bodyPr/>
          <a:lstStyle/>
          <a:p>
            <a:endParaRPr lang="zh-CN" altLang="en-US"/>
          </a:p>
        </p:txBody>
      </p:sp>
      <p:sp>
        <p:nvSpPr>
          <p:cNvPr id="4" name="Slide Number Placeholder 3"/>
          <p:cNvSpPr>
            <a:spLocks noGrp="1"/>
          </p:cNvSpPr>
          <p:nvPr>
            <p:ph type="sldNum" sz="quarter" idx="12"/>
          </p:nvPr>
        </p:nvSpPr>
        <p:spPr>
          <a:xfrm>
            <a:off x="11167833" y="234447"/>
            <a:ext cx="537486" cy="365210"/>
          </a:xfrm>
          <a:prstGeom prst="rect">
            <a:avLst/>
          </a:prstGeom>
        </p:spPr>
        <p:txBody>
          <a:bodyPr/>
          <a:lstStyle/>
          <a:p>
            <a:fld id="{2C19E75E-6663-4DF6-8780-5FA1457FEFCA}" type="slidenum">
              <a:rPr lang="zh-CN" altLang="en-US" smtClean="0"/>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839679" y="457306"/>
            <a:ext cx="3931725" cy="1600571"/>
          </a:xfrm>
        </p:spPr>
        <p:txBody>
          <a:bodyPr anchor="b"/>
          <a:lstStyle>
            <a:lvl1pPr>
              <a:defRPr sz="3200"/>
            </a:lvl1pPr>
          </a:lstStyle>
          <a:p>
            <a:r>
              <a:rPr lang="zh-CN" altLang="en-US"/>
              <a:t>单击此处编辑母版标题样式</a:t>
            </a:r>
            <a:endParaRPr lang="en-US" dirty="0"/>
          </a:p>
        </p:txBody>
      </p:sp>
      <p:sp>
        <p:nvSpPr>
          <p:cNvPr id="3" name="Content Placeholder 2"/>
          <p:cNvSpPr>
            <a:spLocks noGrp="1"/>
          </p:cNvSpPr>
          <p:nvPr>
            <p:ph idx="1"/>
          </p:nvPr>
        </p:nvSpPr>
        <p:spPr>
          <a:xfrm>
            <a:off x="5182513" y="987655"/>
            <a:ext cx="6171397" cy="4874754"/>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en-US" dirty="0"/>
          </a:p>
        </p:txBody>
      </p:sp>
      <p:sp>
        <p:nvSpPr>
          <p:cNvPr id="4" name="Text Placeholder 3"/>
          <p:cNvSpPr>
            <a:spLocks noGrp="1"/>
          </p:cNvSpPr>
          <p:nvPr>
            <p:ph type="body" sz="half" idx="2"/>
          </p:nvPr>
        </p:nvSpPr>
        <p:spPr>
          <a:xfrm>
            <a:off x="839679" y="2057877"/>
            <a:ext cx="3931725" cy="3812471"/>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Date Placeholder 4"/>
          <p:cNvSpPr>
            <a:spLocks noGrp="1"/>
          </p:cNvSpPr>
          <p:nvPr>
            <p:ph type="dt" sz="half" idx="10"/>
          </p:nvPr>
        </p:nvSpPr>
        <p:spPr>
          <a:xfrm>
            <a:off x="838091" y="6357822"/>
            <a:ext cx="2742843" cy="365210"/>
          </a:xfrm>
          <a:prstGeom prst="rect">
            <a:avLst/>
          </a:prstGeom>
        </p:spPr>
        <p:txBody>
          <a:bodyPr/>
          <a:lstStyle/>
          <a:p>
            <a:endParaRPr lang="zh-CN" altLang="en-US"/>
          </a:p>
        </p:txBody>
      </p:sp>
      <p:sp>
        <p:nvSpPr>
          <p:cNvPr id="6" name="Footer Placeholder 5"/>
          <p:cNvSpPr>
            <a:spLocks noGrp="1"/>
          </p:cNvSpPr>
          <p:nvPr>
            <p:ph type="ftr" sz="quarter" idx="11"/>
          </p:nvPr>
        </p:nvSpPr>
        <p:spPr>
          <a:xfrm>
            <a:off x="4038075" y="6357822"/>
            <a:ext cx="4114264" cy="365210"/>
          </a:xfrm>
          <a:prstGeom prst="rect">
            <a:avLst/>
          </a:prstGeom>
        </p:spPr>
        <p:txBody>
          <a:bodyPr/>
          <a:lstStyle/>
          <a:p>
            <a:endParaRPr lang="zh-CN" altLang="en-US"/>
          </a:p>
        </p:txBody>
      </p:sp>
      <p:sp>
        <p:nvSpPr>
          <p:cNvPr id="7" name="Slide Number Placeholder 6"/>
          <p:cNvSpPr>
            <a:spLocks noGrp="1"/>
          </p:cNvSpPr>
          <p:nvPr>
            <p:ph type="sldNum" sz="quarter" idx="12"/>
          </p:nvPr>
        </p:nvSpPr>
        <p:spPr>
          <a:xfrm>
            <a:off x="11167833" y="234447"/>
            <a:ext cx="537486" cy="365210"/>
          </a:xfrm>
          <a:prstGeom prst="rect">
            <a:avLst/>
          </a:prstGeom>
        </p:spPr>
        <p:txBody>
          <a:bodyPr/>
          <a:lstStyle/>
          <a:p>
            <a:fld id="{2C19E75E-6663-4DF6-8780-5FA1457FEFCA}" type="slidenum">
              <a:rPr lang="zh-CN" altLang="en-US" smtClean="0"/>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839679" y="457306"/>
            <a:ext cx="3931725" cy="1600571"/>
          </a:xfrm>
        </p:spPr>
        <p:txBody>
          <a:bodyPr anchor="b"/>
          <a:lstStyle>
            <a:lvl1pPr>
              <a:defRPr sz="320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5182513" y="987655"/>
            <a:ext cx="6171397" cy="4874754"/>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a:t>单击图标添加图片</a:t>
            </a:r>
            <a:endParaRPr lang="en-US" dirty="0"/>
          </a:p>
        </p:txBody>
      </p:sp>
      <p:sp>
        <p:nvSpPr>
          <p:cNvPr id="4" name="Text Placeholder 3"/>
          <p:cNvSpPr>
            <a:spLocks noGrp="1"/>
          </p:cNvSpPr>
          <p:nvPr>
            <p:ph type="body" sz="half" idx="2"/>
          </p:nvPr>
        </p:nvSpPr>
        <p:spPr>
          <a:xfrm>
            <a:off x="839679" y="2057877"/>
            <a:ext cx="3931725" cy="3812471"/>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Date Placeholder 4"/>
          <p:cNvSpPr>
            <a:spLocks noGrp="1"/>
          </p:cNvSpPr>
          <p:nvPr>
            <p:ph type="dt" sz="half" idx="10"/>
          </p:nvPr>
        </p:nvSpPr>
        <p:spPr>
          <a:xfrm>
            <a:off x="838091" y="6357822"/>
            <a:ext cx="2742843" cy="365210"/>
          </a:xfrm>
          <a:prstGeom prst="rect">
            <a:avLst/>
          </a:prstGeom>
        </p:spPr>
        <p:txBody>
          <a:bodyPr/>
          <a:lstStyle/>
          <a:p>
            <a:endParaRPr lang="zh-CN" altLang="en-US"/>
          </a:p>
        </p:txBody>
      </p:sp>
      <p:sp>
        <p:nvSpPr>
          <p:cNvPr id="6" name="Footer Placeholder 5"/>
          <p:cNvSpPr>
            <a:spLocks noGrp="1"/>
          </p:cNvSpPr>
          <p:nvPr>
            <p:ph type="ftr" sz="quarter" idx="11"/>
          </p:nvPr>
        </p:nvSpPr>
        <p:spPr>
          <a:xfrm>
            <a:off x="4038075" y="6357822"/>
            <a:ext cx="4114264" cy="365210"/>
          </a:xfrm>
          <a:prstGeom prst="rect">
            <a:avLst/>
          </a:prstGeom>
        </p:spPr>
        <p:txBody>
          <a:bodyPr/>
          <a:lstStyle/>
          <a:p>
            <a:endParaRPr lang="zh-CN" altLang="en-US"/>
          </a:p>
        </p:txBody>
      </p:sp>
      <p:sp>
        <p:nvSpPr>
          <p:cNvPr id="7" name="Slide Number Placeholder 6"/>
          <p:cNvSpPr>
            <a:spLocks noGrp="1"/>
          </p:cNvSpPr>
          <p:nvPr>
            <p:ph type="sldNum" sz="quarter" idx="12"/>
          </p:nvPr>
        </p:nvSpPr>
        <p:spPr>
          <a:xfrm>
            <a:off x="11167833" y="234447"/>
            <a:ext cx="537486" cy="365210"/>
          </a:xfrm>
          <a:prstGeom prst="rect">
            <a:avLst/>
          </a:prstGeom>
        </p:spPr>
        <p:txBody>
          <a:bodyPr/>
          <a:lstStyle/>
          <a:p>
            <a:fld id="{2C19E75E-6663-4DF6-8780-5FA1457FEFCA}" type="slidenum">
              <a:rPr lang="zh-CN" altLang="en-US" smtClean="0"/>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0EFED"/>
        </a:solidFill>
        <a:effectLst/>
      </p:bgPr>
    </p:bg>
    <p:spTree>
      <p:nvGrpSpPr>
        <p:cNvPr id="1" name=""/>
        <p:cNvGrpSpPr/>
        <p:nvPr/>
      </p:nvGrpSpPr>
      <p:grpSpPr>
        <a:xfrm>
          <a:off x="0" y="0"/>
          <a:ext cx="0" cy="0"/>
          <a:chOff x="0" y="0"/>
          <a:chExt cx="0" cy="0"/>
        </a:xfrm>
      </p:grpSpPr>
      <p:grpSp>
        <p:nvGrpSpPr>
          <p:cNvPr id="11" name="组合 10"/>
          <p:cNvGrpSpPr/>
          <p:nvPr userDrawn="1"/>
        </p:nvGrpSpPr>
        <p:grpSpPr>
          <a:xfrm>
            <a:off x="11154235" y="111888"/>
            <a:ext cx="532974" cy="605361"/>
            <a:chOff x="7545139" y="673329"/>
            <a:chExt cx="532974" cy="605361"/>
          </a:xfrm>
        </p:grpSpPr>
        <p:sp>
          <p:nvSpPr>
            <p:cNvPr id="14" name="Freeform 63"/>
            <p:cNvSpPr>
              <a:spLocks noEditPoints="1"/>
            </p:cNvSpPr>
            <p:nvPr/>
          </p:nvSpPr>
          <p:spPr bwMode="auto">
            <a:xfrm>
              <a:off x="7545139" y="673329"/>
              <a:ext cx="532974" cy="605361"/>
            </a:xfrm>
            <a:custGeom>
              <a:avLst/>
              <a:gdLst>
                <a:gd name="T0" fmla="*/ 319 w 352"/>
                <a:gd name="T1" fmla="*/ 209 h 400"/>
                <a:gd name="T2" fmla="*/ 238 w 352"/>
                <a:gd name="T3" fmla="*/ 134 h 400"/>
                <a:gd name="T4" fmla="*/ 251 w 352"/>
                <a:gd name="T5" fmla="*/ 134 h 400"/>
                <a:gd name="T6" fmla="*/ 313 w 352"/>
                <a:gd name="T7" fmla="*/ 114 h 400"/>
                <a:gd name="T8" fmla="*/ 283 w 352"/>
                <a:gd name="T9" fmla="*/ 96 h 400"/>
                <a:gd name="T10" fmla="*/ 292 w 352"/>
                <a:gd name="T11" fmla="*/ 82 h 400"/>
                <a:gd name="T12" fmla="*/ 289 w 352"/>
                <a:gd name="T13" fmla="*/ 75 h 400"/>
                <a:gd name="T14" fmla="*/ 237 w 352"/>
                <a:gd name="T15" fmla="*/ 97 h 400"/>
                <a:gd name="T16" fmla="*/ 231 w 352"/>
                <a:gd name="T17" fmla="*/ 16 h 400"/>
                <a:gd name="T18" fmla="*/ 142 w 352"/>
                <a:gd name="T19" fmla="*/ 17 h 400"/>
                <a:gd name="T20" fmla="*/ 136 w 352"/>
                <a:gd name="T21" fmla="*/ 108 h 400"/>
                <a:gd name="T22" fmla="*/ 121 w 352"/>
                <a:gd name="T23" fmla="*/ 112 h 400"/>
                <a:gd name="T24" fmla="*/ 111 w 352"/>
                <a:gd name="T25" fmla="*/ 119 h 400"/>
                <a:gd name="T26" fmla="*/ 127 w 352"/>
                <a:gd name="T27" fmla="*/ 130 h 400"/>
                <a:gd name="T28" fmla="*/ 34 w 352"/>
                <a:gd name="T29" fmla="*/ 214 h 400"/>
                <a:gd name="T30" fmla="*/ 149 w 352"/>
                <a:gd name="T31" fmla="*/ 391 h 400"/>
                <a:gd name="T32" fmla="*/ 343 w 352"/>
                <a:gd name="T33" fmla="*/ 268 h 400"/>
                <a:gd name="T34" fmla="*/ 303 w 352"/>
                <a:gd name="T35" fmla="*/ 109 h 400"/>
                <a:gd name="T36" fmla="*/ 251 w 352"/>
                <a:gd name="T37" fmla="*/ 123 h 400"/>
                <a:gd name="T38" fmla="*/ 243 w 352"/>
                <a:gd name="T39" fmla="*/ 122 h 400"/>
                <a:gd name="T40" fmla="*/ 280 w 352"/>
                <a:gd name="T41" fmla="*/ 85 h 400"/>
                <a:gd name="T42" fmla="*/ 239 w 352"/>
                <a:gd name="T43" fmla="*/ 111 h 400"/>
                <a:gd name="T44" fmla="*/ 280 w 352"/>
                <a:gd name="T45" fmla="*/ 85 h 400"/>
                <a:gd name="T46" fmla="*/ 218 w 352"/>
                <a:gd name="T47" fmla="*/ 315 h 400"/>
                <a:gd name="T48" fmla="*/ 183 w 352"/>
                <a:gd name="T49" fmla="*/ 326 h 400"/>
                <a:gd name="T50" fmla="*/ 169 w 352"/>
                <a:gd name="T51" fmla="*/ 344 h 400"/>
                <a:gd name="T52" fmla="*/ 147 w 352"/>
                <a:gd name="T53" fmla="*/ 322 h 400"/>
                <a:gd name="T54" fmla="*/ 122 w 352"/>
                <a:gd name="T55" fmla="*/ 300 h 400"/>
                <a:gd name="T56" fmla="*/ 155 w 352"/>
                <a:gd name="T57" fmla="*/ 280 h 400"/>
                <a:gd name="T58" fmla="*/ 169 w 352"/>
                <a:gd name="T59" fmla="*/ 301 h 400"/>
                <a:gd name="T60" fmla="*/ 142 w 352"/>
                <a:gd name="T61" fmla="*/ 258 h 400"/>
                <a:gd name="T62" fmla="*/ 122 w 352"/>
                <a:gd name="T63" fmla="*/ 225 h 400"/>
                <a:gd name="T64" fmla="*/ 169 w 352"/>
                <a:gd name="T65" fmla="*/ 184 h 400"/>
                <a:gd name="T66" fmla="*/ 183 w 352"/>
                <a:gd name="T67" fmla="*/ 175 h 400"/>
                <a:gd name="T68" fmla="*/ 215 w 352"/>
                <a:gd name="T69" fmla="*/ 194 h 400"/>
                <a:gd name="T70" fmla="*/ 195 w 352"/>
                <a:gd name="T71" fmla="*/ 223 h 400"/>
                <a:gd name="T72" fmla="*/ 183 w 352"/>
                <a:gd name="T73" fmla="*/ 209 h 400"/>
                <a:gd name="T74" fmla="*/ 221 w 352"/>
                <a:gd name="T75" fmla="*/ 252 h 400"/>
                <a:gd name="T76" fmla="*/ 230 w 352"/>
                <a:gd name="T77" fmla="*/ 301 h 4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352" h="400">
                  <a:moveTo>
                    <a:pt x="343" y="268"/>
                  </a:moveTo>
                  <a:cubicBezTo>
                    <a:pt x="339" y="245"/>
                    <a:pt x="331" y="231"/>
                    <a:pt x="319" y="209"/>
                  </a:cubicBezTo>
                  <a:cubicBezTo>
                    <a:pt x="308" y="192"/>
                    <a:pt x="288" y="172"/>
                    <a:pt x="273" y="160"/>
                  </a:cubicBezTo>
                  <a:cubicBezTo>
                    <a:pt x="262" y="151"/>
                    <a:pt x="249" y="143"/>
                    <a:pt x="238" y="134"/>
                  </a:cubicBezTo>
                  <a:cubicBezTo>
                    <a:pt x="241" y="134"/>
                    <a:pt x="241" y="134"/>
                    <a:pt x="241" y="134"/>
                  </a:cubicBezTo>
                  <a:cubicBezTo>
                    <a:pt x="251" y="134"/>
                    <a:pt x="251" y="134"/>
                    <a:pt x="251" y="134"/>
                  </a:cubicBezTo>
                  <a:cubicBezTo>
                    <a:pt x="258" y="134"/>
                    <a:pt x="266" y="134"/>
                    <a:pt x="274" y="133"/>
                  </a:cubicBezTo>
                  <a:cubicBezTo>
                    <a:pt x="283" y="132"/>
                    <a:pt x="306" y="128"/>
                    <a:pt x="313" y="114"/>
                  </a:cubicBezTo>
                  <a:cubicBezTo>
                    <a:pt x="318" y="104"/>
                    <a:pt x="314" y="99"/>
                    <a:pt x="311" y="97"/>
                  </a:cubicBezTo>
                  <a:cubicBezTo>
                    <a:pt x="306" y="93"/>
                    <a:pt x="295" y="94"/>
                    <a:pt x="283" y="96"/>
                  </a:cubicBezTo>
                  <a:cubicBezTo>
                    <a:pt x="288" y="92"/>
                    <a:pt x="291" y="88"/>
                    <a:pt x="292" y="84"/>
                  </a:cubicBezTo>
                  <a:cubicBezTo>
                    <a:pt x="292" y="84"/>
                    <a:pt x="292" y="83"/>
                    <a:pt x="292" y="82"/>
                  </a:cubicBezTo>
                  <a:cubicBezTo>
                    <a:pt x="292" y="80"/>
                    <a:pt x="292" y="78"/>
                    <a:pt x="290" y="76"/>
                  </a:cubicBezTo>
                  <a:cubicBezTo>
                    <a:pt x="289" y="75"/>
                    <a:pt x="289" y="75"/>
                    <a:pt x="289" y="75"/>
                  </a:cubicBezTo>
                  <a:cubicBezTo>
                    <a:pt x="287" y="74"/>
                    <a:pt x="287" y="74"/>
                    <a:pt x="287" y="74"/>
                  </a:cubicBezTo>
                  <a:cubicBezTo>
                    <a:pt x="272" y="72"/>
                    <a:pt x="251" y="83"/>
                    <a:pt x="237" y="97"/>
                  </a:cubicBezTo>
                  <a:cubicBezTo>
                    <a:pt x="252" y="77"/>
                    <a:pt x="280" y="51"/>
                    <a:pt x="285" y="30"/>
                  </a:cubicBezTo>
                  <a:cubicBezTo>
                    <a:pt x="266" y="29"/>
                    <a:pt x="247" y="25"/>
                    <a:pt x="231" y="16"/>
                  </a:cubicBezTo>
                  <a:cubicBezTo>
                    <a:pt x="216" y="8"/>
                    <a:pt x="209" y="0"/>
                    <a:pt x="191" y="3"/>
                  </a:cubicBezTo>
                  <a:cubicBezTo>
                    <a:pt x="174" y="5"/>
                    <a:pt x="158" y="13"/>
                    <a:pt x="142" y="17"/>
                  </a:cubicBezTo>
                  <a:cubicBezTo>
                    <a:pt x="124" y="22"/>
                    <a:pt x="108" y="15"/>
                    <a:pt x="90" y="18"/>
                  </a:cubicBezTo>
                  <a:cubicBezTo>
                    <a:pt x="87" y="49"/>
                    <a:pt x="125" y="79"/>
                    <a:pt x="136" y="108"/>
                  </a:cubicBezTo>
                  <a:cubicBezTo>
                    <a:pt x="131" y="109"/>
                    <a:pt x="126" y="110"/>
                    <a:pt x="121" y="112"/>
                  </a:cubicBezTo>
                  <a:cubicBezTo>
                    <a:pt x="121" y="112"/>
                    <a:pt x="121" y="112"/>
                    <a:pt x="121" y="112"/>
                  </a:cubicBezTo>
                  <a:cubicBezTo>
                    <a:pt x="118" y="113"/>
                    <a:pt x="115" y="114"/>
                    <a:pt x="114" y="116"/>
                  </a:cubicBezTo>
                  <a:cubicBezTo>
                    <a:pt x="111" y="119"/>
                    <a:pt x="111" y="119"/>
                    <a:pt x="111" y="119"/>
                  </a:cubicBezTo>
                  <a:cubicBezTo>
                    <a:pt x="113" y="123"/>
                    <a:pt x="113" y="123"/>
                    <a:pt x="113" y="123"/>
                  </a:cubicBezTo>
                  <a:cubicBezTo>
                    <a:pt x="116" y="127"/>
                    <a:pt x="120" y="129"/>
                    <a:pt x="127" y="130"/>
                  </a:cubicBezTo>
                  <a:cubicBezTo>
                    <a:pt x="113" y="139"/>
                    <a:pt x="96" y="149"/>
                    <a:pt x="84" y="159"/>
                  </a:cubicBezTo>
                  <a:cubicBezTo>
                    <a:pt x="69" y="172"/>
                    <a:pt x="46" y="198"/>
                    <a:pt x="34" y="214"/>
                  </a:cubicBezTo>
                  <a:cubicBezTo>
                    <a:pt x="13" y="240"/>
                    <a:pt x="0" y="275"/>
                    <a:pt x="6" y="307"/>
                  </a:cubicBezTo>
                  <a:cubicBezTo>
                    <a:pt x="18" y="370"/>
                    <a:pt x="92" y="391"/>
                    <a:pt x="149" y="391"/>
                  </a:cubicBezTo>
                  <a:cubicBezTo>
                    <a:pt x="212" y="391"/>
                    <a:pt x="293" y="400"/>
                    <a:pt x="335" y="348"/>
                  </a:cubicBezTo>
                  <a:cubicBezTo>
                    <a:pt x="352" y="327"/>
                    <a:pt x="347" y="295"/>
                    <a:pt x="343" y="268"/>
                  </a:cubicBezTo>
                  <a:close/>
                  <a:moveTo>
                    <a:pt x="305" y="105"/>
                  </a:moveTo>
                  <a:cubicBezTo>
                    <a:pt x="305" y="105"/>
                    <a:pt x="305" y="106"/>
                    <a:pt x="303" y="109"/>
                  </a:cubicBezTo>
                  <a:cubicBezTo>
                    <a:pt x="299" y="117"/>
                    <a:pt x="284" y="121"/>
                    <a:pt x="273" y="123"/>
                  </a:cubicBezTo>
                  <a:cubicBezTo>
                    <a:pt x="266" y="124"/>
                    <a:pt x="258" y="124"/>
                    <a:pt x="251" y="123"/>
                  </a:cubicBezTo>
                  <a:cubicBezTo>
                    <a:pt x="243" y="123"/>
                    <a:pt x="243" y="123"/>
                    <a:pt x="243" y="123"/>
                  </a:cubicBezTo>
                  <a:cubicBezTo>
                    <a:pt x="243" y="122"/>
                    <a:pt x="243" y="122"/>
                    <a:pt x="243" y="122"/>
                  </a:cubicBezTo>
                  <a:cubicBezTo>
                    <a:pt x="263" y="112"/>
                    <a:pt x="300" y="101"/>
                    <a:pt x="305" y="105"/>
                  </a:cubicBezTo>
                  <a:close/>
                  <a:moveTo>
                    <a:pt x="280" y="85"/>
                  </a:moveTo>
                  <a:cubicBezTo>
                    <a:pt x="275" y="90"/>
                    <a:pt x="260" y="99"/>
                    <a:pt x="251" y="104"/>
                  </a:cubicBezTo>
                  <a:cubicBezTo>
                    <a:pt x="247" y="106"/>
                    <a:pt x="243" y="108"/>
                    <a:pt x="239" y="111"/>
                  </a:cubicBezTo>
                  <a:cubicBezTo>
                    <a:pt x="239" y="111"/>
                    <a:pt x="239" y="111"/>
                    <a:pt x="239" y="111"/>
                  </a:cubicBezTo>
                  <a:cubicBezTo>
                    <a:pt x="249" y="98"/>
                    <a:pt x="267" y="86"/>
                    <a:pt x="280" y="85"/>
                  </a:cubicBezTo>
                  <a:close/>
                  <a:moveTo>
                    <a:pt x="230" y="301"/>
                  </a:moveTo>
                  <a:cubicBezTo>
                    <a:pt x="227" y="306"/>
                    <a:pt x="223" y="311"/>
                    <a:pt x="218" y="315"/>
                  </a:cubicBezTo>
                  <a:cubicBezTo>
                    <a:pt x="213" y="319"/>
                    <a:pt x="208" y="322"/>
                    <a:pt x="203" y="323"/>
                  </a:cubicBezTo>
                  <a:cubicBezTo>
                    <a:pt x="197" y="325"/>
                    <a:pt x="191" y="326"/>
                    <a:pt x="183" y="326"/>
                  </a:cubicBezTo>
                  <a:cubicBezTo>
                    <a:pt x="183" y="344"/>
                    <a:pt x="183" y="344"/>
                    <a:pt x="183" y="344"/>
                  </a:cubicBezTo>
                  <a:cubicBezTo>
                    <a:pt x="169" y="344"/>
                    <a:pt x="169" y="344"/>
                    <a:pt x="169" y="344"/>
                  </a:cubicBezTo>
                  <a:cubicBezTo>
                    <a:pt x="169" y="326"/>
                    <a:pt x="169" y="326"/>
                    <a:pt x="169" y="326"/>
                  </a:cubicBezTo>
                  <a:cubicBezTo>
                    <a:pt x="160" y="326"/>
                    <a:pt x="152" y="324"/>
                    <a:pt x="147" y="322"/>
                  </a:cubicBezTo>
                  <a:cubicBezTo>
                    <a:pt x="141" y="320"/>
                    <a:pt x="136" y="317"/>
                    <a:pt x="132" y="313"/>
                  </a:cubicBezTo>
                  <a:cubicBezTo>
                    <a:pt x="127" y="309"/>
                    <a:pt x="124" y="305"/>
                    <a:pt x="122" y="300"/>
                  </a:cubicBezTo>
                  <a:cubicBezTo>
                    <a:pt x="120" y="296"/>
                    <a:pt x="118" y="291"/>
                    <a:pt x="117" y="284"/>
                  </a:cubicBezTo>
                  <a:cubicBezTo>
                    <a:pt x="155" y="280"/>
                    <a:pt x="155" y="280"/>
                    <a:pt x="155" y="280"/>
                  </a:cubicBezTo>
                  <a:cubicBezTo>
                    <a:pt x="156" y="286"/>
                    <a:pt x="158" y="291"/>
                    <a:pt x="160" y="293"/>
                  </a:cubicBezTo>
                  <a:cubicBezTo>
                    <a:pt x="162" y="296"/>
                    <a:pt x="165" y="299"/>
                    <a:pt x="169" y="301"/>
                  </a:cubicBezTo>
                  <a:cubicBezTo>
                    <a:pt x="169" y="267"/>
                    <a:pt x="169" y="267"/>
                    <a:pt x="169" y="267"/>
                  </a:cubicBezTo>
                  <a:cubicBezTo>
                    <a:pt x="156" y="264"/>
                    <a:pt x="147" y="261"/>
                    <a:pt x="142" y="258"/>
                  </a:cubicBezTo>
                  <a:cubicBezTo>
                    <a:pt x="137" y="255"/>
                    <a:pt x="132" y="251"/>
                    <a:pt x="128" y="246"/>
                  </a:cubicBezTo>
                  <a:cubicBezTo>
                    <a:pt x="124" y="240"/>
                    <a:pt x="122" y="233"/>
                    <a:pt x="122" y="225"/>
                  </a:cubicBezTo>
                  <a:cubicBezTo>
                    <a:pt x="122" y="213"/>
                    <a:pt x="126" y="204"/>
                    <a:pt x="134" y="196"/>
                  </a:cubicBezTo>
                  <a:cubicBezTo>
                    <a:pt x="142" y="189"/>
                    <a:pt x="154" y="185"/>
                    <a:pt x="169" y="184"/>
                  </a:cubicBezTo>
                  <a:cubicBezTo>
                    <a:pt x="169" y="175"/>
                    <a:pt x="169" y="175"/>
                    <a:pt x="169" y="175"/>
                  </a:cubicBezTo>
                  <a:cubicBezTo>
                    <a:pt x="183" y="175"/>
                    <a:pt x="183" y="175"/>
                    <a:pt x="183" y="175"/>
                  </a:cubicBezTo>
                  <a:cubicBezTo>
                    <a:pt x="183" y="184"/>
                    <a:pt x="183" y="184"/>
                    <a:pt x="183" y="184"/>
                  </a:cubicBezTo>
                  <a:cubicBezTo>
                    <a:pt x="197" y="185"/>
                    <a:pt x="208" y="188"/>
                    <a:pt x="215" y="194"/>
                  </a:cubicBezTo>
                  <a:cubicBezTo>
                    <a:pt x="223" y="200"/>
                    <a:pt x="228" y="208"/>
                    <a:pt x="230" y="218"/>
                  </a:cubicBezTo>
                  <a:cubicBezTo>
                    <a:pt x="195" y="223"/>
                    <a:pt x="195" y="223"/>
                    <a:pt x="195" y="223"/>
                  </a:cubicBezTo>
                  <a:cubicBezTo>
                    <a:pt x="193" y="219"/>
                    <a:pt x="191" y="216"/>
                    <a:pt x="190" y="214"/>
                  </a:cubicBezTo>
                  <a:cubicBezTo>
                    <a:pt x="189" y="212"/>
                    <a:pt x="186" y="211"/>
                    <a:pt x="183" y="209"/>
                  </a:cubicBezTo>
                  <a:cubicBezTo>
                    <a:pt x="183" y="236"/>
                    <a:pt x="183" y="236"/>
                    <a:pt x="183" y="236"/>
                  </a:cubicBezTo>
                  <a:cubicBezTo>
                    <a:pt x="202" y="241"/>
                    <a:pt x="215" y="247"/>
                    <a:pt x="221" y="252"/>
                  </a:cubicBezTo>
                  <a:cubicBezTo>
                    <a:pt x="230" y="260"/>
                    <a:pt x="234" y="270"/>
                    <a:pt x="234" y="282"/>
                  </a:cubicBezTo>
                  <a:cubicBezTo>
                    <a:pt x="234" y="288"/>
                    <a:pt x="233" y="295"/>
                    <a:pt x="230" y="301"/>
                  </a:cubicBezTo>
                  <a:close/>
                </a:path>
              </a:pathLst>
            </a:custGeom>
            <a:solidFill>
              <a:srgbClr val="BE0202"/>
            </a:solidFill>
            <a:ln>
              <a:noFill/>
            </a:ln>
          </p:spPr>
          <p:txBody>
            <a:bodyPr vert="horz" wrap="square" lIns="91440" tIns="45720" rIns="91440" bIns="45720" numCol="1" anchor="t" anchorCtr="0" compatLnSpc="1"/>
            <a:lstStyle/>
            <a:p>
              <a:endParaRPr lang="zh-CN" altLang="en-US"/>
            </a:p>
          </p:txBody>
        </p:sp>
        <p:sp>
          <p:nvSpPr>
            <p:cNvPr id="15" name="矩形 14"/>
            <p:cNvSpPr/>
            <p:nvPr/>
          </p:nvSpPr>
          <p:spPr>
            <a:xfrm>
              <a:off x="7705725" y="934099"/>
              <a:ext cx="259080" cy="27367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2" name="Title Placeholder 1"/>
          <p:cNvSpPr>
            <a:spLocks noGrp="1"/>
          </p:cNvSpPr>
          <p:nvPr>
            <p:ph type="title"/>
          </p:nvPr>
        </p:nvSpPr>
        <p:spPr>
          <a:xfrm>
            <a:off x="1002684" y="281403"/>
            <a:ext cx="3975956" cy="441614"/>
          </a:xfrm>
          <a:prstGeom prst="rect">
            <a:avLst/>
          </a:prstGeom>
        </p:spPr>
        <p:txBody>
          <a:bodyPr vert="horz" lIns="121917" tIns="60958" rIns="121917" bIns="60958" rtlCol="0" anchor="ctr">
            <a:normAutofit/>
          </a:bodyPr>
          <a:lstStyle/>
          <a:p>
            <a:r>
              <a:rPr lang="zh-CN" altLang="en-US" dirty="0"/>
              <a:t>单击此处编辑母版标题样式</a:t>
            </a:r>
            <a:endParaRPr lang="en-US" dirty="0"/>
          </a:p>
        </p:txBody>
      </p:sp>
      <p:sp>
        <p:nvSpPr>
          <p:cNvPr id="3" name="Text Placeholder 2"/>
          <p:cNvSpPr>
            <a:spLocks noGrp="1"/>
          </p:cNvSpPr>
          <p:nvPr>
            <p:ph type="body" idx="1"/>
          </p:nvPr>
        </p:nvSpPr>
        <p:spPr>
          <a:xfrm>
            <a:off x="838091" y="937550"/>
            <a:ext cx="10703669" cy="5544530"/>
          </a:xfrm>
          <a:prstGeom prst="rect">
            <a:avLst/>
          </a:prstGeom>
        </p:spPr>
        <p:txBody>
          <a:bodyPr vert="horz" lIns="121917" tIns="60958" rIns="121917" bIns="60958" rtlCol="0">
            <a:normAutofit/>
          </a:bodyPr>
          <a:lstStyle/>
          <a:p>
            <a:pPr lvl="0"/>
            <a:r>
              <a:rPr lang="zh-CN" altLang="en-US" dirty="0"/>
              <a:t>单击此处编辑母版文本样式</a:t>
            </a:r>
            <a:endParaRPr lang="zh-CN" altLang="en-US" dirty="0"/>
          </a:p>
        </p:txBody>
      </p:sp>
      <p:grpSp>
        <p:nvGrpSpPr>
          <p:cNvPr id="7" name="组合 6"/>
          <p:cNvGrpSpPr/>
          <p:nvPr userDrawn="1"/>
        </p:nvGrpSpPr>
        <p:grpSpPr>
          <a:xfrm>
            <a:off x="138588" y="353948"/>
            <a:ext cx="735172" cy="271046"/>
            <a:chOff x="264939" y="188640"/>
            <a:chExt cx="604358" cy="216024"/>
          </a:xfrm>
        </p:grpSpPr>
        <p:sp>
          <p:nvSpPr>
            <p:cNvPr id="8" name="燕尾形 7"/>
            <p:cNvSpPr/>
            <p:nvPr/>
          </p:nvSpPr>
          <p:spPr>
            <a:xfrm>
              <a:off x="264939" y="188640"/>
              <a:ext cx="216024" cy="216024"/>
            </a:xfrm>
            <a:prstGeom prst="chevron">
              <a:avLst/>
            </a:prstGeom>
            <a:solidFill>
              <a:srgbClr val="BE020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9" name="燕尾形 8"/>
            <p:cNvSpPr/>
            <p:nvPr/>
          </p:nvSpPr>
          <p:spPr>
            <a:xfrm>
              <a:off x="454914" y="188640"/>
              <a:ext cx="216024" cy="216024"/>
            </a:xfrm>
            <a:prstGeom prst="chevron">
              <a:avLst/>
            </a:prstGeom>
            <a:solidFill>
              <a:srgbClr val="BE0202">
                <a:alpha val="6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10" name="燕尾形 9"/>
            <p:cNvSpPr/>
            <p:nvPr/>
          </p:nvSpPr>
          <p:spPr>
            <a:xfrm>
              <a:off x="653273" y="188640"/>
              <a:ext cx="216024" cy="216024"/>
            </a:xfrm>
            <a:prstGeom prst="chevron">
              <a:avLst/>
            </a:prstGeom>
            <a:solidFill>
              <a:srgbClr val="BE0202">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grpSp>
      <p:cxnSp>
        <p:nvCxnSpPr>
          <p:cNvPr id="12" name="直接连接符 11"/>
          <p:cNvCxnSpPr/>
          <p:nvPr userDrawn="1"/>
        </p:nvCxnSpPr>
        <p:spPr>
          <a:xfrm>
            <a:off x="138588" y="705495"/>
            <a:ext cx="11541636" cy="0"/>
          </a:xfrm>
          <a:prstGeom prst="line">
            <a:avLst/>
          </a:prstGeom>
          <a:ln w="19050">
            <a:solidFill>
              <a:schemeClr val="bg1">
                <a:lumMod val="75000"/>
              </a:schemeClr>
            </a:solidFill>
            <a:prstDash val="dash"/>
          </a:ln>
        </p:spPr>
        <p:style>
          <a:lnRef idx="1">
            <a:schemeClr val="accent1"/>
          </a:lnRef>
          <a:fillRef idx="0">
            <a:schemeClr val="accent1"/>
          </a:fillRef>
          <a:effectRef idx="0">
            <a:schemeClr val="accent1"/>
          </a:effectRef>
          <a:fontRef idx="minor">
            <a:schemeClr val="tx1"/>
          </a:fontRef>
        </p:style>
      </p:cxnSp>
      <p:sp>
        <p:nvSpPr>
          <p:cNvPr id="18" name="Slide Number Placeholder 5"/>
          <p:cNvSpPr>
            <a:spLocks noGrp="1"/>
          </p:cNvSpPr>
          <p:nvPr>
            <p:ph type="sldNum" sz="quarter" idx="4"/>
          </p:nvPr>
        </p:nvSpPr>
        <p:spPr>
          <a:xfrm>
            <a:off x="11199434" y="330424"/>
            <a:ext cx="442575" cy="365210"/>
          </a:xfrm>
          <a:prstGeom prst="rect">
            <a:avLst/>
          </a:prstGeom>
        </p:spPr>
        <p:txBody>
          <a:bodyPr/>
          <a:lstStyle>
            <a:lvl1pPr algn="ctr">
              <a:defRPr sz="1600" b="0">
                <a:solidFill>
                  <a:schemeClr val="bg1"/>
                </a:solidFill>
                <a:latin typeface="+mj-lt"/>
              </a:defRPr>
            </a:lvl1pPr>
          </a:lstStyle>
          <a:p>
            <a:fld id="{2C19E75E-6663-4DF6-8780-5FA1457FEFCA}" type="slidenum">
              <a:rPr lang="zh-CN" altLang="en-US" smtClean="0"/>
            </a:fld>
            <a:endParaRPr lang="zh-CN" alt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0-#ppt_w/2"/>
                                          </p:val>
                                        </p:tav>
                                        <p:tav tm="100000">
                                          <p:val>
                                            <p:strVal val="#ppt_x"/>
                                          </p:val>
                                        </p:tav>
                                      </p:tavLst>
                                    </p:anim>
                                    <p:anim calcmode="lin" valueType="num">
                                      <p:cBhvr additive="base">
                                        <p:cTn id="8" dur="50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hf hdr="0" ftr="0" dt="0"/>
  <p:txStyles>
    <p:titleStyle>
      <a:lvl1pPr algn="l" defTabSz="914400" rtl="0" eaLnBrk="1" latinLnBrk="0" hangingPunct="1">
        <a:lnSpc>
          <a:spcPct val="90000"/>
        </a:lnSpc>
        <a:spcBef>
          <a:spcPct val="0"/>
        </a:spcBef>
        <a:buNone/>
        <a:defRPr sz="2200" kern="1200">
          <a:solidFill>
            <a:schemeClr val="tx1"/>
          </a:solidFill>
          <a:latin typeface="+mj-lt"/>
          <a:ea typeface="+mj-ea"/>
          <a:cs typeface="+mj-cs"/>
        </a:defRPr>
      </a:lvl1pPr>
    </p:titleStyle>
    <p:body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9" Type="http://schemas.openxmlformats.org/officeDocument/2006/relationships/image" Target="../media/image9.jpeg"/><Relationship Id="rId8" Type="http://schemas.openxmlformats.org/officeDocument/2006/relationships/image" Target="../media/image8.png"/><Relationship Id="rId7" Type="http://schemas.openxmlformats.org/officeDocument/2006/relationships/image" Target="../media/image7.png"/><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 Id="rId3" Type="http://schemas.openxmlformats.org/officeDocument/2006/relationships/image" Target="../media/image3.png"/><Relationship Id="rId2" Type="http://schemas.openxmlformats.org/officeDocument/2006/relationships/image" Target="../media/image2.png"/><Relationship Id="rId10" Type="http://schemas.openxmlformats.org/officeDocument/2006/relationships/slideLayout" Target="../slideLayouts/slideLayout1.xml"/><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5.emf"/></Relationships>
</file>

<file path=ppt/slides/_rels/slide1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6.emf"/></Relationships>
</file>

<file path=ppt/slides/_rels/slide12.xml.rels><?xml version="1.0" encoding="UTF-8" standalone="yes"?>
<Relationships xmlns="http://schemas.openxmlformats.org/package/2006/relationships"><Relationship Id="rId9" Type="http://schemas.openxmlformats.org/officeDocument/2006/relationships/tags" Target="../tags/tag37.xml"/><Relationship Id="rId8" Type="http://schemas.openxmlformats.org/officeDocument/2006/relationships/tags" Target="../tags/tag36.xml"/><Relationship Id="rId7" Type="http://schemas.openxmlformats.org/officeDocument/2006/relationships/tags" Target="../tags/tag35.xml"/><Relationship Id="rId6" Type="http://schemas.openxmlformats.org/officeDocument/2006/relationships/tags" Target="../tags/tag34.xml"/><Relationship Id="rId5" Type="http://schemas.openxmlformats.org/officeDocument/2006/relationships/tags" Target="../tags/tag33.xml"/><Relationship Id="rId4" Type="http://schemas.openxmlformats.org/officeDocument/2006/relationships/tags" Target="../tags/tag32.xml"/><Relationship Id="rId33" Type="http://schemas.openxmlformats.org/officeDocument/2006/relationships/slideLayout" Target="../slideLayouts/slideLayout1.xml"/><Relationship Id="rId32" Type="http://schemas.openxmlformats.org/officeDocument/2006/relationships/image" Target="../media/image12.png"/><Relationship Id="rId31" Type="http://schemas.openxmlformats.org/officeDocument/2006/relationships/tags" Target="../tags/tag58.xml"/><Relationship Id="rId30" Type="http://schemas.openxmlformats.org/officeDocument/2006/relationships/image" Target="../media/image11.emf"/><Relationship Id="rId3" Type="http://schemas.openxmlformats.org/officeDocument/2006/relationships/tags" Target="../tags/tag31.xml"/><Relationship Id="rId29" Type="http://schemas.openxmlformats.org/officeDocument/2006/relationships/tags" Target="../tags/tag57.xml"/><Relationship Id="rId28" Type="http://schemas.openxmlformats.org/officeDocument/2006/relationships/tags" Target="../tags/tag56.xml"/><Relationship Id="rId27" Type="http://schemas.openxmlformats.org/officeDocument/2006/relationships/tags" Target="../tags/tag55.xml"/><Relationship Id="rId26" Type="http://schemas.openxmlformats.org/officeDocument/2006/relationships/tags" Target="../tags/tag54.xml"/><Relationship Id="rId25" Type="http://schemas.openxmlformats.org/officeDocument/2006/relationships/tags" Target="../tags/tag53.xml"/><Relationship Id="rId24" Type="http://schemas.openxmlformats.org/officeDocument/2006/relationships/tags" Target="../tags/tag52.xml"/><Relationship Id="rId23" Type="http://schemas.openxmlformats.org/officeDocument/2006/relationships/tags" Target="../tags/tag51.xml"/><Relationship Id="rId22" Type="http://schemas.openxmlformats.org/officeDocument/2006/relationships/tags" Target="../tags/tag50.xml"/><Relationship Id="rId21" Type="http://schemas.openxmlformats.org/officeDocument/2006/relationships/tags" Target="../tags/tag49.xml"/><Relationship Id="rId20" Type="http://schemas.openxmlformats.org/officeDocument/2006/relationships/tags" Target="../tags/tag48.xml"/><Relationship Id="rId2" Type="http://schemas.openxmlformats.org/officeDocument/2006/relationships/tags" Target="../tags/tag30.xml"/><Relationship Id="rId19" Type="http://schemas.openxmlformats.org/officeDocument/2006/relationships/tags" Target="../tags/tag47.xml"/><Relationship Id="rId18" Type="http://schemas.openxmlformats.org/officeDocument/2006/relationships/tags" Target="../tags/tag46.xml"/><Relationship Id="rId17" Type="http://schemas.openxmlformats.org/officeDocument/2006/relationships/tags" Target="../tags/tag45.xml"/><Relationship Id="rId16" Type="http://schemas.openxmlformats.org/officeDocument/2006/relationships/tags" Target="../tags/tag44.xml"/><Relationship Id="rId15" Type="http://schemas.openxmlformats.org/officeDocument/2006/relationships/tags" Target="../tags/tag43.xml"/><Relationship Id="rId14" Type="http://schemas.openxmlformats.org/officeDocument/2006/relationships/tags" Target="../tags/tag42.xml"/><Relationship Id="rId13" Type="http://schemas.openxmlformats.org/officeDocument/2006/relationships/tags" Target="../tags/tag41.xml"/><Relationship Id="rId12" Type="http://schemas.openxmlformats.org/officeDocument/2006/relationships/tags" Target="../tags/tag40.xml"/><Relationship Id="rId11" Type="http://schemas.openxmlformats.org/officeDocument/2006/relationships/tags" Target="../tags/tag39.xml"/><Relationship Id="rId10" Type="http://schemas.openxmlformats.org/officeDocument/2006/relationships/tags" Target="../tags/tag38.xml"/><Relationship Id="rId1" Type="http://schemas.openxmlformats.org/officeDocument/2006/relationships/image" Target="../media/image10.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7.emf"/></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9" Type="http://schemas.openxmlformats.org/officeDocument/2006/relationships/tags" Target="../tags/tag8.xml"/><Relationship Id="rId8" Type="http://schemas.openxmlformats.org/officeDocument/2006/relationships/tags" Target="../tags/tag7.xml"/><Relationship Id="rId7" Type="http://schemas.openxmlformats.org/officeDocument/2006/relationships/tags" Target="../tags/tag6.xml"/><Relationship Id="rId6" Type="http://schemas.openxmlformats.org/officeDocument/2006/relationships/tags" Target="../tags/tag5.xml"/><Relationship Id="rId5" Type="http://schemas.openxmlformats.org/officeDocument/2006/relationships/tags" Target="../tags/tag4.xml"/><Relationship Id="rId4" Type="http://schemas.openxmlformats.org/officeDocument/2006/relationships/tags" Target="../tags/tag3.xml"/><Relationship Id="rId33" Type="http://schemas.openxmlformats.org/officeDocument/2006/relationships/slideLayout" Target="../slideLayouts/slideLayout1.xml"/><Relationship Id="rId32" Type="http://schemas.openxmlformats.org/officeDocument/2006/relationships/image" Target="../media/image12.png"/><Relationship Id="rId31" Type="http://schemas.openxmlformats.org/officeDocument/2006/relationships/tags" Target="../tags/tag29.xml"/><Relationship Id="rId30" Type="http://schemas.openxmlformats.org/officeDocument/2006/relationships/image" Target="../media/image11.emf"/><Relationship Id="rId3" Type="http://schemas.openxmlformats.org/officeDocument/2006/relationships/tags" Target="../tags/tag2.xml"/><Relationship Id="rId29" Type="http://schemas.openxmlformats.org/officeDocument/2006/relationships/tags" Target="../tags/tag28.xml"/><Relationship Id="rId28" Type="http://schemas.openxmlformats.org/officeDocument/2006/relationships/tags" Target="../tags/tag27.xml"/><Relationship Id="rId27" Type="http://schemas.openxmlformats.org/officeDocument/2006/relationships/tags" Target="../tags/tag26.xml"/><Relationship Id="rId26" Type="http://schemas.openxmlformats.org/officeDocument/2006/relationships/tags" Target="../tags/tag25.xml"/><Relationship Id="rId25" Type="http://schemas.openxmlformats.org/officeDocument/2006/relationships/tags" Target="../tags/tag24.xml"/><Relationship Id="rId24" Type="http://schemas.openxmlformats.org/officeDocument/2006/relationships/tags" Target="../tags/tag23.xml"/><Relationship Id="rId23" Type="http://schemas.openxmlformats.org/officeDocument/2006/relationships/tags" Target="../tags/tag22.xml"/><Relationship Id="rId22" Type="http://schemas.openxmlformats.org/officeDocument/2006/relationships/tags" Target="../tags/tag21.xml"/><Relationship Id="rId21" Type="http://schemas.openxmlformats.org/officeDocument/2006/relationships/tags" Target="../tags/tag20.xml"/><Relationship Id="rId20" Type="http://schemas.openxmlformats.org/officeDocument/2006/relationships/tags" Target="../tags/tag19.xml"/><Relationship Id="rId2" Type="http://schemas.openxmlformats.org/officeDocument/2006/relationships/tags" Target="../tags/tag1.xml"/><Relationship Id="rId19" Type="http://schemas.openxmlformats.org/officeDocument/2006/relationships/tags" Target="../tags/tag18.xml"/><Relationship Id="rId18" Type="http://schemas.openxmlformats.org/officeDocument/2006/relationships/tags" Target="../tags/tag17.xml"/><Relationship Id="rId17" Type="http://schemas.openxmlformats.org/officeDocument/2006/relationships/tags" Target="../tags/tag16.xml"/><Relationship Id="rId16" Type="http://schemas.openxmlformats.org/officeDocument/2006/relationships/tags" Target="../tags/tag15.xml"/><Relationship Id="rId15" Type="http://schemas.openxmlformats.org/officeDocument/2006/relationships/tags" Target="../tags/tag14.xml"/><Relationship Id="rId14" Type="http://schemas.openxmlformats.org/officeDocument/2006/relationships/tags" Target="../tags/tag13.xml"/><Relationship Id="rId13" Type="http://schemas.openxmlformats.org/officeDocument/2006/relationships/tags" Target="../tags/tag12.xml"/><Relationship Id="rId12" Type="http://schemas.openxmlformats.org/officeDocument/2006/relationships/tags" Target="../tags/tag11.xml"/><Relationship Id="rId11" Type="http://schemas.openxmlformats.org/officeDocument/2006/relationships/tags" Target="../tags/tag10.xml"/><Relationship Id="rId10" Type="http://schemas.openxmlformats.org/officeDocument/2006/relationships/tags" Target="../tags/tag9.xml"/><Relationship Id="rId1" Type="http://schemas.openxmlformats.org/officeDocument/2006/relationships/image" Target="../media/image10.png"/></Relationships>
</file>

<file path=ppt/slides/_rels/slide2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8.emf"/></Relationships>
</file>

<file path=ppt/slides/_rels/slide2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9.emf"/></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9" Type="http://schemas.openxmlformats.org/officeDocument/2006/relationships/tags" Target="../tags/tag66.xml"/><Relationship Id="rId8" Type="http://schemas.openxmlformats.org/officeDocument/2006/relationships/tags" Target="../tags/tag65.xml"/><Relationship Id="rId7" Type="http://schemas.openxmlformats.org/officeDocument/2006/relationships/tags" Target="../tags/tag64.xml"/><Relationship Id="rId6" Type="http://schemas.openxmlformats.org/officeDocument/2006/relationships/tags" Target="../tags/tag63.xml"/><Relationship Id="rId5" Type="http://schemas.openxmlformats.org/officeDocument/2006/relationships/tags" Target="../tags/tag62.xml"/><Relationship Id="rId4" Type="http://schemas.openxmlformats.org/officeDocument/2006/relationships/tags" Target="../tags/tag61.xml"/><Relationship Id="rId33" Type="http://schemas.openxmlformats.org/officeDocument/2006/relationships/slideLayout" Target="../slideLayouts/slideLayout1.xml"/><Relationship Id="rId32" Type="http://schemas.openxmlformats.org/officeDocument/2006/relationships/image" Target="../media/image12.png"/><Relationship Id="rId31" Type="http://schemas.openxmlformats.org/officeDocument/2006/relationships/tags" Target="../tags/tag87.xml"/><Relationship Id="rId30" Type="http://schemas.openxmlformats.org/officeDocument/2006/relationships/image" Target="../media/image11.emf"/><Relationship Id="rId3" Type="http://schemas.openxmlformats.org/officeDocument/2006/relationships/tags" Target="../tags/tag60.xml"/><Relationship Id="rId29" Type="http://schemas.openxmlformats.org/officeDocument/2006/relationships/tags" Target="../tags/tag86.xml"/><Relationship Id="rId28" Type="http://schemas.openxmlformats.org/officeDocument/2006/relationships/tags" Target="../tags/tag85.xml"/><Relationship Id="rId27" Type="http://schemas.openxmlformats.org/officeDocument/2006/relationships/tags" Target="../tags/tag84.xml"/><Relationship Id="rId26" Type="http://schemas.openxmlformats.org/officeDocument/2006/relationships/tags" Target="../tags/tag83.xml"/><Relationship Id="rId25" Type="http://schemas.openxmlformats.org/officeDocument/2006/relationships/tags" Target="../tags/tag82.xml"/><Relationship Id="rId24" Type="http://schemas.openxmlformats.org/officeDocument/2006/relationships/tags" Target="../tags/tag81.xml"/><Relationship Id="rId23" Type="http://schemas.openxmlformats.org/officeDocument/2006/relationships/tags" Target="../tags/tag80.xml"/><Relationship Id="rId22" Type="http://schemas.openxmlformats.org/officeDocument/2006/relationships/tags" Target="../tags/tag79.xml"/><Relationship Id="rId21" Type="http://schemas.openxmlformats.org/officeDocument/2006/relationships/tags" Target="../tags/tag78.xml"/><Relationship Id="rId20" Type="http://schemas.openxmlformats.org/officeDocument/2006/relationships/tags" Target="../tags/tag77.xml"/><Relationship Id="rId2" Type="http://schemas.openxmlformats.org/officeDocument/2006/relationships/tags" Target="../tags/tag59.xml"/><Relationship Id="rId19" Type="http://schemas.openxmlformats.org/officeDocument/2006/relationships/tags" Target="../tags/tag76.xml"/><Relationship Id="rId18" Type="http://schemas.openxmlformats.org/officeDocument/2006/relationships/tags" Target="../tags/tag75.xml"/><Relationship Id="rId17" Type="http://schemas.openxmlformats.org/officeDocument/2006/relationships/tags" Target="../tags/tag74.xml"/><Relationship Id="rId16" Type="http://schemas.openxmlformats.org/officeDocument/2006/relationships/tags" Target="../tags/tag73.xml"/><Relationship Id="rId15" Type="http://schemas.openxmlformats.org/officeDocument/2006/relationships/tags" Target="../tags/tag72.xml"/><Relationship Id="rId14" Type="http://schemas.openxmlformats.org/officeDocument/2006/relationships/tags" Target="../tags/tag71.xml"/><Relationship Id="rId13" Type="http://schemas.openxmlformats.org/officeDocument/2006/relationships/tags" Target="../tags/tag70.xml"/><Relationship Id="rId12" Type="http://schemas.openxmlformats.org/officeDocument/2006/relationships/tags" Target="../tags/tag69.xml"/><Relationship Id="rId11" Type="http://schemas.openxmlformats.org/officeDocument/2006/relationships/tags" Target="../tags/tag68.xml"/><Relationship Id="rId10" Type="http://schemas.openxmlformats.org/officeDocument/2006/relationships/tags" Target="../tags/tag67.xml"/><Relationship Id="rId1" Type="http://schemas.openxmlformats.org/officeDocument/2006/relationships/image" Target="../media/image10.png"/></Relationships>
</file>

<file path=ppt/slides/_rels/slide2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0.emf"/></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1.emf"/></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3.emf"/></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2.emf"/></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9" Type="http://schemas.openxmlformats.org/officeDocument/2006/relationships/tags" Target="../tags/tag95.xml"/><Relationship Id="rId8" Type="http://schemas.openxmlformats.org/officeDocument/2006/relationships/tags" Target="../tags/tag94.xml"/><Relationship Id="rId7" Type="http://schemas.openxmlformats.org/officeDocument/2006/relationships/tags" Target="../tags/tag93.xml"/><Relationship Id="rId6" Type="http://schemas.openxmlformats.org/officeDocument/2006/relationships/tags" Target="../tags/tag92.xml"/><Relationship Id="rId5" Type="http://schemas.openxmlformats.org/officeDocument/2006/relationships/tags" Target="../tags/tag91.xml"/><Relationship Id="rId4" Type="http://schemas.openxmlformats.org/officeDocument/2006/relationships/tags" Target="../tags/tag90.xml"/><Relationship Id="rId33" Type="http://schemas.openxmlformats.org/officeDocument/2006/relationships/slideLayout" Target="../slideLayouts/slideLayout1.xml"/><Relationship Id="rId32" Type="http://schemas.openxmlformats.org/officeDocument/2006/relationships/image" Target="../media/image12.png"/><Relationship Id="rId31" Type="http://schemas.openxmlformats.org/officeDocument/2006/relationships/tags" Target="../tags/tag116.xml"/><Relationship Id="rId30" Type="http://schemas.openxmlformats.org/officeDocument/2006/relationships/image" Target="../media/image11.emf"/><Relationship Id="rId3" Type="http://schemas.openxmlformats.org/officeDocument/2006/relationships/tags" Target="../tags/tag89.xml"/><Relationship Id="rId29" Type="http://schemas.openxmlformats.org/officeDocument/2006/relationships/tags" Target="../tags/tag115.xml"/><Relationship Id="rId28" Type="http://schemas.openxmlformats.org/officeDocument/2006/relationships/tags" Target="../tags/tag114.xml"/><Relationship Id="rId27" Type="http://schemas.openxmlformats.org/officeDocument/2006/relationships/tags" Target="../tags/tag113.xml"/><Relationship Id="rId26" Type="http://schemas.openxmlformats.org/officeDocument/2006/relationships/tags" Target="../tags/tag112.xml"/><Relationship Id="rId25" Type="http://schemas.openxmlformats.org/officeDocument/2006/relationships/tags" Target="../tags/tag111.xml"/><Relationship Id="rId24" Type="http://schemas.openxmlformats.org/officeDocument/2006/relationships/tags" Target="../tags/tag110.xml"/><Relationship Id="rId23" Type="http://schemas.openxmlformats.org/officeDocument/2006/relationships/tags" Target="../tags/tag109.xml"/><Relationship Id="rId22" Type="http://schemas.openxmlformats.org/officeDocument/2006/relationships/tags" Target="../tags/tag108.xml"/><Relationship Id="rId21" Type="http://schemas.openxmlformats.org/officeDocument/2006/relationships/tags" Target="../tags/tag107.xml"/><Relationship Id="rId20" Type="http://schemas.openxmlformats.org/officeDocument/2006/relationships/tags" Target="../tags/tag106.xml"/><Relationship Id="rId2" Type="http://schemas.openxmlformats.org/officeDocument/2006/relationships/tags" Target="../tags/tag88.xml"/><Relationship Id="rId19" Type="http://schemas.openxmlformats.org/officeDocument/2006/relationships/tags" Target="../tags/tag105.xml"/><Relationship Id="rId18" Type="http://schemas.openxmlformats.org/officeDocument/2006/relationships/tags" Target="../tags/tag104.xml"/><Relationship Id="rId17" Type="http://schemas.openxmlformats.org/officeDocument/2006/relationships/tags" Target="../tags/tag103.xml"/><Relationship Id="rId16" Type="http://schemas.openxmlformats.org/officeDocument/2006/relationships/tags" Target="../tags/tag102.xml"/><Relationship Id="rId15" Type="http://schemas.openxmlformats.org/officeDocument/2006/relationships/tags" Target="../tags/tag101.xml"/><Relationship Id="rId14" Type="http://schemas.openxmlformats.org/officeDocument/2006/relationships/tags" Target="../tags/tag100.xml"/><Relationship Id="rId13" Type="http://schemas.openxmlformats.org/officeDocument/2006/relationships/tags" Target="../tags/tag99.xml"/><Relationship Id="rId12" Type="http://schemas.openxmlformats.org/officeDocument/2006/relationships/tags" Target="../tags/tag98.xml"/><Relationship Id="rId11" Type="http://schemas.openxmlformats.org/officeDocument/2006/relationships/tags" Target="../tags/tag97.xml"/><Relationship Id="rId10" Type="http://schemas.openxmlformats.org/officeDocument/2006/relationships/tags" Target="../tags/tag96.xml"/><Relationship Id="rId1" Type="http://schemas.openxmlformats.org/officeDocument/2006/relationships/image" Target="../media/image10.png"/></Relationships>
</file>

<file path=ppt/slides/_rels/slide3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3.emf"/></Relationships>
</file>

<file path=ppt/slides/_rels/slide3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4.emf"/></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5.emf"/></Relationships>
</file>

<file path=ppt/slides/_rels/slide41.xml.rels><?xml version="1.0" encoding="UTF-8" standalone="yes"?>
<Relationships xmlns="http://schemas.openxmlformats.org/package/2006/relationships"><Relationship Id="rId9" Type="http://schemas.openxmlformats.org/officeDocument/2006/relationships/tags" Target="../tags/tag124.xml"/><Relationship Id="rId8" Type="http://schemas.openxmlformats.org/officeDocument/2006/relationships/tags" Target="../tags/tag123.xml"/><Relationship Id="rId7" Type="http://schemas.openxmlformats.org/officeDocument/2006/relationships/tags" Target="../tags/tag122.xml"/><Relationship Id="rId6" Type="http://schemas.openxmlformats.org/officeDocument/2006/relationships/tags" Target="../tags/tag121.xml"/><Relationship Id="rId5" Type="http://schemas.openxmlformats.org/officeDocument/2006/relationships/tags" Target="../tags/tag120.xml"/><Relationship Id="rId4" Type="http://schemas.openxmlformats.org/officeDocument/2006/relationships/tags" Target="../tags/tag119.xml"/><Relationship Id="rId3" Type="http://schemas.openxmlformats.org/officeDocument/2006/relationships/tags" Target="../tags/tag118.xml"/><Relationship Id="rId21" Type="http://schemas.openxmlformats.org/officeDocument/2006/relationships/slideLayout" Target="../slideLayouts/slideLayout1.xml"/><Relationship Id="rId20" Type="http://schemas.openxmlformats.org/officeDocument/2006/relationships/image" Target="../media/image12.png"/><Relationship Id="rId2" Type="http://schemas.openxmlformats.org/officeDocument/2006/relationships/tags" Target="../tags/tag117.xml"/><Relationship Id="rId19" Type="http://schemas.openxmlformats.org/officeDocument/2006/relationships/tags" Target="../tags/tag133.xml"/><Relationship Id="rId18" Type="http://schemas.openxmlformats.org/officeDocument/2006/relationships/image" Target="../media/image11.emf"/><Relationship Id="rId17" Type="http://schemas.openxmlformats.org/officeDocument/2006/relationships/tags" Target="../tags/tag132.xml"/><Relationship Id="rId16" Type="http://schemas.openxmlformats.org/officeDocument/2006/relationships/tags" Target="../tags/tag131.xml"/><Relationship Id="rId15" Type="http://schemas.openxmlformats.org/officeDocument/2006/relationships/tags" Target="../tags/tag130.xml"/><Relationship Id="rId14" Type="http://schemas.openxmlformats.org/officeDocument/2006/relationships/tags" Target="../tags/tag129.xml"/><Relationship Id="rId13" Type="http://schemas.openxmlformats.org/officeDocument/2006/relationships/tags" Target="../tags/tag128.xml"/><Relationship Id="rId12" Type="http://schemas.openxmlformats.org/officeDocument/2006/relationships/tags" Target="../tags/tag127.xml"/><Relationship Id="rId11" Type="http://schemas.openxmlformats.org/officeDocument/2006/relationships/tags" Target="../tags/tag126.xml"/><Relationship Id="rId10" Type="http://schemas.openxmlformats.org/officeDocument/2006/relationships/tags" Target="../tags/tag125.xml"/><Relationship Id="rId1" Type="http://schemas.openxmlformats.org/officeDocument/2006/relationships/image" Target="../media/image10.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6.emf"/></Relationships>
</file>

<file path=ppt/slides/_rels/slide44.xml.rels><?xml version="1.0" encoding="UTF-8" standalone="yes"?>
<Relationships xmlns="http://schemas.openxmlformats.org/package/2006/relationships"><Relationship Id="rId9" Type="http://schemas.openxmlformats.org/officeDocument/2006/relationships/tags" Target="../tags/tag141.xml"/><Relationship Id="rId8" Type="http://schemas.openxmlformats.org/officeDocument/2006/relationships/tags" Target="../tags/tag140.xml"/><Relationship Id="rId7" Type="http://schemas.openxmlformats.org/officeDocument/2006/relationships/tags" Target="../tags/tag139.xml"/><Relationship Id="rId6" Type="http://schemas.openxmlformats.org/officeDocument/2006/relationships/tags" Target="../tags/tag138.xml"/><Relationship Id="rId5" Type="http://schemas.openxmlformats.org/officeDocument/2006/relationships/tags" Target="../tags/tag137.xml"/><Relationship Id="rId4" Type="http://schemas.openxmlformats.org/officeDocument/2006/relationships/tags" Target="../tags/tag136.xml"/><Relationship Id="rId3" Type="http://schemas.openxmlformats.org/officeDocument/2006/relationships/tags" Target="../tags/tag135.xml"/><Relationship Id="rId21" Type="http://schemas.openxmlformats.org/officeDocument/2006/relationships/slideLayout" Target="../slideLayouts/slideLayout1.xml"/><Relationship Id="rId20" Type="http://schemas.openxmlformats.org/officeDocument/2006/relationships/image" Target="../media/image12.png"/><Relationship Id="rId2" Type="http://schemas.openxmlformats.org/officeDocument/2006/relationships/tags" Target="../tags/tag134.xml"/><Relationship Id="rId19" Type="http://schemas.openxmlformats.org/officeDocument/2006/relationships/tags" Target="../tags/tag150.xml"/><Relationship Id="rId18" Type="http://schemas.openxmlformats.org/officeDocument/2006/relationships/image" Target="../media/image11.emf"/><Relationship Id="rId17" Type="http://schemas.openxmlformats.org/officeDocument/2006/relationships/tags" Target="../tags/tag149.xml"/><Relationship Id="rId16" Type="http://schemas.openxmlformats.org/officeDocument/2006/relationships/tags" Target="../tags/tag148.xml"/><Relationship Id="rId15" Type="http://schemas.openxmlformats.org/officeDocument/2006/relationships/tags" Target="../tags/tag147.xml"/><Relationship Id="rId14" Type="http://schemas.openxmlformats.org/officeDocument/2006/relationships/tags" Target="../tags/tag146.xml"/><Relationship Id="rId13" Type="http://schemas.openxmlformats.org/officeDocument/2006/relationships/tags" Target="../tags/tag145.xml"/><Relationship Id="rId12" Type="http://schemas.openxmlformats.org/officeDocument/2006/relationships/tags" Target="../tags/tag144.xml"/><Relationship Id="rId11" Type="http://schemas.openxmlformats.org/officeDocument/2006/relationships/tags" Target="../tags/tag143.xml"/><Relationship Id="rId10" Type="http://schemas.openxmlformats.org/officeDocument/2006/relationships/tags" Target="../tags/tag142.xml"/><Relationship Id="rId1" Type="http://schemas.openxmlformats.org/officeDocument/2006/relationships/image" Target="../media/image10.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9" Type="http://schemas.openxmlformats.org/officeDocument/2006/relationships/image" Target="../media/image9.jpeg"/><Relationship Id="rId8" Type="http://schemas.openxmlformats.org/officeDocument/2006/relationships/image" Target="../media/image8.png"/><Relationship Id="rId7" Type="http://schemas.openxmlformats.org/officeDocument/2006/relationships/image" Target="../media/image7.png"/><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 Id="rId3" Type="http://schemas.openxmlformats.org/officeDocument/2006/relationships/image" Target="../media/image3.png"/><Relationship Id="rId2" Type="http://schemas.openxmlformats.org/officeDocument/2006/relationships/image" Target="../media/image2.png"/><Relationship Id="rId10" Type="http://schemas.openxmlformats.org/officeDocument/2006/relationships/slideLayout" Target="../slideLayouts/slideLayout1.xml"/><Relationship Id="rId1" Type="http://schemas.openxmlformats.org/officeDocument/2006/relationships/image" Target="../media/image1.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4.emf"/></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0EFED"/>
        </a:solidFill>
        <a:effectLst/>
      </p:bgPr>
    </p:bg>
    <p:spTree>
      <p:nvGrpSpPr>
        <p:cNvPr id="1" name=""/>
        <p:cNvGrpSpPr/>
        <p:nvPr/>
      </p:nvGrpSpPr>
      <p:grpSpPr>
        <a:xfrm>
          <a:off x="0" y="0"/>
          <a:ext cx="0" cy="0"/>
          <a:chOff x="0" y="0"/>
          <a:chExt cx="0" cy="0"/>
        </a:xfrm>
      </p:grpSpPr>
      <p:pic>
        <p:nvPicPr>
          <p:cNvPr id="4" name="图片 2"/>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3646809" y="-1"/>
            <a:ext cx="8573381" cy="5638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3"/>
          <p:cNvSpPr txBox="1">
            <a:spLocks noChangeArrowheads="1"/>
          </p:cNvSpPr>
          <p:nvPr/>
        </p:nvSpPr>
        <p:spPr bwMode="auto">
          <a:xfrm>
            <a:off x="133985" y="4735830"/>
            <a:ext cx="6334125" cy="6781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8" rIns="121917" bIns="60958"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4800" b="1" dirty="0">
                <a:solidFill>
                  <a:srgbClr val="BE0202"/>
                </a:solidFill>
                <a:latin typeface="微软雅黑" panose="020B0503020204020204" pitchFamily="34" charset="-122"/>
                <a:ea typeface="微软雅黑" panose="020B0503020204020204" pitchFamily="34" charset="-122"/>
              </a:rPr>
              <a:t>短视频入门基础</a:t>
            </a:r>
            <a:endParaRPr lang="zh-CN" altLang="en-US" sz="4800" b="1" dirty="0">
              <a:solidFill>
                <a:srgbClr val="BE0202"/>
              </a:solidFill>
              <a:latin typeface="微软雅黑" panose="020B0503020204020204" pitchFamily="34" charset="-122"/>
              <a:ea typeface="微软雅黑" panose="020B0503020204020204" pitchFamily="34" charset="-122"/>
            </a:endParaRPr>
          </a:p>
        </p:txBody>
      </p:sp>
      <p:sp>
        <p:nvSpPr>
          <p:cNvPr id="6" name="TextBox 12"/>
          <p:cNvSpPr txBox="1">
            <a:spLocks noChangeArrowheads="1"/>
          </p:cNvSpPr>
          <p:nvPr/>
        </p:nvSpPr>
        <p:spPr bwMode="auto">
          <a:xfrm>
            <a:off x="198048" y="5928011"/>
            <a:ext cx="5872986" cy="4515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100" dirty="0">
                <a:solidFill>
                  <a:srgbClr val="4D4948"/>
                </a:solidFill>
                <a:latin typeface="微软雅黑" panose="020B0503020204020204" pitchFamily="34" charset="-122"/>
                <a:ea typeface="微软雅黑" panose="020B0503020204020204" pitchFamily="34" charset="-122"/>
              </a:rPr>
              <a:t>人民邮电出版社</a:t>
            </a:r>
            <a:endParaRPr lang="zh-CN" altLang="en-US" sz="2100" dirty="0">
              <a:solidFill>
                <a:srgbClr val="4D4948"/>
              </a:solidFill>
              <a:latin typeface="微软雅黑" panose="020B0503020204020204" pitchFamily="34" charset="-122"/>
              <a:ea typeface="微软雅黑" panose="020B0503020204020204" pitchFamily="34" charset="-122"/>
            </a:endParaRPr>
          </a:p>
        </p:txBody>
      </p:sp>
      <p:cxnSp>
        <p:nvCxnSpPr>
          <p:cNvPr id="7" name="直接连接符 44"/>
          <p:cNvCxnSpPr>
            <a:cxnSpLocks noChangeShapeType="1"/>
          </p:cNvCxnSpPr>
          <p:nvPr/>
        </p:nvCxnSpPr>
        <p:spPr bwMode="auto">
          <a:xfrm>
            <a:off x="239319" y="5638551"/>
            <a:ext cx="8747575" cy="0"/>
          </a:xfrm>
          <a:prstGeom prst="line">
            <a:avLst/>
          </a:prstGeom>
          <a:noFill/>
          <a:ln w="9525" cmpd="sng">
            <a:solidFill>
              <a:srgbClr val="504B48"/>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1" name="Freeform 5"/>
          <p:cNvSpPr/>
          <p:nvPr/>
        </p:nvSpPr>
        <p:spPr bwMode="auto">
          <a:xfrm>
            <a:off x="0" y="0"/>
            <a:ext cx="1404756" cy="568457"/>
          </a:xfrm>
          <a:custGeom>
            <a:avLst/>
            <a:gdLst>
              <a:gd name="T0" fmla="*/ 0 w 2998"/>
              <a:gd name="T1" fmla="*/ 0 h 1197"/>
              <a:gd name="T2" fmla="*/ 2381 w 2998"/>
              <a:gd name="T3" fmla="*/ 0 h 1197"/>
              <a:gd name="T4" fmla="*/ 2998 w 2998"/>
              <a:gd name="T5" fmla="*/ 1197 h 1197"/>
              <a:gd name="T6" fmla="*/ 0 w 2998"/>
              <a:gd name="T7" fmla="*/ 1197 h 1197"/>
              <a:gd name="T8" fmla="*/ 0 w 2998"/>
              <a:gd name="T9" fmla="*/ 0 h 1197"/>
            </a:gdLst>
            <a:ahLst/>
            <a:cxnLst>
              <a:cxn ang="0">
                <a:pos x="T0" y="T1"/>
              </a:cxn>
              <a:cxn ang="0">
                <a:pos x="T2" y="T3"/>
              </a:cxn>
              <a:cxn ang="0">
                <a:pos x="T4" y="T5"/>
              </a:cxn>
              <a:cxn ang="0">
                <a:pos x="T6" y="T7"/>
              </a:cxn>
              <a:cxn ang="0">
                <a:pos x="T8" y="T9"/>
              </a:cxn>
            </a:cxnLst>
            <a:rect l="0" t="0" r="r" b="b"/>
            <a:pathLst>
              <a:path w="2998" h="1197">
                <a:moveTo>
                  <a:pt x="0" y="0"/>
                </a:moveTo>
                <a:lnTo>
                  <a:pt x="2381" y="0"/>
                </a:lnTo>
                <a:lnTo>
                  <a:pt x="2998" y="1197"/>
                </a:lnTo>
                <a:lnTo>
                  <a:pt x="0" y="1197"/>
                </a:lnTo>
                <a:lnTo>
                  <a:pt x="0" y="0"/>
                </a:lnTo>
                <a:close/>
              </a:path>
            </a:pathLst>
          </a:custGeom>
          <a:solidFill>
            <a:srgbClr val="BE0202"/>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p>
            <a:endParaRPr lang="zh-CN" altLang="en-US"/>
          </a:p>
        </p:txBody>
      </p:sp>
      <p:pic>
        <p:nvPicPr>
          <p:cNvPr id="2" name="图片 1"/>
          <p:cNvPicPr>
            <a:picLocks noChangeAspect="1"/>
          </p:cNvPicPr>
          <p:nvPr/>
        </p:nvPicPr>
        <p:blipFill rotWithShape="1">
          <a:blip r:embed="rId2" cstate="print">
            <a:extLst>
              <a:ext uri="{28A0092B-C50C-407E-A947-70E740481C1C}">
                <a14:useLocalDpi xmlns:a14="http://schemas.microsoft.com/office/drawing/2010/main" val="0"/>
              </a:ext>
            </a:extLst>
          </a:blip>
          <a:srcRect r="84125"/>
          <a:stretch>
            <a:fillRect/>
          </a:stretch>
        </p:blipFill>
        <p:spPr>
          <a:xfrm>
            <a:off x="383242" y="65401"/>
            <a:ext cx="333785" cy="437654"/>
          </a:xfrm>
          <a:prstGeom prst="rect">
            <a:avLst/>
          </a:prstGeom>
        </p:spPr>
      </p:pic>
      <p:pic>
        <p:nvPicPr>
          <p:cNvPr id="12" name="图片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664990" y="3292022"/>
            <a:ext cx="822867" cy="822867"/>
          </a:xfrm>
          <a:prstGeom prst="rect">
            <a:avLst/>
          </a:prstGeom>
        </p:spPr>
      </p:pic>
      <p:pic>
        <p:nvPicPr>
          <p:cNvPr id="13" name="图片 1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21353448">
            <a:off x="7514030" y="4830352"/>
            <a:ext cx="757656" cy="757656"/>
          </a:xfrm>
          <a:prstGeom prst="rect">
            <a:avLst/>
          </a:prstGeom>
        </p:spPr>
      </p:pic>
      <p:pic>
        <p:nvPicPr>
          <p:cNvPr id="14" name="图片 1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199158" y="2123788"/>
            <a:ext cx="1168234" cy="1168234"/>
          </a:xfrm>
          <a:prstGeom prst="rect">
            <a:avLst/>
          </a:prstGeom>
        </p:spPr>
      </p:pic>
      <p:pic>
        <p:nvPicPr>
          <p:cNvPr id="15" name="图片 1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816839">
            <a:off x="8370302" y="497152"/>
            <a:ext cx="825947" cy="825947"/>
          </a:xfrm>
          <a:prstGeom prst="rect">
            <a:avLst/>
          </a:prstGeom>
        </p:spPr>
      </p:pic>
      <p:pic>
        <p:nvPicPr>
          <p:cNvPr id="16" name="图片 15"/>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0256745" y="4296637"/>
            <a:ext cx="673204" cy="673204"/>
          </a:xfrm>
          <a:prstGeom prst="rect">
            <a:avLst/>
          </a:prstGeom>
        </p:spPr>
      </p:pic>
      <p:pic>
        <p:nvPicPr>
          <p:cNvPr id="17" name="图片 16"/>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rot="21235225">
            <a:off x="5134526" y="1705826"/>
            <a:ext cx="545267" cy="545267"/>
          </a:xfrm>
          <a:prstGeom prst="rect">
            <a:avLst/>
          </a:prstGeom>
        </p:spPr>
      </p:pic>
      <p:pic>
        <p:nvPicPr>
          <p:cNvPr id="18" name="图片 17"/>
          <p:cNvPicPr>
            <a:picLocks noChangeAspect="1"/>
          </p:cNvPicPr>
          <p:nvPr/>
        </p:nvPicPr>
        <p:blipFill>
          <a:blip r:embed="rId9"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0939268" y="1958536"/>
            <a:ext cx="870130" cy="870130"/>
          </a:xfrm>
          <a:prstGeom prst="rect">
            <a:avLst/>
          </a:prstGeom>
        </p:spPr>
      </p:pic>
      <p:grpSp>
        <p:nvGrpSpPr>
          <p:cNvPr id="29" name="组合 18"/>
          <p:cNvGrpSpPr/>
          <p:nvPr/>
        </p:nvGrpSpPr>
        <p:grpSpPr bwMode="auto">
          <a:xfrm>
            <a:off x="171126" y="3829684"/>
            <a:ext cx="5927754" cy="684213"/>
            <a:chOff x="273857" y="3807026"/>
            <a:chExt cx="5797177" cy="683488"/>
          </a:xfrm>
        </p:grpSpPr>
        <p:sp>
          <p:nvSpPr>
            <p:cNvPr id="30" name="矩形 45"/>
            <p:cNvSpPr>
              <a:spLocks noChangeArrowheads="1"/>
            </p:cNvSpPr>
            <p:nvPr/>
          </p:nvSpPr>
          <p:spPr bwMode="auto">
            <a:xfrm>
              <a:off x="298412" y="3807026"/>
              <a:ext cx="1041264" cy="683488"/>
            </a:xfrm>
            <a:prstGeom prst="rect">
              <a:avLst/>
            </a:prstGeom>
            <a:solidFill>
              <a:srgbClr val="BE0202"/>
            </a:solidFill>
            <a:ln w="9525">
              <a:noFill/>
              <a:miter lim="800000"/>
            </a:ln>
          </p:spPr>
          <p:txBody>
            <a:bodyPr lIns="121917" tIns="60958" rIns="121917" bIns="60958"/>
            <a:lstStyle/>
            <a:p>
              <a:endParaRPr lang="zh-CN" altLang="en-US"/>
            </a:p>
          </p:txBody>
        </p:sp>
        <p:sp>
          <p:nvSpPr>
            <p:cNvPr id="31" name="矩形 53"/>
            <p:cNvSpPr>
              <a:spLocks noChangeArrowheads="1"/>
            </p:cNvSpPr>
            <p:nvPr/>
          </p:nvSpPr>
          <p:spPr bwMode="auto">
            <a:xfrm>
              <a:off x="1369943" y="3814004"/>
              <a:ext cx="4318519" cy="676193"/>
            </a:xfrm>
            <a:prstGeom prst="rect">
              <a:avLst/>
            </a:prstGeom>
            <a:solidFill>
              <a:srgbClr val="504B48"/>
            </a:solidFill>
            <a:ln w="9525">
              <a:noFill/>
              <a:miter lim="800000"/>
            </a:ln>
          </p:spPr>
          <p:txBody>
            <a:bodyPr lIns="121917" tIns="60958" rIns="121917" bIns="60958"/>
            <a:lstStyle/>
            <a:p>
              <a:endParaRPr lang="zh-CN" altLang="en-US"/>
            </a:p>
          </p:txBody>
        </p:sp>
        <p:sp>
          <p:nvSpPr>
            <p:cNvPr id="32" name="TextBox 17"/>
            <p:cNvSpPr txBox="1">
              <a:spLocks noChangeArrowheads="1"/>
            </p:cNvSpPr>
            <p:nvPr/>
          </p:nvSpPr>
          <p:spPr bwMode="auto">
            <a:xfrm>
              <a:off x="1339676" y="3906149"/>
              <a:ext cx="4731358" cy="439589"/>
            </a:xfrm>
            <a:prstGeom prst="rect">
              <a:avLst/>
            </a:prstGeom>
            <a:noFill/>
            <a:ln w="9525">
              <a:noFill/>
              <a:miter lim="800000"/>
            </a:ln>
          </p:spPr>
          <p:txBody>
            <a:bodyPr lIns="121917" tIns="60958" rIns="121917" bIns="60958">
              <a:spAutoFit/>
            </a:bodyPr>
            <a:lstStyle/>
            <a:p>
              <a:pPr>
                <a:lnSpc>
                  <a:spcPct val="130000"/>
                </a:lnSpc>
              </a:pPr>
              <a:r>
                <a:rPr lang="zh-CN" altLang="en-US" sz="1600">
                  <a:solidFill>
                    <a:srgbClr val="F8F8F8"/>
                  </a:solidFill>
                  <a:latin typeface="微软雅黑" panose="020B0503020204020204" pitchFamily="34" charset="-122"/>
                  <a:ea typeface="微软雅黑" panose="020B0503020204020204" pitchFamily="34" charset="-122"/>
                  <a:sym typeface="+mn-ea"/>
                </a:rPr>
                <a:t>短视频拍摄与剪辑实战教程（剪映</a:t>
              </a:r>
              <a:r>
                <a:rPr lang="en-US" altLang="zh-CN" sz="1600">
                  <a:solidFill>
                    <a:srgbClr val="F8F8F8"/>
                  </a:solidFill>
                  <a:latin typeface="微软雅黑" panose="020B0503020204020204" pitchFamily="34" charset="-122"/>
                  <a:ea typeface="微软雅黑" panose="020B0503020204020204" pitchFamily="34" charset="-122"/>
                  <a:sym typeface="+mn-ea"/>
                </a:rPr>
                <a:t>+Premiere</a:t>
              </a:r>
              <a:r>
                <a:rPr lang="zh-CN" altLang="en-US" sz="1600">
                  <a:solidFill>
                    <a:srgbClr val="F8F8F8"/>
                  </a:solidFill>
                  <a:latin typeface="微软雅黑" panose="020B0503020204020204" pitchFamily="34" charset="-122"/>
                  <a:ea typeface="微软雅黑" panose="020B0503020204020204" pitchFamily="34" charset="-122"/>
                  <a:sym typeface="+mn-ea"/>
                </a:rPr>
                <a:t>）</a:t>
              </a:r>
              <a:endParaRPr lang="zh-CN" altLang="en-US" sz="1600">
                <a:solidFill>
                  <a:srgbClr val="F8F8F8"/>
                </a:solidFill>
                <a:latin typeface="微软雅黑" panose="020B0503020204020204" pitchFamily="34" charset="-122"/>
                <a:ea typeface="微软雅黑" panose="020B0503020204020204" pitchFamily="34" charset="-122"/>
                <a:sym typeface="+mn-ea"/>
              </a:endParaRPr>
            </a:p>
          </p:txBody>
        </p:sp>
        <p:sp>
          <p:nvSpPr>
            <p:cNvPr id="33" name="矩形 22"/>
            <p:cNvSpPr>
              <a:spLocks noChangeArrowheads="1"/>
            </p:cNvSpPr>
            <p:nvPr/>
          </p:nvSpPr>
          <p:spPr bwMode="auto">
            <a:xfrm>
              <a:off x="273857" y="3868601"/>
              <a:ext cx="1078077" cy="521417"/>
            </a:xfrm>
            <a:prstGeom prst="rect">
              <a:avLst/>
            </a:prstGeom>
            <a:noFill/>
            <a:ln w="9525">
              <a:noFill/>
              <a:miter lim="800000"/>
            </a:ln>
          </p:spPr>
          <p:txBody>
            <a:bodyPr wrap="none">
              <a:spAutoFit/>
            </a:bodyPr>
            <a:lstStyle/>
            <a:p>
              <a:r>
                <a:rPr lang="zh-CN" altLang="en-US" sz="2800">
                  <a:solidFill>
                    <a:srgbClr val="F8F8F8"/>
                  </a:solidFill>
                  <a:latin typeface="微软雅黑" panose="020B0503020204020204" pitchFamily="34" charset="-122"/>
                  <a:ea typeface="微软雅黑" panose="020B0503020204020204" pitchFamily="34" charset="-122"/>
                </a:rPr>
                <a:t>第</a:t>
              </a:r>
              <a:r>
                <a:rPr lang="en-US" altLang="zh-CN" sz="2800">
                  <a:solidFill>
                    <a:srgbClr val="F8F8F8"/>
                  </a:solidFill>
                  <a:latin typeface="微软雅黑" panose="020B0503020204020204" pitchFamily="34" charset="-122"/>
                  <a:ea typeface="微软雅黑" panose="020B0503020204020204" pitchFamily="34" charset="-122"/>
                </a:rPr>
                <a:t>1</a:t>
              </a:r>
              <a:r>
                <a:rPr lang="zh-CN" altLang="en-US" sz="2800">
                  <a:solidFill>
                    <a:srgbClr val="F8F8F8"/>
                  </a:solidFill>
                  <a:latin typeface="微软雅黑" panose="020B0503020204020204" pitchFamily="34" charset="-122"/>
                  <a:ea typeface="微软雅黑" panose="020B0503020204020204" pitchFamily="34" charset="-122"/>
                </a:rPr>
                <a:t>章</a:t>
              </a:r>
              <a:endParaRPr lang="zh-CN" altLang="en-US" sz="2800">
                <a:latin typeface="Times New Roman" panose="02020603050405020304" pitchFamily="18" charset="0"/>
                <a:ea typeface="微软雅黑" panose="020B0503020204020204" pitchFamily="34" charset="-122"/>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1+#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11"/>
                                        </p:tgtEl>
                                        <p:attrNameLst>
                                          <p:attrName>style.visibility</p:attrName>
                                        </p:attrNameLst>
                                      </p:cBhvr>
                                      <p:to>
                                        <p:strVal val="visible"/>
                                      </p:to>
                                    </p:set>
                                    <p:anim calcmode="lin" valueType="num">
                                      <p:cBhvr additive="base">
                                        <p:cTn id="11" dur="500" fill="hold"/>
                                        <p:tgtEl>
                                          <p:spTgt spid="11"/>
                                        </p:tgtEl>
                                        <p:attrNameLst>
                                          <p:attrName>ppt_x</p:attrName>
                                        </p:attrNameLst>
                                      </p:cBhvr>
                                      <p:tavLst>
                                        <p:tav tm="0">
                                          <p:val>
                                            <p:strVal val="0-#ppt_w/2"/>
                                          </p:val>
                                        </p:tav>
                                        <p:tav tm="100000">
                                          <p:val>
                                            <p:strVal val="#ppt_x"/>
                                          </p:val>
                                        </p:tav>
                                      </p:tavLst>
                                    </p:anim>
                                    <p:anim calcmode="lin" valueType="num">
                                      <p:cBhvr additive="base">
                                        <p:cTn id="12" dur="500" fill="hold"/>
                                        <p:tgtEl>
                                          <p:spTgt spid="11"/>
                                        </p:tgtEl>
                                        <p:attrNameLst>
                                          <p:attrName>ppt_y</p:attrName>
                                        </p:attrNameLst>
                                      </p:cBhvr>
                                      <p:tavLst>
                                        <p:tav tm="0">
                                          <p:val>
                                            <p:strVal val="#ppt_y"/>
                                          </p:val>
                                        </p:tav>
                                        <p:tav tm="100000">
                                          <p:val>
                                            <p:strVal val="#ppt_y"/>
                                          </p:val>
                                        </p:tav>
                                      </p:tavLst>
                                    </p:anim>
                                  </p:childTnLst>
                                </p:cTn>
                              </p:par>
                            </p:childTnLst>
                          </p:cTn>
                        </p:par>
                        <p:par>
                          <p:cTn id="13" fill="hold">
                            <p:stCondLst>
                              <p:cond delay="500"/>
                            </p:stCondLst>
                            <p:childTnLst>
                              <p:par>
                                <p:cTn id="14" presetID="22" presetClass="entr" presetSubtype="2" fill="hold" nodeType="after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wipe(right)">
                                      <p:cBhvr>
                                        <p:cTn id="16" dur="2000"/>
                                        <p:tgtEl>
                                          <p:spTgt spid="7"/>
                                        </p:tgtEl>
                                      </p:cBhvr>
                                    </p:animEffect>
                                  </p:childTnLst>
                                </p:cTn>
                              </p:par>
                            </p:childTnLst>
                          </p:cTn>
                        </p:par>
                        <p:par>
                          <p:cTn id="17" fill="hold">
                            <p:stCondLst>
                              <p:cond delay="2500"/>
                            </p:stCondLst>
                            <p:childTnLst>
                              <p:par>
                                <p:cTn id="18" presetID="2" presetClass="entr" presetSubtype="2" fill="hold" grpId="0" nodeType="afterEffect">
                                  <p:stCondLst>
                                    <p:cond delay="0"/>
                                  </p:stCondLst>
                                  <p:childTnLst>
                                    <p:set>
                                      <p:cBhvr>
                                        <p:cTn id="19" dur="1" fill="hold">
                                          <p:stCondLst>
                                            <p:cond delay="0"/>
                                          </p:stCondLst>
                                        </p:cTn>
                                        <p:tgtEl>
                                          <p:spTgt spid="5"/>
                                        </p:tgtEl>
                                        <p:attrNameLst>
                                          <p:attrName>style.visibility</p:attrName>
                                        </p:attrNameLst>
                                      </p:cBhvr>
                                      <p:to>
                                        <p:strVal val="visible"/>
                                      </p:to>
                                    </p:set>
                                    <p:anim calcmode="lin" valueType="num">
                                      <p:cBhvr additive="base">
                                        <p:cTn id="20" dur="500" fill="hold"/>
                                        <p:tgtEl>
                                          <p:spTgt spid="5"/>
                                        </p:tgtEl>
                                        <p:attrNameLst>
                                          <p:attrName>ppt_x</p:attrName>
                                        </p:attrNameLst>
                                      </p:cBhvr>
                                      <p:tavLst>
                                        <p:tav tm="0">
                                          <p:val>
                                            <p:strVal val="1+#ppt_w/2"/>
                                          </p:val>
                                        </p:tav>
                                        <p:tav tm="100000">
                                          <p:val>
                                            <p:strVal val="#ppt_x"/>
                                          </p:val>
                                        </p:tav>
                                      </p:tavLst>
                                    </p:anim>
                                    <p:anim calcmode="lin" valueType="num">
                                      <p:cBhvr additive="base">
                                        <p:cTn id="21" dur="500" fill="hold"/>
                                        <p:tgtEl>
                                          <p:spTgt spid="5"/>
                                        </p:tgtEl>
                                        <p:attrNameLst>
                                          <p:attrName>ppt_y</p:attrName>
                                        </p:attrNameLst>
                                      </p:cBhvr>
                                      <p:tavLst>
                                        <p:tav tm="0">
                                          <p:val>
                                            <p:strVal val="#ppt_y"/>
                                          </p:val>
                                        </p:tav>
                                        <p:tav tm="100000">
                                          <p:val>
                                            <p:strVal val="#ppt_y"/>
                                          </p:val>
                                        </p:tav>
                                      </p:tavLst>
                                    </p:anim>
                                  </p:childTnLst>
                                </p:cTn>
                              </p:par>
                            </p:childTnLst>
                          </p:cTn>
                        </p:par>
                        <p:par>
                          <p:cTn id="22" fill="hold">
                            <p:stCondLst>
                              <p:cond delay="3000"/>
                            </p:stCondLst>
                            <p:childTnLst>
                              <p:par>
                                <p:cTn id="23" presetID="41" presetClass="entr" presetSubtype="0" fill="hold" grpId="0" nodeType="afterEffect">
                                  <p:stCondLst>
                                    <p:cond delay="0"/>
                                  </p:stCondLst>
                                  <p:iterate type="lt">
                                    <p:tmPct val="10000"/>
                                  </p:iterate>
                                  <p:childTnLst>
                                    <p:set>
                                      <p:cBhvr>
                                        <p:cTn id="24" dur="1" fill="hold">
                                          <p:stCondLst>
                                            <p:cond delay="0"/>
                                          </p:stCondLst>
                                        </p:cTn>
                                        <p:tgtEl>
                                          <p:spTgt spid="6"/>
                                        </p:tgtEl>
                                        <p:attrNameLst>
                                          <p:attrName>style.visibility</p:attrName>
                                        </p:attrNameLst>
                                      </p:cBhvr>
                                      <p:to>
                                        <p:strVal val="visible"/>
                                      </p:to>
                                    </p:set>
                                    <p:anim calcmode="lin" valueType="num">
                                      <p:cBhvr>
                                        <p:cTn id="25" dur="500" fill="hold"/>
                                        <p:tgtEl>
                                          <p:spTgt spid="6"/>
                                        </p:tgtEl>
                                        <p:attrNameLst>
                                          <p:attrName>ppt_x</p:attrName>
                                        </p:attrNameLst>
                                      </p:cBhvr>
                                      <p:tavLst>
                                        <p:tav tm="0">
                                          <p:val>
                                            <p:strVal val="#ppt_x"/>
                                          </p:val>
                                        </p:tav>
                                        <p:tav tm="50000">
                                          <p:val>
                                            <p:strVal val="#ppt_x+.1"/>
                                          </p:val>
                                        </p:tav>
                                        <p:tav tm="100000">
                                          <p:val>
                                            <p:strVal val="#ppt_x"/>
                                          </p:val>
                                        </p:tav>
                                      </p:tavLst>
                                    </p:anim>
                                    <p:anim calcmode="lin" valueType="num">
                                      <p:cBhvr>
                                        <p:cTn id="26" dur="500" fill="hold"/>
                                        <p:tgtEl>
                                          <p:spTgt spid="6"/>
                                        </p:tgtEl>
                                        <p:attrNameLst>
                                          <p:attrName>ppt_y</p:attrName>
                                        </p:attrNameLst>
                                      </p:cBhvr>
                                      <p:tavLst>
                                        <p:tav tm="0">
                                          <p:val>
                                            <p:strVal val="#ppt_y"/>
                                          </p:val>
                                        </p:tav>
                                        <p:tav tm="100000">
                                          <p:val>
                                            <p:strVal val="#ppt_y"/>
                                          </p:val>
                                        </p:tav>
                                      </p:tavLst>
                                    </p:anim>
                                    <p:anim calcmode="lin" valueType="num">
                                      <p:cBhvr>
                                        <p:cTn id="27" dur="500" fill="hold"/>
                                        <p:tgtEl>
                                          <p:spTgt spid="6"/>
                                        </p:tgtEl>
                                        <p:attrNameLst>
                                          <p:attrName>ppt_h</p:attrName>
                                        </p:attrNameLst>
                                      </p:cBhvr>
                                      <p:tavLst>
                                        <p:tav tm="0">
                                          <p:val>
                                            <p:strVal val="#ppt_h/10"/>
                                          </p:val>
                                        </p:tav>
                                        <p:tav tm="50000">
                                          <p:val>
                                            <p:strVal val="#ppt_h+.01"/>
                                          </p:val>
                                        </p:tav>
                                        <p:tav tm="100000">
                                          <p:val>
                                            <p:strVal val="#ppt_h"/>
                                          </p:val>
                                        </p:tav>
                                      </p:tavLst>
                                    </p:anim>
                                    <p:anim calcmode="lin" valueType="num">
                                      <p:cBhvr>
                                        <p:cTn id="28" dur="500" fill="hold"/>
                                        <p:tgtEl>
                                          <p:spTgt spid="6"/>
                                        </p:tgtEl>
                                        <p:attrNameLst>
                                          <p:attrName>ppt_w</p:attrName>
                                        </p:attrNameLst>
                                      </p:cBhvr>
                                      <p:tavLst>
                                        <p:tav tm="0">
                                          <p:val>
                                            <p:strVal val="#ppt_w/10"/>
                                          </p:val>
                                        </p:tav>
                                        <p:tav tm="50000">
                                          <p:val>
                                            <p:strVal val="#ppt_w+.01"/>
                                          </p:val>
                                        </p:tav>
                                        <p:tav tm="100000">
                                          <p:val>
                                            <p:strVal val="#ppt_w"/>
                                          </p:val>
                                        </p:tav>
                                      </p:tavLst>
                                    </p:anim>
                                    <p:animEffect transition="in" filter="fade">
                                      <p:cBhvr>
                                        <p:cTn id="29" dur="500" tmFilter="0,0; .5, 1; 1, 1"/>
                                        <p:tgtEl>
                                          <p:spTgt spid="6"/>
                                        </p:tgtEl>
                                      </p:cBhvr>
                                    </p:animEffect>
                                  </p:childTnLst>
                                </p:cTn>
                              </p:par>
                            </p:childTnLst>
                          </p:cTn>
                        </p:par>
                        <p:par>
                          <p:cTn id="30" fill="hold">
                            <p:stCondLst>
                              <p:cond delay="3799"/>
                            </p:stCondLst>
                            <p:childTnLst>
                              <p:par>
                                <p:cTn id="31" presetID="10" presetClass="entr" presetSubtype="0" fill="hold" nodeType="afterEffect">
                                  <p:stCondLst>
                                    <p:cond delay="0"/>
                                  </p:stCondLst>
                                  <p:childTnLst>
                                    <p:set>
                                      <p:cBhvr>
                                        <p:cTn id="32" dur="1" fill="hold">
                                          <p:stCondLst>
                                            <p:cond delay="0"/>
                                          </p:stCondLst>
                                        </p:cTn>
                                        <p:tgtEl>
                                          <p:spTgt spid="17"/>
                                        </p:tgtEl>
                                        <p:attrNameLst>
                                          <p:attrName>style.visibility</p:attrName>
                                        </p:attrNameLst>
                                      </p:cBhvr>
                                      <p:to>
                                        <p:strVal val="visible"/>
                                      </p:to>
                                    </p:set>
                                    <p:animEffect transition="in" filter="fade">
                                      <p:cBhvr>
                                        <p:cTn id="33" dur="500"/>
                                        <p:tgtEl>
                                          <p:spTgt spid="17"/>
                                        </p:tgtEl>
                                      </p:cBhvr>
                                    </p:animEffect>
                                  </p:childTnLst>
                                </p:cTn>
                              </p:par>
                              <p:par>
                                <p:cTn id="34" presetID="10" presetClass="entr" presetSubtype="0" fill="hold" nodeType="withEffect">
                                  <p:stCondLst>
                                    <p:cond delay="0"/>
                                  </p:stCondLst>
                                  <p:childTnLst>
                                    <p:set>
                                      <p:cBhvr>
                                        <p:cTn id="35" dur="1" fill="hold">
                                          <p:stCondLst>
                                            <p:cond delay="0"/>
                                          </p:stCondLst>
                                        </p:cTn>
                                        <p:tgtEl>
                                          <p:spTgt spid="15"/>
                                        </p:tgtEl>
                                        <p:attrNameLst>
                                          <p:attrName>style.visibility</p:attrName>
                                        </p:attrNameLst>
                                      </p:cBhvr>
                                      <p:to>
                                        <p:strVal val="visible"/>
                                      </p:to>
                                    </p:set>
                                    <p:animEffect transition="in" filter="fade">
                                      <p:cBhvr>
                                        <p:cTn id="36" dur="500"/>
                                        <p:tgtEl>
                                          <p:spTgt spid="15"/>
                                        </p:tgtEl>
                                      </p:cBhvr>
                                    </p:animEffect>
                                  </p:childTnLst>
                                </p:cTn>
                              </p:par>
                              <p:par>
                                <p:cTn id="37" presetID="10" presetClass="entr" presetSubtype="0" fill="hold" nodeType="withEffect">
                                  <p:stCondLst>
                                    <p:cond delay="0"/>
                                  </p:stCondLst>
                                  <p:childTnLst>
                                    <p:set>
                                      <p:cBhvr>
                                        <p:cTn id="38" dur="1" fill="hold">
                                          <p:stCondLst>
                                            <p:cond delay="0"/>
                                          </p:stCondLst>
                                        </p:cTn>
                                        <p:tgtEl>
                                          <p:spTgt spid="14"/>
                                        </p:tgtEl>
                                        <p:attrNameLst>
                                          <p:attrName>style.visibility</p:attrName>
                                        </p:attrNameLst>
                                      </p:cBhvr>
                                      <p:to>
                                        <p:strVal val="visible"/>
                                      </p:to>
                                    </p:set>
                                    <p:animEffect transition="in" filter="fade">
                                      <p:cBhvr>
                                        <p:cTn id="39" dur="500"/>
                                        <p:tgtEl>
                                          <p:spTgt spid="14"/>
                                        </p:tgtEl>
                                      </p:cBhvr>
                                    </p:animEffect>
                                  </p:childTnLst>
                                </p:cTn>
                              </p:par>
                              <p:par>
                                <p:cTn id="40" presetID="10" presetClass="entr" presetSubtype="0" fill="hold" nodeType="withEffect">
                                  <p:stCondLst>
                                    <p:cond delay="0"/>
                                  </p:stCondLst>
                                  <p:childTnLst>
                                    <p:set>
                                      <p:cBhvr>
                                        <p:cTn id="41" dur="1" fill="hold">
                                          <p:stCondLst>
                                            <p:cond delay="0"/>
                                          </p:stCondLst>
                                        </p:cTn>
                                        <p:tgtEl>
                                          <p:spTgt spid="12"/>
                                        </p:tgtEl>
                                        <p:attrNameLst>
                                          <p:attrName>style.visibility</p:attrName>
                                        </p:attrNameLst>
                                      </p:cBhvr>
                                      <p:to>
                                        <p:strVal val="visible"/>
                                      </p:to>
                                    </p:set>
                                    <p:animEffect transition="in" filter="fade">
                                      <p:cBhvr>
                                        <p:cTn id="42" dur="500"/>
                                        <p:tgtEl>
                                          <p:spTgt spid="12"/>
                                        </p:tgtEl>
                                      </p:cBhvr>
                                    </p:animEffect>
                                  </p:childTnLst>
                                </p:cTn>
                              </p:par>
                              <p:par>
                                <p:cTn id="43" presetID="10" presetClass="entr" presetSubtype="0" fill="hold" nodeType="withEffect">
                                  <p:stCondLst>
                                    <p:cond delay="0"/>
                                  </p:stCondLst>
                                  <p:childTnLst>
                                    <p:set>
                                      <p:cBhvr>
                                        <p:cTn id="44" dur="1" fill="hold">
                                          <p:stCondLst>
                                            <p:cond delay="0"/>
                                          </p:stCondLst>
                                        </p:cTn>
                                        <p:tgtEl>
                                          <p:spTgt spid="13"/>
                                        </p:tgtEl>
                                        <p:attrNameLst>
                                          <p:attrName>style.visibility</p:attrName>
                                        </p:attrNameLst>
                                      </p:cBhvr>
                                      <p:to>
                                        <p:strVal val="visible"/>
                                      </p:to>
                                    </p:set>
                                    <p:animEffect transition="in" filter="fade">
                                      <p:cBhvr>
                                        <p:cTn id="45" dur="500"/>
                                        <p:tgtEl>
                                          <p:spTgt spid="13"/>
                                        </p:tgtEl>
                                      </p:cBhvr>
                                    </p:animEffect>
                                  </p:childTnLst>
                                </p:cTn>
                              </p:par>
                              <p:par>
                                <p:cTn id="46" presetID="10" presetClass="entr" presetSubtype="0" fill="hold" nodeType="withEffect">
                                  <p:stCondLst>
                                    <p:cond delay="0"/>
                                  </p:stCondLst>
                                  <p:childTnLst>
                                    <p:set>
                                      <p:cBhvr>
                                        <p:cTn id="47" dur="1" fill="hold">
                                          <p:stCondLst>
                                            <p:cond delay="0"/>
                                          </p:stCondLst>
                                        </p:cTn>
                                        <p:tgtEl>
                                          <p:spTgt spid="16"/>
                                        </p:tgtEl>
                                        <p:attrNameLst>
                                          <p:attrName>style.visibility</p:attrName>
                                        </p:attrNameLst>
                                      </p:cBhvr>
                                      <p:to>
                                        <p:strVal val="visible"/>
                                      </p:to>
                                    </p:set>
                                    <p:animEffect transition="in" filter="fade">
                                      <p:cBhvr>
                                        <p:cTn id="48" dur="500"/>
                                        <p:tgtEl>
                                          <p:spTgt spid="16"/>
                                        </p:tgtEl>
                                      </p:cBhvr>
                                    </p:animEffect>
                                  </p:childTnLst>
                                </p:cTn>
                              </p:par>
                              <p:par>
                                <p:cTn id="49" presetID="10" presetClass="entr" presetSubtype="0" fill="hold" nodeType="withEffect">
                                  <p:stCondLst>
                                    <p:cond delay="0"/>
                                  </p:stCondLst>
                                  <p:childTnLst>
                                    <p:set>
                                      <p:cBhvr>
                                        <p:cTn id="50" dur="1" fill="hold">
                                          <p:stCondLst>
                                            <p:cond delay="0"/>
                                          </p:stCondLst>
                                        </p:cTn>
                                        <p:tgtEl>
                                          <p:spTgt spid="18"/>
                                        </p:tgtEl>
                                        <p:attrNameLst>
                                          <p:attrName>style.visibility</p:attrName>
                                        </p:attrNameLst>
                                      </p:cBhvr>
                                      <p:to>
                                        <p:strVal val="visible"/>
                                      </p:to>
                                    </p:set>
                                    <p:animEffect transition="in" filter="fade">
                                      <p:cBhvr>
                                        <p:cTn id="51"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utoUpdateAnimBg="0"/>
      <p:bldP spid="6" grpId="0" autoUpdateAnimBg="0"/>
      <p:bldP spid="11"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normAutofit fontScale="90000"/>
          </a:bodyPr>
          <a:lstStyle/>
          <a:p>
            <a:r>
              <a:rPr lang="en-US" altLang="zh-CN" dirty="0">
                <a:sym typeface="+mn-ea"/>
              </a:rPr>
              <a:t>1.1.3 </a:t>
            </a:r>
            <a:r>
              <a:rPr lang="zh-CN" altLang="en-US" dirty="0">
                <a:sym typeface="+mn-ea"/>
              </a:rPr>
              <a:t>短视频的发展态势</a:t>
            </a:r>
            <a:endParaRPr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t>短视频可以在展示产品特点的基础上，对企业文化和企业精神加以宣传，能够为企业树立更加正面的形象。原本形式单一的广告策划案也逐渐变成短视频脚本。甚至线下推广的城市交通站台、电梯等场景的宣传海报都变成屏幕，以便播放广告短视频。以天猫</a:t>
            </a:r>
            <a:r>
              <a:rPr lang="en-US" altLang="zh-CN" dirty="0"/>
              <a:t>Logo</a:t>
            </a:r>
            <a:r>
              <a:rPr lang="zh-CN" altLang="en-US" dirty="0"/>
              <a:t>的设计和天猫的品牌广告短视频为例，使用黑猫作为品牌形象，使黑猫趴在象征着网络的</a:t>
            </a:r>
            <a:r>
              <a:rPr lang="en-US" altLang="zh-CN" dirty="0"/>
              <a:t>“</a:t>
            </a:r>
            <a:r>
              <a:rPr lang="zh-CN" altLang="en-US" dirty="0"/>
              <a:t>对外窗口</a:t>
            </a:r>
            <a:r>
              <a:rPr lang="en-US" altLang="zh-CN" dirty="0"/>
              <a:t>”</a:t>
            </a:r>
            <a:r>
              <a:rPr lang="zh-CN" altLang="en-US" dirty="0"/>
              <a:t>上，配合红色背景和白色文字而形成整体品牌</a:t>
            </a:r>
            <a:r>
              <a:rPr lang="en-US" altLang="zh-CN" dirty="0"/>
              <a:t>Logo</a:t>
            </a:r>
            <a:r>
              <a:rPr lang="zh-CN" altLang="en-US" dirty="0"/>
              <a:t>。图所示为天猫的</a:t>
            </a:r>
            <a:r>
              <a:rPr lang="en-US" altLang="zh-CN" dirty="0"/>
              <a:t>Logo</a:t>
            </a:r>
            <a:r>
              <a:rPr lang="zh-CN" altLang="en-US" dirty="0"/>
              <a:t>。使用猫来进行</a:t>
            </a:r>
            <a:r>
              <a:rPr lang="en-US" altLang="zh-CN" dirty="0"/>
              <a:t>Logo</a:t>
            </a:r>
            <a:r>
              <a:rPr lang="zh-CN" altLang="en-US" dirty="0"/>
              <a:t>设计，是因为在世人看来，猫天生挑剔，挑剔品质，挑剔品牌，挑剔环境，这就是天猫网购要全力打造的品质之城，要让消费者发自内心地认为天猫网购代表的就是时尚、潮流和品质。</a:t>
            </a:r>
            <a:endParaRPr lang="zh-CN" altLang="en-US" dirty="0"/>
          </a:p>
        </p:txBody>
      </p:sp>
      <p:pic>
        <p:nvPicPr>
          <p:cNvPr id="2" name="图片 1"/>
          <p:cNvPicPr>
            <a:picLocks noChangeAspect="1"/>
          </p:cNvPicPr>
          <p:nvPr/>
        </p:nvPicPr>
        <p:blipFill>
          <a:blip r:embed="rId1"/>
          <a:stretch>
            <a:fillRect/>
          </a:stretch>
        </p:blipFill>
        <p:spPr>
          <a:xfrm>
            <a:off x="4288790" y="4264025"/>
            <a:ext cx="3612515" cy="2221865"/>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normAutofit fontScale="90000"/>
          </a:bodyPr>
          <a:lstStyle/>
          <a:p>
            <a:r>
              <a:rPr lang="en-US" altLang="zh-CN" dirty="0">
                <a:sym typeface="+mn-ea"/>
              </a:rPr>
              <a:t>1.1.3 </a:t>
            </a:r>
            <a:r>
              <a:rPr lang="zh-CN" altLang="en-US" dirty="0">
                <a:sym typeface="+mn-ea"/>
              </a:rPr>
              <a:t>短视频的发展态势</a:t>
            </a:r>
            <a:endParaRPr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8009890"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t>（</a:t>
            </a:r>
            <a:r>
              <a:rPr lang="en-US" altLang="zh-CN" dirty="0"/>
              <a:t>2</a:t>
            </a:r>
            <a:r>
              <a:rPr lang="zh-CN" altLang="en-US" dirty="0"/>
              <a:t>）销售业</a:t>
            </a:r>
            <a:endParaRPr lang="zh-CN" altLang="en-US" dirty="0"/>
          </a:p>
          <a:p>
            <a:r>
              <a:rPr lang="zh-CN" altLang="en-US" dirty="0"/>
              <a:t>随着电商的发展，实体销售业受到了较大的冲击。但是由于图片与实物存在一定的差异，许多销售人员还是会选择实体进货的方式，避免出现差错。短视频在销售业的应用很广泛，通过短视频能全面地对产品加以展示，有效解决了信息不对称的问题。</a:t>
            </a:r>
            <a:endParaRPr lang="zh-CN" altLang="en-US" dirty="0"/>
          </a:p>
          <a:p>
            <a:r>
              <a:rPr lang="zh-CN" altLang="en-US" dirty="0"/>
              <a:t>以服装行业为例，服装行业原本非常依靠实体看货，购买者通过实体看货才能确定服装的材质以及样式是否满足其购买需求。但是随着短视频的发展，许多商家都会雇用模特进行试穿，并以短视频的方式记录下来，然后让购买者通过观看该短视频的方式来确定是否满足其购买需求，如图所示。</a:t>
            </a:r>
            <a:endParaRPr lang="zh-CN" altLang="en-US" dirty="0"/>
          </a:p>
        </p:txBody>
      </p:sp>
      <p:pic>
        <p:nvPicPr>
          <p:cNvPr id="2" name="图片 1"/>
          <p:cNvPicPr>
            <a:picLocks noChangeAspect="1"/>
          </p:cNvPicPr>
          <p:nvPr/>
        </p:nvPicPr>
        <p:blipFill>
          <a:blip r:embed="rId1"/>
          <a:stretch>
            <a:fillRect/>
          </a:stretch>
        </p:blipFill>
        <p:spPr>
          <a:xfrm>
            <a:off x="9029065" y="1330325"/>
            <a:ext cx="2280920" cy="4817745"/>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1"/>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1" y="0"/>
            <a:ext cx="6370320"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5" name="直接连接符 3"/>
          <p:cNvCxnSpPr>
            <a:cxnSpLocks noChangeShapeType="1"/>
          </p:cNvCxnSpPr>
          <p:nvPr/>
        </p:nvCxnSpPr>
        <p:spPr bwMode="auto">
          <a:xfrm>
            <a:off x="7058505" y="1297659"/>
            <a:ext cx="5134028" cy="0"/>
          </a:xfrm>
          <a:prstGeom prst="line">
            <a:avLst/>
          </a:prstGeom>
          <a:noFill/>
          <a:ln w="9525" cmpd="sng">
            <a:solidFill>
              <a:srgbClr val="504B48"/>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6" name="TextBox 5"/>
          <p:cNvSpPr txBox="1">
            <a:spLocks noChangeArrowheads="1"/>
          </p:cNvSpPr>
          <p:nvPr/>
        </p:nvSpPr>
        <p:spPr bwMode="auto">
          <a:xfrm>
            <a:off x="10226409" y="503349"/>
            <a:ext cx="1340363" cy="7798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4300">
                <a:solidFill>
                  <a:srgbClr val="504B48"/>
                </a:solidFill>
                <a:latin typeface="微软雅黑" panose="020B0503020204020204" pitchFamily="34" charset="-122"/>
                <a:ea typeface="微软雅黑" panose="020B0503020204020204" pitchFamily="34" charset="-122"/>
              </a:rPr>
              <a:t>目录</a:t>
            </a:r>
            <a:endParaRPr lang="zh-CN" altLang="en-US" sz="4300">
              <a:solidFill>
                <a:srgbClr val="504B48"/>
              </a:solidFill>
              <a:latin typeface="微软雅黑" panose="020B0503020204020204" pitchFamily="34" charset="-122"/>
              <a:ea typeface="微软雅黑" panose="020B0503020204020204" pitchFamily="34" charset="-122"/>
            </a:endParaRPr>
          </a:p>
        </p:txBody>
      </p:sp>
      <p:sp>
        <p:nvSpPr>
          <p:cNvPr id="7" name="TextBox 6"/>
          <p:cNvSpPr txBox="1">
            <a:spLocks noChangeArrowheads="1"/>
          </p:cNvSpPr>
          <p:nvPr/>
        </p:nvSpPr>
        <p:spPr bwMode="auto">
          <a:xfrm>
            <a:off x="8937517" y="789159"/>
            <a:ext cx="1169398" cy="4002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a:solidFill>
                  <a:srgbClr val="504B48"/>
                </a:solidFill>
                <a:ea typeface="微软雅黑" panose="020B0503020204020204" pitchFamily="34" charset="-122"/>
              </a:rPr>
              <a:t>Contents</a:t>
            </a:r>
            <a:endParaRPr lang="zh-CN" altLang="en-US">
              <a:solidFill>
                <a:srgbClr val="504B48"/>
              </a:solidFill>
              <a:ea typeface="微软雅黑" panose="020B0503020204020204" pitchFamily="34" charset="-122"/>
            </a:endParaRPr>
          </a:p>
        </p:txBody>
      </p:sp>
      <p:sp>
        <p:nvSpPr>
          <p:cNvPr id="8" name="矩形 7"/>
          <p:cNvSpPr>
            <a:spLocks noChangeArrowheads="1"/>
          </p:cNvSpPr>
          <p:nvPr/>
        </p:nvSpPr>
        <p:spPr bwMode="auto">
          <a:xfrm>
            <a:off x="11602057" y="598618"/>
            <a:ext cx="588357" cy="588570"/>
          </a:xfrm>
          <a:prstGeom prst="rect">
            <a:avLst/>
          </a:prstGeom>
          <a:solidFill>
            <a:srgbClr val="BE0202"/>
          </a:solidFill>
          <a:ln>
            <a:noFill/>
          </a:ln>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36" name="TextBox 15"/>
          <p:cNvSpPr txBox="1">
            <a:spLocks noChangeArrowheads="1"/>
          </p:cNvSpPr>
          <p:nvPr>
            <p:custDataLst>
              <p:tags r:id="rId2"/>
            </p:custDataLst>
          </p:nvPr>
        </p:nvSpPr>
        <p:spPr bwMode="auto">
          <a:xfrm>
            <a:off x="7423150" y="2498725"/>
            <a:ext cx="4139565" cy="48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400" dirty="0">
                <a:solidFill>
                  <a:schemeClr val="accent1"/>
                </a:solidFill>
                <a:latin typeface="微软雅黑" panose="020B0503020204020204" pitchFamily="34" charset="-122"/>
                <a:ea typeface="微软雅黑" panose="020B0503020204020204" pitchFamily="34" charset="-122"/>
              </a:rPr>
              <a:t>短视频制作流程解析</a:t>
            </a:r>
            <a:endParaRPr lang="zh-CN" altLang="en-US" sz="2400" dirty="0">
              <a:solidFill>
                <a:schemeClr val="accent1"/>
              </a:solidFill>
              <a:latin typeface="微软雅黑" panose="020B0503020204020204" pitchFamily="34" charset="-122"/>
              <a:ea typeface="微软雅黑" panose="020B0503020204020204" pitchFamily="34" charset="-122"/>
            </a:endParaRPr>
          </a:p>
        </p:txBody>
      </p:sp>
      <p:sp>
        <p:nvSpPr>
          <p:cNvPr id="10" name="任意多边形 9"/>
          <p:cNvSpPr/>
          <p:nvPr/>
        </p:nvSpPr>
        <p:spPr>
          <a:xfrm>
            <a:off x="-50800" y="-50800"/>
            <a:ext cx="6471920" cy="7030720"/>
          </a:xfrm>
          <a:custGeom>
            <a:avLst/>
            <a:gdLst>
              <a:gd name="connsiteX0" fmla="*/ 60960 w 6471920"/>
              <a:gd name="connsiteY0" fmla="*/ 0 h 7030720"/>
              <a:gd name="connsiteX1" fmla="*/ 6471920 w 6471920"/>
              <a:gd name="connsiteY1" fmla="*/ 10160 h 7030720"/>
              <a:gd name="connsiteX2" fmla="*/ 3291840 w 6471920"/>
              <a:gd name="connsiteY2" fmla="*/ 7030720 h 7030720"/>
              <a:gd name="connsiteX3" fmla="*/ 10160 w 6471920"/>
              <a:gd name="connsiteY3" fmla="*/ 7030720 h 7030720"/>
              <a:gd name="connsiteX4" fmla="*/ 0 w 6471920"/>
              <a:gd name="connsiteY4" fmla="*/ 10160 h 7030720"/>
              <a:gd name="connsiteX5" fmla="*/ 60960 w 6471920"/>
              <a:gd name="connsiteY5" fmla="*/ 0 h 7030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71920" h="7030720">
                <a:moveTo>
                  <a:pt x="60960" y="0"/>
                </a:moveTo>
                <a:lnTo>
                  <a:pt x="6471920" y="10160"/>
                </a:lnTo>
                <a:lnTo>
                  <a:pt x="3291840" y="7030720"/>
                </a:lnTo>
                <a:lnTo>
                  <a:pt x="10160" y="7030720"/>
                </a:lnTo>
                <a:cubicBezTo>
                  <a:pt x="6773" y="4690533"/>
                  <a:pt x="3387" y="2350347"/>
                  <a:pt x="0" y="10160"/>
                </a:cubicBezTo>
                <a:lnTo>
                  <a:pt x="60960" y="0"/>
                </a:lnTo>
                <a:close/>
              </a:path>
            </a:pathLst>
          </a:custGeom>
          <a:gradFill flip="none" rotWithShape="1">
            <a:gsLst>
              <a:gs pos="66000">
                <a:schemeClr val="bg1">
                  <a:alpha val="30000"/>
                </a:schemeClr>
              </a:gs>
              <a:gs pos="27000">
                <a:srgbClr val="0070C0">
                  <a:alpha val="40000"/>
                </a:srgbClr>
              </a:gs>
              <a:gs pos="0">
                <a:schemeClr val="tx1">
                  <a:lumMod val="65000"/>
                  <a:lumOff val="35000"/>
                  <a:alpha val="30000"/>
                </a:schemeClr>
              </a:gs>
              <a:gs pos="100000">
                <a:srgbClr val="FFC000">
                  <a:alpha val="40000"/>
                </a:srgb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TextBox 15"/>
          <p:cNvSpPr txBox="1">
            <a:spLocks noChangeArrowheads="1"/>
          </p:cNvSpPr>
          <p:nvPr>
            <p:custDataLst>
              <p:tags r:id="rId3"/>
            </p:custDataLst>
          </p:nvPr>
        </p:nvSpPr>
        <p:spPr bwMode="auto">
          <a:xfrm>
            <a:off x="7451725" y="1510030"/>
            <a:ext cx="4233545" cy="48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rPr>
              <a:t>短视频概述</a:t>
            </a:r>
            <a:endPar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43" name="Oval 5"/>
          <p:cNvSpPr>
            <a:spLocks noChangeArrowheads="1"/>
          </p:cNvSpPr>
          <p:nvPr>
            <p:custDataLst>
              <p:tags r:id="rId4"/>
            </p:custDataLst>
          </p:nvPr>
        </p:nvSpPr>
        <p:spPr bwMode="auto">
          <a:xfrm>
            <a:off x="6766560" y="2466340"/>
            <a:ext cx="579120" cy="581660"/>
          </a:xfrm>
          <a:prstGeom prst="ellipse">
            <a:avLst/>
          </a:prstGeom>
          <a:solidFill>
            <a:schemeClr val="accent1"/>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44" name="Freeform 8"/>
          <p:cNvSpPr/>
          <p:nvPr>
            <p:custDataLst>
              <p:tags r:id="rId5"/>
            </p:custDataLst>
          </p:nvPr>
        </p:nvSpPr>
        <p:spPr bwMode="auto">
          <a:xfrm>
            <a:off x="6728460" y="2754630"/>
            <a:ext cx="654050" cy="321945"/>
          </a:xfrm>
          <a:custGeom>
            <a:avLst/>
            <a:gdLst>
              <a:gd name="T0" fmla="*/ 3963 w 3963"/>
              <a:gd name="T1" fmla="*/ 0 h 1997"/>
              <a:gd name="T2" fmla="*/ 3963 w 3963"/>
              <a:gd name="T3" fmla="*/ 16 h 1997"/>
              <a:gd name="T4" fmla="*/ 1982 w 3963"/>
              <a:gd name="T5" fmla="*/ 1997 h 1997"/>
              <a:gd name="T6" fmla="*/ 0 w 3963"/>
              <a:gd name="T7" fmla="*/ 16 h 1997"/>
            </a:gdLst>
            <a:ahLst/>
            <a:cxnLst>
              <a:cxn ang="0">
                <a:pos x="T0" y="T1"/>
              </a:cxn>
              <a:cxn ang="0">
                <a:pos x="T2" y="T3"/>
              </a:cxn>
              <a:cxn ang="0">
                <a:pos x="T4" y="T5"/>
              </a:cxn>
              <a:cxn ang="0">
                <a:pos x="T6" y="T7"/>
              </a:cxn>
            </a:cxnLst>
            <a:rect l="0" t="0" r="r" b="b"/>
            <a:pathLst>
              <a:path w="3963" h="1997">
                <a:moveTo>
                  <a:pt x="3963" y="0"/>
                </a:moveTo>
                <a:cubicBezTo>
                  <a:pt x="3963" y="5"/>
                  <a:pt x="3963" y="11"/>
                  <a:pt x="3963" y="16"/>
                </a:cubicBezTo>
                <a:cubicBezTo>
                  <a:pt x="3963" y="1110"/>
                  <a:pt x="3076" y="1997"/>
                  <a:pt x="1982" y="1997"/>
                </a:cubicBezTo>
                <a:cubicBezTo>
                  <a:pt x="888" y="1997"/>
                  <a:pt x="0" y="1110"/>
                  <a:pt x="0" y="16"/>
                </a:cubicBezTo>
              </a:path>
            </a:pathLst>
          </a:custGeom>
          <a:noFill/>
          <a:ln w="19050" cap="flat" cmpd="sng">
            <a:solidFill>
              <a:srgbClr val="4E4B49"/>
            </a:solidFill>
            <a:prstDash val="dash"/>
            <a:round/>
          </a:ln>
          <a:extLst>
            <a:ext uri="{909E8E84-426E-40DD-AFC4-6F175D3DCCD1}">
              <a14:hiddenFill xmlns:a14="http://schemas.microsoft.com/office/drawing/2010/main">
                <a:solidFill>
                  <a:srgbClr val="FFFFFF"/>
                </a:solidFill>
              </a14:hiddenFill>
            </a:ext>
          </a:extLst>
        </p:spPr>
        <p:txBody>
          <a:bodyPr lIns="121917" tIns="60958" rIns="121917" bIns="60958"/>
          <a:lstStyle/>
          <a:p>
            <a:endParaRPr lang="zh-CN" altLang="en-US"/>
          </a:p>
        </p:txBody>
      </p:sp>
      <p:sp>
        <p:nvSpPr>
          <p:cNvPr id="45" name="Oval 9"/>
          <p:cNvSpPr>
            <a:spLocks noChangeArrowheads="1"/>
          </p:cNvSpPr>
          <p:nvPr>
            <p:custDataLst>
              <p:tags r:id="rId6"/>
            </p:custDataLst>
          </p:nvPr>
        </p:nvSpPr>
        <p:spPr bwMode="auto">
          <a:xfrm>
            <a:off x="7358380" y="271843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47" name="TextBox 13"/>
          <p:cNvSpPr txBox="1">
            <a:spLocks noChangeArrowheads="1"/>
          </p:cNvSpPr>
          <p:nvPr>
            <p:custDataLst>
              <p:tags r:id="rId7"/>
            </p:custDataLst>
          </p:nvPr>
        </p:nvSpPr>
        <p:spPr bwMode="auto">
          <a:xfrm>
            <a:off x="6735445" y="2527935"/>
            <a:ext cx="725170" cy="48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sz="2400" dirty="0">
                <a:solidFill>
                  <a:srgbClr val="F8F8F8"/>
                </a:solidFill>
              </a:rPr>
              <a:t>1.2</a:t>
            </a:r>
            <a:endParaRPr lang="zh-CN" altLang="en-US" sz="2400" dirty="0">
              <a:solidFill>
                <a:srgbClr val="F8F8F8"/>
              </a:solidFill>
            </a:endParaRPr>
          </a:p>
        </p:txBody>
      </p:sp>
      <p:sp>
        <p:nvSpPr>
          <p:cNvPr id="48" name="Oval 9"/>
          <p:cNvSpPr>
            <a:spLocks noChangeArrowheads="1"/>
          </p:cNvSpPr>
          <p:nvPr>
            <p:custDataLst>
              <p:tags r:id="rId8"/>
            </p:custDataLst>
          </p:nvPr>
        </p:nvSpPr>
        <p:spPr bwMode="auto">
          <a:xfrm>
            <a:off x="6700520" y="271843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49" name="Oval 5"/>
          <p:cNvSpPr>
            <a:spLocks noChangeArrowheads="1"/>
          </p:cNvSpPr>
          <p:nvPr>
            <p:custDataLst>
              <p:tags r:id="rId9"/>
            </p:custDataLst>
          </p:nvPr>
        </p:nvSpPr>
        <p:spPr bwMode="auto">
          <a:xfrm>
            <a:off x="6760845" y="1450340"/>
            <a:ext cx="579120" cy="581660"/>
          </a:xfrm>
          <a:prstGeom prst="ellipse">
            <a:avLst/>
          </a:prstGeom>
          <a:solidFill>
            <a:schemeClr val="tx1">
              <a:lumMod val="65000"/>
              <a:lumOff val="35000"/>
            </a:schemeClr>
          </a:solidFill>
          <a:ln>
            <a:noFill/>
          </a:ln>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50" name="Freeform 8"/>
          <p:cNvSpPr/>
          <p:nvPr>
            <p:custDataLst>
              <p:tags r:id="rId10"/>
            </p:custDataLst>
          </p:nvPr>
        </p:nvSpPr>
        <p:spPr bwMode="auto">
          <a:xfrm>
            <a:off x="6722745" y="1738630"/>
            <a:ext cx="654050" cy="321945"/>
          </a:xfrm>
          <a:custGeom>
            <a:avLst/>
            <a:gdLst>
              <a:gd name="T0" fmla="*/ 3963 w 3963"/>
              <a:gd name="T1" fmla="*/ 0 h 1997"/>
              <a:gd name="T2" fmla="*/ 3963 w 3963"/>
              <a:gd name="T3" fmla="*/ 16 h 1997"/>
              <a:gd name="T4" fmla="*/ 1982 w 3963"/>
              <a:gd name="T5" fmla="*/ 1997 h 1997"/>
              <a:gd name="T6" fmla="*/ 0 w 3963"/>
              <a:gd name="T7" fmla="*/ 16 h 1997"/>
            </a:gdLst>
            <a:ahLst/>
            <a:cxnLst>
              <a:cxn ang="0">
                <a:pos x="T0" y="T1"/>
              </a:cxn>
              <a:cxn ang="0">
                <a:pos x="T2" y="T3"/>
              </a:cxn>
              <a:cxn ang="0">
                <a:pos x="T4" y="T5"/>
              </a:cxn>
              <a:cxn ang="0">
                <a:pos x="T6" y="T7"/>
              </a:cxn>
            </a:cxnLst>
            <a:rect l="0" t="0" r="r" b="b"/>
            <a:pathLst>
              <a:path w="3963" h="1997">
                <a:moveTo>
                  <a:pt x="3963" y="0"/>
                </a:moveTo>
                <a:cubicBezTo>
                  <a:pt x="3963" y="5"/>
                  <a:pt x="3963" y="11"/>
                  <a:pt x="3963" y="16"/>
                </a:cubicBezTo>
                <a:cubicBezTo>
                  <a:pt x="3963" y="1110"/>
                  <a:pt x="3076" y="1997"/>
                  <a:pt x="1982" y="1997"/>
                </a:cubicBezTo>
                <a:cubicBezTo>
                  <a:pt x="888" y="1997"/>
                  <a:pt x="0" y="1110"/>
                  <a:pt x="0" y="16"/>
                </a:cubicBezTo>
              </a:path>
            </a:pathLst>
          </a:custGeom>
          <a:noFill/>
          <a:ln w="19050" cap="flat" cmpd="sng">
            <a:solidFill>
              <a:srgbClr val="4E4B49"/>
            </a:solidFill>
            <a:prstDash val="dash"/>
            <a:round/>
          </a:ln>
          <a:extLst>
            <a:ext uri="{909E8E84-426E-40DD-AFC4-6F175D3DCCD1}">
              <a14:hiddenFill xmlns:a14="http://schemas.microsoft.com/office/drawing/2010/main">
                <a:solidFill>
                  <a:srgbClr val="FFFFFF"/>
                </a:solidFill>
              </a14:hiddenFill>
            </a:ext>
          </a:extLst>
        </p:spPr>
        <p:txBody>
          <a:bodyPr lIns="121917" tIns="60958" rIns="121917" bIns="60958"/>
          <a:lstStyle/>
          <a:p>
            <a:endParaRPr lang="zh-CN" altLang="en-US"/>
          </a:p>
        </p:txBody>
      </p:sp>
      <p:sp>
        <p:nvSpPr>
          <p:cNvPr id="51" name="Oval 9"/>
          <p:cNvSpPr>
            <a:spLocks noChangeArrowheads="1"/>
          </p:cNvSpPr>
          <p:nvPr>
            <p:custDataLst>
              <p:tags r:id="rId11"/>
            </p:custDataLst>
          </p:nvPr>
        </p:nvSpPr>
        <p:spPr bwMode="auto">
          <a:xfrm>
            <a:off x="7352665" y="170243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52" name="TextBox 13"/>
          <p:cNvSpPr txBox="1">
            <a:spLocks noChangeArrowheads="1"/>
          </p:cNvSpPr>
          <p:nvPr>
            <p:custDataLst>
              <p:tags r:id="rId12"/>
            </p:custDataLst>
          </p:nvPr>
        </p:nvSpPr>
        <p:spPr bwMode="auto">
          <a:xfrm>
            <a:off x="6729730" y="1511935"/>
            <a:ext cx="725170" cy="48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sz="2400" dirty="0">
                <a:solidFill>
                  <a:srgbClr val="F8F8F8"/>
                </a:solidFill>
              </a:rPr>
              <a:t>1.1</a:t>
            </a:r>
            <a:endParaRPr lang="zh-CN" altLang="en-US" sz="2400" dirty="0">
              <a:solidFill>
                <a:srgbClr val="F8F8F8"/>
              </a:solidFill>
            </a:endParaRPr>
          </a:p>
        </p:txBody>
      </p:sp>
      <p:sp>
        <p:nvSpPr>
          <p:cNvPr id="53" name="Oval 9"/>
          <p:cNvSpPr>
            <a:spLocks noChangeArrowheads="1"/>
          </p:cNvSpPr>
          <p:nvPr>
            <p:custDataLst>
              <p:tags r:id="rId13"/>
            </p:custDataLst>
          </p:nvPr>
        </p:nvSpPr>
        <p:spPr bwMode="auto">
          <a:xfrm>
            <a:off x="6694805" y="170243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cxnSp>
        <p:nvCxnSpPr>
          <p:cNvPr id="60" name="直接连接符 59"/>
          <p:cNvCxnSpPr/>
          <p:nvPr>
            <p:custDataLst>
              <p:tags r:id="rId14"/>
            </p:custDataLst>
          </p:nvPr>
        </p:nvCxnSpPr>
        <p:spPr>
          <a:xfrm>
            <a:off x="7546340" y="2988310"/>
            <a:ext cx="2753360" cy="1905"/>
          </a:xfrm>
          <a:prstGeom prst="line">
            <a:avLst/>
          </a:prstGeom>
          <a:ln w="19050">
            <a:solidFill>
              <a:srgbClr val="BE0202"/>
            </a:solidFill>
            <a:prstDash val="dash"/>
          </a:ln>
        </p:spPr>
        <p:style>
          <a:lnRef idx="1">
            <a:schemeClr val="accent1"/>
          </a:lnRef>
          <a:fillRef idx="0">
            <a:schemeClr val="accent1"/>
          </a:fillRef>
          <a:effectRef idx="0">
            <a:schemeClr val="accent1"/>
          </a:effectRef>
          <a:fontRef idx="minor">
            <a:schemeClr val="tx1"/>
          </a:fontRef>
        </p:style>
      </p:cxnSp>
      <p:sp>
        <p:nvSpPr>
          <p:cNvPr id="39" name="TextBox 15"/>
          <p:cNvSpPr txBox="1">
            <a:spLocks noChangeArrowheads="1"/>
          </p:cNvSpPr>
          <p:nvPr>
            <p:custDataLst>
              <p:tags r:id="rId15"/>
            </p:custDataLst>
          </p:nvPr>
        </p:nvSpPr>
        <p:spPr bwMode="auto">
          <a:xfrm>
            <a:off x="7473950" y="3563620"/>
            <a:ext cx="3902075" cy="48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rPr>
              <a:t>热门短视频平台介绍</a:t>
            </a:r>
            <a:endParaRPr lang="en-US" altLang="zh-CN" sz="2400"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62" name="Oval 5"/>
          <p:cNvSpPr>
            <a:spLocks noChangeArrowheads="1"/>
          </p:cNvSpPr>
          <p:nvPr>
            <p:custDataLst>
              <p:tags r:id="rId16"/>
            </p:custDataLst>
          </p:nvPr>
        </p:nvSpPr>
        <p:spPr bwMode="auto">
          <a:xfrm>
            <a:off x="6789420" y="3492500"/>
            <a:ext cx="579120" cy="581660"/>
          </a:xfrm>
          <a:prstGeom prst="ellipse">
            <a:avLst/>
          </a:prstGeom>
          <a:solidFill>
            <a:schemeClr val="tx1">
              <a:lumMod val="65000"/>
              <a:lumOff val="35000"/>
            </a:schemeClr>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63" name="Freeform 8"/>
          <p:cNvSpPr/>
          <p:nvPr>
            <p:custDataLst>
              <p:tags r:id="rId17"/>
            </p:custDataLst>
          </p:nvPr>
        </p:nvSpPr>
        <p:spPr bwMode="auto">
          <a:xfrm>
            <a:off x="6751320" y="3780790"/>
            <a:ext cx="654050" cy="321945"/>
          </a:xfrm>
          <a:custGeom>
            <a:avLst/>
            <a:gdLst>
              <a:gd name="T0" fmla="*/ 3963 w 3963"/>
              <a:gd name="T1" fmla="*/ 0 h 1997"/>
              <a:gd name="T2" fmla="*/ 3963 w 3963"/>
              <a:gd name="T3" fmla="*/ 16 h 1997"/>
              <a:gd name="T4" fmla="*/ 1982 w 3963"/>
              <a:gd name="T5" fmla="*/ 1997 h 1997"/>
              <a:gd name="T6" fmla="*/ 0 w 3963"/>
              <a:gd name="T7" fmla="*/ 16 h 1997"/>
            </a:gdLst>
            <a:ahLst/>
            <a:cxnLst>
              <a:cxn ang="0">
                <a:pos x="T0" y="T1"/>
              </a:cxn>
              <a:cxn ang="0">
                <a:pos x="T2" y="T3"/>
              </a:cxn>
              <a:cxn ang="0">
                <a:pos x="T4" y="T5"/>
              </a:cxn>
              <a:cxn ang="0">
                <a:pos x="T6" y="T7"/>
              </a:cxn>
            </a:cxnLst>
            <a:rect l="0" t="0" r="r" b="b"/>
            <a:pathLst>
              <a:path w="3963" h="1997">
                <a:moveTo>
                  <a:pt x="3963" y="0"/>
                </a:moveTo>
                <a:cubicBezTo>
                  <a:pt x="3963" y="5"/>
                  <a:pt x="3963" y="11"/>
                  <a:pt x="3963" y="16"/>
                </a:cubicBezTo>
                <a:cubicBezTo>
                  <a:pt x="3963" y="1110"/>
                  <a:pt x="3076" y="1997"/>
                  <a:pt x="1982" y="1997"/>
                </a:cubicBezTo>
                <a:cubicBezTo>
                  <a:pt x="888" y="1997"/>
                  <a:pt x="0" y="1110"/>
                  <a:pt x="0" y="16"/>
                </a:cubicBezTo>
              </a:path>
            </a:pathLst>
          </a:custGeom>
          <a:noFill/>
          <a:ln w="19050" cap="flat" cmpd="sng">
            <a:solidFill>
              <a:srgbClr val="4E4B49"/>
            </a:solidFill>
            <a:prstDash val="dash"/>
            <a:round/>
          </a:ln>
          <a:extLst>
            <a:ext uri="{909E8E84-426E-40DD-AFC4-6F175D3DCCD1}">
              <a14:hiddenFill xmlns:a14="http://schemas.microsoft.com/office/drawing/2010/main">
                <a:solidFill>
                  <a:srgbClr val="FFFFFF"/>
                </a:solidFill>
              </a14:hiddenFill>
            </a:ext>
          </a:extLst>
        </p:spPr>
        <p:txBody>
          <a:bodyPr lIns="121917" tIns="60958" rIns="121917" bIns="60958"/>
          <a:lstStyle/>
          <a:p>
            <a:endParaRPr lang="zh-CN" altLang="en-US"/>
          </a:p>
        </p:txBody>
      </p:sp>
      <p:sp>
        <p:nvSpPr>
          <p:cNvPr id="64" name="Oval 9"/>
          <p:cNvSpPr>
            <a:spLocks noChangeArrowheads="1"/>
          </p:cNvSpPr>
          <p:nvPr>
            <p:custDataLst>
              <p:tags r:id="rId18"/>
            </p:custDataLst>
          </p:nvPr>
        </p:nvSpPr>
        <p:spPr bwMode="auto">
          <a:xfrm>
            <a:off x="7381240" y="374459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65" name="TextBox 13"/>
          <p:cNvSpPr txBox="1">
            <a:spLocks noChangeArrowheads="1"/>
          </p:cNvSpPr>
          <p:nvPr>
            <p:custDataLst>
              <p:tags r:id="rId19"/>
            </p:custDataLst>
          </p:nvPr>
        </p:nvSpPr>
        <p:spPr bwMode="auto">
          <a:xfrm>
            <a:off x="6758305" y="3554095"/>
            <a:ext cx="725170" cy="48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sz="2400" dirty="0">
                <a:solidFill>
                  <a:srgbClr val="F8F8F8"/>
                </a:solidFill>
              </a:rPr>
              <a:t>1.3</a:t>
            </a:r>
            <a:endParaRPr lang="zh-CN" altLang="en-US" sz="2400" dirty="0">
              <a:solidFill>
                <a:srgbClr val="F8F8F8"/>
              </a:solidFill>
            </a:endParaRPr>
          </a:p>
        </p:txBody>
      </p:sp>
      <p:sp>
        <p:nvSpPr>
          <p:cNvPr id="66" name="Oval 9"/>
          <p:cNvSpPr>
            <a:spLocks noChangeArrowheads="1"/>
          </p:cNvSpPr>
          <p:nvPr>
            <p:custDataLst>
              <p:tags r:id="rId20"/>
            </p:custDataLst>
          </p:nvPr>
        </p:nvSpPr>
        <p:spPr bwMode="auto">
          <a:xfrm>
            <a:off x="6722745" y="374459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38" name="TextBox 15"/>
          <p:cNvSpPr txBox="1">
            <a:spLocks noChangeArrowheads="1"/>
          </p:cNvSpPr>
          <p:nvPr>
            <p:custDataLst>
              <p:tags r:id="rId21"/>
            </p:custDataLst>
          </p:nvPr>
        </p:nvSpPr>
        <p:spPr bwMode="auto">
          <a:xfrm>
            <a:off x="7473950" y="4573905"/>
            <a:ext cx="3902075" cy="48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rPr>
              <a:t>高流量短视频的特点</a:t>
            </a:r>
            <a:endParaRPr lang="en-US" altLang="zh-CN" sz="2400"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40" name="Oval 5"/>
          <p:cNvSpPr>
            <a:spLocks noChangeArrowheads="1"/>
          </p:cNvSpPr>
          <p:nvPr>
            <p:custDataLst>
              <p:tags r:id="rId22"/>
            </p:custDataLst>
          </p:nvPr>
        </p:nvSpPr>
        <p:spPr bwMode="auto">
          <a:xfrm>
            <a:off x="6789420" y="4502785"/>
            <a:ext cx="579120" cy="581660"/>
          </a:xfrm>
          <a:prstGeom prst="ellipse">
            <a:avLst/>
          </a:prstGeom>
          <a:solidFill>
            <a:schemeClr val="tx1">
              <a:lumMod val="65000"/>
              <a:lumOff val="35000"/>
            </a:schemeClr>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41" name="Freeform 8"/>
          <p:cNvSpPr/>
          <p:nvPr>
            <p:custDataLst>
              <p:tags r:id="rId23"/>
            </p:custDataLst>
          </p:nvPr>
        </p:nvSpPr>
        <p:spPr bwMode="auto">
          <a:xfrm>
            <a:off x="6751320" y="4791075"/>
            <a:ext cx="654050" cy="321945"/>
          </a:xfrm>
          <a:custGeom>
            <a:avLst/>
            <a:gdLst>
              <a:gd name="T0" fmla="*/ 3963 w 3963"/>
              <a:gd name="T1" fmla="*/ 0 h 1997"/>
              <a:gd name="T2" fmla="*/ 3963 w 3963"/>
              <a:gd name="T3" fmla="*/ 16 h 1997"/>
              <a:gd name="T4" fmla="*/ 1982 w 3963"/>
              <a:gd name="T5" fmla="*/ 1997 h 1997"/>
              <a:gd name="T6" fmla="*/ 0 w 3963"/>
              <a:gd name="T7" fmla="*/ 16 h 1997"/>
            </a:gdLst>
            <a:ahLst/>
            <a:cxnLst>
              <a:cxn ang="0">
                <a:pos x="T0" y="T1"/>
              </a:cxn>
              <a:cxn ang="0">
                <a:pos x="T2" y="T3"/>
              </a:cxn>
              <a:cxn ang="0">
                <a:pos x="T4" y="T5"/>
              </a:cxn>
              <a:cxn ang="0">
                <a:pos x="T6" y="T7"/>
              </a:cxn>
            </a:cxnLst>
            <a:rect l="0" t="0" r="r" b="b"/>
            <a:pathLst>
              <a:path w="3963" h="1997">
                <a:moveTo>
                  <a:pt x="3963" y="0"/>
                </a:moveTo>
                <a:cubicBezTo>
                  <a:pt x="3963" y="5"/>
                  <a:pt x="3963" y="11"/>
                  <a:pt x="3963" y="16"/>
                </a:cubicBezTo>
                <a:cubicBezTo>
                  <a:pt x="3963" y="1110"/>
                  <a:pt x="3076" y="1997"/>
                  <a:pt x="1982" y="1997"/>
                </a:cubicBezTo>
                <a:cubicBezTo>
                  <a:pt x="888" y="1997"/>
                  <a:pt x="0" y="1110"/>
                  <a:pt x="0" y="16"/>
                </a:cubicBezTo>
              </a:path>
            </a:pathLst>
          </a:custGeom>
          <a:noFill/>
          <a:ln w="19050" cap="flat" cmpd="sng">
            <a:solidFill>
              <a:srgbClr val="4E4B49"/>
            </a:solidFill>
            <a:prstDash val="dash"/>
            <a:round/>
          </a:ln>
          <a:extLst>
            <a:ext uri="{909E8E84-426E-40DD-AFC4-6F175D3DCCD1}">
              <a14:hiddenFill xmlns:a14="http://schemas.microsoft.com/office/drawing/2010/main">
                <a:solidFill>
                  <a:srgbClr val="FFFFFF"/>
                </a:solidFill>
              </a14:hiddenFill>
            </a:ext>
          </a:extLst>
        </p:spPr>
        <p:txBody>
          <a:bodyPr lIns="121917" tIns="60958" rIns="121917" bIns="60958"/>
          <a:lstStyle/>
          <a:p>
            <a:endParaRPr lang="zh-CN" altLang="en-US"/>
          </a:p>
        </p:txBody>
      </p:sp>
      <p:sp>
        <p:nvSpPr>
          <p:cNvPr id="42" name="Oval 9"/>
          <p:cNvSpPr>
            <a:spLocks noChangeArrowheads="1"/>
          </p:cNvSpPr>
          <p:nvPr>
            <p:custDataLst>
              <p:tags r:id="rId24"/>
            </p:custDataLst>
          </p:nvPr>
        </p:nvSpPr>
        <p:spPr bwMode="auto">
          <a:xfrm>
            <a:off x="7381240" y="475551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46" name="TextBox 13"/>
          <p:cNvSpPr txBox="1">
            <a:spLocks noChangeArrowheads="1"/>
          </p:cNvSpPr>
          <p:nvPr>
            <p:custDataLst>
              <p:tags r:id="rId25"/>
            </p:custDataLst>
          </p:nvPr>
        </p:nvSpPr>
        <p:spPr bwMode="auto">
          <a:xfrm>
            <a:off x="6758305" y="4565015"/>
            <a:ext cx="725170" cy="48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sz="2400" dirty="0">
                <a:solidFill>
                  <a:srgbClr val="F8F8F8"/>
                </a:solidFill>
              </a:rPr>
              <a:t>1.4</a:t>
            </a:r>
            <a:endParaRPr lang="zh-CN" altLang="en-US" sz="2400" dirty="0">
              <a:solidFill>
                <a:srgbClr val="F8F8F8"/>
              </a:solidFill>
            </a:endParaRPr>
          </a:p>
        </p:txBody>
      </p:sp>
      <p:sp>
        <p:nvSpPr>
          <p:cNvPr id="54" name="Oval 9"/>
          <p:cNvSpPr>
            <a:spLocks noChangeArrowheads="1"/>
          </p:cNvSpPr>
          <p:nvPr>
            <p:custDataLst>
              <p:tags r:id="rId26"/>
            </p:custDataLst>
          </p:nvPr>
        </p:nvSpPr>
        <p:spPr bwMode="auto">
          <a:xfrm>
            <a:off x="6722745" y="475551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grpSp>
        <p:nvGrpSpPr>
          <p:cNvPr id="2" name="组合 1"/>
          <p:cNvGrpSpPr/>
          <p:nvPr/>
        </p:nvGrpSpPr>
        <p:grpSpPr>
          <a:xfrm rot="21189419">
            <a:off x="10800235" y="5738391"/>
            <a:ext cx="1205755" cy="1055884"/>
            <a:chOff x="9712326" y="2736852"/>
            <a:chExt cx="652462" cy="581024"/>
          </a:xfrm>
          <a:solidFill>
            <a:schemeClr val="tx1">
              <a:lumMod val="65000"/>
              <a:lumOff val="35000"/>
            </a:schemeClr>
          </a:solidFill>
        </p:grpSpPr>
        <p:sp>
          <p:nvSpPr>
            <p:cNvPr id="3" name="Freeform 531"/>
            <p:cNvSpPr>
              <a:spLocks noEditPoints="1"/>
            </p:cNvSpPr>
            <p:nvPr>
              <p:custDataLst>
                <p:tags r:id="rId27"/>
              </p:custDataLst>
            </p:nvPr>
          </p:nvSpPr>
          <p:spPr bwMode="auto">
            <a:xfrm>
              <a:off x="9712326" y="2736852"/>
              <a:ext cx="557213" cy="484188"/>
            </a:xfrm>
            <a:custGeom>
              <a:avLst/>
              <a:gdLst>
                <a:gd name="T0" fmla="*/ 21 w 46"/>
                <a:gd name="T1" fmla="*/ 36 h 40"/>
                <a:gd name="T2" fmla="*/ 21 w 46"/>
                <a:gd name="T3" fmla="*/ 34 h 40"/>
                <a:gd name="T4" fmla="*/ 22 w 46"/>
                <a:gd name="T5" fmla="*/ 33 h 40"/>
                <a:gd name="T6" fmla="*/ 25 w 46"/>
                <a:gd name="T7" fmla="*/ 33 h 40"/>
                <a:gd name="T8" fmla="*/ 29 w 46"/>
                <a:gd name="T9" fmla="*/ 28 h 40"/>
                <a:gd name="T10" fmla="*/ 29 w 46"/>
                <a:gd name="T11" fmla="*/ 15 h 40"/>
                <a:gd name="T12" fmla="*/ 32 w 46"/>
                <a:gd name="T13" fmla="*/ 15 h 40"/>
                <a:gd name="T14" fmla="*/ 32 w 46"/>
                <a:gd name="T15" fmla="*/ 25 h 40"/>
                <a:gd name="T16" fmla="*/ 34 w 46"/>
                <a:gd name="T17" fmla="*/ 23 h 40"/>
                <a:gd name="T18" fmla="*/ 34 w 46"/>
                <a:gd name="T19" fmla="*/ 15 h 40"/>
                <a:gd name="T20" fmla="*/ 37 w 46"/>
                <a:gd name="T21" fmla="*/ 15 h 40"/>
                <a:gd name="T22" fmla="*/ 37 w 46"/>
                <a:gd name="T23" fmla="*/ 20 h 40"/>
                <a:gd name="T24" fmla="*/ 39 w 46"/>
                <a:gd name="T25" fmla="*/ 18 h 40"/>
                <a:gd name="T26" fmla="*/ 39 w 46"/>
                <a:gd name="T27" fmla="*/ 15 h 40"/>
                <a:gd name="T28" fmla="*/ 42 w 46"/>
                <a:gd name="T29" fmla="*/ 15 h 40"/>
                <a:gd name="T30" fmla="*/ 42 w 46"/>
                <a:gd name="T31" fmla="*/ 15 h 40"/>
                <a:gd name="T32" fmla="*/ 46 w 46"/>
                <a:gd name="T33" fmla="*/ 11 h 40"/>
                <a:gd name="T34" fmla="*/ 17 w 46"/>
                <a:gd name="T35" fmla="*/ 11 h 40"/>
                <a:gd name="T36" fmla="*/ 14 w 46"/>
                <a:gd name="T37" fmla="*/ 9 h 40"/>
                <a:gd name="T38" fmla="*/ 12 w 46"/>
                <a:gd name="T39" fmla="*/ 2 h 40"/>
                <a:gd name="T40" fmla="*/ 10 w 46"/>
                <a:gd name="T41" fmla="*/ 0 h 40"/>
                <a:gd name="T42" fmla="*/ 1 w 46"/>
                <a:gd name="T43" fmla="*/ 0 h 40"/>
                <a:gd name="T44" fmla="*/ 2 w 46"/>
                <a:gd name="T45" fmla="*/ 4 h 40"/>
                <a:gd name="T46" fmla="*/ 9 w 46"/>
                <a:gd name="T47" fmla="*/ 4 h 40"/>
                <a:gd name="T48" fmla="*/ 11 w 46"/>
                <a:gd name="T49" fmla="*/ 5 h 40"/>
                <a:gd name="T50" fmla="*/ 18 w 46"/>
                <a:gd name="T51" fmla="*/ 36 h 40"/>
                <a:gd name="T52" fmla="*/ 18 w 46"/>
                <a:gd name="T53" fmla="*/ 39 h 40"/>
                <a:gd name="T54" fmla="*/ 17 w 46"/>
                <a:gd name="T55" fmla="*/ 40 h 40"/>
                <a:gd name="T56" fmla="*/ 21 w 46"/>
                <a:gd name="T57" fmla="*/ 36 h 40"/>
                <a:gd name="T58" fmla="*/ 21 w 46"/>
                <a:gd name="T59" fmla="*/ 36 h 40"/>
                <a:gd name="T60" fmla="*/ 25 w 46"/>
                <a:gd name="T61" fmla="*/ 15 h 40"/>
                <a:gd name="T62" fmla="*/ 27 w 46"/>
                <a:gd name="T63" fmla="*/ 15 h 40"/>
                <a:gd name="T64" fmla="*/ 27 w 46"/>
                <a:gd name="T65" fmla="*/ 29 h 40"/>
                <a:gd name="T66" fmla="*/ 25 w 46"/>
                <a:gd name="T67" fmla="*/ 29 h 40"/>
                <a:gd name="T68" fmla="*/ 25 w 46"/>
                <a:gd name="T69" fmla="*/ 15 h 40"/>
                <a:gd name="T70" fmla="*/ 20 w 46"/>
                <a:gd name="T71" fmla="*/ 29 h 40"/>
                <a:gd name="T72" fmla="*/ 20 w 46"/>
                <a:gd name="T73" fmla="*/ 15 h 40"/>
                <a:gd name="T74" fmla="*/ 22 w 46"/>
                <a:gd name="T75" fmla="*/ 15 h 40"/>
                <a:gd name="T76" fmla="*/ 22 w 46"/>
                <a:gd name="T77" fmla="*/ 29 h 40"/>
                <a:gd name="T78" fmla="*/ 20 w 46"/>
                <a:gd name="T79" fmla="*/ 29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46" h="40">
                  <a:moveTo>
                    <a:pt x="21" y="36"/>
                  </a:moveTo>
                  <a:cubicBezTo>
                    <a:pt x="21" y="35"/>
                    <a:pt x="21" y="35"/>
                    <a:pt x="21" y="34"/>
                  </a:cubicBezTo>
                  <a:cubicBezTo>
                    <a:pt x="20" y="33"/>
                    <a:pt x="20" y="33"/>
                    <a:pt x="22" y="33"/>
                  </a:cubicBezTo>
                  <a:cubicBezTo>
                    <a:pt x="23" y="33"/>
                    <a:pt x="24" y="33"/>
                    <a:pt x="25" y="33"/>
                  </a:cubicBezTo>
                  <a:cubicBezTo>
                    <a:pt x="29" y="28"/>
                    <a:pt x="29" y="28"/>
                    <a:pt x="29" y="28"/>
                  </a:cubicBezTo>
                  <a:cubicBezTo>
                    <a:pt x="29" y="15"/>
                    <a:pt x="29" y="15"/>
                    <a:pt x="29" y="15"/>
                  </a:cubicBezTo>
                  <a:cubicBezTo>
                    <a:pt x="29" y="13"/>
                    <a:pt x="32" y="13"/>
                    <a:pt x="32" y="15"/>
                  </a:cubicBezTo>
                  <a:cubicBezTo>
                    <a:pt x="32" y="25"/>
                    <a:pt x="32" y="25"/>
                    <a:pt x="32" y="25"/>
                  </a:cubicBezTo>
                  <a:cubicBezTo>
                    <a:pt x="34" y="23"/>
                    <a:pt x="34" y="23"/>
                    <a:pt x="34" y="23"/>
                  </a:cubicBezTo>
                  <a:cubicBezTo>
                    <a:pt x="34" y="15"/>
                    <a:pt x="34" y="15"/>
                    <a:pt x="34" y="15"/>
                  </a:cubicBezTo>
                  <a:cubicBezTo>
                    <a:pt x="34" y="13"/>
                    <a:pt x="37" y="13"/>
                    <a:pt x="37" y="15"/>
                  </a:cubicBezTo>
                  <a:cubicBezTo>
                    <a:pt x="37" y="20"/>
                    <a:pt x="37" y="20"/>
                    <a:pt x="37" y="20"/>
                  </a:cubicBezTo>
                  <a:cubicBezTo>
                    <a:pt x="39" y="18"/>
                    <a:pt x="39" y="18"/>
                    <a:pt x="39" y="18"/>
                  </a:cubicBezTo>
                  <a:cubicBezTo>
                    <a:pt x="39" y="15"/>
                    <a:pt x="39" y="15"/>
                    <a:pt x="39" y="15"/>
                  </a:cubicBezTo>
                  <a:cubicBezTo>
                    <a:pt x="39" y="13"/>
                    <a:pt x="42" y="13"/>
                    <a:pt x="42" y="15"/>
                  </a:cubicBezTo>
                  <a:cubicBezTo>
                    <a:pt x="42" y="15"/>
                    <a:pt x="42" y="15"/>
                    <a:pt x="42" y="15"/>
                  </a:cubicBezTo>
                  <a:cubicBezTo>
                    <a:pt x="46" y="11"/>
                    <a:pt x="46" y="11"/>
                    <a:pt x="46" y="11"/>
                  </a:cubicBezTo>
                  <a:cubicBezTo>
                    <a:pt x="36" y="11"/>
                    <a:pt x="27" y="11"/>
                    <a:pt x="17" y="11"/>
                  </a:cubicBezTo>
                  <a:cubicBezTo>
                    <a:pt x="15" y="11"/>
                    <a:pt x="15" y="10"/>
                    <a:pt x="14" y="9"/>
                  </a:cubicBezTo>
                  <a:cubicBezTo>
                    <a:pt x="14" y="6"/>
                    <a:pt x="13" y="4"/>
                    <a:pt x="12" y="2"/>
                  </a:cubicBezTo>
                  <a:cubicBezTo>
                    <a:pt x="12" y="0"/>
                    <a:pt x="12" y="0"/>
                    <a:pt x="10" y="0"/>
                  </a:cubicBezTo>
                  <a:cubicBezTo>
                    <a:pt x="7" y="0"/>
                    <a:pt x="4" y="0"/>
                    <a:pt x="1" y="0"/>
                  </a:cubicBezTo>
                  <a:cubicBezTo>
                    <a:pt x="0" y="0"/>
                    <a:pt x="0" y="4"/>
                    <a:pt x="2" y="4"/>
                  </a:cubicBezTo>
                  <a:cubicBezTo>
                    <a:pt x="4" y="4"/>
                    <a:pt x="6" y="4"/>
                    <a:pt x="9" y="4"/>
                  </a:cubicBezTo>
                  <a:cubicBezTo>
                    <a:pt x="10" y="4"/>
                    <a:pt x="10" y="4"/>
                    <a:pt x="11" y="5"/>
                  </a:cubicBezTo>
                  <a:cubicBezTo>
                    <a:pt x="13" y="16"/>
                    <a:pt x="16" y="25"/>
                    <a:pt x="18" y="36"/>
                  </a:cubicBezTo>
                  <a:cubicBezTo>
                    <a:pt x="19" y="38"/>
                    <a:pt x="19" y="38"/>
                    <a:pt x="18" y="39"/>
                  </a:cubicBezTo>
                  <a:cubicBezTo>
                    <a:pt x="17" y="39"/>
                    <a:pt x="17" y="40"/>
                    <a:pt x="17" y="40"/>
                  </a:cubicBezTo>
                  <a:cubicBezTo>
                    <a:pt x="21" y="36"/>
                    <a:pt x="21" y="36"/>
                    <a:pt x="21" y="36"/>
                  </a:cubicBezTo>
                  <a:cubicBezTo>
                    <a:pt x="21" y="36"/>
                    <a:pt x="21" y="36"/>
                    <a:pt x="21" y="36"/>
                  </a:cubicBezTo>
                  <a:close/>
                  <a:moveTo>
                    <a:pt x="25" y="15"/>
                  </a:moveTo>
                  <a:cubicBezTo>
                    <a:pt x="25" y="13"/>
                    <a:pt x="27" y="13"/>
                    <a:pt x="27" y="15"/>
                  </a:cubicBezTo>
                  <a:cubicBezTo>
                    <a:pt x="27" y="29"/>
                    <a:pt x="27" y="29"/>
                    <a:pt x="27" y="29"/>
                  </a:cubicBezTo>
                  <a:cubicBezTo>
                    <a:pt x="27" y="30"/>
                    <a:pt x="25" y="30"/>
                    <a:pt x="25" y="29"/>
                  </a:cubicBezTo>
                  <a:lnTo>
                    <a:pt x="25" y="15"/>
                  </a:lnTo>
                  <a:close/>
                  <a:moveTo>
                    <a:pt x="20" y="29"/>
                  </a:moveTo>
                  <a:cubicBezTo>
                    <a:pt x="20" y="15"/>
                    <a:pt x="20" y="15"/>
                    <a:pt x="20" y="15"/>
                  </a:cubicBezTo>
                  <a:cubicBezTo>
                    <a:pt x="20" y="13"/>
                    <a:pt x="22" y="13"/>
                    <a:pt x="22" y="15"/>
                  </a:cubicBezTo>
                  <a:cubicBezTo>
                    <a:pt x="22" y="29"/>
                    <a:pt x="22" y="29"/>
                    <a:pt x="22" y="29"/>
                  </a:cubicBezTo>
                  <a:cubicBezTo>
                    <a:pt x="22" y="30"/>
                    <a:pt x="20" y="30"/>
                    <a:pt x="20" y="29"/>
                  </a:cubicBezTo>
                  <a:close/>
                </a:path>
              </a:pathLst>
            </a:custGeom>
            <a:grpFill/>
            <a:ln>
              <a:noFill/>
            </a:ln>
          </p:spPr>
          <p:txBody>
            <a:bodyPr/>
            <a:p>
              <a:pPr fontAlgn="auto">
                <a:spcBef>
                  <a:spcPts val="0"/>
                </a:spcBef>
                <a:spcAft>
                  <a:spcPts val="0"/>
                </a:spcAft>
                <a:defRPr/>
              </a:pPr>
              <a:endParaRPr lang="zh-CN" altLang="en-US">
                <a:latin typeface="+mn-lt"/>
                <a:ea typeface="+mn-ea"/>
              </a:endParaRPr>
            </a:p>
          </p:txBody>
        </p:sp>
        <p:sp>
          <p:nvSpPr>
            <p:cNvPr id="9" name="Freeform 532"/>
            <p:cNvSpPr>
              <a:spLocks noEditPoints="1"/>
            </p:cNvSpPr>
            <p:nvPr>
              <p:custDataLst>
                <p:tags r:id="rId28"/>
              </p:custDataLst>
            </p:nvPr>
          </p:nvSpPr>
          <p:spPr bwMode="auto">
            <a:xfrm>
              <a:off x="9906000" y="2870201"/>
              <a:ext cx="458788" cy="447675"/>
            </a:xfrm>
            <a:custGeom>
              <a:avLst/>
              <a:gdLst>
                <a:gd name="T0" fmla="*/ 26 w 38"/>
                <a:gd name="T1" fmla="*/ 18 h 37"/>
                <a:gd name="T2" fmla="*/ 23 w 38"/>
                <a:gd name="T3" fmla="*/ 18 h 37"/>
                <a:gd name="T4" fmla="*/ 23 w 38"/>
                <a:gd name="T5" fmla="*/ 7 h 37"/>
                <a:gd name="T6" fmla="*/ 21 w 38"/>
                <a:gd name="T7" fmla="*/ 9 h 37"/>
                <a:gd name="T8" fmla="*/ 21 w 38"/>
                <a:gd name="T9" fmla="*/ 18 h 37"/>
                <a:gd name="T10" fmla="*/ 18 w 38"/>
                <a:gd name="T11" fmla="*/ 18 h 37"/>
                <a:gd name="T12" fmla="*/ 18 w 38"/>
                <a:gd name="T13" fmla="*/ 12 h 37"/>
                <a:gd name="T14" fmla="*/ 16 w 38"/>
                <a:gd name="T15" fmla="*/ 14 h 37"/>
                <a:gd name="T16" fmla="*/ 16 w 38"/>
                <a:gd name="T17" fmla="*/ 18 h 37"/>
                <a:gd name="T18" fmla="*/ 13 w 38"/>
                <a:gd name="T19" fmla="*/ 18 h 37"/>
                <a:gd name="T20" fmla="*/ 13 w 38"/>
                <a:gd name="T21" fmla="*/ 17 h 37"/>
                <a:gd name="T22" fmla="*/ 9 w 38"/>
                <a:gd name="T23" fmla="*/ 22 h 37"/>
                <a:gd name="T24" fmla="*/ 30 w 38"/>
                <a:gd name="T25" fmla="*/ 22 h 37"/>
                <a:gd name="T26" fmla="*/ 33 w 38"/>
                <a:gd name="T27" fmla="*/ 20 h 37"/>
                <a:gd name="T28" fmla="*/ 37 w 38"/>
                <a:gd name="T29" fmla="*/ 2 h 37"/>
                <a:gd name="T30" fmla="*/ 36 w 38"/>
                <a:gd name="T31" fmla="*/ 0 h 37"/>
                <a:gd name="T32" fmla="*/ 30 w 38"/>
                <a:gd name="T33" fmla="*/ 0 h 37"/>
                <a:gd name="T34" fmla="*/ 26 w 38"/>
                <a:gd name="T35" fmla="*/ 4 h 37"/>
                <a:gd name="T36" fmla="*/ 26 w 38"/>
                <a:gd name="T37" fmla="*/ 18 h 37"/>
                <a:gd name="T38" fmla="*/ 31 w 38"/>
                <a:gd name="T39" fmla="*/ 4 h 37"/>
                <a:gd name="T40" fmla="*/ 31 w 38"/>
                <a:gd name="T41" fmla="*/ 18 h 37"/>
                <a:gd name="T42" fmla="*/ 28 w 38"/>
                <a:gd name="T43" fmla="*/ 18 h 37"/>
                <a:gd name="T44" fmla="*/ 28 w 38"/>
                <a:gd name="T45" fmla="*/ 4 h 37"/>
                <a:gd name="T46" fmla="*/ 31 w 38"/>
                <a:gd name="T47" fmla="*/ 4 h 37"/>
                <a:gd name="T48" fmla="*/ 6 w 38"/>
                <a:gd name="T49" fmla="*/ 37 h 37"/>
                <a:gd name="T50" fmla="*/ 10 w 38"/>
                <a:gd name="T51" fmla="*/ 35 h 37"/>
                <a:gd name="T52" fmla="*/ 13 w 38"/>
                <a:gd name="T53" fmla="*/ 33 h 37"/>
                <a:gd name="T54" fmla="*/ 22 w 38"/>
                <a:gd name="T55" fmla="*/ 33 h 37"/>
                <a:gd name="T56" fmla="*/ 24 w 38"/>
                <a:gd name="T57" fmla="*/ 35 h 37"/>
                <a:gd name="T58" fmla="*/ 29 w 38"/>
                <a:gd name="T59" fmla="*/ 37 h 37"/>
                <a:gd name="T60" fmla="*/ 34 w 38"/>
                <a:gd name="T61" fmla="*/ 32 h 37"/>
                <a:gd name="T62" fmla="*/ 29 w 38"/>
                <a:gd name="T63" fmla="*/ 26 h 37"/>
                <a:gd name="T64" fmla="*/ 24 w 38"/>
                <a:gd name="T65" fmla="*/ 29 h 37"/>
                <a:gd name="T66" fmla="*/ 22 w 38"/>
                <a:gd name="T67" fmla="*/ 31 h 37"/>
                <a:gd name="T68" fmla="*/ 13 w 38"/>
                <a:gd name="T69" fmla="*/ 31 h 37"/>
                <a:gd name="T70" fmla="*/ 10 w 38"/>
                <a:gd name="T71" fmla="*/ 29 h 37"/>
                <a:gd name="T72" fmla="*/ 7 w 38"/>
                <a:gd name="T73" fmla="*/ 27 h 37"/>
                <a:gd name="T74" fmla="*/ 5 w 38"/>
                <a:gd name="T75" fmla="*/ 25 h 37"/>
                <a:gd name="T76" fmla="*/ 1 w 38"/>
                <a:gd name="T77" fmla="*/ 29 h 37"/>
                <a:gd name="T78" fmla="*/ 0 w 38"/>
                <a:gd name="T79" fmla="*/ 32 h 37"/>
                <a:gd name="T80" fmla="*/ 6 w 38"/>
                <a:gd name="T81" fmla="*/ 37 h 37"/>
                <a:gd name="T82" fmla="*/ 29 w 38"/>
                <a:gd name="T83" fmla="*/ 29 h 37"/>
                <a:gd name="T84" fmla="*/ 31 w 38"/>
                <a:gd name="T85" fmla="*/ 32 h 37"/>
                <a:gd name="T86" fmla="*/ 29 w 38"/>
                <a:gd name="T87" fmla="*/ 34 h 37"/>
                <a:gd name="T88" fmla="*/ 26 w 38"/>
                <a:gd name="T89" fmla="*/ 32 h 37"/>
                <a:gd name="T90" fmla="*/ 29 w 38"/>
                <a:gd name="T91" fmla="*/ 29 h 37"/>
                <a:gd name="T92" fmla="*/ 6 w 38"/>
                <a:gd name="T93" fmla="*/ 29 h 37"/>
                <a:gd name="T94" fmla="*/ 8 w 38"/>
                <a:gd name="T95" fmla="*/ 32 h 37"/>
                <a:gd name="T96" fmla="*/ 6 w 38"/>
                <a:gd name="T97" fmla="*/ 34 h 37"/>
                <a:gd name="T98" fmla="*/ 3 w 38"/>
                <a:gd name="T99" fmla="*/ 32 h 37"/>
                <a:gd name="T100" fmla="*/ 6 w 38"/>
                <a:gd name="T101" fmla="*/ 29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8" h="37">
                  <a:moveTo>
                    <a:pt x="26" y="18"/>
                  </a:moveTo>
                  <a:cubicBezTo>
                    <a:pt x="26" y="19"/>
                    <a:pt x="23" y="19"/>
                    <a:pt x="23" y="18"/>
                  </a:cubicBezTo>
                  <a:cubicBezTo>
                    <a:pt x="23" y="7"/>
                    <a:pt x="23" y="7"/>
                    <a:pt x="23" y="7"/>
                  </a:cubicBezTo>
                  <a:cubicBezTo>
                    <a:pt x="21" y="9"/>
                    <a:pt x="21" y="9"/>
                    <a:pt x="21" y="9"/>
                  </a:cubicBezTo>
                  <a:cubicBezTo>
                    <a:pt x="21" y="18"/>
                    <a:pt x="21" y="18"/>
                    <a:pt x="21" y="18"/>
                  </a:cubicBezTo>
                  <a:cubicBezTo>
                    <a:pt x="21" y="19"/>
                    <a:pt x="18" y="19"/>
                    <a:pt x="18" y="18"/>
                  </a:cubicBezTo>
                  <a:cubicBezTo>
                    <a:pt x="18" y="12"/>
                    <a:pt x="18" y="12"/>
                    <a:pt x="18" y="12"/>
                  </a:cubicBezTo>
                  <a:cubicBezTo>
                    <a:pt x="16" y="14"/>
                    <a:pt x="16" y="14"/>
                    <a:pt x="16" y="14"/>
                  </a:cubicBezTo>
                  <a:cubicBezTo>
                    <a:pt x="16" y="18"/>
                    <a:pt x="16" y="18"/>
                    <a:pt x="16" y="18"/>
                  </a:cubicBezTo>
                  <a:cubicBezTo>
                    <a:pt x="16" y="19"/>
                    <a:pt x="13" y="19"/>
                    <a:pt x="13" y="18"/>
                  </a:cubicBezTo>
                  <a:cubicBezTo>
                    <a:pt x="13" y="17"/>
                    <a:pt x="13" y="17"/>
                    <a:pt x="13" y="17"/>
                  </a:cubicBezTo>
                  <a:cubicBezTo>
                    <a:pt x="9" y="22"/>
                    <a:pt x="9" y="22"/>
                    <a:pt x="9" y="22"/>
                  </a:cubicBezTo>
                  <a:cubicBezTo>
                    <a:pt x="16" y="22"/>
                    <a:pt x="23" y="22"/>
                    <a:pt x="30" y="22"/>
                  </a:cubicBezTo>
                  <a:cubicBezTo>
                    <a:pt x="32" y="22"/>
                    <a:pt x="33" y="21"/>
                    <a:pt x="33" y="20"/>
                  </a:cubicBezTo>
                  <a:cubicBezTo>
                    <a:pt x="35" y="14"/>
                    <a:pt x="36" y="8"/>
                    <a:pt x="37" y="2"/>
                  </a:cubicBezTo>
                  <a:cubicBezTo>
                    <a:pt x="38" y="0"/>
                    <a:pt x="38" y="0"/>
                    <a:pt x="36" y="0"/>
                  </a:cubicBezTo>
                  <a:cubicBezTo>
                    <a:pt x="34" y="0"/>
                    <a:pt x="32" y="0"/>
                    <a:pt x="30" y="0"/>
                  </a:cubicBezTo>
                  <a:cubicBezTo>
                    <a:pt x="26" y="4"/>
                    <a:pt x="26" y="4"/>
                    <a:pt x="26" y="4"/>
                  </a:cubicBezTo>
                  <a:lnTo>
                    <a:pt x="26" y="18"/>
                  </a:lnTo>
                  <a:close/>
                  <a:moveTo>
                    <a:pt x="31" y="4"/>
                  </a:moveTo>
                  <a:cubicBezTo>
                    <a:pt x="31" y="18"/>
                    <a:pt x="31" y="18"/>
                    <a:pt x="31" y="18"/>
                  </a:cubicBezTo>
                  <a:cubicBezTo>
                    <a:pt x="31" y="19"/>
                    <a:pt x="28" y="19"/>
                    <a:pt x="28" y="18"/>
                  </a:cubicBezTo>
                  <a:cubicBezTo>
                    <a:pt x="28" y="4"/>
                    <a:pt x="28" y="4"/>
                    <a:pt x="28" y="4"/>
                  </a:cubicBezTo>
                  <a:cubicBezTo>
                    <a:pt x="28" y="2"/>
                    <a:pt x="31" y="2"/>
                    <a:pt x="31" y="4"/>
                  </a:cubicBezTo>
                  <a:close/>
                  <a:moveTo>
                    <a:pt x="6" y="37"/>
                  </a:moveTo>
                  <a:cubicBezTo>
                    <a:pt x="8" y="37"/>
                    <a:pt x="9" y="36"/>
                    <a:pt x="10" y="35"/>
                  </a:cubicBezTo>
                  <a:cubicBezTo>
                    <a:pt x="11" y="34"/>
                    <a:pt x="11" y="33"/>
                    <a:pt x="13" y="33"/>
                  </a:cubicBezTo>
                  <a:cubicBezTo>
                    <a:pt x="16" y="33"/>
                    <a:pt x="19" y="33"/>
                    <a:pt x="22" y="33"/>
                  </a:cubicBezTo>
                  <a:cubicBezTo>
                    <a:pt x="23" y="33"/>
                    <a:pt x="23" y="34"/>
                    <a:pt x="24" y="35"/>
                  </a:cubicBezTo>
                  <a:cubicBezTo>
                    <a:pt x="25" y="36"/>
                    <a:pt x="27" y="37"/>
                    <a:pt x="29" y="37"/>
                  </a:cubicBezTo>
                  <a:cubicBezTo>
                    <a:pt x="32" y="37"/>
                    <a:pt x="34" y="35"/>
                    <a:pt x="34" y="32"/>
                  </a:cubicBezTo>
                  <a:cubicBezTo>
                    <a:pt x="34" y="29"/>
                    <a:pt x="32" y="26"/>
                    <a:pt x="29" y="26"/>
                  </a:cubicBezTo>
                  <a:cubicBezTo>
                    <a:pt x="27" y="26"/>
                    <a:pt x="25" y="27"/>
                    <a:pt x="24" y="29"/>
                  </a:cubicBezTo>
                  <a:cubicBezTo>
                    <a:pt x="23" y="30"/>
                    <a:pt x="23" y="31"/>
                    <a:pt x="22" y="31"/>
                  </a:cubicBezTo>
                  <a:cubicBezTo>
                    <a:pt x="19" y="31"/>
                    <a:pt x="16" y="31"/>
                    <a:pt x="13" y="31"/>
                  </a:cubicBezTo>
                  <a:cubicBezTo>
                    <a:pt x="11" y="31"/>
                    <a:pt x="11" y="30"/>
                    <a:pt x="10" y="29"/>
                  </a:cubicBezTo>
                  <a:cubicBezTo>
                    <a:pt x="9" y="28"/>
                    <a:pt x="8" y="27"/>
                    <a:pt x="7" y="27"/>
                  </a:cubicBezTo>
                  <a:cubicBezTo>
                    <a:pt x="6" y="26"/>
                    <a:pt x="5" y="26"/>
                    <a:pt x="5" y="25"/>
                  </a:cubicBezTo>
                  <a:cubicBezTo>
                    <a:pt x="1" y="29"/>
                    <a:pt x="1" y="29"/>
                    <a:pt x="1" y="29"/>
                  </a:cubicBezTo>
                  <a:cubicBezTo>
                    <a:pt x="0" y="30"/>
                    <a:pt x="0" y="31"/>
                    <a:pt x="0" y="32"/>
                  </a:cubicBezTo>
                  <a:cubicBezTo>
                    <a:pt x="0" y="35"/>
                    <a:pt x="2" y="37"/>
                    <a:pt x="6" y="37"/>
                  </a:cubicBezTo>
                  <a:close/>
                  <a:moveTo>
                    <a:pt x="29" y="29"/>
                  </a:moveTo>
                  <a:cubicBezTo>
                    <a:pt x="30" y="29"/>
                    <a:pt x="31" y="31"/>
                    <a:pt x="31" y="32"/>
                  </a:cubicBezTo>
                  <a:cubicBezTo>
                    <a:pt x="31" y="33"/>
                    <a:pt x="30" y="34"/>
                    <a:pt x="29" y="34"/>
                  </a:cubicBezTo>
                  <a:cubicBezTo>
                    <a:pt x="28" y="34"/>
                    <a:pt x="26" y="33"/>
                    <a:pt x="26" y="32"/>
                  </a:cubicBezTo>
                  <a:cubicBezTo>
                    <a:pt x="26" y="31"/>
                    <a:pt x="28" y="29"/>
                    <a:pt x="29" y="29"/>
                  </a:cubicBezTo>
                  <a:close/>
                  <a:moveTo>
                    <a:pt x="6" y="29"/>
                  </a:moveTo>
                  <a:cubicBezTo>
                    <a:pt x="7" y="29"/>
                    <a:pt x="8" y="31"/>
                    <a:pt x="8" y="32"/>
                  </a:cubicBezTo>
                  <a:cubicBezTo>
                    <a:pt x="8" y="33"/>
                    <a:pt x="7" y="34"/>
                    <a:pt x="6" y="34"/>
                  </a:cubicBezTo>
                  <a:cubicBezTo>
                    <a:pt x="4" y="34"/>
                    <a:pt x="3" y="33"/>
                    <a:pt x="3" y="32"/>
                  </a:cubicBezTo>
                  <a:cubicBezTo>
                    <a:pt x="3" y="31"/>
                    <a:pt x="4" y="29"/>
                    <a:pt x="6" y="29"/>
                  </a:cubicBezTo>
                  <a:close/>
                </a:path>
              </a:pathLst>
            </a:custGeom>
            <a:grpFill/>
            <a:ln>
              <a:noFill/>
            </a:ln>
          </p:spPr>
          <p:txBody>
            <a:bodyPr/>
            <a:p>
              <a:pPr fontAlgn="auto">
                <a:spcBef>
                  <a:spcPts val="0"/>
                </a:spcBef>
                <a:spcAft>
                  <a:spcPts val="0"/>
                </a:spcAft>
                <a:defRPr/>
              </a:pPr>
              <a:endParaRPr lang="zh-CN" altLang="en-US">
                <a:latin typeface="+mn-lt"/>
                <a:ea typeface="+mn-ea"/>
              </a:endParaRPr>
            </a:p>
          </p:txBody>
        </p:sp>
      </p:grpSp>
      <p:pic>
        <p:nvPicPr>
          <p:cNvPr id="18" name="图片 17"/>
          <p:cNvPicPr>
            <a:picLocks noChangeAspect="1"/>
          </p:cNvPicPr>
          <p:nvPr>
            <p:custDataLst>
              <p:tags r:id="rId29"/>
            </p:custDataLst>
          </p:nvPr>
        </p:nvPicPr>
        <p:blipFill>
          <a:blip r:embed="rId30"/>
          <a:stretch>
            <a:fillRect/>
          </a:stretch>
        </p:blipFill>
        <p:spPr>
          <a:xfrm rot="20760000">
            <a:off x="10995660" y="5389245"/>
            <a:ext cx="542925" cy="588645"/>
          </a:xfrm>
          <a:prstGeom prst="roundRect">
            <a:avLst/>
          </a:prstGeom>
        </p:spPr>
      </p:pic>
      <p:pic>
        <p:nvPicPr>
          <p:cNvPr id="28" name="图片 27"/>
          <p:cNvPicPr>
            <a:picLocks noChangeAspect="1"/>
          </p:cNvPicPr>
          <p:nvPr>
            <p:custDataLst>
              <p:tags r:id="rId31"/>
            </p:custDataLst>
          </p:nvPr>
        </p:nvPicPr>
        <p:blipFill>
          <a:blip r:embed="rId32"/>
          <a:stretch>
            <a:fillRect/>
          </a:stretch>
        </p:blipFill>
        <p:spPr>
          <a:xfrm>
            <a:off x="11601450" y="5292090"/>
            <a:ext cx="561975" cy="619125"/>
          </a:xfrm>
          <a:prstGeom prst="round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normAutofit fontScale="90000"/>
          </a:bodyPr>
          <a:lstStyle/>
          <a:p>
            <a:r>
              <a:rPr lang="en-US" altLang="zh-CN" dirty="0"/>
              <a:t>1.2.1 </a:t>
            </a:r>
            <a:r>
              <a:rPr lang="zh-CN" altLang="en-US" dirty="0"/>
              <a:t>策划与筹备</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t>策划和筹备阶段主要是为中后期的短视频拍摄和剪辑做好准备工作，这一阶段的主要工作包括组建短视频制作团队、撰写和确定脚本、准备资金，以及落实拍摄准备工作。</a:t>
            </a:r>
            <a:endParaRPr lang="zh-CN" altLang="en-US" dirty="0"/>
          </a:p>
          <a:p>
            <a:r>
              <a:rPr lang="en-US" altLang="zh-CN" dirty="0"/>
              <a:t>1</a:t>
            </a:r>
            <a:r>
              <a:rPr lang="zh-CN" altLang="en-US" dirty="0"/>
              <a:t>．组建短视频制作团队</a:t>
            </a:r>
            <a:endParaRPr lang="zh-CN" altLang="en-US" dirty="0"/>
          </a:p>
          <a:p>
            <a:r>
              <a:rPr lang="zh-CN" altLang="en-US" dirty="0"/>
              <a:t>短视频制作团队通常包括导演、编剧、摄像师和剪辑师等人员。有时为了节约成本，许多短视频制作团队仅由一两个人组成，每个人都身兼数职。</a:t>
            </a:r>
            <a:endParaRPr lang="zh-CN" altLang="en-US" dirty="0"/>
          </a:p>
          <a:p>
            <a:r>
              <a:rPr lang="zh-CN" altLang="en-US" dirty="0"/>
              <a:t>短视频制作流程主要包含策划、拍摄和制作</a:t>
            </a:r>
            <a:r>
              <a:rPr lang="en-US" altLang="zh-CN" dirty="0"/>
              <a:t>3</a:t>
            </a:r>
            <a:r>
              <a:rPr lang="zh-CN" altLang="en-US" dirty="0"/>
              <a:t>个板块，短视频制作团队可以根据这</a:t>
            </a:r>
            <a:r>
              <a:rPr lang="en-US" altLang="zh-CN" dirty="0"/>
              <a:t>3</a:t>
            </a:r>
            <a:r>
              <a:rPr lang="zh-CN" altLang="en-US" dirty="0"/>
              <a:t>个板块的具体工作需求来设置团队岗位。一个专业的短视频制作团队主要包含导演、演员、编剧、摄像、剪辑、运营以及辅助等岗位，下面对各岗位分别进行介绍。</a:t>
            </a:r>
            <a:endParaRPr lang="zh-CN" altLang="en-US" dirty="0"/>
          </a:p>
          <a:p>
            <a:r>
              <a:rPr lang="zh-CN" altLang="en-US" dirty="0"/>
              <a:t>导演：在短视频制作团队中起统领全局的作用，短视频创作的每一个环节通常都需要由导演来把关。导演在短视频制作团队中的主要工作职责包括拍摄工作的现场调度和管理。</a:t>
            </a:r>
            <a:endParaRPr lang="zh-CN" altLang="en-US"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normAutofit fontScale="90000"/>
          </a:bodyPr>
          <a:lstStyle/>
          <a:p>
            <a:r>
              <a:rPr lang="en-US" altLang="zh-CN" dirty="0"/>
              <a:t>1.2.1 </a:t>
            </a:r>
            <a:r>
              <a:rPr lang="zh-CN" altLang="en-US" dirty="0"/>
              <a:t>策划与筹备</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t>演员：演员是真人类短视频不可或缺的一部分。这类短视频凭借独特的人物设定，以及演员在语言、动作和外在形象等方面的呈现，可以塑造出具有特色的人物形象，从而加深观众的印象。演员在短视频制作团队中的主要工作职责包括根据短视频脚本完成短视频剧情的演绎，在外拍的时候完成对观众或者路人的采访和在创作过程中提供创意，提高短视频的吸引力。</a:t>
            </a:r>
            <a:endParaRPr lang="zh-CN" altLang="en-US" dirty="0"/>
          </a:p>
          <a:p>
            <a:r>
              <a:rPr lang="zh-CN" altLang="en-US" dirty="0"/>
              <a:t>编剧：编剧的主要工作是确定选题，搜寻热点话题并撰写脚本。编剧在短视频制作团队中的主要工作职责包括根据短视频内容的类型和定位，确定短视频的选题，收集和整理短视频创意，撰写短视频脚本。</a:t>
            </a:r>
            <a:endParaRPr lang="zh-CN" altLang="en-US"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normAutofit fontScale="90000"/>
          </a:bodyPr>
          <a:lstStyle/>
          <a:p>
            <a:r>
              <a:rPr lang="en-US" altLang="zh-CN" dirty="0"/>
              <a:t>1.2.1 </a:t>
            </a:r>
            <a:r>
              <a:rPr lang="zh-CN" altLang="en-US" dirty="0"/>
              <a:t>策划与筹备</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t>摄像师：摄像师的主要工作是拍摄短视频、搭建摄影棚，以及确定短视频的拍摄风格等。专业的摄像师会在拍摄时使用独特的手法，呈现出独特的视觉感官效果，并使短视频呈现有质感的画面。摄像师在短视频制作团队中的主要工作职责包括与导演一同策划拍摄的场景、构图和景别等，熟悉手机、相机和摄像机等摄影摄像器材的使用方法，能独立完成或指导其他工作人员完成场景布置和布光等操作，按照短视频脚本完整地拍摄短视频，编辑和整理拍摄的所有短视频素材。图所示为摄像师工作的场景。</a:t>
            </a:r>
            <a:endParaRPr lang="zh-CN" altLang="en-US" dirty="0"/>
          </a:p>
        </p:txBody>
      </p:sp>
      <p:pic>
        <p:nvPicPr>
          <p:cNvPr id="2" name="图片 1"/>
          <p:cNvPicPr>
            <a:picLocks noChangeAspect="1"/>
          </p:cNvPicPr>
          <p:nvPr/>
        </p:nvPicPr>
        <p:blipFill>
          <a:blip r:embed="rId1"/>
          <a:stretch>
            <a:fillRect/>
          </a:stretch>
        </p:blipFill>
        <p:spPr>
          <a:xfrm>
            <a:off x="4242435" y="3886200"/>
            <a:ext cx="3705225" cy="2460625"/>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normAutofit fontScale="90000"/>
          </a:bodyPr>
          <a:lstStyle/>
          <a:p>
            <a:r>
              <a:rPr lang="en-US" altLang="zh-CN" dirty="0"/>
              <a:t>1.2.1 </a:t>
            </a:r>
            <a:r>
              <a:rPr lang="zh-CN" altLang="en-US" dirty="0"/>
              <a:t>策划与筹备</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t>剪辑师：剪辑师需要对最后的成片负责，其主要工作是把拍摄的短视频素材组接成短视频，配音配乐、添加字幕文案、调色以及制作特效等。好的剪辑工作能起到画龙点睛的作用，做不好则会严重影响成片效果。剪辑师在短视频制作团队中的主要工作职责包括根据短视频脚本的要求独立完成相关短视频的后期剪辑工作（包括视频剪辑、特效制作和音乐的合成等）。</a:t>
            </a:r>
            <a:endParaRPr lang="zh-CN" altLang="en-US" dirty="0"/>
          </a:p>
          <a:p>
            <a:r>
              <a:rPr lang="zh-CN" altLang="en-US" dirty="0"/>
              <a:t>运营：运营人员的主要工作是针对不同平台及用户的属性，通过文字引导提升用户对短视频内容的期待度，尽可能增加短视频的完播量、点赞量和转发量等数据，进行用户反馈管理、维护以及评论维护。这些工作都有利于提高用户活跃度，使短视频账号更容易得到平台的推荐。运营人员在短视频制作团队中的主要工作职责包括负责各个平台中短视频账号的运营，根据短视频账号的发展方向和目标规划短视频账号的运营重点和内容主题。运营人员需要具备一定的运营经验，拥有一定的人脉资源，能够借助已有资源对短视频进行推广，与用户互动，提升用户黏性。</a:t>
            </a:r>
            <a:endParaRPr lang="zh-CN" altLang="en-US" dirty="0"/>
          </a:p>
          <a:p>
            <a:endParaRPr lang="zh-CN" altLang="en-US"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normAutofit fontScale="90000"/>
          </a:bodyPr>
          <a:lstStyle/>
          <a:p>
            <a:r>
              <a:rPr lang="en-US" altLang="zh-CN" dirty="0">
                <a:sym typeface="+mn-ea"/>
              </a:rPr>
              <a:t>1.2.1 </a:t>
            </a:r>
            <a:r>
              <a:rPr lang="zh-CN" altLang="en-US" dirty="0">
                <a:sym typeface="+mn-ea"/>
              </a:rPr>
              <a:t>策划与筹备</a:t>
            </a:r>
            <a:endParaRPr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sym typeface="+mn-ea"/>
              </a:rPr>
              <a:t>辅助：辅助岗位主要是指灯光、配音、录音、化妆造型和服装道具等，这些岗位通常只会在预算比较充足的短视频制作团队中出现。岗位工作人员的主要工作是辅助拍摄和剪辑，提升短视频的输出质量。</a:t>
            </a:r>
            <a:endParaRPr lang="zh-CN" altLang="en-US" dirty="0"/>
          </a:p>
          <a:p>
            <a:r>
              <a:rPr lang="zh-CN" altLang="en-US" dirty="0">
                <a:sym typeface="+mn-ea"/>
              </a:rPr>
              <a:t>短视频制作团队的岗位设置通常是由预算和具体的内容定位来决定的。例如资金充足时可以组建分工明确的多人团队，内容定位为科技产品测评类的短视频制作团队通常比美食测评类的短视频制作</a:t>
            </a:r>
            <a:r>
              <a:rPr lang="zh-CN" altLang="en-US" dirty="0"/>
              <a:t>团队人数要多。按照岗位的数量，短视频制作团队可以分为高配、中配、低配</a:t>
            </a:r>
            <a:r>
              <a:rPr lang="en-US" altLang="zh-CN" dirty="0"/>
              <a:t>3</a:t>
            </a:r>
            <a:r>
              <a:rPr lang="zh-CN" altLang="en-US" dirty="0"/>
              <a:t>种类型。</a:t>
            </a:r>
            <a:endParaRPr lang="zh-CN" altLang="en-US" dirty="0"/>
          </a:p>
          <a:p>
            <a:r>
              <a:rPr lang="zh-CN" altLang="en-US" dirty="0"/>
              <a:t>高配团队：高配团队人数较多，通常有</a:t>
            </a:r>
            <a:r>
              <a:rPr lang="en-US" altLang="zh-CN" dirty="0"/>
              <a:t>8</a:t>
            </a:r>
            <a:r>
              <a:rPr lang="zh-CN" altLang="en-US" dirty="0"/>
              <a:t>人或以上，团队中每个成员分工明确，能够有效把控每一个环节，当然这样的团队产出的短视频质量也较高。高配团队通常包括导演、编剧、演员、摄像、剪辑、运营、灯光和配音</a:t>
            </a:r>
            <a:r>
              <a:rPr lang="en-US" altLang="zh-CN" dirty="0"/>
              <a:t>/</a:t>
            </a:r>
            <a:r>
              <a:rPr lang="zh-CN" altLang="en-US" dirty="0"/>
              <a:t>录音等岗位。</a:t>
            </a:r>
            <a:endParaRPr lang="zh-CN" altLang="en-US"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normAutofit fontScale="90000"/>
          </a:bodyPr>
          <a:lstStyle/>
          <a:p>
            <a:r>
              <a:rPr lang="en-US" altLang="zh-CN" dirty="0">
                <a:sym typeface="+mn-ea"/>
              </a:rPr>
              <a:t>1.2.1 </a:t>
            </a:r>
            <a:r>
              <a:rPr lang="zh-CN" altLang="en-US" dirty="0">
                <a:sym typeface="+mn-ea"/>
              </a:rPr>
              <a:t>策划与筹备</a:t>
            </a:r>
            <a:endParaRPr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t>中配团队：中配团队人数通常低于</a:t>
            </a:r>
            <a:r>
              <a:rPr lang="en-US" altLang="zh-CN" dirty="0"/>
              <a:t>8</a:t>
            </a:r>
            <a:r>
              <a:rPr lang="zh-CN" altLang="en-US" dirty="0"/>
              <a:t>人，以</a:t>
            </a:r>
            <a:r>
              <a:rPr lang="en-US" altLang="zh-CN" dirty="0"/>
              <a:t>5</a:t>
            </a:r>
            <a:r>
              <a:rPr lang="zh-CN" altLang="en-US" dirty="0"/>
              <a:t>人的配备最为普遍，岗位包括编导、演员、摄像、剪辑和运营。其中编导就是编剧和导演，灯光由摄像兼任，配音</a:t>
            </a:r>
            <a:r>
              <a:rPr lang="en-US" altLang="zh-CN" dirty="0"/>
              <a:t>/</a:t>
            </a:r>
            <a:r>
              <a:rPr lang="zh-CN" altLang="en-US" dirty="0"/>
              <a:t>录音也由其他岗位兼任。</a:t>
            </a:r>
            <a:endParaRPr lang="zh-CN" altLang="en-US" dirty="0"/>
          </a:p>
          <a:p>
            <a:r>
              <a:rPr lang="zh-CN" altLang="en-US" dirty="0"/>
              <a:t>低配团队：低配团队人数很少，甚至只有一人，此时整条短视频的创作由一个人完成。低配团队要求个人具备策划、摄像、表演、剪辑和运营等多种技能，以及有耐心。</a:t>
            </a:r>
            <a:endParaRPr lang="zh-CN" altLang="en-US" dirty="0"/>
          </a:p>
          <a:p>
            <a:r>
              <a:rPr lang="zh-CN" altLang="en-US" dirty="0"/>
              <a:t>短视频制作团队中的每个团队成员都至关重要，所有人都把各自的工作做好，才能确保最终的短视频能够达到预期效果。</a:t>
            </a:r>
            <a:endParaRPr lang="zh-CN" altLang="en-US"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normAutofit fontScale="90000"/>
          </a:bodyPr>
          <a:lstStyle/>
          <a:p>
            <a:r>
              <a:rPr lang="en-US" altLang="zh-CN" dirty="0">
                <a:sym typeface="+mn-ea"/>
              </a:rPr>
              <a:t>1.2.1 </a:t>
            </a:r>
            <a:r>
              <a:rPr lang="zh-CN" altLang="en-US" dirty="0">
                <a:sym typeface="+mn-ea"/>
              </a:rPr>
              <a:t>策划与筹备</a:t>
            </a:r>
            <a:endParaRPr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dirty="0"/>
              <a:t>2</a:t>
            </a:r>
            <a:r>
              <a:rPr lang="zh-CN" altLang="en-US" dirty="0"/>
              <a:t>．撰写和确定脚本</a:t>
            </a:r>
            <a:endParaRPr lang="zh-CN" altLang="en-US" dirty="0"/>
          </a:p>
          <a:p>
            <a:r>
              <a:rPr lang="zh-CN" altLang="en-US" dirty="0"/>
              <a:t>短视频能否成功取决于内容的打造，而这与短视频的脚本有关。脚本就如同作文，需要具备主题思想、开头、中间和结尾。情节的设计可以丰富脚本，可以将其看成小说中的情节设置。一部成功的、吸引人的小说少不了跌宕起伏的情节，脚本也是如此。在进行脚本策划时，短视频创作者需要注</a:t>
            </a:r>
            <a:endParaRPr lang="zh-CN" altLang="en-US" dirty="0"/>
          </a:p>
          <a:p>
            <a:r>
              <a:rPr lang="zh-CN" altLang="en-US" dirty="0"/>
              <a:t>意以下两点。</a:t>
            </a:r>
            <a:endParaRPr lang="zh-CN" altLang="en-US" dirty="0"/>
          </a:p>
          <a:p>
            <a:r>
              <a:rPr lang="zh-CN" altLang="en-US" dirty="0"/>
              <a:t>在脚本构思阶段，要思考什么样的情节能满足观众的需求，好的情节应当是能够直击观众内心、引发强烈共鸣的。因此了解观众的喜好是十分重要的。</a:t>
            </a:r>
            <a:endParaRPr lang="zh-CN" altLang="en-US" dirty="0"/>
          </a:p>
          <a:p>
            <a:r>
              <a:rPr lang="zh-CN" altLang="en-US" dirty="0"/>
              <a:t>注意角色的定位，台词的设计要符合角色性格，并且具有爆发力和内涵。</a:t>
            </a:r>
            <a:endParaRPr lang="zh-CN" alt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1"/>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1" y="0"/>
            <a:ext cx="6370320"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5" name="直接连接符 3"/>
          <p:cNvCxnSpPr>
            <a:cxnSpLocks noChangeShapeType="1"/>
          </p:cNvCxnSpPr>
          <p:nvPr/>
        </p:nvCxnSpPr>
        <p:spPr bwMode="auto">
          <a:xfrm>
            <a:off x="7058505" y="1297659"/>
            <a:ext cx="5134028" cy="0"/>
          </a:xfrm>
          <a:prstGeom prst="line">
            <a:avLst/>
          </a:prstGeom>
          <a:noFill/>
          <a:ln w="9525" cmpd="sng">
            <a:solidFill>
              <a:srgbClr val="504B48"/>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6" name="TextBox 5"/>
          <p:cNvSpPr txBox="1">
            <a:spLocks noChangeArrowheads="1"/>
          </p:cNvSpPr>
          <p:nvPr/>
        </p:nvSpPr>
        <p:spPr bwMode="auto">
          <a:xfrm>
            <a:off x="10226409" y="503349"/>
            <a:ext cx="1340363" cy="7798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4300">
                <a:solidFill>
                  <a:srgbClr val="504B48"/>
                </a:solidFill>
                <a:latin typeface="微软雅黑" panose="020B0503020204020204" pitchFamily="34" charset="-122"/>
                <a:ea typeface="微软雅黑" panose="020B0503020204020204" pitchFamily="34" charset="-122"/>
              </a:rPr>
              <a:t>目录</a:t>
            </a:r>
            <a:endParaRPr lang="zh-CN" altLang="en-US" sz="4300">
              <a:solidFill>
                <a:srgbClr val="504B48"/>
              </a:solidFill>
              <a:latin typeface="微软雅黑" panose="020B0503020204020204" pitchFamily="34" charset="-122"/>
              <a:ea typeface="微软雅黑" panose="020B0503020204020204" pitchFamily="34" charset="-122"/>
            </a:endParaRPr>
          </a:p>
        </p:txBody>
      </p:sp>
      <p:sp>
        <p:nvSpPr>
          <p:cNvPr id="7" name="TextBox 6"/>
          <p:cNvSpPr txBox="1">
            <a:spLocks noChangeArrowheads="1"/>
          </p:cNvSpPr>
          <p:nvPr/>
        </p:nvSpPr>
        <p:spPr bwMode="auto">
          <a:xfrm>
            <a:off x="8937517" y="789159"/>
            <a:ext cx="1169398" cy="4002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a:solidFill>
                  <a:srgbClr val="504B48"/>
                </a:solidFill>
                <a:ea typeface="微软雅黑" panose="020B0503020204020204" pitchFamily="34" charset="-122"/>
              </a:rPr>
              <a:t>Contents</a:t>
            </a:r>
            <a:endParaRPr lang="zh-CN" altLang="en-US">
              <a:solidFill>
                <a:srgbClr val="504B48"/>
              </a:solidFill>
              <a:ea typeface="微软雅黑" panose="020B0503020204020204" pitchFamily="34" charset="-122"/>
            </a:endParaRPr>
          </a:p>
        </p:txBody>
      </p:sp>
      <p:sp>
        <p:nvSpPr>
          <p:cNvPr id="8" name="矩形 7"/>
          <p:cNvSpPr>
            <a:spLocks noChangeArrowheads="1"/>
          </p:cNvSpPr>
          <p:nvPr/>
        </p:nvSpPr>
        <p:spPr bwMode="auto">
          <a:xfrm>
            <a:off x="11602057" y="598618"/>
            <a:ext cx="588357" cy="588570"/>
          </a:xfrm>
          <a:prstGeom prst="rect">
            <a:avLst/>
          </a:prstGeom>
          <a:solidFill>
            <a:srgbClr val="BE0202"/>
          </a:solidFill>
          <a:ln>
            <a:noFill/>
          </a:ln>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36" name="TextBox 15"/>
          <p:cNvSpPr txBox="1">
            <a:spLocks noChangeArrowheads="1"/>
          </p:cNvSpPr>
          <p:nvPr>
            <p:custDataLst>
              <p:tags r:id="rId2"/>
            </p:custDataLst>
          </p:nvPr>
        </p:nvSpPr>
        <p:spPr bwMode="auto">
          <a:xfrm>
            <a:off x="7423150" y="2498725"/>
            <a:ext cx="4139565" cy="48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rPr>
              <a:t>短视频制作流程解析</a:t>
            </a:r>
            <a:endParaRPr lang="en-US" altLang="zh-CN" sz="2400"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10" name="任意多边形 9"/>
          <p:cNvSpPr/>
          <p:nvPr/>
        </p:nvSpPr>
        <p:spPr>
          <a:xfrm>
            <a:off x="-50800" y="-50800"/>
            <a:ext cx="6471920" cy="7030720"/>
          </a:xfrm>
          <a:custGeom>
            <a:avLst/>
            <a:gdLst>
              <a:gd name="connsiteX0" fmla="*/ 60960 w 6471920"/>
              <a:gd name="connsiteY0" fmla="*/ 0 h 7030720"/>
              <a:gd name="connsiteX1" fmla="*/ 6471920 w 6471920"/>
              <a:gd name="connsiteY1" fmla="*/ 10160 h 7030720"/>
              <a:gd name="connsiteX2" fmla="*/ 3291840 w 6471920"/>
              <a:gd name="connsiteY2" fmla="*/ 7030720 h 7030720"/>
              <a:gd name="connsiteX3" fmla="*/ 10160 w 6471920"/>
              <a:gd name="connsiteY3" fmla="*/ 7030720 h 7030720"/>
              <a:gd name="connsiteX4" fmla="*/ 0 w 6471920"/>
              <a:gd name="connsiteY4" fmla="*/ 10160 h 7030720"/>
              <a:gd name="connsiteX5" fmla="*/ 60960 w 6471920"/>
              <a:gd name="connsiteY5" fmla="*/ 0 h 7030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71920" h="7030720">
                <a:moveTo>
                  <a:pt x="60960" y="0"/>
                </a:moveTo>
                <a:lnTo>
                  <a:pt x="6471920" y="10160"/>
                </a:lnTo>
                <a:lnTo>
                  <a:pt x="3291840" y="7030720"/>
                </a:lnTo>
                <a:lnTo>
                  <a:pt x="10160" y="7030720"/>
                </a:lnTo>
                <a:cubicBezTo>
                  <a:pt x="6773" y="4690533"/>
                  <a:pt x="3387" y="2350347"/>
                  <a:pt x="0" y="10160"/>
                </a:cubicBezTo>
                <a:lnTo>
                  <a:pt x="60960" y="0"/>
                </a:lnTo>
                <a:close/>
              </a:path>
            </a:pathLst>
          </a:custGeom>
          <a:gradFill flip="none" rotWithShape="1">
            <a:gsLst>
              <a:gs pos="66000">
                <a:schemeClr val="bg1">
                  <a:alpha val="30000"/>
                </a:schemeClr>
              </a:gs>
              <a:gs pos="27000">
                <a:srgbClr val="0070C0">
                  <a:alpha val="40000"/>
                </a:srgbClr>
              </a:gs>
              <a:gs pos="0">
                <a:schemeClr val="tx1">
                  <a:lumMod val="65000"/>
                  <a:lumOff val="35000"/>
                  <a:alpha val="30000"/>
                </a:schemeClr>
              </a:gs>
              <a:gs pos="100000">
                <a:srgbClr val="FFC000">
                  <a:alpha val="40000"/>
                </a:srgb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TextBox 15"/>
          <p:cNvSpPr txBox="1">
            <a:spLocks noChangeArrowheads="1"/>
          </p:cNvSpPr>
          <p:nvPr>
            <p:custDataLst>
              <p:tags r:id="rId3"/>
            </p:custDataLst>
          </p:nvPr>
        </p:nvSpPr>
        <p:spPr bwMode="auto">
          <a:xfrm>
            <a:off x="7451725" y="1510030"/>
            <a:ext cx="4233545" cy="48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400" dirty="0">
                <a:solidFill>
                  <a:srgbClr val="C00000"/>
                </a:solidFill>
                <a:latin typeface="微软雅黑" panose="020B0503020204020204" pitchFamily="34" charset="-122"/>
                <a:ea typeface="微软雅黑" panose="020B0503020204020204" pitchFamily="34" charset="-122"/>
              </a:rPr>
              <a:t>短视频概述</a:t>
            </a:r>
            <a:endParaRPr lang="en-US" altLang="zh-CN" sz="2400" dirty="0">
              <a:solidFill>
                <a:srgbClr val="C00000"/>
              </a:solidFill>
              <a:latin typeface="微软雅黑" panose="020B0503020204020204" pitchFamily="34" charset="-122"/>
              <a:ea typeface="微软雅黑" panose="020B0503020204020204" pitchFamily="34" charset="-122"/>
            </a:endParaRPr>
          </a:p>
        </p:txBody>
      </p:sp>
      <p:sp>
        <p:nvSpPr>
          <p:cNvPr id="43" name="Oval 5"/>
          <p:cNvSpPr>
            <a:spLocks noChangeArrowheads="1"/>
          </p:cNvSpPr>
          <p:nvPr>
            <p:custDataLst>
              <p:tags r:id="rId4"/>
            </p:custDataLst>
          </p:nvPr>
        </p:nvSpPr>
        <p:spPr bwMode="auto">
          <a:xfrm>
            <a:off x="6766560" y="2466340"/>
            <a:ext cx="579120" cy="581660"/>
          </a:xfrm>
          <a:prstGeom prst="ellipse">
            <a:avLst/>
          </a:prstGeom>
          <a:solidFill>
            <a:schemeClr val="tx1">
              <a:lumMod val="65000"/>
              <a:lumOff val="35000"/>
            </a:schemeClr>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44" name="Freeform 8"/>
          <p:cNvSpPr/>
          <p:nvPr>
            <p:custDataLst>
              <p:tags r:id="rId5"/>
            </p:custDataLst>
          </p:nvPr>
        </p:nvSpPr>
        <p:spPr bwMode="auto">
          <a:xfrm>
            <a:off x="6728460" y="2754630"/>
            <a:ext cx="654050" cy="321945"/>
          </a:xfrm>
          <a:custGeom>
            <a:avLst/>
            <a:gdLst>
              <a:gd name="T0" fmla="*/ 3963 w 3963"/>
              <a:gd name="T1" fmla="*/ 0 h 1997"/>
              <a:gd name="T2" fmla="*/ 3963 w 3963"/>
              <a:gd name="T3" fmla="*/ 16 h 1997"/>
              <a:gd name="T4" fmla="*/ 1982 w 3963"/>
              <a:gd name="T5" fmla="*/ 1997 h 1997"/>
              <a:gd name="T6" fmla="*/ 0 w 3963"/>
              <a:gd name="T7" fmla="*/ 16 h 1997"/>
            </a:gdLst>
            <a:ahLst/>
            <a:cxnLst>
              <a:cxn ang="0">
                <a:pos x="T0" y="T1"/>
              </a:cxn>
              <a:cxn ang="0">
                <a:pos x="T2" y="T3"/>
              </a:cxn>
              <a:cxn ang="0">
                <a:pos x="T4" y="T5"/>
              </a:cxn>
              <a:cxn ang="0">
                <a:pos x="T6" y="T7"/>
              </a:cxn>
            </a:cxnLst>
            <a:rect l="0" t="0" r="r" b="b"/>
            <a:pathLst>
              <a:path w="3963" h="1997">
                <a:moveTo>
                  <a:pt x="3963" y="0"/>
                </a:moveTo>
                <a:cubicBezTo>
                  <a:pt x="3963" y="5"/>
                  <a:pt x="3963" y="11"/>
                  <a:pt x="3963" y="16"/>
                </a:cubicBezTo>
                <a:cubicBezTo>
                  <a:pt x="3963" y="1110"/>
                  <a:pt x="3076" y="1997"/>
                  <a:pt x="1982" y="1997"/>
                </a:cubicBezTo>
                <a:cubicBezTo>
                  <a:pt x="888" y="1997"/>
                  <a:pt x="0" y="1110"/>
                  <a:pt x="0" y="16"/>
                </a:cubicBezTo>
              </a:path>
            </a:pathLst>
          </a:custGeom>
          <a:noFill/>
          <a:ln w="19050" cap="flat" cmpd="sng">
            <a:solidFill>
              <a:srgbClr val="4E4B49"/>
            </a:solidFill>
            <a:prstDash val="dash"/>
            <a:round/>
          </a:ln>
          <a:extLst>
            <a:ext uri="{909E8E84-426E-40DD-AFC4-6F175D3DCCD1}">
              <a14:hiddenFill xmlns:a14="http://schemas.microsoft.com/office/drawing/2010/main">
                <a:solidFill>
                  <a:srgbClr val="FFFFFF"/>
                </a:solidFill>
              </a14:hiddenFill>
            </a:ext>
          </a:extLst>
        </p:spPr>
        <p:txBody>
          <a:bodyPr lIns="121917" tIns="60958" rIns="121917" bIns="60958"/>
          <a:lstStyle/>
          <a:p>
            <a:endParaRPr lang="zh-CN" altLang="en-US"/>
          </a:p>
        </p:txBody>
      </p:sp>
      <p:sp>
        <p:nvSpPr>
          <p:cNvPr id="45" name="Oval 9"/>
          <p:cNvSpPr>
            <a:spLocks noChangeArrowheads="1"/>
          </p:cNvSpPr>
          <p:nvPr>
            <p:custDataLst>
              <p:tags r:id="rId6"/>
            </p:custDataLst>
          </p:nvPr>
        </p:nvSpPr>
        <p:spPr bwMode="auto">
          <a:xfrm>
            <a:off x="7358380" y="271843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47" name="TextBox 13"/>
          <p:cNvSpPr txBox="1">
            <a:spLocks noChangeArrowheads="1"/>
          </p:cNvSpPr>
          <p:nvPr>
            <p:custDataLst>
              <p:tags r:id="rId7"/>
            </p:custDataLst>
          </p:nvPr>
        </p:nvSpPr>
        <p:spPr bwMode="auto">
          <a:xfrm>
            <a:off x="6735445" y="2527935"/>
            <a:ext cx="725170" cy="48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sz="2400" dirty="0">
                <a:solidFill>
                  <a:srgbClr val="F8F8F8"/>
                </a:solidFill>
              </a:rPr>
              <a:t>1.2</a:t>
            </a:r>
            <a:endParaRPr lang="zh-CN" altLang="en-US" sz="2400" dirty="0">
              <a:solidFill>
                <a:srgbClr val="F8F8F8"/>
              </a:solidFill>
            </a:endParaRPr>
          </a:p>
        </p:txBody>
      </p:sp>
      <p:sp>
        <p:nvSpPr>
          <p:cNvPr id="48" name="Oval 9"/>
          <p:cNvSpPr>
            <a:spLocks noChangeArrowheads="1"/>
          </p:cNvSpPr>
          <p:nvPr>
            <p:custDataLst>
              <p:tags r:id="rId8"/>
            </p:custDataLst>
          </p:nvPr>
        </p:nvSpPr>
        <p:spPr bwMode="auto">
          <a:xfrm>
            <a:off x="6700520" y="271843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49" name="Oval 5"/>
          <p:cNvSpPr>
            <a:spLocks noChangeArrowheads="1"/>
          </p:cNvSpPr>
          <p:nvPr>
            <p:custDataLst>
              <p:tags r:id="rId9"/>
            </p:custDataLst>
          </p:nvPr>
        </p:nvSpPr>
        <p:spPr bwMode="auto">
          <a:xfrm>
            <a:off x="6760845" y="1450340"/>
            <a:ext cx="579120" cy="581660"/>
          </a:xfrm>
          <a:prstGeom prst="ellipse">
            <a:avLst/>
          </a:prstGeom>
          <a:solidFill>
            <a:schemeClr val="accent1"/>
          </a:solidFill>
          <a:ln>
            <a:noFill/>
          </a:ln>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50" name="Freeform 8"/>
          <p:cNvSpPr/>
          <p:nvPr>
            <p:custDataLst>
              <p:tags r:id="rId10"/>
            </p:custDataLst>
          </p:nvPr>
        </p:nvSpPr>
        <p:spPr bwMode="auto">
          <a:xfrm>
            <a:off x="6722745" y="1738630"/>
            <a:ext cx="654050" cy="321945"/>
          </a:xfrm>
          <a:custGeom>
            <a:avLst/>
            <a:gdLst>
              <a:gd name="T0" fmla="*/ 3963 w 3963"/>
              <a:gd name="T1" fmla="*/ 0 h 1997"/>
              <a:gd name="T2" fmla="*/ 3963 w 3963"/>
              <a:gd name="T3" fmla="*/ 16 h 1997"/>
              <a:gd name="T4" fmla="*/ 1982 w 3963"/>
              <a:gd name="T5" fmla="*/ 1997 h 1997"/>
              <a:gd name="T6" fmla="*/ 0 w 3963"/>
              <a:gd name="T7" fmla="*/ 16 h 1997"/>
            </a:gdLst>
            <a:ahLst/>
            <a:cxnLst>
              <a:cxn ang="0">
                <a:pos x="T0" y="T1"/>
              </a:cxn>
              <a:cxn ang="0">
                <a:pos x="T2" y="T3"/>
              </a:cxn>
              <a:cxn ang="0">
                <a:pos x="T4" y="T5"/>
              </a:cxn>
              <a:cxn ang="0">
                <a:pos x="T6" y="T7"/>
              </a:cxn>
            </a:cxnLst>
            <a:rect l="0" t="0" r="r" b="b"/>
            <a:pathLst>
              <a:path w="3963" h="1997">
                <a:moveTo>
                  <a:pt x="3963" y="0"/>
                </a:moveTo>
                <a:cubicBezTo>
                  <a:pt x="3963" y="5"/>
                  <a:pt x="3963" y="11"/>
                  <a:pt x="3963" y="16"/>
                </a:cubicBezTo>
                <a:cubicBezTo>
                  <a:pt x="3963" y="1110"/>
                  <a:pt x="3076" y="1997"/>
                  <a:pt x="1982" y="1997"/>
                </a:cubicBezTo>
                <a:cubicBezTo>
                  <a:pt x="888" y="1997"/>
                  <a:pt x="0" y="1110"/>
                  <a:pt x="0" y="16"/>
                </a:cubicBezTo>
              </a:path>
            </a:pathLst>
          </a:custGeom>
          <a:noFill/>
          <a:ln w="19050" cap="flat" cmpd="sng">
            <a:solidFill>
              <a:srgbClr val="4E4B49"/>
            </a:solidFill>
            <a:prstDash val="dash"/>
            <a:round/>
          </a:ln>
          <a:extLst>
            <a:ext uri="{909E8E84-426E-40DD-AFC4-6F175D3DCCD1}">
              <a14:hiddenFill xmlns:a14="http://schemas.microsoft.com/office/drawing/2010/main">
                <a:solidFill>
                  <a:srgbClr val="FFFFFF"/>
                </a:solidFill>
              </a14:hiddenFill>
            </a:ext>
          </a:extLst>
        </p:spPr>
        <p:txBody>
          <a:bodyPr lIns="121917" tIns="60958" rIns="121917" bIns="60958"/>
          <a:lstStyle/>
          <a:p>
            <a:endParaRPr lang="zh-CN" altLang="en-US"/>
          </a:p>
        </p:txBody>
      </p:sp>
      <p:sp>
        <p:nvSpPr>
          <p:cNvPr id="51" name="Oval 9"/>
          <p:cNvSpPr>
            <a:spLocks noChangeArrowheads="1"/>
          </p:cNvSpPr>
          <p:nvPr>
            <p:custDataLst>
              <p:tags r:id="rId11"/>
            </p:custDataLst>
          </p:nvPr>
        </p:nvSpPr>
        <p:spPr bwMode="auto">
          <a:xfrm>
            <a:off x="7352665" y="170243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52" name="TextBox 13"/>
          <p:cNvSpPr txBox="1">
            <a:spLocks noChangeArrowheads="1"/>
          </p:cNvSpPr>
          <p:nvPr>
            <p:custDataLst>
              <p:tags r:id="rId12"/>
            </p:custDataLst>
          </p:nvPr>
        </p:nvSpPr>
        <p:spPr bwMode="auto">
          <a:xfrm>
            <a:off x="6729730" y="1511935"/>
            <a:ext cx="725170" cy="48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sz="2400" dirty="0">
                <a:solidFill>
                  <a:srgbClr val="F8F8F8"/>
                </a:solidFill>
              </a:rPr>
              <a:t>1.1</a:t>
            </a:r>
            <a:endParaRPr lang="zh-CN" altLang="en-US" sz="2400" dirty="0">
              <a:solidFill>
                <a:srgbClr val="F8F8F8"/>
              </a:solidFill>
            </a:endParaRPr>
          </a:p>
        </p:txBody>
      </p:sp>
      <p:sp>
        <p:nvSpPr>
          <p:cNvPr id="53" name="Oval 9"/>
          <p:cNvSpPr>
            <a:spLocks noChangeArrowheads="1"/>
          </p:cNvSpPr>
          <p:nvPr>
            <p:custDataLst>
              <p:tags r:id="rId13"/>
            </p:custDataLst>
          </p:nvPr>
        </p:nvSpPr>
        <p:spPr bwMode="auto">
          <a:xfrm>
            <a:off x="6694805" y="170243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cxnSp>
        <p:nvCxnSpPr>
          <p:cNvPr id="60" name="直接连接符 59"/>
          <p:cNvCxnSpPr/>
          <p:nvPr>
            <p:custDataLst>
              <p:tags r:id="rId14"/>
            </p:custDataLst>
          </p:nvPr>
        </p:nvCxnSpPr>
        <p:spPr>
          <a:xfrm flipV="1">
            <a:off x="7546340" y="2003425"/>
            <a:ext cx="1522730" cy="1270"/>
          </a:xfrm>
          <a:prstGeom prst="line">
            <a:avLst/>
          </a:prstGeom>
          <a:ln w="19050">
            <a:solidFill>
              <a:srgbClr val="BE0202"/>
            </a:solidFill>
            <a:prstDash val="dash"/>
          </a:ln>
        </p:spPr>
        <p:style>
          <a:lnRef idx="1">
            <a:schemeClr val="accent1"/>
          </a:lnRef>
          <a:fillRef idx="0">
            <a:schemeClr val="accent1"/>
          </a:fillRef>
          <a:effectRef idx="0">
            <a:schemeClr val="accent1"/>
          </a:effectRef>
          <a:fontRef idx="minor">
            <a:schemeClr val="tx1"/>
          </a:fontRef>
        </p:style>
      </p:cxnSp>
      <p:sp>
        <p:nvSpPr>
          <p:cNvPr id="39" name="TextBox 15"/>
          <p:cNvSpPr txBox="1">
            <a:spLocks noChangeArrowheads="1"/>
          </p:cNvSpPr>
          <p:nvPr>
            <p:custDataLst>
              <p:tags r:id="rId15"/>
            </p:custDataLst>
          </p:nvPr>
        </p:nvSpPr>
        <p:spPr bwMode="auto">
          <a:xfrm>
            <a:off x="7473950" y="3563620"/>
            <a:ext cx="3902075" cy="48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rPr>
              <a:t>热门短视频平台介绍</a:t>
            </a:r>
            <a:endParaRPr lang="en-US" altLang="zh-CN" sz="2400"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62" name="Oval 5"/>
          <p:cNvSpPr>
            <a:spLocks noChangeArrowheads="1"/>
          </p:cNvSpPr>
          <p:nvPr>
            <p:custDataLst>
              <p:tags r:id="rId16"/>
            </p:custDataLst>
          </p:nvPr>
        </p:nvSpPr>
        <p:spPr bwMode="auto">
          <a:xfrm>
            <a:off x="6789420" y="3492500"/>
            <a:ext cx="579120" cy="581660"/>
          </a:xfrm>
          <a:prstGeom prst="ellipse">
            <a:avLst/>
          </a:prstGeom>
          <a:solidFill>
            <a:schemeClr val="tx1">
              <a:lumMod val="65000"/>
              <a:lumOff val="35000"/>
            </a:schemeClr>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63" name="Freeform 8"/>
          <p:cNvSpPr/>
          <p:nvPr>
            <p:custDataLst>
              <p:tags r:id="rId17"/>
            </p:custDataLst>
          </p:nvPr>
        </p:nvSpPr>
        <p:spPr bwMode="auto">
          <a:xfrm>
            <a:off x="6751320" y="3780790"/>
            <a:ext cx="654050" cy="321945"/>
          </a:xfrm>
          <a:custGeom>
            <a:avLst/>
            <a:gdLst>
              <a:gd name="T0" fmla="*/ 3963 w 3963"/>
              <a:gd name="T1" fmla="*/ 0 h 1997"/>
              <a:gd name="T2" fmla="*/ 3963 w 3963"/>
              <a:gd name="T3" fmla="*/ 16 h 1997"/>
              <a:gd name="T4" fmla="*/ 1982 w 3963"/>
              <a:gd name="T5" fmla="*/ 1997 h 1997"/>
              <a:gd name="T6" fmla="*/ 0 w 3963"/>
              <a:gd name="T7" fmla="*/ 16 h 1997"/>
            </a:gdLst>
            <a:ahLst/>
            <a:cxnLst>
              <a:cxn ang="0">
                <a:pos x="T0" y="T1"/>
              </a:cxn>
              <a:cxn ang="0">
                <a:pos x="T2" y="T3"/>
              </a:cxn>
              <a:cxn ang="0">
                <a:pos x="T4" y="T5"/>
              </a:cxn>
              <a:cxn ang="0">
                <a:pos x="T6" y="T7"/>
              </a:cxn>
            </a:cxnLst>
            <a:rect l="0" t="0" r="r" b="b"/>
            <a:pathLst>
              <a:path w="3963" h="1997">
                <a:moveTo>
                  <a:pt x="3963" y="0"/>
                </a:moveTo>
                <a:cubicBezTo>
                  <a:pt x="3963" y="5"/>
                  <a:pt x="3963" y="11"/>
                  <a:pt x="3963" y="16"/>
                </a:cubicBezTo>
                <a:cubicBezTo>
                  <a:pt x="3963" y="1110"/>
                  <a:pt x="3076" y="1997"/>
                  <a:pt x="1982" y="1997"/>
                </a:cubicBezTo>
                <a:cubicBezTo>
                  <a:pt x="888" y="1997"/>
                  <a:pt x="0" y="1110"/>
                  <a:pt x="0" y="16"/>
                </a:cubicBezTo>
              </a:path>
            </a:pathLst>
          </a:custGeom>
          <a:noFill/>
          <a:ln w="19050" cap="flat" cmpd="sng">
            <a:solidFill>
              <a:srgbClr val="4E4B49"/>
            </a:solidFill>
            <a:prstDash val="dash"/>
            <a:round/>
          </a:ln>
          <a:extLst>
            <a:ext uri="{909E8E84-426E-40DD-AFC4-6F175D3DCCD1}">
              <a14:hiddenFill xmlns:a14="http://schemas.microsoft.com/office/drawing/2010/main">
                <a:solidFill>
                  <a:srgbClr val="FFFFFF"/>
                </a:solidFill>
              </a14:hiddenFill>
            </a:ext>
          </a:extLst>
        </p:spPr>
        <p:txBody>
          <a:bodyPr lIns="121917" tIns="60958" rIns="121917" bIns="60958"/>
          <a:lstStyle/>
          <a:p>
            <a:endParaRPr lang="zh-CN" altLang="en-US"/>
          </a:p>
        </p:txBody>
      </p:sp>
      <p:sp>
        <p:nvSpPr>
          <p:cNvPr id="64" name="Oval 9"/>
          <p:cNvSpPr>
            <a:spLocks noChangeArrowheads="1"/>
          </p:cNvSpPr>
          <p:nvPr>
            <p:custDataLst>
              <p:tags r:id="rId18"/>
            </p:custDataLst>
          </p:nvPr>
        </p:nvSpPr>
        <p:spPr bwMode="auto">
          <a:xfrm>
            <a:off x="7381240" y="374459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65" name="TextBox 13"/>
          <p:cNvSpPr txBox="1">
            <a:spLocks noChangeArrowheads="1"/>
          </p:cNvSpPr>
          <p:nvPr>
            <p:custDataLst>
              <p:tags r:id="rId19"/>
            </p:custDataLst>
          </p:nvPr>
        </p:nvSpPr>
        <p:spPr bwMode="auto">
          <a:xfrm>
            <a:off x="6758305" y="3554095"/>
            <a:ext cx="725170" cy="48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sz="2400" dirty="0">
                <a:solidFill>
                  <a:srgbClr val="F8F8F8"/>
                </a:solidFill>
              </a:rPr>
              <a:t>1.3</a:t>
            </a:r>
            <a:endParaRPr lang="zh-CN" altLang="en-US" sz="2400" dirty="0">
              <a:solidFill>
                <a:srgbClr val="F8F8F8"/>
              </a:solidFill>
            </a:endParaRPr>
          </a:p>
        </p:txBody>
      </p:sp>
      <p:sp>
        <p:nvSpPr>
          <p:cNvPr id="66" name="Oval 9"/>
          <p:cNvSpPr>
            <a:spLocks noChangeArrowheads="1"/>
          </p:cNvSpPr>
          <p:nvPr>
            <p:custDataLst>
              <p:tags r:id="rId20"/>
            </p:custDataLst>
          </p:nvPr>
        </p:nvSpPr>
        <p:spPr bwMode="auto">
          <a:xfrm>
            <a:off x="6722745" y="374459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38" name="TextBox 15"/>
          <p:cNvSpPr txBox="1">
            <a:spLocks noChangeArrowheads="1"/>
          </p:cNvSpPr>
          <p:nvPr>
            <p:custDataLst>
              <p:tags r:id="rId21"/>
            </p:custDataLst>
          </p:nvPr>
        </p:nvSpPr>
        <p:spPr bwMode="auto">
          <a:xfrm>
            <a:off x="7473950" y="4573905"/>
            <a:ext cx="3902075" cy="48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rPr>
              <a:t>高流量短视频的特点</a:t>
            </a:r>
            <a:endParaRPr lang="en-US" altLang="zh-CN" sz="2400"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40" name="Oval 5"/>
          <p:cNvSpPr>
            <a:spLocks noChangeArrowheads="1"/>
          </p:cNvSpPr>
          <p:nvPr>
            <p:custDataLst>
              <p:tags r:id="rId22"/>
            </p:custDataLst>
          </p:nvPr>
        </p:nvSpPr>
        <p:spPr bwMode="auto">
          <a:xfrm>
            <a:off x="6789420" y="4502785"/>
            <a:ext cx="579120" cy="581660"/>
          </a:xfrm>
          <a:prstGeom prst="ellipse">
            <a:avLst/>
          </a:prstGeom>
          <a:solidFill>
            <a:schemeClr val="tx1">
              <a:lumMod val="65000"/>
              <a:lumOff val="35000"/>
            </a:schemeClr>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41" name="Freeform 8"/>
          <p:cNvSpPr/>
          <p:nvPr>
            <p:custDataLst>
              <p:tags r:id="rId23"/>
            </p:custDataLst>
          </p:nvPr>
        </p:nvSpPr>
        <p:spPr bwMode="auto">
          <a:xfrm>
            <a:off x="6751320" y="4791075"/>
            <a:ext cx="654050" cy="321945"/>
          </a:xfrm>
          <a:custGeom>
            <a:avLst/>
            <a:gdLst>
              <a:gd name="T0" fmla="*/ 3963 w 3963"/>
              <a:gd name="T1" fmla="*/ 0 h 1997"/>
              <a:gd name="T2" fmla="*/ 3963 w 3963"/>
              <a:gd name="T3" fmla="*/ 16 h 1997"/>
              <a:gd name="T4" fmla="*/ 1982 w 3963"/>
              <a:gd name="T5" fmla="*/ 1997 h 1997"/>
              <a:gd name="T6" fmla="*/ 0 w 3963"/>
              <a:gd name="T7" fmla="*/ 16 h 1997"/>
            </a:gdLst>
            <a:ahLst/>
            <a:cxnLst>
              <a:cxn ang="0">
                <a:pos x="T0" y="T1"/>
              </a:cxn>
              <a:cxn ang="0">
                <a:pos x="T2" y="T3"/>
              </a:cxn>
              <a:cxn ang="0">
                <a:pos x="T4" y="T5"/>
              </a:cxn>
              <a:cxn ang="0">
                <a:pos x="T6" y="T7"/>
              </a:cxn>
            </a:cxnLst>
            <a:rect l="0" t="0" r="r" b="b"/>
            <a:pathLst>
              <a:path w="3963" h="1997">
                <a:moveTo>
                  <a:pt x="3963" y="0"/>
                </a:moveTo>
                <a:cubicBezTo>
                  <a:pt x="3963" y="5"/>
                  <a:pt x="3963" y="11"/>
                  <a:pt x="3963" y="16"/>
                </a:cubicBezTo>
                <a:cubicBezTo>
                  <a:pt x="3963" y="1110"/>
                  <a:pt x="3076" y="1997"/>
                  <a:pt x="1982" y="1997"/>
                </a:cubicBezTo>
                <a:cubicBezTo>
                  <a:pt x="888" y="1997"/>
                  <a:pt x="0" y="1110"/>
                  <a:pt x="0" y="16"/>
                </a:cubicBezTo>
              </a:path>
            </a:pathLst>
          </a:custGeom>
          <a:noFill/>
          <a:ln w="19050" cap="flat" cmpd="sng">
            <a:solidFill>
              <a:srgbClr val="4E4B49"/>
            </a:solidFill>
            <a:prstDash val="dash"/>
            <a:round/>
          </a:ln>
          <a:extLst>
            <a:ext uri="{909E8E84-426E-40DD-AFC4-6F175D3DCCD1}">
              <a14:hiddenFill xmlns:a14="http://schemas.microsoft.com/office/drawing/2010/main">
                <a:solidFill>
                  <a:srgbClr val="FFFFFF"/>
                </a:solidFill>
              </a14:hiddenFill>
            </a:ext>
          </a:extLst>
        </p:spPr>
        <p:txBody>
          <a:bodyPr lIns="121917" tIns="60958" rIns="121917" bIns="60958"/>
          <a:lstStyle/>
          <a:p>
            <a:endParaRPr lang="zh-CN" altLang="en-US"/>
          </a:p>
        </p:txBody>
      </p:sp>
      <p:sp>
        <p:nvSpPr>
          <p:cNvPr id="42" name="Oval 9"/>
          <p:cNvSpPr>
            <a:spLocks noChangeArrowheads="1"/>
          </p:cNvSpPr>
          <p:nvPr>
            <p:custDataLst>
              <p:tags r:id="rId24"/>
            </p:custDataLst>
          </p:nvPr>
        </p:nvSpPr>
        <p:spPr bwMode="auto">
          <a:xfrm>
            <a:off x="7381240" y="475551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46" name="TextBox 13"/>
          <p:cNvSpPr txBox="1">
            <a:spLocks noChangeArrowheads="1"/>
          </p:cNvSpPr>
          <p:nvPr>
            <p:custDataLst>
              <p:tags r:id="rId25"/>
            </p:custDataLst>
          </p:nvPr>
        </p:nvSpPr>
        <p:spPr bwMode="auto">
          <a:xfrm>
            <a:off x="6758305" y="4565015"/>
            <a:ext cx="725170" cy="48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sz="2400" dirty="0">
                <a:solidFill>
                  <a:srgbClr val="F8F8F8"/>
                </a:solidFill>
              </a:rPr>
              <a:t>1.4</a:t>
            </a:r>
            <a:endParaRPr lang="zh-CN" altLang="en-US" sz="2400" dirty="0">
              <a:solidFill>
                <a:srgbClr val="F8F8F8"/>
              </a:solidFill>
            </a:endParaRPr>
          </a:p>
        </p:txBody>
      </p:sp>
      <p:sp>
        <p:nvSpPr>
          <p:cNvPr id="54" name="Oval 9"/>
          <p:cNvSpPr>
            <a:spLocks noChangeArrowheads="1"/>
          </p:cNvSpPr>
          <p:nvPr>
            <p:custDataLst>
              <p:tags r:id="rId26"/>
            </p:custDataLst>
          </p:nvPr>
        </p:nvSpPr>
        <p:spPr bwMode="auto">
          <a:xfrm>
            <a:off x="6722745" y="475551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grpSp>
        <p:nvGrpSpPr>
          <p:cNvPr id="2" name="组合 1"/>
          <p:cNvGrpSpPr/>
          <p:nvPr/>
        </p:nvGrpSpPr>
        <p:grpSpPr>
          <a:xfrm rot="21189419">
            <a:off x="10800235" y="5738391"/>
            <a:ext cx="1205755" cy="1055884"/>
            <a:chOff x="9712326" y="2736852"/>
            <a:chExt cx="652462" cy="581024"/>
          </a:xfrm>
          <a:solidFill>
            <a:schemeClr val="tx1">
              <a:lumMod val="65000"/>
              <a:lumOff val="35000"/>
            </a:schemeClr>
          </a:solidFill>
        </p:grpSpPr>
        <p:sp>
          <p:nvSpPr>
            <p:cNvPr id="3" name="Freeform 531"/>
            <p:cNvSpPr>
              <a:spLocks noEditPoints="1"/>
            </p:cNvSpPr>
            <p:nvPr>
              <p:custDataLst>
                <p:tags r:id="rId27"/>
              </p:custDataLst>
            </p:nvPr>
          </p:nvSpPr>
          <p:spPr bwMode="auto">
            <a:xfrm>
              <a:off x="9712326" y="2736852"/>
              <a:ext cx="557213" cy="484188"/>
            </a:xfrm>
            <a:custGeom>
              <a:avLst/>
              <a:gdLst>
                <a:gd name="T0" fmla="*/ 21 w 46"/>
                <a:gd name="T1" fmla="*/ 36 h 40"/>
                <a:gd name="T2" fmla="*/ 21 w 46"/>
                <a:gd name="T3" fmla="*/ 34 h 40"/>
                <a:gd name="T4" fmla="*/ 22 w 46"/>
                <a:gd name="T5" fmla="*/ 33 h 40"/>
                <a:gd name="T6" fmla="*/ 25 w 46"/>
                <a:gd name="T7" fmla="*/ 33 h 40"/>
                <a:gd name="T8" fmla="*/ 29 w 46"/>
                <a:gd name="T9" fmla="*/ 28 h 40"/>
                <a:gd name="T10" fmla="*/ 29 w 46"/>
                <a:gd name="T11" fmla="*/ 15 h 40"/>
                <a:gd name="T12" fmla="*/ 32 w 46"/>
                <a:gd name="T13" fmla="*/ 15 h 40"/>
                <a:gd name="T14" fmla="*/ 32 w 46"/>
                <a:gd name="T15" fmla="*/ 25 h 40"/>
                <a:gd name="T16" fmla="*/ 34 w 46"/>
                <a:gd name="T17" fmla="*/ 23 h 40"/>
                <a:gd name="T18" fmla="*/ 34 w 46"/>
                <a:gd name="T19" fmla="*/ 15 h 40"/>
                <a:gd name="T20" fmla="*/ 37 w 46"/>
                <a:gd name="T21" fmla="*/ 15 h 40"/>
                <a:gd name="T22" fmla="*/ 37 w 46"/>
                <a:gd name="T23" fmla="*/ 20 h 40"/>
                <a:gd name="T24" fmla="*/ 39 w 46"/>
                <a:gd name="T25" fmla="*/ 18 h 40"/>
                <a:gd name="T26" fmla="*/ 39 w 46"/>
                <a:gd name="T27" fmla="*/ 15 h 40"/>
                <a:gd name="T28" fmla="*/ 42 w 46"/>
                <a:gd name="T29" fmla="*/ 15 h 40"/>
                <a:gd name="T30" fmla="*/ 42 w 46"/>
                <a:gd name="T31" fmla="*/ 15 h 40"/>
                <a:gd name="T32" fmla="*/ 46 w 46"/>
                <a:gd name="T33" fmla="*/ 11 h 40"/>
                <a:gd name="T34" fmla="*/ 17 w 46"/>
                <a:gd name="T35" fmla="*/ 11 h 40"/>
                <a:gd name="T36" fmla="*/ 14 w 46"/>
                <a:gd name="T37" fmla="*/ 9 h 40"/>
                <a:gd name="T38" fmla="*/ 12 w 46"/>
                <a:gd name="T39" fmla="*/ 2 h 40"/>
                <a:gd name="T40" fmla="*/ 10 w 46"/>
                <a:gd name="T41" fmla="*/ 0 h 40"/>
                <a:gd name="T42" fmla="*/ 1 w 46"/>
                <a:gd name="T43" fmla="*/ 0 h 40"/>
                <a:gd name="T44" fmla="*/ 2 w 46"/>
                <a:gd name="T45" fmla="*/ 4 h 40"/>
                <a:gd name="T46" fmla="*/ 9 w 46"/>
                <a:gd name="T47" fmla="*/ 4 h 40"/>
                <a:gd name="T48" fmla="*/ 11 w 46"/>
                <a:gd name="T49" fmla="*/ 5 h 40"/>
                <a:gd name="T50" fmla="*/ 18 w 46"/>
                <a:gd name="T51" fmla="*/ 36 h 40"/>
                <a:gd name="T52" fmla="*/ 18 w 46"/>
                <a:gd name="T53" fmla="*/ 39 h 40"/>
                <a:gd name="T54" fmla="*/ 17 w 46"/>
                <a:gd name="T55" fmla="*/ 40 h 40"/>
                <a:gd name="T56" fmla="*/ 21 w 46"/>
                <a:gd name="T57" fmla="*/ 36 h 40"/>
                <a:gd name="T58" fmla="*/ 21 w 46"/>
                <a:gd name="T59" fmla="*/ 36 h 40"/>
                <a:gd name="T60" fmla="*/ 25 w 46"/>
                <a:gd name="T61" fmla="*/ 15 h 40"/>
                <a:gd name="T62" fmla="*/ 27 w 46"/>
                <a:gd name="T63" fmla="*/ 15 h 40"/>
                <a:gd name="T64" fmla="*/ 27 w 46"/>
                <a:gd name="T65" fmla="*/ 29 h 40"/>
                <a:gd name="T66" fmla="*/ 25 w 46"/>
                <a:gd name="T67" fmla="*/ 29 h 40"/>
                <a:gd name="T68" fmla="*/ 25 w 46"/>
                <a:gd name="T69" fmla="*/ 15 h 40"/>
                <a:gd name="T70" fmla="*/ 20 w 46"/>
                <a:gd name="T71" fmla="*/ 29 h 40"/>
                <a:gd name="T72" fmla="*/ 20 w 46"/>
                <a:gd name="T73" fmla="*/ 15 h 40"/>
                <a:gd name="T74" fmla="*/ 22 w 46"/>
                <a:gd name="T75" fmla="*/ 15 h 40"/>
                <a:gd name="T76" fmla="*/ 22 w 46"/>
                <a:gd name="T77" fmla="*/ 29 h 40"/>
                <a:gd name="T78" fmla="*/ 20 w 46"/>
                <a:gd name="T79" fmla="*/ 29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46" h="40">
                  <a:moveTo>
                    <a:pt x="21" y="36"/>
                  </a:moveTo>
                  <a:cubicBezTo>
                    <a:pt x="21" y="35"/>
                    <a:pt x="21" y="35"/>
                    <a:pt x="21" y="34"/>
                  </a:cubicBezTo>
                  <a:cubicBezTo>
                    <a:pt x="20" y="33"/>
                    <a:pt x="20" y="33"/>
                    <a:pt x="22" y="33"/>
                  </a:cubicBezTo>
                  <a:cubicBezTo>
                    <a:pt x="23" y="33"/>
                    <a:pt x="24" y="33"/>
                    <a:pt x="25" y="33"/>
                  </a:cubicBezTo>
                  <a:cubicBezTo>
                    <a:pt x="29" y="28"/>
                    <a:pt x="29" y="28"/>
                    <a:pt x="29" y="28"/>
                  </a:cubicBezTo>
                  <a:cubicBezTo>
                    <a:pt x="29" y="15"/>
                    <a:pt x="29" y="15"/>
                    <a:pt x="29" y="15"/>
                  </a:cubicBezTo>
                  <a:cubicBezTo>
                    <a:pt x="29" y="13"/>
                    <a:pt x="32" y="13"/>
                    <a:pt x="32" y="15"/>
                  </a:cubicBezTo>
                  <a:cubicBezTo>
                    <a:pt x="32" y="25"/>
                    <a:pt x="32" y="25"/>
                    <a:pt x="32" y="25"/>
                  </a:cubicBezTo>
                  <a:cubicBezTo>
                    <a:pt x="34" y="23"/>
                    <a:pt x="34" y="23"/>
                    <a:pt x="34" y="23"/>
                  </a:cubicBezTo>
                  <a:cubicBezTo>
                    <a:pt x="34" y="15"/>
                    <a:pt x="34" y="15"/>
                    <a:pt x="34" y="15"/>
                  </a:cubicBezTo>
                  <a:cubicBezTo>
                    <a:pt x="34" y="13"/>
                    <a:pt x="37" y="13"/>
                    <a:pt x="37" y="15"/>
                  </a:cubicBezTo>
                  <a:cubicBezTo>
                    <a:pt x="37" y="20"/>
                    <a:pt x="37" y="20"/>
                    <a:pt x="37" y="20"/>
                  </a:cubicBezTo>
                  <a:cubicBezTo>
                    <a:pt x="39" y="18"/>
                    <a:pt x="39" y="18"/>
                    <a:pt x="39" y="18"/>
                  </a:cubicBezTo>
                  <a:cubicBezTo>
                    <a:pt x="39" y="15"/>
                    <a:pt x="39" y="15"/>
                    <a:pt x="39" y="15"/>
                  </a:cubicBezTo>
                  <a:cubicBezTo>
                    <a:pt x="39" y="13"/>
                    <a:pt x="42" y="13"/>
                    <a:pt x="42" y="15"/>
                  </a:cubicBezTo>
                  <a:cubicBezTo>
                    <a:pt x="42" y="15"/>
                    <a:pt x="42" y="15"/>
                    <a:pt x="42" y="15"/>
                  </a:cubicBezTo>
                  <a:cubicBezTo>
                    <a:pt x="46" y="11"/>
                    <a:pt x="46" y="11"/>
                    <a:pt x="46" y="11"/>
                  </a:cubicBezTo>
                  <a:cubicBezTo>
                    <a:pt x="36" y="11"/>
                    <a:pt x="27" y="11"/>
                    <a:pt x="17" y="11"/>
                  </a:cubicBezTo>
                  <a:cubicBezTo>
                    <a:pt x="15" y="11"/>
                    <a:pt x="15" y="10"/>
                    <a:pt x="14" y="9"/>
                  </a:cubicBezTo>
                  <a:cubicBezTo>
                    <a:pt x="14" y="6"/>
                    <a:pt x="13" y="4"/>
                    <a:pt x="12" y="2"/>
                  </a:cubicBezTo>
                  <a:cubicBezTo>
                    <a:pt x="12" y="0"/>
                    <a:pt x="12" y="0"/>
                    <a:pt x="10" y="0"/>
                  </a:cubicBezTo>
                  <a:cubicBezTo>
                    <a:pt x="7" y="0"/>
                    <a:pt x="4" y="0"/>
                    <a:pt x="1" y="0"/>
                  </a:cubicBezTo>
                  <a:cubicBezTo>
                    <a:pt x="0" y="0"/>
                    <a:pt x="0" y="4"/>
                    <a:pt x="2" y="4"/>
                  </a:cubicBezTo>
                  <a:cubicBezTo>
                    <a:pt x="4" y="4"/>
                    <a:pt x="6" y="4"/>
                    <a:pt x="9" y="4"/>
                  </a:cubicBezTo>
                  <a:cubicBezTo>
                    <a:pt x="10" y="4"/>
                    <a:pt x="10" y="4"/>
                    <a:pt x="11" y="5"/>
                  </a:cubicBezTo>
                  <a:cubicBezTo>
                    <a:pt x="13" y="16"/>
                    <a:pt x="16" y="25"/>
                    <a:pt x="18" y="36"/>
                  </a:cubicBezTo>
                  <a:cubicBezTo>
                    <a:pt x="19" y="38"/>
                    <a:pt x="19" y="38"/>
                    <a:pt x="18" y="39"/>
                  </a:cubicBezTo>
                  <a:cubicBezTo>
                    <a:pt x="17" y="39"/>
                    <a:pt x="17" y="40"/>
                    <a:pt x="17" y="40"/>
                  </a:cubicBezTo>
                  <a:cubicBezTo>
                    <a:pt x="21" y="36"/>
                    <a:pt x="21" y="36"/>
                    <a:pt x="21" y="36"/>
                  </a:cubicBezTo>
                  <a:cubicBezTo>
                    <a:pt x="21" y="36"/>
                    <a:pt x="21" y="36"/>
                    <a:pt x="21" y="36"/>
                  </a:cubicBezTo>
                  <a:close/>
                  <a:moveTo>
                    <a:pt x="25" y="15"/>
                  </a:moveTo>
                  <a:cubicBezTo>
                    <a:pt x="25" y="13"/>
                    <a:pt x="27" y="13"/>
                    <a:pt x="27" y="15"/>
                  </a:cubicBezTo>
                  <a:cubicBezTo>
                    <a:pt x="27" y="29"/>
                    <a:pt x="27" y="29"/>
                    <a:pt x="27" y="29"/>
                  </a:cubicBezTo>
                  <a:cubicBezTo>
                    <a:pt x="27" y="30"/>
                    <a:pt x="25" y="30"/>
                    <a:pt x="25" y="29"/>
                  </a:cubicBezTo>
                  <a:lnTo>
                    <a:pt x="25" y="15"/>
                  </a:lnTo>
                  <a:close/>
                  <a:moveTo>
                    <a:pt x="20" y="29"/>
                  </a:moveTo>
                  <a:cubicBezTo>
                    <a:pt x="20" y="15"/>
                    <a:pt x="20" y="15"/>
                    <a:pt x="20" y="15"/>
                  </a:cubicBezTo>
                  <a:cubicBezTo>
                    <a:pt x="20" y="13"/>
                    <a:pt x="22" y="13"/>
                    <a:pt x="22" y="15"/>
                  </a:cubicBezTo>
                  <a:cubicBezTo>
                    <a:pt x="22" y="29"/>
                    <a:pt x="22" y="29"/>
                    <a:pt x="22" y="29"/>
                  </a:cubicBezTo>
                  <a:cubicBezTo>
                    <a:pt x="22" y="30"/>
                    <a:pt x="20" y="30"/>
                    <a:pt x="20" y="29"/>
                  </a:cubicBezTo>
                  <a:close/>
                </a:path>
              </a:pathLst>
            </a:custGeom>
            <a:grpFill/>
            <a:ln>
              <a:noFill/>
            </a:ln>
          </p:spPr>
          <p:txBody>
            <a:bodyPr/>
            <a:p>
              <a:pPr fontAlgn="auto">
                <a:spcBef>
                  <a:spcPts val="0"/>
                </a:spcBef>
                <a:spcAft>
                  <a:spcPts val="0"/>
                </a:spcAft>
                <a:defRPr/>
              </a:pPr>
              <a:endParaRPr lang="zh-CN" altLang="en-US">
                <a:latin typeface="+mn-lt"/>
                <a:ea typeface="+mn-ea"/>
              </a:endParaRPr>
            </a:p>
          </p:txBody>
        </p:sp>
        <p:sp>
          <p:nvSpPr>
            <p:cNvPr id="9" name="Freeform 532"/>
            <p:cNvSpPr>
              <a:spLocks noEditPoints="1"/>
            </p:cNvSpPr>
            <p:nvPr>
              <p:custDataLst>
                <p:tags r:id="rId28"/>
              </p:custDataLst>
            </p:nvPr>
          </p:nvSpPr>
          <p:spPr bwMode="auto">
            <a:xfrm>
              <a:off x="9906000" y="2870201"/>
              <a:ext cx="458788" cy="447675"/>
            </a:xfrm>
            <a:custGeom>
              <a:avLst/>
              <a:gdLst>
                <a:gd name="T0" fmla="*/ 26 w 38"/>
                <a:gd name="T1" fmla="*/ 18 h 37"/>
                <a:gd name="T2" fmla="*/ 23 w 38"/>
                <a:gd name="T3" fmla="*/ 18 h 37"/>
                <a:gd name="T4" fmla="*/ 23 w 38"/>
                <a:gd name="T5" fmla="*/ 7 h 37"/>
                <a:gd name="T6" fmla="*/ 21 w 38"/>
                <a:gd name="T7" fmla="*/ 9 h 37"/>
                <a:gd name="T8" fmla="*/ 21 w 38"/>
                <a:gd name="T9" fmla="*/ 18 h 37"/>
                <a:gd name="T10" fmla="*/ 18 w 38"/>
                <a:gd name="T11" fmla="*/ 18 h 37"/>
                <a:gd name="T12" fmla="*/ 18 w 38"/>
                <a:gd name="T13" fmla="*/ 12 h 37"/>
                <a:gd name="T14" fmla="*/ 16 w 38"/>
                <a:gd name="T15" fmla="*/ 14 h 37"/>
                <a:gd name="T16" fmla="*/ 16 w 38"/>
                <a:gd name="T17" fmla="*/ 18 h 37"/>
                <a:gd name="T18" fmla="*/ 13 w 38"/>
                <a:gd name="T19" fmla="*/ 18 h 37"/>
                <a:gd name="T20" fmla="*/ 13 w 38"/>
                <a:gd name="T21" fmla="*/ 17 h 37"/>
                <a:gd name="T22" fmla="*/ 9 w 38"/>
                <a:gd name="T23" fmla="*/ 22 h 37"/>
                <a:gd name="T24" fmla="*/ 30 w 38"/>
                <a:gd name="T25" fmla="*/ 22 h 37"/>
                <a:gd name="T26" fmla="*/ 33 w 38"/>
                <a:gd name="T27" fmla="*/ 20 h 37"/>
                <a:gd name="T28" fmla="*/ 37 w 38"/>
                <a:gd name="T29" fmla="*/ 2 h 37"/>
                <a:gd name="T30" fmla="*/ 36 w 38"/>
                <a:gd name="T31" fmla="*/ 0 h 37"/>
                <a:gd name="T32" fmla="*/ 30 w 38"/>
                <a:gd name="T33" fmla="*/ 0 h 37"/>
                <a:gd name="T34" fmla="*/ 26 w 38"/>
                <a:gd name="T35" fmla="*/ 4 h 37"/>
                <a:gd name="T36" fmla="*/ 26 w 38"/>
                <a:gd name="T37" fmla="*/ 18 h 37"/>
                <a:gd name="T38" fmla="*/ 31 w 38"/>
                <a:gd name="T39" fmla="*/ 4 h 37"/>
                <a:gd name="T40" fmla="*/ 31 w 38"/>
                <a:gd name="T41" fmla="*/ 18 h 37"/>
                <a:gd name="T42" fmla="*/ 28 w 38"/>
                <a:gd name="T43" fmla="*/ 18 h 37"/>
                <a:gd name="T44" fmla="*/ 28 w 38"/>
                <a:gd name="T45" fmla="*/ 4 h 37"/>
                <a:gd name="T46" fmla="*/ 31 w 38"/>
                <a:gd name="T47" fmla="*/ 4 h 37"/>
                <a:gd name="T48" fmla="*/ 6 w 38"/>
                <a:gd name="T49" fmla="*/ 37 h 37"/>
                <a:gd name="T50" fmla="*/ 10 w 38"/>
                <a:gd name="T51" fmla="*/ 35 h 37"/>
                <a:gd name="T52" fmla="*/ 13 w 38"/>
                <a:gd name="T53" fmla="*/ 33 h 37"/>
                <a:gd name="T54" fmla="*/ 22 w 38"/>
                <a:gd name="T55" fmla="*/ 33 h 37"/>
                <a:gd name="T56" fmla="*/ 24 w 38"/>
                <a:gd name="T57" fmla="*/ 35 h 37"/>
                <a:gd name="T58" fmla="*/ 29 w 38"/>
                <a:gd name="T59" fmla="*/ 37 h 37"/>
                <a:gd name="T60" fmla="*/ 34 w 38"/>
                <a:gd name="T61" fmla="*/ 32 h 37"/>
                <a:gd name="T62" fmla="*/ 29 w 38"/>
                <a:gd name="T63" fmla="*/ 26 h 37"/>
                <a:gd name="T64" fmla="*/ 24 w 38"/>
                <a:gd name="T65" fmla="*/ 29 h 37"/>
                <a:gd name="T66" fmla="*/ 22 w 38"/>
                <a:gd name="T67" fmla="*/ 31 h 37"/>
                <a:gd name="T68" fmla="*/ 13 w 38"/>
                <a:gd name="T69" fmla="*/ 31 h 37"/>
                <a:gd name="T70" fmla="*/ 10 w 38"/>
                <a:gd name="T71" fmla="*/ 29 h 37"/>
                <a:gd name="T72" fmla="*/ 7 w 38"/>
                <a:gd name="T73" fmla="*/ 27 h 37"/>
                <a:gd name="T74" fmla="*/ 5 w 38"/>
                <a:gd name="T75" fmla="*/ 25 h 37"/>
                <a:gd name="T76" fmla="*/ 1 w 38"/>
                <a:gd name="T77" fmla="*/ 29 h 37"/>
                <a:gd name="T78" fmla="*/ 0 w 38"/>
                <a:gd name="T79" fmla="*/ 32 h 37"/>
                <a:gd name="T80" fmla="*/ 6 w 38"/>
                <a:gd name="T81" fmla="*/ 37 h 37"/>
                <a:gd name="T82" fmla="*/ 29 w 38"/>
                <a:gd name="T83" fmla="*/ 29 h 37"/>
                <a:gd name="T84" fmla="*/ 31 w 38"/>
                <a:gd name="T85" fmla="*/ 32 h 37"/>
                <a:gd name="T86" fmla="*/ 29 w 38"/>
                <a:gd name="T87" fmla="*/ 34 h 37"/>
                <a:gd name="T88" fmla="*/ 26 w 38"/>
                <a:gd name="T89" fmla="*/ 32 h 37"/>
                <a:gd name="T90" fmla="*/ 29 w 38"/>
                <a:gd name="T91" fmla="*/ 29 h 37"/>
                <a:gd name="T92" fmla="*/ 6 w 38"/>
                <a:gd name="T93" fmla="*/ 29 h 37"/>
                <a:gd name="T94" fmla="*/ 8 w 38"/>
                <a:gd name="T95" fmla="*/ 32 h 37"/>
                <a:gd name="T96" fmla="*/ 6 w 38"/>
                <a:gd name="T97" fmla="*/ 34 h 37"/>
                <a:gd name="T98" fmla="*/ 3 w 38"/>
                <a:gd name="T99" fmla="*/ 32 h 37"/>
                <a:gd name="T100" fmla="*/ 6 w 38"/>
                <a:gd name="T101" fmla="*/ 29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8" h="37">
                  <a:moveTo>
                    <a:pt x="26" y="18"/>
                  </a:moveTo>
                  <a:cubicBezTo>
                    <a:pt x="26" y="19"/>
                    <a:pt x="23" y="19"/>
                    <a:pt x="23" y="18"/>
                  </a:cubicBezTo>
                  <a:cubicBezTo>
                    <a:pt x="23" y="7"/>
                    <a:pt x="23" y="7"/>
                    <a:pt x="23" y="7"/>
                  </a:cubicBezTo>
                  <a:cubicBezTo>
                    <a:pt x="21" y="9"/>
                    <a:pt x="21" y="9"/>
                    <a:pt x="21" y="9"/>
                  </a:cubicBezTo>
                  <a:cubicBezTo>
                    <a:pt x="21" y="18"/>
                    <a:pt x="21" y="18"/>
                    <a:pt x="21" y="18"/>
                  </a:cubicBezTo>
                  <a:cubicBezTo>
                    <a:pt x="21" y="19"/>
                    <a:pt x="18" y="19"/>
                    <a:pt x="18" y="18"/>
                  </a:cubicBezTo>
                  <a:cubicBezTo>
                    <a:pt x="18" y="12"/>
                    <a:pt x="18" y="12"/>
                    <a:pt x="18" y="12"/>
                  </a:cubicBezTo>
                  <a:cubicBezTo>
                    <a:pt x="16" y="14"/>
                    <a:pt x="16" y="14"/>
                    <a:pt x="16" y="14"/>
                  </a:cubicBezTo>
                  <a:cubicBezTo>
                    <a:pt x="16" y="18"/>
                    <a:pt x="16" y="18"/>
                    <a:pt x="16" y="18"/>
                  </a:cubicBezTo>
                  <a:cubicBezTo>
                    <a:pt x="16" y="19"/>
                    <a:pt x="13" y="19"/>
                    <a:pt x="13" y="18"/>
                  </a:cubicBezTo>
                  <a:cubicBezTo>
                    <a:pt x="13" y="17"/>
                    <a:pt x="13" y="17"/>
                    <a:pt x="13" y="17"/>
                  </a:cubicBezTo>
                  <a:cubicBezTo>
                    <a:pt x="9" y="22"/>
                    <a:pt x="9" y="22"/>
                    <a:pt x="9" y="22"/>
                  </a:cubicBezTo>
                  <a:cubicBezTo>
                    <a:pt x="16" y="22"/>
                    <a:pt x="23" y="22"/>
                    <a:pt x="30" y="22"/>
                  </a:cubicBezTo>
                  <a:cubicBezTo>
                    <a:pt x="32" y="22"/>
                    <a:pt x="33" y="21"/>
                    <a:pt x="33" y="20"/>
                  </a:cubicBezTo>
                  <a:cubicBezTo>
                    <a:pt x="35" y="14"/>
                    <a:pt x="36" y="8"/>
                    <a:pt x="37" y="2"/>
                  </a:cubicBezTo>
                  <a:cubicBezTo>
                    <a:pt x="38" y="0"/>
                    <a:pt x="38" y="0"/>
                    <a:pt x="36" y="0"/>
                  </a:cubicBezTo>
                  <a:cubicBezTo>
                    <a:pt x="34" y="0"/>
                    <a:pt x="32" y="0"/>
                    <a:pt x="30" y="0"/>
                  </a:cubicBezTo>
                  <a:cubicBezTo>
                    <a:pt x="26" y="4"/>
                    <a:pt x="26" y="4"/>
                    <a:pt x="26" y="4"/>
                  </a:cubicBezTo>
                  <a:lnTo>
                    <a:pt x="26" y="18"/>
                  </a:lnTo>
                  <a:close/>
                  <a:moveTo>
                    <a:pt x="31" y="4"/>
                  </a:moveTo>
                  <a:cubicBezTo>
                    <a:pt x="31" y="18"/>
                    <a:pt x="31" y="18"/>
                    <a:pt x="31" y="18"/>
                  </a:cubicBezTo>
                  <a:cubicBezTo>
                    <a:pt x="31" y="19"/>
                    <a:pt x="28" y="19"/>
                    <a:pt x="28" y="18"/>
                  </a:cubicBezTo>
                  <a:cubicBezTo>
                    <a:pt x="28" y="4"/>
                    <a:pt x="28" y="4"/>
                    <a:pt x="28" y="4"/>
                  </a:cubicBezTo>
                  <a:cubicBezTo>
                    <a:pt x="28" y="2"/>
                    <a:pt x="31" y="2"/>
                    <a:pt x="31" y="4"/>
                  </a:cubicBezTo>
                  <a:close/>
                  <a:moveTo>
                    <a:pt x="6" y="37"/>
                  </a:moveTo>
                  <a:cubicBezTo>
                    <a:pt x="8" y="37"/>
                    <a:pt x="9" y="36"/>
                    <a:pt x="10" y="35"/>
                  </a:cubicBezTo>
                  <a:cubicBezTo>
                    <a:pt x="11" y="34"/>
                    <a:pt x="11" y="33"/>
                    <a:pt x="13" y="33"/>
                  </a:cubicBezTo>
                  <a:cubicBezTo>
                    <a:pt x="16" y="33"/>
                    <a:pt x="19" y="33"/>
                    <a:pt x="22" y="33"/>
                  </a:cubicBezTo>
                  <a:cubicBezTo>
                    <a:pt x="23" y="33"/>
                    <a:pt x="23" y="34"/>
                    <a:pt x="24" y="35"/>
                  </a:cubicBezTo>
                  <a:cubicBezTo>
                    <a:pt x="25" y="36"/>
                    <a:pt x="27" y="37"/>
                    <a:pt x="29" y="37"/>
                  </a:cubicBezTo>
                  <a:cubicBezTo>
                    <a:pt x="32" y="37"/>
                    <a:pt x="34" y="35"/>
                    <a:pt x="34" y="32"/>
                  </a:cubicBezTo>
                  <a:cubicBezTo>
                    <a:pt x="34" y="29"/>
                    <a:pt x="32" y="26"/>
                    <a:pt x="29" y="26"/>
                  </a:cubicBezTo>
                  <a:cubicBezTo>
                    <a:pt x="27" y="26"/>
                    <a:pt x="25" y="27"/>
                    <a:pt x="24" y="29"/>
                  </a:cubicBezTo>
                  <a:cubicBezTo>
                    <a:pt x="23" y="30"/>
                    <a:pt x="23" y="31"/>
                    <a:pt x="22" y="31"/>
                  </a:cubicBezTo>
                  <a:cubicBezTo>
                    <a:pt x="19" y="31"/>
                    <a:pt x="16" y="31"/>
                    <a:pt x="13" y="31"/>
                  </a:cubicBezTo>
                  <a:cubicBezTo>
                    <a:pt x="11" y="31"/>
                    <a:pt x="11" y="30"/>
                    <a:pt x="10" y="29"/>
                  </a:cubicBezTo>
                  <a:cubicBezTo>
                    <a:pt x="9" y="28"/>
                    <a:pt x="8" y="27"/>
                    <a:pt x="7" y="27"/>
                  </a:cubicBezTo>
                  <a:cubicBezTo>
                    <a:pt x="6" y="26"/>
                    <a:pt x="5" y="26"/>
                    <a:pt x="5" y="25"/>
                  </a:cubicBezTo>
                  <a:cubicBezTo>
                    <a:pt x="1" y="29"/>
                    <a:pt x="1" y="29"/>
                    <a:pt x="1" y="29"/>
                  </a:cubicBezTo>
                  <a:cubicBezTo>
                    <a:pt x="0" y="30"/>
                    <a:pt x="0" y="31"/>
                    <a:pt x="0" y="32"/>
                  </a:cubicBezTo>
                  <a:cubicBezTo>
                    <a:pt x="0" y="35"/>
                    <a:pt x="2" y="37"/>
                    <a:pt x="6" y="37"/>
                  </a:cubicBezTo>
                  <a:close/>
                  <a:moveTo>
                    <a:pt x="29" y="29"/>
                  </a:moveTo>
                  <a:cubicBezTo>
                    <a:pt x="30" y="29"/>
                    <a:pt x="31" y="31"/>
                    <a:pt x="31" y="32"/>
                  </a:cubicBezTo>
                  <a:cubicBezTo>
                    <a:pt x="31" y="33"/>
                    <a:pt x="30" y="34"/>
                    <a:pt x="29" y="34"/>
                  </a:cubicBezTo>
                  <a:cubicBezTo>
                    <a:pt x="28" y="34"/>
                    <a:pt x="26" y="33"/>
                    <a:pt x="26" y="32"/>
                  </a:cubicBezTo>
                  <a:cubicBezTo>
                    <a:pt x="26" y="31"/>
                    <a:pt x="28" y="29"/>
                    <a:pt x="29" y="29"/>
                  </a:cubicBezTo>
                  <a:close/>
                  <a:moveTo>
                    <a:pt x="6" y="29"/>
                  </a:moveTo>
                  <a:cubicBezTo>
                    <a:pt x="7" y="29"/>
                    <a:pt x="8" y="31"/>
                    <a:pt x="8" y="32"/>
                  </a:cubicBezTo>
                  <a:cubicBezTo>
                    <a:pt x="8" y="33"/>
                    <a:pt x="7" y="34"/>
                    <a:pt x="6" y="34"/>
                  </a:cubicBezTo>
                  <a:cubicBezTo>
                    <a:pt x="4" y="34"/>
                    <a:pt x="3" y="33"/>
                    <a:pt x="3" y="32"/>
                  </a:cubicBezTo>
                  <a:cubicBezTo>
                    <a:pt x="3" y="31"/>
                    <a:pt x="4" y="29"/>
                    <a:pt x="6" y="29"/>
                  </a:cubicBezTo>
                  <a:close/>
                </a:path>
              </a:pathLst>
            </a:custGeom>
            <a:grpFill/>
            <a:ln>
              <a:noFill/>
            </a:ln>
          </p:spPr>
          <p:txBody>
            <a:bodyPr/>
            <a:p>
              <a:pPr fontAlgn="auto">
                <a:spcBef>
                  <a:spcPts val="0"/>
                </a:spcBef>
                <a:spcAft>
                  <a:spcPts val="0"/>
                </a:spcAft>
                <a:defRPr/>
              </a:pPr>
              <a:endParaRPr lang="zh-CN" altLang="en-US">
                <a:latin typeface="+mn-lt"/>
                <a:ea typeface="+mn-ea"/>
              </a:endParaRPr>
            </a:p>
          </p:txBody>
        </p:sp>
      </p:grpSp>
      <p:pic>
        <p:nvPicPr>
          <p:cNvPr id="18" name="图片 17"/>
          <p:cNvPicPr>
            <a:picLocks noChangeAspect="1"/>
          </p:cNvPicPr>
          <p:nvPr>
            <p:custDataLst>
              <p:tags r:id="rId29"/>
            </p:custDataLst>
          </p:nvPr>
        </p:nvPicPr>
        <p:blipFill>
          <a:blip r:embed="rId30"/>
          <a:stretch>
            <a:fillRect/>
          </a:stretch>
        </p:blipFill>
        <p:spPr>
          <a:xfrm rot="20760000">
            <a:off x="10995660" y="5389245"/>
            <a:ext cx="542925" cy="588645"/>
          </a:xfrm>
          <a:prstGeom prst="roundRect">
            <a:avLst/>
          </a:prstGeom>
        </p:spPr>
      </p:pic>
      <p:pic>
        <p:nvPicPr>
          <p:cNvPr id="28" name="图片 27"/>
          <p:cNvPicPr>
            <a:picLocks noChangeAspect="1"/>
          </p:cNvPicPr>
          <p:nvPr>
            <p:custDataLst>
              <p:tags r:id="rId31"/>
            </p:custDataLst>
          </p:nvPr>
        </p:nvPicPr>
        <p:blipFill>
          <a:blip r:embed="rId32"/>
          <a:stretch>
            <a:fillRect/>
          </a:stretch>
        </p:blipFill>
        <p:spPr>
          <a:xfrm>
            <a:off x="11601450" y="5292090"/>
            <a:ext cx="561975" cy="619125"/>
          </a:xfrm>
          <a:prstGeom prst="round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normAutofit fontScale="90000"/>
          </a:bodyPr>
          <a:lstStyle/>
          <a:p>
            <a:r>
              <a:rPr lang="en-US" altLang="zh-CN" dirty="0">
                <a:sym typeface="+mn-ea"/>
              </a:rPr>
              <a:t>1.2.1 </a:t>
            </a:r>
            <a:r>
              <a:rPr lang="zh-CN" altLang="en-US" dirty="0">
                <a:sym typeface="+mn-ea"/>
              </a:rPr>
              <a:t>策划与筹备</a:t>
            </a:r>
            <a:endParaRPr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dirty="0"/>
              <a:t>3</a:t>
            </a:r>
            <a:r>
              <a:rPr lang="zh-CN" altLang="en-US" dirty="0"/>
              <a:t>．准备资金</a:t>
            </a:r>
            <a:endParaRPr lang="zh-CN" altLang="en-US" dirty="0"/>
          </a:p>
          <a:p>
            <a:r>
              <a:rPr lang="zh-CN" altLang="en-US" dirty="0"/>
              <a:t>资金是拍摄短视频的物质基础。在拍摄短视频前，需要根据团队的规模、各种器材、拍摄时间和难度以及剪辑过程等，预估并获得尽可能多的资金。</a:t>
            </a:r>
            <a:endParaRPr lang="zh-CN" altLang="en-US" dirty="0"/>
          </a:p>
          <a:p>
            <a:r>
              <a:rPr lang="en-US" altLang="zh-CN" dirty="0"/>
              <a:t>4</a:t>
            </a:r>
            <a:r>
              <a:rPr lang="zh-CN" altLang="en-US" dirty="0"/>
              <a:t>．落实拍摄准备工作</a:t>
            </a:r>
            <a:endParaRPr lang="zh-CN" altLang="en-US" dirty="0"/>
          </a:p>
          <a:p>
            <a:r>
              <a:rPr lang="zh-CN" altLang="en-US" dirty="0"/>
              <a:t>准备好资金之后，就可以开始落实各项拍摄准备工作。例如，导演和编剧需要根据脚本对短视频的故事情节、场景安排、道具灯光和镜头设计等进行策划，设计好拍摄使用的分镜头脚本。制片人、编剧和导演等需要安排好演员、服装道具、场景灯光、食宿交通和拍摄剪辑日程等方面的事宜，最好制订一个详细的工作计划。图所示为商讨制作工作计划的场景。</a:t>
            </a:r>
            <a:endParaRPr lang="zh-CN" altLang="en-US" dirty="0"/>
          </a:p>
        </p:txBody>
      </p:sp>
      <p:pic>
        <p:nvPicPr>
          <p:cNvPr id="2" name="图片 1"/>
          <p:cNvPicPr>
            <a:picLocks noChangeAspect="1"/>
          </p:cNvPicPr>
          <p:nvPr/>
        </p:nvPicPr>
        <p:blipFill>
          <a:blip r:embed="rId1"/>
          <a:stretch>
            <a:fillRect/>
          </a:stretch>
        </p:blipFill>
        <p:spPr>
          <a:xfrm>
            <a:off x="4516755" y="4563745"/>
            <a:ext cx="2851150" cy="1893570"/>
          </a:xfrm>
          <a:prstGeom prst="rect">
            <a:avLst/>
          </a:prstGeo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normAutofit fontScale="90000"/>
          </a:bodyPr>
          <a:lstStyle/>
          <a:p>
            <a:r>
              <a:rPr lang="en-US" altLang="zh-CN" dirty="0"/>
              <a:t>1.2.2 </a:t>
            </a:r>
            <a:r>
              <a:rPr lang="zh-CN" altLang="en-US" dirty="0"/>
              <a:t>拍摄</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t>拍摄是短视频创作过程中十分繁忙且重要的阶段，起着承上启下的作用。拍摄阶段是在策划和筹备阶段的基础上进行短视频的实际拍摄，为后面的剪辑阶段提供充足的视频素材，为最终的短视频成片奠定基础。</a:t>
            </a:r>
            <a:endParaRPr lang="zh-CN" altLang="en-US" dirty="0"/>
          </a:p>
          <a:p>
            <a:r>
              <a:rPr lang="zh-CN" altLang="en-US" dirty="0"/>
              <a:t>拍摄阶段的主要工作人员是导演、摄像师和演员。导演需要安排和引导演员、摄像师的工作，处理和控制拍摄现场的各项工作；摄像师则负责根据导演和脚本的安排，拍摄好每一个镜头；演员则需要在导演的指导下，完成脚本中设计的所有表演。另外，拍摄过程中灯光、道具和录音等方面的工作人员也需要全力配合，如图所示。</a:t>
            </a:r>
            <a:endParaRPr lang="zh-CN" altLang="en-US" dirty="0"/>
          </a:p>
        </p:txBody>
      </p:sp>
      <p:pic>
        <p:nvPicPr>
          <p:cNvPr id="2" name="图片 1"/>
          <p:cNvPicPr>
            <a:picLocks noChangeAspect="1"/>
          </p:cNvPicPr>
          <p:nvPr/>
        </p:nvPicPr>
        <p:blipFill>
          <a:blip r:embed="rId1"/>
          <a:stretch>
            <a:fillRect/>
          </a:stretch>
        </p:blipFill>
        <p:spPr>
          <a:xfrm>
            <a:off x="4453255" y="4142740"/>
            <a:ext cx="3283585" cy="2182495"/>
          </a:xfrm>
          <a:prstGeom prst="rect">
            <a:avLst/>
          </a:prstGeom>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normAutofit fontScale="90000"/>
          </a:bodyPr>
          <a:lstStyle/>
          <a:p>
            <a:r>
              <a:rPr lang="en-US" altLang="zh-CN" dirty="0"/>
              <a:t>1.2.3 </a:t>
            </a:r>
            <a:r>
              <a:rPr lang="zh-CN" altLang="en-US" dirty="0"/>
              <a:t>剪辑</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t>拍摄完成后，就可以进入短视频创作的剪辑阶段。在该阶段，剪辑师要使用专业的视频剪辑软件进行短视频素材的后期剪辑（包括剪辑、配音、调色、添加字幕和特效等具体工作），最终制作出一个完整、统一的短视频作品。</a:t>
            </a:r>
            <a:endParaRPr lang="zh-CN" altLang="en-US" dirty="0"/>
          </a:p>
          <a:p>
            <a:r>
              <a:rPr lang="zh-CN" altLang="en-US" dirty="0"/>
              <a:t>短视频的后期制作通常可以分为整理视频素材、粗剪、精剪和输出成片这</a:t>
            </a:r>
            <a:r>
              <a:rPr lang="en-US" altLang="zh-CN" dirty="0"/>
              <a:t>4</a:t>
            </a:r>
            <a:r>
              <a:rPr lang="zh-CN" altLang="en-US" dirty="0"/>
              <a:t>个步骤，具体介绍如下。</a:t>
            </a:r>
            <a:endParaRPr lang="zh-CN" altLang="en-US" dirty="0"/>
          </a:p>
          <a:p>
            <a:r>
              <a:rPr lang="zh-CN" altLang="en-US" dirty="0"/>
              <a:t>整理视频素材：这一步骤的基本工作就是对拍摄阶段中拍摄的所有视频素材进行整理和剪辑，并按照时间顺序或脚本中设置的剧情顺序进行排序，甚至还可以对所有视频素材进行编号归类。</a:t>
            </a:r>
            <a:endParaRPr lang="zh-CN" altLang="en-US" dirty="0"/>
          </a:p>
          <a:p>
            <a:r>
              <a:rPr lang="zh-CN" altLang="en-US" dirty="0"/>
              <a:t>粗剪：粗剪就是观看所有整理好的视频素材，从中挑选出符合脚本需求，并且清晰、精美的视频画面，然后按照脚本中的剧情顺序进行重新组接，使画面连贯、有逻辑，形成第一稿影片。</a:t>
            </a:r>
            <a:endParaRPr lang="zh-CN" altLang="en-US" dirty="0"/>
          </a:p>
          <a:p>
            <a:endParaRPr lang="zh-CN" altLang="en-US"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normAutofit fontScale="90000"/>
          </a:bodyPr>
          <a:lstStyle/>
          <a:p>
            <a:r>
              <a:rPr lang="en-US" altLang="zh-CN" dirty="0"/>
              <a:t>1.2.3 </a:t>
            </a:r>
            <a:r>
              <a:rPr lang="zh-CN" altLang="en-US" dirty="0"/>
              <a:t>剪辑</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sym typeface="+mn-ea"/>
              </a:rPr>
              <a:t>精剪：精剪就是在第一稿影片的基础上进一步分析和比较，剪去多余的视频画面，并为视频画面设置色调，添加滤镜、特效和转场效果，以增强视频画面的吸引力，进一步突出内容主题。</a:t>
            </a:r>
            <a:endParaRPr lang="zh-CN" altLang="en-US" dirty="0"/>
          </a:p>
          <a:p>
            <a:r>
              <a:rPr lang="zh-CN" altLang="en-US" dirty="0">
                <a:sym typeface="+mn-ea"/>
              </a:rPr>
              <a:t>输出成片：在完成短视频的精剪后，可以对其进行一些细微的调整和优化，然后添加字幕，并配上背景音乐或旁白解说，再为短视频添加片头和片尾，形成一条完整的短视频。最后将剪辑好的短视频上传到各大短视频平台中进行发布。</a:t>
            </a:r>
            <a:endParaRPr lang="zh-CN" altLang="en-US" dirty="0">
              <a:sym typeface="+mn-ea"/>
            </a:endParaRPr>
          </a:p>
          <a:p>
            <a:r>
              <a:rPr lang="zh-CN" altLang="en-US" dirty="0"/>
              <a:t>由于短视频的制作门槛很低，很多短视频创作者仅用一部手机就能独立完成创作。所以，在创作短视频时，不一定要严格遵照以上的流程和框架，只要认真地拍摄和实践，摸索出一套适合自己的短视频创作流程，就能创作出效果很好的短视频。</a:t>
            </a:r>
            <a:endParaRPr lang="zh-CN" altLang="en-US"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1"/>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1" y="0"/>
            <a:ext cx="6370320"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5" name="直接连接符 3"/>
          <p:cNvCxnSpPr>
            <a:cxnSpLocks noChangeShapeType="1"/>
          </p:cNvCxnSpPr>
          <p:nvPr/>
        </p:nvCxnSpPr>
        <p:spPr bwMode="auto">
          <a:xfrm>
            <a:off x="7058505" y="1297659"/>
            <a:ext cx="5134028" cy="0"/>
          </a:xfrm>
          <a:prstGeom prst="line">
            <a:avLst/>
          </a:prstGeom>
          <a:noFill/>
          <a:ln w="9525" cmpd="sng">
            <a:solidFill>
              <a:srgbClr val="504B48"/>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6" name="TextBox 5"/>
          <p:cNvSpPr txBox="1">
            <a:spLocks noChangeArrowheads="1"/>
          </p:cNvSpPr>
          <p:nvPr/>
        </p:nvSpPr>
        <p:spPr bwMode="auto">
          <a:xfrm>
            <a:off x="10226409" y="503349"/>
            <a:ext cx="1340363" cy="7798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4300">
                <a:solidFill>
                  <a:srgbClr val="504B48"/>
                </a:solidFill>
                <a:latin typeface="微软雅黑" panose="020B0503020204020204" pitchFamily="34" charset="-122"/>
                <a:ea typeface="微软雅黑" panose="020B0503020204020204" pitchFamily="34" charset="-122"/>
              </a:rPr>
              <a:t>目录</a:t>
            </a:r>
            <a:endParaRPr lang="zh-CN" altLang="en-US" sz="4300">
              <a:solidFill>
                <a:srgbClr val="504B48"/>
              </a:solidFill>
              <a:latin typeface="微软雅黑" panose="020B0503020204020204" pitchFamily="34" charset="-122"/>
              <a:ea typeface="微软雅黑" panose="020B0503020204020204" pitchFamily="34" charset="-122"/>
            </a:endParaRPr>
          </a:p>
        </p:txBody>
      </p:sp>
      <p:sp>
        <p:nvSpPr>
          <p:cNvPr id="7" name="TextBox 6"/>
          <p:cNvSpPr txBox="1">
            <a:spLocks noChangeArrowheads="1"/>
          </p:cNvSpPr>
          <p:nvPr/>
        </p:nvSpPr>
        <p:spPr bwMode="auto">
          <a:xfrm>
            <a:off x="8937517" y="789159"/>
            <a:ext cx="1169398" cy="4002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a:solidFill>
                  <a:srgbClr val="504B48"/>
                </a:solidFill>
                <a:ea typeface="微软雅黑" panose="020B0503020204020204" pitchFamily="34" charset="-122"/>
              </a:rPr>
              <a:t>Contents</a:t>
            </a:r>
            <a:endParaRPr lang="zh-CN" altLang="en-US">
              <a:solidFill>
                <a:srgbClr val="504B48"/>
              </a:solidFill>
              <a:ea typeface="微软雅黑" panose="020B0503020204020204" pitchFamily="34" charset="-122"/>
            </a:endParaRPr>
          </a:p>
        </p:txBody>
      </p:sp>
      <p:sp>
        <p:nvSpPr>
          <p:cNvPr id="8" name="矩形 7"/>
          <p:cNvSpPr>
            <a:spLocks noChangeArrowheads="1"/>
          </p:cNvSpPr>
          <p:nvPr/>
        </p:nvSpPr>
        <p:spPr bwMode="auto">
          <a:xfrm>
            <a:off x="11602057" y="598618"/>
            <a:ext cx="588357" cy="588570"/>
          </a:xfrm>
          <a:prstGeom prst="rect">
            <a:avLst/>
          </a:prstGeom>
          <a:solidFill>
            <a:srgbClr val="BE0202"/>
          </a:solidFill>
          <a:ln>
            <a:noFill/>
          </a:ln>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36" name="TextBox 15"/>
          <p:cNvSpPr txBox="1">
            <a:spLocks noChangeArrowheads="1"/>
          </p:cNvSpPr>
          <p:nvPr>
            <p:custDataLst>
              <p:tags r:id="rId2"/>
            </p:custDataLst>
          </p:nvPr>
        </p:nvSpPr>
        <p:spPr bwMode="auto">
          <a:xfrm>
            <a:off x="7423150" y="2498725"/>
            <a:ext cx="4139565" cy="48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rPr>
              <a:t>短视频制作流程解析</a:t>
            </a:r>
            <a:endPar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10" name="任意多边形 9"/>
          <p:cNvSpPr/>
          <p:nvPr/>
        </p:nvSpPr>
        <p:spPr>
          <a:xfrm>
            <a:off x="-50800" y="-50800"/>
            <a:ext cx="6471920" cy="7030720"/>
          </a:xfrm>
          <a:custGeom>
            <a:avLst/>
            <a:gdLst>
              <a:gd name="connsiteX0" fmla="*/ 60960 w 6471920"/>
              <a:gd name="connsiteY0" fmla="*/ 0 h 7030720"/>
              <a:gd name="connsiteX1" fmla="*/ 6471920 w 6471920"/>
              <a:gd name="connsiteY1" fmla="*/ 10160 h 7030720"/>
              <a:gd name="connsiteX2" fmla="*/ 3291840 w 6471920"/>
              <a:gd name="connsiteY2" fmla="*/ 7030720 h 7030720"/>
              <a:gd name="connsiteX3" fmla="*/ 10160 w 6471920"/>
              <a:gd name="connsiteY3" fmla="*/ 7030720 h 7030720"/>
              <a:gd name="connsiteX4" fmla="*/ 0 w 6471920"/>
              <a:gd name="connsiteY4" fmla="*/ 10160 h 7030720"/>
              <a:gd name="connsiteX5" fmla="*/ 60960 w 6471920"/>
              <a:gd name="connsiteY5" fmla="*/ 0 h 7030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71920" h="7030720">
                <a:moveTo>
                  <a:pt x="60960" y="0"/>
                </a:moveTo>
                <a:lnTo>
                  <a:pt x="6471920" y="10160"/>
                </a:lnTo>
                <a:lnTo>
                  <a:pt x="3291840" y="7030720"/>
                </a:lnTo>
                <a:lnTo>
                  <a:pt x="10160" y="7030720"/>
                </a:lnTo>
                <a:cubicBezTo>
                  <a:pt x="6773" y="4690533"/>
                  <a:pt x="3387" y="2350347"/>
                  <a:pt x="0" y="10160"/>
                </a:cubicBezTo>
                <a:lnTo>
                  <a:pt x="60960" y="0"/>
                </a:lnTo>
                <a:close/>
              </a:path>
            </a:pathLst>
          </a:custGeom>
          <a:gradFill flip="none" rotWithShape="1">
            <a:gsLst>
              <a:gs pos="66000">
                <a:schemeClr val="bg1">
                  <a:alpha val="30000"/>
                </a:schemeClr>
              </a:gs>
              <a:gs pos="27000">
                <a:srgbClr val="0070C0">
                  <a:alpha val="40000"/>
                </a:srgbClr>
              </a:gs>
              <a:gs pos="0">
                <a:schemeClr val="tx1">
                  <a:lumMod val="65000"/>
                  <a:lumOff val="35000"/>
                  <a:alpha val="30000"/>
                </a:schemeClr>
              </a:gs>
              <a:gs pos="100000">
                <a:srgbClr val="FFC000">
                  <a:alpha val="40000"/>
                </a:srgb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TextBox 15"/>
          <p:cNvSpPr txBox="1">
            <a:spLocks noChangeArrowheads="1"/>
          </p:cNvSpPr>
          <p:nvPr>
            <p:custDataLst>
              <p:tags r:id="rId3"/>
            </p:custDataLst>
          </p:nvPr>
        </p:nvSpPr>
        <p:spPr bwMode="auto">
          <a:xfrm>
            <a:off x="7451725" y="1510030"/>
            <a:ext cx="4233545" cy="48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rPr>
              <a:t>短视频概述</a:t>
            </a:r>
            <a:endPar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43" name="Oval 5"/>
          <p:cNvSpPr>
            <a:spLocks noChangeArrowheads="1"/>
          </p:cNvSpPr>
          <p:nvPr>
            <p:custDataLst>
              <p:tags r:id="rId4"/>
            </p:custDataLst>
          </p:nvPr>
        </p:nvSpPr>
        <p:spPr bwMode="auto">
          <a:xfrm>
            <a:off x="6766560" y="2466340"/>
            <a:ext cx="579120" cy="581660"/>
          </a:xfrm>
          <a:prstGeom prst="ellipse">
            <a:avLst/>
          </a:prstGeom>
          <a:solidFill>
            <a:schemeClr val="tx1">
              <a:lumMod val="65000"/>
              <a:lumOff val="35000"/>
            </a:schemeClr>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44" name="Freeform 8"/>
          <p:cNvSpPr/>
          <p:nvPr>
            <p:custDataLst>
              <p:tags r:id="rId5"/>
            </p:custDataLst>
          </p:nvPr>
        </p:nvSpPr>
        <p:spPr bwMode="auto">
          <a:xfrm>
            <a:off x="6728460" y="2754630"/>
            <a:ext cx="654050" cy="321945"/>
          </a:xfrm>
          <a:custGeom>
            <a:avLst/>
            <a:gdLst>
              <a:gd name="T0" fmla="*/ 3963 w 3963"/>
              <a:gd name="T1" fmla="*/ 0 h 1997"/>
              <a:gd name="T2" fmla="*/ 3963 w 3963"/>
              <a:gd name="T3" fmla="*/ 16 h 1997"/>
              <a:gd name="T4" fmla="*/ 1982 w 3963"/>
              <a:gd name="T5" fmla="*/ 1997 h 1997"/>
              <a:gd name="T6" fmla="*/ 0 w 3963"/>
              <a:gd name="T7" fmla="*/ 16 h 1997"/>
            </a:gdLst>
            <a:ahLst/>
            <a:cxnLst>
              <a:cxn ang="0">
                <a:pos x="T0" y="T1"/>
              </a:cxn>
              <a:cxn ang="0">
                <a:pos x="T2" y="T3"/>
              </a:cxn>
              <a:cxn ang="0">
                <a:pos x="T4" y="T5"/>
              </a:cxn>
              <a:cxn ang="0">
                <a:pos x="T6" y="T7"/>
              </a:cxn>
            </a:cxnLst>
            <a:rect l="0" t="0" r="r" b="b"/>
            <a:pathLst>
              <a:path w="3963" h="1997">
                <a:moveTo>
                  <a:pt x="3963" y="0"/>
                </a:moveTo>
                <a:cubicBezTo>
                  <a:pt x="3963" y="5"/>
                  <a:pt x="3963" y="11"/>
                  <a:pt x="3963" y="16"/>
                </a:cubicBezTo>
                <a:cubicBezTo>
                  <a:pt x="3963" y="1110"/>
                  <a:pt x="3076" y="1997"/>
                  <a:pt x="1982" y="1997"/>
                </a:cubicBezTo>
                <a:cubicBezTo>
                  <a:pt x="888" y="1997"/>
                  <a:pt x="0" y="1110"/>
                  <a:pt x="0" y="16"/>
                </a:cubicBezTo>
              </a:path>
            </a:pathLst>
          </a:custGeom>
          <a:noFill/>
          <a:ln w="19050" cap="flat" cmpd="sng">
            <a:solidFill>
              <a:srgbClr val="4E4B49"/>
            </a:solidFill>
            <a:prstDash val="dash"/>
            <a:round/>
          </a:ln>
          <a:extLst>
            <a:ext uri="{909E8E84-426E-40DD-AFC4-6F175D3DCCD1}">
              <a14:hiddenFill xmlns:a14="http://schemas.microsoft.com/office/drawing/2010/main">
                <a:solidFill>
                  <a:srgbClr val="FFFFFF"/>
                </a:solidFill>
              </a14:hiddenFill>
            </a:ext>
          </a:extLst>
        </p:spPr>
        <p:txBody>
          <a:bodyPr lIns="121917" tIns="60958" rIns="121917" bIns="60958"/>
          <a:lstStyle/>
          <a:p>
            <a:endParaRPr lang="zh-CN" altLang="en-US"/>
          </a:p>
        </p:txBody>
      </p:sp>
      <p:sp>
        <p:nvSpPr>
          <p:cNvPr id="45" name="Oval 9"/>
          <p:cNvSpPr>
            <a:spLocks noChangeArrowheads="1"/>
          </p:cNvSpPr>
          <p:nvPr>
            <p:custDataLst>
              <p:tags r:id="rId6"/>
            </p:custDataLst>
          </p:nvPr>
        </p:nvSpPr>
        <p:spPr bwMode="auto">
          <a:xfrm>
            <a:off x="7358380" y="271843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47" name="TextBox 13"/>
          <p:cNvSpPr txBox="1">
            <a:spLocks noChangeArrowheads="1"/>
          </p:cNvSpPr>
          <p:nvPr>
            <p:custDataLst>
              <p:tags r:id="rId7"/>
            </p:custDataLst>
          </p:nvPr>
        </p:nvSpPr>
        <p:spPr bwMode="auto">
          <a:xfrm>
            <a:off x="6735445" y="2527935"/>
            <a:ext cx="725170" cy="48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sz="2400" dirty="0">
                <a:solidFill>
                  <a:srgbClr val="F8F8F8"/>
                </a:solidFill>
              </a:rPr>
              <a:t>1.2</a:t>
            </a:r>
            <a:endParaRPr lang="zh-CN" altLang="en-US" sz="2400" dirty="0">
              <a:solidFill>
                <a:srgbClr val="F8F8F8"/>
              </a:solidFill>
            </a:endParaRPr>
          </a:p>
        </p:txBody>
      </p:sp>
      <p:sp>
        <p:nvSpPr>
          <p:cNvPr id="48" name="Oval 9"/>
          <p:cNvSpPr>
            <a:spLocks noChangeArrowheads="1"/>
          </p:cNvSpPr>
          <p:nvPr>
            <p:custDataLst>
              <p:tags r:id="rId8"/>
            </p:custDataLst>
          </p:nvPr>
        </p:nvSpPr>
        <p:spPr bwMode="auto">
          <a:xfrm>
            <a:off x="6700520" y="271843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49" name="Oval 5"/>
          <p:cNvSpPr>
            <a:spLocks noChangeArrowheads="1"/>
          </p:cNvSpPr>
          <p:nvPr>
            <p:custDataLst>
              <p:tags r:id="rId9"/>
            </p:custDataLst>
          </p:nvPr>
        </p:nvSpPr>
        <p:spPr bwMode="auto">
          <a:xfrm>
            <a:off x="6760845" y="1450340"/>
            <a:ext cx="579120" cy="581660"/>
          </a:xfrm>
          <a:prstGeom prst="ellipse">
            <a:avLst/>
          </a:prstGeom>
          <a:solidFill>
            <a:schemeClr val="tx1">
              <a:lumMod val="65000"/>
              <a:lumOff val="35000"/>
            </a:schemeClr>
          </a:solidFill>
          <a:ln>
            <a:noFill/>
          </a:ln>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50" name="Freeform 8"/>
          <p:cNvSpPr/>
          <p:nvPr>
            <p:custDataLst>
              <p:tags r:id="rId10"/>
            </p:custDataLst>
          </p:nvPr>
        </p:nvSpPr>
        <p:spPr bwMode="auto">
          <a:xfrm>
            <a:off x="6722745" y="1738630"/>
            <a:ext cx="654050" cy="321945"/>
          </a:xfrm>
          <a:custGeom>
            <a:avLst/>
            <a:gdLst>
              <a:gd name="T0" fmla="*/ 3963 w 3963"/>
              <a:gd name="T1" fmla="*/ 0 h 1997"/>
              <a:gd name="T2" fmla="*/ 3963 w 3963"/>
              <a:gd name="T3" fmla="*/ 16 h 1997"/>
              <a:gd name="T4" fmla="*/ 1982 w 3963"/>
              <a:gd name="T5" fmla="*/ 1997 h 1997"/>
              <a:gd name="T6" fmla="*/ 0 w 3963"/>
              <a:gd name="T7" fmla="*/ 16 h 1997"/>
            </a:gdLst>
            <a:ahLst/>
            <a:cxnLst>
              <a:cxn ang="0">
                <a:pos x="T0" y="T1"/>
              </a:cxn>
              <a:cxn ang="0">
                <a:pos x="T2" y="T3"/>
              </a:cxn>
              <a:cxn ang="0">
                <a:pos x="T4" y="T5"/>
              </a:cxn>
              <a:cxn ang="0">
                <a:pos x="T6" y="T7"/>
              </a:cxn>
            </a:cxnLst>
            <a:rect l="0" t="0" r="r" b="b"/>
            <a:pathLst>
              <a:path w="3963" h="1997">
                <a:moveTo>
                  <a:pt x="3963" y="0"/>
                </a:moveTo>
                <a:cubicBezTo>
                  <a:pt x="3963" y="5"/>
                  <a:pt x="3963" y="11"/>
                  <a:pt x="3963" y="16"/>
                </a:cubicBezTo>
                <a:cubicBezTo>
                  <a:pt x="3963" y="1110"/>
                  <a:pt x="3076" y="1997"/>
                  <a:pt x="1982" y="1997"/>
                </a:cubicBezTo>
                <a:cubicBezTo>
                  <a:pt x="888" y="1997"/>
                  <a:pt x="0" y="1110"/>
                  <a:pt x="0" y="16"/>
                </a:cubicBezTo>
              </a:path>
            </a:pathLst>
          </a:custGeom>
          <a:noFill/>
          <a:ln w="19050" cap="flat" cmpd="sng">
            <a:solidFill>
              <a:srgbClr val="4E4B49"/>
            </a:solidFill>
            <a:prstDash val="dash"/>
            <a:round/>
          </a:ln>
          <a:extLst>
            <a:ext uri="{909E8E84-426E-40DD-AFC4-6F175D3DCCD1}">
              <a14:hiddenFill xmlns:a14="http://schemas.microsoft.com/office/drawing/2010/main">
                <a:solidFill>
                  <a:srgbClr val="FFFFFF"/>
                </a:solidFill>
              </a14:hiddenFill>
            </a:ext>
          </a:extLst>
        </p:spPr>
        <p:txBody>
          <a:bodyPr lIns="121917" tIns="60958" rIns="121917" bIns="60958"/>
          <a:lstStyle/>
          <a:p>
            <a:endParaRPr lang="zh-CN" altLang="en-US"/>
          </a:p>
        </p:txBody>
      </p:sp>
      <p:sp>
        <p:nvSpPr>
          <p:cNvPr id="51" name="Oval 9"/>
          <p:cNvSpPr>
            <a:spLocks noChangeArrowheads="1"/>
          </p:cNvSpPr>
          <p:nvPr>
            <p:custDataLst>
              <p:tags r:id="rId11"/>
            </p:custDataLst>
          </p:nvPr>
        </p:nvSpPr>
        <p:spPr bwMode="auto">
          <a:xfrm>
            <a:off x="7352665" y="170243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52" name="TextBox 13"/>
          <p:cNvSpPr txBox="1">
            <a:spLocks noChangeArrowheads="1"/>
          </p:cNvSpPr>
          <p:nvPr>
            <p:custDataLst>
              <p:tags r:id="rId12"/>
            </p:custDataLst>
          </p:nvPr>
        </p:nvSpPr>
        <p:spPr bwMode="auto">
          <a:xfrm>
            <a:off x="6729730" y="1511935"/>
            <a:ext cx="725170" cy="48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sz="2400" dirty="0">
                <a:solidFill>
                  <a:srgbClr val="F8F8F8"/>
                </a:solidFill>
              </a:rPr>
              <a:t>1.1</a:t>
            </a:r>
            <a:endParaRPr lang="zh-CN" altLang="en-US" sz="2400" dirty="0">
              <a:solidFill>
                <a:srgbClr val="F8F8F8"/>
              </a:solidFill>
            </a:endParaRPr>
          </a:p>
        </p:txBody>
      </p:sp>
      <p:sp>
        <p:nvSpPr>
          <p:cNvPr id="53" name="Oval 9"/>
          <p:cNvSpPr>
            <a:spLocks noChangeArrowheads="1"/>
          </p:cNvSpPr>
          <p:nvPr>
            <p:custDataLst>
              <p:tags r:id="rId13"/>
            </p:custDataLst>
          </p:nvPr>
        </p:nvSpPr>
        <p:spPr bwMode="auto">
          <a:xfrm>
            <a:off x="6694805" y="170243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cxnSp>
        <p:nvCxnSpPr>
          <p:cNvPr id="60" name="直接连接符 59"/>
          <p:cNvCxnSpPr/>
          <p:nvPr>
            <p:custDataLst>
              <p:tags r:id="rId14"/>
            </p:custDataLst>
          </p:nvPr>
        </p:nvCxnSpPr>
        <p:spPr>
          <a:xfrm>
            <a:off x="7546340" y="4025265"/>
            <a:ext cx="2753360" cy="1905"/>
          </a:xfrm>
          <a:prstGeom prst="line">
            <a:avLst/>
          </a:prstGeom>
          <a:ln w="19050">
            <a:solidFill>
              <a:srgbClr val="BE0202"/>
            </a:solidFill>
            <a:prstDash val="dash"/>
          </a:ln>
        </p:spPr>
        <p:style>
          <a:lnRef idx="1">
            <a:schemeClr val="accent1"/>
          </a:lnRef>
          <a:fillRef idx="0">
            <a:schemeClr val="accent1"/>
          </a:fillRef>
          <a:effectRef idx="0">
            <a:schemeClr val="accent1"/>
          </a:effectRef>
          <a:fontRef idx="minor">
            <a:schemeClr val="tx1"/>
          </a:fontRef>
        </p:style>
      </p:cxnSp>
      <p:sp>
        <p:nvSpPr>
          <p:cNvPr id="39" name="TextBox 15"/>
          <p:cNvSpPr txBox="1">
            <a:spLocks noChangeArrowheads="1"/>
          </p:cNvSpPr>
          <p:nvPr>
            <p:custDataLst>
              <p:tags r:id="rId15"/>
            </p:custDataLst>
          </p:nvPr>
        </p:nvSpPr>
        <p:spPr bwMode="auto">
          <a:xfrm>
            <a:off x="7473950" y="3563620"/>
            <a:ext cx="3902075" cy="48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400" dirty="0">
                <a:solidFill>
                  <a:schemeClr val="accent1"/>
                </a:solidFill>
                <a:latin typeface="微软雅黑" panose="020B0503020204020204" pitchFamily="34" charset="-122"/>
                <a:ea typeface="微软雅黑" panose="020B0503020204020204" pitchFamily="34" charset="-122"/>
              </a:rPr>
              <a:t>热门短视频平台介绍</a:t>
            </a:r>
            <a:endParaRPr lang="zh-CN" altLang="en-US" sz="2400" dirty="0">
              <a:solidFill>
                <a:schemeClr val="accent1"/>
              </a:solidFill>
              <a:latin typeface="微软雅黑" panose="020B0503020204020204" pitchFamily="34" charset="-122"/>
              <a:ea typeface="微软雅黑" panose="020B0503020204020204" pitchFamily="34" charset="-122"/>
            </a:endParaRPr>
          </a:p>
        </p:txBody>
      </p:sp>
      <p:sp>
        <p:nvSpPr>
          <p:cNvPr id="62" name="Oval 5"/>
          <p:cNvSpPr>
            <a:spLocks noChangeArrowheads="1"/>
          </p:cNvSpPr>
          <p:nvPr>
            <p:custDataLst>
              <p:tags r:id="rId16"/>
            </p:custDataLst>
          </p:nvPr>
        </p:nvSpPr>
        <p:spPr bwMode="auto">
          <a:xfrm>
            <a:off x="6789420" y="3492500"/>
            <a:ext cx="579120" cy="581660"/>
          </a:xfrm>
          <a:prstGeom prst="ellipse">
            <a:avLst/>
          </a:prstGeom>
          <a:solidFill>
            <a:srgbClr val="BE0202"/>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63" name="Freeform 8"/>
          <p:cNvSpPr/>
          <p:nvPr>
            <p:custDataLst>
              <p:tags r:id="rId17"/>
            </p:custDataLst>
          </p:nvPr>
        </p:nvSpPr>
        <p:spPr bwMode="auto">
          <a:xfrm>
            <a:off x="6751320" y="3780790"/>
            <a:ext cx="654050" cy="321945"/>
          </a:xfrm>
          <a:custGeom>
            <a:avLst/>
            <a:gdLst>
              <a:gd name="T0" fmla="*/ 3963 w 3963"/>
              <a:gd name="T1" fmla="*/ 0 h 1997"/>
              <a:gd name="T2" fmla="*/ 3963 w 3963"/>
              <a:gd name="T3" fmla="*/ 16 h 1997"/>
              <a:gd name="T4" fmla="*/ 1982 w 3963"/>
              <a:gd name="T5" fmla="*/ 1997 h 1997"/>
              <a:gd name="T6" fmla="*/ 0 w 3963"/>
              <a:gd name="T7" fmla="*/ 16 h 1997"/>
            </a:gdLst>
            <a:ahLst/>
            <a:cxnLst>
              <a:cxn ang="0">
                <a:pos x="T0" y="T1"/>
              </a:cxn>
              <a:cxn ang="0">
                <a:pos x="T2" y="T3"/>
              </a:cxn>
              <a:cxn ang="0">
                <a:pos x="T4" y="T5"/>
              </a:cxn>
              <a:cxn ang="0">
                <a:pos x="T6" y="T7"/>
              </a:cxn>
            </a:cxnLst>
            <a:rect l="0" t="0" r="r" b="b"/>
            <a:pathLst>
              <a:path w="3963" h="1997">
                <a:moveTo>
                  <a:pt x="3963" y="0"/>
                </a:moveTo>
                <a:cubicBezTo>
                  <a:pt x="3963" y="5"/>
                  <a:pt x="3963" y="11"/>
                  <a:pt x="3963" y="16"/>
                </a:cubicBezTo>
                <a:cubicBezTo>
                  <a:pt x="3963" y="1110"/>
                  <a:pt x="3076" y="1997"/>
                  <a:pt x="1982" y="1997"/>
                </a:cubicBezTo>
                <a:cubicBezTo>
                  <a:pt x="888" y="1997"/>
                  <a:pt x="0" y="1110"/>
                  <a:pt x="0" y="16"/>
                </a:cubicBezTo>
              </a:path>
            </a:pathLst>
          </a:custGeom>
          <a:noFill/>
          <a:ln w="19050" cap="flat" cmpd="sng">
            <a:solidFill>
              <a:srgbClr val="4E4B49"/>
            </a:solidFill>
            <a:prstDash val="dash"/>
            <a:round/>
          </a:ln>
          <a:extLst>
            <a:ext uri="{909E8E84-426E-40DD-AFC4-6F175D3DCCD1}">
              <a14:hiddenFill xmlns:a14="http://schemas.microsoft.com/office/drawing/2010/main">
                <a:solidFill>
                  <a:srgbClr val="FFFFFF"/>
                </a:solidFill>
              </a14:hiddenFill>
            </a:ext>
          </a:extLst>
        </p:spPr>
        <p:txBody>
          <a:bodyPr lIns="121917" tIns="60958" rIns="121917" bIns="60958"/>
          <a:lstStyle/>
          <a:p>
            <a:endParaRPr lang="zh-CN" altLang="en-US"/>
          </a:p>
        </p:txBody>
      </p:sp>
      <p:sp>
        <p:nvSpPr>
          <p:cNvPr id="64" name="Oval 9"/>
          <p:cNvSpPr>
            <a:spLocks noChangeArrowheads="1"/>
          </p:cNvSpPr>
          <p:nvPr>
            <p:custDataLst>
              <p:tags r:id="rId18"/>
            </p:custDataLst>
          </p:nvPr>
        </p:nvSpPr>
        <p:spPr bwMode="auto">
          <a:xfrm>
            <a:off x="7381240" y="374459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65" name="TextBox 13"/>
          <p:cNvSpPr txBox="1">
            <a:spLocks noChangeArrowheads="1"/>
          </p:cNvSpPr>
          <p:nvPr>
            <p:custDataLst>
              <p:tags r:id="rId19"/>
            </p:custDataLst>
          </p:nvPr>
        </p:nvSpPr>
        <p:spPr bwMode="auto">
          <a:xfrm>
            <a:off x="6758305" y="3554095"/>
            <a:ext cx="725170" cy="48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sz="2400" dirty="0">
                <a:solidFill>
                  <a:srgbClr val="F8F8F8"/>
                </a:solidFill>
              </a:rPr>
              <a:t>1.3</a:t>
            </a:r>
            <a:endParaRPr lang="zh-CN" altLang="en-US" sz="2400" dirty="0">
              <a:solidFill>
                <a:srgbClr val="F8F8F8"/>
              </a:solidFill>
            </a:endParaRPr>
          </a:p>
        </p:txBody>
      </p:sp>
      <p:sp>
        <p:nvSpPr>
          <p:cNvPr id="66" name="Oval 9"/>
          <p:cNvSpPr>
            <a:spLocks noChangeArrowheads="1"/>
          </p:cNvSpPr>
          <p:nvPr>
            <p:custDataLst>
              <p:tags r:id="rId20"/>
            </p:custDataLst>
          </p:nvPr>
        </p:nvSpPr>
        <p:spPr bwMode="auto">
          <a:xfrm>
            <a:off x="6722745" y="374459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38" name="TextBox 15"/>
          <p:cNvSpPr txBox="1">
            <a:spLocks noChangeArrowheads="1"/>
          </p:cNvSpPr>
          <p:nvPr>
            <p:custDataLst>
              <p:tags r:id="rId21"/>
            </p:custDataLst>
          </p:nvPr>
        </p:nvSpPr>
        <p:spPr bwMode="auto">
          <a:xfrm>
            <a:off x="7473950" y="4573905"/>
            <a:ext cx="3902075" cy="48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rPr>
              <a:t>高流量短视频的特点</a:t>
            </a:r>
            <a:endParaRPr lang="en-US" altLang="zh-CN" sz="2400"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40" name="Oval 5"/>
          <p:cNvSpPr>
            <a:spLocks noChangeArrowheads="1"/>
          </p:cNvSpPr>
          <p:nvPr>
            <p:custDataLst>
              <p:tags r:id="rId22"/>
            </p:custDataLst>
          </p:nvPr>
        </p:nvSpPr>
        <p:spPr bwMode="auto">
          <a:xfrm>
            <a:off x="6789420" y="4502785"/>
            <a:ext cx="579120" cy="581660"/>
          </a:xfrm>
          <a:prstGeom prst="ellipse">
            <a:avLst/>
          </a:prstGeom>
          <a:solidFill>
            <a:schemeClr val="tx1">
              <a:lumMod val="65000"/>
              <a:lumOff val="35000"/>
            </a:schemeClr>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41" name="Freeform 8"/>
          <p:cNvSpPr/>
          <p:nvPr>
            <p:custDataLst>
              <p:tags r:id="rId23"/>
            </p:custDataLst>
          </p:nvPr>
        </p:nvSpPr>
        <p:spPr bwMode="auto">
          <a:xfrm>
            <a:off x="6751320" y="4791075"/>
            <a:ext cx="654050" cy="321945"/>
          </a:xfrm>
          <a:custGeom>
            <a:avLst/>
            <a:gdLst>
              <a:gd name="T0" fmla="*/ 3963 w 3963"/>
              <a:gd name="T1" fmla="*/ 0 h 1997"/>
              <a:gd name="T2" fmla="*/ 3963 w 3963"/>
              <a:gd name="T3" fmla="*/ 16 h 1997"/>
              <a:gd name="T4" fmla="*/ 1982 w 3963"/>
              <a:gd name="T5" fmla="*/ 1997 h 1997"/>
              <a:gd name="T6" fmla="*/ 0 w 3963"/>
              <a:gd name="T7" fmla="*/ 16 h 1997"/>
            </a:gdLst>
            <a:ahLst/>
            <a:cxnLst>
              <a:cxn ang="0">
                <a:pos x="T0" y="T1"/>
              </a:cxn>
              <a:cxn ang="0">
                <a:pos x="T2" y="T3"/>
              </a:cxn>
              <a:cxn ang="0">
                <a:pos x="T4" y="T5"/>
              </a:cxn>
              <a:cxn ang="0">
                <a:pos x="T6" y="T7"/>
              </a:cxn>
            </a:cxnLst>
            <a:rect l="0" t="0" r="r" b="b"/>
            <a:pathLst>
              <a:path w="3963" h="1997">
                <a:moveTo>
                  <a:pt x="3963" y="0"/>
                </a:moveTo>
                <a:cubicBezTo>
                  <a:pt x="3963" y="5"/>
                  <a:pt x="3963" y="11"/>
                  <a:pt x="3963" y="16"/>
                </a:cubicBezTo>
                <a:cubicBezTo>
                  <a:pt x="3963" y="1110"/>
                  <a:pt x="3076" y="1997"/>
                  <a:pt x="1982" y="1997"/>
                </a:cubicBezTo>
                <a:cubicBezTo>
                  <a:pt x="888" y="1997"/>
                  <a:pt x="0" y="1110"/>
                  <a:pt x="0" y="16"/>
                </a:cubicBezTo>
              </a:path>
            </a:pathLst>
          </a:custGeom>
          <a:noFill/>
          <a:ln w="19050" cap="flat" cmpd="sng">
            <a:solidFill>
              <a:srgbClr val="4E4B49"/>
            </a:solidFill>
            <a:prstDash val="dash"/>
            <a:round/>
          </a:ln>
          <a:extLst>
            <a:ext uri="{909E8E84-426E-40DD-AFC4-6F175D3DCCD1}">
              <a14:hiddenFill xmlns:a14="http://schemas.microsoft.com/office/drawing/2010/main">
                <a:solidFill>
                  <a:srgbClr val="FFFFFF"/>
                </a:solidFill>
              </a14:hiddenFill>
            </a:ext>
          </a:extLst>
        </p:spPr>
        <p:txBody>
          <a:bodyPr lIns="121917" tIns="60958" rIns="121917" bIns="60958"/>
          <a:lstStyle/>
          <a:p>
            <a:endParaRPr lang="zh-CN" altLang="en-US"/>
          </a:p>
        </p:txBody>
      </p:sp>
      <p:sp>
        <p:nvSpPr>
          <p:cNvPr id="42" name="Oval 9"/>
          <p:cNvSpPr>
            <a:spLocks noChangeArrowheads="1"/>
          </p:cNvSpPr>
          <p:nvPr>
            <p:custDataLst>
              <p:tags r:id="rId24"/>
            </p:custDataLst>
          </p:nvPr>
        </p:nvSpPr>
        <p:spPr bwMode="auto">
          <a:xfrm>
            <a:off x="7381240" y="475551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46" name="TextBox 13"/>
          <p:cNvSpPr txBox="1">
            <a:spLocks noChangeArrowheads="1"/>
          </p:cNvSpPr>
          <p:nvPr>
            <p:custDataLst>
              <p:tags r:id="rId25"/>
            </p:custDataLst>
          </p:nvPr>
        </p:nvSpPr>
        <p:spPr bwMode="auto">
          <a:xfrm>
            <a:off x="6758305" y="4565015"/>
            <a:ext cx="725170" cy="48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sz="2400" dirty="0">
                <a:solidFill>
                  <a:srgbClr val="F8F8F8"/>
                </a:solidFill>
              </a:rPr>
              <a:t>1.4</a:t>
            </a:r>
            <a:endParaRPr lang="zh-CN" altLang="en-US" sz="2400" dirty="0">
              <a:solidFill>
                <a:srgbClr val="F8F8F8"/>
              </a:solidFill>
            </a:endParaRPr>
          </a:p>
        </p:txBody>
      </p:sp>
      <p:sp>
        <p:nvSpPr>
          <p:cNvPr id="54" name="Oval 9"/>
          <p:cNvSpPr>
            <a:spLocks noChangeArrowheads="1"/>
          </p:cNvSpPr>
          <p:nvPr>
            <p:custDataLst>
              <p:tags r:id="rId26"/>
            </p:custDataLst>
          </p:nvPr>
        </p:nvSpPr>
        <p:spPr bwMode="auto">
          <a:xfrm>
            <a:off x="6722745" y="475551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grpSp>
        <p:nvGrpSpPr>
          <p:cNvPr id="2" name="组合 1"/>
          <p:cNvGrpSpPr/>
          <p:nvPr/>
        </p:nvGrpSpPr>
        <p:grpSpPr>
          <a:xfrm rot="21189419">
            <a:off x="10800235" y="5738391"/>
            <a:ext cx="1205755" cy="1055884"/>
            <a:chOff x="9712326" y="2736852"/>
            <a:chExt cx="652462" cy="581024"/>
          </a:xfrm>
          <a:solidFill>
            <a:schemeClr val="tx1">
              <a:lumMod val="65000"/>
              <a:lumOff val="35000"/>
            </a:schemeClr>
          </a:solidFill>
        </p:grpSpPr>
        <p:sp>
          <p:nvSpPr>
            <p:cNvPr id="3" name="Freeform 531"/>
            <p:cNvSpPr>
              <a:spLocks noEditPoints="1"/>
            </p:cNvSpPr>
            <p:nvPr>
              <p:custDataLst>
                <p:tags r:id="rId27"/>
              </p:custDataLst>
            </p:nvPr>
          </p:nvSpPr>
          <p:spPr bwMode="auto">
            <a:xfrm>
              <a:off x="9712326" y="2736852"/>
              <a:ext cx="557213" cy="484188"/>
            </a:xfrm>
            <a:custGeom>
              <a:avLst/>
              <a:gdLst>
                <a:gd name="T0" fmla="*/ 21 w 46"/>
                <a:gd name="T1" fmla="*/ 36 h 40"/>
                <a:gd name="T2" fmla="*/ 21 w 46"/>
                <a:gd name="T3" fmla="*/ 34 h 40"/>
                <a:gd name="T4" fmla="*/ 22 w 46"/>
                <a:gd name="T5" fmla="*/ 33 h 40"/>
                <a:gd name="T6" fmla="*/ 25 w 46"/>
                <a:gd name="T7" fmla="*/ 33 h 40"/>
                <a:gd name="T8" fmla="*/ 29 w 46"/>
                <a:gd name="T9" fmla="*/ 28 h 40"/>
                <a:gd name="T10" fmla="*/ 29 w 46"/>
                <a:gd name="T11" fmla="*/ 15 h 40"/>
                <a:gd name="T12" fmla="*/ 32 w 46"/>
                <a:gd name="T13" fmla="*/ 15 h 40"/>
                <a:gd name="T14" fmla="*/ 32 w 46"/>
                <a:gd name="T15" fmla="*/ 25 h 40"/>
                <a:gd name="T16" fmla="*/ 34 w 46"/>
                <a:gd name="T17" fmla="*/ 23 h 40"/>
                <a:gd name="T18" fmla="*/ 34 w 46"/>
                <a:gd name="T19" fmla="*/ 15 h 40"/>
                <a:gd name="T20" fmla="*/ 37 w 46"/>
                <a:gd name="T21" fmla="*/ 15 h 40"/>
                <a:gd name="T22" fmla="*/ 37 w 46"/>
                <a:gd name="T23" fmla="*/ 20 h 40"/>
                <a:gd name="T24" fmla="*/ 39 w 46"/>
                <a:gd name="T25" fmla="*/ 18 h 40"/>
                <a:gd name="T26" fmla="*/ 39 w 46"/>
                <a:gd name="T27" fmla="*/ 15 h 40"/>
                <a:gd name="T28" fmla="*/ 42 w 46"/>
                <a:gd name="T29" fmla="*/ 15 h 40"/>
                <a:gd name="T30" fmla="*/ 42 w 46"/>
                <a:gd name="T31" fmla="*/ 15 h 40"/>
                <a:gd name="T32" fmla="*/ 46 w 46"/>
                <a:gd name="T33" fmla="*/ 11 h 40"/>
                <a:gd name="T34" fmla="*/ 17 w 46"/>
                <a:gd name="T35" fmla="*/ 11 h 40"/>
                <a:gd name="T36" fmla="*/ 14 w 46"/>
                <a:gd name="T37" fmla="*/ 9 h 40"/>
                <a:gd name="T38" fmla="*/ 12 w 46"/>
                <a:gd name="T39" fmla="*/ 2 h 40"/>
                <a:gd name="T40" fmla="*/ 10 w 46"/>
                <a:gd name="T41" fmla="*/ 0 h 40"/>
                <a:gd name="T42" fmla="*/ 1 w 46"/>
                <a:gd name="T43" fmla="*/ 0 h 40"/>
                <a:gd name="T44" fmla="*/ 2 w 46"/>
                <a:gd name="T45" fmla="*/ 4 h 40"/>
                <a:gd name="T46" fmla="*/ 9 w 46"/>
                <a:gd name="T47" fmla="*/ 4 h 40"/>
                <a:gd name="T48" fmla="*/ 11 w 46"/>
                <a:gd name="T49" fmla="*/ 5 h 40"/>
                <a:gd name="T50" fmla="*/ 18 w 46"/>
                <a:gd name="T51" fmla="*/ 36 h 40"/>
                <a:gd name="T52" fmla="*/ 18 w 46"/>
                <a:gd name="T53" fmla="*/ 39 h 40"/>
                <a:gd name="T54" fmla="*/ 17 w 46"/>
                <a:gd name="T55" fmla="*/ 40 h 40"/>
                <a:gd name="T56" fmla="*/ 21 w 46"/>
                <a:gd name="T57" fmla="*/ 36 h 40"/>
                <a:gd name="T58" fmla="*/ 21 w 46"/>
                <a:gd name="T59" fmla="*/ 36 h 40"/>
                <a:gd name="T60" fmla="*/ 25 w 46"/>
                <a:gd name="T61" fmla="*/ 15 h 40"/>
                <a:gd name="T62" fmla="*/ 27 w 46"/>
                <a:gd name="T63" fmla="*/ 15 h 40"/>
                <a:gd name="T64" fmla="*/ 27 w 46"/>
                <a:gd name="T65" fmla="*/ 29 h 40"/>
                <a:gd name="T66" fmla="*/ 25 w 46"/>
                <a:gd name="T67" fmla="*/ 29 h 40"/>
                <a:gd name="T68" fmla="*/ 25 w 46"/>
                <a:gd name="T69" fmla="*/ 15 h 40"/>
                <a:gd name="T70" fmla="*/ 20 w 46"/>
                <a:gd name="T71" fmla="*/ 29 h 40"/>
                <a:gd name="T72" fmla="*/ 20 w 46"/>
                <a:gd name="T73" fmla="*/ 15 h 40"/>
                <a:gd name="T74" fmla="*/ 22 w 46"/>
                <a:gd name="T75" fmla="*/ 15 h 40"/>
                <a:gd name="T76" fmla="*/ 22 w 46"/>
                <a:gd name="T77" fmla="*/ 29 h 40"/>
                <a:gd name="T78" fmla="*/ 20 w 46"/>
                <a:gd name="T79" fmla="*/ 29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46" h="40">
                  <a:moveTo>
                    <a:pt x="21" y="36"/>
                  </a:moveTo>
                  <a:cubicBezTo>
                    <a:pt x="21" y="35"/>
                    <a:pt x="21" y="35"/>
                    <a:pt x="21" y="34"/>
                  </a:cubicBezTo>
                  <a:cubicBezTo>
                    <a:pt x="20" y="33"/>
                    <a:pt x="20" y="33"/>
                    <a:pt x="22" y="33"/>
                  </a:cubicBezTo>
                  <a:cubicBezTo>
                    <a:pt x="23" y="33"/>
                    <a:pt x="24" y="33"/>
                    <a:pt x="25" y="33"/>
                  </a:cubicBezTo>
                  <a:cubicBezTo>
                    <a:pt x="29" y="28"/>
                    <a:pt x="29" y="28"/>
                    <a:pt x="29" y="28"/>
                  </a:cubicBezTo>
                  <a:cubicBezTo>
                    <a:pt x="29" y="15"/>
                    <a:pt x="29" y="15"/>
                    <a:pt x="29" y="15"/>
                  </a:cubicBezTo>
                  <a:cubicBezTo>
                    <a:pt x="29" y="13"/>
                    <a:pt x="32" y="13"/>
                    <a:pt x="32" y="15"/>
                  </a:cubicBezTo>
                  <a:cubicBezTo>
                    <a:pt x="32" y="25"/>
                    <a:pt x="32" y="25"/>
                    <a:pt x="32" y="25"/>
                  </a:cubicBezTo>
                  <a:cubicBezTo>
                    <a:pt x="34" y="23"/>
                    <a:pt x="34" y="23"/>
                    <a:pt x="34" y="23"/>
                  </a:cubicBezTo>
                  <a:cubicBezTo>
                    <a:pt x="34" y="15"/>
                    <a:pt x="34" y="15"/>
                    <a:pt x="34" y="15"/>
                  </a:cubicBezTo>
                  <a:cubicBezTo>
                    <a:pt x="34" y="13"/>
                    <a:pt x="37" y="13"/>
                    <a:pt x="37" y="15"/>
                  </a:cubicBezTo>
                  <a:cubicBezTo>
                    <a:pt x="37" y="20"/>
                    <a:pt x="37" y="20"/>
                    <a:pt x="37" y="20"/>
                  </a:cubicBezTo>
                  <a:cubicBezTo>
                    <a:pt x="39" y="18"/>
                    <a:pt x="39" y="18"/>
                    <a:pt x="39" y="18"/>
                  </a:cubicBezTo>
                  <a:cubicBezTo>
                    <a:pt x="39" y="15"/>
                    <a:pt x="39" y="15"/>
                    <a:pt x="39" y="15"/>
                  </a:cubicBezTo>
                  <a:cubicBezTo>
                    <a:pt x="39" y="13"/>
                    <a:pt x="42" y="13"/>
                    <a:pt x="42" y="15"/>
                  </a:cubicBezTo>
                  <a:cubicBezTo>
                    <a:pt x="42" y="15"/>
                    <a:pt x="42" y="15"/>
                    <a:pt x="42" y="15"/>
                  </a:cubicBezTo>
                  <a:cubicBezTo>
                    <a:pt x="46" y="11"/>
                    <a:pt x="46" y="11"/>
                    <a:pt x="46" y="11"/>
                  </a:cubicBezTo>
                  <a:cubicBezTo>
                    <a:pt x="36" y="11"/>
                    <a:pt x="27" y="11"/>
                    <a:pt x="17" y="11"/>
                  </a:cubicBezTo>
                  <a:cubicBezTo>
                    <a:pt x="15" y="11"/>
                    <a:pt x="15" y="10"/>
                    <a:pt x="14" y="9"/>
                  </a:cubicBezTo>
                  <a:cubicBezTo>
                    <a:pt x="14" y="6"/>
                    <a:pt x="13" y="4"/>
                    <a:pt x="12" y="2"/>
                  </a:cubicBezTo>
                  <a:cubicBezTo>
                    <a:pt x="12" y="0"/>
                    <a:pt x="12" y="0"/>
                    <a:pt x="10" y="0"/>
                  </a:cubicBezTo>
                  <a:cubicBezTo>
                    <a:pt x="7" y="0"/>
                    <a:pt x="4" y="0"/>
                    <a:pt x="1" y="0"/>
                  </a:cubicBezTo>
                  <a:cubicBezTo>
                    <a:pt x="0" y="0"/>
                    <a:pt x="0" y="4"/>
                    <a:pt x="2" y="4"/>
                  </a:cubicBezTo>
                  <a:cubicBezTo>
                    <a:pt x="4" y="4"/>
                    <a:pt x="6" y="4"/>
                    <a:pt x="9" y="4"/>
                  </a:cubicBezTo>
                  <a:cubicBezTo>
                    <a:pt x="10" y="4"/>
                    <a:pt x="10" y="4"/>
                    <a:pt x="11" y="5"/>
                  </a:cubicBezTo>
                  <a:cubicBezTo>
                    <a:pt x="13" y="16"/>
                    <a:pt x="16" y="25"/>
                    <a:pt x="18" y="36"/>
                  </a:cubicBezTo>
                  <a:cubicBezTo>
                    <a:pt x="19" y="38"/>
                    <a:pt x="19" y="38"/>
                    <a:pt x="18" y="39"/>
                  </a:cubicBezTo>
                  <a:cubicBezTo>
                    <a:pt x="17" y="39"/>
                    <a:pt x="17" y="40"/>
                    <a:pt x="17" y="40"/>
                  </a:cubicBezTo>
                  <a:cubicBezTo>
                    <a:pt x="21" y="36"/>
                    <a:pt x="21" y="36"/>
                    <a:pt x="21" y="36"/>
                  </a:cubicBezTo>
                  <a:cubicBezTo>
                    <a:pt x="21" y="36"/>
                    <a:pt x="21" y="36"/>
                    <a:pt x="21" y="36"/>
                  </a:cubicBezTo>
                  <a:close/>
                  <a:moveTo>
                    <a:pt x="25" y="15"/>
                  </a:moveTo>
                  <a:cubicBezTo>
                    <a:pt x="25" y="13"/>
                    <a:pt x="27" y="13"/>
                    <a:pt x="27" y="15"/>
                  </a:cubicBezTo>
                  <a:cubicBezTo>
                    <a:pt x="27" y="29"/>
                    <a:pt x="27" y="29"/>
                    <a:pt x="27" y="29"/>
                  </a:cubicBezTo>
                  <a:cubicBezTo>
                    <a:pt x="27" y="30"/>
                    <a:pt x="25" y="30"/>
                    <a:pt x="25" y="29"/>
                  </a:cubicBezTo>
                  <a:lnTo>
                    <a:pt x="25" y="15"/>
                  </a:lnTo>
                  <a:close/>
                  <a:moveTo>
                    <a:pt x="20" y="29"/>
                  </a:moveTo>
                  <a:cubicBezTo>
                    <a:pt x="20" y="15"/>
                    <a:pt x="20" y="15"/>
                    <a:pt x="20" y="15"/>
                  </a:cubicBezTo>
                  <a:cubicBezTo>
                    <a:pt x="20" y="13"/>
                    <a:pt x="22" y="13"/>
                    <a:pt x="22" y="15"/>
                  </a:cubicBezTo>
                  <a:cubicBezTo>
                    <a:pt x="22" y="29"/>
                    <a:pt x="22" y="29"/>
                    <a:pt x="22" y="29"/>
                  </a:cubicBezTo>
                  <a:cubicBezTo>
                    <a:pt x="22" y="30"/>
                    <a:pt x="20" y="30"/>
                    <a:pt x="20" y="29"/>
                  </a:cubicBezTo>
                  <a:close/>
                </a:path>
              </a:pathLst>
            </a:custGeom>
            <a:grpFill/>
            <a:ln>
              <a:noFill/>
            </a:ln>
          </p:spPr>
          <p:txBody>
            <a:bodyPr/>
            <a:p>
              <a:pPr fontAlgn="auto">
                <a:spcBef>
                  <a:spcPts val="0"/>
                </a:spcBef>
                <a:spcAft>
                  <a:spcPts val="0"/>
                </a:spcAft>
                <a:defRPr/>
              </a:pPr>
              <a:endParaRPr lang="zh-CN" altLang="en-US">
                <a:latin typeface="+mn-lt"/>
                <a:ea typeface="+mn-ea"/>
              </a:endParaRPr>
            </a:p>
          </p:txBody>
        </p:sp>
        <p:sp>
          <p:nvSpPr>
            <p:cNvPr id="9" name="Freeform 532"/>
            <p:cNvSpPr>
              <a:spLocks noEditPoints="1"/>
            </p:cNvSpPr>
            <p:nvPr>
              <p:custDataLst>
                <p:tags r:id="rId28"/>
              </p:custDataLst>
            </p:nvPr>
          </p:nvSpPr>
          <p:spPr bwMode="auto">
            <a:xfrm>
              <a:off x="9906000" y="2870201"/>
              <a:ext cx="458788" cy="447675"/>
            </a:xfrm>
            <a:custGeom>
              <a:avLst/>
              <a:gdLst>
                <a:gd name="T0" fmla="*/ 26 w 38"/>
                <a:gd name="T1" fmla="*/ 18 h 37"/>
                <a:gd name="T2" fmla="*/ 23 w 38"/>
                <a:gd name="T3" fmla="*/ 18 h 37"/>
                <a:gd name="T4" fmla="*/ 23 w 38"/>
                <a:gd name="T5" fmla="*/ 7 h 37"/>
                <a:gd name="T6" fmla="*/ 21 w 38"/>
                <a:gd name="T7" fmla="*/ 9 h 37"/>
                <a:gd name="T8" fmla="*/ 21 w 38"/>
                <a:gd name="T9" fmla="*/ 18 h 37"/>
                <a:gd name="T10" fmla="*/ 18 w 38"/>
                <a:gd name="T11" fmla="*/ 18 h 37"/>
                <a:gd name="T12" fmla="*/ 18 w 38"/>
                <a:gd name="T13" fmla="*/ 12 h 37"/>
                <a:gd name="T14" fmla="*/ 16 w 38"/>
                <a:gd name="T15" fmla="*/ 14 h 37"/>
                <a:gd name="T16" fmla="*/ 16 w 38"/>
                <a:gd name="T17" fmla="*/ 18 h 37"/>
                <a:gd name="T18" fmla="*/ 13 w 38"/>
                <a:gd name="T19" fmla="*/ 18 h 37"/>
                <a:gd name="T20" fmla="*/ 13 w 38"/>
                <a:gd name="T21" fmla="*/ 17 h 37"/>
                <a:gd name="T22" fmla="*/ 9 w 38"/>
                <a:gd name="T23" fmla="*/ 22 h 37"/>
                <a:gd name="T24" fmla="*/ 30 w 38"/>
                <a:gd name="T25" fmla="*/ 22 h 37"/>
                <a:gd name="T26" fmla="*/ 33 w 38"/>
                <a:gd name="T27" fmla="*/ 20 h 37"/>
                <a:gd name="T28" fmla="*/ 37 w 38"/>
                <a:gd name="T29" fmla="*/ 2 h 37"/>
                <a:gd name="T30" fmla="*/ 36 w 38"/>
                <a:gd name="T31" fmla="*/ 0 h 37"/>
                <a:gd name="T32" fmla="*/ 30 w 38"/>
                <a:gd name="T33" fmla="*/ 0 h 37"/>
                <a:gd name="T34" fmla="*/ 26 w 38"/>
                <a:gd name="T35" fmla="*/ 4 h 37"/>
                <a:gd name="T36" fmla="*/ 26 w 38"/>
                <a:gd name="T37" fmla="*/ 18 h 37"/>
                <a:gd name="T38" fmla="*/ 31 w 38"/>
                <a:gd name="T39" fmla="*/ 4 h 37"/>
                <a:gd name="T40" fmla="*/ 31 w 38"/>
                <a:gd name="T41" fmla="*/ 18 h 37"/>
                <a:gd name="T42" fmla="*/ 28 w 38"/>
                <a:gd name="T43" fmla="*/ 18 h 37"/>
                <a:gd name="T44" fmla="*/ 28 w 38"/>
                <a:gd name="T45" fmla="*/ 4 h 37"/>
                <a:gd name="T46" fmla="*/ 31 w 38"/>
                <a:gd name="T47" fmla="*/ 4 h 37"/>
                <a:gd name="T48" fmla="*/ 6 w 38"/>
                <a:gd name="T49" fmla="*/ 37 h 37"/>
                <a:gd name="T50" fmla="*/ 10 w 38"/>
                <a:gd name="T51" fmla="*/ 35 h 37"/>
                <a:gd name="T52" fmla="*/ 13 w 38"/>
                <a:gd name="T53" fmla="*/ 33 h 37"/>
                <a:gd name="T54" fmla="*/ 22 w 38"/>
                <a:gd name="T55" fmla="*/ 33 h 37"/>
                <a:gd name="T56" fmla="*/ 24 w 38"/>
                <a:gd name="T57" fmla="*/ 35 h 37"/>
                <a:gd name="T58" fmla="*/ 29 w 38"/>
                <a:gd name="T59" fmla="*/ 37 h 37"/>
                <a:gd name="T60" fmla="*/ 34 w 38"/>
                <a:gd name="T61" fmla="*/ 32 h 37"/>
                <a:gd name="T62" fmla="*/ 29 w 38"/>
                <a:gd name="T63" fmla="*/ 26 h 37"/>
                <a:gd name="T64" fmla="*/ 24 w 38"/>
                <a:gd name="T65" fmla="*/ 29 h 37"/>
                <a:gd name="T66" fmla="*/ 22 w 38"/>
                <a:gd name="T67" fmla="*/ 31 h 37"/>
                <a:gd name="T68" fmla="*/ 13 w 38"/>
                <a:gd name="T69" fmla="*/ 31 h 37"/>
                <a:gd name="T70" fmla="*/ 10 w 38"/>
                <a:gd name="T71" fmla="*/ 29 h 37"/>
                <a:gd name="T72" fmla="*/ 7 w 38"/>
                <a:gd name="T73" fmla="*/ 27 h 37"/>
                <a:gd name="T74" fmla="*/ 5 w 38"/>
                <a:gd name="T75" fmla="*/ 25 h 37"/>
                <a:gd name="T76" fmla="*/ 1 w 38"/>
                <a:gd name="T77" fmla="*/ 29 h 37"/>
                <a:gd name="T78" fmla="*/ 0 w 38"/>
                <a:gd name="T79" fmla="*/ 32 h 37"/>
                <a:gd name="T80" fmla="*/ 6 w 38"/>
                <a:gd name="T81" fmla="*/ 37 h 37"/>
                <a:gd name="T82" fmla="*/ 29 w 38"/>
                <a:gd name="T83" fmla="*/ 29 h 37"/>
                <a:gd name="T84" fmla="*/ 31 w 38"/>
                <a:gd name="T85" fmla="*/ 32 h 37"/>
                <a:gd name="T86" fmla="*/ 29 w 38"/>
                <a:gd name="T87" fmla="*/ 34 h 37"/>
                <a:gd name="T88" fmla="*/ 26 w 38"/>
                <a:gd name="T89" fmla="*/ 32 h 37"/>
                <a:gd name="T90" fmla="*/ 29 w 38"/>
                <a:gd name="T91" fmla="*/ 29 h 37"/>
                <a:gd name="T92" fmla="*/ 6 w 38"/>
                <a:gd name="T93" fmla="*/ 29 h 37"/>
                <a:gd name="T94" fmla="*/ 8 w 38"/>
                <a:gd name="T95" fmla="*/ 32 h 37"/>
                <a:gd name="T96" fmla="*/ 6 w 38"/>
                <a:gd name="T97" fmla="*/ 34 h 37"/>
                <a:gd name="T98" fmla="*/ 3 w 38"/>
                <a:gd name="T99" fmla="*/ 32 h 37"/>
                <a:gd name="T100" fmla="*/ 6 w 38"/>
                <a:gd name="T101" fmla="*/ 29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8" h="37">
                  <a:moveTo>
                    <a:pt x="26" y="18"/>
                  </a:moveTo>
                  <a:cubicBezTo>
                    <a:pt x="26" y="19"/>
                    <a:pt x="23" y="19"/>
                    <a:pt x="23" y="18"/>
                  </a:cubicBezTo>
                  <a:cubicBezTo>
                    <a:pt x="23" y="7"/>
                    <a:pt x="23" y="7"/>
                    <a:pt x="23" y="7"/>
                  </a:cubicBezTo>
                  <a:cubicBezTo>
                    <a:pt x="21" y="9"/>
                    <a:pt x="21" y="9"/>
                    <a:pt x="21" y="9"/>
                  </a:cubicBezTo>
                  <a:cubicBezTo>
                    <a:pt x="21" y="18"/>
                    <a:pt x="21" y="18"/>
                    <a:pt x="21" y="18"/>
                  </a:cubicBezTo>
                  <a:cubicBezTo>
                    <a:pt x="21" y="19"/>
                    <a:pt x="18" y="19"/>
                    <a:pt x="18" y="18"/>
                  </a:cubicBezTo>
                  <a:cubicBezTo>
                    <a:pt x="18" y="12"/>
                    <a:pt x="18" y="12"/>
                    <a:pt x="18" y="12"/>
                  </a:cubicBezTo>
                  <a:cubicBezTo>
                    <a:pt x="16" y="14"/>
                    <a:pt x="16" y="14"/>
                    <a:pt x="16" y="14"/>
                  </a:cubicBezTo>
                  <a:cubicBezTo>
                    <a:pt x="16" y="18"/>
                    <a:pt x="16" y="18"/>
                    <a:pt x="16" y="18"/>
                  </a:cubicBezTo>
                  <a:cubicBezTo>
                    <a:pt x="16" y="19"/>
                    <a:pt x="13" y="19"/>
                    <a:pt x="13" y="18"/>
                  </a:cubicBezTo>
                  <a:cubicBezTo>
                    <a:pt x="13" y="17"/>
                    <a:pt x="13" y="17"/>
                    <a:pt x="13" y="17"/>
                  </a:cubicBezTo>
                  <a:cubicBezTo>
                    <a:pt x="9" y="22"/>
                    <a:pt x="9" y="22"/>
                    <a:pt x="9" y="22"/>
                  </a:cubicBezTo>
                  <a:cubicBezTo>
                    <a:pt x="16" y="22"/>
                    <a:pt x="23" y="22"/>
                    <a:pt x="30" y="22"/>
                  </a:cubicBezTo>
                  <a:cubicBezTo>
                    <a:pt x="32" y="22"/>
                    <a:pt x="33" y="21"/>
                    <a:pt x="33" y="20"/>
                  </a:cubicBezTo>
                  <a:cubicBezTo>
                    <a:pt x="35" y="14"/>
                    <a:pt x="36" y="8"/>
                    <a:pt x="37" y="2"/>
                  </a:cubicBezTo>
                  <a:cubicBezTo>
                    <a:pt x="38" y="0"/>
                    <a:pt x="38" y="0"/>
                    <a:pt x="36" y="0"/>
                  </a:cubicBezTo>
                  <a:cubicBezTo>
                    <a:pt x="34" y="0"/>
                    <a:pt x="32" y="0"/>
                    <a:pt x="30" y="0"/>
                  </a:cubicBezTo>
                  <a:cubicBezTo>
                    <a:pt x="26" y="4"/>
                    <a:pt x="26" y="4"/>
                    <a:pt x="26" y="4"/>
                  </a:cubicBezTo>
                  <a:lnTo>
                    <a:pt x="26" y="18"/>
                  </a:lnTo>
                  <a:close/>
                  <a:moveTo>
                    <a:pt x="31" y="4"/>
                  </a:moveTo>
                  <a:cubicBezTo>
                    <a:pt x="31" y="18"/>
                    <a:pt x="31" y="18"/>
                    <a:pt x="31" y="18"/>
                  </a:cubicBezTo>
                  <a:cubicBezTo>
                    <a:pt x="31" y="19"/>
                    <a:pt x="28" y="19"/>
                    <a:pt x="28" y="18"/>
                  </a:cubicBezTo>
                  <a:cubicBezTo>
                    <a:pt x="28" y="4"/>
                    <a:pt x="28" y="4"/>
                    <a:pt x="28" y="4"/>
                  </a:cubicBezTo>
                  <a:cubicBezTo>
                    <a:pt x="28" y="2"/>
                    <a:pt x="31" y="2"/>
                    <a:pt x="31" y="4"/>
                  </a:cubicBezTo>
                  <a:close/>
                  <a:moveTo>
                    <a:pt x="6" y="37"/>
                  </a:moveTo>
                  <a:cubicBezTo>
                    <a:pt x="8" y="37"/>
                    <a:pt x="9" y="36"/>
                    <a:pt x="10" y="35"/>
                  </a:cubicBezTo>
                  <a:cubicBezTo>
                    <a:pt x="11" y="34"/>
                    <a:pt x="11" y="33"/>
                    <a:pt x="13" y="33"/>
                  </a:cubicBezTo>
                  <a:cubicBezTo>
                    <a:pt x="16" y="33"/>
                    <a:pt x="19" y="33"/>
                    <a:pt x="22" y="33"/>
                  </a:cubicBezTo>
                  <a:cubicBezTo>
                    <a:pt x="23" y="33"/>
                    <a:pt x="23" y="34"/>
                    <a:pt x="24" y="35"/>
                  </a:cubicBezTo>
                  <a:cubicBezTo>
                    <a:pt x="25" y="36"/>
                    <a:pt x="27" y="37"/>
                    <a:pt x="29" y="37"/>
                  </a:cubicBezTo>
                  <a:cubicBezTo>
                    <a:pt x="32" y="37"/>
                    <a:pt x="34" y="35"/>
                    <a:pt x="34" y="32"/>
                  </a:cubicBezTo>
                  <a:cubicBezTo>
                    <a:pt x="34" y="29"/>
                    <a:pt x="32" y="26"/>
                    <a:pt x="29" y="26"/>
                  </a:cubicBezTo>
                  <a:cubicBezTo>
                    <a:pt x="27" y="26"/>
                    <a:pt x="25" y="27"/>
                    <a:pt x="24" y="29"/>
                  </a:cubicBezTo>
                  <a:cubicBezTo>
                    <a:pt x="23" y="30"/>
                    <a:pt x="23" y="31"/>
                    <a:pt x="22" y="31"/>
                  </a:cubicBezTo>
                  <a:cubicBezTo>
                    <a:pt x="19" y="31"/>
                    <a:pt x="16" y="31"/>
                    <a:pt x="13" y="31"/>
                  </a:cubicBezTo>
                  <a:cubicBezTo>
                    <a:pt x="11" y="31"/>
                    <a:pt x="11" y="30"/>
                    <a:pt x="10" y="29"/>
                  </a:cubicBezTo>
                  <a:cubicBezTo>
                    <a:pt x="9" y="28"/>
                    <a:pt x="8" y="27"/>
                    <a:pt x="7" y="27"/>
                  </a:cubicBezTo>
                  <a:cubicBezTo>
                    <a:pt x="6" y="26"/>
                    <a:pt x="5" y="26"/>
                    <a:pt x="5" y="25"/>
                  </a:cubicBezTo>
                  <a:cubicBezTo>
                    <a:pt x="1" y="29"/>
                    <a:pt x="1" y="29"/>
                    <a:pt x="1" y="29"/>
                  </a:cubicBezTo>
                  <a:cubicBezTo>
                    <a:pt x="0" y="30"/>
                    <a:pt x="0" y="31"/>
                    <a:pt x="0" y="32"/>
                  </a:cubicBezTo>
                  <a:cubicBezTo>
                    <a:pt x="0" y="35"/>
                    <a:pt x="2" y="37"/>
                    <a:pt x="6" y="37"/>
                  </a:cubicBezTo>
                  <a:close/>
                  <a:moveTo>
                    <a:pt x="29" y="29"/>
                  </a:moveTo>
                  <a:cubicBezTo>
                    <a:pt x="30" y="29"/>
                    <a:pt x="31" y="31"/>
                    <a:pt x="31" y="32"/>
                  </a:cubicBezTo>
                  <a:cubicBezTo>
                    <a:pt x="31" y="33"/>
                    <a:pt x="30" y="34"/>
                    <a:pt x="29" y="34"/>
                  </a:cubicBezTo>
                  <a:cubicBezTo>
                    <a:pt x="28" y="34"/>
                    <a:pt x="26" y="33"/>
                    <a:pt x="26" y="32"/>
                  </a:cubicBezTo>
                  <a:cubicBezTo>
                    <a:pt x="26" y="31"/>
                    <a:pt x="28" y="29"/>
                    <a:pt x="29" y="29"/>
                  </a:cubicBezTo>
                  <a:close/>
                  <a:moveTo>
                    <a:pt x="6" y="29"/>
                  </a:moveTo>
                  <a:cubicBezTo>
                    <a:pt x="7" y="29"/>
                    <a:pt x="8" y="31"/>
                    <a:pt x="8" y="32"/>
                  </a:cubicBezTo>
                  <a:cubicBezTo>
                    <a:pt x="8" y="33"/>
                    <a:pt x="7" y="34"/>
                    <a:pt x="6" y="34"/>
                  </a:cubicBezTo>
                  <a:cubicBezTo>
                    <a:pt x="4" y="34"/>
                    <a:pt x="3" y="33"/>
                    <a:pt x="3" y="32"/>
                  </a:cubicBezTo>
                  <a:cubicBezTo>
                    <a:pt x="3" y="31"/>
                    <a:pt x="4" y="29"/>
                    <a:pt x="6" y="29"/>
                  </a:cubicBezTo>
                  <a:close/>
                </a:path>
              </a:pathLst>
            </a:custGeom>
            <a:grpFill/>
            <a:ln>
              <a:noFill/>
            </a:ln>
          </p:spPr>
          <p:txBody>
            <a:bodyPr/>
            <a:p>
              <a:pPr fontAlgn="auto">
                <a:spcBef>
                  <a:spcPts val="0"/>
                </a:spcBef>
                <a:spcAft>
                  <a:spcPts val="0"/>
                </a:spcAft>
                <a:defRPr/>
              </a:pPr>
              <a:endParaRPr lang="zh-CN" altLang="en-US">
                <a:latin typeface="+mn-lt"/>
                <a:ea typeface="+mn-ea"/>
              </a:endParaRPr>
            </a:p>
          </p:txBody>
        </p:sp>
      </p:grpSp>
      <p:pic>
        <p:nvPicPr>
          <p:cNvPr id="18" name="图片 17"/>
          <p:cNvPicPr>
            <a:picLocks noChangeAspect="1"/>
          </p:cNvPicPr>
          <p:nvPr>
            <p:custDataLst>
              <p:tags r:id="rId29"/>
            </p:custDataLst>
          </p:nvPr>
        </p:nvPicPr>
        <p:blipFill>
          <a:blip r:embed="rId30"/>
          <a:stretch>
            <a:fillRect/>
          </a:stretch>
        </p:blipFill>
        <p:spPr>
          <a:xfrm rot="20760000">
            <a:off x="10995660" y="5389245"/>
            <a:ext cx="542925" cy="588645"/>
          </a:xfrm>
          <a:prstGeom prst="roundRect">
            <a:avLst/>
          </a:prstGeom>
        </p:spPr>
      </p:pic>
      <p:pic>
        <p:nvPicPr>
          <p:cNvPr id="28" name="图片 27"/>
          <p:cNvPicPr>
            <a:picLocks noChangeAspect="1"/>
          </p:cNvPicPr>
          <p:nvPr>
            <p:custDataLst>
              <p:tags r:id="rId31"/>
            </p:custDataLst>
          </p:nvPr>
        </p:nvPicPr>
        <p:blipFill>
          <a:blip r:embed="rId32"/>
          <a:stretch>
            <a:fillRect/>
          </a:stretch>
        </p:blipFill>
        <p:spPr>
          <a:xfrm>
            <a:off x="11601450" y="5292090"/>
            <a:ext cx="561975" cy="619125"/>
          </a:xfrm>
          <a:prstGeom prst="roundRect">
            <a:avLst/>
          </a:prstGeom>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normAutofit fontScale="90000"/>
          </a:bodyPr>
          <a:lstStyle/>
          <a:p>
            <a:r>
              <a:rPr lang="en-US" altLang="zh-CN" dirty="0"/>
              <a:t>1.3.1 </a:t>
            </a:r>
            <a:r>
              <a:rPr lang="zh-CN" altLang="en-US" dirty="0"/>
              <a:t>抖音</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t>抖音于</a:t>
            </a:r>
            <a:r>
              <a:rPr lang="en-US" altLang="zh-CN" dirty="0"/>
              <a:t>2016</a:t>
            </a:r>
            <a:r>
              <a:rPr lang="zh-CN" altLang="en-US" dirty="0"/>
              <a:t>年上线，是一款音乐创意视频社交软件。用户可以通过这款软件选择歌曲，拍摄音乐短视频，形成自己的作品。抖音目前是短视频行业的龙头，用户规模排名第一。图所示为抖音的</a:t>
            </a:r>
            <a:r>
              <a:rPr lang="en-US" altLang="zh-CN" dirty="0"/>
              <a:t>Logo</a:t>
            </a:r>
            <a:r>
              <a:rPr lang="zh-CN" altLang="en-US" dirty="0"/>
              <a:t>。</a:t>
            </a:r>
            <a:endParaRPr lang="zh-CN" altLang="en-US" dirty="0"/>
          </a:p>
          <a:p>
            <a:r>
              <a:rPr lang="en-US" altLang="zh-CN" dirty="0"/>
              <a:t>1</a:t>
            </a:r>
            <a:r>
              <a:rPr lang="zh-CN" altLang="en-US" dirty="0"/>
              <a:t>．抖音平台定位</a:t>
            </a:r>
            <a:endParaRPr lang="zh-CN" altLang="en-US" dirty="0"/>
          </a:p>
          <a:p>
            <a:r>
              <a:rPr lang="zh-CN" altLang="en-US" dirty="0"/>
              <a:t>在上线初期，抖音的标签是</a:t>
            </a:r>
            <a:r>
              <a:rPr lang="en-US" altLang="zh-CN" dirty="0"/>
              <a:t>“</a:t>
            </a:r>
            <a:r>
              <a:rPr lang="zh-CN" altLang="en-US" dirty="0"/>
              <a:t>潮</a:t>
            </a:r>
            <a:r>
              <a:rPr lang="en-US" altLang="zh-CN" dirty="0"/>
              <a:t>”“</a:t>
            </a:r>
            <a:r>
              <a:rPr lang="zh-CN" altLang="en-US" dirty="0"/>
              <a:t>酷</a:t>
            </a:r>
            <a:r>
              <a:rPr lang="en-US" altLang="zh-CN" dirty="0"/>
              <a:t>”“</a:t>
            </a:r>
            <a:r>
              <a:rPr lang="zh-CN" altLang="en-US" dirty="0"/>
              <a:t>时尚</a:t>
            </a:r>
            <a:r>
              <a:rPr lang="en-US" altLang="zh-CN" dirty="0"/>
              <a:t>”</a:t>
            </a:r>
            <a:r>
              <a:rPr lang="zh-CN" altLang="en-US" dirty="0"/>
              <a:t>，这确定了抖音</a:t>
            </a:r>
            <a:r>
              <a:rPr lang="en-US" altLang="zh-CN" dirty="0"/>
              <a:t>“</a:t>
            </a:r>
            <a:r>
              <a:rPr lang="zh-CN" altLang="en-US" dirty="0"/>
              <a:t>年轻、时尚</a:t>
            </a:r>
            <a:r>
              <a:rPr lang="en-US" altLang="zh-CN" dirty="0"/>
              <a:t>”</a:t>
            </a:r>
            <a:r>
              <a:rPr lang="zh-CN" altLang="en-US" dirty="0"/>
              <a:t>的风格。这个定位让抖音在开始发力时占据了优势，并吸引了大量一、二线城市的年轻人。随着用户群体的不断扩大，抖音的定位也发生了变化。</a:t>
            </a:r>
            <a:r>
              <a:rPr lang="en-US" altLang="zh-CN" dirty="0"/>
              <a:t>2018</a:t>
            </a:r>
            <a:r>
              <a:rPr lang="zh-CN" altLang="en-US" dirty="0"/>
              <a:t>年</a:t>
            </a:r>
            <a:r>
              <a:rPr lang="en-US" altLang="zh-CN" dirty="0"/>
              <a:t>3</a:t>
            </a:r>
            <a:r>
              <a:rPr lang="zh-CN" altLang="en-US" dirty="0"/>
              <a:t>月，抖音正式启用全新的品牌口号</a:t>
            </a:r>
            <a:r>
              <a:rPr lang="en-US" altLang="zh-CN" dirty="0"/>
              <a:t>“</a:t>
            </a:r>
            <a:r>
              <a:rPr lang="zh-CN" altLang="en-US" dirty="0"/>
              <a:t>记录美好生活</a:t>
            </a:r>
            <a:r>
              <a:rPr lang="en-US" altLang="zh-CN" dirty="0"/>
              <a:t>”</a:t>
            </a:r>
            <a:r>
              <a:rPr lang="zh-CN" altLang="en-US" dirty="0"/>
              <a:t>，该定位体现了抖音向生活化方向的转变，让抖音从主要面对追求</a:t>
            </a:r>
            <a:r>
              <a:rPr lang="en-US" altLang="zh-CN" dirty="0"/>
              <a:t>“</a:t>
            </a:r>
            <a:r>
              <a:rPr lang="zh-CN" altLang="en-US" dirty="0"/>
              <a:t>潮</a:t>
            </a:r>
            <a:r>
              <a:rPr lang="en-US" altLang="zh-CN" dirty="0"/>
              <a:t>”“</a:t>
            </a:r>
            <a:r>
              <a:rPr lang="zh-CN" altLang="en-US" dirty="0"/>
              <a:t>酷</a:t>
            </a:r>
            <a:r>
              <a:rPr lang="en-US" altLang="zh-CN" dirty="0"/>
              <a:t>”</a:t>
            </a:r>
            <a:r>
              <a:rPr lang="zh-CN" altLang="en-US" dirty="0"/>
              <a:t>的年轻人群走向大众。</a:t>
            </a:r>
            <a:endParaRPr lang="zh-CN" altLang="en-US" dirty="0"/>
          </a:p>
        </p:txBody>
      </p:sp>
      <p:pic>
        <p:nvPicPr>
          <p:cNvPr id="2" name="图片 1"/>
          <p:cNvPicPr>
            <a:picLocks noChangeAspect="1"/>
          </p:cNvPicPr>
          <p:nvPr/>
        </p:nvPicPr>
        <p:blipFill>
          <a:blip r:embed="rId1"/>
          <a:stretch>
            <a:fillRect/>
          </a:stretch>
        </p:blipFill>
        <p:spPr>
          <a:xfrm>
            <a:off x="5077460" y="4763135"/>
            <a:ext cx="2035175" cy="1674495"/>
          </a:xfrm>
          <a:prstGeom prst="rect">
            <a:avLst/>
          </a:prstGeom>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normAutofit fontScale="90000"/>
          </a:bodyPr>
          <a:lstStyle/>
          <a:p>
            <a:r>
              <a:rPr lang="en-US" altLang="zh-CN" dirty="0"/>
              <a:t>1.3.1 </a:t>
            </a:r>
            <a:r>
              <a:rPr lang="zh-CN" altLang="en-US" dirty="0"/>
              <a:t>抖音</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dirty="0"/>
              <a:t>2</a:t>
            </a:r>
            <a:r>
              <a:rPr lang="zh-CN" altLang="en-US" dirty="0"/>
              <a:t>．抖音平台的特点</a:t>
            </a:r>
            <a:endParaRPr lang="zh-CN" altLang="en-US" dirty="0"/>
          </a:p>
          <a:p>
            <a:r>
              <a:rPr lang="zh-CN" altLang="en-US" dirty="0"/>
              <a:t>抖音平台具有以下</a:t>
            </a:r>
            <a:r>
              <a:rPr lang="en-US" altLang="zh-CN" dirty="0"/>
              <a:t>5</a:t>
            </a:r>
            <a:r>
              <a:rPr lang="zh-CN" altLang="en-US" dirty="0"/>
              <a:t>个特点。</a:t>
            </a:r>
            <a:endParaRPr lang="zh-CN" altLang="en-US" dirty="0"/>
          </a:p>
          <a:p>
            <a:r>
              <a:rPr lang="zh-CN" altLang="en-US" dirty="0"/>
              <a:t>泛娱乐化：受到抖音前期</a:t>
            </a:r>
            <a:r>
              <a:rPr lang="en-US" altLang="zh-CN" dirty="0"/>
              <a:t>“</a:t>
            </a:r>
            <a:r>
              <a:rPr lang="zh-CN" altLang="en-US" dirty="0"/>
              <a:t>潮</a:t>
            </a:r>
            <a:r>
              <a:rPr lang="en-US" altLang="zh-CN" dirty="0"/>
              <a:t>”“</a:t>
            </a:r>
            <a:r>
              <a:rPr lang="zh-CN" altLang="en-US" dirty="0"/>
              <a:t>酷</a:t>
            </a:r>
            <a:r>
              <a:rPr lang="en-US" altLang="zh-CN" dirty="0"/>
              <a:t>”“</a:t>
            </a:r>
            <a:r>
              <a:rPr lang="zh-CN" altLang="en-US" dirty="0"/>
              <a:t>时尚</a:t>
            </a:r>
            <a:r>
              <a:rPr lang="en-US" altLang="zh-CN" dirty="0"/>
              <a:t>”</a:t>
            </a:r>
            <a:r>
              <a:rPr lang="zh-CN" altLang="en-US" dirty="0"/>
              <a:t>定位的影响，音乐、舞蹈、搞笑段子等泛娱乐化的内容在抖音平台上比较受欢迎，促使创作者在创作短视频时向轻松、娱乐的方向靠拢。</a:t>
            </a:r>
            <a:endParaRPr lang="zh-CN" altLang="en-US" dirty="0"/>
          </a:p>
          <a:p>
            <a:r>
              <a:rPr lang="zh-CN" altLang="en-US" dirty="0"/>
              <a:t>个性化推荐：在抖音平台上，用户是在</a:t>
            </a:r>
            <a:r>
              <a:rPr lang="en-US" altLang="zh-CN" dirty="0"/>
              <a:t>“</a:t>
            </a:r>
            <a:r>
              <a:rPr lang="zh-CN" altLang="en-US" dirty="0"/>
              <a:t>全屏</a:t>
            </a:r>
            <a:r>
              <a:rPr lang="en-US" altLang="zh-CN" dirty="0"/>
              <a:t>”</a:t>
            </a:r>
            <a:r>
              <a:rPr lang="zh-CN" altLang="en-US" dirty="0"/>
              <a:t>模式下浏览短视频的，可以通过向上、向下滑动手机屏幕切换短视频。抖音首创</a:t>
            </a:r>
            <a:r>
              <a:rPr lang="en-US" altLang="zh-CN" dirty="0"/>
              <a:t>“</a:t>
            </a:r>
            <a:r>
              <a:rPr lang="zh-CN" altLang="en-US" dirty="0"/>
              <a:t>全屏自动播放</a:t>
            </a:r>
            <a:r>
              <a:rPr lang="en-US" altLang="zh-CN" dirty="0"/>
              <a:t>”</a:t>
            </a:r>
            <a:r>
              <a:rPr lang="zh-CN" altLang="en-US" dirty="0"/>
              <a:t>模式，进入抖音首页后，用户无须按照主题选择短视频的类型，而是以平台推送的顺序进行观看。抖音平台会根据用户观看短视频时的停留、点赞、评论等行为特征为用户优化短视频推荐机制。在该个性化的推荐机制下，用户观看的短视频都是由抖音平台决定的，但用户可以关注某些抖音账号，然后在自己账号的</a:t>
            </a:r>
            <a:r>
              <a:rPr lang="en-US" altLang="zh-CN" dirty="0"/>
              <a:t>“</a:t>
            </a:r>
            <a:r>
              <a:rPr lang="zh-CN" altLang="en-US" dirty="0"/>
              <a:t>关注</a:t>
            </a:r>
            <a:r>
              <a:rPr lang="en-US" altLang="zh-CN" dirty="0"/>
              <a:t>”</a:t>
            </a:r>
            <a:r>
              <a:rPr lang="zh-CN" altLang="en-US" dirty="0"/>
              <a:t>板块中查看感兴趣的短视频。</a:t>
            </a:r>
            <a:endParaRPr lang="zh-CN" altLang="en-US"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normAutofit fontScale="90000"/>
          </a:bodyPr>
          <a:lstStyle/>
          <a:p>
            <a:r>
              <a:rPr lang="en-US" altLang="zh-CN" dirty="0"/>
              <a:t>1.3.1 </a:t>
            </a:r>
            <a:r>
              <a:rPr lang="zh-CN" altLang="en-US" dirty="0"/>
              <a:t>抖音</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t>流量叠加支持：创作者将短视频上传到抖音后，抖音平台会对短视频进行审核，查看短视频是否存在违规内容。如果短视频存在违规内容，将无法在抖音平台上发布。当短视频通过审核后，抖音平台会将短视频放进一个比较小的流量池内，在小范围内测试该短视频的潜力。例如，将短视频推荐给同城</a:t>
            </a:r>
            <a:r>
              <a:rPr lang="en-US" altLang="zh-CN" dirty="0"/>
              <a:t>5</a:t>
            </a:r>
            <a:r>
              <a:rPr lang="zh-CN" altLang="en-US" dirty="0"/>
              <a:t>万个用户，然后对该视频的完播率、点赞率、评论数、转发定是否继续对其给予流量支持。如果该短视频在这些数据上表现良好，抖音平台就会将其放进一个更大的流量池内，为其提供更大的流量支持。如果在第二拨推荐中该短视频的数据表现依然良好，抖音平台就会给予其更大的流量支持，如此层层递进，不断增加对该短视频的流量支持。抖音平台更加看重短视频内容的质量，这有利于提升优质短视频的传播率。</a:t>
            </a:r>
            <a:endParaRPr lang="zh-CN" altLang="en-US" dirty="0"/>
          </a:p>
          <a:p>
            <a:r>
              <a:rPr lang="zh-CN" altLang="en-US" dirty="0"/>
              <a:t>内容为王：抖音会对原创的、有创意的内容给予更大的流量支持。创作者只有持续地生产优质内容，才能获得抖音平台更多的流量推荐，才能让自己的作品展现在更多的用户面前，并获得用户的认可。</a:t>
            </a:r>
            <a:endParaRPr lang="zh-CN" altLang="en-US"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normAutofit fontScale="90000"/>
          </a:bodyPr>
          <a:lstStyle/>
          <a:p>
            <a:r>
              <a:rPr lang="en-US" altLang="zh-CN" dirty="0"/>
              <a:t>1.3.1 </a:t>
            </a:r>
            <a:r>
              <a:rPr lang="zh-CN" altLang="en-US" dirty="0"/>
              <a:t>抖音</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t>强大的搜索算法：抖音平台上的短视频数量非常多，而用户对自己需求的表达通常是比较模糊的，所以就需要一个强大的搜索算法。这个算法一方面理解短视频的内容，另一方面了解用户需求，充当两者之间的桥梁，完成用户和短视频之间的匹配。用一句话来概括，抖音的搜索算法就是利用尽可能多的数据来加深对短视频的理解和对用户需求的理解。创作者要想让自己的短视频被更多的用户搜索到，需要做好两个方面的工作：一是创作高质量的短视频，增加短视频获得的流量支持，扩大短视频的影响范围；二是给短视频添加精准的文字描述，便于搜索算法更好地理解短视频。</a:t>
            </a:r>
            <a:endParaRPr lang="zh-CN" altLang="en-US"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normAutofit fontScale="90000"/>
          </a:bodyPr>
          <a:lstStyle/>
          <a:p>
            <a:r>
              <a:rPr lang="en-US" altLang="zh-CN" dirty="0"/>
              <a:t>1.3.2 </a:t>
            </a:r>
            <a:r>
              <a:rPr lang="zh-CN" altLang="en-US" dirty="0"/>
              <a:t>快手</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7553960"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t>快手的前身是</a:t>
            </a:r>
            <a:r>
              <a:rPr lang="en-US" altLang="zh-CN" dirty="0"/>
              <a:t>“GIF</a:t>
            </a:r>
            <a:r>
              <a:rPr lang="zh-CN" altLang="en-US" dirty="0"/>
              <a:t>快手</a:t>
            </a:r>
            <a:r>
              <a:rPr lang="en-US" altLang="zh-CN" dirty="0"/>
              <a:t>”</a:t>
            </a:r>
            <a:r>
              <a:rPr lang="zh-CN" altLang="en-US" dirty="0"/>
              <a:t>，是一款用来制作、分享</a:t>
            </a:r>
            <a:r>
              <a:rPr lang="en-US" altLang="zh-CN" dirty="0"/>
              <a:t>GIF</a:t>
            </a:r>
            <a:r>
              <a:rPr lang="zh-CN" altLang="en-US" dirty="0"/>
              <a:t>图片的手机应用。</a:t>
            </a:r>
            <a:r>
              <a:rPr lang="en-US" altLang="zh-CN" dirty="0"/>
              <a:t>2012</a:t>
            </a:r>
            <a:r>
              <a:rPr lang="zh-CN" altLang="en-US" dirty="0"/>
              <a:t>年</a:t>
            </a:r>
            <a:r>
              <a:rPr lang="en-US" altLang="zh-CN" dirty="0"/>
              <a:t>11</a:t>
            </a:r>
            <a:r>
              <a:rPr lang="zh-CN" altLang="en-US" dirty="0"/>
              <a:t>月，快手从纯粹的工具应用转型为短视频社区，成为用户记录和分享生活的平台。随着智能手机的普及和移动流量成本的下降，快手逐渐迎来更广阔的市场。互联网数据统计显示，</a:t>
            </a:r>
            <a:r>
              <a:rPr lang="en-US" altLang="zh-CN" dirty="0"/>
              <a:t>2023</a:t>
            </a:r>
            <a:r>
              <a:rPr lang="zh-CN" altLang="en-US" dirty="0"/>
              <a:t>年快手在短视频平台中名列第二，其用户多热衷于</a:t>
            </a:r>
            <a:r>
              <a:rPr lang="en-US" altLang="zh-CN" dirty="0"/>
              <a:t>“</a:t>
            </a:r>
            <a:r>
              <a:rPr lang="zh-CN" altLang="en-US" dirty="0"/>
              <a:t>老铁文化</a:t>
            </a:r>
            <a:r>
              <a:rPr lang="en-US" altLang="zh-CN" dirty="0"/>
              <a:t>”</a:t>
            </a:r>
            <a:r>
              <a:rPr lang="zh-CN" altLang="en-US" dirty="0"/>
              <a:t>，生活于三、四线城市，热衷于分享生活。快手的宣传语为</a:t>
            </a:r>
            <a:r>
              <a:rPr lang="en-US" altLang="zh-CN" dirty="0"/>
              <a:t>“</a:t>
            </a:r>
            <a:r>
              <a:rPr lang="zh-CN" altLang="en-US" dirty="0"/>
              <a:t>拥抱每一种生活</a:t>
            </a:r>
            <a:r>
              <a:rPr lang="en-US" altLang="zh-CN" dirty="0"/>
              <a:t>”</a:t>
            </a:r>
            <a:r>
              <a:rPr lang="zh-CN" altLang="en-US" dirty="0"/>
              <a:t>，如图所示，用户在快手上可分享各自的生活。</a:t>
            </a:r>
            <a:endParaRPr lang="zh-CN" altLang="en-US" dirty="0"/>
          </a:p>
        </p:txBody>
      </p:sp>
      <p:pic>
        <p:nvPicPr>
          <p:cNvPr id="2" name="图片 1"/>
          <p:cNvPicPr>
            <a:picLocks noChangeAspect="1"/>
          </p:cNvPicPr>
          <p:nvPr/>
        </p:nvPicPr>
        <p:blipFill>
          <a:blip r:embed="rId1"/>
          <a:stretch>
            <a:fillRect/>
          </a:stretch>
        </p:blipFill>
        <p:spPr>
          <a:xfrm>
            <a:off x="8415020" y="1237615"/>
            <a:ext cx="2792095" cy="4876800"/>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normAutofit fontScale="90000"/>
          </a:bodyPr>
          <a:lstStyle/>
          <a:p>
            <a:r>
              <a:rPr lang="en-US" altLang="zh-CN" dirty="0"/>
              <a:t>1.1.1 </a:t>
            </a:r>
            <a:r>
              <a:rPr lang="zh-CN" altLang="en-US" dirty="0"/>
              <a:t>短视频的概念</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7583170"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t>短视频是指内容较为精简、时长较短的视频，又称为微视频。它作为一种新兴的互联网内容传播形式，掀起了一波独属于短视频的热潮。通常将播放时长在</a:t>
            </a:r>
            <a:r>
              <a:rPr lang="en-US" altLang="zh-CN" dirty="0"/>
              <a:t>5min</a:t>
            </a:r>
            <a:r>
              <a:rPr lang="zh-CN" altLang="en-US" dirty="0"/>
              <a:t>以内的视频统称为短视频。</a:t>
            </a:r>
            <a:endParaRPr lang="zh-CN" altLang="en-US" dirty="0"/>
          </a:p>
          <a:p>
            <a:r>
              <a:rPr lang="zh-CN" altLang="en-US" dirty="0"/>
              <a:t>随着智能手机和</a:t>
            </a:r>
            <a:r>
              <a:rPr lang="en-US" altLang="zh-CN" dirty="0"/>
              <a:t>5G</a:t>
            </a:r>
            <a:r>
              <a:rPr lang="zh-CN" altLang="en-US" dirty="0"/>
              <a:t>网络的普及，时长短、互动性强的短视频逐渐获得各大平台和企业的青睐。抖音平台上用户发布的短视频如图所示。</a:t>
            </a:r>
            <a:endParaRPr lang="zh-CN" altLang="en-US" dirty="0"/>
          </a:p>
        </p:txBody>
      </p:sp>
      <p:pic>
        <p:nvPicPr>
          <p:cNvPr id="2" name="图片 1"/>
          <p:cNvPicPr>
            <a:picLocks noChangeAspect="1"/>
          </p:cNvPicPr>
          <p:nvPr/>
        </p:nvPicPr>
        <p:blipFill>
          <a:blip r:embed="rId1"/>
          <a:stretch>
            <a:fillRect/>
          </a:stretch>
        </p:blipFill>
        <p:spPr>
          <a:xfrm>
            <a:off x="8764905" y="1235710"/>
            <a:ext cx="2442210" cy="4867910"/>
          </a:xfrm>
          <a:prstGeom prst="rect">
            <a:avLst/>
          </a:prstGeom>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normAutofit fontScale="90000"/>
          </a:bodyPr>
          <a:lstStyle/>
          <a:p>
            <a:r>
              <a:rPr lang="en-US" altLang="zh-CN" dirty="0"/>
              <a:t>1.3.2 </a:t>
            </a:r>
            <a:r>
              <a:rPr lang="zh-CN" altLang="en-US" dirty="0"/>
              <a:t>快手</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dirty="0"/>
              <a:t>1</a:t>
            </a:r>
            <a:r>
              <a:rPr lang="zh-CN" altLang="en-US" dirty="0"/>
              <a:t>．快手的定位</a:t>
            </a:r>
            <a:endParaRPr lang="zh-CN" altLang="en-US" dirty="0"/>
          </a:p>
          <a:p>
            <a:r>
              <a:rPr lang="zh-CN" altLang="en-US" dirty="0"/>
              <a:t>快手是由一款</a:t>
            </a:r>
            <a:r>
              <a:rPr lang="en-US" altLang="zh-CN" dirty="0"/>
              <a:t>GIF</a:t>
            </a:r>
            <a:r>
              <a:rPr lang="zh-CN" altLang="en-US" dirty="0"/>
              <a:t>图片手机应用发展起来的，所以在早期，快手平台上的短视频更类似于有声版的</a:t>
            </a:r>
            <a:r>
              <a:rPr lang="en-US" altLang="zh-CN" dirty="0"/>
              <a:t>GIF</a:t>
            </a:r>
            <a:r>
              <a:rPr lang="zh-CN" altLang="en-US" dirty="0"/>
              <a:t>，以搞怪、搞笑为主体的短视频占比较高。与抖音</a:t>
            </a:r>
            <a:r>
              <a:rPr lang="en-US" altLang="zh-CN" dirty="0"/>
              <a:t>“</a:t>
            </a:r>
            <a:r>
              <a:rPr lang="zh-CN" altLang="en-US" dirty="0"/>
              <a:t>记录美好生活</a:t>
            </a:r>
            <a:r>
              <a:rPr lang="en-US" altLang="zh-CN" dirty="0"/>
              <a:t>”</a:t>
            </a:r>
            <a:r>
              <a:rPr lang="zh-CN" altLang="en-US" dirty="0"/>
              <a:t>和</a:t>
            </a:r>
            <a:r>
              <a:rPr lang="en-US" altLang="zh-CN" dirty="0"/>
              <a:t>“</a:t>
            </a:r>
            <a:r>
              <a:rPr lang="zh-CN" altLang="en-US" dirty="0"/>
              <a:t>潮、酷、时尚</a:t>
            </a:r>
            <a:r>
              <a:rPr lang="en-US" altLang="zh-CN" dirty="0"/>
              <a:t>”</a:t>
            </a:r>
            <a:r>
              <a:rPr lang="zh-CN" altLang="en-US" dirty="0"/>
              <a:t>的定位不同，快手坚持</a:t>
            </a:r>
            <a:r>
              <a:rPr lang="en-US" altLang="zh-CN" dirty="0"/>
              <a:t>“</a:t>
            </a:r>
            <a:r>
              <a:rPr lang="zh-CN" altLang="en-US" dirty="0"/>
              <a:t>每个人的生活都值得记录</a:t>
            </a:r>
            <a:r>
              <a:rPr lang="en-US" altLang="zh-CN" dirty="0"/>
              <a:t>”</a:t>
            </a:r>
            <a:r>
              <a:rPr lang="zh-CN" altLang="en-US" dirty="0"/>
              <a:t>的理念，以</a:t>
            </a:r>
            <a:r>
              <a:rPr lang="en-US" altLang="zh-CN" dirty="0"/>
              <a:t>“</a:t>
            </a:r>
            <a:r>
              <a:rPr lang="zh-CN" altLang="en-US" dirty="0"/>
              <a:t>记录世界记录你</a:t>
            </a:r>
            <a:r>
              <a:rPr lang="en-US" altLang="zh-CN" dirty="0"/>
              <a:t>”</a:t>
            </a:r>
            <a:r>
              <a:rPr lang="zh-CN" altLang="en-US" dirty="0"/>
              <a:t>为口号，鼓励用户上传各类原创生活视频。从人们的日常生活到体育、二次元、教育、时尚、购物等，快手的多元内容几乎涵盖了每一个普通人的</a:t>
            </a:r>
            <a:r>
              <a:rPr lang="en-US" altLang="zh-CN" dirty="0"/>
              <a:t>“</a:t>
            </a:r>
            <a:r>
              <a:rPr lang="zh-CN" altLang="en-US" dirty="0"/>
              <a:t>日常和远方</a:t>
            </a:r>
            <a:r>
              <a:rPr lang="en-US" altLang="zh-CN" dirty="0"/>
              <a:t>”</a:t>
            </a:r>
            <a:r>
              <a:rPr lang="zh-CN" altLang="en-US" dirty="0"/>
              <a:t>。</a:t>
            </a:r>
            <a:endParaRPr lang="zh-CN" altLang="en-US"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normAutofit fontScale="90000"/>
          </a:bodyPr>
          <a:lstStyle/>
          <a:p>
            <a:r>
              <a:rPr lang="en-US" altLang="zh-CN" dirty="0"/>
              <a:t>1.3.2 </a:t>
            </a:r>
            <a:r>
              <a:rPr lang="zh-CN" altLang="en-US" dirty="0"/>
              <a:t>快手</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dirty="0"/>
              <a:t>2</a:t>
            </a:r>
            <a:r>
              <a:rPr lang="zh-CN" altLang="en-US" dirty="0"/>
              <a:t>．快手的特点</a:t>
            </a:r>
            <a:endParaRPr lang="zh-CN" altLang="en-US" dirty="0"/>
          </a:p>
          <a:p>
            <a:r>
              <a:rPr lang="zh-CN" altLang="en-US" dirty="0"/>
              <a:t>快手平台的特点主要体现在以下</a:t>
            </a:r>
            <a:r>
              <a:rPr lang="en-US" altLang="zh-CN" dirty="0"/>
              <a:t>3</a:t>
            </a:r>
            <a:r>
              <a:rPr lang="zh-CN" altLang="en-US" dirty="0"/>
              <a:t>个方面。</a:t>
            </a:r>
            <a:endParaRPr lang="zh-CN" altLang="en-US" dirty="0"/>
          </a:p>
          <a:p>
            <a:r>
              <a:rPr lang="zh-CN" altLang="en-US" dirty="0"/>
              <a:t>两种浏览模式：与抖音单一的</a:t>
            </a:r>
            <a:r>
              <a:rPr lang="en-US" altLang="zh-CN" dirty="0"/>
              <a:t>“</a:t>
            </a:r>
            <a:r>
              <a:rPr lang="zh-CN" altLang="en-US" dirty="0"/>
              <a:t>全屏自动播放</a:t>
            </a:r>
            <a:r>
              <a:rPr lang="en-US" altLang="zh-CN" dirty="0"/>
              <a:t>”</a:t>
            </a:r>
            <a:r>
              <a:rPr lang="zh-CN" altLang="en-US" dirty="0"/>
              <a:t>模式不同，快手为用户提供了两种浏览模式。一种是点击播放模式。进入快手首页后，首页会展示多个短视频的封面图，用户点击短视频封面图后即可播放该短视频。在此模式下，用户可以比较方便地找到自己感兴趣的短视频。另一种是全屏播放模式，类似于抖音的</a:t>
            </a:r>
            <a:r>
              <a:rPr lang="en-US" altLang="zh-CN" dirty="0"/>
              <a:t>“</a:t>
            </a:r>
            <a:r>
              <a:rPr lang="zh-CN" altLang="en-US" dirty="0"/>
              <a:t>全屏自动播放</a:t>
            </a:r>
            <a:r>
              <a:rPr lang="en-US" altLang="zh-CN" dirty="0"/>
              <a:t>”</a:t>
            </a:r>
            <a:r>
              <a:rPr lang="zh-CN" altLang="en-US" dirty="0"/>
              <a:t>模式。进入快手首页后，短视频会自动播放，用户可以按照平台推送的顺序浏览短视频，通过向上、向下滑动屏幕来切换短视频。在浏览短视频时，用户可以根据自己的使用习惯在两种浏览模式之间切换。</a:t>
            </a:r>
            <a:endParaRPr lang="zh-CN" altLang="en-US" dirty="0"/>
          </a:p>
          <a:p>
            <a:r>
              <a:rPr lang="en-US" altLang="zh-CN" dirty="0"/>
              <a:t>“</a:t>
            </a:r>
            <a:r>
              <a:rPr lang="zh-CN" altLang="en-US" dirty="0"/>
              <a:t>普惠式</a:t>
            </a:r>
            <a:r>
              <a:rPr lang="en-US" altLang="zh-CN" dirty="0"/>
              <a:t>”</a:t>
            </a:r>
            <a:r>
              <a:rPr lang="zh-CN" altLang="en-US" dirty="0"/>
              <a:t>运营理念：快手的流量分发遵循</a:t>
            </a:r>
            <a:r>
              <a:rPr lang="en-US" altLang="zh-CN" dirty="0"/>
              <a:t>“</a:t>
            </a:r>
            <a:r>
              <a:rPr lang="zh-CN" altLang="en-US" dirty="0"/>
              <a:t>普惠</a:t>
            </a:r>
            <a:r>
              <a:rPr lang="en-US" altLang="zh-CN" dirty="0"/>
              <a:t>”</a:t>
            </a:r>
            <a:r>
              <a:rPr lang="zh-CN" altLang="en-US" dirty="0"/>
              <a:t>原则，</a:t>
            </a:r>
            <a:r>
              <a:rPr lang="en-US" altLang="zh-CN" dirty="0"/>
              <a:t>“</a:t>
            </a:r>
            <a:r>
              <a:rPr lang="zh-CN" altLang="en-US" dirty="0"/>
              <a:t>普惠式</a:t>
            </a:r>
            <a:r>
              <a:rPr lang="en-US" altLang="zh-CN" dirty="0"/>
              <a:t>”</a:t>
            </a:r>
            <a:r>
              <a:rPr lang="zh-CN" altLang="en-US" dirty="0"/>
              <a:t>即普遍性的优惠，快手一直坚持以普通用户为中心、用户平等的观念，因此快手成为普通民众分享自己生活的</a:t>
            </a:r>
            <a:r>
              <a:rPr lang="en-US" altLang="zh-CN" dirty="0"/>
              <a:t>“</a:t>
            </a:r>
            <a:r>
              <a:rPr lang="zh-CN" altLang="en-US" dirty="0"/>
              <a:t>乐园</a:t>
            </a:r>
            <a:r>
              <a:rPr lang="en-US" altLang="zh-CN" dirty="0"/>
              <a:t>”</a:t>
            </a:r>
            <a:r>
              <a:rPr lang="zh-CN" altLang="en-US" dirty="0"/>
              <a:t>，而不是追求潮流的</a:t>
            </a:r>
            <a:r>
              <a:rPr lang="en-US" altLang="zh-CN" dirty="0"/>
              <a:t>“</a:t>
            </a:r>
            <a:r>
              <a:rPr lang="zh-CN" altLang="en-US" dirty="0"/>
              <a:t>时尚圈</a:t>
            </a:r>
            <a:r>
              <a:rPr lang="en-US" altLang="zh-CN" dirty="0"/>
              <a:t>”</a:t>
            </a:r>
            <a:r>
              <a:rPr lang="zh-CN" altLang="en-US" dirty="0"/>
              <a:t>。</a:t>
            </a:r>
            <a:endParaRPr lang="zh-CN" altLang="en-US"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normAutofit fontScale="90000"/>
          </a:bodyPr>
          <a:lstStyle/>
          <a:p>
            <a:r>
              <a:rPr lang="en-US" altLang="zh-CN" dirty="0"/>
              <a:t>1.3.2 </a:t>
            </a:r>
            <a:r>
              <a:rPr lang="zh-CN" altLang="en-US" dirty="0"/>
              <a:t>快手</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dirty="0"/>
              <a:t>“</a:t>
            </a:r>
            <a:r>
              <a:rPr lang="zh-CN" altLang="en-US" dirty="0"/>
              <a:t>去中心化</a:t>
            </a:r>
            <a:r>
              <a:rPr lang="en-US" altLang="zh-CN" dirty="0"/>
              <a:t>”</a:t>
            </a:r>
            <a:r>
              <a:rPr lang="zh-CN" altLang="en-US" dirty="0"/>
              <a:t>流量分发模式：快手会基于用户社交关注点和兴趣来调控流量分发，向用户推荐的内容主要是用户关注的某个账号的短视频。因此，某个短视频账号发布新的短视频后，关注该账号的用户看到新短视频的概率会更大。这种流量分发模式虽然在一定程度上限制了短视频内容的辐射范围，但有利于加深短视频账号与用户之间的联系，提高用户黏性，让短视频账号沉淀私域流量，与高黏性用户形成信任度较高的</a:t>
            </a:r>
            <a:r>
              <a:rPr lang="en-US" altLang="zh-CN" dirty="0"/>
              <a:t>“</a:t>
            </a:r>
            <a:r>
              <a:rPr lang="zh-CN" altLang="en-US" dirty="0"/>
              <a:t>老铁关系</a:t>
            </a:r>
            <a:r>
              <a:rPr lang="en-US" altLang="zh-CN" dirty="0"/>
              <a:t>”</a:t>
            </a:r>
            <a:r>
              <a:rPr lang="zh-CN" altLang="en-US" dirty="0"/>
              <a:t>。</a:t>
            </a:r>
            <a:endParaRPr lang="zh-CN" altLang="en-US"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normAutofit fontScale="90000"/>
          </a:bodyPr>
          <a:lstStyle/>
          <a:p>
            <a:r>
              <a:rPr lang="en-US" altLang="zh-CN" dirty="0"/>
              <a:t>1.3.3 </a:t>
            </a:r>
            <a:r>
              <a:rPr lang="zh-CN" altLang="en-US" dirty="0"/>
              <a:t>视频号</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t>微信视频号是</a:t>
            </a:r>
            <a:r>
              <a:rPr lang="en-US" altLang="zh-CN" dirty="0"/>
              <a:t>2020</a:t>
            </a:r>
            <a:r>
              <a:rPr lang="zh-CN" altLang="en-US" dirty="0"/>
              <a:t>年</a:t>
            </a:r>
            <a:r>
              <a:rPr lang="en-US" altLang="zh-CN" dirty="0"/>
              <a:t>1</a:t>
            </a:r>
            <a:r>
              <a:rPr lang="zh-CN" altLang="en-US" dirty="0"/>
              <a:t>月</a:t>
            </a:r>
            <a:r>
              <a:rPr lang="en-US" altLang="zh-CN" dirty="0"/>
              <a:t>22</a:t>
            </a:r>
            <a:r>
              <a:rPr lang="zh-CN" altLang="en-US" dirty="0"/>
              <a:t>日腾讯公司推出的位于微信内的短视频平台，其</a:t>
            </a:r>
            <a:r>
              <a:rPr lang="en-US" altLang="zh-CN" dirty="0"/>
              <a:t>Logo</a:t>
            </a:r>
            <a:r>
              <a:rPr lang="zh-CN" altLang="en-US" dirty="0"/>
              <a:t>如图所示。微信视频号不同于已经推出的订阅号、服务号，它是一个全新的内容记录与创作平台，也是一个了解他人、了解世界的窗口。</a:t>
            </a:r>
            <a:endParaRPr lang="zh-CN" altLang="en-US" dirty="0"/>
          </a:p>
        </p:txBody>
      </p:sp>
      <p:pic>
        <p:nvPicPr>
          <p:cNvPr id="2" name="图片 1"/>
          <p:cNvPicPr>
            <a:picLocks noChangeAspect="1"/>
          </p:cNvPicPr>
          <p:nvPr/>
        </p:nvPicPr>
        <p:blipFill>
          <a:blip r:embed="rId1"/>
          <a:stretch>
            <a:fillRect/>
          </a:stretch>
        </p:blipFill>
        <p:spPr>
          <a:xfrm>
            <a:off x="4691380" y="2950210"/>
            <a:ext cx="2807335" cy="1674495"/>
          </a:xfrm>
          <a:prstGeom prst="rect">
            <a:avLst/>
          </a:prstGeom>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normAutofit fontScale="90000"/>
          </a:bodyPr>
          <a:lstStyle/>
          <a:p>
            <a:r>
              <a:rPr lang="en-US" altLang="zh-CN" dirty="0"/>
              <a:t>1.3.3 </a:t>
            </a:r>
            <a:r>
              <a:rPr lang="zh-CN" altLang="en-US" dirty="0"/>
              <a:t>视频号</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t>视频号内容以图片和视频为主，创作者在视频号内可以发布时长不超过</a:t>
            </a:r>
            <a:r>
              <a:rPr lang="en-US" altLang="zh-CN" dirty="0"/>
              <a:t>1min</a:t>
            </a:r>
            <a:r>
              <a:rPr lang="zh-CN" altLang="en-US" dirty="0"/>
              <a:t>的视频，或者不超过</a:t>
            </a:r>
            <a:r>
              <a:rPr lang="en-US" altLang="zh-CN" dirty="0"/>
              <a:t>9</a:t>
            </a:r>
            <a:r>
              <a:rPr lang="zh-CN" altLang="en-US" dirty="0"/>
              <a:t>张的图片，并能附带文字和公众号文章链接，便于用户查看。发布时不需要</a:t>
            </a:r>
            <a:r>
              <a:rPr lang="en-US" altLang="zh-CN" dirty="0"/>
              <a:t>PC</a:t>
            </a:r>
            <a:r>
              <a:rPr lang="zh-CN" altLang="en-US" dirty="0"/>
              <a:t>端后台，可以直接在手机上进行，非常方便、快捷。视频号支持点赞、评论等互动操作，依托于微信自带的社交圈，用户可以将视频号内容转发到朋友圈和聊天场景，与好友分享。</a:t>
            </a:r>
            <a:endParaRPr lang="zh-CN" altLang="en-US" dirty="0"/>
          </a:p>
          <a:p>
            <a:r>
              <a:rPr lang="en-US" altLang="zh-CN" dirty="0"/>
              <a:t>2023</a:t>
            </a:r>
            <a:r>
              <a:rPr lang="zh-CN" altLang="en-US" dirty="0"/>
              <a:t>年</a:t>
            </a:r>
            <a:r>
              <a:rPr lang="en-US" altLang="zh-CN" dirty="0"/>
              <a:t>1</a:t>
            </a:r>
            <a:r>
              <a:rPr lang="zh-CN" altLang="en-US" dirty="0"/>
              <a:t>月</a:t>
            </a:r>
            <a:r>
              <a:rPr lang="en-US" altLang="zh-CN" dirty="0"/>
              <a:t>10</a:t>
            </a:r>
            <a:r>
              <a:rPr lang="zh-CN" altLang="en-US" dirty="0"/>
              <a:t>日，在</a:t>
            </a:r>
            <a:r>
              <a:rPr lang="en-US" altLang="zh-CN" dirty="0"/>
              <a:t>2023</a:t>
            </a:r>
            <a:r>
              <a:rPr lang="zh-CN" altLang="en-US" dirty="0"/>
              <a:t>微信公开课</a:t>
            </a:r>
            <a:r>
              <a:rPr lang="en-US" altLang="zh-CN" dirty="0"/>
              <a:t>PRO</a:t>
            </a:r>
            <a:r>
              <a:rPr lang="zh-CN" altLang="en-US" dirty="0"/>
              <a:t>上，视频号团队介绍，</a:t>
            </a:r>
            <a:r>
              <a:rPr lang="en-US" altLang="zh-CN" dirty="0"/>
              <a:t>2022</a:t>
            </a:r>
            <a:r>
              <a:rPr lang="zh-CN" altLang="en-US" dirty="0"/>
              <a:t>年视频号总用户使用时长已经超过了朋友圈总用户使用时长的</a:t>
            </a:r>
            <a:r>
              <a:rPr lang="en-US" altLang="zh-CN" dirty="0"/>
              <a:t>80%</a:t>
            </a:r>
            <a:r>
              <a:rPr lang="zh-CN" altLang="en-US" dirty="0"/>
              <a:t>，视频号直播的看播时长增长</a:t>
            </a:r>
            <a:r>
              <a:rPr lang="en-US" altLang="zh-CN" dirty="0"/>
              <a:t>156%</a:t>
            </a:r>
            <a:r>
              <a:rPr lang="zh-CN" altLang="en-US" dirty="0"/>
              <a:t>，直播带货销售额增长</a:t>
            </a:r>
            <a:r>
              <a:rPr lang="en-US" altLang="zh-CN" dirty="0"/>
              <a:t>800%</a:t>
            </a:r>
            <a:r>
              <a:rPr lang="zh-CN" altLang="en-US" dirty="0"/>
              <a:t>。视频号至此成为具有影响力的短视频平台之一。</a:t>
            </a:r>
            <a:r>
              <a:rPr lang="en-US" altLang="zh-CN" dirty="0"/>
              <a:t>2023</a:t>
            </a:r>
            <a:r>
              <a:rPr lang="zh-CN" altLang="en-US" dirty="0"/>
              <a:t>年</a:t>
            </a:r>
            <a:r>
              <a:rPr lang="en-US" altLang="zh-CN" dirty="0"/>
              <a:t>4</a:t>
            </a:r>
            <a:r>
              <a:rPr lang="zh-CN" altLang="en-US" dirty="0"/>
              <a:t>月</a:t>
            </a:r>
            <a:r>
              <a:rPr lang="en-US" altLang="zh-CN" dirty="0"/>
              <a:t>7</a:t>
            </a:r>
            <a:r>
              <a:rPr lang="zh-CN" altLang="en-US" dirty="0"/>
              <a:t>日，微信视频号创作分成计划正式上线，旨在鼓励用户参与创作。</a:t>
            </a:r>
            <a:endParaRPr lang="zh-CN" altLang="en-US"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normAutofit fontScale="90000"/>
          </a:bodyPr>
          <a:lstStyle/>
          <a:p>
            <a:r>
              <a:rPr lang="en-US" altLang="zh-CN" dirty="0"/>
              <a:t>1.3.3 </a:t>
            </a:r>
            <a:r>
              <a:rPr lang="zh-CN" altLang="en-US" dirty="0"/>
              <a:t>视频号</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dirty="0"/>
              <a:t>1</a:t>
            </a:r>
            <a:r>
              <a:rPr lang="zh-CN" altLang="en-US" dirty="0"/>
              <a:t>．视频号的定位</a:t>
            </a:r>
            <a:endParaRPr lang="zh-CN" altLang="en-US" dirty="0"/>
          </a:p>
          <a:p>
            <a:r>
              <a:rPr lang="zh-CN" altLang="en-US" dirty="0"/>
              <a:t>视频号的定位包括</a:t>
            </a:r>
            <a:r>
              <a:rPr lang="en-US" altLang="zh-CN" dirty="0"/>
              <a:t>3</a:t>
            </a:r>
            <a:r>
              <a:rPr lang="zh-CN" altLang="en-US" dirty="0"/>
              <a:t>点：打通、导流和闭环。</a:t>
            </a:r>
            <a:endParaRPr lang="zh-CN" altLang="en-US" dirty="0"/>
          </a:p>
          <a:p>
            <a:r>
              <a:rPr lang="zh-CN" altLang="en-US" dirty="0"/>
              <a:t>打通是指打通微信生态圈中的所有功能，甚至包括腾讯生态圈中的大量功能（如腾讯视频、腾讯新闻、腾讯公益等），从而形成以微信为主导的生态圈，为用户提供便捷操作的同时提升用户黏性。</a:t>
            </a:r>
            <a:endParaRPr lang="zh-CN" altLang="en-US" dirty="0"/>
          </a:p>
          <a:p>
            <a:r>
              <a:rPr lang="zh-CN" altLang="en-US" dirty="0"/>
              <a:t>导流是指在打通之后把视频号内容以信息流广告的方式对用户进行投放，而且这种广告的用户体验更佳。从理论和技术上讲，视频号内容下方可以链接公众号、订阅号、小程序、第三方应用等，在地址选项中还可以链接地址，用户看完短视频后，若产生消费冲动就可以实现直接的转化。</a:t>
            </a:r>
            <a:endParaRPr lang="zh-CN" altLang="en-US" dirty="0"/>
          </a:p>
          <a:p>
            <a:r>
              <a:rPr lang="zh-CN" altLang="en-US" dirty="0"/>
              <a:t>闭环是指通过视频号，将用户沉淀在微信生态圈的内部，形成闭环，即将用户的注意力、流量乃至购买力留在微信的生态圈内。因为只要用户在微信的</a:t>
            </a:r>
            <a:r>
              <a:rPr lang="en-US" altLang="zh-CN" dirty="0"/>
              <a:t>“</a:t>
            </a:r>
            <a:r>
              <a:rPr lang="zh-CN" altLang="en-US" dirty="0"/>
              <a:t>五指山</a:t>
            </a:r>
            <a:r>
              <a:rPr lang="en-US" altLang="zh-CN" dirty="0"/>
              <a:t>”</a:t>
            </a:r>
            <a:r>
              <a:rPr lang="zh-CN" altLang="en-US" dirty="0"/>
              <a:t>之内流动，最后找到一个落脚点停下来，就会形成闭环。</a:t>
            </a:r>
            <a:endParaRPr lang="zh-CN" altLang="en-US"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normAutofit fontScale="90000"/>
          </a:bodyPr>
          <a:lstStyle/>
          <a:p>
            <a:r>
              <a:rPr lang="en-US" altLang="zh-CN" dirty="0"/>
              <a:t>1.3.3 </a:t>
            </a:r>
            <a:r>
              <a:rPr lang="zh-CN" altLang="en-US" dirty="0"/>
              <a:t>视频号</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dirty="0"/>
              <a:t>2</a:t>
            </a:r>
            <a:r>
              <a:rPr lang="zh-CN" altLang="en-US" dirty="0"/>
              <a:t>．视频号的特点</a:t>
            </a:r>
            <a:endParaRPr lang="zh-CN" altLang="en-US" dirty="0"/>
          </a:p>
          <a:p>
            <a:r>
              <a:rPr lang="zh-CN" altLang="en-US" dirty="0"/>
              <a:t>视频号是一种呈现信息流的方式，它与抖音的单屏呈现方式不同，更加注重社交关系。</a:t>
            </a:r>
            <a:endParaRPr lang="zh-CN" altLang="en-US" dirty="0"/>
          </a:p>
          <a:p>
            <a:r>
              <a:rPr lang="zh-CN" altLang="en-US" dirty="0"/>
              <a:t>视频号是社交领域中最大的私域流量池之一，可以借助用户的社交关系来传递视频号内容，其推送更加符合用户口味的内容。</a:t>
            </a:r>
            <a:endParaRPr lang="zh-CN" altLang="en-US" dirty="0"/>
          </a:p>
          <a:p>
            <a:r>
              <a:rPr lang="zh-CN" altLang="en-US" dirty="0"/>
              <a:t>视频号采用的是一种以社交关系为主的推荐算法，当微信用户点赞视频号上的某个作品后，该用户的好友能在视频号的</a:t>
            </a:r>
            <a:r>
              <a:rPr lang="en-US" altLang="zh-CN" dirty="0"/>
              <a:t>“</a:t>
            </a:r>
            <a:r>
              <a:rPr lang="zh-CN" altLang="en-US" dirty="0"/>
              <a:t>朋友</a:t>
            </a:r>
            <a:r>
              <a:rPr lang="en-US" altLang="zh-CN" dirty="0"/>
              <a:t>”</a:t>
            </a:r>
            <a:r>
              <a:rPr lang="zh-CN" altLang="en-US" dirty="0"/>
              <a:t>界面中看到被点赞的作品。</a:t>
            </a:r>
            <a:endParaRPr lang="zh-CN" altLang="en-US"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1"/>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1" y="0"/>
            <a:ext cx="6370320"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5" name="直接连接符 3"/>
          <p:cNvCxnSpPr>
            <a:cxnSpLocks noChangeShapeType="1"/>
          </p:cNvCxnSpPr>
          <p:nvPr/>
        </p:nvCxnSpPr>
        <p:spPr bwMode="auto">
          <a:xfrm>
            <a:off x="7058505" y="1297659"/>
            <a:ext cx="5134028" cy="0"/>
          </a:xfrm>
          <a:prstGeom prst="line">
            <a:avLst/>
          </a:prstGeom>
          <a:noFill/>
          <a:ln w="9525" cmpd="sng">
            <a:solidFill>
              <a:srgbClr val="504B48"/>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6" name="TextBox 5"/>
          <p:cNvSpPr txBox="1">
            <a:spLocks noChangeArrowheads="1"/>
          </p:cNvSpPr>
          <p:nvPr/>
        </p:nvSpPr>
        <p:spPr bwMode="auto">
          <a:xfrm>
            <a:off x="10226409" y="503349"/>
            <a:ext cx="1340363" cy="7798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4300">
                <a:solidFill>
                  <a:srgbClr val="504B48"/>
                </a:solidFill>
                <a:latin typeface="微软雅黑" panose="020B0503020204020204" pitchFamily="34" charset="-122"/>
                <a:ea typeface="微软雅黑" panose="020B0503020204020204" pitchFamily="34" charset="-122"/>
              </a:rPr>
              <a:t>目录</a:t>
            </a:r>
            <a:endParaRPr lang="zh-CN" altLang="en-US" sz="4300">
              <a:solidFill>
                <a:srgbClr val="504B48"/>
              </a:solidFill>
              <a:latin typeface="微软雅黑" panose="020B0503020204020204" pitchFamily="34" charset="-122"/>
              <a:ea typeface="微软雅黑" panose="020B0503020204020204" pitchFamily="34" charset="-122"/>
            </a:endParaRPr>
          </a:p>
        </p:txBody>
      </p:sp>
      <p:sp>
        <p:nvSpPr>
          <p:cNvPr id="7" name="TextBox 6"/>
          <p:cNvSpPr txBox="1">
            <a:spLocks noChangeArrowheads="1"/>
          </p:cNvSpPr>
          <p:nvPr/>
        </p:nvSpPr>
        <p:spPr bwMode="auto">
          <a:xfrm>
            <a:off x="8937517" y="789159"/>
            <a:ext cx="1169398" cy="4002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a:solidFill>
                  <a:srgbClr val="504B48"/>
                </a:solidFill>
                <a:ea typeface="微软雅黑" panose="020B0503020204020204" pitchFamily="34" charset="-122"/>
              </a:rPr>
              <a:t>Contents</a:t>
            </a:r>
            <a:endParaRPr lang="zh-CN" altLang="en-US">
              <a:solidFill>
                <a:srgbClr val="504B48"/>
              </a:solidFill>
              <a:ea typeface="微软雅黑" panose="020B0503020204020204" pitchFamily="34" charset="-122"/>
            </a:endParaRPr>
          </a:p>
        </p:txBody>
      </p:sp>
      <p:sp>
        <p:nvSpPr>
          <p:cNvPr id="8" name="矩形 7"/>
          <p:cNvSpPr>
            <a:spLocks noChangeArrowheads="1"/>
          </p:cNvSpPr>
          <p:nvPr/>
        </p:nvSpPr>
        <p:spPr bwMode="auto">
          <a:xfrm>
            <a:off x="11602057" y="598618"/>
            <a:ext cx="588357" cy="588570"/>
          </a:xfrm>
          <a:prstGeom prst="rect">
            <a:avLst/>
          </a:prstGeom>
          <a:solidFill>
            <a:srgbClr val="BE0202"/>
          </a:solidFill>
          <a:ln>
            <a:noFill/>
          </a:ln>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36" name="TextBox 15"/>
          <p:cNvSpPr txBox="1">
            <a:spLocks noChangeArrowheads="1"/>
          </p:cNvSpPr>
          <p:nvPr>
            <p:custDataLst>
              <p:tags r:id="rId2"/>
            </p:custDataLst>
          </p:nvPr>
        </p:nvSpPr>
        <p:spPr bwMode="auto">
          <a:xfrm>
            <a:off x="7423150" y="2498725"/>
            <a:ext cx="4139565" cy="48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rPr>
              <a:t>短视频制作流程解析</a:t>
            </a:r>
            <a:endPar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10" name="任意多边形 9"/>
          <p:cNvSpPr/>
          <p:nvPr/>
        </p:nvSpPr>
        <p:spPr>
          <a:xfrm>
            <a:off x="-50800" y="-50800"/>
            <a:ext cx="6471920" cy="7030720"/>
          </a:xfrm>
          <a:custGeom>
            <a:avLst/>
            <a:gdLst>
              <a:gd name="connsiteX0" fmla="*/ 60960 w 6471920"/>
              <a:gd name="connsiteY0" fmla="*/ 0 h 7030720"/>
              <a:gd name="connsiteX1" fmla="*/ 6471920 w 6471920"/>
              <a:gd name="connsiteY1" fmla="*/ 10160 h 7030720"/>
              <a:gd name="connsiteX2" fmla="*/ 3291840 w 6471920"/>
              <a:gd name="connsiteY2" fmla="*/ 7030720 h 7030720"/>
              <a:gd name="connsiteX3" fmla="*/ 10160 w 6471920"/>
              <a:gd name="connsiteY3" fmla="*/ 7030720 h 7030720"/>
              <a:gd name="connsiteX4" fmla="*/ 0 w 6471920"/>
              <a:gd name="connsiteY4" fmla="*/ 10160 h 7030720"/>
              <a:gd name="connsiteX5" fmla="*/ 60960 w 6471920"/>
              <a:gd name="connsiteY5" fmla="*/ 0 h 7030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71920" h="7030720">
                <a:moveTo>
                  <a:pt x="60960" y="0"/>
                </a:moveTo>
                <a:lnTo>
                  <a:pt x="6471920" y="10160"/>
                </a:lnTo>
                <a:lnTo>
                  <a:pt x="3291840" y="7030720"/>
                </a:lnTo>
                <a:lnTo>
                  <a:pt x="10160" y="7030720"/>
                </a:lnTo>
                <a:cubicBezTo>
                  <a:pt x="6773" y="4690533"/>
                  <a:pt x="3387" y="2350347"/>
                  <a:pt x="0" y="10160"/>
                </a:cubicBezTo>
                <a:lnTo>
                  <a:pt x="60960" y="0"/>
                </a:lnTo>
                <a:close/>
              </a:path>
            </a:pathLst>
          </a:custGeom>
          <a:gradFill flip="none" rotWithShape="1">
            <a:gsLst>
              <a:gs pos="66000">
                <a:schemeClr val="bg1">
                  <a:alpha val="30000"/>
                </a:schemeClr>
              </a:gs>
              <a:gs pos="27000">
                <a:srgbClr val="0070C0">
                  <a:alpha val="40000"/>
                </a:srgbClr>
              </a:gs>
              <a:gs pos="0">
                <a:schemeClr val="tx1">
                  <a:lumMod val="65000"/>
                  <a:lumOff val="35000"/>
                  <a:alpha val="30000"/>
                </a:schemeClr>
              </a:gs>
              <a:gs pos="100000">
                <a:srgbClr val="FFC000">
                  <a:alpha val="40000"/>
                </a:srgb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TextBox 15"/>
          <p:cNvSpPr txBox="1">
            <a:spLocks noChangeArrowheads="1"/>
          </p:cNvSpPr>
          <p:nvPr>
            <p:custDataLst>
              <p:tags r:id="rId3"/>
            </p:custDataLst>
          </p:nvPr>
        </p:nvSpPr>
        <p:spPr bwMode="auto">
          <a:xfrm>
            <a:off x="7451725" y="1510030"/>
            <a:ext cx="4233545" cy="48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rPr>
              <a:t>短视频概述</a:t>
            </a:r>
            <a:endPar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43" name="Oval 5"/>
          <p:cNvSpPr>
            <a:spLocks noChangeArrowheads="1"/>
          </p:cNvSpPr>
          <p:nvPr>
            <p:custDataLst>
              <p:tags r:id="rId4"/>
            </p:custDataLst>
          </p:nvPr>
        </p:nvSpPr>
        <p:spPr bwMode="auto">
          <a:xfrm>
            <a:off x="6766560" y="2466340"/>
            <a:ext cx="579120" cy="581660"/>
          </a:xfrm>
          <a:prstGeom prst="ellipse">
            <a:avLst/>
          </a:prstGeom>
          <a:solidFill>
            <a:schemeClr val="tx1">
              <a:lumMod val="65000"/>
              <a:lumOff val="35000"/>
            </a:schemeClr>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44" name="Freeform 8"/>
          <p:cNvSpPr/>
          <p:nvPr>
            <p:custDataLst>
              <p:tags r:id="rId5"/>
            </p:custDataLst>
          </p:nvPr>
        </p:nvSpPr>
        <p:spPr bwMode="auto">
          <a:xfrm>
            <a:off x="6728460" y="2754630"/>
            <a:ext cx="654050" cy="321945"/>
          </a:xfrm>
          <a:custGeom>
            <a:avLst/>
            <a:gdLst>
              <a:gd name="T0" fmla="*/ 3963 w 3963"/>
              <a:gd name="T1" fmla="*/ 0 h 1997"/>
              <a:gd name="T2" fmla="*/ 3963 w 3963"/>
              <a:gd name="T3" fmla="*/ 16 h 1997"/>
              <a:gd name="T4" fmla="*/ 1982 w 3963"/>
              <a:gd name="T5" fmla="*/ 1997 h 1997"/>
              <a:gd name="T6" fmla="*/ 0 w 3963"/>
              <a:gd name="T7" fmla="*/ 16 h 1997"/>
            </a:gdLst>
            <a:ahLst/>
            <a:cxnLst>
              <a:cxn ang="0">
                <a:pos x="T0" y="T1"/>
              </a:cxn>
              <a:cxn ang="0">
                <a:pos x="T2" y="T3"/>
              </a:cxn>
              <a:cxn ang="0">
                <a:pos x="T4" y="T5"/>
              </a:cxn>
              <a:cxn ang="0">
                <a:pos x="T6" y="T7"/>
              </a:cxn>
            </a:cxnLst>
            <a:rect l="0" t="0" r="r" b="b"/>
            <a:pathLst>
              <a:path w="3963" h="1997">
                <a:moveTo>
                  <a:pt x="3963" y="0"/>
                </a:moveTo>
                <a:cubicBezTo>
                  <a:pt x="3963" y="5"/>
                  <a:pt x="3963" y="11"/>
                  <a:pt x="3963" y="16"/>
                </a:cubicBezTo>
                <a:cubicBezTo>
                  <a:pt x="3963" y="1110"/>
                  <a:pt x="3076" y="1997"/>
                  <a:pt x="1982" y="1997"/>
                </a:cubicBezTo>
                <a:cubicBezTo>
                  <a:pt x="888" y="1997"/>
                  <a:pt x="0" y="1110"/>
                  <a:pt x="0" y="16"/>
                </a:cubicBezTo>
              </a:path>
            </a:pathLst>
          </a:custGeom>
          <a:noFill/>
          <a:ln w="19050" cap="flat" cmpd="sng">
            <a:solidFill>
              <a:srgbClr val="4E4B49"/>
            </a:solidFill>
            <a:prstDash val="dash"/>
            <a:round/>
          </a:ln>
          <a:extLst>
            <a:ext uri="{909E8E84-426E-40DD-AFC4-6F175D3DCCD1}">
              <a14:hiddenFill xmlns:a14="http://schemas.microsoft.com/office/drawing/2010/main">
                <a:solidFill>
                  <a:srgbClr val="FFFFFF"/>
                </a:solidFill>
              </a14:hiddenFill>
            </a:ext>
          </a:extLst>
        </p:spPr>
        <p:txBody>
          <a:bodyPr lIns="121917" tIns="60958" rIns="121917" bIns="60958"/>
          <a:lstStyle/>
          <a:p>
            <a:endParaRPr lang="zh-CN" altLang="en-US"/>
          </a:p>
        </p:txBody>
      </p:sp>
      <p:sp>
        <p:nvSpPr>
          <p:cNvPr id="45" name="Oval 9"/>
          <p:cNvSpPr>
            <a:spLocks noChangeArrowheads="1"/>
          </p:cNvSpPr>
          <p:nvPr>
            <p:custDataLst>
              <p:tags r:id="rId6"/>
            </p:custDataLst>
          </p:nvPr>
        </p:nvSpPr>
        <p:spPr bwMode="auto">
          <a:xfrm>
            <a:off x="7358380" y="271843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47" name="TextBox 13"/>
          <p:cNvSpPr txBox="1">
            <a:spLocks noChangeArrowheads="1"/>
          </p:cNvSpPr>
          <p:nvPr>
            <p:custDataLst>
              <p:tags r:id="rId7"/>
            </p:custDataLst>
          </p:nvPr>
        </p:nvSpPr>
        <p:spPr bwMode="auto">
          <a:xfrm>
            <a:off x="6735445" y="2527935"/>
            <a:ext cx="725170" cy="48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sz="2400" dirty="0">
                <a:solidFill>
                  <a:srgbClr val="F8F8F8"/>
                </a:solidFill>
              </a:rPr>
              <a:t>1.2</a:t>
            </a:r>
            <a:endParaRPr lang="zh-CN" altLang="en-US" sz="2400" dirty="0">
              <a:solidFill>
                <a:srgbClr val="F8F8F8"/>
              </a:solidFill>
            </a:endParaRPr>
          </a:p>
        </p:txBody>
      </p:sp>
      <p:sp>
        <p:nvSpPr>
          <p:cNvPr id="48" name="Oval 9"/>
          <p:cNvSpPr>
            <a:spLocks noChangeArrowheads="1"/>
          </p:cNvSpPr>
          <p:nvPr>
            <p:custDataLst>
              <p:tags r:id="rId8"/>
            </p:custDataLst>
          </p:nvPr>
        </p:nvSpPr>
        <p:spPr bwMode="auto">
          <a:xfrm>
            <a:off x="6700520" y="271843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49" name="Oval 5"/>
          <p:cNvSpPr>
            <a:spLocks noChangeArrowheads="1"/>
          </p:cNvSpPr>
          <p:nvPr>
            <p:custDataLst>
              <p:tags r:id="rId9"/>
            </p:custDataLst>
          </p:nvPr>
        </p:nvSpPr>
        <p:spPr bwMode="auto">
          <a:xfrm>
            <a:off x="6760845" y="1450340"/>
            <a:ext cx="579120" cy="581660"/>
          </a:xfrm>
          <a:prstGeom prst="ellipse">
            <a:avLst/>
          </a:prstGeom>
          <a:solidFill>
            <a:schemeClr val="tx1">
              <a:lumMod val="65000"/>
              <a:lumOff val="35000"/>
            </a:schemeClr>
          </a:solidFill>
          <a:ln>
            <a:noFill/>
          </a:ln>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50" name="Freeform 8"/>
          <p:cNvSpPr/>
          <p:nvPr>
            <p:custDataLst>
              <p:tags r:id="rId10"/>
            </p:custDataLst>
          </p:nvPr>
        </p:nvSpPr>
        <p:spPr bwMode="auto">
          <a:xfrm>
            <a:off x="6722745" y="1738630"/>
            <a:ext cx="654050" cy="321945"/>
          </a:xfrm>
          <a:custGeom>
            <a:avLst/>
            <a:gdLst>
              <a:gd name="T0" fmla="*/ 3963 w 3963"/>
              <a:gd name="T1" fmla="*/ 0 h 1997"/>
              <a:gd name="T2" fmla="*/ 3963 w 3963"/>
              <a:gd name="T3" fmla="*/ 16 h 1997"/>
              <a:gd name="T4" fmla="*/ 1982 w 3963"/>
              <a:gd name="T5" fmla="*/ 1997 h 1997"/>
              <a:gd name="T6" fmla="*/ 0 w 3963"/>
              <a:gd name="T7" fmla="*/ 16 h 1997"/>
            </a:gdLst>
            <a:ahLst/>
            <a:cxnLst>
              <a:cxn ang="0">
                <a:pos x="T0" y="T1"/>
              </a:cxn>
              <a:cxn ang="0">
                <a:pos x="T2" y="T3"/>
              </a:cxn>
              <a:cxn ang="0">
                <a:pos x="T4" y="T5"/>
              </a:cxn>
              <a:cxn ang="0">
                <a:pos x="T6" y="T7"/>
              </a:cxn>
            </a:cxnLst>
            <a:rect l="0" t="0" r="r" b="b"/>
            <a:pathLst>
              <a:path w="3963" h="1997">
                <a:moveTo>
                  <a:pt x="3963" y="0"/>
                </a:moveTo>
                <a:cubicBezTo>
                  <a:pt x="3963" y="5"/>
                  <a:pt x="3963" y="11"/>
                  <a:pt x="3963" y="16"/>
                </a:cubicBezTo>
                <a:cubicBezTo>
                  <a:pt x="3963" y="1110"/>
                  <a:pt x="3076" y="1997"/>
                  <a:pt x="1982" y="1997"/>
                </a:cubicBezTo>
                <a:cubicBezTo>
                  <a:pt x="888" y="1997"/>
                  <a:pt x="0" y="1110"/>
                  <a:pt x="0" y="16"/>
                </a:cubicBezTo>
              </a:path>
            </a:pathLst>
          </a:custGeom>
          <a:noFill/>
          <a:ln w="19050" cap="flat" cmpd="sng">
            <a:solidFill>
              <a:srgbClr val="4E4B49"/>
            </a:solidFill>
            <a:prstDash val="dash"/>
            <a:round/>
          </a:ln>
          <a:extLst>
            <a:ext uri="{909E8E84-426E-40DD-AFC4-6F175D3DCCD1}">
              <a14:hiddenFill xmlns:a14="http://schemas.microsoft.com/office/drawing/2010/main">
                <a:solidFill>
                  <a:srgbClr val="FFFFFF"/>
                </a:solidFill>
              </a14:hiddenFill>
            </a:ext>
          </a:extLst>
        </p:spPr>
        <p:txBody>
          <a:bodyPr lIns="121917" tIns="60958" rIns="121917" bIns="60958"/>
          <a:lstStyle/>
          <a:p>
            <a:endParaRPr lang="zh-CN" altLang="en-US"/>
          </a:p>
        </p:txBody>
      </p:sp>
      <p:sp>
        <p:nvSpPr>
          <p:cNvPr id="51" name="Oval 9"/>
          <p:cNvSpPr>
            <a:spLocks noChangeArrowheads="1"/>
          </p:cNvSpPr>
          <p:nvPr>
            <p:custDataLst>
              <p:tags r:id="rId11"/>
            </p:custDataLst>
          </p:nvPr>
        </p:nvSpPr>
        <p:spPr bwMode="auto">
          <a:xfrm>
            <a:off x="7352665" y="170243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52" name="TextBox 13"/>
          <p:cNvSpPr txBox="1">
            <a:spLocks noChangeArrowheads="1"/>
          </p:cNvSpPr>
          <p:nvPr>
            <p:custDataLst>
              <p:tags r:id="rId12"/>
            </p:custDataLst>
          </p:nvPr>
        </p:nvSpPr>
        <p:spPr bwMode="auto">
          <a:xfrm>
            <a:off x="6729730" y="1511935"/>
            <a:ext cx="725170" cy="48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sz="2400" dirty="0">
                <a:solidFill>
                  <a:srgbClr val="F8F8F8"/>
                </a:solidFill>
              </a:rPr>
              <a:t>1.1</a:t>
            </a:r>
            <a:endParaRPr lang="zh-CN" altLang="en-US" sz="2400" dirty="0">
              <a:solidFill>
                <a:srgbClr val="F8F8F8"/>
              </a:solidFill>
            </a:endParaRPr>
          </a:p>
        </p:txBody>
      </p:sp>
      <p:sp>
        <p:nvSpPr>
          <p:cNvPr id="53" name="Oval 9"/>
          <p:cNvSpPr>
            <a:spLocks noChangeArrowheads="1"/>
          </p:cNvSpPr>
          <p:nvPr>
            <p:custDataLst>
              <p:tags r:id="rId13"/>
            </p:custDataLst>
          </p:nvPr>
        </p:nvSpPr>
        <p:spPr bwMode="auto">
          <a:xfrm>
            <a:off x="6694805" y="170243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cxnSp>
        <p:nvCxnSpPr>
          <p:cNvPr id="60" name="直接连接符 59"/>
          <p:cNvCxnSpPr/>
          <p:nvPr>
            <p:custDataLst>
              <p:tags r:id="rId14"/>
            </p:custDataLst>
          </p:nvPr>
        </p:nvCxnSpPr>
        <p:spPr>
          <a:xfrm>
            <a:off x="7546340" y="5015865"/>
            <a:ext cx="2753360" cy="1905"/>
          </a:xfrm>
          <a:prstGeom prst="line">
            <a:avLst/>
          </a:prstGeom>
          <a:ln w="19050">
            <a:solidFill>
              <a:srgbClr val="BE0202"/>
            </a:solidFill>
            <a:prstDash val="dash"/>
          </a:ln>
        </p:spPr>
        <p:style>
          <a:lnRef idx="1">
            <a:schemeClr val="accent1"/>
          </a:lnRef>
          <a:fillRef idx="0">
            <a:schemeClr val="accent1"/>
          </a:fillRef>
          <a:effectRef idx="0">
            <a:schemeClr val="accent1"/>
          </a:effectRef>
          <a:fontRef idx="minor">
            <a:schemeClr val="tx1"/>
          </a:fontRef>
        </p:style>
      </p:cxnSp>
      <p:sp>
        <p:nvSpPr>
          <p:cNvPr id="39" name="TextBox 15"/>
          <p:cNvSpPr txBox="1">
            <a:spLocks noChangeArrowheads="1"/>
          </p:cNvSpPr>
          <p:nvPr>
            <p:custDataLst>
              <p:tags r:id="rId15"/>
            </p:custDataLst>
          </p:nvPr>
        </p:nvSpPr>
        <p:spPr bwMode="auto">
          <a:xfrm>
            <a:off x="7473950" y="3563620"/>
            <a:ext cx="3902075" cy="48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rPr>
              <a:t>热门短视频平台介绍</a:t>
            </a:r>
            <a:endPar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62" name="Oval 5"/>
          <p:cNvSpPr>
            <a:spLocks noChangeArrowheads="1"/>
          </p:cNvSpPr>
          <p:nvPr>
            <p:custDataLst>
              <p:tags r:id="rId16"/>
            </p:custDataLst>
          </p:nvPr>
        </p:nvSpPr>
        <p:spPr bwMode="auto">
          <a:xfrm>
            <a:off x="6789420" y="3492500"/>
            <a:ext cx="579120" cy="581660"/>
          </a:xfrm>
          <a:prstGeom prst="ellipse">
            <a:avLst/>
          </a:prstGeom>
          <a:solidFill>
            <a:schemeClr val="tx1">
              <a:lumMod val="65000"/>
              <a:lumOff val="35000"/>
            </a:schemeClr>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63" name="Freeform 8"/>
          <p:cNvSpPr/>
          <p:nvPr>
            <p:custDataLst>
              <p:tags r:id="rId17"/>
            </p:custDataLst>
          </p:nvPr>
        </p:nvSpPr>
        <p:spPr bwMode="auto">
          <a:xfrm>
            <a:off x="6751320" y="3780790"/>
            <a:ext cx="654050" cy="321945"/>
          </a:xfrm>
          <a:custGeom>
            <a:avLst/>
            <a:gdLst>
              <a:gd name="T0" fmla="*/ 3963 w 3963"/>
              <a:gd name="T1" fmla="*/ 0 h 1997"/>
              <a:gd name="T2" fmla="*/ 3963 w 3963"/>
              <a:gd name="T3" fmla="*/ 16 h 1997"/>
              <a:gd name="T4" fmla="*/ 1982 w 3963"/>
              <a:gd name="T5" fmla="*/ 1997 h 1997"/>
              <a:gd name="T6" fmla="*/ 0 w 3963"/>
              <a:gd name="T7" fmla="*/ 16 h 1997"/>
            </a:gdLst>
            <a:ahLst/>
            <a:cxnLst>
              <a:cxn ang="0">
                <a:pos x="T0" y="T1"/>
              </a:cxn>
              <a:cxn ang="0">
                <a:pos x="T2" y="T3"/>
              </a:cxn>
              <a:cxn ang="0">
                <a:pos x="T4" y="T5"/>
              </a:cxn>
              <a:cxn ang="0">
                <a:pos x="T6" y="T7"/>
              </a:cxn>
            </a:cxnLst>
            <a:rect l="0" t="0" r="r" b="b"/>
            <a:pathLst>
              <a:path w="3963" h="1997">
                <a:moveTo>
                  <a:pt x="3963" y="0"/>
                </a:moveTo>
                <a:cubicBezTo>
                  <a:pt x="3963" y="5"/>
                  <a:pt x="3963" y="11"/>
                  <a:pt x="3963" y="16"/>
                </a:cubicBezTo>
                <a:cubicBezTo>
                  <a:pt x="3963" y="1110"/>
                  <a:pt x="3076" y="1997"/>
                  <a:pt x="1982" y="1997"/>
                </a:cubicBezTo>
                <a:cubicBezTo>
                  <a:pt x="888" y="1997"/>
                  <a:pt x="0" y="1110"/>
                  <a:pt x="0" y="16"/>
                </a:cubicBezTo>
              </a:path>
            </a:pathLst>
          </a:custGeom>
          <a:noFill/>
          <a:ln w="19050" cap="flat" cmpd="sng">
            <a:solidFill>
              <a:srgbClr val="4E4B49"/>
            </a:solidFill>
            <a:prstDash val="dash"/>
            <a:round/>
          </a:ln>
          <a:extLst>
            <a:ext uri="{909E8E84-426E-40DD-AFC4-6F175D3DCCD1}">
              <a14:hiddenFill xmlns:a14="http://schemas.microsoft.com/office/drawing/2010/main">
                <a:solidFill>
                  <a:srgbClr val="FFFFFF"/>
                </a:solidFill>
              </a14:hiddenFill>
            </a:ext>
          </a:extLst>
        </p:spPr>
        <p:txBody>
          <a:bodyPr lIns="121917" tIns="60958" rIns="121917" bIns="60958"/>
          <a:lstStyle/>
          <a:p>
            <a:endParaRPr lang="zh-CN" altLang="en-US"/>
          </a:p>
        </p:txBody>
      </p:sp>
      <p:sp>
        <p:nvSpPr>
          <p:cNvPr id="64" name="Oval 9"/>
          <p:cNvSpPr>
            <a:spLocks noChangeArrowheads="1"/>
          </p:cNvSpPr>
          <p:nvPr>
            <p:custDataLst>
              <p:tags r:id="rId18"/>
            </p:custDataLst>
          </p:nvPr>
        </p:nvSpPr>
        <p:spPr bwMode="auto">
          <a:xfrm>
            <a:off x="7381240" y="374459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65" name="TextBox 13"/>
          <p:cNvSpPr txBox="1">
            <a:spLocks noChangeArrowheads="1"/>
          </p:cNvSpPr>
          <p:nvPr>
            <p:custDataLst>
              <p:tags r:id="rId19"/>
            </p:custDataLst>
          </p:nvPr>
        </p:nvSpPr>
        <p:spPr bwMode="auto">
          <a:xfrm>
            <a:off x="6758305" y="3554095"/>
            <a:ext cx="725170" cy="48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sz="2400" dirty="0">
                <a:solidFill>
                  <a:srgbClr val="F8F8F8"/>
                </a:solidFill>
              </a:rPr>
              <a:t>1.3</a:t>
            </a:r>
            <a:endParaRPr lang="zh-CN" altLang="en-US" sz="2400" dirty="0">
              <a:solidFill>
                <a:srgbClr val="F8F8F8"/>
              </a:solidFill>
            </a:endParaRPr>
          </a:p>
        </p:txBody>
      </p:sp>
      <p:sp>
        <p:nvSpPr>
          <p:cNvPr id="66" name="Oval 9"/>
          <p:cNvSpPr>
            <a:spLocks noChangeArrowheads="1"/>
          </p:cNvSpPr>
          <p:nvPr>
            <p:custDataLst>
              <p:tags r:id="rId20"/>
            </p:custDataLst>
          </p:nvPr>
        </p:nvSpPr>
        <p:spPr bwMode="auto">
          <a:xfrm>
            <a:off x="6722745" y="374459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38" name="TextBox 15"/>
          <p:cNvSpPr txBox="1">
            <a:spLocks noChangeArrowheads="1"/>
          </p:cNvSpPr>
          <p:nvPr>
            <p:custDataLst>
              <p:tags r:id="rId21"/>
            </p:custDataLst>
          </p:nvPr>
        </p:nvSpPr>
        <p:spPr bwMode="auto">
          <a:xfrm>
            <a:off x="7473950" y="4573905"/>
            <a:ext cx="3902075" cy="48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400" dirty="0">
                <a:solidFill>
                  <a:schemeClr val="accent1"/>
                </a:solidFill>
                <a:latin typeface="微软雅黑" panose="020B0503020204020204" pitchFamily="34" charset="-122"/>
                <a:ea typeface="微软雅黑" panose="020B0503020204020204" pitchFamily="34" charset="-122"/>
              </a:rPr>
              <a:t>高流量短视频的特点</a:t>
            </a:r>
            <a:endParaRPr lang="zh-CN" altLang="en-US" sz="2400" dirty="0">
              <a:solidFill>
                <a:schemeClr val="accent1"/>
              </a:solidFill>
              <a:latin typeface="微软雅黑" panose="020B0503020204020204" pitchFamily="34" charset="-122"/>
              <a:ea typeface="微软雅黑" panose="020B0503020204020204" pitchFamily="34" charset="-122"/>
            </a:endParaRPr>
          </a:p>
        </p:txBody>
      </p:sp>
      <p:sp>
        <p:nvSpPr>
          <p:cNvPr id="40" name="Oval 5"/>
          <p:cNvSpPr>
            <a:spLocks noChangeArrowheads="1"/>
          </p:cNvSpPr>
          <p:nvPr>
            <p:custDataLst>
              <p:tags r:id="rId22"/>
            </p:custDataLst>
          </p:nvPr>
        </p:nvSpPr>
        <p:spPr bwMode="auto">
          <a:xfrm>
            <a:off x="6789420" y="4502785"/>
            <a:ext cx="579120" cy="581660"/>
          </a:xfrm>
          <a:prstGeom prst="ellipse">
            <a:avLst/>
          </a:prstGeom>
          <a:solidFill>
            <a:srgbClr val="BE0202"/>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41" name="Freeform 8"/>
          <p:cNvSpPr/>
          <p:nvPr>
            <p:custDataLst>
              <p:tags r:id="rId23"/>
            </p:custDataLst>
          </p:nvPr>
        </p:nvSpPr>
        <p:spPr bwMode="auto">
          <a:xfrm>
            <a:off x="6751320" y="4791075"/>
            <a:ext cx="654050" cy="321945"/>
          </a:xfrm>
          <a:custGeom>
            <a:avLst/>
            <a:gdLst>
              <a:gd name="T0" fmla="*/ 3963 w 3963"/>
              <a:gd name="T1" fmla="*/ 0 h 1997"/>
              <a:gd name="T2" fmla="*/ 3963 w 3963"/>
              <a:gd name="T3" fmla="*/ 16 h 1997"/>
              <a:gd name="T4" fmla="*/ 1982 w 3963"/>
              <a:gd name="T5" fmla="*/ 1997 h 1997"/>
              <a:gd name="T6" fmla="*/ 0 w 3963"/>
              <a:gd name="T7" fmla="*/ 16 h 1997"/>
            </a:gdLst>
            <a:ahLst/>
            <a:cxnLst>
              <a:cxn ang="0">
                <a:pos x="T0" y="T1"/>
              </a:cxn>
              <a:cxn ang="0">
                <a:pos x="T2" y="T3"/>
              </a:cxn>
              <a:cxn ang="0">
                <a:pos x="T4" y="T5"/>
              </a:cxn>
              <a:cxn ang="0">
                <a:pos x="T6" y="T7"/>
              </a:cxn>
            </a:cxnLst>
            <a:rect l="0" t="0" r="r" b="b"/>
            <a:pathLst>
              <a:path w="3963" h="1997">
                <a:moveTo>
                  <a:pt x="3963" y="0"/>
                </a:moveTo>
                <a:cubicBezTo>
                  <a:pt x="3963" y="5"/>
                  <a:pt x="3963" y="11"/>
                  <a:pt x="3963" y="16"/>
                </a:cubicBezTo>
                <a:cubicBezTo>
                  <a:pt x="3963" y="1110"/>
                  <a:pt x="3076" y="1997"/>
                  <a:pt x="1982" y="1997"/>
                </a:cubicBezTo>
                <a:cubicBezTo>
                  <a:pt x="888" y="1997"/>
                  <a:pt x="0" y="1110"/>
                  <a:pt x="0" y="16"/>
                </a:cubicBezTo>
              </a:path>
            </a:pathLst>
          </a:custGeom>
          <a:noFill/>
          <a:ln w="19050" cap="flat" cmpd="sng">
            <a:solidFill>
              <a:srgbClr val="4E4B49"/>
            </a:solidFill>
            <a:prstDash val="dash"/>
            <a:round/>
          </a:ln>
          <a:extLst>
            <a:ext uri="{909E8E84-426E-40DD-AFC4-6F175D3DCCD1}">
              <a14:hiddenFill xmlns:a14="http://schemas.microsoft.com/office/drawing/2010/main">
                <a:solidFill>
                  <a:srgbClr val="FFFFFF"/>
                </a:solidFill>
              </a14:hiddenFill>
            </a:ext>
          </a:extLst>
        </p:spPr>
        <p:txBody>
          <a:bodyPr lIns="121917" tIns="60958" rIns="121917" bIns="60958"/>
          <a:lstStyle/>
          <a:p>
            <a:endParaRPr lang="zh-CN" altLang="en-US"/>
          </a:p>
        </p:txBody>
      </p:sp>
      <p:sp>
        <p:nvSpPr>
          <p:cNvPr id="42" name="Oval 9"/>
          <p:cNvSpPr>
            <a:spLocks noChangeArrowheads="1"/>
          </p:cNvSpPr>
          <p:nvPr>
            <p:custDataLst>
              <p:tags r:id="rId24"/>
            </p:custDataLst>
          </p:nvPr>
        </p:nvSpPr>
        <p:spPr bwMode="auto">
          <a:xfrm>
            <a:off x="7381240" y="475551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46" name="TextBox 13"/>
          <p:cNvSpPr txBox="1">
            <a:spLocks noChangeArrowheads="1"/>
          </p:cNvSpPr>
          <p:nvPr>
            <p:custDataLst>
              <p:tags r:id="rId25"/>
            </p:custDataLst>
          </p:nvPr>
        </p:nvSpPr>
        <p:spPr bwMode="auto">
          <a:xfrm>
            <a:off x="6758305" y="4565015"/>
            <a:ext cx="725170" cy="48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sz="2400" dirty="0">
                <a:solidFill>
                  <a:srgbClr val="F8F8F8"/>
                </a:solidFill>
              </a:rPr>
              <a:t>1.4</a:t>
            </a:r>
            <a:endParaRPr lang="zh-CN" altLang="en-US" sz="2400" dirty="0">
              <a:solidFill>
                <a:srgbClr val="F8F8F8"/>
              </a:solidFill>
            </a:endParaRPr>
          </a:p>
        </p:txBody>
      </p:sp>
      <p:sp>
        <p:nvSpPr>
          <p:cNvPr id="54" name="Oval 9"/>
          <p:cNvSpPr>
            <a:spLocks noChangeArrowheads="1"/>
          </p:cNvSpPr>
          <p:nvPr>
            <p:custDataLst>
              <p:tags r:id="rId26"/>
            </p:custDataLst>
          </p:nvPr>
        </p:nvSpPr>
        <p:spPr bwMode="auto">
          <a:xfrm>
            <a:off x="6722745" y="475551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grpSp>
        <p:nvGrpSpPr>
          <p:cNvPr id="2" name="组合 1"/>
          <p:cNvGrpSpPr/>
          <p:nvPr/>
        </p:nvGrpSpPr>
        <p:grpSpPr>
          <a:xfrm rot="21189419">
            <a:off x="10800235" y="5738391"/>
            <a:ext cx="1205755" cy="1055884"/>
            <a:chOff x="9712326" y="2736852"/>
            <a:chExt cx="652462" cy="581024"/>
          </a:xfrm>
          <a:solidFill>
            <a:schemeClr val="tx1">
              <a:lumMod val="65000"/>
              <a:lumOff val="35000"/>
            </a:schemeClr>
          </a:solidFill>
        </p:grpSpPr>
        <p:sp>
          <p:nvSpPr>
            <p:cNvPr id="3" name="Freeform 531"/>
            <p:cNvSpPr>
              <a:spLocks noEditPoints="1"/>
            </p:cNvSpPr>
            <p:nvPr>
              <p:custDataLst>
                <p:tags r:id="rId27"/>
              </p:custDataLst>
            </p:nvPr>
          </p:nvSpPr>
          <p:spPr bwMode="auto">
            <a:xfrm>
              <a:off x="9712326" y="2736852"/>
              <a:ext cx="557213" cy="484188"/>
            </a:xfrm>
            <a:custGeom>
              <a:avLst/>
              <a:gdLst>
                <a:gd name="T0" fmla="*/ 21 w 46"/>
                <a:gd name="T1" fmla="*/ 36 h 40"/>
                <a:gd name="T2" fmla="*/ 21 w 46"/>
                <a:gd name="T3" fmla="*/ 34 h 40"/>
                <a:gd name="T4" fmla="*/ 22 w 46"/>
                <a:gd name="T5" fmla="*/ 33 h 40"/>
                <a:gd name="T6" fmla="*/ 25 w 46"/>
                <a:gd name="T7" fmla="*/ 33 h 40"/>
                <a:gd name="T8" fmla="*/ 29 w 46"/>
                <a:gd name="T9" fmla="*/ 28 h 40"/>
                <a:gd name="T10" fmla="*/ 29 w 46"/>
                <a:gd name="T11" fmla="*/ 15 h 40"/>
                <a:gd name="T12" fmla="*/ 32 w 46"/>
                <a:gd name="T13" fmla="*/ 15 h 40"/>
                <a:gd name="T14" fmla="*/ 32 w 46"/>
                <a:gd name="T15" fmla="*/ 25 h 40"/>
                <a:gd name="T16" fmla="*/ 34 w 46"/>
                <a:gd name="T17" fmla="*/ 23 h 40"/>
                <a:gd name="T18" fmla="*/ 34 w 46"/>
                <a:gd name="T19" fmla="*/ 15 h 40"/>
                <a:gd name="T20" fmla="*/ 37 w 46"/>
                <a:gd name="T21" fmla="*/ 15 h 40"/>
                <a:gd name="T22" fmla="*/ 37 w 46"/>
                <a:gd name="T23" fmla="*/ 20 h 40"/>
                <a:gd name="T24" fmla="*/ 39 w 46"/>
                <a:gd name="T25" fmla="*/ 18 h 40"/>
                <a:gd name="T26" fmla="*/ 39 w 46"/>
                <a:gd name="T27" fmla="*/ 15 h 40"/>
                <a:gd name="T28" fmla="*/ 42 w 46"/>
                <a:gd name="T29" fmla="*/ 15 h 40"/>
                <a:gd name="T30" fmla="*/ 42 w 46"/>
                <a:gd name="T31" fmla="*/ 15 h 40"/>
                <a:gd name="T32" fmla="*/ 46 w 46"/>
                <a:gd name="T33" fmla="*/ 11 h 40"/>
                <a:gd name="T34" fmla="*/ 17 w 46"/>
                <a:gd name="T35" fmla="*/ 11 h 40"/>
                <a:gd name="T36" fmla="*/ 14 w 46"/>
                <a:gd name="T37" fmla="*/ 9 h 40"/>
                <a:gd name="T38" fmla="*/ 12 w 46"/>
                <a:gd name="T39" fmla="*/ 2 h 40"/>
                <a:gd name="T40" fmla="*/ 10 w 46"/>
                <a:gd name="T41" fmla="*/ 0 h 40"/>
                <a:gd name="T42" fmla="*/ 1 w 46"/>
                <a:gd name="T43" fmla="*/ 0 h 40"/>
                <a:gd name="T44" fmla="*/ 2 w 46"/>
                <a:gd name="T45" fmla="*/ 4 h 40"/>
                <a:gd name="T46" fmla="*/ 9 w 46"/>
                <a:gd name="T47" fmla="*/ 4 h 40"/>
                <a:gd name="T48" fmla="*/ 11 w 46"/>
                <a:gd name="T49" fmla="*/ 5 h 40"/>
                <a:gd name="T50" fmla="*/ 18 w 46"/>
                <a:gd name="T51" fmla="*/ 36 h 40"/>
                <a:gd name="T52" fmla="*/ 18 w 46"/>
                <a:gd name="T53" fmla="*/ 39 h 40"/>
                <a:gd name="T54" fmla="*/ 17 w 46"/>
                <a:gd name="T55" fmla="*/ 40 h 40"/>
                <a:gd name="T56" fmla="*/ 21 w 46"/>
                <a:gd name="T57" fmla="*/ 36 h 40"/>
                <a:gd name="T58" fmla="*/ 21 w 46"/>
                <a:gd name="T59" fmla="*/ 36 h 40"/>
                <a:gd name="T60" fmla="*/ 25 w 46"/>
                <a:gd name="T61" fmla="*/ 15 h 40"/>
                <a:gd name="T62" fmla="*/ 27 w 46"/>
                <a:gd name="T63" fmla="*/ 15 h 40"/>
                <a:gd name="T64" fmla="*/ 27 w 46"/>
                <a:gd name="T65" fmla="*/ 29 h 40"/>
                <a:gd name="T66" fmla="*/ 25 w 46"/>
                <a:gd name="T67" fmla="*/ 29 h 40"/>
                <a:gd name="T68" fmla="*/ 25 w 46"/>
                <a:gd name="T69" fmla="*/ 15 h 40"/>
                <a:gd name="T70" fmla="*/ 20 w 46"/>
                <a:gd name="T71" fmla="*/ 29 h 40"/>
                <a:gd name="T72" fmla="*/ 20 w 46"/>
                <a:gd name="T73" fmla="*/ 15 h 40"/>
                <a:gd name="T74" fmla="*/ 22 w 46"/>
                <a:gd name="T75" fmla="*/ 15 h 40"/>
                <a:gd name="T76" fmla="*/ 22 w 46"/>
                <a:gd name="T77" fmla="*/ 29 h 40"/>
                <a:gd name="T78" fmla="*/ 20 w 46"/>
                <a:gd name="T79" fmla="*/ 29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46" h="40">
                  <a:moveTo>
                    <a:pt x="21" y="36"/>
                  </a:moveTo>
                  <a:cubicBezTo>
                    <a:pt x="21" y="35"/>
                    <a:pt x="21" y="35"/>
                    <a:pt x="21" y="34"/>
                  </a:cubicBezTo>
                  <a:cubicBezTo>
                    <a:pt x="20" y="33"/>
                    <a:pt x="20" y="33"/>
                    <a:pt x="22" y="33"/>
                  </a:cubicBezTo>
                  <a:cubicBezTo>
                    <a:pt x="23" y="33"/>
                    <a:pt x="24" y="33"/>
                    <a:pt x="25" y="33"/>
                  </a:cubicBezTo>
                  <a:cubicBezTo>
                    <a:pt x="29" y="28"/>
                    <a:pt x="29" y="28"/>
                    <a:pt x="29" y="28"/>
                  </a:cubicBezTo>
                  <a:cubicBezTo>
                    <a:pt x="29" y="15"/>
                    <a:pt x="29" y="15"/>
                    <a:pt x="29" y="15"/>
                  </a:cubicBezTo>
                  <a:cubicBezTo>
                    <a:pt x="29" y="13"/>
                    <a:pt x="32" y="13"/>
                    <a:pt x="32" y="15"/>
                  </a:cubicBezTo>
                  <a:cubicBezTo>
                    <a:pt x="32" y="25"/>
                    <a:pt x="32" y="25"/>
                    <a:pt x="32" y="25"/>
                  </a:cubicBezTo>
                  <a:cubicBezTo>
                    <a:pt x="34" y="23"/>
                    <a:pt x="34" y="23"/>
                    <a:pt x="34" y="23"/>
                  </a:cubicBezTo>
                  <a:cubicBezTo>
                    <a:pt x="34" y="15"/>
                    <a:pt x="34" y="15"/>
                    <a:pt x="34" y="15"/>
                  </a:cubicBezTo>
                  <a:cubicBezTo>
                    <a:pt x="34" y="13"/>
                    <a:pt x="37" y="13"/>
                    <a:pt x="37" y="15"/>
                  </a:cubicBezTo>
                  <a:cubicBezTo>
                    <a:pt x="37" y="20"/>
                    <a:pt x="37" y="20"/>
                    <a:pt x="37" y="20"/>
                  </a:cubicBezTo>
                  <a:cubicBezTo>
                    <a:pt x="39" y="18"/>
                    <a:pt x="39" y="18"/>
                    <a:pt x="39" y="18"/>
                  </a:cubicBezTo>
                  <a:cubicBezTo>
                    <a:pt x="39" y="15"/>
                    <a:pt x="39" y="15"/>
                    <a:pt x="39" y="15"/>
                  </a:cubicBezTo>
                  <a:cubicBezTo>
                    <a:pt x="39" y="13"/>
                    <a:pt x="42" y="13"/>
                    <a:pt x="42" y="15"/>
                  </a:cubicBezTo>
                  <a:cubicBezTo>
                    <a:pt x="42" y="15"/>
                    <a:pt x="42" y="15"/>
                    <a:pt x="42" y="15"/>
                  </a:cubicBezTo>
                  <a:cubicBezTo>
                    <a:pt x="46" y="11"/>
                    <a:pt x="46" y="11"/>
                    <a:pt x="46" y="11"/>
                  </a:cubicBezTo>
                  <a:cubicBezTo>
                    <a:pt x="36" y="11"/>
                    <a:pt x="27" y="11"/>
                    <a:pt x="17" y="11"/>
                  </a:cubicBezTo>
                  <a:cubicBezTo>
                    <a:pt x="15" y="11"/>
                    <a:pt x="15" y="10"/>
                    <a:pt x="14" y="9"/>
                  </a:cubicBezTo>
                  <a:cubicBezTo>
                    <a:pt x="14" y="6"/>
                    <a:pt x="13" y="4"/>
                    <a:pt x="12" y="2"/>
                  </a:cubicBezTo>
                  <a:cubicBezTo>
                    <a:pt x="12" y="0"/>
                    <a:pt x="12" y="0"/>
                    <a:pt x="10" y="0"/>
                  </a:cubicBezTo>
                  <a:cubicBezTo>
                    <a:pt x="7" y="0"/>
                    <a:pt x="4" y="0"/>
                    <a:pt x="1" y="0"/>
                  </a:cubicBezTo>
                  <a:cubicBezTo>
                    <a:pt x="0" y="0"/>
                    <a:pt x="0" y="4"/>
                    <a:pt x="2" y="4"/>
                  </a:cubicBezTo>
                  <a:cubicBezTo>
                    <a:pt x="4" y="4"/>
                    <a:pt x="6" y="4"/>
                    <a:pt x="9" y="4"/>
                  </a:cubicBezTo>
                  <a:cubicBezTo>
                    <a:pt x="10" y="4"/>
                    <a:pt x="10" y="4"/>
                    <a:pt x="11" y="5"/>
                  </a:cubicBezTo>
                  <a:cubicBezTo>
                    <a:pt x="13" y="16"/>
                    <a:pt x="16" y="25"/>
                    <a:pt x="18" y="36"/>
                  </a:cubicBezTo>
                  <a:cubicBezTo>
                    <a:pt x="19" y="38"/>
                    <a:pt x="19" y="38"/>
                    <a:pt x="18" y="39"/>
                  </a:cubicBezTo>
                  <a:cubicBezTo>
                    <a:pt x="17" y="39"/>
                    <a:pt x="17" y="40"/>
                    <a:pt x="17" y="40"/>
                  </a:cubicBezTo>
                  <a:cubicBezTo>
                    <a:pt x="21" y="36"/>
                    <a:pt x="21" y="36"/>
                    <a:pt x="21" y="36"/>
                  </a:cubicBezTo>
                  <a:cubicBezTo>
                    <a:pt x="21" y="36"/>
                    <a:pt x="21" y="36"/>
                    <a:pt x="21" y="36"/>
                  </a:cubicBezTo>
                  <a:close/>
                  <a:moveTo>
                    <a:pt x="25" y="15"/>
                  </a:moveTo>
                  <a:cubicBezTo>
                    <a:pt x="25" y="13"/>
                    <a:pt x="27" y="13"/>
                    <a:pt x="27" y="15"/>
                  </a:cubicBezTo>
                  <a:cubicBezTo>
                    <a:pt x="27" y="29"/>
                    <a:pt x="27" y="29"/>
                    <a:pt x="27" y="29"/>
                  </a:cubicBezTo>
                  <a:cubicBezTo>
                    <a:pt x="27" y="30"/>
                    <a:pt x="25" y="30"/>
                    <a:pt x="25" y="29"/>
                  </a:cubicBezTo>
                  <a:lnTo>
                    <a:pt x="25" y="15"/>
                  </a:lnTo>
                  <a:close/>
                  <a:moveTo>
                    <a:pt x="20" y="29"/>
                  </a:moveTo>
                  <a:cubicBezTo>
                    <a:pt x="20" y="15"/>
                    <a:pt x="20" y="15"/>
                    <a:pt x="20" y="15"/>
                  </a:cubicBezTo>
                  <a:cubicBezTo>
                    <a:pt x="20" y="13"/>
                    <a:pt x="22" y="13"/>
                    <a:pt x="22" y="15"/>
                  </a:cubicBezTo>
                  <a:cubicBezTo>
                    <a:pt x="22" y="29"/>
                    <a:pt x="22" y="29"/>
                    <a:pt x="22" y="29"/>
                  </a:cubicBezTo>
                  <a:cubicBezTo>
                    <a:pt x="22" y="30"/>
                    <a:pt x="20" y="30"/>
                    <a:pt x="20" y="29"/>
                  </a:cubicBezTo>
                  <a:close/>
                </a:path>
              </a:pathLst>
            </a:custGeom>
            <a:grpFill/>
            <a:ln>
              <a:noFill/>
            </a:ln>
          </p:spPr>
          <p:txBody>
            <a:bodyPr/>
            <a:p>
              <a:pPr fontAlgn="auto">
                <a:spcBef>
                  <a:spcPts val="0"/>
                </a:spcBef>
                <a:spcAft>
                  <a:spcPts val="0"/>
                </a:spcAft>
                <a:defRPr/>
              </a:pPr>
              <a:endParaRPr lang="zh-CN" altLang="en-US">
                <a:latin typeface="+mn-lt"/>
                <a:ea typeface="+mn-ea"/>
              </a:endParaRPr>
            </a:p>
          </p:txBody>
        </p:sp>
        <p:sp>
          <p:nvSpPr>
            <p:cNvPr id="9" name="Freeform 532"/>
            <p:cNvSpPr>
              <a:spLocks noEditPoints="1"/>
            </p:cNvSpPr>
            <p:nvPr>
              <p:custDataLst>
                <p:tags r:id="rId28"/>
              </p:custDataLst>
            </p:nvPr>
          </p:nvSpPr>
          <p:spPr bwMode="auto">
            <a:xfrm>
              <a:off x="9906000" y="2870201"/>
              <a:ext cx="458788" cy="447675"/>
            </a:xfrm>
            <a:custGeom>
              <a:avLst/>
              <a:gdLst>
                <a:gd name="T0" fmla="*/ 26 w 38"/>
                <a:gd name="T1" fmla="*/ 18 h 37"/>
                <a:gd name="T2" fmla="*/ 23 w 38"/>
                <a:gd name="T3" fmla="*/ 18 h 37"/>
                <a:gd name="T4" fmla="*/ 23 w 38"/>
                <a:gd name="T5" fmla="*/ 7 h 37"/>
                <a:gd name="T6" fmla="*/ 21 w 38"/>
                <a:gd name="T7" fmla="*/ 9 h 37"/>
                <a:gd name="T8" fmla="*/ 21 w 38"/>
                <a:gd name="T9" fmla="*/ 18 h 37"/>
                <a:gd name="T10" fmla="*/ 18 w 38"/>
                <a:gd name="T11" fmla="*/ 18 h 37"/>
                <a:gd name="T12" fmla="*/ 18 w 38"/>
                <a:gd name="T13" fmla="*/ 12 h 37"/>
                <a:gd name="T14" fmla="*/ 16 w 38"/>
                <a:gd name="T15" fmla="*/ 14 h 37"/>
                <a:gd name="T16" fmla="*/ 16 w 38"/>
                <a:gd name="T17" fmla="*/ 18 h 37"/>
                <a:gd name="T18" fmla="*/ 13 w 38"/>
                <a:gd name="T19" fmla="*/ 18 h 37"/>
                <a:gd name="T20" fmla="*/ 13 w 38"/>
                <a:gd name="T21" fmla="*/ 17 h 37"/>
                <a:gd name="T22" fmla="*/ 9 w 38"/>
                <a:gd name="T23" fmla="*/ 22 h 37"/>
                <a:gd name="T24" fmla="*/ 30 w 38"/>
                <a:gd name="T25" fmla="*/ 22 h 37"/>
                <a:gd name="T26" fmla="*/ 33 w 38"/>
                <a:gd name="T27" fmla="*/ 20 h 37"/>
                <a:gd name="T28" fmla="*/ 37 w 38"/>
                <a:gd name="T29" fmla="*/ 2 h 37"/>
                <a:gd name="T30" fmla="*/ 36 w 38"/>
                <a:gd name="T31" fmla="*/ 0 h 37"/>
                <a:gd name="T32" fmla="*/ 30 w 38"/>
                <a:gd name="T33" fmla="*/ 0 h 37"/>
                <a:gd name="T34" fmla="*/ 26 w 38"/>
                <a:gd name="T35" fmla="*/ 4 h 37"/>
                <a:gd name="T36" fmla="*/ 26 w 38"/>
                <a:gd name="T37" fmla="*/ 18 h 37"/>
                <a:gd name="T38" fmla="*/ 31 w 38"/>
                <a:gd name="T39" fmla="*/ 4 h 37"/>
                <a:gd name="T40" fmla="*/ 31 w 38"/>
                <a:gd name="T41" fmla="*/ 18 h 37"/>
                <a:gd name="T42" fmla="*/ 28 w 38"/>
                <a:gd name="T43" fmla="*/ 18 h 37"/>
                <a:gd name="T44" fmla="*/ 28 w 38"/>
                <a:gd name="T45" fmla="*/ 4 h 37"/>
                <a:gd name="T46" fmla="*/ 31 w 38"/>
                <a:gd name="T47" fmla="*/ 4 h 37"/>
                <a:gd name="T48" fmla="*/ 6 w 38"/>
                <a:gd name="T49" fmla="*/ 37 h 37"/>
                <a:gd name="T50" fmla="*/ 10 w 38"/>
                <a:gd name="T51" fmla="*/ 35 h 37"/>
                <a:gd name="T52" fmla="*/ 13 w 38"/>
                <a:gd name="T53" fmla="*/ 33 h 37"/>
                <a:gd name="T54" fmla="*/ 22 w 38"/>
                <a:gd name="T55" fmla="*/ 33 h 37"/>
                <a:gd name="T56" fmla="*/ 24 w 38"/>
                <a:gd name="T57" fmla="*/ 35 h 37"/>
                <a:gd name="T58" fmla="*/ 29 w 38"/>
                <a:gd name="T59" fmla="*/ 37 h 37"/>
                <a:gd name="T60" fmla="*/ 34 w 38"/>
                <a:gd name="T61" fmla="*/ 32 h 37"/>
                <a:gd name="T62" fmla="*/ 29 w 38"/>
                <a:gd name="T63" fmla="*/ 26 h 37"/>
                <a:gd name="T64" fmla="*/ 24 w 38"/>
                <a:gd name="T65" fmla="*/ 29 h 37"/>
                <a:gd name="T66" fmla="*/ 22 w 38"/>
                <a:gd name="T67" fmla="*/ 31 h 37"/>
                <a:gd name="T68" fmla="*/ 13 w 38"/>
                <a:gd name="T69" fmla="*/ 31 h 37"/>
                <a:gd name="T70" fmla="*/ 10 w 38"/>
                <a:gd name="T71" fmla="*/ 29 h 37"/>
                <a:gd name="T72" fmla="*/ 7 w 38"/>
                <a:gd name="T73" fmla="*/ 27 h 37"/>
                <a:gd name="T74" fmla="*/ 5 w 38"/>
                <a:gd name="T75" fmla="*/ 25 h 37"/>
                <a:gd name="T76" fmla="*/ 1 w 38"/>
                <a:gd name="T77" fmla="*/ 29 h 37"/>
                <a:gd name="T78" fmla="*/ 0 w 38"/>
                <a:gd name="T79" fmla="*/ 32 h 37"/>
                <a:gd name="T80" fmla="*/ 6 w 38"/>
                <a:gd name="T81" fmla="*/ 37 h 37"/>
                <a:gd name="T82" fmla="*/ 29 w 38"/>
                <a:gd name="T83" fmla="*/ 29 h 37"/>
                <a:gd name="T84" fmla="*/ 31 w 38"/>
                <a:gd name="T85" fmla="*/ 32 h 37"/>
                <a:gd name="T86" fmla="*/ 29 w 38"/>
                <a:gd name="T87" fmla="*/ 34 h 37"/>
                <a:gd name="T88" fmla="*/ 26 w 38"/>
                <a:gd name="T89" fmla="*/ 32 h 37"/>
                <a:gd name="T90" fmla="*/ 29 w 38"/>
                <a:gd name="T91" fmla="*/ 29 h 37"/>
                <a:gd name="T92" fmla="*/ 6 w 38"/>
                <a:gd name="T93" fmla="*/ 29 h 37"/>
                <a:gd name="T94" fmla="*/ 8 w 38"/>
                <a:gd name="T95" fmla="*/ 32 h 37"/>
                <a:gd name="T96" fmla="*/ 6 w 38"/>
                <a:gd name="T97" fmla="*/ 34 h 37"/>
                <a:gd name="T98" fmla="*/ 3 w 38"/>
                <a:gd name="T99" fmla="*/ 32 h 37"/>
                <a:gd name="T100" fmla="*/ 6 w 38"/>
                <a:gd name="T101" fmla="*/ 29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8" h="37">
                  <a:moveTo>
                    <a:pt x="26" y="18"/>
                  </a:moveTo>
                  <a:cubicBezTo>
                    <a:pt x="26" y="19"/>
                    <a:pt x="23" y="19"/>
                    <a:pt x="23" y="18"/>
                  </a:cubicBezTo>
                  <a:cubicBezTo>
                    <a:pt x="23" y="7"/>
                    <a:pt x="23" y="7"/>
                    <a:pt x="23" y="7"/>
                  </a:cubicBezTo>
                  <a:cubicBezTo>
                    <a:pt x="21" y="9"/>
                    <a:pt x="21" y="9"/>
                    <a:pt x="21" y="9"/>
                  </a:cubicBezTo>
                  <a:cubicBezTo>
                    <a:pt x="21" y="18"/>
                    <a:pt x="21" y="18"/>
                    <a:pt x="21" y="18"/>
                  </a:cubicBezTo>
                  <a:cubicBezTo>
                    <a:pt x="21" y="19"/>
                    <a:pt x="18" y="19"/>
                    <a:pt x="18" y="18"/>
                  </a:cubicBezTo>
                  <a:cubicBezTo>
                    <a:pt x="18" y="12"/>
                    <a:pt x="18" y="12"/>
                    <a:pt x="18" y="12"/>
                  </a:cubicBezTo>
                  <a:cubicBezTo>
                    <a:pt x="16" y="14"/>
                    <a:pt x="16" y="14"/>
                    <a:pt x="16" y="14"/>
                  </a:cubicBezTo>
                  <a:cubicBezTo>
                    <a:pt x="16" y="18"/>
                    <a:pt x="16" y="18"/>
                    <a:pt x="16" y="18"/>
                  </a:cubicBezTo>
                  <a:cubicBezTo>
                    <a:pt x="16" y="19"/>
                    <a:pt x="13" y="19"/>
                    <a:pt x="13" y="18"/>
                  </a:cubicBezTo>
                  <a:cubicBezTo>
                    <a:pt x="13" y="17"/>
                    <a:pt x="13" y="17"/>
                    <a:pt x="13" y="17"/>
                  </a:cubicBezTo>
                  <a:cubicBezTo>
                    <a:pt x="9" y="22"/>
                    <a:pt x="9" y="22"/>
                    <a:pt x="9" y="22"/>
                  </a:cubicBezTo>
                  <a:cubicBezTo>
                    <a:pt x="16" y="22"/>
                    <a:pt x="23" y="22"/>
                    <a:pt x="30" y="22"/>
                  </a:cubicBezTo>
                  <a:cubicBezTo>
                    <a:pt x="32" y="22"/>
                    <a:pt x="33" y="21"/>
                    <a:pt x="33" y="20"/>
                  </a:cubicBezTo>
                  <a:cubicBezTo>
                    <a:pt x="35" y="14"/>
                    <a:pt x="36" y="8"/>
                    <a:pt x="37" y="2"/>
                  </a:cubicBezTo>
                  <a:cubicBezTo>
                    <a:pt x="38" y="0"/>
                    <a:pt x="38" y="0"/>
                    <a:pt x="36" y="0"/>
                  </a:cubicBezTo>
                  <a:cubicBezTo>
                    <a:pt x="34" y="0"/>
                    <a:pt x="32" y="0"/>
                    <a:pt x="30" y="0"/>
                  </a:cubicBezTo>
                  <a:cubicBezTo>
                    <a:pt x="26" y="4"/>
                    <a:pt x="26" y="4"/>
                    <a:pt x="26" y="4"/>
                  </a:cubicBezTo>
                  <a:lnTo>
                    <a:pt x="26" y="18"/>
                  </a:lnTo>
                  <a:close/>
                  <a:moveTo>
                    <a:pt x="31" y="4"/>
                  </a:moveTo>
                  <a:cubicBezTo>
                    <a:pt x="31" y="18"/>
                    <a:pt x="31" y="18"/>
                    <a:pt x="31" y="18"/>
                  </a:cubicBezTo>
                  <a:cubicBezTo>
                    <a:pt x="31" y="19"/>
                    <a:pt x="28" y="19"/>
                    <a:pt x="28" y="18"/>
                  </a:cubicBezTo>
                  <a:cubicBezTo>
                    <a:pt x="28" y="4"/>
                    <a:pt x="28" y="4"/>
                    <a:pt x="28" y="4"/>
                  </a:cubicBezTo>
                  <a:cubicBezTo>
                    <a:pt x="28" y="2"/>
                    <a:pt x="31" y="2"/>
                    <a:pt x="31" y="4"/>
                  </a:cubicBezTo>
                  <a:close/>
                  <a:moveTo>
                    <a:pt x="6" y="37"/>
                  </a:moveTo>
                  <a:cubicBezTo>
                    <a:pt x="8" y="37"/>
                    <a:pt x="9" y="36"/>
                    <a:pt x="10" y="35"/>
                  </a:cubicBezTo>
                  <a:cubicBezTo>
                    <a:pt x="11" y="34"/>
                    <a:pt x="11" y="33"/>
                    <a:pt x="13" y="33"/>
                  </a:cubicBezTo>
                  <a:cubicBezTo>
                    <a:pt x="16" y="33"/>
                    <a:pt x="19" y="33"/>
                    <a:pt x="22" y="33"/>
                  </a:cubicBezTo>
                  <a:cubicBezTo>
                    <a:pt x="23" y="33"/>
                    <a:pt x="23" y="34"/>
                    <a:pt x="24" y="35"/>
                  </a:cubicBezTo>
                  <a:cubicBezTo>
                    <a:pt x="25" y="36"/>
                    <a:pt x="27" y="37"/>
                    <a:pt x="29" y="37"/>
                  </a:cubicBezTo>
                  <a:cubicBezTo>
                    <a:pt x="32" y="37"/>
                    <a:pt x="34" y="35"/>
                    <a:pt x="34" y="32"/>
                  </a:cubicBezTo>
                  <a:cubicBezTo>
                    <a:pt x="34" y="29"/>
                    <a:pt x="32" y="26"/>
                    <a:pt x="29" y="26"/>
                  </a:cubicBezTo>
                  <a:cubicBezTo>
                    <a:pt x="27" y="26"/>
                    <a:pt x="25" y="27"/>
                    <a:pt x="24" y="29"/>
                  </a:cubicBezTo>
                  <a:cubicBezTo>
                    <a:pt x="23" y="30"/>
                    <a:pt x="23" y="31"/>
                    <a:pt x="22" y="31"/>
                  </a:cubicBezTo>
                  <a:cubicBezTo>
                    <a:pt x="19" y="31"/>
                    <a:pt x="16" y="31"/>
                    <a:pt x="13" y="31"/>
                  </a:cubicBezTo>
                  <a:cubicBezTo>
                    <a:pt x="11" y="31"/>
                    <a:pt x="11" y="30"/>
                    <a:pt x="10" y="29"/>
                  </a:cubicBezTo>
                  <a:cubicBezTo>
                    <a:pt x="9" y="28"/>
                    <a:pt x="8" y="27"/>
                    <a:pt x="7" y="27"/>
                  </a:cubicBezTo>
                  <a:cubicBezTo>
                    <a:pt x="6" y="26"/>
                    <a:pt x="5" y="26"/>
                    <a:pt x="5" y="25"/>
                  </a:cubicBezTo>
                  <a:cubicBezTo>
                    <a:pt x="1" y="29"/>
                    <a:pt x="1" y="29"/>
                    <a:pt x="1" y="29"/>
                  </a:cubicBezTo>
                  <a:cubicBezTo>
                    <a:pt x="0" y="30"/>
                    <a:pt x="0" y="31"/>
                    <a:pt x="0" y="32"/>
                  </a:cubicBezTo>
                  <a:cubicBezTo>
                    <a:pt x="0" y="35"/>
                    <a:pt x="2" y="37"/>
                    <a:pt x="6" y="37"/>
                  </a:cubicBezTo>
                  <a:close/>
                  <a:moveTo>
                    <a:pt x="29" y="29"/>
                  </a:moveTo>
                  <a:cubicBezTo>
                    <a:pt x="30" y="29"/>
                    <a:pt x="31" y="31"/>
                    <a:pt x="31" y="32"/>
                  </a:cubicBezTo>
                  <a:cubicBezTo>
                    <a:pt x="31" y="33"/>
                    <a:pt x="30" y="34"/>
                    <a:pt x="29" y="34"/>
                  </a:cubicBezTo>
                  <a:cubicBezTo>
                    <a:pt x="28" y="34"/>
                    <a:pt x="26" y="33"/>
                    <a:pt x="26" y="32"/>
                  </a:cubicBezTo>
                  <a:cubicBezTo>
                    <a:pt x="26" y="31"/>
                    <a:pt x="28" y="29"/>
                    <a:pt x="29" y="29"/>
                  </a:cubicBezTo>
                  <a:close/>
                  <a:moveTo>
                    <a:pt x="6" y="29"/>
                  </a:moveTo>
                  <a:cubicBezTo>
                    <a:pt x="7" y="29"/>
                    <a:pt x="8" y="31"/>
                    <a:pt x="8" y="32"/>
                  </a:cubicBezTo>
                  <a:cubicBezTo>
                    <a:pt x="8" y="33"/>
                    <a:pt x="7" y="34"/>
                    <a:pt x="6" y="34"/>
                  </a:cubicBezTo>
                  <a:cubicBezTo>
                    <a:pt x="4" y="34"/>
                    <a:pt x="3" y="33"/>
                    <a:pt x="3" y="32"/>
                  </a:cubicBezTo>
                  <a:cubicBezTo>
                    <a:pt x="3" y="31"/>
                    <a:pt x="4" y="29"/>
                    <a:pt x="6" y="29"/>
                  </a:cubicBezTo>
                  <a:close/>
                </a:path>
              </a:pathLst>
            </a:custGeom>
            <a:grpFill/>
            <a:ln>
              <a:noFill/>
            </a:ln>
          </p:spPr>
          <p:txBody>
            <a:bodyPr/>
            <a:p>
              <a:pPr fontAlgn="auto">
                <a:spcBef>
                  <a:spcPts val="0"/>
                </a:spcBef>
                <a:spcAft>
                  <a:spcPts val="0"/>
                </a:spcAft>
                <a:defRPr/>
              </a:pPr>
              <a:endParaRPr lang="zh-CN" altLang="en-US">
                <a:latin typeface="+mn-lt"/>
                <a:ea typeface="+mn-ea"/>
              </a:endParaRPr>
            </a:p>
          </p:txBody>
        </p:sp>
      </p:grpSp>
      <p:pic>
        <p:nvPicPr>
          <p:cNvPr id="18" name="图片 17"/>
          <p:cNvPicPr>
            <a:picLocks noChangeAspect="1"/>
          </p:cNvPicPr>
          <p:nvPr>
            <p:custDataLst>
              <p:tags r:id="rId29"/>
            </p:custDataLst>
          </p:nvPr>
        </p:nvPicPr>
        <p:blipFill>
          <a:blip r:embed="rId30"/>
          <a:stretch>
            <a:fillRect/>
          </a:stretch>
        </p:blipFill>
        <p:spPr>
          <a:xfrm rot="20760000">
            <a:off x="10995660" y="5389245"/>
            <a:ext cx="542925" cy="588645"/>
          </a:xfrm>
          <a:prstGeom prst="roundRect">
            <a:avLst/>
          </a:prstGeom>
        </p:spPr>
      </p:pic>
      <p:pic>
        <p:nvPicPr>
          <p:cNvPr id="28" name="图片 27"/>
          <p:cNvPicPr>
            <a:picLocks noChangeAspect="1"/>
          </p:cNvPicPr>
          <p:nvPr>
            <p:custDataLst>
              <p:tags r:id="rId31"/>
            </p:custDataLst>
          </p:nvPr>
        </p:nvPicPr>
        <p:blipFill>
          <a:blip r:embed="rId32"/>
          <a:stretch>
            <a:fillRect/>
          </a:stretch>
        </p:blipFill>
        <p:spPr>
          <a:xfrm>
            <a:off x="11601450" y="5292090"/>
            <a:ext cx="561975" cy="619125"/>
          </a:xfrm>
          <a:prstGeom prst="roundRect">
            <a:avLst/>
          </a:prstGeom>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normAutofit fontScale="90000"/>
          </a:bodyPr>
          <a:lstStyle/>
          <a:p>
            <a:r>
              <a:rPr lang="en-US" altLang="zh-CN" dirty="0"/>
              <a:t>1.4.1 </a:t>
            </a:r>
            <a:r>
              <a:rPr lang="zh-CN" altLang="en-US" dirty="0"/>
              <a:t>兼具故事与情感</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t>讲故事不仅要有故事情节，也要融入情感，这样才能做到扣人心弦。所以在剪辑短视频的过程中，只有对故事背后所蕴含的深刻情感进行有效挖掘和准确表达，将故事与情感结合，才能让故事穿透屏幕，挣脱</a:t>
            </a:r>
            <a:r>
              <a:rPr lang="en-US" altLang="zh-CN" dirty="0"/>
              <a:t>“</a:t>
            </a:r>
            <a:r>
              <a:rPr lang="zh-CN" altLang="en-US" dirty="0"/>
              <a:t>电子束缚</a:t>
            </a:r>
            <a:r>
              <a:rPr lang="en-US" altLang="zh-CN" dirty="0"/>
              <a:t>”</a:t>
            </a:r>
            <a:r>
              <a:rPr lang="zh-CN" altLang="en-US" dirty="0"/>
              <a:t>，在观众心中留下浓墨重彩的一笔。</a:t>
            </a:r>
            <a:endParaRPr lang="zh-CN" altLang="en-US" dirty="0"/>
          </a:p>
          <a:p>
            <a:r>
              <a:rPr lang="zh-CN" altLang="en-US" dirty="0"/>
              <a:t>一个好的短视频能够通过故事吸引观众，并通过故事情节引发观众的情感共鸣，由浅入深、由小及大，层层递进，抓住观众的情感痛点，让观众难以忘怀。比如在儿童教育类视频中，可以通过母女一起看书的温馨场景（见图）来让观众深刻受亲子共读活动的重要性。</a:t>
            </a:r>
            <a:endParaRPr lang="zh-CN" altLang="en-US" dirty="0"/>
          </a:p>
          <a:p>
            <a:endParaRPr lang="zh-CN" altLang="en-US" dirty="0"/>
          </a:p>
        </p:txBody>
      </p:sp>
      <p:pic>
        <p:nvPicPr>
          <p:cNvPr id="2" name="图片 1"/>
          <p:cNvPicPr>
            <a:picLocks noChangeAspect="1"/>
          </p:cNvPicPr>
          <p:nvPr/>
        </p:nvPicPr>
        <p:blipFill>
          <a:blip r:embed="rId1"/>
          <a:stretch>
            <a:fillRect/>
          </a:stretch>
        </p:blipFill>
        <p:spPr>
          <a:xfrm>
            <a:off x="3959225" y="3735705"/>
            <a:ext cx="3966845" cy="2624455"/>
          </a:xfrm>
          <a:prstGeom prst="rect">
            <a:avLst/>
          </a:prstGeom>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normAutofit fontScale="90000"/>
          </a:bodyPr>
          <a:lstStyle/>
          <a:p>
            <a:r>
              <a:rPr lang="en-US" altLang="zh-CN" dirty="0"/>
              <a:t>1.4.2 </a:t>
            </a:r>
            <a:r>
              <a:rPr lang="zh-CN" altLang="en-US" dirty="0"/>
              <a:t>创作内容有价值</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t>观众在通过短视频放松的时候，也希望满足视觉上的需求和精神上的需求。剪辑师在制作短视频时，前期应明确用户画像，明确短视频内容定位，在细分领域找到抓手，形成方法论，根据过往经验和竞品短视频的播放次数、点击量、互动量等数据进行分析，在自我沉淀后对准观众痛点发力，打通行业蓝海，力求创造出更有价值的短视频内容。</a:t>
            </a:r>
            <a:endParaRPr lang="zh-CN" altLang="en-US" dirty="0"/>
          </a:p>
          <a:p>
            <a:r>
              <a:rPr lang="zh-CN" altLang="en-US" dirty="0"/>
              <a:t>明确用户画像，找准用户喜爱的短视频内容，对用户有用、有吸引力的短视频才是有价值的短视频，比如艺术创作类题材（见图）是较受欢迎的题材之一。将短视频内容创作当作产品进行运营，明确</a:t>
            </a:r>
            <a:r>
              <a:rPr lang="en-US" altLang="zh-CN" dirty="0"/>
              <a:t>3</a:t>
            </a:r>
            <a:r>
              <a:rPr lang="zh-CN" altLang="en-US" dirty="0"/>
              <a:t>个问题：我的用户是谁？解决用户的什么问题？与竞争对手相比，我的优势在哪里？</a:t>
            </a:r>
            <a:endParaRPr lang="zh-CN" altLang="en-US" dirty="0"/>
          </a:p>
        </p:txBody>
      </p:sp>
      <p:pic>
        <p:nvPicPr>
          <p:cNvPr id="2" name="图片 1"/>
          <p:cNvPicPr>
            <a:picLocks noChangeAspect="1"/>
          </p:cNvPicPr>
          <p:nvPr/>
        </p:nvPicPr>
        <p:blipFill>
          <a:blip r:embed="rId1"/>
          <a:stretch>
            <a:fillRect/>
          </a:stretch>
        </p:blipFill>
        <p:spPr>
          <a:xfrm>
            <a:off x="4626610" y="4404995"/>
            <a:ext cx="2936240" cy="1951355"/>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normAutofit fontScale="90000"/>
          </a:bodyPr>
          <a:lstStyle/>
          <a:p>
            <a:r>
              <a:rPr lang="en-US" altLang="zh-CN" dirty="0"/>
              <a:t>1.1.2 </a:t>
            </a:r>
            <a:r>
              <a:rPr lang="zh-CN" altLang="en-US" dirty="0"/>
              <a:t>短视频的特点</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t>一般来说，短视频具备以下</a:t>
            </a:r>
            <a:r>
              <a:rPr lang="en-US" altLang="zh-CN" dirty="0"/>
              <a:t>4</a:t>
            </a:r>
            <a:r>
              <a:rPr lang="zh-CN" altLang="en-US" dirty="0"/>
              <a:t>个显著特点。</a:t>
            </a:r>
            <a:endParaRPr lang="zh-CN" altLang="en-US" dirty="0"/>
          </a:p>
          <a:p>
            <a:r>
              <a:rPr lang="en-US" altLang="zh-CN" dirty="0"/>
              <a:t>1</a:t>
            </a:r>
            <a:r>
              <a:rPr lang="zh-CN" altLang="en-US" dirty="0"/>
              <a:t>．制作门槛低</a:t>
            </a:r>
            <a:endParaRPr lang="zh-CN" altLang="en-US" dirty="0"/>
          </a:p>
          <a:p>
            <a:r>
              <a:rPr lang="zh-CN" altLang="en-US" dirty="0"/>
              <a:t>传统的视频拍摄是一项需要进行细致分工的团队工作，个人难以完成，但短视频的出现降低了视频的制作门槛，用户不需要经过专业的训练就可以进行视频拍摄。对创作者而言，无论是几十秒的生活小片段视频，还是几分钟的工具使用小技能介绍视频，甚至是一个简短的自拍视频，经过平台审核后都可以上传。</a:t>
            </a:r>
            <a:endParaRPr lang="zh-CN" altLang="en-US" dirty="0"/>
          </a:p>
          <a:p>
            <a:r>
              <a:rPr lang="en-US" altLang="zh-CN" dirty="0"/>
              <a:t>2</a:t>
            </a:r>
            <a:r>
              <a:rPr lang="zh-CN" altLang="en-US" dirty="0"/>
              <a:t>．时长短</a:t>
            </a:r>
            <a:endParaRPr lang="zh-CN" altLang="en-US" dirty="0"/>
          </a:p>
          <a:p>
            <a:r>
              <a:rPr lang="zh-CN" altLang="en-US" dirty="0"/>
              <a:t>短视频的时长比传统视频的时长短，基本保持在</a:t>
            </a:r>
            <a:r>
              <a:rPr lang="en-US" altLang="zh-CN" dirty="0"/>
              <a:t>5min</a:t>
            </a:r>
            <a:r>
              <a:rPr lang="zh-CN" altLang="en-US" dirty="0"/>
              <a:t>内。短视频的整体节奏较快，视频内容一般都比较紧凑、充实。因为其时长较短，用户可以利用碎片时间观看，所以短视频的浏览量比传统视频多。</a:t>
            </a:r>
            <a:endParaRPr lang="zh-CN" altLang="en-US"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normAutofit fontScale="90000"/>
          </a:bodyPr>
          <a:lstStyle/>
          <a:p>
            <a:r>
              <a:rPr lang="en-US" altLang="zh-CN" dirty="0"/>
              <a:t>1.4.3 </a:t>
            </a:r>
            <a:r>
              <a:rPr lang="zh-CN" altLang="en-US" dirty="0"/>
              <a:t>制作水准高</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79127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t>一个高流量的短视频的封面和开头是能够吸引观众的。人们的碎片时间越来越多，已经很少进行长时间的阅读和思考了。在这样的环境下，短视频制作者直要考虑的就是短视频的吸睛力。短视频开头五秒被称为黄金五秒。剪辑师可在短视频开头处运用唤起需求、引起共鸣、设计反转等技巧，用这黄金五秒留住观众后再来详细把握内容细节。图所示为抖音平台上的一个短视频封面。</a:t>
            </a:r>
            <a:endParaRPr lang="zh-CN" altLang="en-US" dirty="0"/>
          </a:p>
        </p:txBody>
      </p:sp>
      <p:pic>
        <p:nvPicPr>
          <p:cNvPr id="2" name="图片 1"/>
          <p:cNvPicPr>
            <a:picLocks noChangeAspect="1"/>
          </p:cNvPicPr>
          <p:nvPr/>
        </p:nvPicPr>
        <p:blipFill>
          <a:blip r:embed="rId1"/>
          <a:stretch>
            <a:fillRect/>
          </a:stretch>
        </p:blipFill>
        <p:spPr>
          <a:xfrm>
            <a:off x="8924925" y="1248410"/>
            <a:ext cx="2209165" cy="4773930"/>
          </a:xfrm>
          <a:prstGeom prst="rect">
            <a:avLst/>
          </a:prstGeom>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1"/>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1" y="0"/>
            <a:ext cx="6370320"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5" name="直接连接符 3"/>
          <p:cNvCxnSpPr>
            <a:cxnSpLocks noChangeShapeType="1"/>
          </p:cNvCxnSpPr>
          <p:nvPr/>
        </p:nvCxnSpPr>
        <p:spPr bwMode="auto">
          <a:xfrm>
            <a:off x="7058505" y="1297659"/>
            <a:ext cx="5134028" cy="0"/>
          </a:xfrm>
          <a:prstGeom prst="line">
            <a:avLst/>
          </a:prstGeom>
          <a:noFill/>
          <a:ln w="9525" cmpd="sng">
            <a:solidFill>
              <a:srgbClr val="504B48"/>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6" name="TextBox 5"/>
          <p:cNvSpPr txBox="1">
            <a:spLocks noChangeArrowheads="1"/>
          </p:cNvSpPr>
          <p:nvPr/>
        </p:nvSpPr>
        <p:spPr bwMode="auto">
          <a:xfrm>
            <a:off x="10226409" y="503349"/>
            <a:ext cx="1340363" cy="7798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4300">
                <a:solidFill>
                  <a:srgbClr val="504B48"/>
                </a:solidFill>
                <a:latin typeface="微软雅黑" panose="020B0503020204020204" pitchFamily="34" charset="-122"/>
                <a:ea typeface="微软雅黑" panose="020B0503020204020204" pitchFamily="34" charset="-122"/>
              </a:rPr>
              <a:t>目录</a:t>
            </a:r>
            <a:endParaRPr lang="zh-CN" altLang="en-US" sz="4300">
              <a:solidFill>
                <a:srgbClr val="504B48"/>
              </a:solidFill>
              <a:latin typeface="微软雅黑" panose="020B0503020204020204" pitchFamily="34" charset="-122"/>
              <a:ea typeface="微软雅黑" panose="020B0503020204020204" pitchFamily="34" charset="-122"/>
            </a:endParaRPr>
          </a:p>
        </p:txBody>
      </p:sp>
      <p:sp>
        <p:nvSpPr>
          <p:cNvPr id="7" name="TextBox 6"/>
          <p:cNvSpPr txBox="1">
            <a:spLocks noChangeArrowheads="1"/>
          </p:cNvSpPr>
          <p:nvPr/>
        </p:nvSpPr>
        <p:spPr bwMode="auto">
          <a:xfrm>
            <a:off x="8937517" y="789159"/>
            <a:ext cx="1169398" cy="4002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a:solidFill>
                  <a:srgbClr val="504B48"/>
                </a:solidFill>
                <a:ea typeface="微软雅黑" panose="020B0503020204020204" pitchFamily="34" charset="-122"/>
              </a:rPr>
              <a:t>Contents</a:t>
            </a:r>
            <a:endParaRPr lang="zh-CN" altLang="en-US">
              <a:solidFill>
                <a:srgbClr val="504B48"/>
              </a:solidFill>
              <a:ea typeface="微软雅黑" panose="020B0503020204020204" pitchFamily="34" charset="-122"/>
            </a:endParaRPr>
          </a:p>
        </p:txBody>
      </p:sp>
      <p:sp>
        <p:nvSpPr>
          <p:cNvPr id="8" name="矩形 7"/>
          <p:cNvSpPr>
            <a:spLocks noChangeArrowheads="1"/>
          </p:cNvSpPr>
          <p:nvPr/>
        </p:nvSpPr>
        <p:spPr bwMode="auto">
          <a:xfrm>
            <a:off x="11602057" y="598618"/>
            <a:ext cx="588357" cy="588570"/>
          </a:xfrm>
          <a:prstGeom prst="rect">
            <a:avLst/>
          </a:prstGeom>
          <a:solidFill>
            <a:srgbClr val="BE0202"/>
          </a:solidFill>
          <a:ln>
            <a:noFill/>
          </a:ln>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36" name="TextBox 15"/>
          <p:cNvSpPr txBox="1">
            <a:spLocks noChangeArrowheads="1"/>
          </p:cNvSpPr>
          <p:nvPr>
            <p:custDataLst>
              <p:tags r:id="rId2"/>
            </p:custDataLst>
          </p:nvPr>
        </p:nvSpPr>
        <p:spPr bwMode="auto">
          <a:xfrm>
            <a:off x="7423150" y="2498725"/>
            <a:ext cx="4139565" cy="859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rPr>
              <a:t>课后练习</a:t>
            </a:r>
            <a:r>
              <a:rPr lang="en-US" altLang="zh-CN" sz="2400" dirty="0">
                <a:solidFill>
                  <a:schemeClr val="tx1">
                    <a:lumMod val="65000"/>
                    <a:lumOff val="35000"/>
                  </a:schemeClr>
                </a:solidFill>
                <a:latin typeface="微软雅黑" panose="020B0503020204020204" pitchFamily="34" charset="-122"/>
                <a:ea typeface="微软雅黑" panose="020B0503020204020204" pitchFamily="34" charset="-122"/>
              </a:rPr>
              <a:t>——</a:t>
            </a:r>
            <a:r>
              <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rPr>
              <a:t>详细了解短视频制作的各个流程</a:t>
            </a:r>
            <a:endParaRPr lang="en-US" altLang="zh-CN" sz="2400"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10" name="任意多边形 9"/>
          <p:cNvSpPr/>
          <p:nvPr/>
        </p:nvSpPr>
        <p:spPr>
          <a:xfrm>
            <a:off x="-50800" y="-50800"/>
            <a:ext cx="6471920" cy="7030720"/>
          </a:xfrm>
          <a:custGeom>
            <a:avLst/>
            <a:gdLst>
              <a:gd name="connsiteX0" fmla="*/ 60960 w 6471920"/>
              <a:gd name="connsiteY0" fmla="*/ 0 h 7030720"/>
              <a:gd name="connsiteX1" fmla="*/ 6471920 w 6471920"/>
              <a:gd name="connsiteY1" fmla="*/ 10160 h 7030720"/>
              <a:gd name="connsiteX2" fmla="*/ 3291840 w 6471920"/>
              <a:gd name="connsiteY2" fmla="*/ 7030720 h 7030720"/>
              <a:gd name="connsiteX3" fmla="*/ 10160 w 6471920"/>
              <a:gd name="connsiteY3" fmla="*/ 7030720 h 7030720"/>
              <a:gd name="connsiteX4" fmla="*/ 0 w 6471920"/>
              <a:gd name="connsiteY4" fmla="*/ 10160 h 7030720"/>
              <a:gd name="connsiteX5" fmla="*/ 60960 w 6471920"/>
              <a:gd name="connsiteY5" fmla="*/ 0 h 7030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71920" h="7030720">
                <a:moveTo>
                  <a:pt x="60960" y="0"/>
                </a:moveTo>
                <a:lnTo>
                  <a:pt x="6471920" y="10160"/>
                </a:lnTo>
                <a:lnTo>
                  <a:pt x="3291840" y="7030720"/>
                </a:lnTo>
                <a:lnTo>
                  <a:pt x="10160" y="7030720"/>
                </a:lnTo>
                <a:cubicBezTo>
                  <a:pt x="6773" y="4690533"/>
                  <a:pt x="3387" y="2350347"/>
                  <a:pt x="0" y="10160"/>
                </a:cubicBezTo>
                <a:lnTo>
                  <a:pt x="60960" y="0"/>
                </a:lnTo>
                <a:close/>
              </a:path>
            </a:pathLst>
          </a:custGeom>
          <a:gradFill flip="none" rotWithShape="1">
            <a:gsLst>
              <a:gs pos="66000">
                <a:schemeClr val="bg1">
                  <a:alpha val="30000"/>
                </a:schemeClr>
              </a:gs>
              <a:gs pos="27000">
                <a:srgbClr val="0070C0">
                  <a:alpha val="40000"/>
                </a:srgbClr>
              </a:gs>
              <a:gs pos="0">
                <a:schemeClr val="tx1">
                  <a:lumMod val="65000"/>
                  <a:lumOff val="35000"/>
                  <a:alpha val="30000"/>
                </a:schemeClr>
              </a:gs>
              <a:gs pos="100000">
                <a:srgbClr val="FFC000">
                  <a:alpha val="40000"/>
                </a:srgb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TextBox 15"/>
          <p:cNvSpPr txBox="1">
            <a:spLocks noChangeArrowheads="1"/>
          </p:cNvSpPr>
          <p:nvPr>
            <p:custDataLst>
              <p:tags r:id="rId3"/>
            </p:custDataLst>
          </p:nvPr>
        </p:nvSpPr>
        <p:spPr bwMode="auto">
          <a:xfrm>
            <a:off x="7451725" y="1510030"/>
            <a:ext cx="4233545" cy="859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400" dirty="0">
                <a:solidFill>
                  <a:srgbClr val="C00000"/>
                </a:solidFill>
                <a:latin typeface="微软雅黑" panose="020B0503020204020204" pitchFamily="34" charset="-122"/>
                <a:ea typeface="微软雅黑" panose="020B0503020204020204" pitchFamily="34" charset="-122"/>
              </a:rPr>
              <a:t>课堂实训</a:t>
            </a:r>
            <a:r>
              <a:rPr lang="en-US" altLang="zh-CN" sz="2400" dirty="0">
                <a:solidFill>
                  <a:srgbClr val="C00000"/>
                </a:solidFill>
                <a:latin typeface="微软雅黑" panose="020B0503020204020204" pitchFamily="34" charset="-122"/>
                <a:ea typeface="微软雅黑" panose="020B0503020204020204" pitchFamily="34" charset="-122"/>
              </a:rPr>
              <a:t>——</a:t>
            </a:r>
            <a:r>
              <a:rPr lang="zh-CN" altLang="en-US" sz="2400" dirty="0">
                <a:solidFill>
                  <a:srgbClr val="C00000"/>
                </a:solidFill>
                <a:latin typeface="微软雅黑" panose="020B0503020204020204" pitchFamily="34" charset="-122"/>
                <a:ea typeface="微软雅黑" panose="020B0503020204020204" pitchFamily="34" charset="-122"/>
              </a:rPr>
              <a:t>分析高品质短视频的特点</a:t>
            </a:r>
            <a:endParaRPr lang="en-US" altLang="zh-CN" sz="2400" dirty="0">
              <a:solidFill>
                <a:srgbClr val="C00000"/>
              </a:solidFill>
              <a:latin typeface="微软雅黑" panose="020B0503020204020204" pitchFamily="34" charset="-122"/>
              <a:ea typeface="微软雅黑" panose="020B0503020204020204" pitchFamily="34" charset="-122"/>
            </a:endParaRPr>
          </a:p>
        </p:txBody>
      </p:sp>
      <p:sp>
        <p:nvSpPr>
          <p:cNvPr id="43" name="Oval 5"/>
          <p:cNvSpPr>
            <a:spLocks noChangeArrowheads="1"/>
          </p:cNvSpPr>
          <p:nvPr>
            <p:custDataLst>
              <p:tags r:id="rId4"/>
            </p:custDataLst>
          </p:nvPr>
        </p:nvSpPr>
        <p:spPr bwMode="auto">
          <a:xfrm>
            <a:off x="6766560" y="2466340"/>
            <a:ext cx="579120" cy="581660"/>
          </a:xfrm>
          <a:prstGeom prst="ellipse">
            <a:avLst/>
          </a:prstGeom>
          <a:solidFill>
            <a:schemeClr val="tx1">
              <a:lumMod val="65000"/>
              <a:lumOff val="35000"/>
            </a:schemeClr>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44" name="Freeform 8"/>
          <p:cNvSpPr/>
          <p:nvPr>
            <p:custDataLst>
              <p:tags r:id="rId5"/>
            </p:custDataLst>
          </p:nvPr>
        </p:nvSpPr>
        <p:spPr bwMode="auto">
          <a:xfrm>
            <a:off x="6728460" y="2754630"/>
            <a:ext cx="654050" cy="321945"/>
          </a:xfrm>
          <a:custGeom>
            <a:avLst/>
            <a:gdLst>
              <a:gd name="T0" fmla="*/ 3963 w 3963"/>
              <a:gd name="T1" fmla="*/ 0 h 1997"/>
              <a:gd name="T2" fmla="*/ 3963 w 3963"/>
              <a:gd name="T3" fmla="*/ 16 h 1997"/>
              <a:gd name="T4" fmla="*/ 1982 w 3963"/>
              <a:gd name="T5" fmla="*/ 1997 h 1997"/>
              <a:gd name="T6" fmla="*/ 0 w 3963"/>
              <a:gd name="T7" fmla="*/ 16 h 1997"/>
            </a:gdLst>
            <a:ahLst/>
            <a:cxnLst>
              <a:cxn ang="0">
                <a:pos x="T0" y="T1"/>
              </a:cxn>
              <a:cxn ang="0">
                <a:pos x="T2" y="T3"/>
              </a:cxn>
              <a:cxn ang="0">
                <a:pos x="T4" y="T5"/>
              </a:cxn>
              <a:cxn ang="0">
                <a:pos x="T6" y="T7"/>
              </a:cxn>
            </a:cxnLst>
            <a:rect l="0" t="0" r="r" b="b"/>
            <a:pathLst>
              <a:path w="3963" h="1997">
                <a:moveTo>
                  <a:pt x="3963" y="0"/>
                </a:moveTo>
                <a:cubicBezTo>
                  <a:pt x="3963" y="5"/>
                  <a:pt x="3963" y="11"/>
                  <a:pt x="3963" y="16"/>
                </a:cubicBezTo>
                <a:cubicBezTo>
                  <a:pt x="3963" y="1110"/>
                  <a:pt x="3076" y="1997"/>
                  <a:pt x="1982" y="1997"/>
                </a:cubicBezTo>
                <a:cubicBezTo>
                  <a:pt x="888" y="1997"/>
                  <a:pt x="0" y="1110"/>
                  <a:pt x="0" y="16"/>
                </a:cubicBezTo>
              </a:path>
            </a:pathLst>
          </a:custGeom>
          <a:noFill/>
          <a:ln w="19050" cap="flat" cmpd="sng">
            <a:solidFill>
              <a:srgbClr val="4E4B49"/>
            </a:solidFill>
            <a:prstDash val="dash"/>
            <a:round/>
          </a:ln>
          <a:extLst>
            <a:ext uri="{909E8E84-426E-40DD-AFC4-6F175D3DCCD1}">
              <a14:hiddenFill xmlns:a14="http://schemas.microsoft.com/office/drawing/2010/main">
                <a:solidFill>
                  <a:srgbClr val="FFFFFF"/>
                </a:solidFill>
              </a14:hiddenFill>
            </a:ext>
          </a:extLst>
        </p:spPr>
        <p:txBody>
          <a:bodyPr lIns="121917" tIns="60958" rIns="121917" bIns="60958"/>
          <a:lstStyle/>
          <a:p>
            <a:endParaRPr lang="zh-CN" altLang="en-US"/>
          </a:p>
        </p:txBody>
      </p:sp>
      <p:sp>
        <p:nvSpPr>
          <p:cNvPr id="45" name="Oval 9"/>
          <p:cNvSpPr>
            <a:spLocks noChangeArrowheads="1"/>
          </p:cNvSpPr>
          <p:nvPr>
            <p:custDataLst>
              <p:tags r:id="rId6"/>
            </p:custDataLst>
          </p:nvPr>
        </p:nvSpPr>
        <p:spPr bwMode="auto">
          <a:xfrm>
            <a:off x="7358380" y="271843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47" name="TextBox 13"/>
          <p:cNvSpPr txBox="1">
            <a:spLocks noChangeArrowheads="1"/>
          </p:cNvSpPr>
          <p:nvPr>
            <p:custDataLst>
              <p:tags r:id="rId7"/>
            </p:custDataLst>
          </p:nvPr>
        </p:nvSpPr>
        <p:spPr bwMode="auto">
          <a:xfrm>
            <a:off x="6735445" y="2527935"/>
            <a:ext cx="725170" cy="48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sz="2400" dirty="0">
                <a:solidFill>
                  <a:srgbClr val="F8F8F8"/>
                </a:solidFill>
              </a:rPr>
              <a:t>1.6</a:t>
            </a:r>
            <a:endParaRPr lang="zh-CN" altLang="en-US" sz="2400" dirty="0">
              <a:solidFill>
                <a:srgbClr val="F8F8F8"/>
              </a:solidFill>
            </a:endParaRPr>
          </a:p>
        </p:txBody>
      </p:sp>
      <p:sp>
        <p:nvSpPr>
          <p:cNvPr id="48" name="Oval 9"/>
          <p:cNvSpPr>
            <a:spLocks noChangeArrowheads="1"/>
          </p:cNvSpPr>
          <p:nvPr>
            <p:custDataLst>
              <p:tags r:id="rId8"/>
            </p:custDataLst>
          </p:nvPr>
        </p:nvSpPr>
        <p:spPr bwMode="auto">
          <a:xfrm>
            <a:off x="6700520" y="271843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49" name="Oval 5"/>
          <p:cNvSpPr>
            <a:spLocks noChangeArrowheads="1"/>
          </p:cNvSpPr>
          <p:nvPr>
            <p:custDataLst>
              <p:tags r:id="rId9"/>
            </p:custDataLst>
          </p:nvPr>
        </p:nvSpPr>
        <p:spPr bwMode="auto">
          <a:xfrm>
            <a:off x="6760845" y="1450340"/>
            <a:ext cx="579120" cy="581660"/>
          </a:xfrm>
          <a:prstGeom prst="ellipse">
            <a:avLst/>
          </a:prstGeom>
          <a:solidFill>
            <a:schemeClr val="accent1"/>
          </a:solidFill>
          <a:ln>
            <a:noFill/>
          </a:ln>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50" name="Freeform 8"/>
          <p:cNvSpPr/>
          <p:nvPr>
            <p:custDataLst>
              <p:tags r:id="rId10"/>
            </p:custDataLst>
          </p:nvPr>
        </p:nvSpPr>
        <p:spPr bwMode="auto">
          <a:xfrm>
            <a:off x="6722745" y="1738630"/>
            <a:ext cx="654050" cy="321945"/>
          </a:xfrm>
          <a:custGeom>
            <a:avLst/>
            <a:gdLst>
              <a:gd name="T0" fmla="*/ 3963 w 3963"/>
              <a:gd name="T1" fmla="*/ 0 h 1997"/>
              <a:gd name="T2" fmla="*/ 3963 w 3963"/>
              <a:gd name="T3" fmla="*/ 16 h 1997"/>
              <a:gd name="T4" fmla="*/ 1982 w 3963"/>
              <a:gd name="T5" fmla="*/ 1997 h 1997"/>
              <a:gd name="T6" fmla="*/ 0 w 3963"/>
              <a:gd name="T7" fmla="*/ 16 h 1997"/>
            </a:gdLst>
            <a:ahLst/>
            <a:cxnLst>
              <a:cxn ang="0">
                <a:pos x="T0" y="T1"/>
              </a:cxn>
              <a:cxn ang="0">
                <a:pos x="T2" y="T3"/>
              </a:cxn>
              <a:cxn ang="0">
                <a:pos x="T4" y="T5"/>
              </a:cxn>
              <a:cxn ang="0">
                <a:pos x="T6" y="T7"/>
              </a:cxn>
            </a:cxnLst>
            <a:rect l="0" t="0" r="r" b="b"/>
            <a:pathLst>
              <a:path w="3963" h="1997">
                <a:moveTo>
                  <a:pt x="3963" y="0"/>
                </a:moveTo>
                <a:cubicBezTo>
                  <a:pt x="3963" y="5"/>
                  <a:pt x="3963" y="11"/>
                  <a:pt x="3963" y="16"/>
                </a:cubicBezTo>
                <a:cubicBezTo>
                  <a:pt x="3963" y="1110"/>
                  <a:pt x="3076" y="1997"/>
                  <a:pt x="1982" y="1997"/>
                </a:cubicBezTo>
                <a:cubicBezTo>
                  <a:pt x="888" y="1997"/>
                  <a:pt x="0" y="1110"/>
                  <a:pt x="0" y="16"/>
                </a:cubicBezTo>
              </a:path>
            </a:pathLst>
          </a:custGeom>
          <a:noFill/>
          <a:ln w="19050" cap="flat" cmpd="sng">
            <a:solidFill>
              <a:srgbClr val="4E4B49"/>
            </a:solidFill>
            <a:prstDash val="dash"/>
            <a:round/>
          </a:ln>
          <a:extLst>
            <a:ext uri="{909E8E84-426E-40DD-AFC4-6F175D3DCCD1}">
              <a14:hiddenFill xmlns:a14="http://schemas.microsoft.com/office/drawing/2010/main">
                <a:solidFill>
                  <a:srgbClr val="FFFFFF"/>
                </a:solidFill>
              </a14:hiddenFill>
            </a:ext>
          </a:extLst>
        </p:spPr>
        <p:txBody>
          <a:bodyPr lIns="121917" tIns="60958" rIns="121917" bIns="60958"/>
          <a:lstStyle/>
          <a:p>
            <a:endParaRPr lang="zh-CN" altLang="en-US"/>
          </a:p>
        </p:txBody>
      </p:sp>
      <p:sp>
        <p:nvSpPr>
          <p:cNvPr id="51" name="Oval 9"/>
          <p:cNvSpPr>
            <a:spLocks noChangeArrowheads="1"/>
          </p:cNvSpPr>
          <p:nvPr>
            <p:custDataLst>
              <p:tags r:id="rId11"/>
            </p:custDataLst>
          </p:nvPr>
        </p:nvSpPr>
        <p:spPr bwMode="auto">
          <a:xfrm>
            <a:off x="7352665" y="170243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52" name="TextBox 13"/>
          <p:cNvSpPr txBox="1">
            <a:spLocks noChangeArrowheads="1"/>
          </p:cNvSpPr>
          <p:nvPr>
            <p:custDataLst>
              <p:tags r:id="rId12"/>
            </p:custDataLst>
          </p:nvPr>
        </p:nvSpPr>
        <p:spPr bwMode="auto">
          <a:xfrm>
            <a:off x="6729730" y="1511935"/>
            <a:ext cx="725170" cy="48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sz="2400" dirty="0">
                <a:solidFill>
                  <a:srgbClr val="F8F8F8"/>
                </a:solidFill>
              </a:rPr>
              <a:t>1.5</a:t>
            </a:r>
            <a:endParaRPr lang="zh-CN" altLang="en-US" sz="2400" dirty="0">
              <a:solidFill>
                <a:srgbClr val="F8F8F8"/>
              </a:solidFill>
            </a:endParaRPr>
          </a:p>
        </p:txBody>
      </p:sp>
      <p:sp>
        <p:nvSpPr>
          <p:cNvPr id="53" name="Oval 9"/>
          <p:cNvSpPr>
            <a:spLocks noChangeArrowheads="1"/>
          </p:cNvSpPr>
          <p:nvPr>
            <p:custDataLst>
              <p:tags r:id="rId13"/>
            </p:custDataLst>
          </p:nvPr>
        </p:nvSpPr>
        <p:spPr bwMode="auto">
          <a:xfrm>
            <a:off x="6694805" y="170243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cxnSp>
        <p:nvCxnSpPr>
          <p:cNvPr id="60" name="直接连接符 59"/>
          <p:cNvCxnSpPr/>
          <p:nvPr>
            <p:custDataLst>
              <p:tags r:id="rId14"/>
            </p:custDataLst>
          </p:nvPr>
        </p:nvCxnSpPr>
        <p:spPr>
          <a:xfrm flipV="1">
            <a:off x="7546340" y="2315845"/>
            <a:ext cx="3703955" cy="3175"/>
          </a:xfrm>
          <a:prstGeom prst="line">
            <a:avLst/>
          </a:prstGeom>
          <a:ln w="19050">
            <a:solidFill>
              <a:srgbClr val="BE0202"/>
            </a:solidFill>
            <a:prstDash val="dash"/>
          </a:ln>
        </p:spPr>
        <p:style>
          <a:lnRef idx="1">
            <a:schemeClr val="accent1"/>
          </a:lnRef>
          <a:fillRef idx="0">
            <a:schemeClr val="accent1"/>
          </a:fillRef>
          <a:effectRef idx="0">
            <a:schemeClr val="accent1"/>
          </a:effectRef>
          <a:fontRef idx="minor">
            <a:schemeClr val="tx1"/>
          </a:fontRef>
        </p:style>
      </p:cxnSp>
      <p:grpSp>
        <p:nvGrpSpPr>
          <p:cNvPr id="2" name="组合 1"/>
          <p:cNvGrpSpPr/>
          <p:nvPr/>
        </p:nvGrpSpPr>
        <p:grpSpPr>
          <a:xfrm rot="21189419">
            <a:off x="10800235" y="5738391"/>
            <a:ext cx="1205755" cy="1055884"/>
            <a:chOff x="9712326" y="2736852"/>
            <a:chExt cx="652462" cy="581024"/>
          </a:xfrm>
          <a:solidFill>
            <a:schemeClr val="tx1">
              <a:lumMod val="65000"/>
              <a:lumOff val="35000"/>
            </a:schemeClr>
          </a:solidFill>
        </p:grpSpPr>
        <p:sp>
          <p:nvSpPr>
            <p:cNvPr id="3" name="Freeform 531"/>
            <p:cNvSpPr>
              <a:spLocks noEditPoints="1"/>
            </p:cNvSpPr>
            <p:nvPr>
              <p:custDataLst>
                <p:tags r:id="rId15"/>
              </p:custDataLst>
            </p:nvPr>
          </p:nvSpPr>
          <p:spPr bwMode="auto">
            <a:xfrm>
              <a:off x="9712326" y="2736852"/>
              <a:ext cx="557213" cy="484188"/>
            </a:xfrm>
            <a:custGeom>
              <a:avLst/>
              <a:gdLst>
                <a:gd name="T0" fmla="*/ 21 w 46"/>
                <a:gd name="T1" fmla="*/ 36 h 40"/>
                <a:gd name="T2" fmla="*/ 21 w 46"/>
                <a:gd name="T3" fmla="*/ 34 h 40"/>
                <a:gd name="T4" fmla="*/ 22 w 46"/>
                <a:gd name="T5" fmla="*/ 33 h 40"/>
                <a:gd name="T6" fmla="*/ 25 w 46"/>
                <a:gd name="T7" fmla="*/ 33 h 40"/>
                <a:gd name="T8" fmla="*/ 29 w 46"/>
                <a:gd name="T9" fmla="*/ 28 h 40"/>
                <a:gd name="T10" fmla="*/ 29 w 46"/>
                <a:gd name="T11" fmla="*/ 15 h 40"/>
                <a:gd name="T12" fmla="*/ 32 w 46"/>
                <a:gd name="T13" fmla="*/ 15 h 40"/>
                <a:gd name="T14" fmla="*/ 32 w 46"/>
                <a:gd name="T15" fmla="*/ 25 h 40"/>
                <a:gd name="T16" fmla="*/ 34 w 46"/>
                <a:gd name="T17" fmla="*/ 23 h 40"/>
                <a:gd name="T18" fmla="*/ 34 w 46"/>
                <a:gd name="T19" fmla="*/ 15 h 40"/>
                <a:gd name="T20" fmla="*/ 37 w 46"/>
                <a:gd name="T21" fmla="*/ 15 h 40"/>
                <a:gd name="T22" fmla="*/ 37 w 46"/>
                <a:gd name="T23" fmla="*/ 20 h 40"/>
                <a:gd name="T24" fmla="*/ 39 w 46"/>
                <a:gd name="T25" fmla="*/ 18 h 40"/>
                <a:gd name="T26" fmla="*/ 39 w 46"/>
                <a:gd name="T27" fmla="*/ 15 h 40"/>
                <a:gd name="T28" fmla="*/ 42 w 46"/>
                <a:gd name="T29" fmla="*/ 15 h 40"/>
                <a:gd name="T30" fmla="*/ 42 w 46"/>
                <a:gd name="T31" fmla="*/ 15 h 40"/>
                <a:gd name="T32" fmla="*/ 46 w 46"/>
                <a:gd name="T33" fmla="*/ 11 h 40"/>
                <a:gd name="T34" fmla="*/ 17 w 46"/>
                <a:gd name="T35" fmla="*/ 11 h 40"/>
                <a:gd name="T36" fmla="*/ 14 w 46"/>
                <a:gd name="T37" fmla="*/ 9 h 40"/>
                <a:gd name="T38" fmla="*/ 12 w 46"/>
                <a:gd name="T39" fmla="*/ 2 h 40"/>
                <a:gd name="T40" fmla="*/ 10 w 46"/>
                <a:gd name="T41" fmla="*/ 0 h 40"/>
                <a:gd name="T42" fmla="*/ 1 w 46"/>
                <a:gd name="T43" fmla="*/ 0 h 40"/>
                <a:gd name="T44" fmla="*/ 2 w 46"/>
                <a:gd name="T45" fmla="*/ 4 h 40"/>
                <a:gd name="T46" fmla="*/ 9 w 46"/>
                <a:gd name="T47" fmla="*/ 4 h 40"/>
                <a:gd name="T48" fmla="*/ 11 w 46"/>
                <a:gd name="T49" fmla="*/ 5 h 40"/>
                <a:gd name="T50" fmla="*/ 18 w 46"/>
                <a:gd name="T51" fmla="*/ 36 h 40"/>
                <a:gd name="T52" fmla="*/ 18 w 46"/>
                <a:gd name="T53" fmla="*/ 39 h 40"/>
                <a:gd name="T54" fmla="*/ 17 w 46"/>
                <a:gd name="T55" fmla="*/ 40 h 40"/>
                <a:gd name="T56" fmla="*/ 21 w 46"/>
                <a:gd name="T57" fmla="*/ 36 h 40"/>
                <a:gd name="T58" fmla="*/ 21 w 46"/>
                <a:gd name="T59" fmla="*/ 36 h 40"/>
                <a:gd name="T60" fmla="*/ 25 w 46"/>
                <a:gd name="T61" fmla="*/ 15 h 40"/>
                <a:gd name="T62" fmla="*/ 27 w 46"/>
                <a:gd name="T63" fmla="*/ 15 h 40"/>
                <a:gd name="T64" fmla="*/ 27 w 46"/>
                <a:gd name="T65" fmla="*/ 29 h 40"/>
                <a:gd name="T66" fmla="*/ 25 w 46"/>
                <a:gd name="T67" fmla="*/ 29 h 40"/>
                <a:gd name="T68" fmla="*/ 25 w 46"/>
                <a:gd name="T69" fmla="*/ 15 h 40"/>
                <a:gd name="T70" fmla="*/ 20 w 46"/>
                <a:gd name="T71" fmla="*/ 29 h 40"/>
                <a:gd name="T72" fmla="*/ 20 w 46"/>
                <a:gd name="T73" fmla="*/ 15 h 40"/>
                <a:gd name="T74" fmla="*/ 22 w 46"/>
                <a:gd name="T75" fmla="*/ 15 h 40"/>
                <a:gd name="T76" fmla="*/ 22 w 46"/>
                <a:gd name="T77" fmla="*/ 29 h 40"/>
                <a:gd name="T78" fmla="*/ 20 w 46"/>
                <a:gd name="T79" fmla="*/ 29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46" h="40">
                  <a:moveTo>
                    <a:pt x="21" y="36"/>
                  </a:moveTo>
                  <a:cubicBezTo>
                    <a:pt x="21" y="35"/>
                    <a:pt x="21" y="35"/>
                    <a:pt x="21" y="34"/>
                  </a:cubicBezTo>
                  <a:cubicBezTo>
                    <a:pt x="20" y="33"/>
                    <a:pt x="20" y="33"/>
                    <a:pt x="22" y="33"/>
                  </a:cubicBezTo>
                  <a:cubicBezTo>
                    <a:pt x="23" y="33"/>
                    <a:pt x="24" y="33"/>
                    <a:pt x="25" y="33"/>
                  </a:cubicBezTo>
                  <a:cubicBezTo>
                    <a:pt x="29" y="28"/>
                    <a:pt x="29" y="28"/>
                    <a:pt x="29" y="28"/>
                  </a:cubicBezTo>
                  <a:cubicBezTo>
                    <a:pt x="29" y="15"/>
                    <a:pt x="29" y="15"/>
                    <a:pt x="29" y="15"/>
                  </a:cubicBezTo>
                  <a:cubicBezTo>
                    <a:pt x="29" y="13"/>
                    <a:pt x="32" y="13"/>
                    <a:pt x="32" y="15"/>
                  </a:cubicBezTo>
                  <a:cubicBezTo>
                    <a:pt x="32" y="25"/>
                    <a:pt x="32" y="25"/>
                    <a:pt x="32" y="25"/>
                  </a:cubicBezTo>
                  <a:cubicBezTo>
                    <a:pt x="34" y="23"/>
                    <a:pt x="34" y="23"/>
                    <a:pt x="34" y="23"/>
                  </a:cubicBezTo>
                  <a:cubicBezTo>
                    <a:pt x="34" y="15"/>
                    <a:pt x="34" y="15"/>
                    <a:pt x="34" y="15"/>
                  </a:cubicBezTo>
                  <a:cubicBezTo>
                    <a:pt x="34" y="13"/>
                    <a:pt x="37" y="13"/>
                    <a:pt x="37" y="15"/>
                  </a:cubicBezTo>
                  <a:cubicBezTo>
                    <a:pt x="37" y="20"/>
                    <a:pt x="37" y="20"/>
                    <a:pt x="37" y="20"/>
                  </a:cubicBezTo>
                  <a:cubicBezTo>
                    <a:pt x="39" y="18"/>
                    <a:pt x="39" y="18"/>
                    <a:pt x="39" y="18"/>
                  </a:cubicBezTo>
                  <a:cubicBezTo>
                    <a:pt x="39" y="15"/>
                    <a:pt x="39" y="15"/>
                    <a:pt x="39" y="15"/>
                  </a:cubicBezTo>
                  <a:cubicBezTo>
                    <a:pt x="39" y="13"/>
                    <a:pt x="42" y="13"/>
                    <a:pt x="42" y="15"/>
                  </a:cubicBezTo>
                  <a:cubicBezTo>
                    <a:pt x="42" y="15"/>
                    <a:pt x="42" y="15"/>
                    <a:pt x="42" y="15"/>
                  </a:cubicBezTo>
                  <a:cubicBezTo>
                    <a:pt x="46" y="11"/>
                    <a:pt x="46" y="11"/>
                    <a:pt x="46" y="11"/>
                  </a:cubicBezTo>
                  <a:cubicBezTo>
                    <a:pt x="36" y="11"/>
                    <a:pt x="27" y="11"/>
                    <a:pt x="17" y="11"/>
                  </a:cubicBezTo>
                  <a:cubicBezTo>
                    <a:pt x="15" y="11"/>
                    <a:pt x="15" y="10"/>
                    <a:pt x="14" y="9"/>
                  </a:cubicBezTo>
                  <a:cubicBezTo>
                    <a:pt x="14" y="6"/>
                    <a:pt x="13" y="4"/>
                    <a:pt x="12" y="2"/>
                  </a:cubicBezTo>
                  <a:cubicBezTo>
                    <a:pt x="12" y="0"/>
                    <a:pt x="12" y="0"/>
                    <a:pt x="10" y="0"/>
                  </a:cubicBezTo>
                  <a:cubicBezTo>
                    <a:pt x="7" y="0"/>
                    <a:pt x="4" y="0"/>
                    <a:pt x="1" y="0"/>
                  </a:cubicBezTo>
                  <a:cubicBezTo>
                    <a:pt x="0" y="0"/>
                    <a:pt x="0" y="4"/>
                    <a:pt x="2" y="4"/>
                  </a:cubicBezTo>
                  <a:cubicBezTo>
                    <a:pt x="4" y="4"/>
                    <a:pt x="6" y="4"/>
                    <a:pt x="9" y="4"/>
                  </a:cubicBezTo>
                  <a:cubicBezTo>
                    <a:pt x="10" y="4"/>
                    <a:pt x="10" y="4"/>
                    <a:pt x="11" y="5"/>
                  </a:cubicBezTo>
                  <a:cubicBezTo>
                    <a:pt x="13" y="16"/>
                    <a:pt x="16" y="25"/>
                    <a:pt x="18" y="36"/>
                  </a:cubicBezTo>
                  <a:cubicBezTo>
                    <a:pt x="19" y="38"/>
                    <a:pt x="19" y="38"/>
                    <a:pt x="18" y="39"/>
                  </a:cubicBezTo>
                  <a:cubicBezTo>
                    <a:pt x="17" y="39"/>
                    <a:pt x="17" y="40"/>
                    <a:pt x="17" y="40"/>
                  </a:cubicBezTo>
                  <a:cubicBezTo>
                    <a:pt x="21" y="36"/>
                    <a:pt x="21" y="36"/>
                    <a:pt x="21" y="36"/>
                  </a:cubicBezTo>
                  <a:cubicBezTo>
                    <a:pt x="21" y="36"/>
                    <a:pt x="21" y="36"/>
                    <a:pt x="21" y="36"/>
                  </a:cubicBezTo>
                  <a:close/>
                  <a:moveTo>
                    <a:pt x="25" y="15"/>
                  </a:moveTo>
                  <a:cubicBezTo>
                    <a:pt x="25" y="13"/>
                    <a:pt x="27" y="13"/>
                    <a:pt x="27" y="15"/>
                  </a:cubicBezTo>
                  <a:cubicBezTo>
                    <a:pt x="27" y="29"/>
                    <a:pt x="27" y="29"/>
                    <a:pt x="27" y="29"/>
                  </a:cubicBezTo>
                  <a:cubicBezTo>
                    <a:pt x="27" y="30"/>
                    <a:pt x="25" y="30"/>
                    <a:pt x="25" y="29"/>
                  </a:cubicBezTo>
                  <a:lnTo>
                    <a:pt x="25" y="15"/>
                  </a:lnTo>
                  <a:close/>
                  <a:moveTo>
                    <a:pt x="20" y="29"/>
                  </a:moveTo>
                  <a:cubicBezTo>
                    <a:pt x="20" y="15"/>
                    <a:pt x="20" y="15"/>
                    <a:pt x="20" y="15"/>
                  </a:cubicBezTo>
                  <a:cubicBezTo>
                    <a:pt x="20" y="13"/>
                    <a:pt x="22" y="13"/>
                    <a:pt x="22" y="15"/>
                  </a:cubicBezTo>
                  <a:cubicBezTo>
                    <a:pt x="22" y="29"/>
                    <a:pt x="22" y="29"/>
                    <a:pt x="22" y="29"/>
                  </a:cubicBezTo>
                  <a:cubicBezTo>
                    <a:pt x="22" y="30"/>
                    <a:pt x="20" y="30"/>
                    <a:pt x="20" y="29"/>
                  </a:cubicBezTo>
                  <a:close/>
                </a:path>
              </a:pathLst>
            </a:custGeom>
            <a:grpFill/>
            <a:ln>
              <a:noFill/>
            </a:ln>
          </p:spPr>
          <p:txBody>
            <a:bodyPr/>
            <a:p>
              <a:pPr fontAlgn="auto">
                <a:spcBef>
                  <a:spcPts val="0"/>
                </a:spcBef>
                <a:spcAft>
                  <a:spcPts val="0"/>
                </a:spcAft>
                <a:defRPr/>
              </a:pPr>
              <a:endParaRPr lang="zh-CN" altLang="en-US">
                <a:latin typeface="+mn-lt"/>
                <a:ea typeface="+mn-ea"/>
              </a:endParaRPr>
            </a:p>
          </p:txBody>
        </p:sp>
        <p:sp>
          <p:nvSpPr>
            <p:cNvPr id="9" name="Freeform 532"/>
            <p:cNvSpPr>
              <a:spLocks noEditPoints="1"/>
            </p:cNvSpPr>
            <p:nvPr>
              <p:custDataLst>
                <p:tags r:id="rId16"/>
              </p:custDataLst>
            </p:nvPr>
          </p:nvSpPr>
          <p:spPr bwMode="auto">
            <a:xfrm>
              <a:off x="9906000" y="2870201"/>
              <a:ext cx="458788" cy="447675"/>
            </a:xfrm>
            <a:custGeom>
              <a:avLst/>
              <a:gdLst>
                <a:gd name="T0" fmla="*/ 26 w 38"/>
                <a:gd name="T1" fmla="*/ 18 h 37"/>
                <a:gd name="T2" fmla="*/ 23 w 38"/>
                <a:gd name="T3" fmla="*/ 18 h 37"/>
                <a:gd name="T4" fmla="*/ 23 w 38"/>
                <a:gd name="T5" fmla="*/ 7 h 37"/>
                <a:gd name="T6" fmla="*/ 21 w 38"/>
                <a:gd name="T7" fmla="*/ 9 h 37"/>
                <a:gd name="T8" fmla="*/ 21 w 38"/>
                <a:gd name="T9" fmla="*/ 18 h 37"/>
                <a:gd name="T10" fmla="*/ 18 w 38"/>
                <a:gd name="T11" fmla="*/ 18 h 37"/>
                <a:gd name="T12" fmla="*/ 18 w 38"/>
                <a:gd name="T13" fmla="*/ 12 h 37"/>
                <a:gd name="T14" fmla="*/ 16 w 38"/>
                <a:gd name="T15" fmla="*/ 14 h 37"/>
                <a:gd name="T16" fmla="*/ 16 w 38"/>
                <a:gd name="T17" fmla="*/ 18 h 37"/>
                <a:gd name="T18" fmla="*/ 13 w 38"/>
                <a:gd name="T19" fmla="*/ 18 h 37"/>
                <a:gd name="T20" fmla="*/ 13 w 38"/>
                <a:gd name="T21" fmla="*/ 17 h 37"/>
                <a:gd name="T22" fmla="*/ 9 w 38"/>
                <a:gd name="T23" fmla="*/ 22 h 37"/>
                <a:gd name="T24" fmla="*/ 30 w 38"/>
                <a:gd name="T25" fmla="*/ 22 h 37"/>
                <a:gd name="T26" fmla="*/ 33 w 38"/>
                <a:gd name="T27" fmla="*/ 20 h 37"/>
                <a:gd name="T28" fmla="*/ 37 w 38"/>
                <a:gd name="T29" fmla="*/ 2 h 37"/>
                <a:gd name="T30" fmla="*/ 36 w 38"/>
                <a:gd name="T31" fmla="*/ 0 h 37"/>
                <a:gd name="T32" fmla="*/ 30 w 38"/>
                <a:gd name="T33" fmla="*/ 0 h 37"/>
                <a:gd name="T34" fmla="*/ 26 w 38"/>
                <a:gd name="T35" fmla="*/ 4 h 37"/>
                <a:gd name="T36" fmla="*/ 26 w 38"/>
                <a:gd name="T37" fmla="*/ 18 h 37"/>
                <a:gd name="T38" fmla="*/ 31 w 38"/>
                <a:gd name="T39" fmla="*/ 4 h 37"/>
                <a:gd name="T40" fmla="*/ 31 w 38"/>
                <a:gd name="T41" fmla="*/ 18 h 37"/>
                <a:gd name="T42" fmla="*/ 28 w 38"/>
                <a:gd name="T43" fmla="*/ 18 h 37"/>
                <a:gd name="T44" fmla="*/ 28 w 38"/>
                <a:gd name="T45" fmla="*/ 4 h 37"/>
                <a:gd name="T46" fmla="*/ 31 w 38"/>
                <a:gd name="T47" fmla="*/ 4 h 37"/>
                <a:gd name="T48" fmla="*/ 6 w 38"/>
                <a:gd name="T49" fmla="*/ 37 h 37"/>
                <a:gd name="T50" fmla="*/ 10 w 38"/>
                <a:gd name="T51" fmla="*/ 35 h 37"/>
                <a:gd name="T52" fmla="*/ 13 w 38"/>
                <a:gd name="T53" fmla="*/ 33 h 37"/>
                <a:gd name="T54" fmla="*/ 22 w 38"/>
                <a:gd name="T55" fmla="*/ 33 h 37"/>
                <a:gd name="T56" fmla="*/ 24 w 38"/>
                <a:gd name="T57" fmla="*/ 35 h 37"/>
                <a:gd name="T58" fmla="*/ 29 w 38"/>
                <a:gd name="T59" fmla="*/ 37 h 37"/>
                <a:gd name="T60" fmla="*/ 34 w 38"/>
                <a:gd name="T61" fmla="*/ 32 h 37"/>
                <a:gd name="T62" fmla="*/ 29 w 38"/>
                <a:gd name="T63" fmla="*/ 26 h 37"/>
                <a:gd name="T64" fmla="*/ 24 w 38"/>
                <a:gd name="T65" fmla="*/ 29 h 37"/>
                <a:gd name="T66" fmla="*/ 22 w 38"/>
                <a:gd name="T67" fmla="*/ 31 h 37"/>
                <a:gd name="T68" fmla="*/ 13 w 38"/>
                <a:gd name="T69" fmla="*/ 31 h 37"/>
                <a:gd name="T70" fmla="*/ 10 w 38"/>
                <a:gd name="T71" fmla="*/ 29 h 37"/>
                <a:gd name="T72" fmla="*/ 7 w 38"/>
                <a:gd name="T73" fmla="*/ 27 h 37"/>
                <a:gd name="T74" fmla="*/ 5 w 38"/>
                <a:gd name="T75" fmla="*/ 25 h 37"/>
                <a:gd name="T76" fmla="*/ 1 w 38"/>
                <a:gd name="T77" fmla="*/ 29 h 37"/>
                <a:gd name="T78" fmla="*/ 0 w 38"/>
                <a:gd name="T79" fmla="*/ 32 h 37"/>
                <a:gd name="T80" fmla="*/ 6 w 38"/>
                <a:gd name="T81" fmla="*/ 37 h 37"/>
                <a:gd name="T82" fmla="*/ 29 w 38"/>
                <a:gd name="T83" fmla="*/ 29 h 37"/>
                <a:gd name="T84" fmla="*/ 31 w 38"/>
                <a:gd name="T85" fmla="*/ 32 h 37"/>
                <a:gd name="T86" fmla="*/ 29 w 38"/>
                <a:gd name="T87" fmla="*/ 34 h 37"/>
                <a:gd name="T88" fmla="*/ 26 w 38"/>
                <a:gd name="T89" fmla="*/ 32 h 37"/>
                <a:gd name="T90" fmla="*/ 29 w 38"/>
                <a:gd name="T91" fmla="*/ 29 h 37"/>
                <a:gd name="T92" fmla="*/ 6 w 38"/>
                <a:gd name="T93" fmla="*/ 29 h 37"/>
                <a:gd name="T94" fmla="*/ 8 w 38"/>
                <a:gd name="T95" fmla="*/ 32 h 37"/>
                <a:gd name="T96" fmla="*/ 6 w 38"/>
                <a:gd name="T97" fmla="*/ 34 h 37"/>
                <a:gd name="T98" fmla="*/ 3 w 38"/>
                <a:gd name="T99" fmla="*/ 32 h 37"/>
                <a:gd name="T100" fmla="*/ 6 w 38"/>
                <a:gd name="T101" fmla="*/ 29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8" h="37">
                  <a:moveTo>
                    <a:pt x="26" y="18"/>
                  </a:moveTo>
                  <a:cubicBezTo>
                    <a:pt x="26" y="19"/>
                    <a:pt x="23" y="19"/>
                    <a:pt x="23" y="18"/>
                  </a:cubicBezTo>
                  <a:cubicBezTo>
                    <a:pt x="23" y="7"/>
                    <a:pt x="23" y="7"/>
                    <a:pt x="23" y="7"/>
                  </a:cubicBezTo>
                  <a:cubicBezTo>
                    <a:pt x="21" y="9"/>
                    <a:pt x="21" y="9"/>
                    <a:pt x="21" y="9"/>
                  </a:cubicBezTo>
                  <a:cubicBezTo>
                    <a:pt x="21" y="18"/>
                    <a:pt x="21" y="18"/>
                    <a:pt x="21" y="18"/>
                  </a:cubicBezTo>
                  <a:cubicBezTo>
                    <a:pt x="21" y="19"/>
                    <a:pt x="18" y="19"/>
                    <a:pt x="18" y="18"/>
                  </a:cubicBezTo>
                  <a:cubicBezTo>
                    <a:pt x="18" y="12"/>
                    <a:pt x="18" y="12"/>
                    <a:pt x="18" y="12"/>
                  </a:cubicBezTo>
                  <a:cubicBezTo>
                    <a:pt x="16" y="14"/>
                    <a:pt x="16" y="14"/>
                    <a:pt x="16" y="14"/>
                  </a:cubicBezTo>
                  <a:cubicBezTo>
                    <a:pt x="16" y="18"/>
                    <a:pt x="16" y="18"/>
                    <a:pt x="16" y="18"/>
                  </a:cubicBezTo>
                  <a:cubicBezTo>
                    <a:pt x="16" y="19"/>
                    <a:pt x="13" y="19"/>
                    <a:pt x="13" y="18"/>
                  </a:cubicBezTo>
                  <a:cubicBezTo>
                    <a:pt x="13" y="17"/>
                    <a:pt x="13" y="17"/>
                    <a:pt x="13" y="17"/>
                  </a:cubicBezTo>
                  <a:cubicBezTo>
                    <a:pt x="9" y="22"/>
                    <a:pt x="9" y="22"/>
                    <a:pt x="9" y="22"/>
                  </a:cubicBezTo>
                  <a:cubicBezTo>
                    <a:pt x="16" y="22"/>
                    <a:pt x="23" y="22"/>
                    <a:pt x="30" y="22"/>
                  </a:cubicBezTo>
                  <a:cubicBezTo>
                    <a:pt x="32" y="22"/>
                    <a:pt x="33" y="21"/>
                    <a:pt x="33" y="20"/>
                  </a:cubicBezTo>
                  <a:cubicBezTo>
                    <a:pt x="35" y="14"/>
                    <a:pt x="36" y="8"/>
                    <a:pt x="37" y="2"/>
                  </a:cubicBezTo>
                  <a:cubicBezTo>
                    <a:pt x="38" y="0"/>
                    <a:pt x="38" y="0"/>
                    <a:pt x="36" y="0"/>
                  </a:cubicBezTo>
                  <a:cubicBezTo>
                    <a:pt x="34" y="0"/>
                    <a:pt x="32" y="0"/>
                    <a:pt x="30" y="0"/>
                  </a:cubicBezTo>
                  <a:cubicBezTo>
                    <a:pt x="26" y="4"/>
                    <a:pt x="26" y="4"/>
                    <a:pt x="26" y="4"/>
                  </a:cubicBezTo>
                  <a:lnTo>
                    <a:pt x="26" y="18"/>
                  </a:lnTo>
                  <a:close/>
                  <a:moveTo>
                    <a:pt x="31" y="4"/>
                  </a:moveTo>
                  <a:cubicBezTo>
                    <a:pt x="31" y="18"/>
                    <a:pt x="31" y="18"/>
                    <a:pt x="31" y="18"/>
                  </a:cubicBezTo>
                  <a:cubicBezTo>
                    <a:pt x="31" y="19"/>
                    <a:pt x="28" y="19"/>
                    <a:pt x="28" y="18"/>
                  </a:cubicBezTo>
                  <a:cubicBezTo>
                    <a:pt x="28" y="4"/>
                    <a:pt x="28" y="4"/>
                    <a:pt x="28" y="4"/>
                  </a:cubicBezTo>
                  <a:cubicBezTo>
                    <a:pt x="28" y="2"/>
                    <a:pt x="31" y="2"/>
                    <a:pt x="31" y="4"/>
                  </a:cubicBezTo>
                  <a:close/>
                  <a:moveTo>
                    <a:pt x="6" y="37"/>
                  </a:moveTo>
                  <a:cubicBezTo>
                    <a:pt x="8" y="37"/>
                    <a:pt x="9" y="36"/>
                    <a:pt x="10" y="35"/>
                  </a:cubicBezTo>
                  <a:cubicBezTo>
                    <a:pt x="11" y="34"/>
                    <a:pt x="11" y="33"/>
                    <a:pt x="13" y="33"/>
                  </a:cubicBezTo>
                  <a:cubicBezTo>
                    <a:pt x="16" y="33"/>
                    <a:pt x="19" y="33"/>
                    <a:pt x="22" y="33"/>
                  </a:cubicBezTo>
                  <a:cubicBezTo>
                    <a:pt x="23" y="33"/>
                    <a:pt x="23" y="34"/>
                    <a:pt x="24" y="35"/>
                  </a:cubicBezTo>
                  <a:cubicBezTo>
                    <a:pt x="25" y="36"/>
                    <a:pt x="27" y="37"/>
                    <a:pt x="29" y="37"/>
                  </a:cubicBezTo>
                  <a:cubicBezTo>
                    <a:pt x="32" y="37"/>
                    <a:pt x="34" y="35"/>
                    <a:pt x="34" y="32"/>
                  </a:cubicBezTo>
                  <a:cubicBezTo>
                    <a:pt x="34" y="29"/>
                    <a:pt x="32" y="26"/>
                    <a:pt x="29" y="26"/>
                  </a:cubicBezTo>
                  <a:cubicBezTo>
                    <a:pt x="27" y="26"/>
                    <a:pt x="25" y="27"/>
                    <a:pt x="24" y="29"/>
                  </a:cubicBezTo>
                  <a:cubicBezTo>
                    <a:pt x="23" y="30"/>
                    <a:pt x="23" y="31"/>
                    <a:pt x="22" y="31"/>
                  </a:cubicBezTo>
                  <a:cubicBezTo>
                    <a:pt x="19" y="31"/>
                    <a:pt x="16" y="31"/>
                    <a:pt x="13" y="31"/>
                  </a:cubicBezTo>
                  <a:cubicBezTo>
                    <a:pt x="11" y="31"/>
                    <a:pt x="11" y="30"/>
                    <a:pt x="10" y="29"/>
                  </a:cubicBezTo>
                  <a:cubicBezTo>
                    <a:pt x="9" y="28"/>
                    <a:pt x="8" y="27"/>
                    <a:pt x="7" y="27"/>
                  </a:cubicBezTo>
                  <a:cubicBezTo>
                    <a:pt x="6" y="26"/>
                    <a:pt x="5" y="26"/>
                    <a:pt x="5" y="25"/>
                  </a:cubicBezTo>
                  <a:cubicBezTo>
                    <a:pt x="1" y="29"/>
                    <a:pt x="1" y="29"/>
                    <a:pt x="1" y="29"/>
                  </a:cubicBezTo>
                  <a:cubicBezTo>
                    <a:pt x="0" y="30"/>
                    <a:pt x="0" y="31"/>
                    <a:pt x="0" y="32"/>
                  </a:cubicBezTo>
                  <a:cubicBezTo>
                    <a:pt x="0" y="35"/>
                    <a:pt x="2" y="37"/>
                    <a:pt x="6" y="37"/>
                  </a:cubicBezTo>
                  <a:close/>
                  <a:moveTo>
                    <a:pt x="29" y="29"/>
                  </a:moveTo>
                  <a:cubicBezTo>
                    <a:pt x="30" y="29"/>
                    <a:pt x="31" y="31"/>
                    <a:pt x="31" y="32"/>
                  </a:cubicBezTo>
                  <a:cubicBezTo>
                    <a:pt x="31" y="33"/>
                    <a:pt x="30" y="34"/>
                    <a:pt x="29" y="34"/>
                  </a:cubicBezTo>
                  <a:cubicBezTo>
                    <a:pt x="28" y="34"/>
                    <a:pt x="26" y="33"/>
                    <a:pt x="26" y="32"/>
                  </a:cubicBezTo>
                  <a:cubicBezTo>
                    <a:pt x="26" y="31"/>
                    <a:pt x="28" y="29"/>
                    <a:pt x="29" y="29"/>
                  </a:cubicBezTo>
                  <a:close/>
                  <a:moveTo>
                    <a:pt x="6" y="29"/>
                  </a:moveTo>
                  <a:cubicBezTo>
                    <a:pt x="7" y="29"/>
                    <a:pt x="8" y="31"/>
                    <a:pt x="8" y="32"/>
                  </a:cubicBezTo>
                  <a:cubicBezTo>
                    <a:pt x="8" y="33"/>
                    <a:pt x="7" y="34"/>
                    <a:pt x="6" y="34"/>
                  </a:cubicBezTo>
                  <a:cubicBezTo>
                    <a:pt x="4" y="34"/>
                    <a:pt x="3" y="33"/>
                    <a:pt x="3" y="32"/>
                  </a:cubicBezTo>
                  <a:cubicBezTo>
                    <a:pt x="3" y="31"/>
                    <a:pt x="4" y="29"/>
                    <a:pt x="6" y="29"/>
                  </a:cubicBezTo>
                  <a:close/>
                </a:path>
              </a:pathLst>
            </a:custGeom>
            <a:grpFill/>
            <a:ln>
              <a:noFill/>
            </a:ln>
          </p:spPr>
          <p:txBody>
            <a:bodyPr/>
            <a:p>
              <a:pPr fontAlgn="auto">
                <a:spcBef>
                  <a:spcPts val="0"/>
                </a:spcBef>
                <a:spcAft>
                  <a:spcPts val="0"/>
                </a:spcAft>
                <a:defRPr/>
              </a:pPr>
              <a:endParaRPr lang="zh-CN" altLang="en-US">
                <a:latin typeface="+mn-lt"/>
                <a:ea typeface="+mn-ea"/>
              </a:endParaRPr>
            </a:p>
          </p:txBody>
        </p:sp>
      </p:grpSp>
      <p:pic>
        <p:nvPicPr>
          <p:cNvPr id="18" name="图片 17"/>
          <p:cNvPicPr>
            <a:picLocks noChangeAspect="1"/>
          </p:cNvPicPr>
          <p:nvPr>
            <p:custDataLst>
              <p:tags r:id="rId17"/>
            </p:custDataLst>
          </p:nvPr>
        </p:nvPicPr>
        <p:blipFill>
          <a:blip r:embed="rId18"/>
          <a:stretch>
            <a:fillRect/>
          </a:stretch>
        </p:blipFill>
        <p:spPr>
          <a:xfrm rot="20760000">
            <a:off x="10995660" y="5389245"/>
            <a:ext cx="542925" cy="588645"/>
          </a:xfrm>
          <a:prstGeom prst="roundRect">
            <a:avLst/>
          </a:prstGeom>
        </p:spPr>
      </p:pic>
      <p:pic>
        <p:nvPicPr>
          <p:cNvPr id="28" name="图片 27"/>
          <p:cNvPicPr>
            <a:picLocks noChangeAspect="1"/>
          </p:cNvPicPr>
          <p:nvPr>
            <p:custDataLst>
              <p:tags r:id="rId19"/>
            </p:custDataLst>
          </p:nvPr>
        </p:nvPicPr>
        <p:blipFill>
          <a:blip r:embed="rId20"/>
          <a:stretch>
            <a:fillRect/>
          </a:stretch>
        </p:blipFill>
        <p:spPr>
          <a:xfrm>
            <a:off x="11601450" y="5292090"/>
            <a:ext cx="561975" cy="619125"/>
          </a:xfrm>
          <a:prstGeom prst="roundRect">
            <a:avLst/>
          </a:prstGeom>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t>根据</a:t>
            </a:r>
            <a:r>
              <a:rPr lang="en-US" altLang="zh-CN" dirty="0"/>
              <a:t>2022</a:t>
            </a:r>
            <a:r>
              <a:rPr lang="zh-CN" altLang="en-US" dirty="0"/>
              <a:t>年抖音热点数据报告可知，抖音每月热点短视频播放量高达</a:t>
            </a:r>
            <a:r>
              <a:rPr lang="en-US" altLang="zh-CN" dirty="0"/>
              <a:t>4000</a:t>
            </a:r>
            <a:r>
              <a:rPr lang="zh-CN" altLang="en-US" dirty="0"/>
              <a:t>亿，众多创作者上传后成为热点的短视频数量突破百万，而在数百万的热点短视频中，点击量最多的当属社会类和娱乐类短视频。在如此庞大的内容数量背后，是抖音热点和用户生活的紧密结合。</a:t>
            </a:r>
            <a:endParaRPr lang="zh-CN" altLang="en-US" dirty="0"/>
          </a:p>
          <a:p>
            <a:r>
              <a:rPr lang="zh-CN" altLang="en-US" dirty="0"/>
              <a:t>在这种大环境下，如何提升短视频的质量和价值以吸引人们成为创作者最关心的问题。</a:t>
            </a:r>
            <a:endParaRPr lang="zh-CN" altLang="en-US" dirty="0"/>
          </a:p>
          <a:p>
            <a:r>
              <a:rPr lang="zh-CN" altLang="en-US" dirty="0"/>
              <a:t>一个高品质的短视频具有强吸睛力、大信息量、好交流感、极强的内化力和认同感。其中吸睛力、信息量和交流感是短视频创作者遵守的基本方向，而内化力和认同感则可以拉高短视频内容价值上限。</a:t>
            </a:r>
            <a:endParaRPr lang="zh-CN" altLang="en-US" dirty="0"/>
          </a:p>
          <a:p>
            <a:r>
              <a:rPr lang="zh-CN" altLang="en-US" dirty="0"/>
              <a:t>吸睛力由五大要素构成：美（美观）、直（直接）、奇（奇特）、名（名气）、热（热点）。当我们用短视频的</a:t>
            </a:r>
            <a:r>
              <a:rPr lang="en-US" altLang="zh-CN" dirty="0"/>
              <a:t>“</a:t>
            </a:r>
            <a:r>
              <a:rPr lang="zh-CN" altLang="en-US" dirty="0"/>
              <a:t>黄金五秒</a:t>
            </a:r>
            <a:r>
              <a:rPr lang="en-US" altLang="zh-CN" dirty="0"/>
              <a:t>”</a:t>
            </a:r>
            <a:r>
              <a:rPr lang="zh-CN" altLang="en-US" dirty="0"/>
              <a:t>留住观众后，接着就要丰富短视频中间的内容。通过丰富短视频中间的内容来让这五大要素的其中一个或者多个凸显出来，从而提升短视频的吸睛力，促使观众在度过</a:t>
            </a:r>
            <a:r>
              <a:rPr lang="en-US" altLang="zh-CN" dirty="0"/>
              <a:t>“</a:t>
            </a:r>
            <a:r>
              <a:rPr lang="zh-CN" altLang="en-US" dirty="0"/>
              <a:t>黄金五秒</a:t>
            </a:r>
            <a:r>
              <a:rPr lang="en-US" altLang="zh-CN" dirty="0"/>
              <a:t>”</a:t>
            </a:r>
            <a:r>
              <a:rPr lang="zh-CN" altLang="en-US" dirty="0"/>
              <a:t>后还能继续观看短视频，提高有效观看率。</a:t>
            </a:r>
            <a:endParaRPr lang="zh-CN" altLang="en-US"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712787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t>图所示为《中国国家地理》杂志社的官方抖音帐号所制作的一个高质量短视频的封面。该短视频封面中的像</a:t>
            </a:r>
            <a:r>
              <a:rPr lang="en-US" altLang="zh-CN" dirty="0"/>
              <a:t>QQ</a:t>
            </a:r>
            <a:r>
              <a:rPr lang="zh-CN" altLang="en-US" dirty="0"/>
              <a:t>糖一样的毛毛虫就具有强吸睛力，将该封面与标题</a:t>
            </a:r>
            <a:r>
              <a:rPr lang="en-US" altLang="zh-CN" dirty="0"/>
              <a:t>“</a:t>
            </a:r>
            <a:r>
              <a:rPr lang="zh-CN" altLang="en-US" dirty="0"/>
              <a:t>它是谁？！可以用手盘的</a:t>
            </a:r>
            <a:r>
              <a:rPr lang="en-US" altLang="zh-CN" dirty="0"/>
              <a:t>‘QQ</a:t>
            </a:r>
            <a:r>
              <a:rPr lang="zh-CN" altLang="en-US" dirty="0"/>
              <a:t>糖毛毛虫</a:t>
            </a:r>
            <a:r>
              <a:rPr lang="en-US" altLang="zh-CN" dirty="0"/>
              <a:t>’”</a:t>
            </a:r>
            <a:r>
              <a:rPr lang="zh-CN" altLang="en-US" dirty="0"/>
              <a:t>结合使用，向观众提问，从而吸引观众带着好奇心看完短视频。而该短视频也具有大信息量和好交流感的特点，在较短的时间内用口语化的表达方式向观众介绍封面中的毛毛虫是什么、有什么样的别称、外观特点是什么、遇到它该怎么办等知识，因此该短视频收获了不错的数据，也借此向屏幕前的观众传递了科普知识。</a:t>
            </a:r>
            <a:endParaRPr lang="zh-CN" altLang="en-US" dirty="0"/>
          </a:p>
        </p:txBody>
      </p:sp>
      <p:pic>
        <p:nvPicPr>
          <p:cNvPr id="2" name="图片 1"/>
          <p:cNvPicPr>
            <a:picLocks noChangeAspect="1"/>
          </p:cNvPicPr>
          <p:nvPr/>
        </p:nvPicPr>
        <p:blipFill>
          <a:blip r:embed="rId1"/>
          <a:stretch>
            <a:fillRect/>
          </a:stretch>
        </p:blipFill>
        <p:spPr>
          <a:xfrm>
            <a:off x="8094345" y="1224915"/>
            <a:ext cx="3027045" cy="4575175"/>
          </a:xfrm>
          <a:prstGeom prst="rect">
            <a:avLst/>
          </a:prstGeom>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1"/>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1" y="0"/>
            <a:ext cx="6370320"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5" name="直接连接符 3"/>
          <p:cNvCxnSpPr>
            <a:cxnSpLocks noChangeShapeType="1"/>
          </p:cNvCxnSpPr>
          <p:nvPr/>
        </p:nvCxnSpPr>
        <p:spPr bwMode="auto">
          <a:xfrm>
            <a:off x="7058505" y="1297659"/>
            <a:ext cx="5134028" cy="0"/>
          </a:xfrm>
          <a:prstGeom prst="line">
            <a:avLst/>
          </a:prstGeom>
          <a:noFill/>
          <a:ln w="9525" cmpd="sng">
            <a:solidFill>
              <a:srgbClr val="504B48"/>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6" name="TextBox 5"/>
          <p:cNvSpPr txBox="1">
            <a:spLocks noChangeArrowheads="1"/>
          </p:cNvSpPr>
          <p:nvPr/>
        </p:nvSpPr>
        <p:spPr bwMode="auto">
          <a:xfrm>
            <a:off x="10226409" y="503349"/>
            <a:ext cx="1340363" cy="7798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4300">
                <a:solidFill>
                  <a:srgbClr val="504B48"/>
                </a:solidFill>
                <a:latin typeface="微软雅黑" panose="020B0503020204020204" pitchFamily="34" charset="-122"/>
                <a:ea typeface="微软雅黑" panose="020B0503020204020204" pitchFamily="34" charset="-122"/>
              </a:rPr>
              <a:t>目录</a:t>
            </a:r>
            <a:endParaRPr lang="zh-CN" altLang="en-US" sz="4300">
              <a:solidFill>
                <a:srgbClr val="504B48"/>
              </a:solidFill>
              <a:latin typeface="微软雅黑" panose="020B0503020204020204" pitchFamily="34" charset="-122"/>
              <a:ea typeface="微软雅黑" panose="020B0503020204020204" pitchFamily="34" charset="-122"/>
            </a:endParaRPr>
          </a:p>
        </p:txBody>
      </p:sp>
      <p:sp>
        <p:nvSpPr>
          <p:cNvPr id="7" name="TextBox 6"/>
          <p:cNvSpPr txBox="1">
            <a:spLocks noChangeArrowheads="1"/>
          </p:cNvSpPr>
          <p:nvPr/>
        </p:nvSpPr>
        <p:spPr bwMode="auto">
          <a:xfrm>
            <a:off x="8937517" y="789159"/>
            <a:ext cx="1169398" cy="4002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a:solidFill>
                  <a:srgbClr val="504B48"/>
                </a:solidFill>
                <a:ea typeface="微软雅黑" panose="020B0503020204020204" pitchFamily="34" charset="-122"/>
              </a:rPr>
              <a:t>Contents</a:t>
            </a:r>
            <a:endParaRPr lang="zh-CN" altLang="en-US">
              <a:solidFill>
                <a:srgbClr val="504B48"/>
              </a:solidFill>
              <a:ea typeface="微软雅黑" panose="020B0503020204020204" pitchFamily="34" charset="-122"/>
            </a:endParaRPr>
          </a:p>
        </p:txBody>
      </p:sp>
      <p:sp>
        <p:nvSpPr>
          <p:cNvPr id="8" name="矩形 7"/>
          <p:cNvSpPr>
            <a:spLocks noChangeArrowheads="1"/>
          </p:cNvSpPr>
          <p:nvPr/>
        </p:nvSpPr>
        <p:spPr bwMode="auto">
          <a:xfrm>
            <a:off x="11602057" y="598618"/>
            <a:ext cx="588357" cy="588570"/>
          </a:xfrm>
          <a:prstGeom prst="rect">
            <a:avLst/>
          </a:prstGeom>
          <a:solidFill>
            <a:srgbClr val="BE0202"/>
          </a:solidFill>
          <a:ln>
            <a:noFill/>
          </a:ln>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36" name="TextBox 15"/>
          <p:cNvSpPr txBox="1">
            <a:spLocks noChangeArrowheads="1"/>
          </p:cNvSpPr>
          <p:nvPr>
            <p:custDataLst>
              <p:tags r:id="rId2"/>
            </p:custDataLst>
          </p:nvPr>
        </p:nvSpPr>
        <p:spPr bwMode="auto">
          <a:xfrm>
            <a:off x="7423150" y="2498725"/>
            <a:ext cx="4139565" cy="859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400" dirty="0">
                <a:solidFill>
                  <a:schemeClr val="accent1"/>
                </a:solidFill>
                <a:latin typeface="微软雅黑" panose="020B0503020204020204" pitchFamily="34" charset="-122"/>
                <a:ea typeface="微软雅黑" panose="020B0503020204020204" pitchFamily="34" charset="-122"/>
              </a:rPr>
              <a:t>课后练习</a:t>
            </a:r>
            <a:r>
              <a:rPr lang="en-US" altLang="zh-CN" sz="2400" dirty="0">
                <a:solidFill>
                  <a:schemeClr val="accent1"/>
                </a:solidFill>
                <a:latin typeface="微软雅黑" panose="020B0503020204020204" pitchFamily="34" charset="-122"/>
                <a:ea typeface="微软雅黑" panose="020B0503020204020204" pitchFamily="34" charset="-122"/>
              </a:rPr>
              <a:t>——</a:t>
            </a:r>
            <a:r>
              <a:rPr lang="zh-CN" altLang="en-US" sz="2400" dirty="0">
                <a:solidFill>
                  <a:schemeClr val="accent1"/>
                </a:solidFill>
                <a:latin typeface="微软雅黑" panose="020B0503020204020204" pitchFamily="34" charset="-122"/>
                <a:ea typeface="微软雅黑" panose="020B0503020204020204" pitchFamily="34" charset="-122"/>
              </a:rPr>
              <a:t>详细了解短视频制作的各个流程</a:t>
            </a:r>
            <a:endParaRPr lang="zh-CN" altLang="en-US" sz="2400" dirty="0">
              <a:solidFill>
                <a:schemeClr val="accent1"/>
              </a:solidFill>
              <a:latin typeface="微软雅黑" panose="020B0503020204020204" pitchFamily="34" charset="-122"/>
              <a:ea typeface="微软雅黑" panose="020B0503020204020204" pitchFamily="34" charset="-122"/>
            </a:endParaRPr>
          </a:p>
        </p:txBody>
      </p:sp>
      <p:sp>
        <p:nvSpPr>
          <p:cNvPr id="10" name="任意多边形 9"/>
          <p:cNvSpPr/>
          <p:nvPr/>
        </p:nvSpPr>
        <p:spPr>
          <a:xfrm>
            <a:off x="-50800" y="-50800"/>
            <a:ext cx="6471920" cy="7030720"/>
          </a:xfrm>
          <a:custGeom>
            <a:avLst/>
            <a:gdLst>
              <a:gd name="connsiteX0" fmla="*/ 60960 w 6471920"/>
              <a:gd name="connsiteY0" fmla="*/ 0 h 7030720"/>
              <a:gd name="connsiteX1" fmla="*/ 6471920 w 6471920"/>
              <a:gd name="connsiteY1" fmla="*/ 10160 h 7030720"/>
              <a:gd name="connsiteX2" fmla="*/ 3291840 w 6471920"/>
              <a:gd name="connsiteY2" fmla="*/ 7030720 h 7030720"/>
              <a:gd name="connsiteX3" fmla="*/ 10160 w 6471920"/>
              <a:gd name="connsiteY3" fmla="*/ 7030720 h 7030720"/>
              <a:gd name="connsiteX4" fmla="*/ 0 w 6471920"/>
              <a:gd name="connsiteY4" fmla="*/ 10160 h 7030720"/>
              <a:gd name="connsiteX5" fmla="*/ 60960 w 6471920"/>
              <a:gd name="connsiteY5" fmla="*/ 0 h 7030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71920" h="7030720">
                <a:moveTo>
                  <a:pt x="60960" y="0"/>
                </a:moveTo>
                <a:lnTo>
                  <a:pt x="6471920" y="10160"/>
                </a:lnTo>
                <a:lnTo>
                  <a:pt x="3291840" y="7030720"/>
                </a:lnTo>
                <a:lnTo>
                  <a:pt x="10160" y="7030720"/>
                </a:lnTo>
                <a:cubicBezTo>
                  <a:pt x="6773" y="4690533"/>
                  <a:pt x="3387" y="2350347"/>
                  <a:pt x="0" y="10160"/>
                </a:cubicBezTo>
                <a:lnTo>
                  <a:pt x="60960" y="0"/>
                </a:lnTo>
                <a:close/>
              </a:path>
            </a:pathLst>
          </a:custGeom>
          <a:gradFill flip="none" rotWithShape="1">
            <a:gsLst>
              <a:gs pos="66000">
                <a:schemeClr val="bg1">
                  <a:alpha val="30000"/>
                </a:schemeClr>
              </a:gs>
              <a:gs pos="27000">
                <a:srgbClr val="0070C0">
                  <a:alpha val="40000"/>
                </a:srgbClr>
              </a:gs>
              <a:gs pos="0">
                <a:schemeClr val="tx1">
                  <a:lumMod val="65000"/>
                  <a:lumOff val="35000"/>
                  <a:alpha val="30000"/>
                </a:schemeClr>
              </a:gs>
              <a:gs pos="100000">
                <a:srgbClr val="FFC000">
                  <a:alpha val="40000"/>
                </a:srgb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TextBox 15"/>
          <p:cNvSpPr txBox="1">
            <a:spLocks noChangeArrowheads="1"/>
          </p:cNvSpPr>
          <p:nvPr>
            <p:custDataLst>
              <p:tags r:id="rId3"/>
            </p:custDataLst>
          </p:nvPr>
        </p:nvSpPr>
        <p:spPr bwMode="auto">
          <a:xfrm>
            <a:off x="7451725" y="1510030"/>
            <a:ext cx="4233545" cy="859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rPr>
              <a:t>课堂实训</a:t>
            </a:r>
            <a:r>
              <a:rPr lang="en-US" altLang="zh-CN" sz="2400" dirty="0">
                <a:solidFill>
                  <a:schemeClr val="tx1">
                    <a:lumMod val="65000"/>
                    <a:lumOff val="35000"/>
                  </a:schemeClr>
                </a:solidFill>
                <a:latin typeface="微软雅黑" panose="020B0503020204020204" pitchFamily="34" charset="-122"/>
                <a:ea typeface="微软雅黑" panose="020B0503020204020204" pitchFamily="34" charset="-122"/>
              </a:rPr>
              <a:t>——</a:t>
            </a:r>
            <a:r>
              <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rPr>
              <a:t>分析高品质短视频的特点</a:t>
            </a:r>
            <a:endPar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43" name="Oval 5"/>
          <p:cNvSpPr>
            <a:spLocks noChangeArrowheads="1"/>
          </p:cNvSpPr>
          <p:nvPr>
            <p:custDataLst>
              <p:tags r:id="rId4"/>
            </p:custDataLst>
          </p:nvPr>
        </p:nvSpPr>
        <p:spPr bwMode="auto">
          <a:xfrm>
            <a:off x="6766560" y="2466340"/>
            <a:ext cx="579120" cy="581660"/>
          </a:xfrm>
          <a:prstGeom prst="ellipse">
            <a:avLst/>
          </a:prstGeom>
          <a:solidFill>
            <a:srgbClr val="BE0202"/>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44" name="Freeform 8"/>
          <p:cNvSpPr/>
          <p:nvPr>
            <p:custDataLst>
              <p:tags r:id="rId5"/>
            </p:custDataLst>
          </p:nvPr>
        </p:nvSpPr>
        <p:spPr bwMode="auto">
          <a:xfrm>
            <a:off x="6728460" y="2754630"/>
            <a:ext cx="654050" cy="321945"/>
          </a:xfrm>
          <a:custGeom>
            <a:avLst/>
            <a:gdLst>
              <a:gd name="T0" fmla="*/ 3963 w 3963"/>
              <a:gd name="T1" fmla="*/ 0 h 1997"/>
              <a:gd name="T2" fmla="*/ 3963 w 3963"/>
              <a:gd name="T3" fmla="*/ 16 h 1997"/>
              <a:gd name="T4" fmla="*/ 1982 w 3963"/>
              <a:gd name="T5" fmla="*/ 1997 h 1997"/>
              <a:gd name="T6" fmla="*/ 0 w 3963"/>
              <a:gd name="T7" fmla="*/ 16 h 1997"/>
            </a:gdLst>
            <a:ahLst/>
            <a:cxnLst>
              <a:cxn ang="0">
                <a:pos x="T0" y="T1"/>
              </a:cxn>
              <a:cxn ang="0">
                <a:pos x="T2" y="T3"/>
              </a:cxn>
              <a:cxn ang="0">
                <a:pos x="T4" y="T5"/>
              </a:cxn>
              <a:cxn ang="0">
                <a:pos x="T6" y="T7"/>
              </a:cxn>
            </a:cxnLst>
            <a:rect l="0" t="0" r="r" b="b"/>
            <a:pathLst>
              <a:path w="3963" h="1997">
                <a:moveTo>
                  <a:pt x="3963" y="0"/>
                </a:moveTo>
                <a:cubicBezTo>
                  <a:pt x="3963" y="5"/>
                  <a:pt x="3963" y="11"/>
                  <a:pt x="3963" y="16"/>
                </a:cubicBezTo>
                <a:cubicBezTo>
                  <a:pt x="3963" y="1110"/>
                  <a:pt x="3076" y="1997"/>
                  <a:pt x="1982" y="1997"/>
                </a:cubicBezTo>
                <a:cubicBezTo>
                  <a:pt x="888" y="1997"/>
                  <a:pt x="0" y="1110"/>
                  <a:pt x="0" y="16"/>
                </a:cubicBezTo>
              </a:path>
            </a:pathLst>
          </a:custGeom>
          <a:noFill/>
          <a:ln w="19050" cap="flat" cmpd="sng">
            <a:solidFill>
              <a:srgbClr val="4E4B49"/>
            </a:solidFill>
            <a:prstDash val="dash"/>
            <a:round/>
          </a:ln>
          <a:extLst>
            <a:ext uri="{909E8E84-426E-40DD-AFC4-6F175D3DCCD1}">
              <a14:hiddenFill xmlns:a14="http://schemas.microsoft.com/office/drawing/2010/main">
                <a:solidFill>
                  <a:srgbClr val="FFFFFF"/>
                </a:solidFill>
              </a14:hiddenFill>
            </a:ext>
          </a:extLst>
        </p:spPr>
        <p:txBody>
          <a:bodyPr lIns="121917" tIns="60958" rIns="121917" bIns="60958"/>
          <a:lstStyle/>
          <a:p>
            <a:endParaRPr lang="zh-CN" altLang="en-US"/>
          </a:p>
        </p:txBody>
      </p:sp>
      <p:sp>
        <p:nvSpPr>
          <p:cNvPr id="45" name="Oval 9"/>
          <p:cNvSpPr>
            <a:spLocks noChangeArrowheads="1"/>
          </p:cNvSpPr>
          <p:nvPr>
            <p:custDataLst>
              <p:tags r:id="rId6"/>
            </p:custDataLst>
          </p:nvPr>
        </p:nvSpPr>
        <p:spPr bwMode="auto">
          <a:xfrm>
            <a:off x="7358380" y="271843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47" name="TextBox 13"/>
          <p:cNvSpPr txBox="1">
            <a:spLocks noChangeArrowheads="1"/>
          </p:cNvSpPr>
          <p:nvPr>
            <p:custDataLst>
              <p:tags r:id="rId7"/>
            </p:custDataLst>
          </p:nvPr>
        </p:nvSpPr>
        <p:spPr bwMode="auto">
          <a:xfrm>
            <a:off x="6735445" y="2527935"/>
            <a:ext cx="725170" cy="48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sz="2400" dirty="0">
                <a:solidFill>
                  <a:srgbClr val="F8F8F8"/>
                </a:solidFill>
              </a:rPr>
              <a:t>1.6</a:t>
            </a:r>
            <a:endParaRPr lang="zh-CN" altLang="en-US" sz="2400" dirty="0">
              <a:solidFill>
                <a:srgbClr val="F8F8F8"/>
              </a:solidFill>
            </a:endParaRPr>
          </a:p>
        </p:txBody>
      </p:sp>
      <p:sp>
        <p:nvSpPr>
          <p:cNvPr id="48" name="Oval 9"/>
          <p:cNvSpPr>
            <a:spLocks noChangeArrowheads="1"/>
          </p:cNvSpPr>
          <p:nvPr>
            <p:custDataLst>
              <p:tags r:id="rId8"/>
            </p:custDataLst>
          </p:nvPr>
        </p:nvSpPr>
        <p:spPr bwMode="auto">
          <a:xfrm>
            <a:off x="6700520" y="271843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49" name="Oval 5"/>
          <p:cNvSpPr>
            <a:spLocks noChangeArrowheads="1"/>
          </p:cNvSpPr>
          <p:nvPr>
            <p:custDataLst>
              <p:tags r:id="rId9"/>
            </p:custDataLst>
          </p:nvPr>
        </p:nvSpPr>
        <p:spPr bwMode="auto">
          <a:xfrm>
            <a:off x="6760845" y="1450340"/>
            <a:ext cx="579120" cy="581660"/>
          </a:xfrm>
          <a:prstGeom prst="ellipse">
            <a:avLst/>
          </a:prstGeom>
          <a:solidFill>
            <a:schemeClr val="tx1">
              <a:lumMod val="65000"/>
              <a:lumOff val="35000"/>
            </a:schemeClr>
          </a:solidFill>
          <a:ln>
            <a:noFill/>
          </a:ln>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50" name="Freeform 8"/>
          <p:cNvSpPr/>
          <p:nvPr>
            <p:custDataLst>
              <p:tags r:id="rId10"/>
            </p:custDataLst>
          </p:nvPr>
        </p:nvSpPr>
        <p:spPr bwMode="auto">
          <a:xfrm>
            <a:off x="6722745" y="1738630"/>
            <a:ext cx="654050" cy="321945"/>
          </a:xfrm>
          <a:custGeom>
            <a:avLst/>
            <a:gdLst>
              <a:gd name="T0" fmla="*/ 3963 w 3963"/>
              <a:gd name="T1" fmla="*/ 0 h 1997"/>
              <a:gd name="T2" fmla="*/ 3963 w 3963"/>
              <a:gd name="T3" fmla="*/ 16 h 1997"/>
              <a:gd name="T4" fmla="*/ 1982 w 3963"/>
              <a:gd name="T5" fmla="*/ 1997 h 1997"/>
              <a:gd name="T6" fmla="*/ 0 w 3963"/>
              <a:gd name="T7" fmla="*/ 16 h 1997"/>
            </a:gdLst>
            <a:ahLst/>
            <a:cxnLst>
              <a:cxn ang="0">
                <a:pos x="T0" y="T1"/>
              </a:cxn>
              <a:cxn ang="0">
                <a:pos x="T2" y="T3"/>
              </a:cxn>
              <a:cxn ang="0">
                <a:pos x="T4" y="T5"/>
              </a:cxn>
              <a:cxn ang="0">
                <a:pos x="T6" y="T7"/>
              </a:cxn>
            </a:cxnLst>
            <a:rect l="0" t="0" r="r" b="b"/>
            <a:pathLst>
              <a:path w="3963" h="1997">
                <a:moveTo>
                  <a:pt x="3963" y="0"/>
                </a:moveTo>
                <a:cubicBezTo>
                  <a:pt x="3963" y="5"/>
                  <a:pt x="3963" y="11"/>
                  <a:pt x="3963" y="16"/>
                </a:cubicBezTo>
                <a:cubicBezTo>
                  <a:pt x="3963" y="1110"/>
                  <a:pt x="3076" y="1997"/>
                  <a:pt x="1982" y="1997"/>
                </a:cubicBezTo>
                <a:cubicBezTo>
                  <a:pt x="888" y="1997"/>
                  <a:pt x="0" y="1110"/>
                  <a:pt x="0" y="16"/>
                </a:cubicBezTo>
              </a:path>
            </a:pathLst>
          </a:custGeom>
          <a:noFill/>
          <a:ln w="19050" cap="flat" cmpd="sng">
            <a:solidFill>
              <a:srgbClr val="4E4B49"/>
            </a:solidFill>
            <a:prstDash val="dash"/>
            <a:round/>
          </a:ln>
          <a:extLst>
            <a:ext uri="{909E8E84-426E-40DD-AFC4-6F175D3DCCD1}">
              <a14:hiddenFill xmlns:a14="http://schemas.microsoft.com/office/drawing/2010/main">
                <a:solidFill>
                  <a:srgbClr val="FFFFFF"/>
                </a:solidFill>
              </a14:hiddenFill>
            </a:ext>
          </a:extLst>
        </p:spPr>
        <p:txBody>
          <a:bodyPr lIns="121917" tIns="60958" rIns="121917" bIns="60958"/>
          <a:lstStyle/>
          <a:p>
            <a:endParaRPr lang="zh-CN" altLang="en-US"/>
          </a:p>
        </p:txBody>
      </p:sp>
      <p:sp>
        <p:nvSpPr>
          <p:cNvPr id="51" name="Oval 9"/>
          <p:cNvSpPr>
            <a:spLocks noChangeArrowheads="1"/>
          </p:cNvSpPr>
          <p:nvPr>
            <p:custDataLst>
              <p:tags r:id="rId11"/>
            </p:custDataLst>
          </p:nvPr>
        </p:nvSpPr>
        <p:spPr bwMode="auto">
          <a:xfrm>
            <a:off x="7352665" y="170243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52" name="TextBox 13"/>
          <p:cNvSpPr txBox="1">
            <a:spLocks noChangeArrowheads="1"/>
          </p:cNvSpPr>
          <p:nvPr>
            <p:custDataLst>
              <p:tags r:id="rId12"/>
            </p:custDataLst>
          </p:nvPr>
        </p:nvSpPr>
        <p:spPr bwMode="auto">
          <a:xfrm>
            <a:off x="6729730" y="1511935"/>
            <a:ext cx="725170" cy="48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sz="2400" dirty="0">
                <a:solidFill>
                  <a:srgbClr val="F8F8F8"/>
                </a:solidFill>
              </a:rPr>
              <a:t>1.5</a:t>
            </a:r>
            <a:endParaRPr lang="zh-CN" altLang="en-US" sz="2400" dirty="0">
              <a:solidFill>
                <a:srgbClr val="F8F8F8"/>
              </a:solidFill>
            </a:endParaRPr>
          </a:p>
        </p:txBody>
      </p:sp>
      <p:sp>
        <p:nvSpPr>
          <p:cNvPr id="53" name="Oval 9"/>
          <p:cNvSpPr>
            <a:spLocks noChangeArrowheads="1"/>
          </p:cNvSpPr>
          <p:nvPr>
            <p:custDataLst>
              <p:tags r:id="rId13"/>
            </p:custDataLst>
          </p:nvPr>
        </p:nvSpPr>
        <p:spPr bwMode="auto">
          <a:xfrm>
            <a:off x="6694805" y="170243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cxnSp>
        <p:nvCxnSpPr>
          <p:cNvPr id="60" name="直接连接符 59"/>
          <p:cNvCxnSpPr/>
          <p:nvPr>
            <p:custDataLst>
              <p:tags r:id="rId14"/>
            </p:custDataLst>
          </p:nvPr>
        </p:nvCxnSpPr>
        <p:spPr>
          <a:xfrm flipV="1">
            <a:off x="7546340" y="3336925"/>
            <a:ext cx="3703955" cy="3175"/>
          </a:xfrm>
          <a:prstGeom prst="line">
            <a:avLst/>
          </a:prstGeom>
          <a:ln w="19050">
            <a:solidFill>
              <a:srgbClr val="BE0202"/>
            </a:solidFill>
            <a:prstDash val="dash"/>
          </a:ln>
        </p:spPr>
        <p:style>
          <a:lnRef idx="1">
            <a:schemeClr val="accent1"/>
          </a:lnRef>
          <a:fillRef idx="0">
            <a:schemeClr val="accent1"/>
          </a:fillRef>
          <a:effectRef idx="0">
            <a:schemeClr val="accent1"/>
          </a:effectRef>
          <a:fontRef idx="minor">
            <a:schemeClr val="tx1"/>
          </a:fontRef>
        </p:style>
      </p:cxnSp>
      <p:grpSp>
        <p:nvGrpSpPr>
          <p:cNvPr id="2" name="组合 1"/>
          <p:cNvGrpSpPr/>
          <p:nvPr/>
        </p:nvGrpSpPr>
        <p:grpSpPr>
          <a:xfrm rot="21189419">
            <a:off x="10800235" y="5738391"/>
            <a:ext cx="1205755" cy="1055884"/>
            <a:chOff x="9712326" y="2736852"/>
            <a:chExt cx="652462" cy="581024"/>
          </a:xfrm>
          <a:solidFill>
            <a:schemeClr val="tx1">
              <a:lumMod val="65000"/>
              <a:lumOff val="35000"/>
            </a:schemeClr>
          </a:solidFill>
        </p:grpSpPr>
        <p:sp>
          <p:nvSpPr>
            <p:cNvPr id="3" name="Freeform 531"/>
            <p:cNvSpPr>
              <a:spLocks noEditPoints="1"/>
            </p:cNvSpPr>
            <p:nvPr>
              <p:custDataLst>
                <p:tags r:id="rId15"/>
              </p:custDataLst>
            </p:nvPr>
          </p:nvSpPr>
          <p:spPr bwMode="auto">
            <a:xfrm>
              <a:off x="9712326" y="2736852"/>
              <a:ext cx="557213" cy="484188"/>
            </a:xfrm>
            <a:custGeom>
              <a:avLst/>
              <a:gdLst>
                <a:gd name="T0" fmla="*/ 21 w 46"/>
                <a:gd name="T1" fmla="*/ 36 h 40"/>
                <a:gd name="T2" fmla="*/ 21 w 46"/>
                <a:gd name="T3" fmla="*/ 34 h 40"/>
                <a:gd name="T4" fmla="*/ 22 w 46"/>
                <a:gd name="T5" fmla="*/ 33 h 40"/>
                <a:gd name="T6" fmla="*/ 25 w 46"/>
                <a:gd name="T7" fmla="*/ 33 h 40"/>
                <a:gd name="T8" fmla="*/ 29 w 46"/>
                <a:gd name="T9" fmla="*/ 28 h 40"/>
                <a:gd name="T10" fmla="*/ 29 w 46"/>
                <a:gd name="T11" fmla="*/ 15 h 40"/>
                <a:gd name="T12" fmla="*/ 32 w 46"/>
                <a:gd name="T13" fmla="*/ 15 h 40"/>
                <a:gd name="T14" fmla="*/ 32 w 46"/>
                <a:gd name="T15" fmla="*/ 25 h 40"/>
                <a:gd name="T16" fmla="*/ 34 w 46"/>
                <a:gd name="T17" fmla="*/ 23 h 40"/>
                <a:gd name="T18" fmla="*/ 34 w 46"/>
                <a:gd name="T19" fmla="*/ 15 h 40"/>
                <a:gd name="T20" fmla="*/ 37 w 46"/>
                <a:gd name="T21" fmla="*/ 15 h 40"/>
                <a:gd name="T22" fmla="*/ 37 w 46"/>
                <a:gd name="T23" fmla="*/ 20 h 40"/>
                <a:gd name="T24" fmla="*/ 39 w 46"/>
                <a:gd name="T25" fmla="*/ 18 h 40"/>
                <a:gd name="T26" fmla="*/ 39 w 46"/>
                <a:gd name="T27" fmla="*/ 15 h 40"/>
                <a:gd name="T28" fmla="*/ 42 w 46"/>
                <a:gd name="T29" fmla="*/ 15 h 40"/>
                <a:gd name="T30" fmla="*/ 42 w 46"/>
                <a:gd name="T31" fmla="*/ 15 h 40"/>
                <a:gd name="T32" fmla="*/ 46 w 46"/>
                <a:gd name="T33" fmla="*/ 11 h 40"/>
                <a:gd name="T34" fmla="*/ 17 w 46"/>
                <a:gd name="T35" fmla="*/ 11 h 40"/>
                <a:gd name="T36" fmla="*/ 14 w 46"/>
                <a:gd name="T37" fmla="*/ 9 h 40"/>
                <a:gd name="T38" fmla="*/ 12 w 46"/>
                <a:gd name="T39" fmla="*/ 2 h 40"/>
                <a:gd name="T40" fmla="*/ 10 w 46"/>
                <a:gd name="T41" fmla="*/ 0 h 40"/>
                <a:gd name="T42" fmla="*/ 1 w 46"/>
                <a:gd name="T43" fmla="*/ 0 h 40"/>
                <a:gd name="T44" fmla="*/ 2 w 46"/>
                <a:gd name="T45" fmla="*/ 4 h 40"/>
                <a:gd name="T46" fmla="*/ 9 w 46"/>
                <a:gd name="T47" fmla="*/ 4 h 40"/>
                <a:gd name="T48" fmla="*/ 11 w 46"/>
                <a:gd name="T49" fmla="*/ 5 h 40"/>
                <a:gd name="T50" fmla="*/ 18 w 46"/>
                <a:gd name="T51" fmla="*/ 36 h 40"/>
                <a:gd name="T52" fmla="*/ 18 w 46"/>
                <a:gd name="T53" fmla="*/ 39 h 40"/>
                <a:gd name="T54" fmla="*/ 17 w 46"/>
                <a:gd name="T55" fmla="*/ 40 h 40"/>
                <a:gd name="T56" fmla="*/ 21 w 46"/>
                <a:gd name="T57" fmla="*/ 36 h 40"/>
                <a:gd name="T58" fmla="*/ 21 w 46"/>
                <a:gd name="T59" fmla="*/ 36 h 40"/>
                <a:gd name="T60" fmla="*/ 25 w 46"/>
                <a:gd name="T61" fmla="*/ 15 h 40"/>
                <a:gd name="T62" fmla="*/ 27 w 46"/>
                <a:gd name="T63" fmla="*/ 15 h 40"/>
                <a:gd name="T64" fmla="*/ 27 w 46"/>
                <a:gd name="T65" fmla="*/ 29 h 40"/>
                <a:gd name="T66" fmla="*/ 25 w 46"/>
                <a:gd name="T67" fmla="*/ 29 h 40"/>
                <a:gd name="T68" fmla="*/ 25 w 46"/>
                <a:gd name="T69" fmla="*/ 15 h 40"/>
                <a:gd name="T70" fmla="*/ 20 w 46"/>
                <a:gd name="T71" fmla="*/ 29 h 40"/>
                <a:gd name="T72" fmla="*/ 20 w 46"/>
                <a:gd name="T73" fmla="*/ 15 h 40"/>
                <a:gd name="T74" fmla="*/ 22 w 46"/>
                <a:gd name="T75" fmla="*/ 15 h 40"/>
                <a:gd name="T76" fmla="*/ 22 w 46"/>
                <a:gd name="T77" fmla="*/ 29 h 40"/>
                <a:gd name="T78" fmla="*/ 20 w 46"/>
                <a:gd name="T79" fmla="*/ 29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46" h="40">
                  <a:moveTo>
                    <a:pt x="21" y="36"/>
                  </a:moveTo>
                  <a:cubicBezTo>
                    <a:pt x="21" y="35"/>
                    <a:pt x="21" y="35"/>
                    <a:pt x="21" y="34"/>
                  </a:cubicBezTo>
                  <a:cubicBezTo>
                    <a:pt x="20" y="33"/>
                    <a:pt x="20" y="33"/>
                    <a:pt x="22" y="33"/>
                  </a:cubicBezTo>
                  <a:cubicBezTo>
                    <a:pt x="23" y="33"/>
                    <a:pt x="24" y="33"/>
                    <a:pt x="25" y="33"/>
                  </a:cubicBezTo>
                  <a:cubicBezTo>
                    <a:pt x="29" y="28"/>
                    <a:pt x="29" y="28"/>
                    <a:pt x="29" y="28"/>
                  </a:cubicBezTo>
                  <a:cubicBezTo>
                    <a:pt x="29" y="15"/>
                    <a:pt x="29" y="15"/>
                    <a:pt x="29" y="15"/>
                  </a:cubicBezTo>
                  <a:cubicBezTo>
                    <a:pt x="29" y="13"/>
                    <a:pt x="32" y="13"/>
                    <a:pt x="32" y="15"/>
                  </a:cubicBezTo>
                  <a:cubicBezTo>
                    <a:pt x="32" y="25"/>
                    <a:pt x="32" y="25"/>
                    <a:pt x="32" y="25"/>
                  </a:cubicBezTo>
                  <a:cubicBezTo>
                    <a:pt x="34" y="23"/>
                    <a:pt x="34" y="23"/>
                    <a:pt x="34" y="23"/>
                  </a:cubicBezTo>
                  <a:cubicBezTo>
                    <a:pt x="34" y="15"/>
                    <a:pt x="34" y="15"/>
                    <a:pt x="34" y="15"/>
                  </a:cubicBezTo>
                  <a:cubicBezTo>
                    <a:pt x="34" y="13"/>
                    <a:pt x="37" y="13"/>
                    <a:pt x="37" y="15"/>
                  </a:cubicBezTo>
                  <a:cubicBezTo>
                    <a:pt x="37" y="20"/>
                    <a:pt x="37" y="20"/>
                    <a:pt x="37" y="20"/>
                  </a:cubicBezTo>
                  <a:cubicBezTo>
                    <a:pt x="39" y="18"/>
                    <a:pt x="39" y="18"/>
                    <a:pt x="39" y="18"/>
                  </a:cubicBezTo>
                  <a:cubicBezTo>
                    <a:pt x="39" y="15"/>
                    <a:pt x="39" y="15"/>
                    <a:pt x="39" y="15"/>
                  </a:cubicBezTo>
                  <a:cubicBezTo>
                    <a:pt x="39" y="13"/>
                    <a:pt x="42" y="13"/>
                    <a:pt x="42" y="15"/>
                  </a:cubicBezTo>
                  <a:cubicBezTo>
                    <a:pt x="42" y="15"/>
                    <a:pt x="42" y="15"/>
                    <a:pt x="42" y="15"/>
                  </a:cubicBezTo>
                  <a:cubicBezTo>
                    <a:pt x="46" y="11"/>
                    <a:pt x="46" y="11"/>
                    <a:pt x="46" y="11"/>
                  </a:cubicBezTo>
                  <a:cubicBezTo>
                    <a:pt x="36" y="11"/>
                    <a:pt x="27" y="11"/>
                    <a:pt x="17" y="11"/>
                  </a:cubicBezTo>
                  <a:cubicBezTo>
                    <a:pt x="15" y="11"/>
                    <a:pt x="15" y="10"/>
                    <a:pt x="14" y="9"/>
                  </a:cubicBezTo>
                  <a:cubicBezTo>
                    <a:pt x="14" y="6"/>
                    <a:pt x="13" y="4"/>
                    <a:pt x="12" y="2"/>
                  </a:cubicBezTo>
                  <a:cubicBezTo>
                    <a:pt x="12" y="0"/>
                    <a:pt x="12" y="0"/>
                    <a:pt x="10" y="0"/>
                  </a:cubicBezTo>
                  <a:cubicBezTo>
                    <a:pt x="7" y="0"/>
                    <a:pt x="4" y="0"/>
                    <a:pt x="1" y="0"/>
                  </a:cubicBezTo>
                  <a:cubicBezTo>
                    <a:pt x="0" y="0"/>
                    <a:pt x="0" y="4"/>
                    <a:pt x="2" y="4"/>
                  </a:cubicBezTo>
                  <a:cubicBezTo>
                    <a:pt x="4" y="4"/>
                    <a:pt x="6" y="4"/>
                    <a:pt x="9" y="4"/>
                  </a:cubicBezTo>
                  <a:cubicBezTo>
                    <a:pt x="10" y="4"/>
                    <a:pt x="10" y="4"/>
                    <a:pt x="11" y="5"/>
                  </a:cubicBezTo>
                  <a:cubicBezTo>
                    <a:pt x="13" y="16"/>
                    <a:pt x="16" y="25"/>
                    <a:pt x="18" y="36"/>
                  </a:cubicBezTo>
                  <a:cubicBezTo>
                    <a:pt x="19" y="38"/>
                    <a:pt x="19" y="38"/>
                    <a:pt x="18" y="39"/>
                  </a:cubicBezTo>
                  <a:cubicBezTo>
                    <a:pt x="17" y="39"/>
                    <a:pt x="17" y="40"/>
                    <a:pt x="17" y="40"/>
                  </a:cubicBezTo>
                  <a:cubicBezTo>
                    <a:pt x="21" y="36"/>
                    <a:pt x="21" y="36"/>
                    <a:pt x="21" y="36"/>
                  </a:cubicBezTo>
                  <a:cubicBezTo>
                    <a:pt x="21" y="36"/>
                    <a:pt x="21" y="36"/>
                    <a:pt x="21" y="36"/>
                  </a:cubicBezTo>
                  <a:close/>
                  <a:moveTo>
                    <a:pt x="25" y="15"/>
                  </a:moveTo>
                  <a:cubicBezTo>
                    <a:pt x="25" y="13"/>
                    <a:pt x="27" y="13"/>
                    <a:pt x="27" y="15"/>
                  </a:cubicBezTo>
                  <a:cubicBezTo>
                    <a:pt x="27" y="29"/>
                    <a:pt x="27" y="29"/>
                    <a:pt x="27" y="29"/>
                  </a:cubicBezTo>
                  <a:cubicBezTo>
                    <a:pt x="27" y="30"/>
                    <a:pt x="25" y="30"/>
                    <a:pt x="25" y="29"/>
                  </a:cubicBezTo>
                  <a:lnTo>
                    <a:pt x="25" y="15"/>
                  </a:lnTo>
                  <a:close/>
                  <a:moveTo>
                    <a:pt x="20" y="29"/>
                  </a:moveTo>
                  <a:cubicBezTo>
                    <a:pt x="20" y="15"/>
                    <a:pt x="20" y="15"/>
                    <a:pt x="20" y="15"/>
                  </a:cubicBezTo>
                  <a:cubicBezTo>
                    <a:pt x="20" y="13"/>
                    <a:pt x="22" y="13"/>
                    <a:pt x="22" y="15"/>
                  </a:cubicBezTo>
                  <a:cubicBezTo>
                    <a:pt x="22" y="29"/>
                    <a:pt x="22" y="29"/>
                    <a:pt x="22" y="29"/>
                  </a:cubicBezTo>
                  <a:cubicBezTo>
                    <a:pt x="22" y="30"/>
                    <a:pt x="20" y="30"/>
                    <a:pt x="20" y="29"/>
                  </a:cubicBezTo>
                  <a:close/>
                </a:path>
              </a:pathLst>
            </a:custGeom>
            <a:grpFill/>
            <a:ln>
              <a:noFill/>
            </a:ln>
          </p:spPr>
          <p:txBody>
            <a:bodyPr/>
            <a:p>
              <a:pPr fontAlgn="auto">
                <a:spcBef>
                  <a:spcPts val="0"/>
                </a:spcBef>
                <a:spcAft>
                  <a:spcPts val="0"/>
                </a:spcAft>
                <a:defRPr/>
              </a:pPr>
              <a:endParaRPr lang="zh-CN" altLang="en-US">
                <a:latin typeface="+mn-lt"/>
                <a:ea typeface="+mn-ea"/>
              </a:endParaRPr>
            </a:p>
          </p:txBody>
        </p:sp>
        <p:sp>
          <p:nvSpPr>
            <p:cNvPr id="9" name="Freeform 532"/>
            <p:cNvSpPr>
              <a:spLocks noEditPoints="1"/>
            </p:cNvSpPr>
            <p:nvPr>
              <p:custDataLst>
                <p:tags r:id="rId16"/>
              </p:custDataLst>
            </p:nvPr>
          </p:nvSpPr>
          <p:spPr bwMode="auto">
            <a:xfrm>
              <a:off x="9906000" y="2870201"/>
              <a:ext cx="458788" cy="447675"/>
            </a:xfrm>
            <a:custGeom>
              <a:avLst/>
              <a:gdLst>
                <a:gd name="T0" fmla="*/ 26 w 38"/>
                <a:gd name="T1" fmla="*/ 18 h 37"/>
                <a:gd name="T2" fmla="*/ 23 w 38"/>
                <a:gd name="T3" fmla="*/ 18 h 37"/>
                <a:gd name="T4" fmla="*/ 23 w 38"/>
                <a:gd name="T5" fmla="*/ 7 h 37"/>
                <a:gd name="T6" fmla="*/ 21 w 38"/>
                <a:gd name="T7" fmla="*/ 9 h 37"/>
                <a:gd name="T8" fmla="*/ 21 w 38"/>
                <a:gd name="T9" fmla="*/ 18 h 37"/>
                <a:gd name="T10" fmla="*/ 18 w 38"/>
                <a:gd name="T11" fmla="*/ 18 h 37"/>
                <a:gd name="T12" fmla="*/ 18 w 38"/>
                <a:gd name="T13" fmla="*/ 12 h 37"/>
                <a:gd name="T14" fmla="*/ 16 w 38"/>
                <a:gd name="T15" fmla="*/ 14 h 37"/>
                <a:gd name="T16" fmla="*/ 16 w 38"/>
                <a:gd name="T17" fmla="*/ 18 h 37"/>
                <a:gd name="T18" fmla="*/ 13 w 38"/>
                <a:gd name="T19" fmla="*/ 18 h 37"/>
                <a:gd name="T20" fmla="*/ 13 w 38"/>
                <a:gd name="T21" fmla="*/ 17 h 37"/>
                <a:gd name="T22" fmla="*/ 9 w 38"/>
                <a:gd name="T23" fmla="*/ 22 h 37"/>
                <a:gd name="T24" fmla="*/ 30 w 38"/>
                <a:gd name="T25" fmla="*/ 22 h 37"/>
                <a:gd name="T26" fmla="*/ 33 w 38"/>
                <a:gd name="T27" fmla="*/ 20 h 37"/>
                <a:gd name="T28" fmla="*/ 37 w 38"/>
                <a:gd name="T29" fmla="*/ 2 h 37"/>
                <a:gd name="T30" fmla="*/ 36 w 38"/>
                <a:gd name="T31" fmla="*/ 0 h 37"/>
                <a:gd name="T32" fmla="*/ 30 w 38"/>
                <a:gd name="T33" fmla="*/ 0 h 37"/>
                <a:gd name="T34" fmla="*/ 26 w 38"/>
                <a:gd name="T35" fmla="*/ 4 h 37"/>
                <a:gd name="T36" fmla="*/ 26 w 38"/>
                <a:gd name="T37" fmla="*/ 18 h 37"/>
                <a:gd name="T38" fmla="*/ 31 w 38"/>
                <a:gd name="T39" fmla="*/ 4 h 37"/>
                <a:gd name="T40" fmla="*/ 31 w 38"/>
                <a:gd name="T41" fmla="*/ 18 h 37"/>
                <a:gd name="T42" fmla="*/ 28 w 38"/>
                <a:gd name="T43" fmla="*/ 18 h 37"/>
                <a:gd name="T44" fmla="*/ 28 w 38"/>
                <a:gd name="T45" fmla="*/ 4 h 37"/>
                <a:gd name="T46" fmla="*/ 31 w 38"/>
                <a:gd name="T47" fmla="*/ 4 h 37"/>
                <a:gd name="T48" fmla="*/ 6 w 38"/>
                <a:gd name="T49" fmla="*/ 37 h 37"/>
                <a:gd name="T50" fmla="*/ 10 w 38"/>
                <a:gd name="T51" fmla="*/ 35 h 37"/>
                <a:gd name="T52" fmla="*/ 13 w 38"/>
                <a:gd name="T53" fmla="*/ 33 h 37"/>
                <a:gd name="T54" fmla="*/ 22 w 38"/>
                <a:gd name="T55" fmla="*/ 33 h 37"/>
                <a:gd name="T56" fmla="*/ 24 w 38"/>
                <a:gd name="T57" fmla="*/ 35 h 37"/>
                <a:gd name="T58" fmla="*/ 29 w 38"/>
                <a:gd name="T59" fmla="*/ 37 h 37"/>
                <a:gd name="T60" fmla="*/ 34 w 38"/>
                <a:gd name="T61" fmla="*/ 32 h 37"/>
                <a:gd name="T62" fmla="*/ 29 w 38"/>
                <a:gd name="T63" fmla="*/ 26 h 37"/>
                <a:gd name="T64" fmla="*/ 24 w 38"/>
                <a:gd name="T65" fmla="*/ 29 h 37"/>
                <a:gd name="T66" fmla="*/ 22 w 38"/>
                <a:gd name="T67" fmla="*/ 31 h 37"/>
                <a:gd name="T68" fmla="*/ 13 w 38"/>
                <a:gd name="T69" fmla="*/ 31 h 37"/>
                <a:gd name="T70" fmla="*/ 10 w 38"/>
                <a:gd name="T71" fmla="*/ 29 h 37"/>
                <a:gd name="T72" fmla="*/ 7 w 38"/>
                <a:gd name="T73" fmla="*/ 27 h 37"/>
                <a:gd name="T74" fmla="*/ 5 w 38"/>
                <a:gd name="T75" fmla="*/ 25 h 37"/>
                <a:gd name="T76" fmla="*/ 1 w 38"/>
                <a:gd name="T77" fmla="*/ 29 h 37"/>
                <a:gd name="T78" fmla="*/ 0 w 38"/>
                <a:gd name="T79" fmla="*/ 32 h 37"/>
                <a:gd name="T80" fmla="*/ 6 w 38"/>
                <a:gd name="T81" fmla="*/ 37 h 37"/>
                <a:gd name="T82" fmla="*/ 29 w 38"/>
                <a:gd name="T83" fmla="*/ 29 h 37"/>
                <a:gd name="T84" fmla="*/ 31 w 38"/>
                <a:gd name="T85" fmla="*/ 32 h 37"/>
                <a:gd name="T86" fmla="*/ 29 w 38"/>
                <a:gd name="T87" fmla="*/ 34 h 37"/>
                <a:gd name="T88" fmla="*/ 26 w 38"/>
                <a:gd name="T89" fmla="*/ 32 h 37"/>
                <a:gd name="T90" fmla="*/ 29 w 38"/>
                <a:gd name="T91" fmla="*/ 29 h 37"/>
                <a:gd name="T92" fmla="*/ 6 w 38"/>
                <a:gd name="T93" fmla="*/ 29 h 37"/>
                <a:gd name="T94" fmla="*/ 8 w 38"/>
                <a:gd name="T95" fmla="*/ 32 h 37"/>
                <a:gd name="T96" fmla="*/ 6 w 38"/>
                <a:gd name="T97" fmla="*/ 34 h 37"/>
                <a:gd name="T98" fmla="*/ 3 w 38"/>
                <a:gd name="T99" fmla="*/ 32 h 37"/>
                <a:gd name="T100" fmla="*/ 6 w 38"/>
                <a:gd name="T101" fmla="*/ 29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8" h="37">
                  <a:moveTo>
                    <a:pt x="26" y="18"/>
                  </a:moveTo>
                  <a:cubicBezTo>
                    <a:pt x="26" y="19"/>
                    <a:pt x="23" y="19"/>
                    <a:pt x="23" y="18"/>
                  </a:cubicBezTo>
                  <a:cubicBezTo>
                    <a:pt x="23" y="7"/>
                    <a:pt x="23" y="7"/>
                    <a:pt x="23" y="7"/>
                  </a:cubicBezTo>
                  <a:cubicBezTo>
                    <a:pt x="21" y="9"/>
                    <a:pt x="21" y="9"/>
                    <a:pt x="21" y="9"/>
                  </a:cubicBezTo>
                  <a:cubicBezTo>
                    <a:pt x="21" y="18"/>
                    <a:pt x="21" y="18"/>
                    <a:pt x="21" y="18"/>
                  </a:cubicBezTo>
                  <a:cubicBezTo>
                    <a:pt x="21" y="19"/>
                    <a:pt x="18" y="19"/>
                    <a:pt x="18" y="18"/>
                  </a:cubicBezTo>
                  <a:cubicBezTo>
                    <a:pt x="18" y="12"/>
                    <a:pt x="18" y="12"/>
                    <a:pt x="18" y="12"/>
                  </a:cubicBezTo>
                  <a:cubicBezTo>
                    <a:pt x="16" y="14"/>
                    <a:pt x="16" y="14"/>
                    <a:pt x="16" y="14"/>
                  </a:cubicBezTo>
                  <a:cubicBezTo>
                    <a:pt x="16" y="18"/>
                    <a:pt x="16" y="18"/>
                    <a:pt x="16" y="18"/>
                  </a:cubicBezTo>
                  <a:cubicBezTo>
                    <a:pt x="16" y="19"/>
                    <a:pt x="13" y="19"/>
                    <a:pt x="13" y="18"/>
                  </a:cubicBezTo>
                  <a:cubicBezTo>
                    <a:pt x="13" y="17"/>
                    <a:pt x="13" y="17"/>
                    <a:pt x="13" y="17"/>
                  </a:cubicBezTo>
                  <a:cubicBezTo>
                    <a:pt x="9" y="22"/>
                    <a:pt x="9" y="22"/>
                    <a:pt x="9" y="22"/>
                  </a:cubicBezTo>
                  <a:cubicBezTo>
                    <a:pt x="16" y="22"/>
                    <a:pt x="23" y="22"/>
                    <a:pt x="30" y="22"/>
                  </a:cubicBezTo>
                  <a:cubicBezTo>
                    <a:pt x="32" y="22"/>
                    <a:pt x="33" y="21"/>
                    <a:pt x="33" y="20"/>
                  </a:cubicBezTo>
                  <a:cubicBezTo>
                    <a:pt x="35" y="14"/>
                    <a:pt x="36" y="8"/>
                    <a:pt x="37" y="2"/>
                  </a:cubicBezTo>
                  <a:cubicBezTo>
                    <a:pt x="38" y="0"/>
                    <a:pt x="38" y="0"/>
                    <a:pt x="36" y="0"/>
                  </a:cubicBezTo>
                  <a:cubicBezTo>
                    <a:pt x="34" y="0"/>
                    <a:pt x="32" y="0"/>
                    <a:pt x="30" y="0"/>
                  </a:cubicBezTo>
                  <a:cubicBezTo>
                    <a:pt x="26" y="4"/>
                    <a:pt x="26" y="4"/>
                    <a:pt x="26" y="4"/>
                  </a:cubicBezTo>
                  <a:lnTo>
                    <a:pt x="26" y="18"/>
                  </a:lnTo>
                  <a:close/>
                  <a:moveTo>
                    <a:pt x="31" y="4"/>
                  </a:moveTo>
                  <a:cubicBezTo>
                    <a:pt x="31" y="18"/>
                    <a:pt x="31" y="18"/>
                    <a:pt x="31" y="18"/>
                  </a:cubicBezTo>
                  <a:cubicBezTo>
                    <a:pt x="31" y="19"/>
                    <a:pt x="28" y="19"/>
                    <a:pt x="28" y="18"/>
                  </a:cubicBezTo>
                  <a:cubicBezTo>
                    <a:pt x="28" y="4"/>
                    <a:pt x="28" y="4"/>
                    <a:pt x="28" y="4"/>
                  </a:cubicBezTo>
                  <a:cubicBezTo>
                    <a:pt x="28" y="2"/>
                    <a:pt x="31" y="2"/>
                    <a:pt x="31" y="4"/>
                  </a:cubicBezTo>
                  <a:close/>
                  <a:moveTo>
                    <a:pt x="6" y="37"/>
                  </a:moveTo>
                  <a:cubicBezTo>
                    <a:pt x="8" y="37"/>
                    <a:pt x="9" y="36"/>
                    <a:pt x="10" y="35"/>
                  </a:cubicBezTo>
                  <a:cubicBezTo>
                    <a:pt x="11" y="34"/>
                    <a:pt x="11" y="33"/>
                    <a:pt x="13" y="33"/>
                  </a:cubicBezTo>
                  <a:cubicBezTo>
                    <a:pt x="16" y="33"/>
                    <a:pt x="19" y="33"/>
                    <a:pt x="22" y="33"/>
                  </a:cubicBezTo>
                  <a:cubicBezTo>
                    <a:pt x="23" y="33"/>
                    <a:pt x="23" y="34"/>
                    <a:pt x="24" y="35"/>
                  </a:cubicBezTo>
                  <a:cubicBezTo>
                    <a:pt x="25" y="36"/>
                    <a:pt x="27" y="37"/>
                    <a:pt x="29" y="37"/>
                  </a:cubicBezTo>
                  <a:cubicBezTo>
                    <a:pt x="32" y="37"/>
                    <a:pt x="34" y="35"/>
                    <a:pt x="34" y="32"/>
                  </a:cubicBezTo>
                  <a:cubicBezTo>
                    <a:pt x="34" y="29"/>
                    <a:pt x="32" y="26"/>
                    <a:pt x="29" y="26"/>
                  </a:cubicBezTo>
                  <a:cubicBezTo>
                    <a:pt x="27" y="26"/>
                    <a:pt x="25" y="27"/>
                    <a:pt x="24" y="29"/>
                  </a:cubicBezTo>
                  <a:cubicBezTo>
                    <a:pt x="23" y="30"/>
                    <a:pt x="23" y="31"/>
                    <a:pt x="22" y="31"/>
                  </a:cubicBezTo>
                  <a:cubicBezTo>
                    <a:pt x="19" y="31"/>
                    <a:pt x="16" y="31"/>
                    <a:pt x="13" y="31"/>
                  </a:cubicBezTo>
                  <a:cubicBezTo>
                    <a:pt x="11" y="31"/>
                    <a:pt x="11" y="30"/>
                    <a:pt x="10" y="29"/>
                  </a:cubicBezTo>
                  <a:cubicBezTo>
                    <a:pt x="9" y="28"/>
                    <a:pt x="8" y="27"/>
                    <a:pt x="7" y="27"/>
                  </a:cubicBezTo>
                  <a:cubicBezTo>
                    <a:pt x="6" y="26"/>
                    <a:pt x="5" y="26"/>
                    <a:pt x="5" y="25"/>
                  </a:cubicBezTo>
                  <a:cubicBezTo>
                    <a:pt x="1" y="29"/>
                    <a:pt x="1" y="29"/>
                    <a:pt x="1" y="29"/>
                  </a:cubicBezTo>
                  <a:cubicBezTo>
                    <a:pt x="0" y="30"/>
                    <a:pt x="0" y="31"/>
                    <a:pt x="0" y="32"/>
                  </a:cubicBezTo>
                  <a:cubicBezTo>
                    <a:pt x="0" y="35"/>
                    <a:pt x="2" y="37"/>
                    <a:pt x="6" y="37"/>
                  </a:cubicBezTo>
                  <a:close/>
                  <a:moveTo>
                    <a:pt x="29" y="29"/>
                  </a:moveTo>
                  <a:cubicBezTo>
                    <a:pt x="30" y="29"/>
                    <a:pt x="31" y="31"/>
                    <a:pt x="31" y="32"/>
                  </a:cubicBezTo>
                  <a:cubicBezTo>
                    <a:pt x="31" y="33"/>
                    <a:pt x="30" y="34"/>
                    <a:pt x="29" y="34"/>
                  </a:cubicBezTo>
                  <a:cubicBezTo>
                    <a:pt x="28" y="34"/>
                    <a:pt x="26" y="33"/>
                    <a:pt x="26" y="32"/>
                  </a:cubicBezTo>
                  <a:cubicBezTo>
                    <a:pt x="26" y="31"/>
                    <a:pt x="28" y="29"/>
                    <a:pt x="29" y="29"/>
                  </a:cubicBezTo>
                  <a:close/>
                  <a:moveTo>
                    <a:pt x="6" y="29"/>
                  </a:moveTo>
                  <a:cubicBezTo>
                    <a:pt x="7" y="29"/>
                    <a:pt x="8" y="31"/>
                    <a:pt x="8" y="32"/>
                  </a:cubicBezTo>
                  <a:cubicBezTo>
                    <a:pt x="8" y="33"/>
                    <a:pt x="7" y="34"/>
                    <a:pt x="6" y="34"/>
                  </a:cubicBezTo>
                  <a:cubicBezTo>
                    <a:pt x="4" y="34"/>
                    <a:pt x="3" y="33"/>
                    <a:pt x="3" y="32"/>
                  </a:cubicBezTo>
                  <a:cubicBezTo>
                    <a:pt x="3" y="31"/>
                    <a:pt x="4" y="29"/>
                    <a:pt x="6" y="29"/>
                  </a:cubicBezTo>
                  <a:close/>
                </a:path>
              </a:pathLst>
            </a:custGeom>
            <a:grpFill/>
            <a:ln>
              <a:noFill/>
            </a:ln>
          </p:spPr>
          <p:txBody>
            <a:bodyPr/>
            <a:p>
              <a:pPr fontAlgn="auto">
                <a:spcBef>
                  <a:spcPts val="0"/>
                </a:spcBef>
                <a:spcAft>
                  <a:spcPts val="0"/>
                </a:spcAft>
                <a:defRPr/>
              </a:pPr>
              <a:endParaRPr lang="zh-CN" altLang="en-US">
                <a:latin typeface="+mn-lt"/>
                <a:ea typeface="+mn-ea"/>
              </a:endParaRPr>
            </a:p>
          </p:txBody>
        </p:sp>
      </p:grpSp>
      <p:pic>
        <p:nvPicPr>
          <p:cNvPr id="18" name="图片 17"/>
          <p:cNvPicPr>
            <a:picLocks noChangeAspect="1"/>
          </p:cNvPicPr>
          <p:nvPr>
            <p:custDataLst>
              <p:tags r:id="rId17"/>
            </p:custDataLst>
          </p:nvPr>
        </p:nvPicPr>
        <p:blipFill>
          <a:blip r:embed="rId18"/>
          <a:stretch>
            <a:fillRect/>
          </a:stretch>
        </p:blipFill>
        <p:spPr>
          <a:xfrm rot="20760000">
            <a:off x="10995660" y="5389245"/>
            <a:ext cx="542925" cy="588645"/>
          </a:xfrm>
          <a:prstGeom prst="roundRect">
            <a:avLst/>
          </a:prstGeom>
        </p:spPr>
      </p:pic>
      <p:pic>
        <p:nvPicPr>
          <p:cNvPr id="28" name="图片 27"/>
          <p:cNvPicPr>
            <a:picLocks noChangeAspect="1"/>
          </p:cNvPicPr>
          <p:nvPr>
            <p:custDataLst>
              <p:tags r:id="rId19"/>
            </p:custDataLst>
          </p:nvPr>
        </p:nvPicPr>
        <p:blipFill>
          <a:blip r:embed="rId20"/>
          <a:stretch>
            <a:fillRect/>
          </a:stretch>
        </p:blipFill>
        <p:spPr>
          <a:xfrm>
            <a:off x="11601450" y="5292090"/>
            <a:ext cx="561975" cy="619125"/>
          </a:xfrm>
          <a:prstGeom prst="roundRect">
            <a:avLst/>
          </a:prstGeom>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dirty="0"/>
              <a:t>1</a:t>
            </a:r>
            <a:r>
              <a:rPr lang="zh-CN" altLang="en-US" dirty="0"/>
              <a:t>．任务</a:t>
            </a:r>
            <a:endParaRPr lang="zh-CN" altLang="en-US" dirty="0"/>
          </a:p>
          <a:p>
            <a:r>
              <a:rPr lang="zh-CN" altLang="en-US" dirty="0"/>
              <a:t>详细了解短视频制作的各个流程。</a:t>
            </a:r>
            <a:endParaRPr lang="zh-CN" altLang="en-US" dirty="0"/>
          </a:p>
          <a:p>
            <a:r>
              <a:rPr lang="en-US" altLang="zh-CN" dirty="0"/>
              <a:t>2</a:t>
            </a:r>
            <a:r>
              <a:rPr lang="zh-CN" altLang="en-US" dirty="0"/>
              <a:t>．任务要求</a:t>
            </a:r>
            <a:endParaRPr lang="zh-CN" altLang="en-US" dirty="0"/>
          </a:p>
          <a:p>
            <a:r>
              <a:rPr lang="zh-CN" altLang="en-US" dirty="0"/>
              <a:t>了解各流程的详细步骤和每个流程的目的。</a:t>
            </a:r>
            <a:endParaRPr lang="zh-CN" altLang="en-US"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2"/>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3646809" y="-1"/>
            <a:ext cx="8573381" cy="5638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3"/>
          <p:cNvSpPr txBox="1">
            <a:spLocks noChangeArrowheads="1"/>
          </p:cNvSpPr>
          <p:nvPr/>
        </p:nvSpPr>
        <p:spPr bwMode="auto">
          <a:xfrm>
            <a:off x="134796" y="4883960"/>
            <a:ext cx="6552347" cy="6780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8" rIns="121917" bIns="60958"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4800" b="1" dirty="0">
                <a:solidFill>
                  <a:srgbClr val="BE0202"/>
                </a:solidFill>
                <a:latin typeface="微软雅黑" panose="020B0503020204020204" pitchFamily="34" charset="-122"/>
                <a:ea typeface="微软雅黑" panose="020B0503020204020204" pitchFamily="34" charset="-122"/>
              </a:rPr>
              <a:t>谢 谢 观 看</a:t>
            </a:r>
            <a:endParaRPr lang="zh-CN" altLang="en-US" sz="4800" b="1" dirty="0">
              <a:solidFill>
                <a:srgbClr val="BE0202"/>
              </a:solidFill>
              <a:latin typeface="微软雅黑" panose="020B0503020204020204" pitchFamily="34" charset="-122"/>
              <a:ea typeface="微软雅黑" panose="020B0503020204020204" pitchFamily="34" charset="-122"/>
            </a:endParaRPr>
          </a:p>
        </p:txBody>
      </p:sp>
      <p:sp>
        <p:nvSpPr>
          <p:cNvPr id="6" name="TextBox 12"/>
          <p:cNvSpPr txBox="1">
            <a:spLocks noChangeArrowheads="1"/>
          </p:cNvSpPr>
          <p:nvPr/>
        </p:nvSpPr>
        <p:spPr bwMode="auto">
          <a:xfrm>
            <a:off x="198048" y="5928011"/>
            <a:ext cx="5872986" cy="4515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100" dirty="0">
                <a:solidFill>
                  <a:srgbClr val="4D4948"/>
                </a:solidFill>
                <a:latin typeface="微软雅黑" panose="020B0503020204020204" pitchFamily="34" charset="-122"/>
                <a:ea typeface="微软雅黑" panose="020B0503020204020204" pitchFamily="34" charset="-122"/>
              </a:rPr>
              <a:t>人民邮电出版社</a:t>
            </a:r>
            <a:endParaRPr lang="zh-CN" altLang="en-US" sz="2100" dirty="0">
              <a:solidFill>
                <a:srgbClr val="4D4948"/>
              </a:solidFill>
              <a:latin typeface="微软雅黑" panose="020B0503020204020204" pitchFamily="34" charset="-122"/>
              <a:ea typeface="微软雅黑" panose="020B0503020204020204" pitchFamily="34" charset="-122"/>
            </a:endParaRPr>
          </a:p>
        </p:txBody>
      </p:sp>
      <p:cxnSp>
        <p:nvCxnSpPr>
          <p:cNvPr id="7" name="直接连接符 44"/>
          <p:cNvCxnSpPr>
            <a:cxnSpLocks noChangeShapeType="1"/>
          </p:cNvCxnSpPr>
          <p:nvPr/>
        </p:nvCxnSpPr>
        <p:spPr bwMode="auto">
          <a:xfrm>
            <a:off x="239319" y="5638551"/>
            <a:ext cx="8747575" cy="0"/>
          </a:xfrm>
          <a:prstGeom prst="line">
            <a:avLst/>
          </a:prstGeom>
          <a:noFill/>
          <a:ln w="9525" cmpd="sng">
            <a:solidFill>
              <a:srgbClr val="504B48"/>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1" name="Freeform 5"/>
          <p:cNvSpPr/>
          <p:nvPr/>
        </p:nvSpPr>
        <p:spPr bwMode="auto">
          <a:xfrm>
            <a:off x="0" y="0"/>
            <a:ext cx="1404756" cy="568457"/>
          </a:xfrm>
          <a:custGeom>
            <a:avLst/>
            <a:gdLst>
              <a:gd name="T0" fmla="*/ 0 w 2998"/>
              <a:gd name="T1" fmla="*/ 0 h 1197"/>
              <a:gd name="T2" fmla="*/ 2381 w 2998"/>
              <a:gd name="T3" fmla="*/ 0 h 1197"/>
              <a:gd name="T4" fmla="*/ 2998 w 2998"/>
              <a:gd name="T5" fmla="*/ 1197 h 1197"/>
              <a:gd name="T6" fmla="*/ 0 w 2998"/>
              <a:gd name="T7" fmla="*/ 1197 h 1197"/>
              <a:gd name="T8" fmla="*/ 0 w 2998"/>
              <a:gd name="T9" fmla="*/ 0 h 1197"/>
            </a:gdLst>
            <a:ahLst/>
            <a:cxnLst>
              <a:cxn ang="0">
                <a:pos x="T0" y="T1"/>
              </a:cxn>
              <a:cxn ang="0">
                <a:pos x="T2" y="T3"/>
              </a:cxn>
              <a:cxn ang="0">
                <a:pos x="T4" y="T5"/>
              </a:cxn>
              <a:cxn ang="0">
                <a:pos x="T6" y="T7"/>
              </a:cxn>
              <a:cxn ang="0">
                <a:pos x="T8" y="T9"/>
              </a:cxn>
            </a:cxnLst>
            <a:rect l="0" t="0" r="r" b="b"/>
            <a:pathLst>
              <a:path w="2998" h="1197">
                <a:moveTo>
                  <a:pt x="0" y="0"/>
                </a:moveTo>
                <a:lnTo>
                  <a:pt x="2381" y="0"/>
                </a:lnTo>
                <a:lnTo>
                  <a:pt x="2998" y="1197"/>
                </a:lnTo>
                <a:lnTo>
                  <a:pt x="0" y="1197"/>
                </a:lnTo>
                <a:lnTo>
                  <a:pt x="0" y="0"/>
                </a:lnTo>
                <a:close/>
              </a:path>
            </a:pathLst>
          </a:custGeom>
          <a:solidFill>
            <a:srgbClr val="BE0202"/>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p>
            <a:endParaRPr lang="zh-CN" altLang="en-US"/>
          </a:p>
        </p:txBody>
      </p:sp>
      <p:pic>
        <p:nvPicPr>
          <p:cNvPr id="2" name="图片 1"/>
          <p:cNvPicPr>
            <a:picLocks noChangeAspect="1"/>
          </p:cNvPicPr>
          <p:nvPr/>
        </p:nvPicPr>
        <p:blipFill rotWithShape="1">
          <a:blip r:embed="rId2" cstate="print">
            <a:extLst>
              <a:ext uri="{28A0092B-C50C-407E-A947-70E740481C1C}">
                <a14:useLocalDpi xmlns:a14="http://schemas.microsoft.com/office/drawing/2010/main" val="0"/>
              </a:ext>
            </a:extLst>
          </a:blip>
          <a:srcRect r="84125"/>
          <a:stretch>
            <a:fillRect/>
          </a:stretch>
        </p:blipFill>
        <p:spPr>
          <a:xfrm>
            <a:off x="383242" y="65401"/>
            <a:ext cx="333785" cy="437654"/>
          </a:xfrm>
          <a:prstGeom prst="rect">
            <a:avLst/>
          </a:prstGeom>
        </p:spPr>
      </p:pic>
      <p:pic>
        <p:nvPicPr>
          <p:cNvPr id="12" name="图片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664990" y="3292022"/>
            <a:ext cx="822867" cy="822867"/>
          </a:xfrm>
          <a:prstGeom prst="rect">
            <a:avLst/>
          </a:prstGeom>
        </p:spPr>
      </p:pic>
      <p:pic>
        <p:nvPicPr>
          <p:cNvPr id="13" name="图片 1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21353448">
            <a:off x="7514030" y="4830352"/>
            <a:ext cx="757656" cy="757656"/>
          </a:xfrm>
          <a:prstGeom prst="rect">
            <a:avLst/>
          </a:prstGeom>
        </p:spPr>
      </p:pic>
      <p:pic>
        <p:nvPicPr>
          <p:cNvPr id="14" name="图片 1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199158" y="2123788"/>
            <a:ext cx="1168234" cy="1168234"/>
          </a:xfrm>
          <a:prstGeom prst="rect">
            <a:avLst/>
          </a:prstGeom>
        </p:spPr>
      </p:pic>
      <p:pic>
        <p:nvPicPr>
          <p:cNvPr id="15" name="图片 1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816839">
            <a:off x="8370302" y="497152"/>
            <a:ext cx="825947" cy="825947"/>
          </a:xfrm>
          <a:prstGeom prst="rect">
            <a:avLst/>
          </a:prstGeom>
        </p:spPr>
      </p:pic>
      <p:pic>
        <p:nvPicPr>
          <p:cNvPr id="16" name="图片 15"/>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0256745" y="4296637"/>
            <a:ext cx="673204" cy="673204"/>
          </a:xfrm>
          <a:prstGeom prst="rect">
            <a:avLst/>
          </a:prstGeom>
        </p:spPr>
      </p:pic>
      <p:pic>
        <p:nvPicPr>
          <p:cNvPr id="17" name="图片 16"/>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rot="21235225">
            <a:off x="5134526" y="1705826"/>
            <a:ext cx="545267" cy="545267"/>
          </a:xfrm>
          <a:prstGeom prst="rect">
            <a:avLst/>
          </a:prstGeom>
        </p:spPr>
      </p:pic>
      <p:pic>
        <p:nvPicPr>
          <p:cNvPr id="18" name="图片 17"/>
          <p:cNvPicPr>
            <a:picLocks noChangeAspect="1"/>
          </p:cNvPicPr>
          <p:nvPr/>
        </p:nvPicPr>
        <p:blipFill>
          <a:blip r:embed="rId9"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0939268" y="1958536"/>
            <a:ext cx="870130" cy="870130"/>
          </a:xfrm>
          <a:prstGeom prst="rect">
            <a:avLst/>
          </a:prstGeom>
        </p:spPr>
      </p:pic>
      <p:grpSp>
        <p:nvGrpSpPr>
          <p:cNvPr id="3" name="组合 18"/>
          <p:cNvGrpSpPr/>
          <p:nvPr/>
        </p:nvGrpSpPr>
        <p:grpSpPr bwMode="auto">
          <a:xfrm>
            <a:off x="171126" y="3829684"/>
            <a:ext cx="5927754" cy="684213"/>
            <a:chOff x="273857" y="3807026"/>
            <a:chExt cx="5797177" cy="683488"/>
          </a:xfrm>
        </p:grpSpPr>
        <p:sp>
          <p:nvSpPr>
            <p:cNvPr id="8" name="矩形 45"/>
            <p:cNvSpPr>
              <a:spLocks noChangeArrowheads="1"/>
            </p:cNvSpPr>
            <p:nvPr/>
          </p:nvSpPr>
          <p:spPr bwMode="auto">
            <a:xfrm>
              <a:off x="298412" y="3807026"/>
              <a:ext cx="1041264" cy="683488"/>
            </a:xfrm>
            <a:prstGeom prst="rect">
              <a:avLst/>
            </a:prstGeom>
            <a:solidFill>
              <a:srgbClr val="BE0202"/>
            </a:solidFill>
            <a:ln w="9525">
              <a:noFill/>
              <a:miter lim="800000"/>
            </a:ln>
          </p:spPr>
          <p:txBody>
            <a:bodyPr lIns="121917" tIns="60958" rIns="121917" bIns="60958"/>
            <a:lstStyle/>
            <a:p>
              <a:endParaRPr lang="zh-CN" altLang="en-US"/>
            </a:p>
          </p:txBody>
        </p:sp>
        <p:sp>
          <p:nvSpPr>
            <p:cNvPr id="9" name="矩形 53"/>
            <p:cNvSpPr>
              <a:spLocks noChangeArrowheads="1"/>
            </p:cNvSpPr>
            <p:nvPr/>
          </p:nvSpPr>
          <p:spPr bwMode="auto">
            <a:xfrm>
              <a:off x="1369943" y="3814004"/>
              <a:ext cx="4318519" cy="676193"/>
            </a:xfrm>
            <a:prstGeom prst="rect">
              <a:avLst/>
            </a:prstGeom>
            <a:solidFill>
              <a:srgbClr val="504B48"/>
            </a:solidFill>
            <a:ln w="9525">
              <a:noFill/>
              <a:miter lim="800000"/>
            </a:ln>
          </p:spPr>
          <p:txBody>
            <a:bodyPr lIns="121917" tIns="60958" rIns="121917" bIns="60958"/>
            <a:lstStyle/>
            <a:p>
              <a:endParaRPr lang="zh-CN" altLang="en-US"/>
            </a:p>
          </p:txBody>
        </p:sp>
        <p:sp>
          <p:nvSpPr>
            <p:cNvPr id="10" name="TextBox 17"/>
            <p:cNvSpPr txBox="1">
              <a:spLocks noChangeArrowheads="1"/>
            </p:cNvSpPr>
            <p:nvPr/>
          </p:nvSpPr>
          <p:spPr bwMode="auto">
            <a:xfrm>
              <a:off x="1339676" y="3906149"/>
              <a:ext cx="4731358" cy="439589"/>
            </a:xfrm>
            <a:prstGeom prst="rect">
              <a:avLst/>
            </a:prstGeom>
            <a:noFill/>
            <a:ln w="9525">
              <a:noFill/>
              <a:miter lim="800000"/>
            </a:ln>
          </p:spPr>
          <p:txBody>
            <a:bodyPr lIns="121917" tIns="60958" rIns="121917" bIns="60958">
              <a:spAutoFit/>
            </a:bodyPr>
            <a:lstStyle/>
            <a:p>
              <a:pPr>
                <a:lnSpc>
                  <a:spcPct val="130000"/>
                </a:lnSpc>
              </a:pPr>
              <a:r>
                <a:rPr lang="zh-CN" altLang="en-US" sz="1600">
                  <a:solidFill>
                    <a:srgbClr val="F8F8F8"/>
                  </a:solidFill>
                  <a:latin typeface="微软雅黑" panose="020B0503020204020204" pitchFamily="34" charset="-122"/>
                  <a:ea typeface="微软雅黑" panose="020B0503020204020204" pitchFamily="34" charset="-122"/>
                  <a:sym typeface="+mn-ea"/>
                </a:rPr>
                <a:t>短视频拍摄与剪辑实战教程（剪映</a:t>
              </a:r>
              <a:r>
                <a:rPr lang="en-US" altLang="zh-CN" sz="1600">
                  <a:solidFill>
                    <a:srgbClr val="F8F8F8"/>
                  </a:solidFill>
                  <a:latin typeface="微软雅黑" panose="020B0503020204020204" pitchFamily="34" charset="-122"/>
                  <a:ea typeface="微软雅黑" panose="020B0503020204020204" pitchFamily="34" charset="-122"/>
                  <a:sym typeface="+mn-ea"/>
                </a:rPr>
                <a:t>+Premiere</a:t>
              </a:r>
              <a:r>
                <a:rPr lang="zh-CN" altLang="en-US" sz="1600">
                  <a:solidFill>
                    <a:srgbClr val="F8F8F8"/>
                  </a:solidFill>
                  <a:latin typeface="微软雅黑" panose="020B0503020204020204" pitchFamily="34" charset="-122"/>
                  <a:ea typeface="微软雅黑" panose="020B0503020204020204" pitchFamily="34" charset="-122"/>
                  <a:sym typeface="+mn-ea"/>
                </a:rPr>
                <a:t>）</a:t>
              </a:r>
              <a:endParaRPr lang="zh-CN" altLang="en-US" sz="1600">
                <a:solidFill>
                  <a:srgbClr val="F8F8F8"/>
                </a:solidFill>
                <a:latin typeface="微软雅黑" panose="020B0503020204020204" pitchFamily="34" charset="-122"/>
                <a:ea typeface="微软雅黑" panose="020B0503020204020204" pitchFamily="34" charset="-122"/>
                <a:sym typeface="+mn-ea"/>
              </a:endParaRPr>
            </a:p>
          </p:txBody>
        </p:sp>
        <p:sp>
          <p:nvSpPr>
            <p:cNvPr id="19" name="矩形 22"/>
            <p:cNvSpPr>
              <a:spLocks noChangeArrowheads="1"/>
            </p:cNvSpPr>
            <p:nvPr/>
          </p:nvSpPr>
          <p:spPr bwMode="auto">
            <a:xfrm>
              <a:off x="273857" y="3868601"/>
              <a:ext cx="1078077" cy="521417"/>
            </a:xfrm>
            <a:prstGeom prst="rect">
              <a:avLst/>
            </a:prstGeom>
            <a:noFill/>
            <a:ln w="9525">
              <a:noFill/>
              <a:miter lim="800000"/>
            </a:ln>
          </p:spPr>
          <p:txBody>
            <a:bodyPr wrap="none">
              <a:spAutoFit/>
            </a:bodyPr>
            <a:lstStyle/>
            <a:p>
              <a:r>
                <a:rPr lang="zh-CN" altLang="en-US" sz="2800">
                  <a:solidFill>
                    <a:srgbClr val="F8F8F8"/>
                  </a:solidFill>
                  <a:latin typeface="微软雅黑" panose="020B0503020204020204" pitchFamily="34" charset="-122"/>
                  <a:ea typeface="微软雅黑" panose="020B0503020204020204" pitchFamily="34" charset="-122"/>
                </a:rPr>
                <a:t>第</a:t>
              </a:r>
              <a:r>
                <a:rPr lang="en-US" altLang="zh-CN" sz="2800">
                  <a:solidFill>
                    <a:srgbClr val="F8F8F8"/>
                  </a:solidFill>
                  <a:latin typeface="微软雅黑" panose="020B0503020204020204" pitchFamily="34" charset="-122"/>
                  <a:ea typeface="微软雅黑" panose="020B0503020204020204" pitchFamily="34" charset="-122"/>
                </a:rPr>
                <a:t>1</a:t>
              </a:r>
              <a:r>
                <a:rPr lang="zh-CN" altLang="en-US" sz="2800">
                  <a:solidFill>
                    <a:srgbClr val="F8F8F8"/>
                  </a:solidFill>
                  <a:latin typeface="微软雅黑" panose="020B0503020204020204" pitchFamily="34" charset="-122"/>
                  <a:ea typeface="微软雅黑" panose="020B0503020204020204" pitchFamily="34" charset="-122"/>
                </a:rPr>
                <a:t>章</a:t>
              </a:r>
              <a:endParaRPr lang="zh-CN" altLang="en-US" sz="2800">
                <a:latin typeface="Times New Roman" panose="02020603050405020304" pitchFamily="18" charset="0"/>
                <a:ea typeface="微软雅黑" panose="020B0503020204020204" pitchFamily="34" charset="-122"/>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1+#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11"/>
                                        </p:tgtEl>
                                        <p:attrNameLst>
                                          <p:attrName>style.visibility</p:attrName>
                                        </p:attrNameLst>
                                      </p:cBhvr>
                                      <p:to>
                                        <p:strVal val="visible"/>
                                      </p:to>
                                    </p:set>
                                    <p:anim calcmode="lin" valueType="num">
                                      <p:cBhvr additive="base">
                                        <p:cTn id="11" dur="500" fill="hold"/>
                                        <p:tgtEl>
                                          <p:spTgt spid="11"/>
                                        </p:tgtEl>
                                        <p:attrNameLst>
                                          <p:attrName>ppt_x</p:attrName>
                                        </p:attrNameLst>
                                      </p:cBhvr>
                                      <p:tavLst>
                                        <p:tav tm="0">
                                          <p:val>
                                            <p:strVal val="0-#ppt_w/2"/>
                                          </p:val>
                                        </p:tav>
                                        <p:tav tm="100000">
                                          <p:val>
                                            <p:strVal val="#ppt_x"/>
                                          </p:val>
                                        </p:tav>
                                      </p:tavLst>
                                    </p:anim>
                                    <p:anim calcmode="lin" valueType="num">
                                      <p:cBhvr additive="base">
                                        <p:cTn id="12" dur="500" fill="hold"/>
                                        <p:tgtEl>
                                          <p:spTgt spid="11"/>
                                        </p:tgtEl>
                                        <p:attrNameLst>
                                          <p:attrName>ppt_y</p:attrName>
                                        </p:attrNameLst>
                                      </p:cBhvr>
                                      <p:tavLst>
                                        <p:tav tm="0">
                                          <p:val>
                                            <p:strVal val="#ppt_y"/>
                                          </p:val>
                                        </p:tav>
                                        <p:tav tm="100000">
                                          <p:val>
                                            <p:strVal val="#ppt_y"/>
                                          </p:val>
                                        </p:tav>
                                      </p:tavLst>
                                    </p:anim>
                                  </p:childTnLst>
                                </p:cTn>
                              </p:par>
                            </p:childTnLst>
                          </p:cTn>
                        </p:par>
                        <p:par>
                          <p:cTn id="13" fill="hold">
                            <p:stCondLst>
                              <p:cond delay="500"/>
                            </p:stCondLst>
                            <p:childTnLst>
                              <p:par>
                                <p:cTn id="14" presetID="22" presetClass="entr" presetSubtype="2" fill="hold" nodeType="after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wipe(right)">
                                      <p:cBhvr>
                                        <p:cTn id="16" dur="2000"/>
                                        <p:tgtEl>
                                          <p:spTgt spid="7"/>
                                        </p:tgtEl>
                                      </p:cBhvr>
                                    </p:animEffect>
                                  </p:childTnLst>
                                </p:cTn>
                              </p:par>
                            </p:childTnLst>
                          </p:cTn>
                        </p:par>
                        <p:par>
                          <p:cTn id="17" fill="hold">
                            <p:stCondLst>
                              <p:cond delay="2500"/>
                            </p:stCondLst>
                            <p:childTnLst>
                              <p:par>
                                <p:cTn id="18" presetID="2" presetClass="entr" presetSubtype="2" fill="hold" grpId="0" nodeType="afterEffect">
                                  <p:stCondLst>
                                    <p:cond delay="0"/>
                                  </p:stCondLst>
                                  <p:childTnLst>
                                    <p:set>
                                      <p:cBhvr>
                                        <p:cTn id="19" dur="1" fill="hold">
                                          <p:stCondLst>
                                            <p:cond delay="0"/>
                                          </p:stCondLst>
                                        </p:cTn>
                                        <p:tgtEl>
                                          <p:spTgt spid="5"/>
                                        </p:tgtEl>
                                        <p:attrNameLst>
                                          <p:attrName>style.visibility</p:attrName>
                                        </p:attrNameLst>
                                      </p:cBhvr>
                                      <p:to>
                                        <p:strVal val="visible"/>
                                      </p:to>
                                    </p:set>
                                    <p:anim calcmode="lin" valueType="num">
                                      <p:cBhvr additive="base">
                                        <p:cTn id="20" dur="500" fill="hold"/>
                                        <p:tgtEl>
                                          <p:spTgt spid="5"/>
                                        </p:tgtEl>
                                        <p:attrNameLst>
                                          <p:attrName>ppt_x</p:attrName>
                                        </p:attrNameLst>
                                      </p:cBhvr>
                                      <p:tavLst>
                                        <p:tav tm="0">
                                          <p:val>
                                            <p:strVal val="1+#ppt_w/2"/>
                                          </p:val>
                                        </p:tav>
                                        <p:tav tm="100000">
                                          <p:val>
                                            <p:strVal val="#ppt_x"/>
                                          </p:val>
                                        </p:tav>
                                      </p:tavLst>
                                    </p:anim>
                                    <p:anim calcmode="lin" valueType="num">
                                      <p:cBhvr additive="base">
                                        <p:cTn id="21" dur="500" fill="hold"/>
                                        <p:tgtEl>
                                          <p:spTgt spid="5"/>
                                        </p:tgtEl>
                                        <p:attrNameLst>
                                          <p:attrName>ppt_y</p:attrName>
                                        </p:attrNameLst>
                                      </p:cBhvr>
                                      <p:tavLst>
                                        <p:tav tm="0">
                                          <p:val>
                                            <p:strVal val="#ppt_y"/>
                                          </p:val>
                                        </p:tav>
                                        <p:tav tm="100000">
                                          <p:val>
                                            <p:strVal val="#ppt_y"/>
                                          </p:val>
                                        </p:tav>
                                      </p:tavLst>
                                    </p:anim>
                                  </p:childTnLst>
                                </p:cTn>
                              </p:par>
                            </p:childTnLst>
                          </p:cTn>
                        </p:par>
                        <p:par>
                          <p:cTn id="22" fill="hold">
                            <p:stCondLst>
                              <p:cond delay="3000"/>
                            </p:stCondLst>
                            <p:childTnLst>
                              <p:par>
                                <p:cTn id="23" presetID="41" presetClass="entr" presetSubtype="0" fill="hold" grpId="0" nodeType="afterEffect">
                                  <p:stCondLst>
                                    <p:cond delay="0"/>
                                  </p:stCondLst>
                                  <p:iterate type="lt">
                                    <p:tmPct val="10000"/>
                                  </p:iterate>
                                  <p:childTnLst>
                                    <p:set>
                                      <p:cBhvr>
                                        <p:cTn id="24" dur="1" fill="hold">
                                          <p:stCondLst>
                                            <p:cond delay="0"/>
                                          </p:stCondLst>
                                        </p:cTn>
                                        <p:tgtEl>
                                          <p:spTgt spid="6"/>
                                        </p:tgtEl>
                                        <p:attrNameLst>
                                          <p:attrName>style.visibility</p:attrName>
                                        </p:attrNameLst>
                                      </p:cBhvr>
                                      <p:to>
                                        <p:strVal val="visible"/>
                                      </p:to>
                                    </p:set>
                                    <p:anim calcmode="lin" valueType="num">
                                      <p:cBhvr>
                                        <p:cTn id="25" dur="500" fill="hold"/>
                                        <p:tgtEl>
                                          <p:spTgt spid="6"/>
                                        </p:tgtEl>
                                        <p:attrNameLst>
                                          <p:attrName>ppt_x</p:attrName>
                                        </p:attrNameLst>
                                      </p:cBhvr>
                                      <p:tavLst>
                                        <p:tav tm="0">
                                          <p:val>
                                            <p:strVal val="#ppt_x"/>
                                          </p:val>
                                        </p:tav>
                                        <p:tav tm="50000">
                                          <p:val>
                                            <p:strVal val="#ppt_x+.1"/>
                                          </p:val>
                                        </p:tav>
                                        <p:tav tm="100000">
                                          <p:val>
                                            <p:strVal val="#ppt_x"/>
                                          </p:val>
                                        </p:tav>
                                      </p:tavLst>
                                    </p:anim>
                                    <p:anim calcmode="lin" valueType="num">
                                      <p:cBhvr>
                                        <p:cTn id="26" dur="500" fill="hold"/>
                                        <p:tgtEl>
                                          <p:spTgt spid="6"/>
                                        </p:tgtEl>
                                        <p:attrNameLst>
                                          <p:attrName>ppt_y</p:attrName>
                                        </p:attrNameLst>
                                      </p:cBhvr>
                                      <p:tavLst>
                                        <p:tav tm="0">
                                          <p:val>
                                            <p:strVal val="#ppt_y"/>
                                          </p:val>
                                        </p:tav>
                                        <p:tav tm="100000">
                                          <p:val>
                                            <p:strVal val="#ppt_y"/>
                                          </p:val>
                                        </p:tav>
                                      </p:tavLst>
                                    </p:anim>
                                    <p:anim calcmode="lin" valueType="num">
                                      <p:cBhvr>
                                        <p:cTn id="27" dur="500" fill="hold"/>
                                        <p:tgtEl>
                                          <p:spTgt spid="6"/>
                                        </p:tgtEl>
                                        <p:attrNameLst>
                                          <p:attrName>ppt_h</p:attrName>
                                        </p:attrNameLst>
                                      </p:cBhvr>
                                      <p:tavLst>
                                        <p:tav tm="0">
                                          <p:val>
                                            <p:strVal val="#ppt_h/10"/>
                                          </p:val>
                                        </p:tav>
                                        <p:tav tm="50000">
                                          <p:val>
                                            <p:strVal val="#ppt_h+.01"/>
                                          </p:val>
                                        </p:tav>
                                        <p:tav tm="100000">
                                          <p:val>
                                            <p:strVal val="#ppt_h"/>
                                          </p:val>
                                        </p:tav>
                                      </p:tavLst>
                                    </p:anim>
                                    <p:anim calcmode="lin" valueType="num">
                                      <p:cBhvr>
                                        <p:cTn id="28" dur="500" fill="hold"/>
                                        <p:tgtEl>
                                          <p:spTgt spid="6"/>
                                        </p:tgtEl>
                                        <p:attrNameLst>
                                          <p:attrName>ppt_w</p:attrName>
                                        </p:attrNameLst>
                                      </p:cBhvr>
                                      <p:tavLst>
                                        <p:tav tm="0">
                                          <p:val>
                                            <p:strVal val="#ppt_w/10"/>
                                          </p:val>
                                        </p:tav>
                                        <p:tav tm="50000">
                                          <p:val>
                                            <p:strVal val="#ppt_w+.01"/>
                                          </p:val>
                                        </p:tav>
                                        <p:tav tm="100000">
                                          <p:val>
                                            <p:strVal val="#ppt_w"/>
                                          </p:val>
                                        </p:tav>
                                      </p:tavLst>
                                    </p:anim>
                                    <p:animEffect transition="in" filter="fade">
                                      <p:cBhvr>
                                        <p:cTn id="29" dur="500" tmFilter="0,0; .5, 1; 1, 1"/>
                                        <p:tgtEl>
                                          <p:spTgt spid="6"/>
                                        </p:tgtEl>
                                      </p:cBhvr>
                                    </p:animEffect>
                                  </p:childTnLst>
                                </p:cTn>
                              </p:par>
                            </p:childTnLst>
                          </p:cTn>
                        </p:par>
                        <p:par>
                          <p:cTn id="30" fill="hold">
                            <p:stCondLst>
                              <p:cond delay="3799"/>
                            </p:stCondLst>
                            <p:childTnLst>
                              <p:par>
                                <p:cTn id="31" presetID="10" presetClass="entr" presetSubtype="0" fill="hold" nodeType="afterEffect">
                                  <p:stCondLst>
                                    <p:cond delay="0"/>
                                  </p:stCondLst>
                                  <p:childTnLst>
                                    <p:set>
                                      <p:cBhvr>
                                        <p:cTn id="32" dur="1" fill="hold">
                                          <p:stCondLst>
                                            <p:cond delay="0"/>
                                          </p:stCondLst>
                                        </p:cTn>
                                        <p:tgtEl>
                                          <p:spTgt spid="17"/>
                                        </p:tgtEl>
                                        <p:attrNameLst>
                                          <p:attrName>style.visibility</p:attrName>
                                        </p:attrNameLst>
                                      </p:cBhvr>
                                      <p:to>
                                        <p:strVal val="visible"/>
                                      </p:to>
                                    </p:set>
                                    <p:animEffect transition="in" filter="fade">
                                      <p:cBhvr>
                                        <p:cTn id="33" dur="500"/>
                                        <p:tgtEl>
                                          <p:spTgt spid="17"/>
                                        </p:tgtEl>
                                      </p:cBhvr>
                                    </p:animEffect>
                                  </p:childTnLst>
                                </p:cTn>
                              </p:par>
                              <p:par>
                                <p:cTn id="34" presetID="10" presetClass="entr" presetSubtype="0" fill="hold" nodeType="withEffect">
                                  <p:stCondLst>
                                    <p:cond delay="0"/>
                                  </p:stCondLst>
                                  <p:childTnLst>
                                    <p:set>
                                      <p:cBhvr>
                                        <p:cTn id="35" dur="1" fill="hold">
                                          <p:stCondLst>
                                            <p:cond delay="0"/>
                                          </p:stCondLst>
                                        </p:cTn>
                                        <p:tgtEl>
                                          <p:spTgt spid="15"/>
                                        </p:tgtEl>
                                        <p:attrNameLst>
                                          <p:attrName>style.visibility</p:attrName>
                                        </p:attrNameLst>
                                      </p:cBhvr>
                                      <p:to>
                                        <p:strVal val="visible"/>
                                      </p:to>
                                    </p:set>
                                    <p:animEffect transition="in" filter="fade">
                                      <p:cBhvr>
                                        <p:cTn id="36" dur="500"/>
                                        <p:tgtEl>
                                          <p:spTgt spid="15"/>
                                        </p:tgtEl>
                                      </p:cBhvr>
                                    </p:animEffect>
                                  </p:childTnLst>
                                </p:cTn>
                              </p:par>
                              <p:par>
                                <p:cTn id="37" presetID="10" presetClass="entr" presetSubtype="0" fill="hold" nodeType="withEffect">
                                  <p:stCondLst>
                                    <p:cond delay="0"/>
                                  </p:stCondLst>
                                  <p:childTnLst>
                                    <p:set>
                                      <p:cBhvr>
                                        <p:cTn id="38" dur="1" fill="hold">
                                          <p:stCondLst>
                                            <p:cond delay="0"/>
                                          </p:stCondLst>
                                        </p:cTn>
                                        <p:tgtEl>
                                          <p:spTgt spid="14"/>
                                        </p:tgtEl>
                                        <p:attrNameLst>
                                          <p:attrName>style.visibility</p:attrName>
                                        </p:attrNameLst>
                                      </p:cBhvr>
                                      <p:to>
                                        <p:strVal val="visible"/>
                                      </p:to>
                                    </p:set>
                                    <p:animEffect transition="in" filter="fade">
                                      <p:cBhvr>
                                        <p:cTn id="39" dur="500"/>
                                        <p:tgtEl>
                                          <p:spTgt spid="14"/>
                                        </p:tgtEl>
                                      </p:cBhvr>
                                    </p:animEffect>
                                  </p:childTnLst>
                                </p:cTn>
                              </p:par>
                              <p:par>
                                <p:cTn id="40" presetID="10" presetClass="entr" presetSubtype="0" fill="hold" nodeType="withEffect">
                                  <p:stCondLst>
                                    <p:cond delay="0"/>
                                  </p:stCondLst>
                                  <p:childTnLst>
                                    <p:set>
                                      <p:cBhvr>
                                        <p:cTn id="41" dur="1" fill="hold">
                                          <p:stCondLst>
                                            <p:cond delay="0"/>
                                          </p:stCondLst>
                                        </p:cTn>
                                        <p:tgtEl>
                                          <p:spTgt spid="12"/>
                                        </p:tgtEl>
                                        <p:attrNameLst>
                                          <p:attrName>style.visibility</p:attrName>
                                        </p:attrNameLst>
                                      </p:cBhvr>
                                      <p:to>
                                        <p:strVal val="visible"/>
                                      </p:to>
                                    </p:set>
                                    <p:animEffect transition="in" filter="fade">
                                      <p:cBhvr>
                                        <p:cTn id="42" dur="500"/>
                                        <p:tgtEl>
                                          <p:spTgt spid="12"/>
                                        </p:tgtEl>
                                      </p:cBhvr>
                                    </p:animEffect>
                                  </p:childTnLst>
                                </p:cTn>
                              </p:par>
                              <p:par>
                                <p:cTn id="43" presetID="10" presetClass="entr" presetSubtype="0" fill="hold" nodeType="withEffect">
                                  <p:stCondLst>
                                    <p:cond delay="0"/>
                                  </p:stCondLst>
                                  <p:childTnLst>
                                    <p:set>
                                      <p:cBhvr>
                                        <p:cTn id="44" dur="1" fill="hold">
                                          <p:stCondLst>
                                            <p:cond delay="0"/>
                                          </p:stCondLst>
                                        </p:cTn>
                                        <p:tgtEl>
                                          <p:spTgt spid="13"/>
                                        </p:tgtEl>
                                        <p:attrNameLst>
                                          <p:attrName>style.visibility</p:attrName>
                                        </p:attrNameLst>
                                      </p:cBhvr>
                                      <p:to>
                                        <p:strVal val="visible"/>
                                      </p:to>
                                    </p:set>
                                    <p:animEffect transition="in" filter="fade">
                                      <p:cBhvr>
                                        <p:cTn id="45" dur="500"/>
                                        <p:tgtEl>
                                          <p:spTgt spid="13"/>
                                        </p:tgtEl>
                                      </p:cBhvr>
                                    </p:animEffect>
                                  </p:childTnLst>
                                </p:cTn>
                              </p:par>
                              <p:par>
                                <p:cTn id="46" presetID="10" presetClass="entr" presetSubtype="0" fill="hold" nodeType="withEffect">
                                  <p:stCondLst>
                                    <p:cond delay="0"/>
                                  </p:stCondLst>
                                  <p:childTnLst>
                                    <p:set>
                                      <p:cBhvr>
                                        <p:cTn id="47" dur="1" fill="hold">
                                          <p:stCondLst>
                                            <p:cond delay="0"/>
                                          </p:stCondLst>
                                        </p:cTn>
                                        <p:tgtEl>
                                          <p:spTgt spid="16"/>
                                        </p:tgtEl>
                                        <p:attrNameLst>
                                          <p:attrName>style.visibility</p:attrName>
                                        </p:attrNameLst>
                                      </p:cBhvr>
                                      <p:to>
                                        <p:strVal val="visible"/>
                                      </p:to>
                                    </p:set>
                                    <p:animEffect transition="in" filter="fade">
                                      <p:cBhvr>
                                        <p:cTn id="48" dur="500"/>
                                        <p:tgtEl>
                                          <p:spTgt spid="16"/>
                                        </p:tgtEl>
                                      </p:cBhvr>
                                    </p:animEffect>
                                  </p:childTnLst>
                                </p:cTn>
                              </p:par>
                              <p:par>
                                <p:cTn id="49" presetID="10" presetClass="entr" presetSubtype="0" fill="hold" nodeType="withEffect">
                                  <p:stCondLst>
                                    <p:cond delay="0"/>
                                  </p:stCondLst>
                                  <p:childTnLst>
                                    <p:set>
                                      <p:cBhvr>
                                        <p:cTn id="50" dur="1" fill="hold">
                                          <p:stCondLst>
                                            <p:cond delay="0"/>
                                          </p:stCondLst>
                                        </p:cTn>
                                        <p:tgtEl>
                                          <p:spTgt spid="18"/>
                                        </p:tgtEl>
                                        <p:attrNameLst>
                                          <p:attrName>style.visibility</p:attrName>
                                        </p:attrNameLst>
                                      </p:cBhvr>
                                      <p:to>
                                        <p:strVal val="visible"/>
                                      </p:to>
                                    </p:set>
                                    <p:animEffect transition="in" filter="fade">
                                      <p:cBhvr>
                                        <p:cTn id="51"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utoUpdateAnimBg="0"/>
      <p:bldP spid="6" grpId="0" autoUpdateAnimBg="0"/>
      <p:bldP spid="11" grpId="0" bldLvl="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normAutofit fontScale="90000"/>
          </a:bodyPr>
          <a:lstStyle/>
          <a:p>
            <a:r>
              <a:rPr lang="en-US" altLang="zh-CN" dirty="0">
                <a:sym typeface="+mn-ea"/>
              </a:rPr>
              <a:t>1.1.2 </a:t>
            </a:r>
            <a:r>
              <a:rPr lang="zh-CN" altLang="en-US" dirty="0">
                <a:sym typeface="+mn-ea"/>
              </a:rPr>
              <a:t>短视频的特点</a:t>
            </a:r>
            <a:endParaRPr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dirty="0"/>
              <a:t>3</a:t>
            </a:r>
            <a:r>
              <a:rPr lang="zh-CN" altLang="en-US" dirty="0"/>
              <a:t>．内容生活化</a:t>
            </a:r>
            <a:endParaRPr lang="zh-CN" altLang="en-US" dirty="0"/>
          </a:p>
          <a:p>
            <a:r>
              <a:rPr lang="zh-CN" altLang="en-US" dirty="0"/>
              <a:t>短视频的内容五花八门，大多贴近日常生活，用户可以选择自己感兴趣的内容进行上传。通过记录生活中的琐碎片段，或是传递生活中实用、有趣的内容，用户会更有代入感，也更愿意利用休闲时间去观看。</a:t>
            </a:r>
            <a:endParaRPr lang="zh-CN" altLang="en-US" dirty="0"/>
          </a:p>
          <a:p>
            <a:r>
              <a:rPr lang="en-US" altLang="zh-CN" dirty="0"/>
              <a:t>4</a:t>
            </a:r>
            <a:r>
              <a:rPr lang="zh-CN" altLang="en-US" dirty="0"/>
              <a:t>．易于传播、分享</a:t>
            </a:r>
            <a:endParaRPr lang="zh-CN" altLang="en-US" dirty="0"/>
          </a:p>
          <a:p>
            <a:r>
              <a:rPr lang="zh-CN" altLang="en-US" dirty="0"/>
              <a:t>随着短视频的大热，越来越多的平台开始重视短视频领域，类似抖音、快手这种专注于短视频创作的</a:t>
            </a:r>
            <a:r>
              <a:rPr lang="en-US" altLang="zh-CN" dirty="0"/>
              <a:t>App</a:t>
            </a:r>
            <a:r>
              <a:rPr lang="zh-CN" altLang="en-US" dirty="0"/>
              <a:t>越来越多。这些短视频</a:t>
            </a:r>
            <a:r>
              <a:rPr lang="en-US" altLang="zh-CN" dirty="0"/>
              <a:t>App</a:t>
            </a:r>
            <a:r>
              <a:rPr lang="zh-CN" altLang="en-US" dirty="0"/>
              <a:t>不仅具备丰富的自定义编辑功能，还支持创作者将短视频实时分享到微信、微博等社交平台。这样创作者制作的短视频不仅能在短视频平台上扩散，也可以在创作者自己的社交圈中扩散。</a:t>
            </a:r>
            <a:endParaRPr lang="zh-CN" alt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normAutofit fontScale="90000"/>
          </a:bodyPr>
          <a:lstStyle/>
          <a:p>
            <a:r>
              <a:rPr lang="en-US" altLang="zh-CN" dirty="0"/>
              <a:t>1.1.3 </a:t>
            </a:r>
            <a:r>
              <a:rPr lang="zh-CN" altLang="en-US" dirty="0"/>
              <a:t>短视频的发展态势</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t>短视频的诞生与兴起改变了许多用户原本的生活习惯。平台和企业如果能加以利用，就能够得到更多的发展机遇。</a:t>
            </a:r>
            <a:endParaRPr lang="zh-CN" altLang="en-US" dirty="0"/>
          </a:p>
          <a:p>
            <a:r>
              <a:rPr lang="en-US" altLang="zh-CN" dirty="0"/>
              <a:t>1</a:t>
            </a:r>
            <a:r>
              <a:rPr lang="zh-CN" altLang="en-US" dirty="0"/>
              <a:t>．短视频成为一种新的社交语言</a:t>
            </a:r>
            <a:endParaRPr lang="zh-CN" altLang="en-US" dirty="0"/>
          </a:p>
          <a:p>
            <a:r>
              <a:rPr lang="zh-CN" altLang="en-US" dirty="0"/>
              <a:t>在过去传统使用图文的社交模式下，用户往往通过文字和图片的形式向他人传递自己的所见所感，这种社交模式包含的信息量较少。而短视频本身时长较短，便于用户浏览，用户不用花费大量的时间和精力去阅读图文，可以直接观看视频，以获取更多的信息。</a:t>
            </a:r>
            <a:endParaRPr lang="zh-CN" alt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normAutofit fontScale="90000"/>
          </a:bodyPr>
          <a:lstStyle/>
          <a:p>
            <a:r>
              <a:rPr lang="en-US" altLang="zh-CN" dirty="0"/>
              <a:t>1.1.3 </a:t>
            </a:r>
            <a:r>
              <a:rPr lang="zh-CN" altLang="en-US" dirty="0"/>
              <a:t>短视频的发展态势</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7670800"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t>以抖音为例，抖音是一款以短视频为主要内容的社交媒体平台，它允许用户创建和分享短视频，并与其他用户进行互动。这种新颖的交流方式为人们提供了一个全新的社交平台，让用户可以更直接地分享生活、学习、娱乐等各种内容。用户上传自己的短视频后，平台往往会在首页进行推荐。热度越高（点赞量、转发量大）的短视频在首页被推荐的次数会越多，从而可使越来越多的用户看到这条短视频，如图所示。</a:t>
            </a:r>
            <a:endParaRPr lang="zh-CN" altLang="en-US" dirty="0"/>
          </a:p>
        </p:txBody>
      </p:sp>
      <p:pic>
        <p:nvPicPr>
          <p:cNvPr id="2" name="图片 1"/>
          <p:cNvPicPr>
            <a:picLocks noChangeAspect="1"/>
          </p:cNvPicPr>
          <p:nvPr/>
        </p:nvPicPr>
        <p:blipFill>
          <a:blip r:embed="rId1"/>
          <a:stretch>
            <a:fillRect/>
          </a:stretch>
        </p:blipFill>
        <p:spPr>
          <a:xfrm>
            <a:off x="8700770" y="1194435"/>
            <a:ext cx="2506345" cy="4939665"/>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normAutofit fontScale="90000"/>
          </a:bodyPr>
          <a:lstStyle/>
          <a:p>
            <a:r>
              <a:rPr lang="en-US" altLang="zh-CN" dirty="0"/>
              <a:t>1.1.3 </a:t>
            </a:r>
            <a:r>
              <a:rPr lang="zh-CN" altLang="en-US" dirty="0"/>
              <a:t>短视频的发展态势</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27430"/>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dirty="0"/>
              <a:t>2</a:t>
            </a:r>
            <a:r>
              <a:rPr lang="zh-CN" altLang="en-US" dirty="0"/>
              <a:t>．</a:t>
            </a:r>
            <a:r>
              <a:rPr lang="en-US" altLang="zh-CN" dirty="0"/>
              <a:t>“ </a:t>
            </a:r>
            <a:r>
              <a:rPr lang="zh-CN" altLang="en-US" dirty="0"/>
              <a:t>短视频自媒体</a:t>
            </a:r>
            <a:r>
              <a:rPr lang="en-US" altLang="zh-CN" dirty="0"/>
              <a:t>”</a:t>
            </a:r>
            <a:r>
              <a:rPr lang="zh-CN" altLang="en-US" dirty="0"/>
              <a:t>时代来临</a:t>
            </a:r>
            <a:endParaRPr lang="zh-CN" altLang="en-US" dirty="0"/>
          </a:p>
          <a:p>
            <a:r>
              <a:rPr lang="zh-CN" altLang="en-US" dirty="0"/>
              <a:t>短视频自媒体是一种全新的媒体形式。相比传统的文字和长视频，短视频主要有以下几点优势。</a:t>
            </a:r>
            <a:endParaRPr lang="zh-CN" altLang="en-US" dirty="0"/>
          </a:p>
          <a:p>
            <a:r>
              <a:rPr lang="zh-CN" altLang="en-US" dirty="0"/>
              <a:t>首先，短视频更吸引人。相比传统的文字和长视频，短视频短小精悍，更能吸引眼球。在快节奏的生活中，人们的碎片时间更多了，因此人们更愿意在碎片时间中浏览一段简短而有趣的视频来满足精神上的需求。</a:t>
            </a:r>
            <a:endParaRPr lang="zh-CN" altLang="en-US" dirty="0"/>
          </a:p>
          <a:p>
            <a:r>
              <a:rPr lang="zh-CN" altLang="en-US" dirty="0"/>
              <a:t>其次，短视频可以更好地传递信息。传统的文字内容往往难以快速表达想法或概念，而且大部分用户不愿意花心思和时间去浏览大量的文字内容。通过对信息进行图像化处理并用简明、扼要的语言表述出来，就能够使用户更加直观地理解创作者想要表达的信息。</a:t>
            </a:r>
            <a:endParaRPr lang="zh-CN" altLang="en-US" dirty="0"/>
          </a:p>
          <a:p>
            <a:r>
              <a:rPr lang="zh-CN" altLang="en-US" dirty="0"/>
              <a:t>再次，与传统视频相比，短视频的互动性更强，能够更好地吸引用户的注意力。良好的互动性为用户带来了参与感，让用户切身感受到自己是这个短视频的一部分；通过评论和分享，引导用户参与到对话中，可以使用户体会到短视频所带来的乐趣。</a:t>
            </a:r>
            <a:endParaRPr lang="zh-CN" altLang="en-US" dirty="0"/>
          </a:p>
          <a:p>
            <a:r>
              <a:rPr lang="zh-CN" altLang="en-US" dirty="0"/>
              <a:t>最后，也是最重要的一个优势，小微企业，可以利用短视频在现有的平台上用较低的成本进行自我宣传。在这一点上，短视频的影响力是传统媒体所无法匹敌的。</a:t>
            </a:r>
            <a:endParaRPr lang="zh-CN" altLang="en-US"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normAutofit fontScale="90000"/>
          </a:bodyPr>
          <a:lstStyle/>
          <a:p>
            <a:r>
              <a:rPr lang="en-US" altLang="zh-CN" dirty="0">
                <a:sym typeface="+mn-ea"/>
              </a:rPr>
              <a:t>1.1.3 </a:t>
            </a:r>
            <a:r>
              <a:rPr lang="zh-CN" altLang="en-US" dirty="0">
                <a:sym typeface="+mn-ea"/>
              </a:rPr>
              <a:t>短视频的发展态势</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dirty="0"/>
              <a:t>3</a:t>
            </a:r>
            <a:r>
              <a:rPr lang="zh-CN" altLang="en-US" dirty="0"/>
              <a:t>．促进线下场景向线上转移</a:t>
            </a:r>
            <a:endParaRPr lang="zh-CN" altLang="en-US" dirty="0"/>
          </a:p>
          <a:p>
            <a:r>
              <a:rPr lang="zh-CN" altLang="en-US" dirty="0"/>
              <a:t>短视频行业的不断发展促进了线下场景向线上转移。在传统行业领域中必须经过实体操作的内容也开始逐渐向虚拟过渡。其中存在许多发展机遇，各个行业都受到了不同的冲击，而能否抓住机遇对企业来说是一个严峻的考验。下面就以几个行业作为例子，讨论短视频是如何促进线下场景向线上转移的。</a:t>
            </a:r>
            <a:endParaRPr lang="zh-CN" altLang="en-US" dirty="0"/>
          </a:p>
          <a:p>
            <a:r>
              <a:rPr lang="zh-CN" altLang="en-US" dirty="0"/>
              <a:t>（</a:t>
            </a:r>
            <a:r>
              <a:rPr lang="en-US" altLang="zh-CN" dirty="0"/>
              <a:t>1</a:t>
            </a:r>
            <a:r>
              <a:rPr lang="zh-CN" altLang="en-US" dirty="0"/>
              <a:t>）广告业</a:t>
            </a:r>
            <a:endParaRPr lang="zh-CN" altLang="en-US" dirty="0"/>
          </a:p>
          <a:p>
            <a:r>
              <a:rPr lang="zh-CN" altLang="en-US" dirty="0"/>
              <a:t>广告业是受短视频发展冲击较大的行业之一。传统的广告往往由广告公司为企业提供创意设计，然后制成展板在线下进行推广。很长时间内线上的推广只是照搬线下模式，例如把展板换成适合在计算机或手机上观看的详情图。但是随着短视频的兴起，越来越多的企业开始为自己的产品或企业文化拍摄短视频，毕竟相对图片而言，视频具有无可比拟的传播优势。</a:t>
            </a:r>
            <a:endParaRPr lang="zh-CN" altLang="en-US" dirty="0"/>
          </a:p>
        </p:txBody>
      </p:sp>
    </p:spTree>
  </p:cSld>
  <p:clrMapOvr>
    <a:masterClrMapping/>
  </p:clrMapOvr>
</p:sld>
</file>

<file path=ppt/tags/tag1.xml><?xml version="1.0" encoding="utf-8"?>
<p:tagLst xmlns:p="http://schemas.openxmlformats.org/presentationml/2006/main">
  <p:tag name="KSO_WM_DIAGRAM_VIRTUALLY_FRAME" val="{&quot;height&quot;:313.6,&quot;left&quot;:527.15,&quot;top&quot;:114.2,&quot;width&quot;:394.9}"/>
</p:tagLst>
</file>

<file path=ppt/tags/tag10.xml><?xml version="1.0" encoding="utf-8"?>
<p:tagLst xmlns:p="http://schemas.openxmlformats.org/presentationml/2006/main">
  <p:tag name="KSO_WM_DIAGRAM_VIRTUALLY_FRAME" val="{&quot;height&quot;:313.6,&quot;left&quot;:527.15,&quot;top&quot;:114.2,&quot;width&quot;:394.9}"/>
</p:tagLst>
</file>

<file path=ppt/tags/tag100.xml><?xml version="1.0" encoding="utf-8"?>
<p:tagLst xmlns:p="http://schemas.openxmlformats.org/presentationml/2006/main">
  <p:tag name="KSO_WM_DIAGRAM_VIRTUALLY_FRAME" val="{&quot;height&quot;:313.6,&quot;left&quot;:527.15,&quot;top&quot;:114.2,&quot;width&quot;:394.9}"/>
</p:tagLst>
</file>

<file path=ppt/tags/tag101.xml><?xml version="1.0" encoding="utf-8"?>
<p:tagLst xmlns:p="http://schemas.openxmlformats.org/presentationml/2006/main">
  <p:tag name="KSO_WM_DIAGRAM_VIRTUALLY_FRAME" val="{&quot;height&quot;:313.6,&quot;left&quot;:527.15,&quot;top&quot;:114.2,&quot;width&quot;:394.9}"/>
</p:tagLst>
</file>

<file path=ppt/tags/tag102.xml><?xml version="1.0" encoding="utf-8"?>
<p:tagLst xmlns:p="http://schemas.openxmlformats.org/presentationml/2006/main">
  <p:tag name="KSO_WM_DIAGRAM_VIRTUALLY_FRAME" val="{&quot;height&quot;:313.6,&quot;left&quot;:527.15,&quot;top&quot;:114.2,&quot;width&quot;:394.9}"/>
</p:tagLst>
</file>

<file path=ppt/tags/tag103.xml><?xml version="1.0" encoding="utf-8"?>
<p:tagLst xmlns:p="http://schemas.openxmlformats.org/presentationml/2006/main">
  <p:tag name="KSO_WM_DIAGRAM_VIRTUALLY_FRAME" val="{&quot;height&quot;:313.6,&quot;left&quot;:527.15,&quot;top&quot;:114.2,&quot;width&quot;:394.9}"/>
</p:tagLst>
</file>

<file path=ppt/tags/tag104.xml><?xml version="1.0" encoding="utf-8"?>
<p:tagLst xmlns:p="http://schemas.openxmlformats.org/presentationml/2006/main">
  <p:tag name="KSO_WM_DIAGRAM_VIRTUALLY_FRAME" val="{&quot;height&quot;:313.6,&quot;left&quot;:527.15,&quot;top&quot;:114.2,&quot;width&quot;:394.9}"/>
</p:tagLst>
</file>

<file path=ppt/tags/tag105.xml><?xml version="1.0" encoding="utf-8"?>
<p:tagLst xmlns:p="http://schemas.openxmlformats.org/presentationml/2006/main">
  <p:tag name="KSO_WM_DIAGRAM_VIRTUALLY_FRAME" val="{&quot;height&quot;:313.6,&quot;left&quot;:527.15,&quot;top&quot;:114.2,&quot;width&quot;:394.9}"/>
</p:tagLst>
</file>

<file path=ppt/tags/tag106.xml><?xml version="1.0" encoding="utf-8"?>
<p:tagLst xmlns:p="http://schemas.openxmlformats.org/presentationml/2006/main">
  <p:tag name="KSO_WM_DIAGRAM_VIRTUALLY_FRAME" val="{&quot;height&quot;:313.6,&quot;left&quot;:527.15,&quot;top&quot;:114.2,&quot;width&quot;:394.9}"/>
</p:tagLst>
</file>

<file path=ppt/tags/tag107.xml><?xml version="1.0" encoding="utf-8"?>
<p:tagLst xmlns:p="http://schemas.openxmlformats.org/presentationml/2006/main">
  <p:tag name="KSO_WM_DIAGRAM_VIRTUALLY_FRAME" val="{&quot;height&quot;:313.6,&quot;left&quot;:527.15,&quot;top&quot;:114.2,&quot;width&quot;:394.9}"/>
</p:tagLst>
</file>

<file path=ppt/tags/tag108.xml><?xml version="1.0" encoding="utf-8"?>
<p:tagLst xmlns:p="http://schemas.openxmlformats.org/presentationml/2006/main">
  <p:tag name="KSO_WM_DIAGRAM_VIRTUALLY_FRAME" val="{&quot;height&quot;:313.6,&quot;left&quot;:527.15,&quot;top&quot;:114.2,&quot;width&quot;:394.9}"/>
</p:tagLst>
</file>

<file path=ppt/tags/tag109.xml><?xml version="1.0" encoding="utf-8"?>
<p:tagLst xmlns:p="http://schemas.openxmlformats.org/presentationml/2006/main">
  <p:tag name="KSO_WM_DIAGRAM_VIRTUALLY_FRAME" val="{&quot;height&quot;:313.6,&quot;left&quot;:527.15,&quot;top&quot;:114.2,&quot;width&quot;:394.9}"/>
</p:tagLst>
</file>

<file path=ppt/tags/tag11.xml><?xml version="1.0" encoding="utf-8"?>
<p:tagLst xmlns:p="http://schemas.openxmlformats.org/presentationml/2006/main">
  <p:tag name="KSO_WM_DIAGRAM_VIRTUALLY_FRAME" val="{&quot;height&quot;:313.6,&quot;left&quot;:527.15,&quot;top&quot;:114.2,&quot;width&quot;:394.9}"/>
</p:tagLst>
</file>

<file path=ppt/tags/tag110.xml><?xml version="1.0" encoding="utf-8"?>
<p:tagLst xmlns:p="http://schemas.openxmlformats.org/presentationml/2006/main">
  <p:tag name="KSO_WM_DIAGRAM_VIRTUALLY_FRAME" val="{&quot;height&quot;:313.6,&quot;left&quot;:527.15,&quot;top&quot;:114.2,&quot;width&quot;:394.9}"/>
</p:tagLst>
</file>

<file path=ppt/tags/tag111.xml><?xml version="1.0" encoding="utf-8"?>
<p:tagLst xmlns:p="http://schemas.openxmlformats.org/presentationml/2006/main">
  <p:tag name="KSO_WM_DIAGRAM_VIRTUALLY_FRAME" val="{&quot;height&quot;:313.6,&quot;left&quot;:527.15,&quot;top&quot;:114.2,&quot;width&quot;:394.9}"/>
</p:tagLst>
</file>

<file path=ppt/tags/tag112.xml><?xml version="1.0" encoding="utf-8"?>
<p:tagLst xmlns:p="http://schemas.openxmlformats.org/presentationml/2006/main">
  <p:tag name="KSO_WM_DIAGRAM_VIRTUALLY_FRAME" val="{&quot;height&quot;:313.6,&quot;left&quot;:527.15,&quot;top&quot;:114.2,&quot;width&quot;:394.9}"/>
</p:tagLst>
</file>

<file path=ppt/tags/tag113.xml><?xml version="1.0" encoding="utf-8"?>
<p:tagLst xmlns:p="http://schemas.openxmlformats.org/presentationml/2006/main">
  <p:tag name="KSO_WM_BEAUTIFY_FLAG" val=""/>
</p:tagLst>
</file>

<file path=ppt/tags/tag114.xml><?xml version="1.0" encoding="utf-8"?>
<p:tagLst xmlns:p="http://schemas.openxmlformats.org/presentationml/2006/main">
  <p:tag name="KSO_WM_BEAUTIFY_FLAG" val=""/>
</p:tagLst>
</file>

<file path=ppt/tags/tag115.xml><?xml version="1.0" encoding="utf-8"?>
<p:tagLst xmlns:p="http://schemas.openxmlformats.org/presentationml/2006/main">
  <p:tag name="KSO_WM_BEAUTIFY_FLAG" val=""/>
</p:tagLst>
</file>

<file path=ppt/tags/tag116.xml><?xml version="1.0" encoding="utf-8"?>
<p:tagLst xmlns:p="http://schemas.openxmlformats.org/presentationml/2006/main">
  <p:tag name="KSO_WM_BEAUTIFY_FLAG" val=""/>
</p:tagLst>
</file>

<file path=ppt/tags/tag117.xml><?xml version="1.0" encoding="utf-8"?>
<p:tagLst xmlns:p="http://schemas.openxmlformats.org/presentationml/2006/main">
  <p:tag name="KSO_WM_DIAGRAM_VIRTUALLY_FRAME" val="{&quot;height&quot;:313.6,&quot;left&quot;:527.15,&quot;top&quot;:114.2,&quot;width&quot;:394.9}"/>
</p:tagLst>
</file>

<file path=ppt/tags/tag118.xml><?xml version="1.0" encoding="utf-8"?>
<p:tagLst xmlns:p="http://schemas.openxmlformats.org/presentationml/2006/main">
  <p:tag name="KSO_WM_DIAGRAM_VIRTUALLY_FRAME" val="{&quot;height&quot;:313.6,&quot;left&quot;:527.15,&quot;top&quot;:114.2,&quot;width&quot;:394.9}"/>
</p:tagLst>
</file>

<file path=ppt/tags/tag119.xml><?xml version="1.0" encoding="utf-8"?>
<p:tagLst xmlns:p="http://schemas.openxmlformats.org/presentationml/2006/main">
  <p:tag name="KSO_WM_DIAGRAM_VIRTUALLY_FRAME" val="{&quot;height&quot;:313.6,&quot;left&quot;:527.15,&quot;top&quot;:114.2,&quot;width&quot;:394.9}"/>
</p:tagLst>
</file>

<file path=ppt/tags/tag12.xml><?xml version="1.0" encoding="utf-8"?>
<p:tagLst xmlns:p="http://schemas.openxmlformats.org/presentationml/2006/main">
  <p:tag name="KSO_WM_DIAGRAM_VIRTUALLY_FRAME" val="{&quot;height&quot;:313.6,&quot;left&quot;:527.15,&quot;top&quot;:114.2,&quot;width&quot;:394.9}"/>
</p:tagLst>
</file>

<file path=ppt/tags/tag120.xml><?xml version="1.0" encoding="utf-8"?>
<p:tagLst xmlns:p="http://schemas.openxmlformats.org/presentationml/2006/main">
  <p:tag name="KSO_WM_DIAGRAM_VIRTUALLY_FRAME" val="{&quot;height&quot;:313.6,&quot;left&quot;:527.15,&quot;top&quot;:114.2,&quot;width&quot;:394.9}"/>
</p:tagLst>
</file>

<file path=ppt/tags/tag121.xml><?xml version="1.0" encoding="utf-8"?>
<p:tagLst xmlns:p="http://schemas.openxmlformats.org/presentationml/2006/main">
  <p:tag name="KSO_WM_DIAGRAM_VIRTUALLY_FRAME" val="{&quot;height&quot;:313.6,&quot;left&quot;:527.15,&quot;top&quot;:114.2,&quot;width&quot;:394.9}"/>
</p:tagLst>
</file>

<file path=ppt/tags/tag122.xml><?xml version="1.0" encoding="utf-8"?>
<p:tagLst xmlns:p="http://schemas.openxmlformats.org/presentationml/2006/main">
  <p:tag name="KSO_WM_DIAGRAM_VIRTUALLY_FRAME" val="{&quot;height&quot;:313.6,&quot;left&quot;:527.15,&quot;top&quot;:114.2,&quot;width&quot;:394.9}"/>
</p:tagLst>
</file>

<file path=ppt/tags/tag123.xml><?xml version="1.0" encoding="utf-8"?>
<p:tagLst xmlns:p="http://schemas.openxmlformats.org/presentationml/2006/main">
  <p:tag name="KSO_WM_DIAGRAM_VIRTUALLY_FRAME" val="{&quot;height&quot;:313.6,&quot;left&quot;:527.15,&quot;top&quot;:114.2,&quot;width&quot;:394.9}"/>
</p:tagLst>
</file>

<file path=ppt/tags/tag124.xml><?xml version="1.0" encoding="utf-8"?>
<p:tagLst xmlns:p="http://schemas.openxmlformats.org/presentationml/2006/main">
  <p:tag name="KSO_WM_DIAGRAM_VIRTUALLY_FRAME" val="{&quot;height&quot;:313.6,&quot;left&quot;:527.15,&quot;top&quot;:114.2,&quot;width&quot;:394.9}"/>
</p:tagLst>
</file>

<file path=ppt/tags/tag125.xml><?xml version="1.0" encoding="utf-8"?>
<p:tagLst xmlns:p="http://schemas.openxmlformats.org/presentationml/2006/main">
  <p:tag name="KSO_WM_DIAGRAM_VIRTUALLY_FRAME" val="{&quot;height&quot;:313.6,&quot;left&quot;:527.15,&quot;top&quot;:114.2,&quot;width&quot;:394.9}"/>
</p:tagLst>
</file>

<file path=ppt/tags/tag126.xml><?xml version="1.0" encoding="utf-8"?>
<p:tagLst xmlns:p="http://schemas.openxmlformats.org/presentationml/2006/main">
  <p:tag name="KSO_WM_DIAGRAM_VIRTUALLY_FRAME" val="{&quot;height&quot;:313.6,&quot;left&quot;:527.15,&quot;top&quot;:114.2,&quot;width&quot;:394.9}"/>
</p:tagLst>
</file>

<file path=ppt/tags/tag127.xml><?xml version="1.0" encoding="utf-8"?>
<p:tagLst xmlns:p="http://schemas.openxmlformats.org/presentationml/2006/main">
  <p:tag name="KSO_WM_DIAGRAM_VIRTUALLY_FRAME" val="{&quot;height&quot;:313.6,&quot;left&quot;:527.15,&quot;top&quot;:114.2,&quot;width&quot;:394.9}"/>
</p:tagLst>
</file>

<file path=ppt/tags/tag128.xml><?xml version="1.0" encoding="utf-8"?>
<p:tagLst xmlns:p="http://schemas.openxmlformats.org/presentationml/2006/main">
  <p:tag name="KSO_WM_DIAGRAM_VIRTUALLY_FRAME" val="{&quot;height&quot;:313.6,&quot;left&quot;:527.15,&quot;top&quot;:114.2,&quot;width&quot;:394.9}"/>
</p:tagLst>
</file>

<file path=ppt/tags/tag129.xml><?xml version="1.0" encoding="utf-8"?>
<p:tagLst xmlns:p="http://schemas.openxmlformats.org/presentationml/2006/main">
  <p:tag name="KSO_WM_DIAGRAM_VIRTUALLY_FRAME" val="{&quot;height&quot;:313.6,&quot;left&quot;:527.15,&quot;top&quot;:114.2,&quot;width&quot;:394.9}"/>
</p:tagLst>
</file>

<file path=ppt/tags/tag13.xml><?xml version="1.0" encoding="utf-8"?>
<p:tagLst xmlns:p="http://schemas.openxmlformats.org/presentationml/2006/main">
  <p:tag name="KSO_WM_DIAGRAM_VIRTUALLY_FRAME" val="{&quot;height&quot;:313.6,&quot;left&quot;:527.15,&quot;top&quot;:114.2,&quot;width&quot;:394.9}"/>
</p:tagLst>
</file>

<file path=ppt/tags/tag130.xml><?xml version="1.0" encoding="utf-8"?>
<p:tagLst xmlns:p="http://schemas.openxmlformats.org/presentationml/2006/main">
  <p:tag name="KSO_WM_BEAUTIFY_FLAG" val=""/>
</p:tagLst>
</file>

<file path=ppt/tags/tag131.xml><?xml version="1.0" encoding="utf-8"?>
<p:tagLst xmlns:p="http://schemas.openxmlformats.org/presentationml/2006/main">
  <p:tag name="KSO_WM_BEAUTIFY_FLAG" val=""/>
</p:tagLst>
</file>

<file path=ppt/tags/tag132.xml><?xml version="1.0" encoding="utf-8"?>
<p:tagLst xmlns:p="http://schemas.openxmlformats.org/presentationml/2006/main">
  <p:tag name="KSO_WM_BEAUTIFY_FLAG" val=""/>
</p:tagLst>
</file>

<file path=ppt/tags/tag133.xml><?xml version="1.0" encoding="utf-8"?>
<p:tagLst xmlns:p="http://schemas.openxmlformats.org/presentationml/2006/main">
  <p:tag name="KSO_WM_BEAUTIFY_FLAG" val=""/>
</p:tagLst>
</file>

<file path=ppt/tags/tag134.xml><?xml version="1.0" encoding="utf-8"?>
<p:tagLst xmlns:p="http://schemas.openxmlformats.org/presentationml/2006/main">
  <p:tag name="KSO_WM_DIAGRAM_VIRTUALLY_FRAME" val="{&quot;height&quot;:313.6,&quot;left&quot;:527.15,&quot;top&quot;:114.2,&quot;width&quot;:394.9}"/>
</p:tagLst>
</file>

<file path=ppt/tags/tag135.xml><?xml version="1.0" encoding="utf-8"?>
<p:tagLst xmlns:p="http://schemas.openxmlformats.org/presentationml/2006/main">
  <p:tag name="KSO_WM_DIAGRAM_VIRTUALLY_FRAME" val="{&quot;height&quot;:313.6,&quot;left&quot;:527.15,&quot;top&quot;:114.2,&quot;width&quot;:394.9}"/>
</p:tagLst>
</file>

<file path=ppt/tags/tag136.xml><?xml version="1.0" encoding="utf-8"?>
<p:tagLst xmlns:p="http://schemas.openxmlformats.org/presentationml/2006/main">
  <p:tag name="KSO_WM_DIAGRAM_VIRTUALLY_FRAME" val="{&quot;height&quot;:313.6,&quot;left&quot;:527.15,&quot;top&quot;:114.2,&quot;width&quot;:394.9}"/>
</p:tagLst>
</file>

<file path=ppt/tags/tag137.xml><?xml version="1.0" encoding="utf-8"?>
<p:tagLst xmlns:p="http://schemas.openxmlformats.org/presentationml/2006/main">
  <p:tag name="KSO_WM_DIAGRAM_VIRTUALLY_FRAME" val="{&quot;height&quot;:313.6,&quot;left&quot;:527.15,&quot;top&quot;:114.2,&quot;width&quot;:394.9}"/>
</p:tagLst>
</file>

<file path=ppt/tags/tag138.xml><?xml version="1.0" encoding="utf-8"?>
<p:tagLst xmlns:p="http://schemas.openxmlformats.org/presentationml/2006/main">
  <p:tag name="KSO_WM_DIAGRAM_VIRTUALLY_FRAME" val="{&quot;height&quot;:313.6,&quot;left&quot;:527.15,&quot;top&quot;:114.2,&quot;width&quot;:394.9}"/>
</p:tagLst>
</file>

<file path=ppt/tags/tag139.xml><?xml version="1.0" encoding="utf-8"?>
<p:tagLst xmlns:p="http://schemas.openxmlformats.org/presentationml/2006/main">
  <p:tag name="KSO_WM_DIAGRAM_VIRTUALLY_FRAME" val="{&quot;height&quot;:313.6,&quot;left&quot;:527.15,&quot;top&quot;:114.2,&quot;width&quot;:394.9}"/>
</p:tagLst>
</file>

<file path=ppt/tags/tag14.xml><?xml version="1.0" encoding="utf-8"?>
<p:tagLst xmlns:p="http://schemas.openxmlformats.org/presentationml/2006/main">
  <p:tag name="KSO_WM_DIAGRAM_VIRTUALLY_FRAME" val="{&quot;height&quot;:313.6,&quot;left&quot;:527.15,&quot;top&quot;:114.2,&quot;width&quot;:394.9}"/>
</p:tagLst>
</file>

<file path=ppt/tags/tag140.xml><?xml version="1.0" encoding="utf-8"?>
<p:tagLst xmlns:p="http://schemas.openxmlformats.org/presentationml/2006/main">
  <p:tag name="KSO_WM_DIAGRAM_VIRTUALLY_FRAME" val="{&quot;height&quot;:313.6,&quot;left&quot;:527.15,&quot;top&quot;:114.2,&quot;width&quot;:394.9}"/>
</p:tagLst>
</file>

<file path=ppt/tags/tag141.xml><?xml version="1.0" encoding="utf-8"?>
<p:tagLst xmlns:p="http://schemas.openxmlformats.org/presentationml/2006/main">
  <p:tag name="KSO_WM_DIAGRAM_VIRTUALLY_FRAME" val="{&quot;height&quot;:313.6,&quot;left&quot;:527.15,&quot;top&quot;:114.2,&quot;width&quot;:394.9}"/>
</p:tagLst>
</file>

<file path=ppt/tags/tag142.xml><?xml version="1.0" encoding="utf-8"?>
<p:tagLst xmlns:p="http://schemas.openxmlformats.org/presentationml/2006/main">
  <p:tag name="KSO_WM_DIAGRAM_VIRTUALLY_FRAME" val="{&quot;height&quot;:313.6,&quot;left&quot;:527.15,&quot;top&quot;:114.2,&quot;width&quot;:394.9}"/>
</p:tagLst>
</file>

<file path=ppt/tags/tag143.xml><?xml version="1.0" encoding="utf-8"?>
<p:tagLst xmlns:p="http://schemas.openxmlformats.org/presentationml/2006/main">
  <p:tag name="KSO_WM_DIAGRAM_VIRTUALLY_FRAME" val="{&quot;height&quot;:313.6,&quot;left&quot;:527.15,&quot;top&quot;:114.2,&quot;width&quot;:394.9}"/>
</p:tagLst>
</file>

<file path=ppt/tags/tag144.xml><?xml version="1.0" encoding="utf-8"?>
<p:tagLst xmlns:p="http://schemas.openxmlformats.org/presentationml/2006/main">
  <p:tag name="KSO_WM_DIAGRAM_VIRTUALLY_FRAME" val="{&quot;height&quot;:313.6,&quot;left&quot;:527.15,&quot;top&quot;:114.2,&quot;width&quot;:394.9}"/>
</p:tagLst>
</file>

<file path=ppt/tags/tag145.xml><?xml version="1.0" encoding="utf-8"?>
<p:tagLst xmlns:p="http://schemas.openxmlformats.org/presentationml/2006/main">
  <p:tag name="KSO_WM_DIAGRAM_VIRTUALLY_FRAME" val="{&quot;height&quot;:313.6,&quot;left&quot;:527.15,&quot;top&quot;:114.2,&quot;width&quot;:394.9}"/>
</p:tagLst>
</file>

<file path=ppt/tags/tag146.xml><?xml version="1.0" encoding="utf-8"?>
<p:tagLst xmlns:p="http://schemas.openxmlformats.org/presentationml/2006/main">
  <p:tag name="KSO_WM_DIAGRAM_VIRTUALLY_FRAME" val="{&quot;height&quot;:313.6,&quot;left&quot;:527.15,&quot;top&quot;:114.2,&quot;width&quot;:394.9}"/>
</p:tagLst>
</file>

<file path=ppt/tags/tag147.xml><?xml version="1.0" encoding="utf-8"?>
<p:tagLst xmlns:p="http://schemas.openxmlformats.org/presentationml/2006/main">
  <p:tag name="KSO_WM_BEAUTIFY_FLAG" val=""/>
</p:tagLst>
</file>

<file path=ppt/tags/tag148.xml><?xml version="1.0" encoding="utf-8"?>
<p:tagLst xmlns:p="http://schemas.openxmlformats.org/presentationml/2006/main">
  <p:tag name="KSO_WM_BEAUTIFY_FLAG" val=""/>
</p:tagLst>
</file>

<file path=ppt/tags/tag149.xml><?xml version="1.0" encoding="utf-8"?>
<p:tagLst xmlns:p="http://schemas.openxmlformats.org/presentationml/2006/main">
  <p:tag name="KSO_WM_BEAUTIFY_FLAG" val=""/>
</p:tagLst>
</file>

<file path=ppt/tags/tag15.xml><?xml version="1.0" encoding="utf-8"?>
<p:tagLst xmlns:p="http://schemas.openxmlformats.org/presentationml/2006/main">
  <p:tag name="KSO_WM_DIAGRAM_VIRTUALLY_FRAME" val="{&quot;height&quot;:313.6,&quot;left&quot;:527.15,&quot;top&quot;:114.2,&quot;width&quot;:394.9}"/>
</p:tagLst>
</file>

<file path=ppt/tags/tag150.xml><?xml version="1.0" encoding="utf-8"?>
<p:tagLst xmlns:p="http://schemas.openxmlformats.org/presentationml/2006/main">
  <p:tag name="KSO_WM_BEAUTIFY_FLAG" val=""/>
</p:tagLst>
</file>

<file path=ppt/tags/tag151.xml><?xml version="1.0" encoding="utf-8"?>
<p:tagLst xmlns:p="http://schemas.openxmlformats.org/presentationml/2006/main">
  <p:tag name="KSO_WPP_MARK_KEY" val="24f52fed-0f4a-41cf-893a-d82469f19cea"/>
  <p:tag name="COMMONDATA" val="eyJoZGlkIjoiNDYyMzA4NDNlYzUwNWI0YTA0YjUwM2I5YWFhMmNlZDkifQ=="/>
</p:tagLst>
</file>

<file path=ppt/tags/tag16.xml><?xml version="1.0" encoding="utf-8"?>
<p:tagLst xmlns:p="http://schemas.openxmlformats.org/presentationml/2006/main">
  <p:tag name="KSO_WM_DIAGRAM_VIRTUALLY_FRAME" val="{&quot;height&quot;:313.6,&quot;left&quot;:527.15,&quot;top&quot;:114.2,&quot;width&quot;:394.9}"/>
</p:tagLst>
</file>

<file path=ppt/tags/tag17.xml><?xml version="1.0" encoding="utf-8"?>
<p:tagLst xmlns:p="http://schemas.openxmlformats.org/presentationml/2006/main">
  <p:tag name="KSO_WM_DIAGRAM_VIRTUALLY_FRAME" val="{&quot;height&quot;:313.6,&quot;left&quot;:527.15,&quot;top&quot;:114.2,&quot;width&quot;:394.9}"/>
</p:tagLst>
</file>

<file path=ppt/tags/tag18.xml><?xml version="1.0" encoding="utf-8"?>
<p:tagLst xmlns:p="http://schemas.openxmlformats.org/presentationml/2006/main">
  <p:tag name="KSO_WM_DIAGRAM_VIRTUALLY_FRAME" val="{&quot;height&quot;:313.6,&quot;left&quot;:527.15,&quot;top&quot;:114.2,&quot;width&quot;:394.9}"/>
</p:tagLst>
</file>

<file path=ppt/tags/tag19.xml><?xml version="1.0" encoding="utf-8"?>
<p:tagLst xmlns:p="http://schemas.openxmlformats.org/presentationml/2006/main">
  <p:tag name="KSO_WM_DIAGRAM_VIRTUALLY_FRAME" val="{&quot;height&quot;:313.6,&quot;left&quot;:527.15,&quot;top&quot;:114.2,&quot;width&quot;:394.9}"/>
</p:tagLst>
</file>

<file path=ppt/tags/tag2.xml><?xml version="1.0" encoding="utf-8"?>
<p:tagLst xmlns:p="http://schemas.openxmlformats.org/presentationml/2006/main">
  <p:tag name="KSO_WM_DIAGRAM_VIRTUALLY_FRAME" val="{&quot;height&quot;:313.6,&quot;left&quot;:527.15,&quot;top&quot;:114.2,&quot;width&quot;:394.9}"/>
</p:tagLst>
</file>

<file path=ppt/tags/tag20.xml><?xml version="1.0" encoding="utf-8"?>
<p:tagLst xmlns:p="http://schemas.openxmlformats.org/presentationml/2006/main">
  <p:tag name="KSO_WM_DIAGRAM_VIRTUALLY_FRAME" val="{&quot;height&quot;:313.6,&quot;left&quot;:527.15,&quot;top&quot;:114.2,&quot;width&quot;:394.9}"/>
</p:tagLst>
</file>

<file path=ppt/tags/tag21.xml><?xml version="1.0" encoding="utf-8"?>
<p:tagLst xmlns:p="http://schemas.openxmlformats.org/presentationml/2006/main">
  <p:tag name="KSO_WM_DIAGRAM_VIRTUALLY_FRAME" val="{&quot;height&quot;:313.6,&quot;left&quot;:527.15,&quot;top&quot;:114.2,&quot;width&quot;:394.9}"/>
</p:tagLst>
</file>

<file path=ppt/tags/tag22.xml><?xml version="1.0" encoding="utf-8"?>
<p:tagLst xmlns:p="http://schemas.openxmlformats.org/presentationml/2006/main">
  <p:tag name="KSO_WM_DIAGRAM_VIRTUALLY_FRAME" val="{&quot;height&quot;:313.6,&quot;left&quot;:527.15,&quot;top&quot;:114.2,&quot;width&quot;:394.9}"/>
</p:tagLst>
</file>

<file path=ppt/tags/tag23.xml><?xml version="1.0" encoding="utf-8"?>
<p:tagLst xmlns:p="http://schemas.openxmlformats.org/presentationml/2006/main">
  <p:tag name="KSO_WM_DIAGRAM_VIRTUALLY_FRAME" val="{&quot;height&quot;:313.6,&quot;left&quot;:527.15,&quot;top&quot;:114.2,&quot;width&quot;:394.9}"/>
</p:tagLst>
</file>

<file path=ppt/tags/tag24.xml><?xml version="1.0" encoding="utf-8"?>
<p:tagLst xmlns:p="http://schemas.openxmlformats.org/presentationml/2006/main">
  <p:tag name="KSO_WM_DIAGRAM_VIRTUALLY_FRAME" val="{&quot;height&quot;:313.6,&quot;left&quot;:527.15,&quot;top&quot;:114.2,&quot;width&quot;:394.9}"/>
</p:tagLst>
</file>

<file path=ppt/tags/tag25.xml><?xml version="1.0" encoding="utf-8"?>
<p:tagLst xmlns:p="http://schemas.openxmlformats.org/presentationml/2006/main">
  <p:tag name="KSO_WM_DIAGRAM_VIRTUALLY_FRAME" val="{&quot;height&quot;:313.6,&quot;left&quot;:527.15,&quot;top&quot;:114.2,&quot;width&quot;:394.9}"/>
</p:tagLst>
</file>

<file path=ppt/tags/tag26.xml><?xml version="1.0" encoding="utf-8"?>
<p:tagLst xmlns:p="http://schemas.openxmlformats.org/presentationml/2006/main">
  <p:tag name="KSO_WM_BEAUTIFY_FLAG" val=""/>
</p:tagLst>
</file>

<file path=ppt/tags/tag27.xml><?xml version="1.0" encoding="utf-8"?>
<p:tagLst xmlns:p="http://schemas.openxmlformats.org/presentationml/2006/main">
  <p:tag name="KSO_WM_BEAUTIFY_FLAG" val=""/>
</p:tagLst>
</file>

<file path=ppt/tags/tag28.xml><?xml version="1.0" encoding="utf-8"?>
<p:tagLst xmlns:p="http://schemas.openxmlformats.org/presentationml/2006/main">
  <p:tag name="KSO_WM_BEAUTIFY_FLAG" val=""/>
</p:tagLst>
</file>

<file path=ppt/tags/tag29.xml><?xml version="1.0" encoding="utf-8"?>
<p:tagLst xmlns:p="http://schemas.openxmlformats.org/presentationml/2006/main">
  <p:tag name="KSO_WM_BEAUTIFY_FLAG" val=""/>
</p:tagLst>
</file>

<file path=ppt/tags/tag3.xml><?xml version="1.0" encoding="utf-8"?>
<p:tagLst xmlns:p="http://schemas.openxmlformats.org/presentationml/2006/main">
  <p:tag name="KSO_WM_DIAGRAM_VIRTUALLY_FRAME" val="{&quot;height&quot;:313.6,&quot;left&quot;:527.15,&quot;top&quot;:114.2,&quot;width&quot;:394.9}"/>
</p:tagLst>
</file>

<file path=ppt/tags/tag30.xml><?xml version="1.0" encoding="utf-8"?>
<p:tagLst xmlns:p="http://schemas.openxmlformats.org/presentationml/2006/main">
  <p:tag name="KSO_WM_DIAGRAM_VIRTUALLY_FRAME" val="{&quot;height&quot;:313.6,&quot;left&quot;:527.15,&quot;top&quot;:114.2,&quot;width&quot;:394.9}"/>
</p:tagLst>
</file>

<file path=ppt/tags/tag31.xml><?xml version="1.0" encoding="utf-8"?>
<p:tagLst xmlns:p="http://schemas.openxmlformats.org/presentationml/2006/main">
  <p:tag name="KSO_WM_DIAGRAM_VIRTUALLY_FRAME" val="{&quot;height&quot;:313.6,&quot;left&quot;:527.15,&quot;top&quot;:114.2,&quot;width&quot;:394.9}"/>
</p:tagLst>
</file>

<file path=ppt/tags/tag32.xml><?xml version="1.0" encoding="utf-8"?>
<p:tagLst xmlns:p="http://schemas.openxmlformats.org/presentationml/2006/main">
  <p:tag name="KSO_WM_DIAGRAM_VIRTUALLY_FRAME" val="{&quot;height&quot;:313.6,&quot;left&quot;:527.15,&quot;top&quot;:114.2,&quot;width&quot;:394.9}"/>
</p:tagLst>
</file>

<file path=ppt/tags/tag33.xml><?xml version="1.0" encoding="utf-8"?>
<p:tagLst xmlns:p="http://schemas.openxmlformats.org/presentationml/2006/main">
  <p:tag name="KSO_WM_DIAGRAM_VIRTUALLY_FRAME" val="{&quot;height&quot;:313.6,&quot;left&quot;:527.15,&quot;top&quot;:114.2,&quot;width&quot;:394.9}"/>
</p:tagLst>
</file>

<file path=ppt/tags/tag34.xml><?xml version="1.0" encoding="utf-8"?>
<p:tagLst xmlns:p="http://schemas.openxmlformats.org/presentationml/2006/main">
  <p:tag name="KSO_WM_DIAGRAM_VIRTUALLY_FRAME" val="{&quot;height&quot;:313.6,&quot;left&quot;:527.15,&quot;top&quot;:114.2,&quot;width&quot;:394.9}"/>
</p:tagLst>
</file>

<file path=ppt/tags/tag35.xml><?xml version="1.0" encoding="utf-8"?>
<p:tagLst xmlns:p="http://schemas.openxmlformats.org/presentationml/2006/main">
  <p:tag name="KSO_WM_DIAGRAM_VIRTUALLY_FRAME" val="{&quot;height&quot;:313.6,&quot;left&quot;:527.15,&quot;top&quot;:114.2,&quot;width&quot;:394.9}"/>
</p:tagLst>
</file>

<file path=ppt/tags/tag36.xml><?xml version="1.0" encoding="utf-8"?>
<p:tagLst xmlns:p="http://schemas.openxmlformats.org/presentationml/2006/main">
  <p:tag name="KSO_WM_DIAGRAM_VIRTUALLY_FRAME" val="{&quot;height&quot;:313.6,&quot;left&quot;:527.15,&quot;top&quot;:114.2,&quot;width&quot;:394.9}"/>
</p:tagLst>
</file>

<file path=ppt/tags/tag37.xml><?xml version="1.0" encoding="utf-8"?>
<p:tagLst xmlns:p="http://schemas.openxmlformats.org/presentationml/2006/main">
  <p:tag name="KSO_WM_DIAGRAM_VIRTUALLY_FRAME" val="{&quot;height&quot;:313.6,&quot;left&quot;:527.15,&quot;top&quot;:114.2,&quot;width&quot;:394.9}"/>
</p:tagLst>
</file>

<file path=ppt/tags/tag38.xml><?xml version="1.0" encoding="utf-8"?>
<p:tagLst xmlns:p="http://schemas.openxmlformats.org/presentationml/2006/main">
  <p:tag name="KSO_WM_DIAGRAM_VIRTUALLY_FRAME" val="{&quot;height&quot;:313.6,&quot;left&quot;:527.15,&quot;top&quot;:114.2,&quot;width&quot;:394.9}"/>
</p:tagLst>
</file>

<file path=ppt/tags/tag39.xml><?xml version="1.0" encoding="utf-8"?>
<p:tagLst xmlns:p="http://schemas.openxmlformats.org/presentationml/2006/main">
  <p:tag name="KSO_WM_DIAGRAM_VIRTUALLY_FRAME" val="{&quot;height&quot;:313.6,&quot;left&quot;:527.15,&quot;top&quot;:114.2,&quot;width&quot;:394.9}"/>
</p:tagLst>
</file>

<file path=ppt/tags/tag4.xml><?xml version="1.0" encoding="utf-8"?>
<p:tagLst xmlns:p="http://schemas.openxmlformats.org/presentationml/2006/main">
  <p:tag name="KSO_WM_DIAGRAM_VIRTUALLY_FRAME" val="{&quot;height&quot;:313.6,&quot;left&quot;:527.15,&quot;top&quot;:114.2,&quot;width&quot;:394.9}"/>
</p:tagLst>
</file>

<file path=ppt/tags/tag40.xml><?xml version="1.0" encoding="utf-8"?>
<p:tagLst xmlns:p="http://schemas.openxmlformats.org/presentationml/2006/main">
  <p:tag name="KSO_WM_DIAGRAM_VIRTUALLY_FRAME" val="{&quot;height&quot;:313.6,&quot;left&quot;:527.15,&quot;top&quot;:114.2,&quot;width&quot;:394.9}"/>
</p:tagLst>
</file>

<file path=ppt/tags/tag41.xml><?xml version="1.0" encoding="utf-8"?>
<p:tagLst xmlns:p="http://schemas.openxmlformats.org/presentationml/2006/main">
  <p:tag name="KSO_WM_DIAGRAM_VIRTUALLY_FRAME" val="{&quot;height&quot;:313.6,&quot;left&quot;:527.15,&quot;top&quot;:114.2,&quot;width&quot;:394.9}"/>
</p:tagLst>
</file>

<file path=ppt/tags/tag42.xml><?xml version="1.0" encoding="utf-8"?>
<p:tagLst xmlns:p="http://schemas.openxmlformats.org/presentationml/2006/main">
  <p:tag name="KSO_WM_DIAGRAM_VIRTUALLY_FRAME" val="{&quot;height&quot;:313.6,&quot;left&quot;:527.15,&quot;top&quot;:114.2,&quot;width&quot;:394.9}"/>
</p:tagLst>
</file>

<file path=ppt/tags/tag43.xml><?xml version="1.0" encoding="utf-8"?>
<p:tagLst xmlns:p="http://schemas.openxmlformats.org/presentationml/2006/main">
  <p:tag name="KSO_WM_DIAGRAM_VIRTUALLY_FRAME" val="{&quot;height&quot;:313.6,&quot;left&quot;:527.15,&quot;top&quot;:114.2,&quot;width&quot;:394.9}"/>
</p:tagLst>
</file>

<file path=ppt/tags/tag44.xml><?xml version="1.0" encoding="utf-8"?>
<p:tagLst xmlns:p="http://schemas.openxmlformats.org/presentationml/2006/main">
  <p:tag name="KSO_WM_DIAGRAM_VIRTUALLY_FRAME" val="{&quot;height&quot;:313.6,&quot;left&quot;:527.15,&quot;top&quot;:114.2,&quot;width&quot;:394.9}"/>
</p:tagLst>
</file>

<file path=ppt/tags/tag45.xml><?xml version="1.0" encoding="utf-8"?>
<p:tagLst xmlns:p="http://schemas.openxmlformats.org/presentationml/2006/main">
  <p:tag name="KSO_WM_DIAGRAM_VIRTUALLY_FRAME" val="{&quot;height&quot;:313.6,&quot;left&quot;:527.15,&quot;top&quot;:114.2,&quot;width&quot;:394.9}"/>
</p:tagLst>
</file>

<file path=ppt/tags/tag46.xml><?xml version="1.0" encoding="utf-8"?>
<p:tagLst xmlns:p="http://schemas.openxmlformats.org/presentationml/2006/main">
  <p:tag name="KSO_WM_DIAGRAM_VIRTUALLY_FRAME" val="{&quot;height&quot;:313.6,&quot;left&quot;:527.15,&quot;top&quot;:114.2,&quot;width&quot;:394.9}"/>
</p:tagLst>
</file>

<file path=ppt/tags/tag47.xml><?xml version="1.0" encoding="utf-8"?>
<p:tagLst xmlns:p="http://schemas.openxmlformats.org/presentationml/2006/main">
  <p:tag name="KSO_WM_DIAGRAM_VIRTUALLY_FRAME" val="{&quot;height&quot;:313.6,&quot;left&quot;:527.15,&quot;top&quot;:114.2,&quot;width&quot;:394.9}"/>
</p:tagLst>
</file>

<file path=ppt/tags/tag48.xml><?xml version="1.0" encoding="utf-8"?>
<p:tagLst xmlns:p="http://schemas.openxmlformats.org/presentationml/2006/main">
  <p:tag name="KSO_WM_DIAGRAM_VIRTUALLY_FRAME" val="{&quot;height&quot;:313.6,&quot;left&quot;:527.15,&quot;top&quot;:114.2,&quot;width&quot;:394.9}"/>
</p:tagLst>
</file>

<file path=ppt/tags/tag49.xml><?xml version="1.0" encoding="utf-8"?>
<p:tagLst xmlns:p="http://schemas.openxmlformats.org/presentationml/2006/main">
  <p:tag name="KSO_WM_DIAGRAM_VIRTUALLY_FRAME" val="{&quot;height&quot;:313.6,&quot;left&quot;:527.15,&quot;top&quot;:114.2,&quot;width&quot;:394.9}"/>
</p:tagLst>
</file>

<file path=ppt/tags/tag5.xml><?xml version="1.0" encoding="utf-8"?>
<p:tagLst xmlns:p="http://schemas.openxmlformats.org/presentationml/2006/main">
  <p:tag name="KSO_WM_DIAGRAM_VIRTUALLY_FRAME" val="{&quot;height&quot;:313.6,&quot;left&quot;:527.15,&quot;top&quot;:114.2,&quot;width&quot;:394.9}"/>
</p:tagLst>
</file>

<file path=ppt/tags/tag50.xml><?xml version="1.0" encoding="utf-8"?>
<p:tagLst xmlns:p="http://schemas.openxmlformats.org/presentationml/2006/main">
  <p:tag name="KSO_WM_DIAGRAM_VIRTUALLY_FRAME" val="{&quot;height&quot;:313.6,&quot;left&quot;:527.15,&quot;top&quot;:114.2,&quot;width&quot;:394.9}"/>
</p:tagLst>
</file>

<file path=ppt/tags/tag51.xml><?xml version="1.0" encoding="utf-8"?>
<p:tagLst xmlns:p="http://schemas.openxmlformats.org/presentationml/2006/main">
  <p:tag name="KSO_WM_DIAGRAM_VIRTUALLY_FRAME" val="{&quot;height&quot;:313.6,&quot;left&quot;:527.15,&quot;top&quot;:114.2,&quot;width&quot;:394.9}"/>
</p:tagLst>
</file>

<file path=ppt/tags/tag52.xml><?xml version="1.0" encoding="utf-8"?>
<p:tagLst xmlns:p="http://schemas.openxmlformats.org/presentationml/2006/main">
  <p:tag name="KSO_WM_DIAGRAM_VIRTUALLY_FRAME" val="{&quot;height&quot;:313.6,&quot;left&quot;:527.15,&quot;top&quot;:114.2,&quot;width&quot;:394.9}"/>
</p:tagLst>
</file>

<file path=ppt/tags/tag53.xml><?xml version="1.0" encoding="utf-8"?>
<p:tagLst xmlns:p="http://schemas.openxmlformats.org/presentationml/2006/main">
  <p:tag name="KSO_WM_DIAGRAM_VIRTUALLY_FRAME" val="{&quot;height&quot;:313.6,&quot;left&quot;:527.15,&quot;top&quot;:114.2,&quot;width&quot;:394.9}"/>
</p:tagLst>
</file>

<file path=ppt/tags/tag54.xml><?xml version="1.0" encoding="utf-8"?>
<p:tagLst xmlns:p="http://schemas.openxmlformats.org/presentationml/2006/main">
  <p:tag name="KSO_WM_DIAGRAM_VIRTUALLY_FRAME" val="{&quot;height&quot;:313.6,&quot;left&quot;:527.15,&quot;top&quot;:114.2,&quot;width&quot;:394.9}"/>
</p:tagLst>
</file>

<file path=ppt/tags/tag55.xml><?xml version="1.0" encoding="utf-8"?>
<p:tagLst xmlns:p="http://schemas.openxmlformats.org/presentationml/2006/main">
  <p:tag name="KSO_WM_BEAUTIFY_FLAG" val=""/>
</p:tagLst>
</file>

<file path=ppt/tags/tag56.xml><?xml version="1.0" encoding="utf-8"?>
<p:tagLst xmlns:p="http://schemas.openxmlformats.org/presentationml/2006/main">
  <p:tag name="KSO_WM_BEAUTIFY_FLAG" val=""/>
</p:tagLst>
</file>

<file path=ppt/tags/tag57.xml><?xml version="1.0" encoding="utf-8"?>
<p:tagLst xmlns:p="http://schemas.openxmlformats.org/presentationml/2006/main">
  <p:tag name="KSO_WM_BEAUTIFY_FLAG" val=""/>
</p:tagLst>
</file>

<file path=ppt/tags/tag58.xml><?xml version="1.0" encoding="utf-8"?>
<p:tagLst xmlns:p="http://schemas.openxmlformats.org/presentationml/2006/main">
  <p:tag name="KSO_WM_BEAUTIFY_FLAG" val=""/>
</p:tagLst>
</file>

<file path=ppt/tags/tag59.xml><?xml version="1.0" encoding="utf-8"?>
<p:tagLst xmlns:p="http://schemas.openxmlformats.org/presentationml/2006/main">
  <p:tag name="KSO_WM_DIAGRAM_VIRTUALLY_FRAME" val="{&quot;height&quot;:313.6,&quot;left&quot;:527.15,&quot;top&quot;:114.2,&quot;width&quot;:394.9}"/>
</p:tagLst>
</file>

<file path=ppt/tags/tag6.xml><?xml version="1.0" encoding="utf-8"?>
<p:tagLst xmlns:p="http://schemas.openxmlformats.org/presentationml/2006/main">
  <p:tag name="KSO_WM_DIAGRAM_VIRTUALLY_FRAME" val="{&quot;height&quot;:313.6,&quot;left&quot;:527.15,&quot;top&quot;:114.2,&quot;width&quot;:394.9}"/>
</p:tagLst>
</file>

<file path=ppt/tags/tag60.xml><?xml version="1.0" encoding="utf-8"?>
<p:tagLst xmlns:p="http://schemas.openxmlformats.org/presentationml/2006/main">
  <p:tag name="KSO_WM_DIAGRAM_VIRTUALLY_FRAME" val="{&quot;height&quot;:313.6,&quot;left&quot;:527.15,&quot;top&quot;:114.2,&quot;width&quot;:394.9}"/>
</p:tagLst>
</file>

<file path=ppt/tags/tag61.xml><?xml version="1.0" encoding="utf-8"?>
<p:tagLst xmlns:p="http://schemas.openxmlformats.org/presentationml/2006/main">
  <p:tag name="KSO_WM_DIAGRAM_VIRTUALLY_FRAME" val="{&quot;height&quot;:313.6,&quot;left&quot;:527.15,&quot;top&quot;:114.2,&quot;width&quot;:394.9}"/>
</p:tagLst>
</file>

<file path=ppt/tags/tag62.xml><?xml version="1.0" encoding="utf-8"?>
<p:tagLst xmlns:p="http://schemas.openxmlformats.org/presentationml/2006/main">
  <p:tag name="KSO_WM_DIAGRAM_VIRTUALLY_FRAME" val="{&quot;height&quot;:313.6,&quot;left&quot;:527.15,&quot;top&quot;:114.2,&quot;width&quot;:394.9}"/>
</p:tagLst>
</file>

<file path=ppt/tags/tag63.xml><?xml version="1.0" encoding="utf-8"?>
<p:tagLst xmlns:p="http://schemas.openxmlformats.org/presentationml/2006/main">
  <p:tag name="KSO_WM_DIAGRAM_VIRTUALLY_FRAME" val="{&quot;height&quot;:313.6,&quot;left&quot;:527.15,&quot;top&quot;:114.2,&quot;width&quot;:394.9}"/>
</p:tagLst>
</file>

<file path=ppt/tags/tag64.xml><?xml version="1.0" encoding="utf-8"?>
<p:tagLst xmlns:p="http://schemas.openxmlformats.org/presentationml/2006/main">
  <p:tag name="KSO_WM_DIAGRAM_VIRTUALLY_FRAME" val="{&quot;height&quot;:313.6,&quot;left&quot;:527.15,&quot;top&quot;:114.2,&quot;width&quot;:394.9}"/>
</p:tagLst>
</file>

<file path=ppt/tags/tag65.xml><?xml version="1.0" encoding="utf-8"?>
<p:tagLst xmlns:p="http://schemas.openxmlformats.org/presentationml/2006/main">
  <p:tag name="KSO_WM_DIAGRAM_VIRTUALLY_FRAME" val="{&quot;height&quot;:313.6,&quot;left&quot;:527.15,&quot;top&quot;:114.2,&quot;width&quot;:394.9}"/>
</p:tagLst>
</file>

<file path=ppt/tags/tag66.xml><?xml version="1.0" encoding="utf-8"?>
<p:tagLst xmlns:p="http://schemas.openxmlformats.org/presentationml/2006/main">
  <p:tag name="KSO_WM_DIAGRAM_VIRTUALLY_FRAME" val="{&quot;height&quot;:313.6,&quot;left&quot;:527.15,&quot;top&quot;:114.2,&quot;width&quot;:394.9}"/>
</p:tagLst>
</file>

<file path=ppt/tags/tag67.xml><?xml version="1.0" encoding="utf-8"?>
<p:tagLst xmlns:p="http://schemas.openxmlformats.org/presentationml/2006/main">
  <p:tag name="KSO_WM_DIAGRAM_VIRTUALLY_FRAME" val="{&quot;height&quot;:313.6,&quot;left&quot;:527.15,&quot;top&quot;:114.2,&quot;width&quot;:394.9}"/>
</p:tagLst>
</file>

<file path=ppt/tags/tag68.xml><?xml version="1.0" encoding="utf-8"?>
<p:tagLst xmlns:p="http://schemas.openxmlformats.org/presentationml/2006/main">
  <p:tag name="KSO_WM_DIAGRAM_VIRTUALLY_FRAME" val="{&quot;height&quot;:313.6,&quot;left&quot;:527.15,&quot;top&quot;:114.2,&quot;width&quot;:394.9}"/>
</p:tagLst>
</file>

<file path=ppt/tags/tag69.xml><?xml version="1.0" encoding="utf-8"?>
<p:tagLst xmlns:p="http://schemas.openxmlformats.org/presentationml/2006/main">
  <p:tag name="KSO_WM_DIAGRAM_VIRTUALLY_FRAME" val="{&quot;height&quot;:313.6,&quot;left&quot;:527.15,&quot;top&quot;:114.2,&quot;width&quot;:394.9}"/>
</p:tagLst>
</file>

<file path=ppt/tags/tag7.xml><?xml version="1.0" encoding="utf-8"?>
<p:tagLst xmlns:p="http://schemas.openxmlformats.org/presentationml/2006/main">
  <p:tag name="KSO_WM_DIAGRAM_VIRTUALLY_FRAME" val="{&quot;height&quot;:313.6,&quot;left&quot;:527.15,&quot;top&quot;:114.2,&quot;width&quot;:394.9}"/>
</p:tagLst>
</file>

<file path=ppt/tags/tag70.xml><?xml version="1.0" encoding="utf-8"?>
<p:tagLst xmlns:p="http://schemas.openxmlformats.org/presentationml/2006/main">
  <p:tag name="KSO_WM_DIAGRAM_VIRTUALLY_FRAME" val="{&quot;height&quot;:313.6,&quot;left&quot;:527.15,&quot;top&quot;:114.2,&quot;width&quot;:394.9}"/>
</p:tagLst>
</file>

<file path=ppt/tags/tag71.xml><?xml version="1.0" encoding="utf-8"?>
<p:tagLst xmlns:p="http://schemas.openxmlformats.org/presentationml/2006/main">
  <p:tag name="KSO_WM_DIAGRAM_VIRTUALLY_FRAME" val="{&quot;height&quot;:313.6,&quot;left&quot;:527.15,&quot;top&quot;:114.2,&quot;width&quot;:394.9}"/>
</p:tagLst>
</file>

<file path=ppt/tags/tag72.xml><?xml version="1.0" encoding="utf-8"?>
<p:tagLst xmlns:p="http://schemas.openxmlformats.org/presentationml/2006/main">
  <p:tag name="KSO_WM_DIAGRAM_VIRTUALLY_FRAME" val="{&quot;height&quot;:313.6,&quot;left&quot;:527.15,&quot;top&quot;:114.2,&quot;width&quot;:394.9}"/>
</p:tagLst>
</file>

<file path=ppt/tags/tag73.xml><?xml version="1.0" encoding="utf-8"?>
<p:tagLst xmlns:p="http://schemas.openxmlformats.org/presentationml/2006/main">
  <p:tag name="KSO_WM_DIAGRAM_VIRTUALLY_FRAME" val="{&quot;height&quot;:313.6,&quot;left&quot;:527.15,&quot;top&quot;:114.2,&quot;width&quot;:394.9}"/>
</p:tagLst>
</file>

<file path=ppt/tags/tag74.xml><?xml version="1.0" encoding="utf-8"?>
<p:tagLst xmlns:p="http://schemas.openxmlformats.org/presentationml/2006/main">
  <p:tag name="KSO_WM_DIAGRAM_VIRTUALLY_FRAME" val="{&quot;height&quot;:313.6,&quot;left&quot;:527.15,&quot;top&quot;:114.2,&quot;width&quot;:394.9}"/>
</p:tagLst>
</file>

<file path=ppt/tags/tag75.xml><?xml version="1.0" encoding="utf-8"?>
<p:tagLst xmlns:p="http://schemas.openxmlformats.org/presentationml/2006/main">
  <p:tag name="KSO_WM_DIAGRAM_VIRTUALLY_FRAME" val="{&quot;height&quot;:313.6,&quot;left&quot;:527.15,&quot;top&quot;:114.2,&quot;width&quot;:394.9}"/>
</p:tagLst>
</file>

<file path=ppt/tags/tag76.xml><?xml version="1.0" encoding="utf-8"?>
<p:tagLst xmlns:p="http://schemas.openxmlformats.org/presentationml/2006/main">
  <p:tag name="KSO_WM_DIAGRAM_VIRTUALLY_FRAME" val="{&quot;height&quot;:313.6,&quot;left&quot;:527.15,&quot;top&quot;:114.2,&quot;width&quot;:394.9}"/>
</p:tagLst>
</file>

<file path=ppt/tags/tag77.xml><?xml version="1.0" encoding="utf-8"?>
<p:tagLst xmlns:p="http://schemas.openxmlformats.org/presentationml/2006/main">
  <p:tag name="KSO_WM_DIAGRAM_VIRTUALLY_FRAME" val="{&quot;height&quot;:313.6,&quot;left&quot;:527.15,&quot;top&quot;:114.2,&quot;width&quot;:394.9}"/>
</p:tagLst>
</file>

<file path=ppt/tags/tag78.xml><?xml version="1.0" encoding="utf-8"?>
<p:tagLst xmlns:p="http://schemas.openxmlformats.org/presentationml/2006/main">
  <p:tag name="KSO_WM_DIAGRAM_VIRTUALLY_FRAME" val="{&quot;height&quot;:313.6,&quot;left&quot;:527.15,&quot;top&quot;:114.2,&quot;width&quot;:394.9}"/>
</p:tagLst>
</file>

<file path=ppt/tags/tag79.xml><?xml version="1.0" encoding="utf-8"?>
<p:tagLst xmlns:p="http://schemas.openxmlformats.org/presentationml/2006/main">
  <p:tag name="KSO_WM_DIAGRAM_VIRTUALLY_FRAME" val="{&quot;height&quot;:313.6,&quot;left&quot;:527.15,&quot;top&quot;:114.2,&quot;width&quot;:394.9}"/>
</p:tagLst>
</file>

<file path=ppt/tags/tag8.xml><?xml version="1.0" encoding="utf-8"?>
<p:tagLst xmlns:p="http://schemas.openxmlformats.org/presentationml/2006/main">
  <p:tag name="KSO_WM_DIAGRAM_VIRTUALLY_FRAME" val="{&quot;height&quot;:313.6,&quot;left&quot;:527.15,&quot;top&quot;:114.2,&quot;width&quot;:394.9}"/>
</p:tagLst>
</file>

<file path=ppt/tags/tag80.xml><?xml version="1.0" encoding="utf-8"?>
<p:tagLst xmlns:p="http://schemas.openxmlformats.org/presentationml/2006/main">
  <p:tag name="KSO_WM_DIAGRAM_VIRTUALLY_FRAME" val="{&quot;height&quot;:313.6,&quot;left&quot;:527.15,&quot;top&quot;:114.2,&quot;width&quot;:394.9}"/>
</p:tagLst>
</file>

<file path=ppt/tags/tag81.xml><?xml version="1.0" encoding="utf-8"?>
<p:tagLst xmlns:p="http://schemas.openxmlformats.org/presentationml/2006/main">
  <p:tag name="KSO_WM_DIAGRAM_VIRTUALLY_FRAME" val="{&quot;height&quot;:313.6,&quot;left&quot;:527.15,&quot;top&quot;:114.2,&quot;width&quot;:394.9}"/>
</p:tagLst>
</file>

<file path=ppt/tags/tag82.xml><?xml version="1.0" encoding="utf-8"?>
<p:tagLst xmlns:p="http://schemas.openxmlformats.org/presentationml/2006/main">
  <p:tag name="KSO_WM_DIAGRAM_VIRTUALLY_FRAME" val="{&quot;height&quot;:313.6,&quot;left&quot;:527.15,&quot;top&quot;:114.2,&quot;width&quot;:394.9}"/>
</p:tagLst>
</file>

<file path=ppt/tags/tag83.xml><?xml version="1.0" encoding="utf-8"?>
<p:tagLst xmlns:p="http://schemas.openxmlformats.org/presentationml/2006/main">
  <p:tag name="KSO_WM_DIAGRAM_VIRTUALLY_FRAME" val="{&quot;height&quot;:313.6,&quot;left&quot;:527.15,&quot;top&quot;:114.2,&quot;width&quot;:394.9}"/>
</p:tagLst>
</file>

<file path=ppt/tags/tag84.xml><?xml version="1.0" encoding="utf-8"?>
<p:tagLst xmlns:p="http://schemas.openxmlformats.org/presentationml/2006/main">
  <p:tag name="KSO_WM_BEAUTIFY_FLAG" val=""/>
</p:tagLst>
</file>

<file path=ppt/tags/tag85.xml><?xml version="1.0" encoding="utf-8"?>
<p:tagLst xmlns:p="http://schemas.openxmlformats.org/presentationml/2006/main">
  <p:tag name="KSO_WM_BEAUTIFY_FLAG" val=""/>
</p:tagLst>
</file>

<file path=ppt/tags/tag86.xml><?xml version="1.0" encoding="utf-8"?>
<p:tagLst xmlns:p="http://schemas.openxmlformats.org/presentationml/2006/main">
  <p:tag name="KSO_WM_BEAUTIFY_FLAG" val=""/>
</p:tagLst>
</file>

<file path=ppt/tags/tag87.xml><?xml version="1.0" encoding="utf-8"?>
<p:tagLst xmlns:p="http://schemas.openxmlformats.org/presentationml/2006/main">
  <p:tag name="KSO_WM_BEAUTIFY_FLAG" val=""/>
</p:tagLst>
</file>

<file path=ppt/tags/tag88.xml><?xml version="1.0" encoding="utf-8"?>
<p:tagLst xmlns:p="http://schemas.openxmlformats.org/presentationml/2006/main">
  <p:tag name="KSO_WM_DIAGRAM_VIRTUALLY_FRAME" val="{&quot;height&quot;:313.6,&quot;left&quot;:527.15,&quot;top&quot;:114.2,&quot;width&quot;:394.9}"/>
</p:tagLst>
</file>

<file path=ppt/tags/tag89.xml><?xml version="1.0" encoding="utf-8"?>
<p:tagLst xmlns:p="http://schemas.openxmlformats.org/presentationml/2006/main">
  <p:tag name="KSO_WM_DIAGRAM_VIRTUALLY_FRAME" val="{&quot;height&quot;:313.6,&quot;left&quot;:527.15,&quot;top&quot;:114.2,&quot;width&quot;:394.9}"/>
</p:tagLst>
</file>

<file path=ppt/tags/tag9.xml><?xml version="1.0" encoding="utf-8"?>
<p:tagLst xmlns:p="http://schemas.openxmlformats.org/presentationml/2006/main">
  <p:tag name="KSO_WM_DIAGRAM_VIRTUALLY_FRAME" val="{&quot;height&quot;:313.6,&quot;left&quot;:527.15,&quot;top&quot;:114.2,&quot;width&quot;:394.9}"/>
</p:tagLst>
</file>

<file path=ppt/tags/tag90.xml><?xml version="1.0" encoding="utf-8"?>
<p:tagLst xmlns:p="http://schemas.openxmlformats.org/presentationml/2006/main">
  <p:tag name="KSO_WM_DIAGRAM_VIRTUALLY_FRAME" val="{&quot;height&quot;:313.6,&quot;left&quot;:527.15,&quot;top&quot;:114.2,&quot;width&quot;:394.9}"/>
</p:tagLst>
</file>

<file path=ppt/tags/tag91.xml><?xml version="1.0" encoding="utf-8"?>
<p:tagLst xmlns:p="http://schemas.openxmlformats.org/presentationml/2006/main">
  <p:tag name="KSO_WM_DIAGRAM_VIRTUALLY_FRAME" val="{&quot;height&quot;:313.6,&quot;left&quot;:527.15,&quot;top&quot;:114.2,&quot;width&quot;:394.9}"/>
</p:tagLst>
</file>

<file path=ppt/tags/tag92.xml><?xml version="1.0" encoding="utf-8"?>
<p:tagLst xmlns:p="http://schemas.openxmlformats.org/presentationml/2006/main">
  <p:tag name="KSO_WM_DIAGRAM_VIRTUALLY_FRAME" val="{&quot;height&quot;:313.6,&quot;left&quot;:527.15,&quot;top&quot;:114.2,&quot;width&quot;:394.9}"/>
</p:tagLst>
</file>

<file path=ppt/tags/tag93.xml><?xml version="1.0" encoding="utf-8"?>
<p:tagLst xmlns:p="http://schemas.openxmlformats.org/presentationml/2006/main">
  <p:tag name="KSO_WM_DIAGRAM_VIRTUALLY_FRAME" val="{&quot;height&quot;:313.6,&quot;left&quot;:527.15,&quot;top&quot;:114.2,&quot;width&quot;:394.9}"/>
</p:tagLst>
</file>

<file path=ppt/tags/tag94.xml><?xml version="1.0" encoding="utf-8"?>
<p:tagLst xmlns:p="http://schemas.openxmlformats.org/presentationml/2006/main">
  <p:tag name="KSO_WM_DIAGRAM_VIRTUALLY_FRAME" val="{&quot;height&quot;:313.6,&quot;left&quot;:527.15,&quot;top&quot;:114.2,&quot;width&quot;:394.9}"/>
</p:tagLst>
</file>

<file path=ppt/tags/tag95.xml><?xml version="1.0" encoding="utf-8"?>
<p:tagLst xmlns:p="http://schemas.openxmlformats.org/presentationml/2006/main">
  <p:tag name="KSO_WM_DIAGRAM_VIRTUALLY_FRAME" val="{&quot;height&quot;:313.6,&quot;left&quot;:527.15,&quot;top&quot;:114.2,&quot;width&quot;:394.9}"/>
</p:tagLst>
</file>

<file path=ppt/tags/tag96.xml><?xml version="1.0" encoding="utf-8"?>
<p:tagLst xmlns:p="http://schemas.openxmlformats.org/presentationml/2006/main">
  <p:tag name="KSO_WM_DIAGRAM_VIRTUALLY_FRAME" val="{&quot;height&quot;:313.6,&quot;left&quot;:527.15,&quot;top&quot;:114.2,&quot;width&quot;:394.9}"/>
</p:tagLst>
</file>

<file path=ppt/tags/tag97.xml><?xml version="1.0" encoding="utf-8"?>
<p:tagLst xmlns:p="http://schemas.openxmlformats.org/presentationml/2006/main">
  <p:tag name="KSO_WM_DIAGRAM_VIRTUALLY_FRAME" val="{&quot;height&quot;:313.6,&quot;left&quot;:527.15,&quot;top&quot;:114.2,&quot;width&quot;:394.9}"/>
</p:tagLst>
</file>

<file path=ppt/tags/tag98.xml><?xml version="1.0" encoding="utf-8"?>
<p:tagLst xmlns:p="http://schemas.openxmlformats.org/presentationml/2006/main">
  <p:tag name="KSO_WM_DIAGRAM_VIRTUALLY_FRAME" val="{&quot;height&quot;:313.6,&quot;left&quot;:527.15,&quot;top&quot;:114.2,&quot;width&quot;:394.9}"/>
</p:tagLst>
</file>

<file path=ppt/tags/tag99.xml><?xml version="1.0" encoding="utf-8"?>
<p:tagLst xmlns:p="http://schemas.openxmlformats.org/presentationml/2006/main">
  <p:tag name="KSO_WM_DIAGRAM_VIRTUALLY_FRAME" val="{&quot;height&quot;:313.6,&quot;left&quot;:527.15,&quot;top&quot;:114.2,&quot;width&quot;:394.9}"/>
</p:tagLst>
</file>

<file path=ppt/theme/theme1.xml><?xml version="1.0" encoding="utf-8"?>
<a:theme xmlns:a="http://schemas.openxmlformats.org/drawingml/2006/main" name="Office 主题">
  <a:themeElements>
    <a:clrScheme name="自定义 1">
      <a:dk1>
        <a:sysClr val="windowText" lastClr="000000"/>
      </a:dk1>
      <a:lt1>
        <a:sysClr val="window" lastClr="FFFFFF"/>
      </a:lt1>
      <a:dk2>
        <a:srgbClr val="44546A"/>
      </a:dk2>
      <a:lt2>
        <a:srgbClr val="E7E6E6"/>
      </a:lt2>
      <a:accent1>
        <a:srgbClr val="C00000"/>
      </a:accent1>
      <a:accent2>
        <a:srgbClr val="ED7D31"/>
      </a:accent2>
      <a:accent3>
        <a:srgbClr val="A5A5A5"/>
      </a:accent3>
      <a:accent4>
        <a:srgbClr val="FFC000"/>
      </a:accent4>
      <a:accent5>
        <a:srgbClr val="C00000"/>
      </a:accent5>
      <a:accent6>
        <a:srgbClr val="70AD47"/>
      </a:accent6>
      <a:hlink>
        <a:srgbClr val="C00000"/>
      </a:hlink>
      <a:folHlink>
        <a:srgbClr val="954F72"/>
      </a:folHlink>
    </a:clrScheme>
    <a:fontScheme name="常用">
      <a:majorFont>
        <a:latin typeface="Arial"/>
        <a:ea typeface="微软雅黑"/>
        <a:cs typeface=""/>
      </a:majorFont>
      <a:minorFont>
        <a:latin typeface="Times New Roman"/>
        <a:ea typeface="微软雅黑"/>
        <a:cs typeface=""/>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10674</Words>
  <Application>WPS 演示</Application>
  <PresentationFormat>自定义</PresentationFormat>
  <Paragraphs>414</Paragraphs>
  <Slides>46</Slides>
  <Notes>0</Notes>
  <HiddenSlides>0</HiddenSlides>
  <MMClips>0</MMClips>
  <ScaleCrop>false</ScaleCrop>
  <HeadingPairs>
    <vt:vector size="6" baseType="variant">
      <vt:variant>
        <vt:lpstr>已用的字体</vt:lpstr>
      </vt:variant>
      <vt:variant>
        <vt:i4>7</vt:i4>
      </vt:variant>
      <vt:variant>
        <vt:lpstr>主题</vt:lpstr>
      </vt:variant>
      <vt:variant>
        <vt:i4>1</vt:i4>
      </vt:variant>
      <vt:variant>
        <vt:lpstr>幻灯片标题</vt:lpstr>
      </vt:variant>
      <vt:variant>
        <vt:i4>46</vt:i4>
      </vt:variant>
    </vt:vector>
  </HeadingPairs>
  <TitlesOfParts>
    <vt:vector size="54" baseType="lpstr">
      <vt:lpstr>Arial</vt:lpstr>
      <vt:lpstr>宋体</vt:lpstr>
      <vt:lpstr>Wingdings</vt:lpstr>
      <vt:lpstr>微软雅黑</vt:lpstr>
      <vt:lpstr>Times New Roman</vt:lpstr>
      <vt:lpstr>Arial Unicode MS</vt:lpstr>
      <vt:lpstr>Calibri</vt:lpstr>
      <vt:lpstr>Office 主题</vt:lpstr>
      <vt:lpstr>PowerPoint 演示文稿</vt:lpstr>
      <vt:lpstr>PowerPoint 演示文稿</vt:lpstr>
      <vt:lpstr>3.1.1 使用视频滤镜</vt:lpstr>
      <vt:lpstr>3.1.1 使用视频滤镜</vt:lpstr>
      <vt:lpstr>3.1.1 使用视频滤镜</vt:lpstr>
      <vt:lpstr>3.1.1 使用视频滤镜</vt:lpstr>
      <vt:lpstr>1.1.3 短视频的发展态势</vt:lpstr>
      <vt:lpstr>1.1.3 短视频的发展态势</vt:lpstr>
      <vt:lpstr>1.1.3 短视频的发展态势</vt:lpstr>
      <vt:lpstr>3.1.1 使用视频滤镜</vt:lpstr>
      <vt:lpstr>3.1.1 使用视频滤镜</vt:lpstr>
      <vt:lpstr>PowerPoint 演示文稿</vt:lpstr>
      <vt:lpstr>3.1.1 使用视频滤镜</vt:lpstr>
      <vt:lpstr>1.2.1 策划与筹备</vt:lpstr>
      <vt:lpstr>1.2.1 策划与筹备</vt:lpstr>
      <vt:lpstr>1.2.1 策划与筹备</vt:lpstr>
      <vt:lpstr>3.1.1 使用视频滤镜</vt:lpstr>
      <vt:lpstr>3.1.1 使用视频滤镜</vt:lpstr>
      <vt:lpstr>3.1.1 使用视频滤镜</vt:lpstr>
      <vt:lpstr>3.1.1 使用视频滤镜</vt:lpstr>
      <vt:lpstr>3.1.1 使用视频滤镜</vt:lpstr>
      <vt:lpstr>3.1.1 使用视频滤镜</vt:lpstr>
      <vt:lpstr>1.2.3 剪辑</vt:lpstr>
      <vt:lpstr>PowerPoint 演示文稿</vt:lpstr>
      <vt:lpstr>1.2.3 剪辑</vt:lpstr>
      <vt:lpstr>1.3.1 抖音</vt:lpstr>
      <vt:lpstr>1.3.1 抖音</vt:lpstr>
      <vt:lpstr>1.3.1 抖音</vt:lpstr>
      <vt:lpstr>1.3.1 抖音</vt:lpstr>
      <vt:lpstr>1.3.2 快手</vt:lpstr>
      <vt:lpstr>1.3.2 快手</vt:lpstr>
      <vt:lpstr>1.3.2 快手</vt:lpstr>
      <vt:lpstr>1.3.2 快手</vt:lpstr>
      <vt:lpstr>1.3.3 视频号</vt:lpstr>
      <vt:lpstr>1.3.3 视频号</vt:lpstr>
      <vt:lpstr>1.3.3 视频号</vt:lpstr>
      <vt:lpstr>PowerPoint 演示文稿</vt:lpstr>
      <vt:lpstr>1.3.2 快手</vt:lpstr>
      <vt:lpstr>1.4.1 兼具故事与情感</vt:lpstr>
      <vt:lpstr>1.4.1 兼具故事与情感</vt:lpstr>
      <vt:lpstr>PowerPoint 演示文稿</vt:lpstr>
      <vt:lpstr>1.4.1 兼具故事与情感</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kk</dc:creator>
  <cp:lastModifiedBy>呆呆熊</cp:lastModifiedBy>
  <cp:revision>170</cp:revision>
  <dcterms:created xsi:type="dcterms:W3CDTF">2016-10-23T10:12:00Z</dcterms:created>
  <dcterms:modified xsi:type="dcterms:W3CDTF">2025-06-04T06:30:08Z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2052-12.1.0.19770</vt:lpwstr>
  </property>
  <property fmtid="{D5CDD505-2E9C-101B-9397-08002B2CF9AE}" pid="3" name="ICV">
    <vt:lpwstr>EF8EEF18AD1D4D9BB696FBD045A40109</vt:lpwstr>
  </property>
</Properties>
</file>