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367" r:id="rId4"/>
    <p:sldId id="258" r:id="rId5"/>
    <p:sldId id="368" r:id="rId6"/>
    <p:sldId id="602" r:id="rId7"/>
    <p:sldId id="605" r:id="rId8"/>
    <p:sldId id="604" r:id="rId9"/>
    <p:sldId id="1413" r:id="rId10"/>
    <p:sldId id="1414" r:id="rId11"/>
    <p:sldId id="1415" r:id="rId12"/>
    <p:sldId id="1416" r:id="rId13"/>
    <p:sldId id="600" r:id="rId14"/>
    <p:sldId id="275" r:id="rId15"/>
  </p:sldIdLst>
  <p:sldSz cx="9144000" cy="5143500" type="screen16x9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CF0"/>
    <a:srgbClr val="E54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8" autoAdjust="0"/>
    <p:restoredTop sz="90613" autoAdjust="0"/>
  </p:normalViewPr>
  <p:slideViewPr>
    <p:cSldViewPr snapToGrid="0">
      <p:cViewPr varScale="1">
        <p:scale>
          <a:sx n="100" d="100"/>
          <a:sy n="100" d="100"/>
        </p:scale>
        <p:origin x="2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69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693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65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726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7779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4226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121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557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58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309" y="1633677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67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8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5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9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8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51.png"/><Relationship Id="rId21" Type="http://schemas.openxmlformats.org/officeDocument/2006/relationships/image" Target="../media/image5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52.png"/><Relationship Id="rId5" Type="http://schemas.openxmlformats.org/officeDocument/2006/relationships/image" Target="../media/image28.png"/><Relationship Id="rId15" Type="http://schemas.openxmlformats.org/officeDocument/2006/relationships/image" Target="../media/image5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686586"/>
            <a:ext cx="4572333" cy="30234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5103" y="577224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73388" y="1372645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4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互联网市场调研与市场定位</a:t>
            </a:r>
            <a:endParaRPr sz="40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 err="1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主讲人</a:t>
            </a: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：</a:t>
            </a:r>
            <a:r>
              <a:rPr lang="zh-CN" alt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马胜铭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b="1" kern="100" spc="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时间：</a:t>
            </a:r>
            <a:r>
              <a:rPr lang="en-US" sz="999" b="1" kern="100" dirty="0">
                <a:solidFill>
                  <a:srgbClr val="FFFFFF">
                    <a:alpha val="100000"/>
                  </a:srgb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2026</a:t>
            </a:r>
            <a:endParaRPr sz="999" b="1" kern="100" spc="0" dirty="0">
              <a:solidFill>
                <a:srgbClr val="FFFFFF">
                  <a:alpha val="100000"/>
                </a:srgb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354786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2-3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互联网市场定位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7" y="216473"/>
            <a:ext cx="61899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基于市场调研与竞品分析的产品定位策略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574B7C8F-CDB0-4FC0-9D86-4790148EDD3D}"/>
              </a:ext>
            </a:extLst>
          </p:cNvPr>
          <p:cNvSpPr txBox="1"/>
          <p:nvPr/>
        </p:nvSpPr>
        <p:spPr>
          <a:xfrm>
            <a:off x="5287328" y="1473394"/>
            <a:ext cx="2701290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10000"/>
              </a:lnSpc>
              <a:defRPr b="1" spc="16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阿里巴巴普惠体" panose="00020600040101010101" pitchFamily="18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65000"/>
                  </a:schemeClr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50">
                <a:solidFill>
                  <a:schemeClr val="bg1">
                    <a:lumMod val="65000"/>
                  </a:schemeClr>
                </a:solidFill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050">
                <a:solidFill>
                  <a:schemeClr val="bg1">
                    <a:lumMod val="65000"/>
                  </a:schemeClr>
                </a:solidFill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" panose="00020600040101010101" pitchFamily="18" charset="-122"/>
              </a:rPr>
              <a:t>用户群体定位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199C3E1B-DF12-4938-A612-95C8547A5F5E}"/>
              </a:ext>
            </a:extLst>
          </p:cNvPr>
          <p:cNvSpPr txBox="1"/>
          <p:nvPr/>
        </p:nvSpPr>
        <p:spPr>
          <a:xfrm>
            <a:off x="5287328" y="1904059"/>
            <a:ext cx="3299111" cy="1653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200" spc="16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阿里巴巴普惠体" panose="00020600040101010101" pitchFamily="18" charset="-122"/>
              </a:defRPr>
            </a:lvl1pPr>
          </a:lstStyle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根据市场调研结果，确定目标用户群体的特征和需求，开发针对</a:t>
            </a:r>
            <a:r>
              <a:rPr lang="zh-CN" altLang="en-US" sz="1400" b="1" spc="120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特定用户群体的产品或服务</a:t>
            </a:r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。</a:t>
            </a:r>
            <a:endParaRPr lang="en-US" altLang="zh-CN" sz="1400" spc="12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阿里巴巴普惠体" panose="00020600040101010101" pitchFamily="18" charset="-122"/>
            </a:endParaRPr>
          </a:p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例如，如果调研发现某类产品的用户主要是年轻人，可以将产品定位为“年轻人专属”的产品。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28DA06AD-6BEA-4CE4-873B-989D388EBE69}"/>
              </a:ext>
            </a:extLst>
          </p:cNvPr>
          <p:cNvGrpSpPr/>
          <p:nvPr/>
        </p:nvGrpSpPr>
        <p:grpSpPr>
          <a:xfrm>
            <a:off x="5287328" y="3672027"/>
            <a:ext cx="934879" cy="258479"/>
            <a:chOff x="6756" y="6318"/>
            <a:chExt cx="1963" cy="543"/>
          </a:xfrm>
        </p:grpSpPr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892D71C4-5720-4BF8-96CF-85B06B7B816F}"/>
                </a:ext>
              </a:extLst>
            </p:cNvPr>
            <p:cNvGrpSpPr/>
            <p:nvPr/>
          </p:nvGrpSpPr>
          <p:grpSpPr>
            <a:xfrm>
              <a:off x="6893" y="6318"/>
              <a:ext cx="1701" cy="543"/>
              <a:chOff x="6837" y="6237"/>
              <a:chExt cx="1701" cy="625"/>
            </a:xfrm>
          </p:grpSpPr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F1EF3589-F1B3-49BA-8E76-30DBA6989B47}"/>
                  </a:ext>
                </a:extLst>
              </p:cNvPr>
              <p:cNvSpPr/>
              <p:nvPr/>
            </p:nvSpPr>
            <p:spPr>
              <a:xfrm>
                <a:off x="6903" y="6303"/>
                <a:ext cx="1587" cy="55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8C159A49-3352-471E-A05C-EBFC17FAE56A}"/>
                  </a:ext>
                </a:extLst>
              </p:cNvPr>
              <p:cNvSpPr/>
              <p:nvPr/>
            </p:nvSpPr>
            <p:spPr>
              <a:xfrm>
                <a:off x="6837" y="6237"/>
                <a:ext cx="1701" cy="558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9FC41A3A-1624-45C0-BE7F-55D41D5B44C3}"/>
                </a:ext>
              </a:extLst>
            </p:cNvPr>
            <p:cNvSpPr txBox="1"/>
            <p:nvPr/>
          </p:nvSpPr>
          <p:spPr>
            <a:xfrm>
              <a:off x="6756" y="6328"/>
              <a:ext cx="1963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2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</a:defRPr>
              </a:lvl1pPr>
            </a:lstStyle>
            <a:p>
              <a:r>
                <a:rPr lang="zh-CN" altLang="en-US" sz="1050" dirty="0"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" panose="00020600040101010101" pitchFamily="18" charset="-122"/>
                </a:rPr>
                <a:t>定位策略</a:t>
              </a:r>
            </a:p>
          </p:txBody>
        </p:sp>
      </p:grpSp>
      <p:pic>
        <p:nvPicPr>
          <p:cNvPr id="88" name="图片 87">
            <a:extLst>
              <a:ext uri="{FF2B5EF4-FFF2-40B4-BE49-F238E27FC236}">
                <a16:creationId xmlns:a16="http://schemas.microsoft.com/office/drawing/2014/main" id="{B5F6451F-B6E7-457B-A21D-AD255E3C4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7942" y="1420801"/>
            <a:ext cx="3891022" cy="28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520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7" y="216473"/>
            <a:ext cx="61899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基于市场调研与竞品分析的产品定位策略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574B7C8F-CDB0-4FC0-9D86-4790148EDD3D}"/>
              </a:ext>
            </a:extLst>
          </p:cNvPr>
          <p:cNvSpPr txBox="1"/>
          <p:nvPr/>
        </p:nvSpPr>
        <p:spPr>
          <a:xfrm>
            <a:off x="5287328" y="1473394"/>
            <a:ext cx="2701290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10000"/>
              </a:lnSpc>
              <a:defRPr b="1" spc="16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阿里巴巴普惠体" panose="00020600040101010101" pitchFamily="18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65000"/>
                  </a:schemeClr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50">
                <a:solidFill>
                  <a:schemeClr val="bg1">
                    <a:lumMod val="65000"/>
                  </a:schemeClr>
                </a:solidFill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050">
                <a:solidFill>
                  <a:schemeClr val="bg1">
                    <a:lumMod val="65000"/>
                  </a:schemeClr>
                </a:solidFill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" panose="00020600040101010101" pitchFamily="18" charset="-122"/>
              </a:rPr>
              <a:t>场景定位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199C3E1B-DF12-4938-A612-95C8547A5F5E}"/>
              </a:ext>
            </a:extLst>
          </p:cNvPr>
          <p:cNvSpPr txBox="1"/>
          <p:nvPr/>
        </p:nvSpPr>
        <p:spPr>
          <a:xfrm>
            <a:off x="5287328" y="1904059"/>
            <a:ext cx="3299111" cy="1653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200" spc="16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阿里巴巴普惠体" panose="00020600040101010101" pitchFamily="18" charset="-122"/>
              </a:defRPr>
            </a:lvl1pPr>
          </a:lstStyle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根据市场调研结果，</a:t>
            </a:r>
            <a:r>
              <a:rPr lang="zh-CN" altLang="en-US" sz="1400" b="1" spc="120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确定产品的主要使用场景</a:t>
            </a:r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，开发适合这些场景的产品或服务。</a:t>
            </a:r>
            <a:endParaRPr lang="en-US" altLang="zh-CN" sz="1400" spc="12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阿里巴巴普惠体" panose="00020600040101010101" pitchFamily="18" charset="-122"/>
            </a:endParaRPr>
          </a:p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例如，如果调研发现某类产品的用户主要在移动场景下使用，可以将产品定位为“移动优先”的产品。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28DA06AD-6BEA-4CE4-873B-989D388EBE69}"/>
              </a:ext>
            </a:extLst>
          </p:cNvPr>
          <p:cNvGrpSpPr/>
          <p:nvPr/>
        </p:nvGrpSpPr>
        <p:grpSpPr>
          <a:xfrm>
            <a:off x="5287328" y="3672027"/>
            <a:ext cx="934879" cy="258479"/>
            <a:chOff x="6756" y="6318"/>
            <a:chExt cx="1963" cy="543"/>
          </a:xfrm>
        </p:grpSpPr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892D71C4-5720-4BF8-96CF-85B06B7B816F}"/>
                </a:ext>
              </a:extLst>
            </p:cNvPr>
            <p:cNvGrpSpPr/>
            <p:nvPr/>
          </p:nvGrpSpPr>
          <p:grpSpPr>
            <a:xfrm>
              <a:off x="6893" y="6318"/>
              <a:ext cx="1701" cy="543"/>
              <a:chOff x="6837" y="6237"/>
              <a:chExt cx="1701" cy="625"/>
            </a:xfrm>
          </p:grpSpPr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F1EF3589-F1B3-49BA-8E76-30DBA6989B47}"/>
                  </a:ext>
                </a:extLst>
              </p:cNvPr>
              <p:cNvSpPr/>
              <p:nvPr/>
            </p:nvSpPr>
            <p:spPr>
              <a:xfrm>
                <a:off x="6903" y="6303"/>
                <a:ext cx="1587" cy="55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8C159A49-3352-471E-A05C-EBFC17FAE56A}"/>
                  </a:ext>
                </a:extLst>
              </p:cNvPr>
              <p:cNvSpPr/>
              <p:nvPr/>
            </p:nvSpPr>
            <p:spPr>
              <a:xfrm>
                <a:off x="6837" y="6237"/>
                <a:ext cx="1701" cy="558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9FC41A3A-1624-45C0-BE7F-55D41D5B44C3}"/>
                </a:ext>
              </a:extLst>
            </p:cNvPr>
            <p:cNvSpPr txBox="1"/>
            <p:nvPr/>
          </p:nvSpPr>
          <p:spPr>
            <a:xfrm>
              <a:off x="6756" y="6328"/>
              <a:ext cx="1963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2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</a:defRPr>
              </a:lvl1pPr>
            </a:lstStyle>
            <a:p>
              <a:r>
                <a:rPr lang="zh-CN" altLang="en-US" sz="1050" dirty="0"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" panose="00020600040101010101" pitchFamily="18" charset="-122"/>
                </a:rPr>
                <a:t>定位策略</a:t>
              </a:r>
            </a:p>
          </p:txBody>
        </p:sp>
      </p:grpSp>
      <p:pic>
        <p:nvPicPr>
          <p:cNvPr id="88" name="图片 87">
            <a:extLst>
              <a:ext uri="{FF2B5EF4-FFF2-40B4-BE49-F238E27FC236}">
                <a16:creationId xmlns:a16="http://schemas.microsoft.com/office/drawing/2014/main" id="{B5F6451F-B6E7-457B-A21D-AD255E3C4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466" y="1420801"/>
            <a:ext cx="4061975" cy="28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06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7" y="216473"/>
            <a:ext cx="61899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基于市场调研与竞品分析的产品定位策略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574B7C8F-CDB0-4FC0-9D86-4790148EDD3D}"/>
              </a:ext>
            </a:extLst>
          </p:cNvPr>
          <p:cNvSpPr txBox="1"/>
          <p:nvPr/>
        </p:nvSpPr>
        <p:spPr>
          <a:xfrm>
            <a:off x="5287328" y="1473394"/>
            <a:ext cx="2701290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10000"/>
              </a:lnSpc>
              <a:defRPr b="1" spc="16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阿里巴巴普惠体" panose="00020600040101010101" pitchFamily="18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65000"/>
                  </a:schemeClr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50">
                <a:solidFill>
                  <a:schemeClr val="bg1">
                    <a:lumMod val="65000"/>
                  </a:schemeClr>
                </a:solidFill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050">
                <a:solidFill>
                  <a:schemeClr val="bg1">
                    <a:lumMod val="65000"/>
                  </a:schemeClr>
                </a:solidFill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" panose="00020600040101010101" pitchFamily="18" charset="-122"/>
              </a:rPr>
              <a:t>价值定位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199C3E1B-DF12-4938-A612-95C8547A5F5E}"/>
              </a:ext>
            </a:extLst>
          </p:cNvPr>
          <p:cNvSpPr txBox="1"/>
          <p:nvPr/>
        </p:nvSpPr>
        <p:spPr>
          <a:xfrm>
            <a:off x="5287328" y="1904059"/>
            <a:ext cx="3299111" cy="1653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200" spc="16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阿里巴巴普惠体" panose="00020600040101010101" pitchFamily="18" charset="-122"/>
              </a:defRPr>
            </a:lvl1pPr>
          </a:lstStyle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根据市场调研和竞品分析结果，确定产品的</a:t>
            </a:r>
            <a:r>
              <a:rPr lang="zh-CN" altLang="en-US" sz="1400" b="1" spc="120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核心价值和竞争优势</a:t>
            </a:r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，开发具有高性价比或独特价值的产品或服务。</a:t>
            </a:r>
            <a:endParaRPr lang="en-US" altLang="zh-CN" sz="1400" spc="12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阿里巴巴普惠体" panose="00020600040101010101" pitchFamily="18" charset="-122"/>
            </a:endParaRPr>
          </a:p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例如，如果调研发现用户对某类产品的价格敏感，可以将产品定位为“高性价比”的产品。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28DA06AD-6BEA-4CE4-873B-989D388EBE69}"/>
              </a:ext>
            </a:extLst>
          </p:cNvPr>
          <p:cNvGrpSpPr/>
          <p:nvPr/>
        </p:nvGrpSpPr>
        <p:grpSpPr>
          <a:xfrm>
            <a:off x="5287328" y="3672027"/>
            <a:ext cx="934879" cy="258479"/>
            <a:chOff x="6756" y="6318"/>
            <a:chExt cx="1963" cy="543"/>
          </a:xfrm>
        </p:grpSpPr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892D71C4-5720-4BF8-96CF-85B06B7B816F}"/>
                </a:ext>
              </a:extLst>
            </p:cNvPr>
            <p:cNvGrpSpPr/>
            <p:nvPr/>
          </p:nvGrpSpPr>
          <p:grpSpPr>
            <a:xfrm>
              <a:off x="6893" y="6318"/>
              <a:ext cx="1701" cy="543"/>
              <a:chOff x="6837" y="6237"/>
              <a:chExt cx="1701" cy="625"/>
            </a:xfrm>
          </p:grpSpPr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F1EF3589-F1B3-49BA-8E76-30DBA6989B47}"/>
                  </a:ext>
                </a:extLst>
              </p:cNvPr>
              <p:cNvSpPr/>
              <p:nvPr/>
            </p:nvSpPr>
            <p:spPr>
              <a:xfrm>
                <a:off x="6903" y="6303"/>
                <a:ext cx="1587" cy="55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8C159A49-3352-471E-A05C-EBFC17FAE56A}"/>
                  </a:ext>
                </a:extLst>
              </p:cNvPr>
              <p:cNvSpPr/>
              <p:nvPr/>
            </p:nvSpPr>
            <p:spPr>
              <a:xfrm>
                <a:off x="6837" y="6237"/>
                <a:ext cx="1701" cy="558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9FC41A3A-1624-45C0-BE7F-55D41D5B44C3}"/>
                </a:ext>
              </a:extLst>
            </p:cNvPr>
            <p:cNvSpPr txBox="1"/>
            <p:nvPr/>
          </p:nvSpPr>
          <p:spPr>
            <a:xfrm>
              <a:off x="6756" y="6328"/>
              <a:ext cx="1963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2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</a:defRPr>
              </a:lvl1pPr>
            </a:lstStyle>
            <a:p>
              <a:r>
                <a:rPr lang="zh-CN" altLang="en-US" sz="1050" dirty="0"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" panose="00020600040101010101" pitchFamily="18" charset="-122"/>
                </a:rPr>
                <a:t>定位策略</a:t>
              </a:r>
            </a:p>
          </p:txBody>
        </p:sp>
      </p:grpSp>
      <p:pic>
        <p:nvPicPr>
          <p:cNvPr id="88" name="图片 87">
            <a:extLst>
              <a:ext uri="{FF2B5EF4-FFF2-40B4-BE49-F238E27FC236}">
                <a16:creationId xmlns:a16="http://schemas.microsoft.com/office/drawing/2014/main" id="{B5F6451F-B6E7-457B-A21D-AD255E3C4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058" y="1435051"/>
            <a:ext cx="4218791" cy="278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92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117EE2F3-3497-4941-A236-A8246F449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思考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4F8DA32-F7F8-4E43-8F96-612FF23CC9EA}"/>
              </a:ext>
            </a:extLst>
          </p:cNvPr>
          <p:cNvSpPr/>
          <p:nvPr/>
        </p:nvSpPr>
        <p:spPr>
          <a:xfrm>
            <a:off x="0" y="1971675"/>
            <a:ext cx="9144000" cy="191712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zh-CN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市场定位、品牌定位、产品定位</a:t>
            </a:r>
            <a:endParaRPr lang="en-US" altLang="zh-CN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ctr" defTabSz="685800"/>
            <a:r>
              <a:rPr lang="zh-CN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三者的区别</a:t>
            </a:r>
            <a:r>
              <a:rPr lang="en-US" altLang="zh-CN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?</a:t>
            </a:r>
            <a:endParaRPr lang="zh-CN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504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时间：20</a:t>
            </a:r>
            <a:r>
              <a:rPr lang="en-US"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26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B3E398C-06A4-440D-AF38-BA49EF62ED86}"/>
              </a:ext>
            </a:extLst>
          </p:cNvPr>
          <p:cNvSpPr/>
          <p:nvPr/>
        </p:nvSpPr>
        <p:spPr>
          <a:xfrm>
            <a:off x="824593" y="881743"/>
            <a:ext cx="4988378" cy="3453493"/>
          </a:xfrm>
          <a:prstGeom prst="rect">
            <a:avLst/>
          </a:prstGeom>
          <a:solidFill>
            <a:srgbClr val="EBEC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C6D1FD4-352F-4892-B67C-E27E9DFE0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658687"/>
            <a:ext cx="8543458" cy="43534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 37">
            <a:extLst>
              <a:ext uri="{FF2B5EF4-FFF2-40B4-BE49-F238E27FC236}">
                <a16:creationId xmlns:a16="http://schemas.microsoft.com/office/drawing/2014/main" id="{10B30616-93FA-4721-A402-F6533B74B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830" y="1010714"/>
            <a:ext cx="4629109" cy="796003"/>
          </a:xfrm>
        </p:spPr>
        <p:txBody>
          <a:bodyPr>
            <a:normAutofit/>
          </a:bodyPr>
          <a:lstStyle/>
          <a:p>
            <a:pPr>
              <a:lnSpc>
                <a:spcPts val="2600"/>
              </a:lnSpc>
            </a:pPr>
            <a:r>
              <a:rPr lang="zh-CN" altLang="en-US" dirty="0"/>
              <a:t>互联网市场定位的概念与</a:t>
            </a:r>
            <a:br>
              <a:rPr lang="en-US" altLang="zh-CN" dirty="0"/>
            </a:br>
            <a:r>
              <a:rPr lang="zh-CN" altLang="en-US" dirty="0"/>
              <a:t>重要性</a:t>
            </a:r>
          </a:p>
        </p:txBody>
      </p:sp>
      <p:sp>
        <p:nvSpPr>
          <p:cNvPr id="39" name="文本占位符 38">
            <a:extLst>
              <a:ext uri="{FF2B5EF4-FFF2-40B4-BE49-F238E27FC236}">
                <a16:creationId xmlns:a16="http://schemas.microsoft.com/office/drawing/2014/main" id="{D7DB335E-B35A-455C-BB5C-8D0F46C4E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8831" y="1930953"/>
            <a:ext cx="4837164" cy="1165844"/>
          </a:xfrm>
        </p:spPr>
        <p:txBody>
          <a:bodyPr>
            <a:normAutofit/>
          </a:bodyPr>
          <a:lstStyle/>
          <a:p>
            <a:pPr>
              <a:lnSpc>
                <a:spcPts val="2600"/>
              </a:lnSpc>
            </a:pPr>
            <a:r>
              <a:rPr lang="zh-CN" altLang="en-US" dirty="0"/>
              <a:t>基于市场调研与竞品分析的</a:t>
            </a:r>
            <a:endParaRPr lang="en-US" altLang="zh-CN" dirty="0"/>
          </a:p>
          <a:p>
            <a:pPr>
              <a:lnSpc>
                <a:spcPts val="2600"/>
              </a:lnSpc>
            </a:pPr>
            <a:r>
              <a:rPr lang="zh-CN" altLang="en-US" dirty="0"/>
              <a:t>产品定位策略</a:t>
            </a: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EE33D29-926E-4CD7-B763-0F888EF31303}"/>
              </a:ext>
            </a:extLst>
          </p:cNvPr>
          <p:cNvSpPr/>
          <p:nvPr/>
        </p:nvSpPr>
        <p:spPr>
          <a:xfrm>
            <a:off x="959005" y="2951356"/>
            <a:ext cx="4475356" cy="1382751"/>
          </a:xfrm>
          <a:prstGeom prst="rect">
            <a:avLst/>
          </a:prstGeom>
          <a:solidFill>
            <a:srgbClr val="EBEC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953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746" y="1677162"/>
            <a:ext cx="5022464" cy="1660727"/>
          </a:xfrm>
        </p:spPr>
        <p:txBody>
          <a:bodyPr>
            <a:normAutofit/>
          </a:bodyPr>
          <a:lstStyle/>
          <a:p>
            <a:r>
              <a:rPr lang="zh-CN" altLang="en-US" dirty="0"/>
              <a:t>互联网市场定位</a:t>
            </a:r>
            <a:br>
              <a:rPr lang="en-US" altLang="zh-CN" dirty="0"/>
            </a:br>
            <a:r>
              <a:rPr lang="zh-CN" altLang="en-US" dirty="0"/>
              <a:t>的概念与重要性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市场调研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互联网市场定位的概念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互联网市场定位的概念与重要性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0CAFD9CB-B2D0-4B86-A933-BA6227D1EB3D}"/>
              </a:ext>
            </a:extLst>
          </p:cNvPr>
          <p:cNvGrpSpPr/>
          <p:nvPr/>
        </p:nvGrpSpPr>
        <p:grpSpPr>
          <a:xfrm>
            <a:off x="501848" y="1635177"/>
            <a:ext cx="8130778" cy="2792667"/>
            <a:chOff x="669131" y="2180236"/>
            <a:chExt cx="10841037" cy="3723556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E938C4C4-D4C7-4A37-A91E-DC3D9A6C759C}"/>
                </a:ext>
              </a:extLst>
            </p:cNvPr>
            <p:cNvSpPr/>
            <p:nvPr/>
          </p:nvSpPr>
          <p:spPr>
            <a:xfrm>
              <a:off x="669131" y="2180236"/>
              <a:ext cx="3385167" cy="3723556"/>
            </a:xfrm>
            <a:prstGeom prst="roundRect">
              <a:avLst/>
            </a:prstGeom>
            <a:solidFill>
              <a:schemeClr val="accent1">
                <a:alpha val="5000"/>
              </a:schemeClr>
            </a:solidFill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矩形: 圆角 27">
              <a:extLst>
                <a:ext uri="{FF2B5EF4-FFF2-40B4-BE49-F238E27FC236}">
                  <a16:creationId xmlns:a16="http://schemas.microsoft.com/office/drawing/2014/main" id="{750C4CC9-64BA-4C10-AB53-4ABC66275E48}"/>
                </a:ext>
              </a:extLst>
            </p:cNvPr>
            <p:cNvSpPr/>
            <p:nvPr/>
          </p:nvSpPr>
          <p:spPr>
            <a:xfrm flipH="1">
              <a:off x="8125001" y="2180236"/>
              <a:ext cx="3385167" cy="3723556"/>
            </a:xfrm>
            <a:prstGeom prst="roundRect">
              <a:avLst/>
            </a:prstGeom>
            <a:solidFill>
              <a:schemeClr val="accent2">
                <a:alpha val="5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F2C17667-A8A6-4EE8-A013-B6A078AFBEDD}"/>
                </a:ext>
              </a:extLst>
            </p:cNvPr>
            <p:cNvSpPr/>
            <p:nvPr/>
          </p:nvSpPr>
          <p:spPr>
            <a:xfrm>
              <a:off x="5111927" y="3051053"/>
              <a:ext cx="1990500" cy="1990500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endPara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弧形 29">
              <a:extLst>
                <a:ext uri="{FF2B5EF4-FFF2-40B4-BE49-F238E27FC236}">
                  <a16:creationId xmlns:a16="http://schemas.microsoft.com/office/drawing/2014/main" id="{81EF3457-0EAF-4E01-85B2-552971DBC5F3}"/>
                </a:ext>
              </a:extLst>
            </p:cNvPr>
            <p:cNvSpPr/>
            <p:nvPr/>
          </p:nvSpPr>
          <p:spPr>
            <a:xfrm>
              <a:off x="4989280" y="2880036"/>
              <a:ext cx="2195979" cy="2034011"/>
            </a:xfrm>
            <a:prstGeom prst="arc">
              <a:avLst>
                <a:gd name="adj1" fmla="val 10343688"/>
                <a:gd name="adj2" fmla="val 16163744"/>
              </a:avLst>
            </a:prstGeom>
            <a:ln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zh-CN" sz="7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31" name="直接箭头连接符 30">
              <a:extLst>
                <a:ext uri="{FF2B5EF4-FFF2-40B4-BE49-F238E27FC236}">
                  <a16:creationId xmlns:a16="http://schemas.microsoft.com/office/drawing/2014/main" id="{650A3F16-CEA5-4CB4-A4F9-01A0B44110D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22312" y="4040799"/>
              <a:ext cx="471730" cy="2431"/>
            </a:xfrm>
            <a:prstGeom prst="straightConnector1">
              <a:avLst/>
            </a:prstGeom>
            <a:ln cap="rnd"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弧形 31">
              <a:extLst>
                <a:ext uri="{FF2B5EF4-FFF2-40B4-BE49-F238E27FC236}">
                  <a16:creationId xmlns:a16="http://schemas.microsoft.com/office/drawing/2014/main" id="{3E77F426-070D-4594-8CA0-78EBC127DAB4}"/>
                </a:ext>
              </a:extLst>
            </p:cNvPr>
            <p:cNvSpPr/>
            <p:nvPr/>
          </p:nvSpPr>
          <p:spPr>
            <a:xfrm flipV="1">
              <a:off x="4994042" y="3164393"/>
              <a:ext cx="2195979" cy="2034011"/>
            </a:xfrm>
            <a:prstGeom prst="arc">
              <a:avLst>
                <a:gd name="adj1" fmla="val 16053969"/>
                <a:gd name="adj2" fmla="val 430752"/>
              </a:avLst>
            </a:prstGeom>
            <a:ln cap="rnd">
              <a:solidFill>
                <a:schemeClr val="accent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zh-CN" sz="75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cxnSp>
          <p:nvCxnSpPr>
            <p:cNvPr id="33" name="直接箭头连接符 32">
              <a:extLst>
                <a:ext uri="{FF2B5EF4-FFF2-40B4-BE49-F238E27FC236}">
                  <a16:creationId xmlns:a16="http://schemas.microsoft.com/office/drawing/2014/main" id="{65103988-D9FC-494B-81AE-B01C47F8A2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3651" y="4040799"/>
              <a:ext cx="471730" cy="2431"/>
            </a:xfrm>
            <a:prstGeom prst="straightConnector1">
              <a:avLst/>
            </a:prstGeom>
            <a:ln cap="rnd">
              <a:solidFill>
                <a:schemeClr val="accent2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B78FD33D-3B86-474C-B409-80B64698CE4B}"/>
                </a:ext>
              </a:extLst>
            </p:cNvPr>
            <p:cNvGrpSpPr/>
            <p:nvPr/>
          </p:nvGrpSpPr>
          <p:grpSpPr>
            <a:xfrm>
              <a:off x="767752" y="2577171"/>
              <a:ext cx="5622277" cy="3073131"/>
              <a:chOff x="767752" y="2577171"/>
              <a:chExt cx="5622277" cy="3073131"/>
            </a:xfrm>
          </p:grpSpPr>
          <p:sp>
            <p:nvSpPr>
              <p:cNvPr id="41" name="Number1">
                <a:extLst>
                  <a:ext uri="{FF2B5EF4-FFF2-40B4-BE49-F238E27FC236}">
                    <a16:creationId xmlns:a16="http://schemas.microsoft.com/office/drawing/2014/main" id="{FE97CC5F-8247-4E78-BFC9-ECC084BAD682}"/>
                  </a:ext>
                </a:extLst>
              </p:cNvPr>
              <p:cNvSpPr/>
              <p:nvPr/>
            </p:nvSpPr>
            <p:spPr>
              <a:xfrm>
                <a:off x="3578890" y="3627274"/>
                <a:ext cx="829483" cy="829481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0000">
                    <a:schemeClr val="accent1"/>
                  </a:gs>
                </a:gsLst>
                <a:lin ang="2700000" scaled="0"/>
              </a:gradFill>
            </p:spPr>
            <p:txBody>
              <a:bodyPr wrap="none" lIns="81000" tIns="81000" rIns="81000" bIns="81000" rtlCol="0" anchor="ctr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1200" b="1" i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1</a:t>
                </a:r>
                <a:endParaRPr kumimoji="1" lang="zh-CN" altLang="en-US" sz="1200" b="1" i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" name="Text1">
                <a:extLst>
                  <a:ext uri="{FF2B5EF4-FFF2-40B4-BE49-F238E27FC236}">
                    <a16:creationId xmlns:a16="http://schemas.microsoft.com/office/drawing/2014/main" id="{B0208AA6-51CE-42D3-988D-2E1CC469516E}"/>
                  </a:ext>
                </a:extLst>
              </p:cNvPr>
              <p:cNvSpPr txBox="1"/>
              <p:nvPr/>
            </p:nvSpPr>
            <p:spPr>
              <a:xfrm>
                <a:off x="767752" y="2577171"/>
                <a:ext cx="2811139" cy="3073131"/>
              </a:xfrm>
              <a:prstGeom prst="rect">
                <a:avLst/>
              </a:prstGeom>
              <a:noFill/>
            </p:spPr>
            <p:txBody>
              <a:bodyPr wrap="square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1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市场定位（</a:t>
                </a:r>
                <a:r>
                  <a:rPr lang="en-US" altLang="zh-CN" sz="11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Market Positioning</a:t>
                </a:r>
                <a:r>
                  <a:rPr lang="zh-CN" altLang="en-US" sz="11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）是指企业根据目标市场的需求和竞争状况，确定产品或服务在市场中的独特位置，以便更好地满足目标客户的需求并获得竞争优势的过程。在互联网产品开发中，市场定位是产品战略规划的重要组成部分，它</a:t>
                </a:r>
                <a:r>
                  <a:rPr lang="zh-CN" altLang="en-US" sz="1100" b="1" dirty="0">
                    <a:solidFill>
                      <a:srgbClr val="C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决定了产品的方向、目标用户群体以及核心价值</a:t>
                </a:r>
                <a:r>
                  <a:rPr lang="zh-CN" altLang="en-US" sz="11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。</a:t>
                </a:r>
                <a:endPara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" name="Icon1">
                <a:extLst>
                  <a:ext uri="{FF2B5EF4-FFF2-40B4-BE49-F238E27FC236}">
                    <a16:creationId xmlns:a16="http://schemas.microsoft.com/office/drawing/2014/main" id="{77D099D4-2C2A-4018-8687-38BA9B23C169}"/>
                  </a:ext>
                </a:extLst>
              </p:cNvPr>
              <p:cNvSpPr/>
              <p:nvPr/>
            </p:nvSpPr>
            <p:spPr>
              <a:xfrm>
                <a:off x="5824325" y="3733254"/>
                <a:ext cx="565704" cy="615089"/>
              </a:xfrm>
              <a:custGeom>
                <a:avLst/>
                <a:gdLst>
                  <a:gd name="connsiteX0" fmla="*/ 248770 w 495300"/>
                  <a:gd name="connsiteY0" fmla="*/ 621 h 542925"/>
                  <a:gd name="connsiteX1" fmla="*/ 496420 w 495300"/>
                  <a:gd name="connsiteY1" fmla="*/ 248271 h 542925"/>
                  <a:gd name="connsiteX2" fmla="*/ 324017 w 495300"/>
                  <a:gd name="connsiteY2" fmla="*/ 484491 h 542925"/>
                  <a:gd name="connsiteX3" fmla="*/ 346877 w 495300"/>
                  <a:gd name="connsiteY3" fmla="*/ 524496 h 542925"/>
                  <a:gd name="connsiteX4" fmla="*/ 420220 w 495300"/>
                  <a:gd name="connsiteY4" fmla="*/ 524496 h 542925"/>
                  <a:gd name="connsiteX5" fmla="*/ 420220 w 495300"/>
                  <a:gd name="connsiteY5" fmla="*/ 543546 h 542925"/>
                  <a:gd name="connsiteX6" fmla="*/ 77320 w 495300"/>
                  <a:gd name="connsiteY6" fmla="*/ 543546 h 542925"/>
                  <a:gd name="connsiteX7" fmla="*/ 77320 w 495300"/>
                  <a:gd name="connsiteY7" fmla="*/ 524496 h 542925"/>
                  <a:gd name="connsiteX8" fmla="*/ 150663 w 495300"/>
                  <a:gd name="connsiteY8" fmla="*/ 524496 h 542925"/>
                  <a:gd name="connsiteX9" fmla="*/ 173523 w 495300"/>
                  <a:gd name="connsiteY9" fmla="*/ 484491 h 542925"/>
                  <a:gd name="connsiteX10" fmla="*/ 1120 w 495300"/>
                  <a:gd name="connsiteY10" fmla="*/ 248271 h 542925"/>
                  <a:gd name="connsiteX11" fmla="*/ 248770 w 495300"/>
                  <a:gd name="connsiteY11" fmla="*/ 621 h 542925"/>
                  <a:gd name="connsiteX12" fmla="*/ 192573 w 495300"/>
                  <a:gd name="connsiteY12" fmla="*/ 489254 h 542925"/>
                  <a:gd name="connsiteX13" fmla="*/ 172570 w 495300"/>
                  <a:gd name="connsiteY13" fmla="*/ 524496 h 542925"/>
                  <a:gd name="connsiteX14" fmla="*/ 324970 w 495300"/>
                  <a:gd name="connsiteY14" fmla="*/ 524496 h 542925"/>
                  <a:gd name="connsiteX15" fmla="*/ 304967 w 495300"/>
                  <a:gd name="connsiteY15" fmla="*/ 489254 h 542925"/>
                  <a:gd name="connsiteX16" fmla="*/ 248770 w 495300"/>
                  <a:gd name="connsiteY16" fmla="*/ 495921 h 542925"/>
                  <a:gd name="connsiteX17" fmla="*/ 192573 w 495300"/>
                  <a:gd name="connsiteY17" fmla="*/ 489254 h 542925"/>
                  <a:gd name="connsiteX18" fmla="*/ 248770 w 495300"/>
                  <a:gd name="connsiteY18" fmla="*/ 143496 h 542925"/>
                  <a:gd name="connsiteX19" fmla="*/ 143995 w 495300"/>
                  <a:gd name="connsiteY19" fmla="*/ 248271 h 542925"/>
                  <a:gd name="connsiteX20" fmla="*/ 248770 w 495300"/>
                  <a:gd name="connsiteY20" fmla="*/ 353046 h 542925"/>
                  <a:gd name="connsiteX21" fmla="*/ 353545 w 495300"/>
                  <a:gd name="connsiteY21" fmla="*/ 248271 h 542925"/>
                  <a:gd name="connsiteX22" fmla="*/ 248770 w 495300"/>
                  <a:gd name="connsiteY22" fmla="*/ 143496 h 542925"/>
                  <a:gd name="connsiteX23" fmla="*/ 367833 w 495300"/>
                  <a:gd name="connsiteY23" fmla="*/ 114921 h 542925"/>
                  <a:gd name="connsiteX24" fmla="*/ 353545 w 495300"/>
                  <a:gd name="connsiteY24" fmla="*/ 129209 h 542925"/>
                  <a:gd name="connsiteX25" fmla="*/ 367833 w 495300"/>
                  <a:gd name="connsiteY25" fmla="*/ 143496 h 542925"/>
                  <a:gd name="connsiteX26" fmla="*/ 382120 w 495300"/>
                  <a:gd name="connsiteY26" fmla="*/ 129209 h 542925"/>
                  <a:gd name="connsiteX27" fmla="*/ 367833 w 495300"/>
                  <a:gd name="connsiteY27" fmla="*/ 114921 h 54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95300" h="542925">
                    <a:moveTo>
                      <a:pt x="248770" y="621"/>
                    </a:moveTo>
                    <a:cubicBezTo>
                      <a:pt x="385930" y="621"/>
                      <a:pt x="496420" y="111111"/>
                      <a:pt x="496420" y="248271"/>
                    </a:cubicBezTo>
                    <a:cubicBezTo>
                      <a:pt x="496420" y="358761"/>
                      <a:pt x="424030" y="452106"/>
                      <a:pt x="324017" y="484491"/>
                    </a:cubicBezTo>
                    <a:lnTo>
                      <a:pt x="346877" y="524496"/>
                    </a:lnTo>
                    <a:lnTo>
                      <a:pt x="420220" y="524496"/>
                    </a:lnTo>
                    <a:lnTo>
                      <a:pt x="420220" y="543546"/>
                    </a:lnTo>
                    <a:lnTo>
                      <a:pt x="77320" y="543546"/>
                    </a:lnTo>
                    <a:lnTo>
                      <a:pt x="77320" y="524496"/>
                    </a:lnTo>
                    <a:lnTo>
                      <a:pt x="150663" y="524496"/>
                    </a:lnTo>
                    <a:lnTo>
                      <a:pt x="173523" y="484491"/>
                    </a:lnTo>
                    <a:cubicBezTo>
                      <a:pt x="73510" y="453059"/>
                      <a:pt x="1120" y="358761"/>
                      <a:pt x="1120" y="248271"/>
                    </a:cubicBezTo>
                    <a:cubicBezTo>
                      <a:pt x="1120" y="111111"/>
                      <a:pt x="111610" y="621"/>
                      <a:pt x="248770" y="621"/>
                    </a:cubicBezTo>
                    <a:close/>
                    <a:moveTo>
                      <a:pt x="192573" y="489254"/>
                    </a:moveTo>
                    <a:lnTo>
                      <a:pt x="172570" y="524496"/>
                    </a:lnTo>
                    <a:lnTo>
                      <a:pt x="324970" y="524496"/>
                    </a:lnTo>
                    <a:lnTo>
                      <a:pt x="304967" y="489254"/>
                    </a:lnTo>
                    <a:cubicBezTo>
                      <a:pt x="286870" y="493064"/>
                      <a:pt x="267820" y="495921"/>
                      <a:pt x="248770" y="495921"/>
                    </a:cubicBezTo>
                    <a:cubicBezTo>
                      <a:pt x="229720" y="495921"/>
                      <a:pt x="210670" y="493064"/>
                      <a:pt x="192573" y="489254"/>
                    </a:cubicBezTo>
                    <a:close/>
                    <a:moveTo>
                      <a:pt x="248770" y="143496"/>
                    </a:moveTo>
                    <a:cubicBezTo>
                      <a:pt x="190667" y="143496"/>
                      <a:pt x="143995" y="190169"/>
                      <a:pt x="143995" y="248271"/>
                    </a:cubicBezTo>
                    <a:cubicBezTo>
                      <a:pt x="143995" y="306374"/>
                      <a:pt x="190667" y="353046"/>
                      <a:pt x="248770" y="353046"/>
                    </a:cubicBezTo>
                    <a:cubicBezTo>
                      <a:pt x="306873" y="353046"/>
                      <a:pt x="353545" y="306374"/>
                      <a:pt x="353545" y="248271"/>
                    </a:cubicBezTo>
                    <a:cubicBezTo>
                      <a:pt x="353545" y="190169"/>
                      <a:pt x="306873" y="143496"/>
                      <a:pt x="248770" y="143496"/>
                    </a:cubicBezTo>
                    <a:close/>
                    <a:moveTo>
                      <a:pt x="367833" y="114921"/>
                    </a:moveTo>
                    <a:cubicBezTo>
                      <a:pt x="360213" y="114921"/>
                      <a:pt x="353545" y="121589"/>
                      <a:pt x="353545" y="129209"/>
                    </a:cubicBezTo>
                    <a:cubicBezTo>
                      <a:pt x="353545" y="136829"/>
                      <a:pt x="360213" y="143496"/>
                      <a:pt x="367833" y="143496"/>
                    </a:cubicBezTo>
                    <a:cubicBezTo>
                      <a:pt x="375452" y="143496"/>
                      <a:pt x="382120" y="136829"/>
                      <a:pt x="382120" y="129209"/>
                    </a:cubicBezTo>
                    <a:cubicBezTo>
                      <a:pt x="382120" y="121589"/>
                      <a:pt x="375452" y="114921"/>
                      <a:pt x="367833" y="11492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0000">
                    <a:schemeClr val="accent1"/>
                  </a:gs>
                </a:gsLst>
                <a:lin ang="2700000" scaled="0"/>
              </a:gradFill>
            </p:spPr>
            <p:txBody>
              <a:bodyPr wrap="none" lIns="81000" tIns="81000" rIns="81000" bIns="81000" rtlCol="0" anchor="ctr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zh-CN" altLang="en-US" sz="1200" b="1">
                  <a:noFill/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A1ED9D61-54BB-436D-8FF8-E18F9093D5FD}"/>
                </a:ext>
              </a:extLst>
            </p:cNvPr>
            <p:cNvGrpSpPr/>
            <p:nvPr/>
          </p:nvGrpSpPr>
          <p:grpSpPr>
            <a:xfrm>
              <a:off x="7770927" y="2577170"/>
              <a:ext cx="3630574" cy="3073132"/>
              <a:chOff x="7770927" y="2577170"/>
              <a:chExt cx="3630574" cy="3073132"/>
            </a:xfrm>
          </p:grpSpPr>
          <p:sp>
            <p:nvSpPr>
              <p:cNvPr id="38" name="Number2">
                <a:extLst>
                  <a:ext uri="{FF2B5EF4-FFF2-40B4-BE49-F238E27FC236}">
                    <a16:creationId xmlns:a16="http://schemas.microsoft.com/office/drawing/2014/main" id="{F7F14CAE-A425-4FB0-9959-C6E6F54CE2B7}"/>
                  </a:ext>
                </a:extLst>
              </p:cNvPr>
              <p:cNvSpPr/>
              <p:nvPr/>
            </p:nvSpPr>
            <p:spPr>
              <a:xfrm>
                <a:off x="7770927" y="3627274"/>
                <a:ext cx="829483" cy="829481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/>
                  </a:gs>
                </a:gsLst>
                <a:lin ang="2700000" scaled="0"/>
              </a:gradFill>
            </p:spPr>
            <p:txBody>
              <a:bodyPr wrap="none" lIns="81000" tIns="81000" rIns="81000" bIns="81000" rtlCol="0" anchor="ctr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1200" b="1" i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2</a:t>
                </a:r>
                <a:endParaRPr kumimoji="1" lang="zh-CN" altLang="en-US" sz="1200" b="1" i="1" dirty="0">
                  <a:solidFill>
                    <a:srgbClr val="FFFFFF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39" name="Text2">
                <a:extLst>
                  <a:ext uri="{FF2B5EF4-FFF2-40B4-BE49-F238E27FC236}">
                    <a16:creationId xmlns:a16="http://schemas.microsoft.com/office/drawing/2014/main" id="{6AE6A473-78B5-4AB5-84AF-9DE4E46A0027}"/>
                  </a:ext>
                </a:extLst>
              </p:cNvPr>
              <p:cNvSpPr txBox="1"/>
              <p:nvPr/>
            </p:nvSpPr>
            <p:spPr>
              <a:xfrm>
                <a:off x="8590362" y="2577170"/>
                <a:ext cx="2811139" cy="3073132"/>
              </a:xfrm>
              <a:prstGeom prst="rect">
                <a:avLst/>
              </a:prstGeom>
              <a:noFill/>
            </p:spPr>
            <p:txBody>
              <a:bodyPr wrap="square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1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市场定位的核心是</a:t>
                </a:r>
                <a:r>
                  <a:rPr lang="zh-CN" altLang="en-US" sz="1100" b="1" dirty="0">
                    <a:solidFill>
                      <a:srgbClr val="C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“差异化”</a:t>
                </a:r>
                <a:r>
                  <a:rPr lang="zh-CN" altLang="en-US" sz="11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，即通过独特的功能、服务或品牌形象，使产品在竞争激烈的市场中脱颖而出。差异化可以体现在多个方面，如</a:t>
                </a:r>
                <a:r>
                  <a:rPr lang="zh-CN" altLang="en-US" sz="1100" b="1" dirty="0">
                    <a:solidFill>
                      <a:srgbClr val="C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功能特性、用户体验、价格策略、品牌形象</a:t>
                </a:r>
                <a:r>
                  <a:rPr lang="zh-CN" altLang="en-US" sz="1100" dirty="0"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Arial" panose="020B0604020202020204" pitchFamily="34" charset="0"/>
                  </a:rPr>
                  <a:t>等。</a:t>
                </a:r>
                <a:endParaRPr lang="en-US" altLang="zh-CN" sz="1100" dirty="0"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0400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sz="2000" dirty="0"/>
              <a:t>互联网市场定位的重要性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8" y="216473"/>
            <a:ext cx="53707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互联网市场定位的概念与重要性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F87CBA2-98C5-4A34-BAF4-05D49C0008A2}"/>
              </a:ext>
            </a:extLst>
          </p:cNvPr>
          <p:cNvGrpSpPr/>
          <p:nvPr/>
        </p:nvGrpSpPr>
        <p:grpSpPr>
          <a:xfrm>
            <a:off x="522043" y="1425575"/>
            <a:ext cx="8143875" cy="3073122"/>
            <a:chOff x="660400" y="1849715"/>
            <a:chExt cx="10858500" cy="4097496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D2014AA2-C83F-4AAD-95CD-FA193E132099}"/>
                </a:ext>
              </a:extLst>
            </p:cNvPr>
            <p:cNvGrpSpPr/>
            <p:nvPr/>
          </p:nvGrpSpPr>
          <p:grpSpPr>
            <a:xfrm>
              <a:off x="660400" y="1849715"/>
              <a:ext cx="2073730" cy="4097496"/>
              <a:chOff x="660400" y="1849715"/>
              <a:chExt cx="2073730" cy="4097496"/>
            </a:xfrm>
          </p:grpSpPr>
          <p:sp>
            <p:nvSpPr>
              <p:cNvPr id="73" name="ComponentBackground1">
                <a:extLst>
                  <a:ext uri="{FF2B5EF4-FFF2-40B4-BE49-F238E27FC236}">
                    <a16:creationId xmlns:a16="http://schemas.microsoft.com/office/drawing/2014/main" id="{78708608-116F-4542-A0ED-ADE94867C4E0}"/>
                  </a:ext>
                </a:extLst>
              </p:cNvPr>
              <p:cNvSpPr/>
              <p:nvPr/>
            </p:nvSpPr>
            <p:spPr>
              <a:xfrm>
                <a:off x="660400" y="2217057"/>
                <a:ext cx="2073730" cy="3153229"/>
              </a:xfrm>
              <a:prstGeom prst="roundRect">
                <a:avLst>
                  <a:gd name="adj" fmla="val 8000"/>
                </a:avLst>
              </a:prstGeom>
              <a:solidFill>
                <a:srgbClr val="FFFFFF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4" name="Shape1">
                <a:extLst>
                  <a:ext uri="{FF2B5EF4-FFF2-40B4-BE49-F238E27FC236}">
                    <a16:creationId xmlns:a16="http://schemas.microsoft.com/office/drawing/2014/main" id="{4005B366-1D0A-4766-BA0D-42AEA4CE060B}"/>
                  </a:ext>
                </a:extLst>
              </p:cNvPr>
              <p:cNvSpPr/>
              <p:nvPr/>
            </p:nvSpPr>
            <p:spPr>
              <a:xfrm>
                <a:off x="1328594" y="1849715"/>
                <a:ext cx="747856" cy="747856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5" name="Number1">
                <a:extLst>
                  <a:ext uri="{FF2B5EF4-FFF2-40B4-BE49-F238E27FC236}">
                    <a16:creationId xmlns:a16="http://schemas.microsoft.com/office/drawing/2014/main" id="{8640FEC7-67D8-49F4-B017-4DC816C85941}"/>
                  </a:ext>
                </a:extLst>
              </p:cNvPr>
              <p:cNvSpPr/>
              <p:nvPr/>
            </p:nvSpPr>
            <p:spPr>
              <a:xfrm>
                <a:off x="660400" y="5554980"/>
                <a:ext cx="2073730" cy="392231"/>
              </a:xfrm>
              <a:prstGeom prst="chevron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0000">
                    <a:schemeClr val="accent1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50" b="1" dirty="0"/>
                  <a:t>001</a:t>
                </a:r>
                <a:endParaRPr lang="zh-CN" altLang="en-US" sz="1350" b="1" dirty="0"/>
              </a:p>
            </p:txBody>
          </p:sp>
          <p:cxnSp>
            <p:nvCxnSpPr>
              <p:cNvPr id="76" name="Line1">
                <a:extLst>
                  <a:ext uri="{FF2B5EF4-FFF2-40B4-BE49-F238E27FC236}">
                    <a16:creationId xmlns:a16="http://schemas.microsoft.com/office/drawing/2014/main" id="{7FFD7E3E-5A39-455F-9DF0-C4B04F02AD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7265" y="5370286"/>
                <a:ext cx="0" cy="18469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Text1">
                <a:extLst>
                  <a:ext uri="{FF2B5EF4-FFF2-40B4-BE49-F238E27FC236}">
                    <a16:creationId xmlns:a16="http://schemas.microsoft.com/office/drawing/2014/main" id="{B7AB2D5A-5B09-4EFE-8A76-4713FB29DDA1}"/>
                  </a:ext>
                </a:extLst>
              </p:cNvPr>
              <p:cNvSpPr/>
              <p:nvPr/>
            </p:nvSpPr>
            <p:spPr>
              <a:xfrm>
                <a:off x="762688" y="3564070"/>
                <a:ext cx="1869154" cy="1515313"/>
              </a:xfrm>
              <a:prstGeom prst="snip2SameRect">
                <a:avLst>
                  <a:gd name="adj1" fmla="val 0"/>
                  <a:gd name="adj2" fmla="val 0"/>
                </a:avLst>
              </a:prstGeom>
              <a:ln>
                <a:noFill/>
              </a:ln>
            </p:spPr>
            <p:txBody>
              <a:bodyPr wrap="square" lIns="68580" tIns="34290" rIns="68580" bIns="3429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900"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</a:rPr>
                  <a:t>通过市场定位，可以清晰地界定产品的目标用户群体，了解他们的需求、偏好和行为习惯，从而更好地满足用户需求，提高用户满意度和忠诚度。</a:t>
                </a:r>
                <a:endParaRPr lang="en-US" altLang="zh-CN" sz="900"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78" name="Bullet1">
                <a:extLst>
                  <a:ext uri="{FF2B5EF4-FFF2-40B4-BE49-F238E27FC236}">
                    <a16:creationId xmlns:a16="http://schemas.microsoft.com/office/drawing/2014/main" id="{7428A225-B58B-4F62-ABAF-45FC4FEF62D1}"/>
                  </a:ext>
                </a:extLst>
              </p:cNvPr>
              <p:cNvSpPr txBox="1"/>
              <p:nvPr/>
            </p:nvSpPr>
            <p:spPr bwMode="auto">
              <a:xfrm>
                <a:off x="762688" y="2513416"/>
                <a:ext cx="1869154" cy="956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rgbClr val="000000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明确目标用户</a:t>
                </a:r>
                <a:endParaRPr lang="en-US" altLang="zh-CN" sz="1600" b="1" dirty="0">
                  <a:solidFill>
                    <a:srgbClr val="000000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79" name="IconBackground1">
                <a:extLst>
                  <a:ext uri="{FF2B5EF4-FFF2-40B4-BE49-F238E27FC236}">
                    <a16:creationId xmlns:a16="http://schemas.microsoft.com/office/drawing/2014/main" id="{D21E7FFB-3C51-4C8E-A9A2-B9F064DD91B4}"/>
                  </a:ext>
                </a:extLst>
              </p:cNvPr>
              <p:cNvSpPr/>
              <p:nvPr/>
            </p:nvSpPr>
            <p:spPr>
              <a:xfrm>
                <a:off x="1389019" y="1908811"/>
                <a:ext cx="616494" cy="616492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0000">
                    <a:schemeClr val="accent1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80" name="Icon1">
                <a:extLst>
                  <a:ext uri="{FF2B5EF4-FFF2-40B4-BE49-F238E27FC236}">
                    <a16:creationId xmlns:a16="http://schemas.microsoft.com/office/drawing/2014/main" id="{2725B04D-B83B-4539-9E63-6CCE6F153087}"/>
                  </a:ext>
                </a:extLst>
              </p:cNvPr>
              <p:cNvSpPr/>
              <p:nvPr/>
            </p:nvSpPr>
            <p:spPr>
              <a:xfrm>
                <a:off x="1557988" y="2047503"/>
                <a:ext cx="278556" cy="339108"/>
              </a:xfrm>
              <a:custGeom>
                <a:avLst/>
                <a:gdLst>
                  <a:gd name="connsiteX0" fmla="*/ 284197 w 438150"/>
                  <a:gd name="connsiteY0" fmla="*/ 621 h 533400"/>
                  <a:gd name="connsiteX1" fmla="*/ 286102 w 438150"/>
                  <a:gd name="connsiteY1" fmla="*/ 621 h 533400"/>
                  <a:gd name="connsiteX2" fmla="*/ 286102 w 438150"/>
                  <a:gd name="connsiteY2" fmla="*/ 124446 h 533400"/>
                  <a:gd name="connsiteX3" fmla="*/ 286102 w 438150"/>
                  <a:gd name="connsiteY3" fmla="*/ 126351 h 533400"/>
                  <a:gd name="connsiteX4" fmla="*/ 314677 w 438150"/>
                  <a:gd name="connsiteY4" fmla="*/ 153021 h 533400"/>
                  <a:gd name="connsiteX5" fmla="*/ 314677 w 438150"/>
                  <a:gd name="connsiteY5" fmla="*/ 153021 h 533400"/>
                  <a:gd name="connsiteX6" fmla="*/ 438502 w 438150"/>
                  <a:gd name="connsiteY6" fmla="*/ 153021 h 533400"/>
                  <a:gd name="connsiteX7" fmla="*/ 438502 w 438150"/>
                  <a:gd name="connsiteY7" fmla="*/ 154926 h 533400"/>
                  <a:gd name="connsiteX8" fmla="*/ 438502 w 438150"/>
                  <a:gd name="connsiteY8" fmla="*/ 505446 h 533400"/>
                  <a:gd name="connsiteX9" fmla="*/ 409927 w 438150"/>
                  <a:gd name="connsiteY9" fmla="*/ 534021 h 533400"/>
                  <a:gd name="connsiteX10" fmla="*/ 28927 w 438150"/>
                  <a:gd name="connsiteY10" fmla="*/ 534021 h 533400"/>
                  <a:gd name="connsiteX11" fmla="*/ 352 w 438150"/>
                  <a:gd name="connsiteY11" fmla="*/ 505446 h 533400"/>
                  <a:gd name="connsiteX12" fmla="*/ 352 w 438150"/>
                  <a:gd name="connsiteY12" fmla="*/ 29196 h 533400"/>
                  <a:gd name="connsiteX13" fmla="*/ 28927 w 438150"/>
                  <a:gd name="connsiteY13" fmla="*/ 621 h 533400"/>
                  <a:gd name="connsiteX14" fmla="*/ 284197 w 438150"/>
                  <a:gd name="connsiteY14" fmla="*/ 621 h 533400"/>
                  <a:gd name="connsiteX15" fmla="*/ 248002 w 438150"/>
                  <a:gd name="connsiteY15" fmla="*/ 200646 h 533400"/>
                  <a:gd name="connsiteX16" fmla="*/ 152752 w 438150"/>
                  <a:gd name="connsiteY16" fmla="*/ 200646 h 533400"/>
                  <a:gd name="connsiteX17" fmla="*/ 152752 w 438150"/>
                  <a:gd name="connsiteY17" fmla="*/ 410196 h 533400"/>
                  <a:gd name="connsiteX18" fmla="*/ 171802 w 438150"/>
                  <a:gd name="connsiteY18" fmla="*/ 410196 h 533400"/>
                  <a:gd name="connsiteX19" fmla="*/ 171802 w 438150"/>
                  <a:gd name="connsiteY19" fmla="*/ 314946 h 533400"/>
                  <a:gd name="connsiteX20" fmla="*/ 248002 w 438150"/>
                  <a:gd name="connsiteY20" fmla="*/ 314946 h 533400"/>
                  <a:gd name="connsiteX21" fmla="*/ 249907 w 438150"/>
                  <a:gd name="connsiteY21" fmla="*/ 314946 h 533400"/>
                  <a:gd name="connsiteX22" fmla="*/ 305152 w 438150"/>
                  <a:gd name="connsiteY22" fmla="*/ 257796 h 533400"/>
                  <a:gd name="connsiteX23" fmla="*/ 248002 w 438150"/>
                  <a:gd name="connsiteY23" fmla="*/ 200646 h 533400"/>
                  <a:gd name="connsiteX24" fmla="*/ 248002 w 438150"/>
                  <a:gd name="connsiteY24" fmla="*/ 200646 h 533400"/>
                  <a:gd name="connsiteX25" fmla="*/ 248002 w 438150"/>
                  <a:gd name="connsiteY25" fmla="*/ 219696 h 533400"/>
                  <a:gd name="connsiteX26" fmla="*/ 286102 w 438150"/>
                  <a:gd name="connsiteY26" fmla="*/ 257796 h 533400"/>
                  <a:gd name="connsiteX27" fmla="*/ 248002 w 438150"/>
                  <a:gd name="connsiteY27" fmla="*/ 295896 h 533400"/>
                  <a:gd name="connsiteX28" fmla="*/ 248002 w 438150"/>
                  <a:gd name="connsiteY28" fmla="*/ 295896 h 533400"/>
                  <a:gd name="connsiteX29" fmla="*/ 171802 w 438150"/>
                  <a:gd name="connsiteY29" fmla="*/ 295896 h 533400"/>
                  <a:gd name="connsiteX30" fmla="*/ 171802 w 438150"/>
                  <a:gd name="connsiteY30" fmla="*/ 219696 h 533400"/>
                  <a:gd name="connsiteX31" fmla="*/ 248002 w 438150"/>
                  <a:gd name="connsiteY31" fmla="*/ 219696 h 533400"/>
                  <a:gd name="connsiteX32" fmla="*/ 428977 w 438150"/>
                  <a:gd name="connsiteY32" fmla="*/ 133971 h 533400"/>
                  <a:gd name="connsiteX33" fmla="*/ 314677 w 438150"/>
                  <a:gd name="connsiteY33" fmla="*/ 133971 h 533400"/>
                  <a:gd name="connsiteX34" fmla="*/ 313724 w 438150"/>
                  <a:gd name="connsiteY34" fmla="*/ 133971 h 533400"/>
                  <a:gd name="connsiteX35" fmla="*/ 305152 w 438150"/>
                  <a:gd name="connsiteY35" fmla="*/ 124446 h 533400"/>
                  <a:gd name="connsiteX36" fmla="*/ 305152 w 438150"/>
                  <a:gd name="connsiteY36" fmla="*/ 124446 h 533400"/>
                  <a:gd name="connsiteX37" fmla="*/ 305152 w 438150"/>
                  <a:gd name="connsiteY37" fmla="*/ 10146 h 533400"/>
                  <a:gd name="connsiteX38" fmla="*/ 428977 w 438150"/>
                  <a:gd name="connsiteY38" fmla="*/ 133971 h 53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38150" h="533400">
                    <a:moveTo>
                      <a:pt x="284197" y="621"/>
                    </a:moveTo>
                    <a:cubicBezTo>
                      <a:pt x="285149" y="621"/>
                      <a:pt x="286102" y="621"/>
                      <a:pt x="286102" y="621"/>
                    </a:cubicBezTo>
                    <a:lnTo>
                      <a:pt x="286102" y="124446"/>
                    </a:lnTo>
                    <a:lnTo>
                      <a:pt x="286102" y="126351"/>
                    </a:lnTo>
                    <a:cubicBezTo>
                      <a:pt x="287055" y="141591"/>
                      <a:pt x="299437" y="153021"/>
                      <a:pt x="314677" y="153021"/>
                    </a:cubicBezTo>
                    <a:lnTo>
                      <a:pt x="314677" y="153021"/>
                    </a:lnTo>
                    <a:lnTo>
                      <a:pt x="438502" y="153021"/>
                    </a:lnTo>
                    <a:cubicBezTo>
                      <a:pt x="438502" y="153974"/>
                      <a:pt x="438502" y="154926"/>
                      <a:pt x="438502" y="154926"/>
                    </a:cubicBezTo>
                    <a:lnTo>
                      <a:pt x="438502" y="505446"/>
                    </a:lnTo>
                    <a:cubicBezTo>
                      <a:pt x="438502" y="521639"/>
                      <a:pt x="426120" y="534021"/>
                      <a:pt x="409927" y="534021"/>
                    </a:cubicBezTo>
                    <a:lnTo>
                      <a:pt x="28927" y="534021"/>
                    </a:lnTo>
                    <a:cubicBezTo>
                      <a:pt x="12734" y="534021"/>
                      <a:pt x="352" y="521639"/>
                      <a:pt x="352" y="505446"/>
                    </a:cubicBezTo>
                    <a:lnTo>
                      <a:pt x="352" y="29196"/>
                    </a:lnTo>
                    <a:cubicBezTo>
                      <a:pt x="352" y="13004"/>
                      <a:pt x="12734" y="621"/>
                      <a:pt x="28927" y="621"/>
                    </a:cubicBezTo>
                    <a:lnTo>
                      <a:pt x="284197" y="621"/>
                    </a:lnTo>
                    <a:close/>
                    <a:moveTo>
                      <a:pt x="248002" y="200646"/>
                    </a:moveTo>
                    <a:lnTo>
                      <a:pt x="152752" y="200646"/>
                    </a:lnTo>
                    <a:lnTo>
                      <a:pt x="152752" y="410196"/>
                    </a:lnTo>
                    <a:lnTo>
                      <a:pt x="171802" y="410196"/>
                    </a:lnTo>
                    <a:lnTo>
                      <a:pt x="171802" y="314946"/>
                    </a:lnTo>
                    <a:lnTo>
                      <a:pt x="248002" y="314946"/>
                    </a:lnTo>
                    <a:lnTo>
                      <a:pt x="249907" y="314946"/>
                    </a:lnTo>
                    <a:cubicBezTo>
                      <a:pt x="280387" y="313994"/>
                      <a:pt x="305152" y="288276"/>
                      <a:pt x="305152" y="257796"/>
                    </a:cubicBezTo>
                    <a:cubicBezTo>
                      <a:pt x="305152" y="226364"/>
                      <a:pt x="279434" y="200646"/>
                      <a:pt x="248002" y="200646"/>
                    </a:cubicBezTo>
                    <a:lnTo>
                      <a:pt x="248002" y="200646"/>
                    </a:lnTo>
                    <a:close/>
                    <a:moveTo>
                      <a:pt x="248002" y="219696"/>
                    </a:moveTo>
                    <a:cubicBezTo>
                      <a:pt x="268957" y="219696"/>
                      <a:pt x="286102" y="236841"/>
                      <a:pt x="286102" y="257796"/>
                    </a:cubicBezTo>
                    <a:cubicBezTo>
                      <a:pt x="286102" y="278751"/>
                      <a:pt x="268957" y="295896"/>
                      <a:pt x="248002" y="295896"/>
                    </a:cubicBezTo>
                    <a:lnTo>
                      <a:pt x="248002" y="295896"/>
                    </a:lnTo>
                    <a:lnTo>
                      <a:pt x="171802" y="295896"/>
                    </a:lnTo>
                    <a:lnTo>
                      <a:pt x="171802" y="219696"/>
                    </a:lnTo>
                    <a:lnTo>
                      <a:pt x="248002" y="219696"/>
                    </a:lnTo>
                    <a:close/>
                    <a:moveTo>
                      <a:pt x="428977" y="133971"/>
                    </a:moveTo>
                    <a:lnTo>
                      <a:pt x="314677" y="133971"/>
                    </a:lnTo>
                    <a:lnTo>
                      <a:pt x="313724" y="133971"/>
                    </a:lnTo>
                    <a:cubicBezTo>
                      <a:pt x="308962" y="133019"/>
                      <a:pt x="305152" y="129209"/>
                      <a:pt x="305152" y="124446"/>
                    </a:cubicBezTo>
                    <a:lnTo>
                      <a:pt x="305152" y="124446"/>
                    </a:lnTo>
                    <a:lnTo>
                      <a:pt x="305152" y="10146"/>
                    </a:lnTo>
                    <a:lnTo>
                      <a:pt x="428977" y="13397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135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26A4940B-E9A0-4302-83C9-CDABD1B7BC30}"/>
                </a:ext>
              </a:extLst>
            </p:cNvPr>
            <p:cNvGrpSpPr/>
            <p:nvPr/>
          </p:nvGrpSpPr>
          <p:grpSpPr>
            <a:xfrm>
              <a:off x="2856592" y="1849715"/>
              <a:ext cx="2073730" cy="4097495"/>
              <a:chOff x="2856592" y="1849715"/>
              <a:chExt cx="2073730" cy="4097495"/>
            </a:xfrm>
          </p:grpSpPr>
          <p:sp>
            <p:nvSpPr>
              <p:cNvPr id="65" name="ComponentBackground2">
                <a:extLst>
                  <a:ext uri="{FF2B5EF4-FFF2-40B4-BE49-F238E27FC236}">
                    <a16:creationId xmlns:a16="http://schemas.microsoft.com/office/drawing/2014/main" id="{5C572F06-3560-4A74-9EA3-F092AADE1D47}"/>
                  </a:ext>
                </a:extLst>
              </p:cNvPr>
              <p:cNvSpPr/>
              <p:nvPr/>
            </p:nvSpPr>
            <p:spPr>
              <a:xfrm>
                <a:off x="2856592" y="2217057"/>
                <a:ext cx="2073730" cy="3153229"/>
              </a:xfrm>
              <a:prstGeom prst="roundRect">
                <a:avLst>
                  <a:gd name="adj" fmla="val 8000"/>
                </a:avLst>
              </a:prstGeom>
              <a:solidFill>
                <a:srgbClr val="FFFFFF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66" name="Number2">
                <a:extLst>
                  <a:ext uri="{FF2B5EF4-FFF2-40B4-BE49-F238E27FC236}">
                    <a16:creationId xmlns:a16="http://schemas.microsoft.com/office/drawing/2014/main" id="{6A59F393-A2E1-43CB-A796-1CAA7C86F4E8}"/>
                  </a:ext>
                </a:extLst>
              </p:cNvPr>
              <p:cNvSpPr/>
              <p:nvPr/>
            </p:nvSpPr>
            <p:spPr>
              <a:xfrm>
                <a:off x="2856592" y="5554979"/>
                <a:ext cx="2073730" cy="392231"/>
              </a:xfrm>
              <a:prstGeom prst="chevron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50" b="1" dirty="0"/>
                  <a:t>002</a:t>
                </a:r>
                <a:endParaRPr lang="zh-CN" altLang="en-US" sz="1350" b="1" dirty="0"/>
              </a:p>
            </p:txBody>
          </p:sp>
          <p:cxnSp>
            <p:nvCxnSpPr>
              <p:cNvPr id="67" name="Line2">
                <a:extLst>
                  <a:ext uri="{FF2B5EF4-FFF2-40B4-BE49-F238E27FC236}">
                    <a16:creationId xmlns:a16="http://schemas.microsoft.com/office/drawing/2014/main" id="{FCB50653-2C59-413F-B14B-6CAD5262A6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3457" y="5370286"/>
                <a:ext cx="0" cy="18469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Text2">
                <a:extLst>
                  <a:ext uri="{FF2B5EF4-FFF2-40B4-BE49-F238E27FC236}">
                    <a16:creationId xmlns:a16="http://schemas.microsoft.com/office/drawing/2014/main" id="{7306B69B-E339-42FC-A894-F24705AC0A5F}"/>
                  </a:ext>
                </a:extLst>
              </p:cNvPr>
              <p:cNvSpPr/>
              <p:nvPr/>
            </p:nvSpPr>
            <p:spPr>
              <a:xfrm>
                <a:off x="2958880" y="3564070"/>
                <a:ext cx="1869154" cy="1515313"/>
              </a:xfrm>
              <a:prstGeom prst="snip2SameRect">
                <a:avLst>
                  <a:gd name="adj1" fmla="val 0"/>
                  <a:gd name="adj2" fmla="val 0"/>
                </a:avLst>
              </a:prstGeom>
              <a:ln>
                <a:noFill/>
              </a:ln>
            </p:spPr>
            <p:txBody>
              <a:bodyPr wrap="square" lIns="68580" tIns="34290" rIns="68580" bIns="3429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zh-CN" sz="9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在竞争激烈的互联网市场中，市场定位可以帮助产品找到独特的竞争优势，避免与竞争对手的正面冲突，从而在市场中占据一席之地</a:t>
                </a:r>
                <a:endParaRPr lang="en-US" altLang="zh-CN" sz="900"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69" name="Bullet2">
                <a:extLst>
                  <a:ext uri="{FF2B5EF4-FFF2-40B4-BE49-F238E27FC236}">
                    <a16:creationId xmlns:a16="http://schemas.microsoft.com/office/drawing/2014/main" id="{2DBDA606-2C9B-48F1-B797-3343E7E2D808}"/>
                  </a:ext>
                </a:extLst>
              </p:cNvPr>
              <p:cNvSpPr txBox="1"/>
              <p:nvPr/>
            </p:nvSpPr>
            <p:spPr bwMode="auto">
              <a:xfrm>
                <a:off x="2958880" y="2513416"/>
                <a:ext cx="1869154" cy="956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rgbClr val="000000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rPr>
                  <a:t>提升竞争优势</a:t>
                </a:r>
                <a:endParaRPr lang="en-US" altLang="zh-CN" sz="1600" b="1" dirty="0">
                  <a:solidFill>
                    <a:srgbClr val="000000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70" name="Shape2">
                <a:extLst>
                  <a:ext uri="{FF2B5EF4-FFF2-40B4-BE49-F238E27FC236}">
                    <a16:creationId xmlns:a16="http://schemas.microsoft.com/office/drawing/2014/main" id="{3D1C6205-9BB5-41CD-ADD1-BF4FB6FDDDEC}"/>
                  </a:ext>
                </a:extLst>
              </p:cNvPr>
              <p:cNvSpPr/>
              <p:nvPr/>
            </p:nvSpPr>
            <p:spPr>
              <a:xfrm>
                <a:off x="3515078" y="1849715"/>
                <a:ext cx="747856" cy="74785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1" name="IconBackground2">
                <a:extLst>
                  <a:ext uri="{FF2B5EF4-FFF2-40B4-BE49-F238E27FC236}">
                    <a16:creationId xmlns:a16="http://schemas.microsoft.com/office/drawing/2014/main" id="{7342F353-89CC-4067-9C95-3411D5628ACE}"/>
                  </a:ext>
                </a:extLst>
              </p:cNvPr>
              <p:cNvSpPr/>
              <p:nvPr/>
            </p:nvSpPr>
            <p:spPr>
              <a:xfrm>
                <a:off x="3585210" y="1908811"/>
                <a:ext cx="616494" cy="616492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72" name="Icon2">
                <a:extLst>
                  <a:ext uri="{FF2B5EF4-FFF2-40B4-BE49-F238E27FC236}">
                    <a16:creationId xmlns:a16="http://schemas.microsoft.com/office/drawing/2014/main" id="{0FC8BFCF-927E-4CAD-8893-7C7DF97F003A}"/>
                  </a:ext>
                </a:extLst>
              </p:cNvPr>
              <p:cNvSpPr/>
              <p:nvPr/>
            </p:nvSpPr>
            <p:spPr>
              <a:xfrm>
                <a:off x="3736014" y="2050531"/>
                <a:ext cx="314886" cy="333052"/>
              </a:xfrm>
              <a:custGeom>
                <a:avLst/>
                <a:gdLst>
                  <a:gd name="connsiteX0" fmla="*/ 371955 w 495300"/>
                  <a:gd name="connsiteY0" fmla="*/ 621 h 523875"/>
                  <a:gd name="connsiteX1" fmla="*/ 400530 w 495300"/>
                  <a:gd name="connsiteY1" fmla="*/ 29196 h 523875"/>
                  <a:gd name="connsiteX2" fmla="*/ 400530 w 495300"/>
                  <a:gd name="connsiteY2" fmla="*/ 133971 h 523875"/>
                  <a:gd name="connsiteX3" fmla="*/ 371955 w 495300"/>
                  <a:gd name="connsiteY3" fmla="*/ 162546 h 523875"/>
                  <a:gd name="connsiteX4" fmla="*/ 257655 w 495300"/>
                  <a:gd name="connsiteY4" fmla="*/ 162546 h 523875"/>
                  <a:gd name="connsiteX5" fmla="*/ 257655 w 495300"/>
                  <a:gd name="connsiteY5" fmla="*/ 286371 h 523875"/>
                  <a:gd name="connsiteX6" fmla="*/ 419580 w 495300"/>
                  <a:gd name="connsiteY6" fmla="*/ 286371 h 523875"/>
                  <a:gd name="connsiteX7" fmla="*/ 457680 w 495300"/>
                  <a:gd name="connsiteY7" fmla="*/ 322566 h 523875"/>
                  <a:gd name="connsiteX8" fmla="*/ 457680 w 495300"/>
                  <a:gd name="connsiteY8" fmla="*/ 324471 h 523875"/>
                  <a:gd name="connsiteX9" fmla="*/ 457680 w 495300"/>
                  <a:gd name="connsiteY9" fmla="*/ 429246 h 523875"/>
                  <a:gd name="connsiteX10" fmla="*/ 476730 w 495300"/>
                  <a:gd name="connsiteY10" fmla="*/ 429246 h 523875"/>
                  <a:gd name="connsiteX11" fmla="*/ 495780 w 495300"/>
                  <a:gd name="connsiteY11" fmla="*/ 448296 h 523875"/>
                  <a:gd name="connsiteX12" fmla="*/ 495780 w 495300"/>
                  <a:gd name="connsiteY12" fmla="*/ 505446 h 523875"/>
                  <a:gd name="connsiteX13" fmla="*/ 476730 w 495300"/>
                  <a:gd name="connsiteY13" fmla="*/ 524496 h 523875"/>
                  <a:gd name="connsiteX14" fmla="*/ 419580 w 495300"/>
                  <a:gd name="connsiteY14" fmla="*/ 524496 h 523875"/>
                  <a:gd name="connsiteX15" fmla="*/ 400530 w 495300"/>
                  <a:gd name="connsiteY15" fmla="*/ 505446 h 523875"/>
                  <a:gd name="connsiteX16" fmla="*/ 400530 w 495300"/>
                  <a:gd name="connsiteY16" fmla="*/ 448296 h 523875"/>
                  <a:gd name="connsiteX17" fmla="*/ 419580 w 495300"/>
                  <a:gd name="connsiteY17" fmla="*/ 429246 h 523875"/>
                  <a:gd name="connsiteX18" fmla="*/ 438630 w 495300"/>
                  <a:gd name="connsiteY18" fmla="*/ 429246 h 523875"/>
                  <a:gd name="connsiteX19" fmla="*/ 438630 w 495300"/>
                  <a:gd name="connsiteY19" fmla="*/ 324471 h 523875"/>
                  <a:gd name="connsiteX20" fmla="*/ 420533 w 495300"/>
                  <a:gd name="connsiteY20" fmla="*/ 305421 h 523875"/>
                  <a:gd name="connsiteX21" fmla="*/ 419580 w 495300"/>
                  <a:gd name="connsiteY21" fmla="*/ 305421 h 523875"/>
                  <a:gd name="connsiteX22" fmla="*/ 257655 w 495300"/>
                  <a:gd name="connsiteY22" fmla="*/ 305421 h 523875"/>
                  <a:gd name="connsiteX23" fmla="*/ 257655 w 495300"/>
                  <a:gd name="connsiteY23" fmla="*/ 429246 h 523875"/>
                  <a:gd name="connsiteX24" fmla="*/ 276705 w 495300"/>
                  <a:gd name="connsiteY24" fmla="*/ 429246 h 523875"/>
                  <a:gd name="connsiteX25" fmla="*/ 295755 w 495300"/>
                  <a:gd name="connsiteY25" fmla="*/ 448296 h 523875"/>
                  <a:gd name="connsiteX26" fmla="*/ 295755 w 495300"/>
                  <a:gd name="connsiteY26" fmla="*/ 505446 h 523875"/>
                  <a:gd name="connsiteX27" fmla="*/ 276705 w 495300"/>
                  <a:gd name="connsiteY27" fmla="*/ 524496 h 523875"/>
                  <a:gd name="connsiteX28" fmla="*/ 219555 w 495300"/>
                  <a:gd name="connsiteY28" fmla="*/ 524496 h 523875"/>
                  <a:gd name="connsiteX29" fmla="*/ 200505 w 495300"/>
                  <a:gd name="connsiteY29" fmla="*/ 505446 h 523875"/>
                  <a:gd name="connsiteX30" fmla="*/ 200505 w 495300"/>
                  <a:gd name="connsiteY30" fmla="*/ 448296 h 523875"/>
                  <a:gd name="connsiteX31" fmla="*/ 219555 w 495300"/>
                  <a:gd name="connsiteY31" fmla="*/ 429246 h 523875"/>
                  <a:gd name="connsiteX32" fmla="*/ 238605 w 495300"/>
                  <a:gd name="connsiteY32" fmla="*/ 429246 h 523875"/>
                  <a:gd name="connsiteX33" fmla="*/ 238605 w 495300"/>
                  <a:gd name="connsiteY33" fmla="*/ 305421 h 523875"/>
                  <a:gd name="connsiteX34" fmla="*/ 76680 w 495300"/>
                  <a:gd name="connsiteY34" fmla="*/ 305421 h 523875"/>
                  <a:gd name="connsiteX35" fmla="*/ 57630 w 495300"/>
                  <a:gd name="connsiteY35" fmla="*/ 323519 h 523875"/>
                  <a:gd name="connsiteX36" fmla="*/ 57630 w 495300"/>
                  <a:gd name="connsiteY36" fmla="*/ 324471 h 523875"/>
                  <a:gd name="connsiteX37" fmla="*/ 57630 w 495300"/>
                  <a:gd name="connsiteY37" fmla="*/ 429246 h 523875"/>
                  <a:gd name="connsiteX38" fmla="*/ 76680 w 495300"/>
                  <a:gd name="connsiteY38" fmla="*/ 429246 h 523875"/>
                  <a:gd name="connsiteX39" fmla="*/ 95730 w 495300"/>
                  <a:gd name="connsiteY39" fmla="*/ 448296 h 523875"/>
                  <a:gd name="connsiteX40" fmla="*/ 95730 w 495300"/>
                  <a:gd name="connsiteY40" fmla="*/ 505446 h 523875"/>
                  <a:gd name="connsiteX41" fmla="*/ 76680 w 495300"/>
                  <a:gd name="connsiteY41" fmla="*/ 524496 h 523875"/>
                  <a:gd name="connsiteX42" fmla="*/ 19530 w 495300"/>
                  <a:gd name="connsiteY42" fmla="*/ 524496 h 523875"/>
                  <a:gd name="connsiteX43" fmla="*/ 480 w 495300"/>
                  <a:gd name="connsiteY43" fmla="*/ 505446 h 523875"/>
                  <a:gd name="connsiteX44" fmla="*/ 480 w 495300"/>
                  <a:gd name="connsiteY44" fmla="*/ 448296 h 523875"/>
                  <a:gd name="connsiteX45" fmla="*/ 19530 w 495300"/>
                  <a:gd name="connsiteY45" fmla="*/ 429246 h 523875"/>
                  <a:gd name="connsiteX46" fmla="*/ 38580 w 495300"/>
                  <a:gd name="connsiteY46" fmla="*/ 429246 h 523875"/>
                  <a:gd name="connsiteX47" fmla="*/ 38580 w 495300"/>
                  <a:gd name="connsiteY47" fmla="*/ 324471 h 523875"/>
                  <a:gd name="connsiteX48" fmla="*/ 74775 w 495300"/>
                  <a:gd name="connsiteY48" fmla="*/ 286371 h 523875"/>
                  <a:gd name="connsiteX49" fmla="*/ 76680 w 495300"/>
                  <a:gd name="connsiteY49" fmla="*/ 286371 h 523875"/>
                  <a:gd name="connsiteX50" fmla="*/ 238605 w 495300"/>
                  <a:gd name="connsiteY50" fmla="*/ 286371 h 523875"/>
                  <a:gd name="connsiteX51" fmla="*/ 238605 w 495300"/>
                  <a:gd name="connsiteY51" fmla="*/ 162546 h 523875"/>
                  <a:gd name="connsiteX52" fmla="*/ 124305 w 495300"/>
                  <a:gd name="connsiteY52" fmla="*/ 162546 h 523875"/>
                  <a:gd name="connsiteX53" fmla="*/ 95730 w 495300"/>
                  <a:gd name="connsiteY53" fmla="*/ 133971 h 523875"/>
                  <a:gd name="connsiteX54" fmla="*/ 95730 w 495300"/>
                  <a:gd name="connsiteY54" fmla="*/ 29196 h 523875"/>
                  <a:gd name="connsiteX55" fmla="*/ 124305 w 495300"/>
                  <a:gd name="connsiteY55" fmla="*/ 621 h 523875"/>
                  <a:gd name="connsiteX56" fmla="*/ 371955 w 495300"/>
                  <a:gd name="connsiteY56" fmla="*/ 621 h 523875"/>
                  <a:gd name="connsiteX57" fmla="*/ 148118 w 495300"/>
                  <a:gd name="connsiteY57" fmla="*/ 95871 h 523875"/>
                  <a:gd name="connsiteX58" fmla="*/ 133830 w 495300"/>
                  <a:gd name="connsiteY58" fmla="*/ 110159 h 523875"/>
                  <a:gd name="connsiteX59" fmla="*/ 148118 w 495300"/>
                  <a:gd name="connsiteY59" fmla="*/ 124446 h 523875"/>
                  <a:gd name="connsiteX60" fmla="*/ 162405 w 495300"/>
                  <a:gd name="connsiteY60" fmla="*/ 110159 h 523875"/>
                  <a:gd name="connsiteX61" fmla="*/ 148118 w 495300"/>
                  <a:gd name="connsiteY61" fmla="*/ 95871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495300" h="523875">
                    <a:moveTo>
                      <a:pt x="371955" y="621"/>
                    </a:moveTo>
                    <a:cubicBezTo>
                      <a:pt x="388148" y="621"/>
                      <a:pt x="400530" y="13004"/>
                      <a:pt x="400530" y="29196"/>
                    </a:cubicBezTo>
                    <a:lnTo>
                      <a:pt x="400530" y="133971"/>
                    </a:lnTo>
                    <a:cubicBezTo>
                      <a:pt x="400530" y="150164"/>
                      <a:pt x="388148" y="162546"/>
                      <a:pt x="371955" y="162546"/>
                    </a:cubicBezTo>
                    <a:lnTo>
                      <a:pt x="257655" y="162546"/>
                    </a:lnTo>
                    <a:lnTo>
                      <a:pt x="257655" y="286371"/>
                    </a:lnTo>
                    <a:lnTo>
                      <a:pt x="419580" y="286371"/>
                    </a:lnTo>
                    <a:cubicBezTo>
                      <a:pt x="439583" y="286371"/>
                      <a:pt x="456727" y="302564"/>
                      <a:pt x="457680" y="322566"/>
                    </a:cubicBezTo>
                    <a:lnTo>
                      <a:pt x="457680" y="324471"/>
                    </a:lnTo>
                    <a:lnTo>
                      <a:pt x="457680" y="429246"/>
                    </a:lnTo>
                    <a:lnTo>
                      <a:pt x="476730" y="429246"/>
                    </a:lnTo>
                    <a:cubicBezTo>
                      <a:pt x="487208" y="429246"/>
                      <a:pt x="495780" y="437819"/>
                      <a:pt x="495780" y="448296"/>
                    </a:cubicBezTo>
                    <a:lnTo>
                      <a:pt x="495780" y="505446"/>
                    </a:lnTo>
                    <a:cubicBezTo>
                      <a:pt x="495780" y="515924"/>
                      <a:pt x="487208" y="524496"/>
                      <a:pt x="476730" y="524496"/>
                    </a:cubicBezTo>
                    <a:lnTo>
                      <a:pt x="419580" y="524496"/>
                    </a:lnTo>
                    <a:cubicBezTo>
                      <a:pt x="409102" y="524496"/>
                      <a:pt x="400530" y="515924"/>
                      <a:pt x="400530" y="505446"/>
                    </a:cubicBezTo>
                    <a:lnTo>
                      <a:pt x="400530" y="448296"/>
                    </a:lnTo>
                    <a:cubicBezTo>
                      <a:pt x="400530" y="437819"/>
                      <a:pt x="409102" y="429246"/>
                      <a:pt x="419580" y="429246"/>
                    </a:cubicBezTo>
                    <a:lnTo>
                      <a:pt x="438630" y="429246"/>
                    </a:lnTo>
                    <a:lnTo>
                      <a:pt x="438630" y="324471"/>
                    </a:lnTo>
                    <a:cubicBezTo>
                      <a:pt x="438630" y="313994"/>
                      <a:pt x="431010" y="306374"/>
                      <a:pt x="420533" y="305421"/>
                    </a:cubicBezTo>
                    <a:lnTo>
                      <a:pt x="419580" y="305421"/>
                    </a:lnTo>
                    <a:lnTo>
                      <a:pt x="257655" y="305421"/>
                    </a:lnTo>
                    <a:lnTo>
                      <a:pt x="257655" y="429246"/>
                    </a:lnTo>
                    <a:lnTo>
                      <a:pt x="276705" y="429246"/>
                    </a:lnTo>
                    <a:cubicBezTo>
                      <a:pt x="287183" y="429246"/>
                      <a:pt x="295755" y="437819"/>
                      <a:pt x="295755" y="448296"/>
                    </a:cubicBezTo>
                    <a:lnTo>
                      <a:pt x="295755" y="505446"/>
                    </a:lnTo>
                    <a:cubicBezTo>
                      <a:pt x="295755" y="515924"/>
                      <a:pt x="287183" y="524496"/>
                      <a:pt x="276705" y="524496"/>
                    </a:cubicBezTo>
                    <a:lnTo>
                      <a:pt x="219555" y="524496"/>
                    </a:lnTo>
                    <a:cubicBezTo>
                      <a:pt x="209077" y="524496"/>
                      <a:pt x="200505" y="515924"/>
                      <a:pt x="200505" y="505446"/>
                    </a:cubicBezTo>
                    <a:lnTo>
                      <a:pt x="200505" y="448296"/>
                    </a:lnTo>
                    <a:cubicBezTo>
                      <a:pt x="200505" y="437819"/>
                      <a:pt x="209077" y="429246"/>
                      <a:pt x="219555" y="429246"/>
                    </a:cubicBezTo>
                    <a:lnTo>
                      <a:pt x="238605" y="429246"/>
                    </a:lnTo>
                    <a:lnTo>
                      <a:pt x="238605" y="305421"/>
                    </a:lnTo>
                    <a:lnTo>
                      <a:pt x="76680" y="305421"/>
                    </a:lnTo>
                    <a:cubicBezTo>
                      <a:pt x="66202" y="305421"/>
                      <a:pt x="58583" y="313041"/>
                      <a:pt x="57630" y="323519"/>
                    </a:cubicBezTo>
                    <a:lnTo>
                      <a:pt x="57630" y="324471"/>
                    </a:lnTo>
                    <a:lnTo>
                      <a:pt x="57630" y="429246"/>
                    </a:lnTo>
                    <a:lnTo>
                      <a:pt x="76680" y="429246"/>
                    </a:lnTo>
                    <a:cubicBezTo>
                      <a:pt x="87158" y="429246"/>
                      <a:pt x="95730" y="437819"/>
                      <a:pt x="95730" y="448296"/>
                    </a:cubicBezTo>
                    <a:lnTo>
                      <a:pt x="95730" y="505446"/>
                    </a:lnTo>
                    <a:cubicBezTo>
                      <a:pt x="95730" y="515924"/>
                      <a:pt x="87158" y="524496"/>
                      <a:pt x="76680" y="524496"/>
                    </a:cubicBezTo>
                    <a:lnTo>
                      <a:pt x="19530" y="524496"/>
                    </a:lnTo>
                    <a:cubicBezTo>
                      <a:pt x="9052" y="524496"/>
                      <a:pt x="480" y="515924"/>
                      <a:pt x="480" y="505446"/>
                    </a:cubicBezTo>
                    <a:lnTo>
                      <a:pt x="480" y="448296"/>
                    </a:lnTo>
                    <a:cubicBezTo>
                      <a:pt x="480" y="437819"/>
                      <a:pt x="9052" y="429246"/>
                      <a:pt x="19530" y="429246"/>
                    </a:cubicBezTo>
                    <a:lnTo>
                      <a:pt x="38580" y="429246"/>
                    </a:lnTo>
                    <a:lnTo>
                      <a:pt x="38580" y="324471"/>
                    </a:lnTo>
                    <a:cubicBezTo>
                      <a:pt x="38580" y="304469"/>
                      <a:pt x="54773" y="287324"/>
                      <a:pt x="74775" y="286371"/>
                    </a:cubicBezTo>
                    <a:lnTo>
                      <a:pt x="76680" y="286371"/>
                    </a:lnTo>
                    <a:lnTo>
                      <a:pt x="238605" y="286371"/>
                    </a:lnTo>
                    <a:lnTo>
                      <a:pt x="238605" y="162546"/>
                    </a:lnTo>
                    <a:lnTo>
                      <a:pt x="124305" y="162546"/>
                    </a:lnTo>
                    <a:cubicBezTo>
                      <a:pt x="108112" y="162546"/>
                      <a:pt x="95730" y="150164"/>
                      <a:pt x="95730" y="133971"/>
                    </a:cubicBezTo>
                    <a:lnTo>
                      <a:pt x="95730" y="29196"/>
                    </a:lnTo>
                    <a:cubicBezTo>
                      <a:pt x="95730" y="13004"/>
                      <a:pt x="108112" y="621"/>
                      <a:pt x="124305" y="621"/>
                    </a:cubicBezTo>
                    <a:lnTo>
                      <a:pt x="371955" y="621"/>
                    </a:lnTo>
                    <a:close/>
                    <a:moveTo>
                      <a:pt x="148118" y="95871"/>
                    </a:moveTo>
                    <a:cubicBezTo>
                      <a:pt x="140498" y="95871"/>
                      <a:pt x="133830" y="102539"/>
                      <a:pt x="133830" y="110159"/>
                    </a:cubicBezTo>
                    <a:cubicBezTo>
                      <a:pt x="133830" y="117779"/>
                      <a:pt x="140498" y="124446"/>
                      <a:pt x="148118" y="124446"/>
                    </a:cubicBezTo>
                    <a:cubicBezTo>
                      <a:pt x="155737" y="124446"/>
                      <a:pt x="162405" y="117779"/>
                      <a:pt x="162405" y="110159"/>
                    </a:cubicBezTo>
                    <a:cubicBezTo>
                      <a:pt x="162405" y="102539"/>
                      <a:pt x="155737" y="95871"/>
                      <a:pt x="148118" y="95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135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622AE51-FB49-460D-8F24-2F698F4E5663}"/>
                </a:ext>
              </a:extLst>
            </p:cNvPr>
            <p:cNvGrpSpPr/>
            <p:nvPr/>
          </p:nvGrpSpPr>
          <p:grpSpPr>
            <a:xfrm>
              <a:off x="5052784" y="1849715"/>
              <a:ext cx="2073730" cy="4097494"/>
              <a:chOff x="5052784" y="1849715"/>
              <a:chExt cx="2073730" cy="4097494"/>
            </a:xfrm>
          </p:grpSpPr>
          <p:sp>
            <p:nvSpPr>
              <p:cNvPr id="57" name="ComponentBackground3">
                <a:extLst>
                  <a:ext uri="{FF2B5EF4-FFF2-40B4-BE49-F238E27FC236}">
                    <a16:creationId xmlns:a16="http://schemas.microsoft.com/office/drawing/2014/main" id="{33E9FA47-A4F9-4325-B154-F3E5AB2A24E8}"/>
                  </a:ext>
                </a:extLst>
              </p:cNvPr>
              <p:cNvSpPr/>
              <p:nvPr/>
            </p:nvSpPr>
            <p:spPr>
              <a:xfrm>
                <a:off x="5052784" y="2217057"/>
                <a:ext cx="2073730" cy="3153229"/>
              </a:xfrm>
              <a:prstGeom prst="roundRect">
                <a:avLst>
                  <a:gd name="adj" fmla="val 8000"/>
                </a:avLst>
              </a:prstGeom>
              <a:solidFill>
                <a:srgbClr val="FFFFFF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58" name="Shape3">
                <a:extLst>
                  <a:ext uri="{FF2B5EF4-FFF2-40B4-BE49-F238E27FC236}">
                    <a16:creationId xmlns:a16="http://schemas.microsoft.com/office/drawing/2014/main" id="{30CCB382-DC34-4C19-8793-8EFA67F1EBD7}"/>
                  </a:ext>
                </a:extLst>
              </p:cNvPr>
              <p:cNvSpPr/>
              <p:nvPr/>
            </p:nvSpPr>
            <p:spPr>
              <a:xfrm>
                <a:off x="5715721" y="1849715"/>
                <a:ext cx="747856" cy="747856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59" name="Number3">
                <a:extLst>
                  <a:ext uri="{FF2B5EF4-FFF2-40B4-BE49-F238E27FC236}">
                    <a16:creationId xmlns:a16="http://schemas.microsoft.com/office/drawing/2014/main" id="{4969DFE6-ED8D-4323-998F-5DCB6DB0C54B}"/>
                  </a:ext>
                </a:extLst>
              </p:cNvPr>
              <p:cNvSpPr/>
              <p:nvPr/>
            </p:nvSpPr>
            <p:spPr>
              <a:xfrm>
                <a:off x="5052784" y="5554978"/>
                <a:ext cx="2073730" cy="392231"/>
              </a:xfrm>
              <a:prstGeom prst="chevron">
                <a:avLst/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50000">
                    <a:schemeClr val="accent3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50" b="1" dirty="0"/>
                  <a:t>003</a:t>
                </a:r>
                <a:endParaRPr lang="zh-CN" altLang="en-US" sz="1350" b="1" dirty="0"/>
              </a:p>
            </p:txBody>
          </p:sp>
          <p:cxnSp>
            <p:nvCxnSpPr>
              <p:cNvPr id="60" name="Line3">
                <a:extLst>
                  <a:ext uri="{FF2B5EF4-FFF2-40B4-BE49-F238E27FC236}">
                    <a16:creationId xmlns:a16="http://schemas.microsoft.com/office/drawing/2014/main" id="{F78F6DBB-D588-494D-99F4-B1C7B52871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89649" y="5370286"/>
                <a:ext cx="0" cy="18469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3">
                <a:extLst>
                  <a:ext uri="{FF2B5EF4-FFF2-40B4-BE49-F238E27FC236}">
                    <a16:creationId xmlns:a16="http://schemas.microsoft.com/office/drawing/2014/main" id="{081599E6-D42E-4329-8F39-295BA99F22D4}"/>
                  </a:ext>
                </a:extLst>
              </p:cNvPr>
              <p:cNvSpPr/>
              <p:nvPr/>
            </p:nvSpPr>
            <p:spPr>
              <a:xfrm>
                <a:off x="5155072" y="3564069"/>
                <a:ext cx="1869154" cy="1515313"/>
              </a:xfrm>
              <a:prstGeom prst="snip2SameRect">
                <a:avLst>
                  <a:gd name="adj1" fmla="val 0"/>
                  <a:gd name="adj2" fmla="val 0"/>
                </a:avLst>
              </a:prstGeom>
              <a:ln>
                <a:noFill/>
              </a:ln>
            </p:spPr>
            <p:txBody>
              <a:bodyPr wrap="square" lIns="68580" tIns="34290" rIns="68580" bIns="3429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zh-CN" sz="9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明确的市场定位有助于企业合理分配资源，集中精力开发和推广符合目标市场需求的产品，提高资源利用效率，降低开发成本</a:t>
                </a:r>
                <a:endParaRPr lang="en-US" altLang="zh-CN" sz="900"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62" name="Bullet3">
                <a:extLst>
                  <a:ext uri="{FF2B5EF4-FFF2-40B4-BE49-F238E27FC236}">
                    <a16:creationId xmlns:a16="http://schemas.microsoft.com/office/drawing/2014/main" id="{E45CFD97-F1FC-4864-8ACA-A31BFC54AD68}"/>
                  </a:ext>
                </a:extLst>
              </p:cNvPr>
              <p:cNvSpPr txBox="1"/>
              <p:nvPr/>
            </p:nvSpPr>
            <p:spPr bwMode="auto">
              <a:xfrm>
                <a:off x="5155072" y="2513416"/>
                <a:ext cx="1869154" cy="956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zh-CN" altLang="zh-CN" sz="16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优化资源配置</a:t>
                </a:r>
                <a:endParaRPr lang="en-US" altLang="zh-CN" sz="1600" b="1" dirty="0">
                  <a:solidFill>
                    <a:srgbClr val="000000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63" name="IconBackground3">
                <a:extLst>
                  <a:ext uri="{FF2B5EF4-FFF2-40B4-BE49-F238E27FC236}">
                    <a16:creationId xmlns:a16="http://schemas.microsoft.com/office/drawing/2014/main" id="{B9BB8AF8-3A93-440C-8316-2AD043A4E75C}"/>
                  </a:ext>
                </a:extLst>
              </p:cNvPr>
              <p:cNvSpPr/>
              <p:nvPr/>
            </p:nvSpPr>
            <p:spPr>
              <a:xfrm>
                <a:off x="5781401" y="1908811"/>
                <a:ext cx="616494" cy="616492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50000">
                    <a:schemeClr val="accent3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64" name="Icon3">
                <a:extLst>
                  <a:ext uri="{FF2B5EF4-FFF2-40B4-BE49-F238E27FC236}">
                    <a16:creationId xmlns:a16="http://schemas.microsoft.com/office/drawing/2014/main" id="{89721718-5197-45CA-AB3D-03C7EF5FCE38}"/>
                  </a:ext>
                </a:extLst>
              </p:cNvPr>
              <p:cNvSpPr/>
              <p:nvPr/>
            </p:nvSpPr>
            <p:spPr>
              <a:xfrm>
                <a:off x="5920094" y="2089892"/>
                <a:ext cx="339108" cy="254330"/>
              </a:xfrm>
              <a:custGeom>
                <a:avLst/>
                <a:gdLst>
                  <a:gd name="connsiteX0" fmla="*/ 505433 w 533400"/>
                  <a:gd name="connsiteY0" fmla="*/ 621 h 400050"/>
                  <a:gd name="connsiteX1" fmla="*/ 534008 w 533400"/>
                  <a:gd name="connsiteY1" fmla="*/ 29196 h 400050"/>
                  <a:gd name="connsiteX2" fmla="*/ 534008 w 533400"/>
                  <a:gd name="connsiteY2" fmla="*/ 372096 h 400050"/>
                  <a:gd name="connsiteX3" fmla="*/ 505433 w 533400"/>
                  <a:gd name="connsiteY3" fmla="*/ 400671 h 400050"/>
                  <a:gd name="connsiteX4" fmla="*/ 29183 w 533400"/>
                  <a:gd name="connsiteY4" fmla="*/ 400671 h 400050"/>
                  <a:gd name="connsiteX5" fmla="*/ 608 w 533400"/>
                  <a:gd name="connsiteY5" fmla="*/ 372096 h 400050"/>
                  <a:gd name="connsiteX6" fmla="*/ 608 w 533400"/>
                  <a:gd name="connsiteY6" fmla="*/ 29196 h 400050"/>
                  <a:gd name="connsiteX7" fmla="*/ 29183 w 533400"/>
                  <a:gd name="connsiteY7" fmla="*/ 621 h 400050"/>
                  <a:gd name="connsiteX8" fmla="*/ 505433 w 533400"/>
                  <a:gd name="connsiteY8" fmla="*/ 621 h 400050"/>
                  <a:gd name="connsiteX9" fmla="*/ 391133 w 533400"/>
                  <a:gd name="connsiteY9" fmla="*/ 198741 h 400050"/>
                  <a:gd name="connsiteX10" fmla="*/ 351128 w 533400"/>
                  <a:gd name="connsiteY10" fmla="*/ 204456 h 400050"/>
                  <a:gd name="connsiteX11" fmla="*/ 351128 w 533400"/>
                  <a:gd name="connsiteY11" fmla="*/ 204456 h 400050"/>
                  <a:gd name="connsiteX12" fmla="*/ 267308 w 533400"/>
                  <a:gd name="connsiteY12" fmla="*/ 315899 h 400050"/>
                  <a:gd name="connsiteX13" fmla="*/ 264451 w 533400"/>
                  <a:gd name="connsiteY13" fmla="*/ 318756 h 400050"/>
                  <a:gd name="connsiteX14" fmla="*/ 224446 w 533400"/>
                  <a:gd name="connsiteY14" fmla="*/ 318756 h 400050"/>
                  <a:gd name="connsiteX15" fmla="*/ 224446 w 533400"/>
                  <a:gd name="connsiteY15" fmla="*/ 318756 h 400050"/>
                  <a:gd name="connsiteX16" fmla="*/ 162533 w 533400"/>
                  <a:gd name="connsiteY16" fmla="*/ 257796 h 400050"/>
                  <a:gd name="connsiteX17" fmla="*/ 160628 w 533400"/>
                  <a:gd name="connsiteY17" fmla="*/ 255891 h 400050"/>
                  <a:gd name="connsiteX18" fmla="*/ 120623 w 533400"/>
                  <a:gd name="connsiteY18" fmla="*/ 259701 h 400050"/>
                  <a:gd name="connsiteX19" fmla="*/ 120623 w 533400"/>
                  <a:gd name="connsiteY19" fmla="*/ 259701 h 400050"/>
                  <a:gd name="connsiteX20" fmla="*/ 32993 w 533400"/>
                  <a:gd name="connsiteY20" fmla="*/ 366381 h 400050"/>
                  <a:gd name="connsiteX21" fmla="*/ 31088 w 533400"/>
                  <a:gd name="connsiteY21" fmla="*/ 372096 h 400050"/>
                  <a:gd name="connsiteX22" fmla="*/ 40613 w 533400"/>
                  <a:gd name="connsiteY22" fmla="*/ 381621 h 400050"/>
                  <a:gd name="connsiteX23" fmla="*/ 40613 w 533400"/>
                  <a:gd name="connsiteY23" fmla="*/ 381621 h 400050"/>
                  <a:gd name="connsiteX24" fmla="*/ 497813 w 533400"/>
                  <a:gd name="connsiteY24" fmla="*/ 381621 h 400050"/>
                  <a:gd name="connsiteX25" fmla="*/ 503528 w 533400"/>
                  <a:gd name="connsiteY25" fmla="*/ 379716 h 400050"/>
                  <a:gd name="connsiteX26" fmla="*/ 506386 w 533400"/>
                  <a:gd name="connsiteY26" fmla="*/ 366381 h 400050"/>
                  <a:gd name="connsiteX27" fmla="*/ 506386 w 533400"/>
                  <a:gd name="connsiteY27" fmla="*/ 366381 h 400050"/>
                  <a:gd name="connsiteX28" fmla="*/ 398753 w 533400"/>
                  <a:gd name="connsiteY28" fmla="*/ 205409 h 400050"/>
                  <a:gd name="connsiteX29" fmla="*/ 391133 w 533400"/>
                  <a:gd name="connsiteY29" fmla="*/ 198741 h 400050"/>
                  <a:gd name="connsiteX30" fmla="*/ 95858 w 533400"/>
                  <a:gd name="connsiteY30" fmla="*/ 57771 h 400050"/>
                  <a:gd name="connsiteX31" fmla="*/ 57758 w 533400"/>
                  <a:gd name="connsiteY31" fmla="*/ 95871 h 400050"/>
                  <a:gd name="connsiteX32" fmla="*/ 95858 w 533400"/>
                  <a:gd name="connsiteY32" fmla="*/ 133971 h 400050"/>
                  <a:gd name="connsiteX33" fmla="*/ 133958 w 533400"/>
                  <a:gd name="connsiteY33" fmla="*/ 95871 h 400050"/>
                  <a:gd name="connsiteX34" fmla="*/ 95858 w 533400"/>
                  <a:gd name="connsiteY34" fmla="*/ 57771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33400" h="400050">
                    <a:moveTo>
                      <a:pt x="505433" y="621"/>
                    </a:moveTo>
                    <a:cubicBezTo>
                      <a:pt x="521626" y="621"/>
                      <a:pt x="534008" y="13004"/>
                      <a:pt x="534008" y="29196"/>
                    </a:cubicBezTo>
                    <a:lnTo>
                      <a:pt x="534008" y="372096"/>
                    </a:lnTo>
                    <a:cubicBezTo>
                      <a:pt x="534008" y="388289"/>
                      <a:pt x="521626" y="400671"/>
                      <a:pt x="505433" y="400671"/>
                    </a:cubicBezTo>
                    <a:lnTo>
                      <a:pt x="29183" y="400671"/>
                    </a:lnTo>
                    <a:cubicBezTo>
                      <a:pt x="12990" y="400671"/>
                      <a:pt x="608" y="388289"/>
                      <a:pt x="608" y="372096"/>
                    </a:cubicBezTo>
                    <a:lnTo>
                      <a:pt x="608" y="29196"/>
                    </a:lnTo>
                    <a:cubicBezTo>
                      <a:pt x="608" y="13004"/>
                      <a:pt x="12990" y="621"/>
                      <a:pt x="29183" y="621"/>
                    </a:cubicBezTo>
                    <a:lnTo>
                      <a:pt x="505433" y="621"/>
                    </a:lnTo>
                    <a:close/>
                    <a:moveTo>
                      <a:pt x="391133" y="198741"/>
                    </a:moveTo>
                    <a:cubicBezTo>
                      <a:pt x="378751" y="189216"/>
                      <a:pt x="360653" y="192074"/>
                      <a:pt x="351128" y="204456"/>
                    </a:cubicBezTo>
                    <a:lnTo>
                      <a:pt x="351128" y="204456"/>
                    </a:lnTo>
                    <a:lnTo>
                      <a:pt x="267308" y="315899"/>
                    </a:lnTo>
                    <a:cubicBezTo>
                      <a:pt x="266355" y="316851"/>
                      <a:pt x="265403" y="317804"/>
                      <a:pt x="264451" y="318756"/>
                    </a:cubicBezTo>
                    <a:cubicBezTo>
                      <a:pt x="253021" y="330186"/>
                      <a:pt x="234923" y="330186"/>
                      <a:pt x="224446" y="318756"/>
                    </a:cubicBezTo>
                    <a:lnTo>
                      <a:pt x="224446" y="318756"/>
                    </a:lnTo>
                    <a:lnTo>
                      <a:pt x="162533" y="257796"/>
                    </a:lnTo>
                    <a:cubicBezTo>
                      <a:pt x="161580" y="256844"/>
                      <a:pt x="161580" y="256844"/>
                      <a:pt x="160628" y="255891"/>
                    </a:cubicBezTo>
                    <a:cubicBezTo>
                      <a:pt x="148246" y="245414"/>
                      <a:pt x="130148" y="247319"/>
                      <a:pt x="120623" y="259701"/>
                    </a:cubicBezTo>
                    <a:lnTo>
                      <a:pt x="120623" y="259701"/>
                    </a:lnTo>
                    <a:lnTo>
                      <a:pt x="32993" y="366381"/>
                    </a:lnTo>
                    <a:cubicBezTo>
                      <a:pt x="32040" y="368286"/>
                      <a:pt x="31088" y="370191"/>
                      <a:pt x="31088" y="372096"/>
                    </a:cubicBezTo>
                    <a:cubicBezTo>
                      <a:pt x="31088" y="377811"/>
                      <a:pt x="34898" y="381621"/>
                      <a:pt x="40613" y="381621"/>
                    </a:cubicBezTo>
                    <a:lnTo>
                      <a:pt x="40613" y="381621"/>
                    </a:lnTo>
                    <a:lnTo>
                      <a:pt x="497813" y="381621"/>
                    </a:lnTo>
                    <a:cubicBezTo>
                      <a:pt x="499718" y="381621"/>
                      <a:pt x="501623" y="380669"/>
                      <a:pt x="503528" y="379716"/>
                    </a:cubicBezTo>
                    <a:cubicBezTo>
                      <a:pt x="508290" y="376859"/>
                      <a:pt x="509243" y="371144"/>
                      <a:pt x="506386" y="366381"/>
                    </a:cubicBezTo>
                    <a:lnTo>
                      <a:pt x="506386" y="366381"/>
                    </a:lnTo>
                    <a:lnTo>
                      <a:pt x="398753" y="205409"/>
                    </a:lnTo>
                    <a:cubicBezTo>
                      <a:pt x="395896" y="202551"/>
                      <a:pt x="393990" y="200646"/>
                      <a:pt x="391133" y="198741"/>
                    </a:cubicBezTo>
                    <a:close/>
                    <a:moveTo>
                      <a:pt x="95858" y="57771"/>
                    </a:moveTo>
                    <a:cubicBezTo>
                      <a:pt x="74903" y="57771"/>
                      <a:pt x="57758" y="74916"/>
                      <a:pt x="57758" y="95871"/>
                    </a:cubicBezTo>
                    <a:cubicBezTo>
                      <a:pt x="57758" y="116826"/>
                      <a:pt x="74903" y="133971"/>
                      <a:pt x="95858" y="133971"/>
                    </a:cubicBezTo>
                    <a:cubicBezTo>
                      <a:pt x="116813" y="133971"/>
                      <a:pt x="133958" y="116826"/>
                      <a:pt x="133958" y="95871"/>
                    </a:cubicBezTo>
                    <a:cubicBezTo>
                      <a:pt x="133958" y="74916"/>
                      <a:pt x="116813" y="57771"/>
                      <a:pt x="95858" y="577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135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1CC255A7-5A16-42FD-B356-D5E5E58C3F19}"/>
                </a:ext>
              </a:extLst>
            </p:cNvPr>
            <p:cNvGrpSpPr/>
            <p:nvPr/>
          </p:nvGrpSpPr>
          <p:grpSpPr>
            <a:xfrm>
              <a:off x="7248976" y="1849715"/>
              <a:ext cx="2073730" cy="4097493"/>
              <a:chOff x="7248976" y="1849715"/>
              <a:chExt cx="2073730" cy="4097493"/>
            </a:xfrm>
          </p:grpSpPr>
          <p:sp>
            <p:nvSpPr>
              <p:cNvPr id="49" name="ComponentBackground4">
                <a:extLst>
                  <a:ext uri="{FF2B5EF4-FFF2-40B4-BE49-F238E27FC236}">
                    <a16:creationId xmlns:a16="http://schemas.microsoft.com/office/drawing/2014/main" id="{5E58BDCD-1C79-49DF-B7C2-C26210B02AB4}"/>
                  </a:ext>
                </a:extLst>
              </p:cNvPr>
              <p:cNvSpPr/>
              <p:nvPr/>
            </p:nvSpPr>
            <p:spPr>
              <a:xfrm>
                <a:off x="7248976" y="2217057"/>
                <a:ext cx="2073730" cy="3153229"/>
              </a:xfrm>
              <a:prstGeom prst="roundRect">
                <a:avLst>
                  <a:gd name="adj" fmla="val 8000"/>
                </a:avLst>
              </a:prstGeom>
              <a:solidFill>
                <a:srgbClr val="FFFFFF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50" name="Shape4">
                <a:extLst>
                  <a:ext uri="{FF2B5EF4-FFF2-40B4-BE49-F238E27FC236}">
                    <a16:creationId xmlns:a16="http://schemas.microsoft.com/office/drawing/2014/main" id="{F72B641B-F17E-4C2E-8509-984BDF44216F}"/>
                  </a:ext>
                </a:extLst>
              </p:cNvPr>
              <p:cNvSpPr/>
              <p:nvPr/>
            </p:nvSpPr>
            <p:spPr>
              <a:xfrm>
                <a:off x="7911913" y="1849715"/>
                <a:ext cx="747856" cy="74785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51" name="Number4">
                <a:extLst>
                  <a:ext uri="{FF2B5EF4-FFF2-40B4-BE49-F238E27FC236}">
                    <a16:creationId xmlns:a16="http://schemas.microsoft.com/office/drawing/2014/main" id="{63E032A9-F961-4078-8FCA-1F1048E902A7}"/>
                  </a:ext>
                </a:extLst>
              </p:cNvPr>
              <p:cNvSpPr/>
              <p:nvPr/>
            </p:nvSpPr>
            <p:spPr>
              <a:xfrm>
                <a:off x="7248976" y="5554977"/>
                <a:ext cx="2073730" cy="392231"/>
              </a:xfrm>
              <a:prstGeom prst="chevron">
                <a:avLst/>
              </a:prstGeom>
              <a:gradFill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50000">
                    <a:schemeClr val="accent4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50" b="1" dirty="0"/>
                  <a:t>004</a:t>
                </a:r>
                <a:endParaRPr lang="zh-CN" altLang="en-US" sz="1350" b="1" dirty="0"/>
              </a:p>
            </p:txBody>
          </p:sp>
          <p:cxnSp>
            <p:nvCxnSpPr>
              <p:cNvPr id="52" name="Line4">
                <a:extLst>
                  <a:ext uri="{FF2B5EF4-FFF2-40B4-BE49-F238E27FC236}">
                    <a16:creationId xmlns:a16="http://schemas.microsoft.com/office/drawing/2014/main" id="{CE5E9913-B7F4-41CA-AAEB-9958C03E94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85841" y="5370286"/>
                <a:ext cx="0" cy="184690"/>
              </a:xfrm>
              <a:prstGeom prst="line">
                <a:avLst/>
              </a:prstGeom>
              <a:ln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4">
                <a:extLst>
                  <a:ext uri="{FF2B5EF4-FFF2-40B4-BE49-F238E27FC236}">
                    <a16:creationId xmlns:a16="http://schemas.microsoft.com/office/drawing/2014/main" id="{0C977B67-C4ED-4A0A-8BAC-768F98CA2B66}"/>
                  </a:ext>
                </a:extLst>
              </p:cNvPr>
              <p:cNvSpPr/>
              <p:nvPr/>
            </p:nvSpPr>
            <p:spPr>
              <a:xfrm>
                <a:off x="7351264" y="3564070"/>
                <a:ext cx="1869154" cy="1515313"/>
              </a:xfrm>
              <a:prstGeom prst="snip2SameRect">
                <a:avLst>
                  <a:gd name="adj1" fmla="val 0"/>
                  <a:gd name="adj2" fmla="val 0"/>
                </a:avLst>
              </a:prstGeom>
              <a:ln>
                <a:noFill/>
              </a:ln>
            </p:spPr>
            <p:txBody>
              <a:bodyPr wrap="square" lIns="68580" tIns="34290" rIns="68580" bIns="3429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zh-CN" sz="9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市场定位为产品开发提供了明确的方向和目标，确保产品功能和特性符合市场需求，减少开发过程中的盲目性和不确定性</a:t>
                </a:r>
                <a:endParaRPr lang="en-US" altLang="zh-CN" sz="900"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54" name="Bullet4">
                <a:extLst>
                  <a:ext uri="{FF2B5EF4-FFF2-40B4-BE49-F238E27FC236}">
                    <a16:creationId xmlns:a16="http://schemas.microsoft.com/office/drawing/2014/main" id="{138FC0C9-6C47-40AF-840B-0DCA3EA7444A}"/>
                  </a:ext>
                </a:extLst>
              </p:cNvPr>
              <p:cNvSpPr txBox="1"/>
              <p:nvPr/>
            </p:nvSpPr>
            <p:spPr bwMode="auto">
              <a:xfrm>
                <a:off x="7351264" y="2513415"/>
                <a:ext cx="1869154" cy="956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zh-CN" altLang="zh-CN" sz="16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指导产品开发</a:t>
                </a:r>
                <a:endParaRPr lang="en-US" altLang="zh-CN" sz="1600" b="1" dirty="0">
                  <a:solidFill>
                    <a:srgbClr val="000000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55" name="IconBackground4">
                <a:extLst>
                  <a:ext uri="{FF2B5EF4-FFF2-40B4-BE49-F238E27FC236}">
                    <a16:creationId xmlns:a16="http://schemas.microsoft.com/office/drawing/2014/main" id="{3C9B96F6-B6FE-4BA4-AA6A-FEB3BB97CA29}"/>
                  </a:ext>
                </a:extLst>
              </p:cNvPr>
              <p:cNvSpPr/>
              <p:nvPr/>
            </p:nvSpPr>
            <p:spPr>
              <a:xfrm>
                <a:off x="7977594" y="1908811"/>
                <a:ext cx="616494" cy="616492"/>
              </a:xfrm>
              <a:prstGeom prst="ellipse">
                <a:avLst/>
              </a:prstGeom>
              <a:gradFill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50000">
                    <a:schemeClr val="accent4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56" name="Icon4">
                <a:extLst>
                  <a:ext uri="{FF2B5EF4-FFF2-40B4-BE49-F238E27FC236}">
                    <a16:creationId xmlns:a16="http://schemas.microsoft.com/office/drawing/2014/main" id="{FA23A023-7CAF-4C38-8929-4CEE50E62551}"/>
                  </a:ext>
                </a:extLst>
              </p:cNvPr>
              <p:cNvSpPr/>
              <p:nvPr/>
            </p:nvSpPr>
            <p:spPr>
              <a:xfrm>
                <a:off x="8130883" y="2050832"/>
                <a:ext cx="309916" cy="332450"/>
              </a:xfrm>
              <a:custGeom>
                <a:avLst/>
                <a:gdLst>
                  <a:gd name="connsiteX0" fmla="*/ 8356 w 487477"/>
                  <a:gd name="connsiteY0" fmla="*/ 512114 h 522922"/>
                  <a:gd name="connsiteX1" fmla="*/ 8356 w 487477"/>
                  <a:gd name="connsiteY1" fmla="*/ 512114 h 522922"/>
                  <a:gd name="connsiteX2" fmla="*/ 8356 w 487477"/>
                  <a:gd name="connsiteY2" fmla="*/ 512114 h 522922"/>
                  <a:gd name="connsiteX3" fmla="*/ 7404 w 487477"/>
                  <a:gd name="connsiteY3" fmla="*/ 511161 h 522922"/>
                  <a:gd name="connsiteX4" fmla="*/ 5499 w 487477"/>
                  <a:gd name="connsiteY4" fmla="*/ 508303 h 522922"/>
                  <a:gd name="connsiteX5" fmla="*/ 5499 w 487477"/>
                  <a:gd name="connsiteY5" fmla="*/ 508303 h 522922"/>
                  <a:gd name="connsiteX6" fmla="*/ 5499 w 487477"/>
                  <a:gd name="connsiteY6" fmla="*/ 507351 h 522922"/>
                  <a:gd name="connsiteX7" fmla="*/ 4546 w 487477"/>
                  <a:gd name="connsiteY7" fmla="*/ 505446 h 522922"/>
                  <a:gd name="connsiteX8" fmla="*/ 3593 w 487477"/>
                  <a:gd name="connsiteY8" fmla="*/ 503541 h 522922"/>
                  <a:gd name="connsiteX9" fmla="*/ 3593 w 487477"/>
                  <a:gd name="connsiteY9" fmla="*/ 503541 h 522922"/>
                  <a:gd name="connsiteX10" fmla="*/ 3593 w 487477"/>
                  <a:gd name="connsiteY10" fmla="*/ 503541 h 522922"/>
                  <a:gd name="connsiteX11" fmla="*/ 3593 w 487477"/>
                  <a:gd name="connsiteY11" fmla="*/ 503541 h 522922"/>
                  <a:gd name="connsiteX12" fmla="*/ 2641 w 487477"/>
                  <a:gd name="connsiteY12" fmla="*/ 501636 h 522922"/>
                  <a:gd name="connsiteX13" fmla="*/ 2641 w 487477"/>
                  <a:gd name="connsiteY13" fmla="*/ 500684 h 522922"/>
                  <a:gd name="connsiteX14" fmla="*/ 1689 w 487477"/>
                  <a:gd name="connsiteY14" fmla="*/ 498778 h 522922"/>
                  <a:gd name="connsiteX15" fmla="*/ 736 w 487477"/>
                  <a:gd name="connsiteY15" fmla="*/ 494968 h 522922"/>
                  <a:gd name="connsiteX16" fmla="*/ 736 w 487477"/>
                  <a:gd name="connsiteY16" fmla="*/ 492111 h 522922"/>
                  <a:gd name="connsiteX17" fmla="*/ 736 w 487477"/>
                  <a:gd name="connsiteY17" fmla="*/ 485443 h 522922"/>
                  <a:gd name="connsiteX18" fmla="*/ 5499 w 487477"/>
                  <a:gd name="connsiteY18" fmla="*/ 467346 h 522922"/>
                  <a:gd name="connsiteX19" fmla="*/ 155041 w 487477"/>
                  <a:gd name="connsiteY19" fmla="*/ 151116 h 522922"/>
                  <a:gd name="connsiteX20" fmla="*/ 158851 w 487477"/>
                  <a:gd name="connsiteY20" fmla="*/ 134924 h 522922"/>
                  <a:gd name="connsiteX21" fmla="*/ 158851 w 487477"/>
                  <a:gd name="connsiteY21" fmla="*/ 19671 h 522922"/>
                  <a:gd name="connsiteX22" fmla="*/ 120751 w 487477"/>
                  <a:gd name="connsiteY22" fmla="*/ 19671 h 522922"/>
                  <a:gd name="connsiteX23" fmla="*/ 120751 w 487477"/>
                  <a:gd name="connsiteY23" fmla="*/ 621 h 522922"/>
                  <a:gd name="connsiteX24" fmla="*/ 368401 w 487477"/>
                  <a:gd name="connsiteY24" fmla="*/ 621 h 522922"/>
                  <a:gd name="connsiteX25" fmla="*/ 368401 w 487477"/>
                  <a:gd name="connsiteY25" fmla="*/ 19671 h 522922"/>
                  <a:gd name="connsiteX26" fmla="*/ 330301 w 487477"/>
                  <a:gd name="connsiteY26" fmla="*/ 19671 h 522922"/>
                  <a:gd name="connsiteX27" fmla="*/ 330301 w 487477"/>
                  <a:gd name="connsiteY27" fmla="*/ 134924 h 522922"/>
                  <a:gd name="connsiteX28" fmla="*/ 334111 w 487477"/>
                  <a:gd name="connsiteY28" fmla="*/ 151116 h 522922"/>
                  <a:gd name="connsiteX29" fmla="*/ 483654 w 487477"/>
                  <a:gd name="connsiteY29" fmla="*/ 467346 h 522922"/>
                  <a:gd name="connsiteX30" fmla="*/ 485558 w 487477"/>
                  <a:gd name="connsiteY30" fmla="*/ 504493 h 522922"/>
                  <a:gd name="connsiteX31" fmla="*/ 485558 w 487477"/>
                  <a:gd name="connsiteY31" fmla="*/ 504493 h 522922"/>
                  <a:gd name="connsiteX32" fmla="*/ 484606 w 487477"/>
                  <a:gd name="connsiteY32" fmla="*/ 506399 h 522922"/>
                  <a:gd name="connsiteX33" fmla="*/ 459841 w 487477"/>
                  <a:gd name="connsiteY33" fmla="*/ 523543 h 522922"/>
                  <a:gd name="connsiteX34" fmla="*/ 457936 w 487477"/>
                  <a:gd name="connsiteY34" fmla="*/ 523543 h 522922"/>
                  <a:gd name="connsiteX35" fmla="*/ 32168 w 487477"/>
                  <a:gd name="connsiteY35" fmla="*/ 523543 h 522922"/>
                  <a:gd name="connsiteX36" fmla="*/ 30264 w 487477"/>
                  <a:gd name="connsiteY36" fmla="*/ 523543 h 522922"/>
                  <a:gd name="connsiteX37" fmla="*/ 27406 w 487477"/>
                  <a:gd name="connsiteY37" fmla="*/ 523543 h 522922"/>
                  <a:gd name="connsiteX38" fmla="*/ 23596 w 487477"/>
                  <a:gd name="connsiteY38" fmla="*/ 522591 h 522922"/>
                  <a:gd name="connsiteX39" fmla="*/ 23596 w 487477"/>
                  <a:gd name="connsiteY39" fmla="*/ 522591 h 522922"/>
                  <a:gd name="connsiteX40" fmla="*/ 17881 w 487477"/>
                  <a:gd name="connsiteY40" fmla="*/ 520686 h 522922"/>
                  <a:gd name="connsiteX41" fmla="*/ 15976 w 487477"/>
                  <a:gd name="connsiteY41" fmla="*/ 519734 h 522922"/>
                  <a:gd name="connsiteX42" fmla="*/ 15024 w 487477"/>
                  <a:gd name="connsiteY42" fmla="*/ 518781 h 522922"/>
                  <a:gd name="connsiteX43" fmla="*/ 10261 w 487477"/>
                  <a:gd name="connsiteY43" fmla="*/ 514971 h 522922"/>
                  <a:gd name="connsiteX44" fmla="*/ 8356 w 487477"/>
                  <a:gd name="connsiteY44" fmla="*/ 512114 h 522922"/>
                  <a:gd name="connsiteX45" fmla="*/ 8356 w 487477"/>
                  <a:gd name="connsiteY45" fmla="*/ 512114 h 522922"/>
                  <a:gd name="connsiteX46" fmla="*/ 255054 w 487477"/>
                  <a:gd name="connsiteY46" fmla="*/ 402576 h 522922"/>
                  <a:gd name="connsiteX47" fmla="*/ 252196 w 487477"/>
                  <a:gd name="connsiteY47" fmla="*/ 404481 h 522922"/>
                  <a:gd name="connsiteX48" fmla="*/ 246481 w 487477"/>
                  <a:gd name="connsiteY48" fmla="*/ 408291 h 522922"/>
                  <a:gd name="connsiteX49" fmla="*/ 55029 w 487477"/>
                  <a:gd name="connsiteY49" fmla="*/ 414959 h 522922"/>
                  <a:gd name="connsiteX50" fmla="*/ 51218 w 487477"/>
                  <a:gd name="connsiteY50" fmla="*/ 413053 h 522922"/>
                  <a:gd name="connsiteX51" fmla="*/ 22643 w 487477"/>
                  <a:gd name="connsiteY51" fmla="*/ 474014 h 522922"/>
                  <a:gd name="connsiteX52" fmla="*/ 21691 w 487477"/>
                  <a:gd name="connsiteY52" fmla="*/ 475918 h 522922"/>
                  <a:gd name="connsiteX53" fmla="*/ 21691 w 487477"/>
                  <a:gd name="connsiteY53" fmla="*/ 495921 h 522922"/>
                  <a:gd name="connsiteX54" fmla="*/ 29311 w 487477"/>
                  <a:gd name="connsiteY54" fmla="*/ 502589 h 522922"/>
                  <a:gd name="connsiteX55" fmla="*/ 30264 w 487477"/>
                  <a:gd name="connsiteY55" fmla="*/ 502589 h 522922"/>
                  <a:gd name="connsiteX56" fmla="*/ 31216 w 487477"/>
                  <a:gd name="connsiteY56" fmla="*/ 502589 h 522922"/>
                  <a:gd name="connsiteX57" fmla="*/ 456983 w 487477"/>
                  <a:gd name="connsiteY57" fmla="*/ 502589 h 522922"/>
                  <a:gd name="connsiteX58" fmla="*/ 457936 w 487477"/>
                  <a:gd name="connsiteY58" fmla="*/ 502589 h 522922"/>
                  <a:gd name="connsiteX59" fmla="*/ 466508 w 487477"/>
                  <a:gd name="connsiteY59" fmla="*/ 495921 h 522922"/>
                  <a:gd name="connsiteX60" fmla="*/ 467461 w 487477"/>
                  <a:gd name="connsiteY60" fmla="*/ 477824 h 522922"/>
                  <a:gd name="connsiteX61" fmla="*/ 466508 w 487477"/>
                  <a:gd name="connsiteY61" fmla="*/ 475918 h 522922"/>
                  <a:gd name="connsiteX62" fmla="*/ 465556 w 487477"/>
                  <a:gd name="connsiteY62" fmla="*/ 474014 h 522922"/>
                  <a:gd name="connsiteX63" fmla="*/ 423646 w 487477"/>
                  <a:gd name="connsiteY63" fmla="*/ 385431 h 522922"/>
                  <a:gd name="connsiteX64" fmla="*/ 255054 w 487477"/>
                  <a:gd name="connsiteY64" fmla="*/ 402576 h 522922"/>
                  <a:gd name="connsiteX65" fmla="*/ 305536 w 487477"/>
                  <a:gd name="connsiteY65" fmla="*/ 255891 h 522922"/>
                  <a:gd name="connsiteX66" fmla="*/ 272199 w 487477"/>
                  <a:gd name="connsiteY66" fmla="*/ 289228 h 522922"/>
                  <a:gd name="connsiteX67" fmla="*/ 305536 w 487477"/>
                  <a:gd name="connsiteY67" fmla="*/ 322566 h 522922"/>
                  <a:gd name="connsiteX68" fmla="*/ 338874 w 487477"/>
                  <a:gd name="connsiteY68" fmla="*/ 289228 h 522922"/>
                  <a:gd name="connsiteX69" fmla="*/ 305536 w 487477"/>
                  <a:gd name="connsiteY69" fmla="*/ 255891 h 52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487477" h="522922">
                    <a:moveTo>
                      <a:pt x="8356" y="512114"/>
                    </a:moveTo>
                    <a:lnTo>
                      <a:pt x="8356" y="512114"/>
                    </a:lnTo>
                    <a:lnTo>
                      <a:pt x="8356" y="512114"/>
                    </a:lnTo>
                    <a:lnTo>
                      <a:pt x="7404" y="511161"/>
                    </a:lnTo>
                    <a:cubicBezTo>
                      <a:pt x="6451" y="510209"/>
                      <a:pt x="6451" y="509256"/>
                      <a:pt x="5499" y="508303"/>
                    </a:cubicBezTo>
                    <a:lnTo>
                      <a:pt x="5499" y="508303"/>
                    </a:lnTo>
                    <a:lnTo>
                      <a:pt x="5499" y="507351"/>
                    </a:lnTo>
                    <a:lnTo>
                      <a:pt x="4546" y="505446"/>
                    </a:lnTo>
                    <a:lnTo>
                      <a:pt x="3593" y="503541"/>
                    </a:lnTo>
                    <a:lnTo>
                      <a:pt x="3593" y="503541"/>
                    </a:lnTo>
                    <a:lnTo>
                      <a:pt x="3593" y="503541"/>
                    </a:lnTo>
                    <a:lnTo>
                      <a:pt x="3593" y="503541"/>
                    </a:lnTo>
                    <a:lnTo>
                      <a:pt x="2641" y="501636"/>
                    </a:lnTo>
                    <a:cubicBezTo>
                      <a:pt x="2641" y="501636"/>
                      <a:pt x="2641" y="500684"/>
                      <a:pt x="2641" y="500684"/>
                    </a:cubicBezTo>
                    <a:cubicBezTo>
                      <a:pt x="2641" y="499731"/>
                      <a:pt x="2641" y="499731"/>
                      <a:pt x="1689" y="498778"/>
                    </a:cubicBezTo>
                    <a:cubicBezTo>
                      <a:pt x="1689" y="497826"/>
                      <a:pt x="736" y="495921"/>
                      <a:pt x="736" y="494968"/>
                    </a:cubicBezTo>
                    <a:lnTo>
                      <a:pt x="736" y="492111"/>
                    </a:lnTo>
                    <a:cubicBezTo>
                      <a:pt x="736" y="490206"/>
                      <a:pt x="736" y="487349"/>
                      <a:pt x="736" y="485443"/>
                    </a:cubicBezTo>
                    <a:cubicBezTo>
                      <a:pt x="736" y="478776"/>
                      <a:pt x="2641" y="473061"/>
                      <a:pt x="5499" y="467346"/>
                    </a:cubicBezTo>
                    <a:lnTo>
                      <a:pt x="155041" y="151116"/>
                    </a:lnTo>
                    <a:cubicBezTo>
                      <a:pt x="157899" y="146353"/>
                      <a:pt x="158851" y="140639"/>
                      <a:pt x="158851" y="134924"/>
                    </a:cubicBezTo>
                    <a:lnTo>
                      <a:pt x="158851" y="19671"/>
                    </a:lnTo>
                    <a:lnTo>
                      <a:pt x="120751" y="19671"/>
                    </a:lnTo>
                    <a:lnTo>
                      <a:pt x="120751" y="621"/>
                    </a:lnTo>
                    <a:lnTo>
                      <a:pt x="368401" y="621"/>
                    </a:lnTo>
                    <a:lnTo>
                      <a:pt x="368401" y="19671"/>
                    </a:lnTo>
                    <a:lnTo>
                      <a:pt x="330301" y="19671"/>
                    </a:lnTo>
                    <a:lnTo>
                      <a:pt x="330301" y="134924"/>
                    </a:lnTo>
                    <a:cubicBezTo>
                      <a:pt x="330301" y="140639"/>
                      <a:pt x="331254" y="146353"/>
                      <a:pt x="334111" y="151116"/>
                    </a:cubicBezTo>
                    <a:lnTo>
                      <a:pt x="483654" y="467346"/>
                    </a:lnTo>
                    <a:cubicBezTo>
                      <a:pt x="489368" y="478776"/>
                      <a:pt x="489368" y="492111"/>
                      <a:pt x="485558" y="504493"/>
                    </a:cubicBezTo>
                    <a:lnTo>
                      <a:pt x="485558" y="504493"/>
                    </a:lnTo>
                    <a:lnTo>
                      <a:pt x="484606" y="506399"/>
                    </a:lnTo>
                    <a:cubicBezTo>
                      <a:pt x="479843" y="515924"/>
                      <a:pt x="470318" y="522591"/>
                      <a:pt x="459841" y="523543"/>
                    </a:cubicBezTo>
                    <a:lnTo>
                      <a:pt x="457936" y="523543"/>
                    </a:lnTo>
                    <a:lnTo>
                      <a:pt x="32168" y="523543"/>
                    </a:lnTo>
                    <a:lnTo>
                      <a:pt x="30264" y="523543"/>
                    </a:lnTo>
                    <a:cubicBezTo>
                      <a:pt x="29311" y="523543"/>
                      <a:pt x="28358" y="523543"/>
                      <a:pt x="27406" y="523543"/>
                    </a:cubicBezTo>
                    <a:cubicBezTo>
                      <a:pt x="26454" y="523543"/>
                      <a:pt x="24549" y="523543"/>
                      <a:pt x="23596" y="522591"/>
                    </a:cubicBezTo>
                    <a:lnTo>
                      <a:pt x="23596" y="522591"/>
                    </a:lnTo>
                    <a:cubicBezTo>
                      <a:pt x="21691" y="521639"/>
                      <a:pt x="19786" y="521639"/>
                      <a:pt x="17881" y="520686"/>
                    </a:cubicBezTo>
                    <a:lnTo>
                      <a:pt x="15976" y="519734"/>
                    </a:lnTo>
                    <a:cubicBezTo>
                      <a:pt x="15976" y="519734"/>
                      <a:pt x="15024" y="519734"/>
                      <a:pt x="15024" y="518781"/>
                    </a:cubicBezTo>
                    <a:cubicBezTo>
                      <a:pt x="13118" y="517828"/>
                      <a:pt x="11214" y="515924"/>
                      <a:pt x="10261" y="514971"/>
                    </a:cubicBezTo>
                    <a:lnTo>
                      <a:pt x="8356" y="512114"/>
                    </a:lnTo>
                    <a:lnTo>
                      <a:pt x="8356" y="512114"/>
                    </a:lnTo>
                    <a:close/>
                    <a:moveTo>
                      <a:pt x="255054" y="402576"/>
                    </a:moveTo>
                    <a:lnTo>
                      <a:pt x="252196" y="404481"/>
                    </a:lnTo>
                    <a:lnTo>
                      <a:pt x="246481" y="408291"/>
                    </a:lnTo>
                    <a:cubicBezTo>
                      <a:pt x="198856" y="439724"/>
                      <a:pt x="119799" y="440676"/>
                      <a:pt x="55029" y="414959"/>
                    </a:cubicBezTo>
                    <a:lnTo>
                      <a:pt x="51218" y="413053"/>
                    </a:lnTo>
                    <a:lnTo>
                      <a:pt x="22643" y="474014"/>
                    </a:lnTo>
                    <a:lnTo>
                      <a:pt x="21691" y="475918"/>
                    </a:lnTo>
                    <a:cubicBezTo>
                      <a:pt x="18833" y="482586"/>
                      <a:pt x="18833" y="490206"/>
                      <a:pt x="21691" y="495921"/>
                    </a:cubicBezTo>
                    <a:cubicBezTo>
                      <a:pt x="22643" y="498778"/>
                      <a:pt x="25501" y="501636"/>
                      <a:pt x="29311" y="502589"/>
                    </a:cubicBezTo>
                    <a:lnTo>
                      <a:pt x="30264" y="502589"/>
                    </a:lnTo>
                    <a:lnTo>
                      <a:pt x="31216" y="502589"/>
                    </a:lnTo>
                    <a:lnTo>
                      <a:pt x="456983" y="502589"/>
                    </a:lnTo>
                    <a:lnTo>
                      <a:pt x="457936" y="502589"/>
                    </a:lnTo>
                    <a:cubicBezTo>
                      <a:pt x="461746" y="502589"/>
                      <a:pt x="464604" y="499731"/>
                      <a:pt x="466508" y="495921"/>
                    </a:cubicBezTo>
                    <a:cubicBezTo>
                      <a:pt x="468414" y="490206"/>
                      <a:pt x="469366" y="483539"/>
                      <a:pt x="467461" y="477824"/>
                    </a:cubicBezTo>
                    <a:lnTo>
                      <a:pt x="466508" y="475918"/>
                    </a:lnTo>
                    <a:lnTo>
                      <a:pt x="465556" y="474014"/>
                    </a:lnTo>
                    <a:lnTo>
                      <a:pt x="423646" y="385431"/>
                    </a:lnTo>
                    <a:cubicBezTo>
                      <a:pt x="365543" y="372096"/>
                      <a:pt x="296011" y="376859"/>
                      <a:pt x="255054" y="402576"/>
                    </a:cubicBezTo>
                    <a:close/>
                    <a:moveTo>
                      <a:pt x="305536" y="255891"/>
                    </a:moveTo>
                    <a:cubicBezTo>
                      <a:pt x="287439" y="255891"/>
                      <a:pt x="272199" y="271131"/>
                      <a:pt x="272199" y="289228"/>
                    </a:cubicBezTo>
                    <a:cubicBezTo>
                      <a:pt x="272199" y="307326"/>
                      <a:pt x="287439" y="322566"/>
                      <a:pt x="305536" y="322566"/>
                    </a:cubicBezTo>
                    <a:cubicBezTo>
                      <a:pt x="323633" y="322566"/>
                      <a:pt x="338874" y="307326"/>
                      <a:pt x="338874" y="289228"/>
                    </a:cubicBezTo>
                    <a:cubicBezTo>
                      <a:pt x="338874" y="270178"/>
                      <a:pt x="323633" y="255891"/>
                      <a:pt x="305536" y="25589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135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043FC81F-DD8A-495C-B787-408F84314A29}"/>
                </a:ext>
              </a:extLst>
            </p:cNvPr>
            <p:cNvGrpSpPr/>
            <p:nvPr/>
          </p:nvGrpSpPr>
          <p:grpSpPr>
            <a:xfrm>
              <a:off x="9445168" y="1849715"/>
              <a:ext cx="2073732" cy="4097492"/>
              <a:chOff x="9445168" y="1849715"/>
              <a:chExt cx="2073732" cy="4097492"/>
            </a:xfrm>
          </p:grpSpPr>
          <p:sp>
            <p:nvSpPr>
              <p:cNvPr id="34" name="ComponentBackground5">
                <a:extLst>
                  <a:ext uri="{FF2B5EF4-FFF2-40B4-BE49-F238E27FC236}">
                    <a16:creationId xmlns:a16="http://schemas.microsoft.com/office/drawing/2014/main" id="{A02BCA1E-30A1-48E5-BBAB-233E60AC15DE}"/>
                  </a:ext>
                </a:extLst>
              </p:cNvPr>
              <p:cNvSpPr/>
              <p:nvPr/>
            </p:nvSpPr>
            <p:spPr>
              <a:xfrm>
                <a:off x="9445170" y="2217057"/>
                <a:ext cx="2073730" cy="3153229"/>
              </a:xfrm>
              <a:prstGeom prst="roundRect">
                <a:avLst>
                  <a:gd name="adj" fmla="val 8000"/>
                </a:avLst>
              </a:prstGeom>
              <a:solidFill>
                <a:srgbClr val="FFFFFF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5" name="Shape5">
                <a:extLst>
                  <a:ext uri="{FF2B5EF4-FFF2-40B4-BE49-F238E27FC236}">
                    <a16:creationId xmlns:a16="http://schemas.microsoft.com/office/drawing/2014/main" id="{8A81D416-5599-42E3-B334-90B1FA8D1BE6}"/>
                  </a:ext>
                </a:extLst>
              </p:cNvPr>
              <p:cNvSpPr/>
              <p:nvPr/>
            </p:nvSpPr>
            <p:spPr>
              <a:xfrm>
                <a:off x="10108105" y="1849715"/>
                <a:ext cx="747856" cy="74785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40" name="Number5">
                <a:extLst>
                  <a:ext uri="{FF2B5EF4-FFF2-40B4-BE49-F238E27FC236}">
                    <a16:creationId xmlns:a16="http://schemas.microsoft.com/office/drawing/2014/main" id="{072E410A-1DAF-4706-9558-729857611AF6}"/>
                  </a:ext>
                </a:extLst>
              </p:cNvPr>
              <p:cNvSpPr/>
              <p:nvPr/>
            </p:nvSpPr>
            <p:spPr>
              <a:xfrm>
                <a:off x="9445168" y="5554976"/>
                <a:ext cx="2073730" cy="392231"/>
              </a:xfrm>
              <a:prstGeom prst="chevron">
                <a:avLst/>
              </a:prstGeom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50000">
                    <a:schemeClr val="accent5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50" b="1" dirty="0"/>
                  <a:t>005</a:t>
                </a:r>
                <a:endParaRPr lang="zh-CN" altLang="en-US" sz="1350" b="1" dirty="0"/>
              </a:p>
            </p:txBody>
          </p:sp>
          <p:cxnSp>
            <p:nvCxnSpPr>
              <p:cNvPr id="43" name="Line5">
                <a:extLst>
                  <a:ext uri="{FF2B5EF4-FFF2-40B4-BE49-F238E27FC236}">
                    <a16:creationId xmlns:a16="http://schemas.microsoft.com/office/drawing/2014/main" id="{3E288CB3-39C7-400F-81CD-9145E227F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82035" y="5370286"/>
                <a:ext cx="0" cy="184690"/>
              </a:xfrm>
              <a:prstGeom prst="line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5">
                <a:extLst>
                  <a:ext uri="{FF2B5EF4-FFF2-40B4-BE49-F238E27FC236}">
                    <a16:creationId xmlns:a16="http://schemas.microsoft.com/office/drawing/2014/main" id="{529F61DD-0CAF-42C3-9CFB-45A83E815405}"/>
                  </a:ext>
                </a:extLst>
              </p:cNvPr>
              <p:cNvSpPr/>
              <p:nvPr/>
            </p:nvSpPr>
            <p:spPr>
              <a:xfrm>
                <a:off x="9547459" y="3564068"/>
                <a:ext cx="1869155" cy="1515313"/>
              </a:xfrm>
              <a:prstGeom prst="snip2SameRect">
                <a:avLst>
                  <a:gd name="adj1" fmla="val 0"/>
                  <a:gd name="adj2" fmla="val 0"/>
                </a:avLst>
              </a:prstGeom>
              <a:ln>
                <a:noFill/>
              </a:ln>
            </p:spPr>
            <p:txBody>
              <a:bodyPr wrap="square" lIns="68580" tIns="34290" rIns="68580" bIns="34290" anchor="t">
                <a:norm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zh-CN" sz="900" dirty="0">
                    <a:effectLst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Times New Roman" panose="02020603050405020304" pitchFamily="18" charset="0"/>
                  </a:rPr>
                  <a:t>通过市场定位，可以塑造独特的产品品牌形象，提升品牌知名度和美誉度，增强用户对品牌的认同感和忠诚度</a:t>
                </a:r>
                <a:endParaRPr lang="en-US" altLang="zh-CN" sz="900"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</a:endParaRPr>
              </a:p>
            </p:txBody>
          </p:sp>
          <p:sp>
            <p:nvSpPr>
              <p:cNvPr id="46" name="Bullet5">
                <a:extLst>
                  <a:ext uri="{FF2B5EF4-FFF2-40B4-BE49-F238E27FC236}">
                    <a16:creationId xmlns:a16="http://schemas.microsoft.com/office/drawing/2014/main" id="{5B390955-61A5-42C0-9056-91C1E6339A3C}"/>
                  </a:ext>
                </a:extLst>
              </p:cNvPr>
              <p:cNvSpPr txBox="1"/>
              <p:nvPr/>
            </p:nvSpPr>
            <p:spPr bwMode="auto">
              <a:xfrm>
                <a:off x="9547459" y="2513414"/>
                <a:ext cx="1869155" cy="9563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zh-CN" altLang="zh-CN" sz="1600" dirty="0">
                    <a:effectLst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Times New Roman" panose="02020603050405020304" pitchFamily="18" charset="0"/>
                  </a:rPr>
                  <a:t>增强品牌形象</a:t>
                </a:r>
                <a:endParaRPr lang="en-US" altLang="zh-CN" sz="1600" b="1" dirty="0">
                  <a:solidFill>
                    <a:srgbClr val="000000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</a:endParaRPr>
              </a:p>
            </p:txBody>
          </p:sp>
          <p:sp>
            <p:nvSpPr>
              <p:cNvPr id="47" name="IconBackground5">
                <a:extLst>
                  <a:ext uri="{FF2B5EF4-FFF2-40B4-BE49-F238E27FC236}">
                    <a16:creationId xmlns:a16="http://schemas.microsoft.com/office/drawing/2014/main" id="{303AC8A1-37E2-4607-A077-94EF1EEC07F6}"/>
                  </a:ext>
                </a:extLst>
              </p:cNvPr>
              <p:cNvSpPr/>
              <p:nvPr/>
            </p:nvSpPr>
            <p:spPr>
              <a:xfrm>
                <a:off x="10173789" y="1908811"/>
                <a:ext cx="616494" cy="616492"/>
              </a:xfrm>
              <a:prstGeom prst="ellipse">
                <a:avLst/>
              </a:prstGeom>
              <a:gradFill>
                <a:gsLst>
                  <a:gs pos="0">
                    <a:schemeClr val="accent5">
                      <a:lumMod val="60000"/>
                      <a:lumOff val="40000"/>
                    </a:schemeClr>
                  </a:gs>
                  <a:gs pos="50000">
                    <a:schemeClr val="accent5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48" name="Icon5">
                <a:extLst>
                  <a:ext uri="{FF2B5EF4-FFF2-40B4-BE49-F238E27FC236}">
                    <a16:creationId xmlns:a16="http://schemas.microsoft.com/office/drawing/2014/main" id="{E0C692E1-9BAF-4612-B4D3-1BC7ED463EFC}"/>
                  </a:ext>
                </a:extLst>
              </p:cNvPr>
              <p:cNvSpPr/>
              <p:nvPr/>
            </p:nvSpPr>
            <p:spPr>
              <a:xfrm>
                <a:off x="10312481" y="2050531"/>
                <a:ext cx="339110" cy="333052"/>
              </a:xfrm>
              <a:custGeom>
                <a:avLst/>
                <a:gdLst>
                  <a:gd name="connsiteX0" fmla="*/ 343764 w 533400"/>
                  <a:gd name="connsiteY0" fmla="*/ 276846 h 523875"/>
                  <a:gd name="connsiteX1" fmla="*/ 372339 w 533400"/>
                  <a:gd name="connsiteY1" fmla="*/ 305421 h 523875"/>
                  <a:gd name="connsiteX2" fmla="*/ 372339 w 533400"/>
                  <a:gd name="connsiteY2" fmla="*/ 495921 h 523875"/>
                  <a:gd name="connsiteX3" fmla="*/ 343764 w 533400"/>
                  <a:gd name="connsiteY3" fmla="*/ 524496 h 523875"/>
                  <a:gd name="connsiteX4" fmla="*/ 191364 w 533400"/>
                  <a:gd name="connsiteY4" fmla="*/ 524496 h 523875"/>
                  <a:gd name="connsiteX5" fmla="*/ 162789 w 533400"/>
                  <a:gd name="connsiteY5" fmla="*/ 495921 h 523875"/>
                  <a:gd name="connsiteX6" fmla="*/ 162789 w 533400"/>
                  <a:gd name="connsiteY6" fmla="*/ 305421 h 523875"/>
                  <a:gd name="connsiteX7" fmla="*/ 191364 w 533400"/>
                  <a:gd name="connsiteY7" fmla="*/ 276846 h 523875"/>
                  <a:gd name="connsiteX8" fmla="*/ 343764 w 533400"/>
                  <a:gd name="connsiteY8" fmla="*/ 276846 h 523875"/>
                  <a:gd name="connsiteX9" fmla="*/ 143739 w 533400"/>
                  <a:gd name="connsiteY9" fmla="*/ 114921 h 523875"/>
                  <a:gd name="connsiteX10" fmla="*/ 179934 w 533400"/>
                  <a:gd name="connsiteY10" fmla="*/ 153021 h 523875"/>
                  <a:gd name="connsiteX11" fmla="*/ 181839 w 533400"/>
                  <a:gd name="connsiteY11" fmla="*/ 153021 h 523875"/>
                  <a:gd name="connsiteX12" fmla="*/ 353289 w 533400"/>
                  <a:gd name="connsiteY12" fmla="*/ 153021 h 523875"/>
                  <a:gd name="connsiteX13" fmla="*/ 391389 w 533400"/>
                  <a:gd name="connsiteY13" fmla="*/ 116826 h 523875"/>
                  <a:gd name="connsiteX14" fmla="*/ 391389 w 533400"/>
                  <a:gd name="connsiteY14" fmla="*/ 114921 h 523875"/>
                  <a:gd name="connsiteX15" fmla="*/ 505689 w 533400"/>
                  <a:gd name="connsiteY15" fmla="*/ 114921 h 523875"/>
                  <a:gd name="connsiteX16" fmla="*/ 534264 w 533400"/>
                  <a:gd name="connsiteY16" fmla="*/ 143496 h 523875"/>
                  <a:gd name="connsiteX17" fmla="*/ 534264 w 533400"/>
                  <a:gd name="connsiteY17" fmla="*/ 381621 h 523875"/>
                  <a:gd name="connsiteX18" fmla="*/ 505689 w 533400"/>
                  <a:gd name="connsiteY18" fmla="*/ 410196 h 523875"/>
                  <a:gd name="connsiteX19" fmla="*/ 391389 w 533400"/>
                  <a:gd name="connsiteY19" fmla="*/ 410196 h 523875"/>
                  <a:gd name="connsiteX20" fmla="*/ 391389 w 533400"/>
                  <a:gd name="connsiteY20" fmla="*/ 295896 h 523875"/>
                  <a:gd name="connsiteX21" fmla="*/ 355194 w 533400"/>
                  <a:gd name="connsiteY21" fmla="*/ 257796 h 523875"/>
                  <a:gd name="connsiteX22" fmla="*/ 353289 w 533400"/>
                  <a:gd name="connsiteY22" fmla="*/ 257796 h 523875"/>
                  <a:gd name="connsiteX23" fmla="*/ 181839 w 533400"/>
                  <a:gd name="connsiteY23" fmla="*/ 257796 h 523875"/>
                  <a:gd name="connsiteX24" fmla="*/ 143739 w 533400"/>
                  <a:gd name="connsiteY24" fmla="*/ 293991 h 523875"/>
                  <a:gd name="connsiteX25" fmla="*/ 143739 w 533400"/>
                  <a:gd name="connsiteY25" fmla="*/ 295896 h 523875"/>
                  <a:gd name="connsiteX26" fmla="*/ 143739 w 533400"/>
                  <a:gd name="connsiteY26" fmla="*/ 410196 h 523875"/>
                  <a:gd name="connsiteX27" fmla="*/ 29439 w 533400"/>
                  <a:gd name="connsiteY27" fmla="*/ 410196 h 523875"/>
                  <a:gd name="connsiteX28" fmla="*/ 864 w 533400"/>
                  <a:gd name="connsiteY28" fmla="*/ 381621 h 523875"/>
                  <a:gd name="connsiteX29" fmla="*/ 864 w 533400"/>
                  <a:gd name="connsiteY29" fmla="*/ 201599 h 523875"/>
                  <a:gd name="connsiteX30" fmla="*/ 11342 w 533400"/>
                  <a:gd name="connsiteY30" fmla="*/ 175881 h 523875"/>
                  <a:gd name="connsiteX31" fmla="*/ 56109 w 533400"/>
                  <a:gd name="connsiteY31" fmla="*/ 127304 h 523875"/>
                  <a:gd name="connsiteX32" fmla="*/ 83732 w 533400"/>
                  <a:gd name="connsiteY32" fmla="*/ 114921 h 523875"/>
                  <a:gd name="connsiteX33" fmla="*/ 143739 w 533400"/>
                  <a:gd name="connsiteY33" fmla="*/ 114921 h 523875"/>
                  <a:gd name="connsiteX34" fmla="*/ 462827 w 533400"/>
                  <a:gd name="connsiteY34" fmla="*/ 172071 h 523875"/>
                  <a:gd name="connsiteX35" fmla="*/ 448539 w 533400"/>
                  <a:gd name="connsiteY35" fmla="*/ 186359 h 523875"/>
                  <a:gd name="connsiteX36" fmla="*/ 462827 w 533400"/>
                  <a:gd name="connsiteY36" fmla="*/ 200646 h 523875"/>
                  <a:gd name="connsiteX37" fmla="*/ 477114 w 533400"/>
                  <a:gd name="connsiteY37" fmla="*/ 186359 h 523875"/>
                  <a:gd name="connsiteX38" fmla="*/ 462827 w 533400"/>
                  <a:gd name="connsiteY38" fmla="*/ 172071 h 523875"/>
                  <a:gd name="connsiteX39" fmla="*/ 343764 w 533400"/>
                  <a:gd name="connsiteY39" fmla="*/ 621 h 523875"/>
                  <a:gd name="connsiteX40" fmla="*/ 372339 w 533400"/>
                  <a:gd name="connsiteY40" fmla="*/ 29196 h 523875"/>
                  <a:gd name="connsiteX41" fmla="*/ 372339 w 533400"/>
                  <a:gd name="connsiteY41" fmla="*/ 105396 h 523875"/>
                  <a:gd name="connsiteX42" fmla="*/ 343764 w 533400"/>
                  <a:gd name="connsiteY42" fmla="*/ 133971 h 523875"/>
                  <a:gd name="connsiteX43" fmla="*/ 191364 w 533400"/>
                  <a:gd name="connsiteY43" fmla="*/ 133971 h 523875"/>
                  <a:gd name="connsiteX44" fmla="*/ 162789 w 533400"/>
                  <a:gd name="connsiteY44" fmla="*/ 105396 h 523875"/>
                  <a:gd name="connsiteX45" fmla="*/ 162789 w 533400"/>
                  <a:gd name="connsiteY45" fmla="*/ 29196 h 523875"/>
                  <a:gd name="connsiteX46" fmla="*/ 191364 w 533400"/>
                  <a:gd name="connsiteY46" fmla="*/ 621 h 523875"/>
                  <a:gd name="connsiteX47" fmla="*/ 343764 w 533400"/>
                  <a:gd name="connsiteY47" fmla="*/ 621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33400" h="523875">
                    <a:moveTo>
                      <a:pt x="343764" y="276846"/>
                    </a:moveTo>
                    <a:cubicBezTo>
                      <a:pt x="359957" y="276846"/>
                      <a:pt x="372339" y="289229"/>
                      <a:pt x="372339" y="305421"/>
                    </a:cubicBezTo>
                    <a:lnTo>
                      <a:pt x="372339" y="495921"/>
                    </a:lnTo>
                    <a:cubicBezTo>
                      <a:pt x="372339" y="512114"/>
                      <a:pt x="359957" y="524496"/>
                      <a:pt x="343764" y="524496"/>
                    </a:cubicBezTo>
                    <a:lnTo>
                      <a:pt x="191364" y="524496"/>
                    </a:lnTo>
                    <a:cubicBezTo>
                      <a:pt x="175171" y="524496"/>
                      <a:pt x="162789" y="512114"/>
                      <a:pt x="162789" y="495921"/>
                    </a:cubicBezTo>
                    <a:lnTo>
                      <a:pt x="162789" y="305421"/>
                    </a:lnTo>
                    <a:cubicBezTo>
                      <a:pt x="162789" y="289229"/>
                      <a:pt x="175171" y="276846"/>
                      <a:pt x="191364" y="276846"/>
                    </a:cubicBezTo>
                    <a:lnTo>
                      <a:pt x="343764" y="276846"/>
                    </a:lnTo>
                    <a:close/>
                    <a:moveTo>
                      <a:pt x="143739" y="114921"/>
                    </a:moveTo>
                    <a:cubicBezTo>
                      <a:pt x="143739" y="134924"/>
                      <a:pt x="159932" y="152069"/>
                      <a:pt x="179934" y="153021"/>
                    </a:cubicBezTo>
                    <a:lnTo>
                      <a:pt x="181839" y="153021"/>
                    </a:lnTo>
                    <a:lnTo>
                      <a:pt x="353289" y="153021"/>
                    </a:lnTo>
                    <a:cubicBezTo>
                      <a:pt x="373292" y="153021"/>
                      <a:pt x="390436" y="136829"/>
                      <a:pt x="391389" y="116826"/>
                    </a:cubicBezTo>
                    <a:lnTo>
                      <a:pt x="391389" y="114921"/>
                    </a:lnTo>
                    <a:lnTo>
                      <a:pt x="505689" y="114921"/>
                    </a:lnTo>
                    <a:cubicBezTo>
                      <a:pt x="521882" y="114921"/>
                      <a:pt x="534264" y="127304"/>
                      <a:pt x="534264" y="143496"/>
                    </a:cubicBezTo>
                    <a:lnTo>
                      <a:pt x="534264" y="381621"/>
                    </a:lnTo>
                    <a:cubicBezTo>
                      <a:pt x="534264" y="397814"/>
                      <a:pt x="521882" y="410196"/>
                      <a:pt x="505689" y="410196"/>
                    </a:cubicBezTo>
                    <a:lnTo>
                      <a:pt x="391389" y="410196"/>
                    </a:lnTo>
                    <a:lnTo>
                      <a:pt x="391389" y="295896"/>
                    </a:lnTo>
                    <a:cubicBezTo>
                      <a:pt x="391389" y="275894"/>
                      <a:pt x="375196" y="258749"/>
                      <a:pt x="355194" y="257796"/>
                    </a:cubicBezTo>
                    <a:lnTo>
                      <a:pt x="353289" y="257796"/>
                    </a:lnTo>
                    <a:lnTo>
                      <a:pt x="181839" y="257796"/>
                    </a:lnTo>
                    <a:cubicBezTo>
                      <a:pt x="161836" y="257796"/>
                      <a:pt x="144692" y="273989"/>
                      <a:pt x="143739" y="293991"/>
                    </a:cubicBezTo>
                    <a:lnTo>
                      <a:pt x="143739" y="295896"/>
                    </a:lnTo>
                    <a:lnTo>
                      <a:pt x="143739" y="410196"/>
                    </a:lnTo>
                    <a:lnTo>
                      <a:pt x="29439" y="410196"/>
                    </a:lnTo>
                    <a:cubicBezTo>
                      <a:pt x="13246" y="410196"/>
                      <a:pt x="864" y="397814"/>
                      <a:pt x="864" y="381621"/>
                    </a:cubicBezTo>
                    <a:lnTo>
                      <a:pt x="864" y="201599"/>
                    </a:lnTo>
                    <a:cubicBezTo>
                      <a:pt x="864" y="192074"/>
                      <a:pt x="4674" y="182549"/>
                      <a:pt x="11342" y="175881"/>
                    </a:cubicBezTo>
                    <a:lnTo>
                      <a:pt x="56109" y="127304"/>
                    </a:lnTo>
                    <a:cubicBezTo>
                      <a:pt x="63729" y="119684"/>
                      <a:pt x="73254" y="114921"/>
                      <a:pt x="83732" y="114921"/>
                    </a:cubicBezTo>
                    <a:lnTo>
                      <a:pt x="143739" y="114921"/>
                    </a:lnTo>
                    <a:close/>
                    <a:moveTo>
                      <a:pt x="462827" y="172071"/>
                    </a:moveTo>
                    <a:cubicBezTo>
                      <a:pt x="455207" y="172071"/>
                      <a:pt x="448539" y="178739"/>
                      <a:pt x="448539" y="186359"/>
                    </a:cubicBezTo>
                    <a:cubicBezTo>
                      <a:pt x="448539" y="193979"/>
                      <a:pt x="455207" y="200646"/>
                      <a:pt x="462827" y="200646"/>
                    </a:cubicBezTo>
                    <a:cubicBezTo>
                      <a:pt x="470446" y="200646"/>
                      <a:pt x="477114" y="193979"/>
                      <a:pt x="477114" y="186359"/>
                    </a:cubicBezTo>
                    <a:cubicBezTo>
                      <a:pt x="477114" y="178739"/>
                      <a:pt x="470446" y="172071"/>
                      <a:pt x="462827" y="172071"/>
                    </a:cubicBezTo>
                    <a:close/>
                    <a:moveTo>
                      <a:pt x="343764" y="621"/>
                    </a:moveTo>
                    <a:cubicBezTo>
                      <a:pt x="359957" y="621"/>
                      <a:pt x="372339" y="13004"/>
                      <a:pt x="372339" y="29196"/>
                    </a:cubicBezTo>
                    <a:lnTo>
                      <a:pt x="372339" y="105396"/>
                    </a:lnTo>
                    <a:cubicBezTo>
                      <a:pt x="372339" y="121589"/>
                      <a:pt x="359957" y="133971"/>
                      <a:pt x="343764" y="133971"/>
                    </a:cubicBezTo>
                    <a:lnTo>
                      <a:pt x="191364" y="133971"/>
                    </a:lnTo>
                    <a:cubicBezTo>
                      <a:pt x="175171" y="133971"/>
                      <a:pt x="162789" y="121589"/>
                      <a:pt x="162789" y="105396"/>
                    </a:cubicBezTo>
                    <a:lnTo>
                      <a:pt x="162789" y="29196"/>
                    </a:lnTo>
                    <a:cubicBezTo>
                      <a:pt x="162789" y="13004"/>
                      <a:pt x="175171" y="621"/>
                      <a:pt x="191364" y="621"/>
                    </a:cubicBezTo>
                    <a:lnTo>
                      <a:pt x="343764" y="62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sz="135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7890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629" y="1741386"/>
            <a:ext cx="5022464" cy="1660727"/>
          </a:xfrm>
        </p:spPr>
        <p:txBody>
          <a:bodyPr>
            <a:normAutofit/>
          </a:bodyPr>
          <a:lstStyle/>
          <a:p>
            <a:r>
              <a:rPr lang="zh-CN" altLang="en-US" dirty="0"/>
              <a:t>基于市场调研与竞品分析的产品定位策略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市场调研</a:t>
            </a:r>
          </a:p>
        </p:txBody>
      </p:sp>
    </p:spTree>
    <p:extLst>
      <p:ext uri="{BB962C8B-B14F-4D97-AF65-F5344CB8AC3E}">
        <p14:creationId xmlns:p14="http://schemas.microsoft.com/office/powerpoint/2010/main" val="1885835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7" y="216473"/>
            <a:ext cx="61899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基于市场调研与竞品分析的产品定位策略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574B7C8F-CDB0-4FC0-9D86-4790148EDD3D}"/>
              </a:ext>
            </a:extLst>
          </p:cNvPr>
          <p:cNvSpPr txBox="1"/>
          <p:nvPr/>
        </p:nvSpPr>
        <p:spPr>
          <a:xfrm>
            <a:off x="5287328" y="1473394"/>
            <a:ext cx="2701290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10000"/>
              </a:lnSpc>
              <a:defRPr b="1" spc="16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阿里巴巴普惠体" panose="00020600040101010101" pitchFamily="18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65000"/>
                  </a:schemeClr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50">
                <a:solidFill>
                  <a:schemeClr val="bg1">
                    <a:lumMod val="65000"/>
                  </a:schemeClr>
                </a:solidFill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050">
                <a:solidFill>
                  <a:schemeClr val="bg1">
                    <a:lumMod val="65000"/>
                  </a:schemeClr>
                </a:solidFill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" panose="00020600040101010101" pitchFamily="18" charset="-122"/>
              </a:rPr>
              <a:t>需求导向定位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199C3E1B-DF12-4938-A612-95C8547A5F5E}"/>
              </a:ext>
            </a:extLst>
          </p:cNvPr>
          <p:cNvSpPr txBox="1"/>
          <p:nvPr/>
        </p:nvSpPr>
        <p:spPr>
          <a:xfrm>
            <a:off x="5287328" y="1904059"/>
            <a:ext cx="3299111" cy="1653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200" spc="16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阿里巴巴普惠体" panose="00020600040101010101" pitchFamily="18" charset="-122"/>
              </a:defRPr>
            </a:lvl1pPr>
          </a:lstStyle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根据市场调研结果，</a:t>
            </a:r>
            <a:r>
              <a:rPr lang="zh-CN" altLang="en-US" sz="1400" b="1" spc="120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确定目标用户的核心需求和痛点</a:t>
            </a:r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，开发满足这些需求的产品或服务。</a:t>
            </a:r>
            <a:endParaRPr lang="en-US" altLang="zh-CN" sz="1400" spc="12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阿里巴巴普惠体" panose="00020600040101010101" pitchFamily="18" charset="-122"/>
            </a:endParaRPr>
          </a:p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例如，如果调研发现用户对某类产品的安全性有较高要求，可以将产品定位为“安全可靠”的产品。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28DA06AD-6BEA-4CE4-873B-989D388EBE69}"/>
              </a:ext>
            </a:extLst>
          </p:cNvPr>
          <p:cNvGrpSpPr/>
          <p:nvPr/>
        </p:nvGrpSpPr>
        <p:grpSpPr>
          <a:xfrm>
            <a:off x="5287328" y="3672027"/>
            <a:ext cx="934879" cy="258479"/>
            <a:chOff x="6756" y="6318"/>
            <a:chExt cx="1963" cy="543"/>
          </a:xfrm>
        </p:grpSpPr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892D71C4-5720-4BF8-96CF-85B06B7B816F}"/>
                </a:ext>
              </a:extLst>
            </p:cNvPr>
            <p:cNvGrpSpPr/>
            <p:nvPr/>
          </p:nvGrpSpPr>
          <p:grpSpPr>
            <a:xfrm>
              <a:off x="6893" y="6318"/>
              <a:ext cx="1701" cy="543"/>
              <a:chOff x="6837" y="6237"/>
              <a:chExt cx="1701" cy="625"/>
            </a:xfrm>
          </p:grpSpPr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F1EF3589-F1B3-49BA-8E76-30DBA6989B47}"/>
                  </a:ext>
                </a:extLst>
              </p:cNvPr>
              <p:cNvSpPr/>
              <p:nvPr/>
            </p:nvSpPr>
            <p:spPr>
              <a:xfrm>
                <a:off x="6903" y="6303"/>
                <a:ext cx="1587" cy="55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8C159A49-3352-471E-A05C-EBFC17FAE56A}"/>
                  </a:ext>
                </a:extLst>
              </p:cNvPr>
              <p:cNvSpPr/>
              <p:nvPr/>
            </p:nvSpPr>
            <p:spPr>
              <a:xfrm>
                <a:off x="6837" y="6237"/>
                <a:ext cx="1701" cy="558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9FC41A3A-1624-45C0-BE7F-55D41D5B44C3}"/>
                </a:ext>
              </a:extLst>
            </p:cNvPr>
            <p:cNvSpPr txBox="1"/>
            <p:nvPr/>
          </p:nvSpPr>
          <p:spPr>
            <a:xfrm>
              <a:off x="6756" y="6328"/>
              <a:ext cx="1963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2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</a:defRPr>
              </a:lvl1pPr>
            </a:lstStyle>
            <a:p>
              <a:r>
                <a:rPr lang="zh-CN" altLang="en-US" sz="1050" dirty="0"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" panose="00020600040101010101" pitchFamily="18" charset="-122"/>
                </a:rPr>
                <a:t>定位策略</a:t>
              </a:r>
            </a:p>
          </p:txBody>
        </p:sp>
      </p:grpSp>
      <p:pic>
        <p:nvPicPr>
          <p:cNvPr id="88" name="图片 87">
            <a:extLst>
              <a:ext uri="{FF2B5EF4-FFF2-40B4-BE49-F238E27FC236}">
                <a16:creationId xmlns:a16="http://schemas.microsoft.com/office/drawing/2014/main" id="{B5F6451F-B6E7-457B-A21D-AD255E3C4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178" y="1420801"/>
            <a:ext cx="4052551" cy="28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73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7" y="216473"/>
            <a:ext cx="6189957" cy="36792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基于市场调研与竞品分析的产品定位策略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574B7C8F-CDB0-4FC0-9D86-4790148EDD3D}"/>
              </a:ext>
            </a:extLst>
          </p:cNvPr>
          <p:cNvSpPr txBox="1"/>
          <p:nvPr/>
        </p:nvSpPr>
        <p:spPr>
          <a:xfrm>
            <a:off x="5287328" y="1473394"/>
            <a:ext cx="2701290" cy="3207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10000"/>
              </a:lnSpc>
              <a:defRPr b="1" spc="16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阿里巴巴普惠体" panose="00020600040101010101" pitchFamily="18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bg1">
                    <a:lumMod val="65000"/>
                  </a:schemeClr>
                </a:solidFill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50">
                <a:solidFill>
                  <a:schemeClr val="bg1">
                    <a:lumMod val="65000"/>
                  </a:schemeClr>
                </a:solidFill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050">
                <a:solidFill>
                  <a:schemeClr val="bg1">
                    <a:lumMod val="65000"/>
                  </a:schemeClr>
                </a:solidFill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zh-CN" altLang="en-US" sz="2000" dirty="0">
                <a:latin typeface="思源黑体 CN Bold" panose="020B0800000000000000" pitchFamily="34" charset="-122"/>
                <a:ea typeface="思源黑体 CN Bold" panose="020B0800000000000000" pitchFamily="34" charset="-122"/>
                <a:sym typeface="阿里巴巴普惠体" panose="00020600040101010101" pitchFamily="18" charset="-122"/>
              </a:rPr>
              <a:t>差异化定位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199C3E1B-DF12-4938-A612-95C8547A5F5E}"/>
              </a:ext>
            </a:extLst>
          </p:cNvPr>
          <p:cNvSpPr txBox="1"/>
          <p:nvPr/>
        </p:nvSpPr>
        <p:spPr>
          <a:xfrm>
            <a:off x="5287328" y="1904059"/>
            <a:ext cx="3299111" cy="1653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30000"/>
              </a:lnSpc>
              <a:defRPr sz="1200" spc="16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阿里巴巴普惠体" panose="00020600040101010101" pitchFamily="18" charset="-122"/>
              </a:defRPr>
            </a:lvl1pPr>
          </a:lstStyle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通过竞品分析，找出竞争对手的劣势和市场空白，开发具有</a:t>
            </a:r>
            <a:r>
              <a:rPr lang="zh-CN" altLang="en-US" sz="1400" b="1" spc="120" dirty="0">
                <a:solidFill>
                  <a:srgbClr val="C0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独特功能或服务的产品</a:t>
            </a:r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，实现差异化竞争。</a:t>
            </a:r>
            <a:endParaRPr lang="en-US" altLang="zh-CN" sz="1400" spc="12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阿里巴巴普惠体" panose="00020600040101010101" pitchFamily="18" charset="-122"/>
            </a:endParaRPr>
          </a:p>
          <a:p>
            <a:r>
              <a:rPr lang="zh-CN" altLang="en-US" sz="1400" spc="12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sym typeface="阿里巴巴普惠体" panose="00020600040101010101" pitchFamily="18" charset="-122"/>
              </a:rPr>
              <a:t>例如，如果竞争对手的产品在用户体验方面存在不足，可以将产品定位为“用户体验最佳”的产品。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28DA06AD-6BEA-4CE4-873B-989D388EBE69}"/>
              </a:ext>
            </a:extLst>
          </p:cNvPr>
          <p:cNvGrpSpPr/>
          <p:nvPr/>
        </p:nvGrpSpPr>
        <p:grpSpPr>
          <a:xfrm>
            <a:off x="5287328" y="3672027"/>
            <a:ext cx="934879" cy="258479"/>
            <a:chOff x="6756" y="6318"/>
            <a:chExt cx="1963" cy="543"/>
          </a:xfrm>
        </p:grpSpPr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892D71C4-5720-4BF8-96CF-85B06B7B816F}"/>
                </a:ext>
              </a:extLst>
            </p:cNvPr>
            <p:cNvGrpSpPr/>
            <p:nvPr/>
          </p:nvGrpSpPr>
          <p:grpSpPr>
            <a:xfrm>
              <a:off x="6893" y="6318"/>
              <a:ext cx="1701" cy="543"/>
              <a:chOff x="6837" y="6237"/>
              <a:chExt cx="1701" cy="625"/>
            </a:xfrm>
          </p:grpSpPr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F1EF3589-F1B3-49BA-8E76-30DBA6989B47}"/>
                  </a:ext>
                </a:extLst>
              </p:cNvPr>
              <p:cNvSpPr/>
              <p:nvPr/>
            </p:nvSpPr>
            <p:spPr>
              <a:xfrm>
                <a:off x="6903" y="6303"/>
                <a:ext cx="1587" cy="55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  <p:sp>
            <p:nvSpPr>
              <p:cNvPr id="87" name="矩形 86">
                <a:extLst>
                  <a:ext uri="{FF2B5EF4-FFF2-40B4-BE49-F238E27FC236}">
                    <a16:creationId xmlns:a16="http://schemas.microsoft.com/office/drawing/2014/main" id="{8C159A49-3352-471E-A05C-EBFC17FAE56A}"/>
                  </a:ext>
                </a:extLst>
              </p:cNvPr>
              <p:cNvSpPr/>
              <p:nvPr/>
            </p:nvSpPr>
            <p:spPr>
              <a:xfrm>
                <a:off x="6837" y="6237"/>
                <a:ext cx="1701" cy="558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zh-CN" altLang="en-US" sz="9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  <a:sym typeface="阿里巴巴普惠体" panose="00020600040101010101" pitchFamily="18" charset="-122"/>
                </a:endParaRPr>
              </a:p>
            </p:txBody>
          </p:sp>
        </p:grp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9FC41A3A-1624-45C0-BE7F-55D41D5B44C3}"/>
                </a:ext>
              </a:extLst>
            </p:cNvPr>
            <p:cNvSpPr txBox="1"/>
            <p:nvPr/>
          </p:nvSpPr>
          <p:spPr>
            <a:xfrm>
              <a:off x="6756" y="6328"/>
              <a:ext cx="1963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1200" b="1">
                  <a:solidFill>
                    <a:schemeClr val="bg1"/>
                  </a:solidFill>
                  <a:latin typeface="+mj-ea"/>
                  <a:ea typeface="+mj-ea"/>
                  <a:cs typeface="阿里巴巴普惠体" panose="00020600040101010101" pitchFamily="18" charset="-122"/>
                </a:defRPr>
              </a:lvl1pPr>
            </a:lstStyle>
            <a:p>
              <a:r>
                <a:rPr lang="zh-CN" altLang="en-US" sz="1050" dirty="0">
                  <a:latin typeface="思源黑体 CN Bold" panose="020B0800000000000000" pitchFamily="34" charset="-122"/>
                  <a:ea typeface="思源黑体 CN Bold" panose="020B0800000000000000" pitchFamily="34" charset="-122"/>
                  <a:sym typeface="阿里巴巴普惠体" panose="00020600040101010101" pitchFamily="18" charset="-122"/>
                </a:rPr>
                <a:t>定位策略</a:t>
              </a:r>
            </a:p>
          </p:txBody>
        </p:sp>
      </p:grpSp>
      <p:pic>
        <p:nvPicPr>
          <p:cNvPr id="88" name="图片 87">
            <a:extLst>
              <a:ext uri="{FF2B5EF4-FFF2-40B4-BE49-F238E27FC236}">
                <a16:creationId xmlns:a16="http://schemas.microsoft.com/office/drawing/2014/main" id="{B5F6451F-B6E7-457B-A21D-AD255E3C4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689" y="1420801"/>
            <a:ext cx="4037528" cy="28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247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2338</Words>
  <Application>Microsoft Office PowerPoint</Application>
  <DocSecurity>0</DocSecurity>
  <PresentationFormat>全屏显示(16:9)</PresentationFormat>
  <Paragraphs>166</Paragraphs>
  <Slides>14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CKT Kuaile Bold</vt:lpstr>
      <vt:lpstr>GEETYPE-XinGothicGB-W4</vt:lpstr>
      <vt:lpstr>GEETYPE-XinGothicGB-W7</vt:lpstr>
      <vt:lpstr>Reeji-CloudHeiDa-GB</vt:lpstr>
      <vt:lpstr>思源黑体 CN Regular</vt:lpstr>
      <vt:lpstr>思源宋体 CN Light</vt:lpstr>
      <vt:lpstr>思源宋体 CN SemiBold</vt:lpstr>
      <vt:lpstr>Arial</vt:lpstr>
      <vt:lpstr>Calibri</vt:lpstr>
      <vt:lpstr>Wingdings</vt:lpstr>
      <vt:lpstr>等线</vt:lpstr>
      <vt:lpstr>思源黑体 CN Bold</vt:lpstr>
      <vt:lpstr>思源黑体 CN Medium</vt:lpstr>
      <vt:lpstr>思源黑体 CN Normal</vt:lpstr>
      <vt:lpstr>思源宋体 CN Heavy</vt:lpstr>
      <vt:lpstr>unioffice Theme</vt:lpstr>
      <vt:lpstr>PowerPoint 演示文稿</vt:lpstr>
      <vt:lpstr>PowerPoint 演示文稿</vt:lpstr>
      <vt:lpstr>互联网市场定位的概念与 重要性</vt:lpstr>
      <vt:lpstr>互联网市场定位 的概念与重要性</vt:lpstr>
      <vt:lpstr>互联网市场定位的概念与重要性</vt:lpstr>
      <vt:lpstr>互联网市场定位的概念与重要性</vt:lpstr>
      <vt:lpstr>基于市场调研与竞品分析的产品定位策略</vt:lpstr>
      <vt:lpstr>基于市场调研与竞品分析的产品定位策略</vt:lpstr>
      <vt:lpstr>基于市场调研与竞品分析的产品定位策略</vt:lpstr>
      <vt:lpstr>基于市场调研与竞品分析的产品定位策略</vt:lpstr>
      <vt:lpstr>基于市场调研与竞品分析的产品定位策略</vt:lpstr>
      <vt:lpstr>基于市场调研与竞品分析的产品定位策略</vt:lpstr>
      <vt:lpstr>思考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68</cp:revision>
  <dcterms:modified xsi:type="dcterms:W3CDTF">2026-01-12T07:23:24Z</dcterms:modified>
</cp:coreProperties>
</file>