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367" r:id="rId4"/>
    <p:sldId id="258" r:id="rId5"/>
    <p:sldId id="368" r:id="rId6"/>
    <p:sldId id="370" r:id="rId7"/>
    <p:sldId id="372" r:id="rId8"/>
    <p:sldId id="602" r:id="rId9"/>
    <p:sldId id="603" r:id="rId10"/>
    <p:sldId id="604" r:id="rId11"/>
    <p:sldId id="605" r:id="rId12"/>
    <p:sldId id="619" r:id="rId13"/>
    <p:sldId id="607" r:id="rId14"/>
    <p:sldId id="606" r:id="rId15"/>
    <p:sldId id="608" r:id="rId16"/>
    <p:sldId id="609" r:id="rId17"/>
    <p:sldId id="610" r:id="rId18"/>
    <p:sldId id="611" r:id="rId19"/>
    <p:sldId id="612" r:id="rId20"/>
    <p:sldId id="613" r:id="rId21"/>
    <p:sldId id="614" r:id="rId22"/>
    <p:sldId id="617" r:id="rId23"/>
    <p:sldId id="274" r:id="rId24"/>
    <p:sldId id="618" r:id="rId25"/>
    <p:sldId id="275" r:id="rId26"/>
  </p:sldIdLst>
  <p:sldSz cx="9144000" cy="5143500" type="screen16x9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CF0"/>
    <a:srgbClr val="E54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8" autoAdjust="0"/>
    <p:restoredTop sz="90613" autoAdjust="0"/>
  </p:normalViewPr>
  <p:slideViewPr>
    <p:cSldViewPr snapToGrid="0">
      <p:cViewPr varScale="1">
        <p:scale>
          <a:sx n="100" d="100"/>
          <a:sy n="100" d="100"/>
        </p:scale>
        <p:origin x="2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6739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6153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654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808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546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405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44302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0A32B-E869-47EC-B4CF-CC94D6F9DF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7544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F8934-6CED-46F5-B7D3-6CA1036312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036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F8934-6CED-46F5-B7D3-6CA1036312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628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F8934-6CED-46F5-B7D3-6CA1036312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2661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F8934-6CED-46F5-B7D3-6CA1036312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29744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B0A32B-E869-47EC-B4CF-CC94D6F9DF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186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726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7779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10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0170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253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309" y="1633677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67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8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9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8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69.png"/><Relationship Id="rId21" Type="http://schemas.openxmlformats.org/officeDocument/2006/relationships/image" Target="../media/image72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70.png"/><Relationship Id="rId5" Type="http://schemas.openxmlformats.org/officeDocument/2006/relationships/image" Target="../media/image28.png"/><Relationship Id="rId15" Type="http://schemas.openxmlformats.org/officeDocument/2006/relationships/image" Target="../media/image5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686586"/>
            <a:ext cx="4572333" cy="30234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5103" y="577224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173388" y="1372645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4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互联网市场调研与市场定位</a:t>
            </a:r>
            <a:endParaRPr sz="4000" kern="3800" spc="115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293301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27358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b="1" kern="100" spc="0" dirty="0" err="1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主讲人</a:t>
            </a:r>
            <a:r>
              <a:rPr sz="999" b="1" kern="100" spc="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</a:t>
            </a:r>
            <a:r>
              <a:rPr lang="zh-CN" altLang="en-US" sz="999" b="1" kern="10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马胜铭</a:t>
            </a:r>
            <a:endParaRPr sz="999" b="1" kern="100" spc="0" dirty="0">
              <a:solidFill>
                <a:srgbClr val="FFFFFF">
                  <a:alpha val="100000"/>
                </a:srgb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281744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b="1" kern="100" spc="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时间：</a:t>
            </a:r>
            <a:r>
              <a:rPr lang="en-US" sz="999" b="1" kern="10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2026</a:t>
            </a:r>
            <a:endParaRPr sz="999" b="1" kern="100" spc="0" dirty="0">
              <a:solidFill>
                <a:srgbClr val="FFFFFF">
                  <a:alpha val="100000"/>
                </a:srgb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481667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2-4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 </a:t>
            </a: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AIGC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辅助互联网市场调研与市场定位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进行高校图书馆小程序用户访谈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步骤四：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Kimi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的回答如下，如图所示。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/>
              <a:t>Kimi</a:t>
            </a:r>
            <a:r>
              <a:rPr lang="zh-CN" altLang="en-US" b="1" dirty="0"/>
              <a:t>设计访问提纲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CDAAD25-16BB-4F94-9331-C61F731677A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31" y="2178056"/>
            <a:ext cx="2133942" cy="140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47C2DFC-3F58-4043-980A-D733E4D5C9C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31" y="3771059"/>
            <a:ext cx="2133942" cy="120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B1EB5C5-F495-49D6-9790-4ECADBC1FCB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769" y="2178056"/>
            <a:ext cx="5274310" cy="109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C363C4A-1820-4163-9F55-27C237FB520B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2811769" y="3270891"/>
            <a:ext cx="5274310" cy="158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37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进行高校图书馆小程序用户访谈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2</a:t>
            </a:r>
            <a:r>
              <a:rPr lang="zh-CN" altLang="en-US" b="1" dirty="0"/>
              <a:t>）将文字提纲整理成表格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1997095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帮我把提纲整体成</a:t>
            </a:r>
            <a:r>
              <a:rPr kumimoji="0" lang="en-US" altLang="zh-CN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Markdown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表格。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ABCE537-DF6B-4411-9E09-C4A1B5C6AC7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80280" y="2511442"/>
            <a:ext cx="4008755" cy="236973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DE5ED41-1CFF-4F5A-AF90-B65E1105B14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984555" y="2511442"/>
            <a:ext cx="3282521" cy="235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40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DAFC5D2-6792-4864-8EAC-72FAF7FD2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1214"/>
            <a:ext cx="9144000" cy="375986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0103A834-A63D-4C49-8E83-5D26737B0D6C}"/>
              </a:ext>
            </a:extLst>
          </p:cNvPr>
          <p:cNvSpPr txBox="1"/>
          <p:nvPr/>
        </p:nvSpPr>
        <p:spPr>
          <a:xfrm>
            <a:off x="4425552" y="2022892"/>
            <a:ext cx="47184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3000" b="1" kern="100" dirty="0">
                <a:solidFill>
                  <a:srgbClr val="00206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工欲善其事，必先利其器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0A641F9-D39A-4450-9FBC-E36A009628B4}"/>
              </a:ext>
            </a:extLst>
          </p:cNvPr>
          <p:cNvSpPr txBox="1"/>
          <p:nvPr/>
        </p:nvSpPr>
        <p:spPr>
          <a:xfrm>
            <a:off x="5212192" y="2641972"/>
            <a:ext cx="4065329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3000" b="1" kern="100" dirty="0">
                <a:solidFill>
                  <a:srgbClr val="00206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器</a:t>
            </a:r>
            <a:r>
              <a:rPr lang="zh-CN" altLang="en-US" sz="3000" b="1" kern="100" dirty="0">
                <a:solidFill>
                  <a:srgbClr val="00206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虽</a:t>
            </a:r>
            <a:r>
              <a:rPr lang="zh-CN" altLang="zh-CN" sz="3000" b="1" kern="100" dirty="0">
                <a:solidFill>
                  <a:srgbClr val="00206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利，</a:t>
            </a:r>
            <a:r>
              <a:rPr lang="zh-CN" altLang="zh-CN" sz="3000" b="1" kern="1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人须</a:t>
            </a:r>
            <a:r>
              <a:rPr lang="zh-CN" altLang="zh-CN" sz="4050" b="1" kern="1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善</a:t>
            </a:r>
            <a:r>
              <a:rPr lang="zh-CN" altLang="zh-CN" sz="3000" b="1" kern="1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用之</a:t>
            </a:r>
            <a:endParaRPr lang="zh-CN" altLang="en-US" sz="3000" b="1" kern="1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标题 7">
            <a:extLst>
              <a:ext uri="{FF2B5EF4-FFF2-40B4-BE49-F238E27FC236}">
                <a16:creationId xmlns:a16="http://schemas.microsoft.com/office/drawing/2014/main" id="{5CD8AFBD-77EF-4AEC-889D-B46F6C937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7939906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提升自己的“基本”能力，更好的利用各种工具</a:t>
            </a:r>
          </a:p>
        </p:txBody>
      </p:sp>
    </p:spTree>
    <p:extLst>
      <p:ext uri="{BB962C8B-B14F-4D97-AF65-F5344CB8AC3E}">
        <p14:creationId xmlns:p14="http://schemas.microsoft.com/office/powerpoint/2010/main" val="185459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进行在线学习平台竞品分析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704C26BC-A311-4375-8FE3-F4DBC1120E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00403" y="1979281"/>
            <a:ext cx="7799070" cy="2517769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C316E836-BEF3-4A95-BC19-975331B95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673" y="1816722"/>
            <a:ext cx="835660" cy="1794904"/>
          </a:xfrm>
          <a:prstGeom prst="rect">
            <a:avLst/>
          </a:prstGeom>
        </p:spPr>
      </p:pic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998381F1-96D0-4ABE-8556-0831F0CEA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146" y="1898120"/>
            <a:ext cx="182880" cy="694862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12B5EAE6-86A6-4C23-9DB4-C6F05ACA54C9}"/>
              </a:ext>
            </a:extLst>
          </p:cNvPr>
          <p:cNvSpPr/>
          <p:nvPr/>
        </p:nvSpPr>
        <p:spPr>
          <a:xfrm>
            <a:off x="3455997" y="4012743"/>
            <a:ext cx="4455532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EA0D8FD-0DEE-46BC-9991-8C4FDA6CEB0B}"/>
              </a:ext>
            </a:extLst>
          </p:cNvPr>
          <p:cNvSpPr/>
          <p:nvPr/>
        </p:nvSpPr>
        <p:spPr>
          <a:xfrm>
            <a:off x="1996334" y="2274963"/>
            <a:ext cx="6226810" cy="1979297"/>
          </a:xfrm>
          <a:prstGeom prst="rect">
            <a:avLst/>
          </a:prstGeom>
          <a:noFill/>
        </p:spPr>
        <p:txBody>
          <a:bodyPr wrap="square" lIns="95250" tIns="95250" rIns="95250" bIns="95250" rtlCol="0" anchor="ctr">
            <a:noAutofit/>
          </a:bodyPr>
          <a:lstStyle/>
          <a:p>
            <a:pPr indent="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小乐是某在线学习平台的产品经理。她需要深入分析市面上的各大竞品，如超星学习通、智慧职教和大学慕课，明确自身产品的定位和差异化方向。为此，小乐决定运用</a:t>
            </a:r>
            <a:r>
              <a:rPr lang="en-US" altLang="zh-CN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Kimi</a:t>
            </a: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对各竞品进行全面而深入的分析。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9F9F5C-67B7-4F47-818D-8F64233ADC8A}"/>
              </a:ext>
            </a:extLst>
          </p:cNvPr>
          <p:cNvSpPr txBox="1"/>
          <p:nvPr/>
        </p:nvSpPr>
        <p:spPr>
          <a:xfrm>
            <a:off x="1196504" y="2060442"/>
            <a:ext cx="553998" cy="163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spc="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任务情境</a:t>
            </a:r>
          </a:p>
        </p:txBody>
      </p:sp>
    </p:spTree>
    <p:extLst>
      <p:ext uri="{BB962C8B-B14F-4D97-AF65-F5344CB8AC3E}">
        <p14:creationId xmlns:p14="http://schemas.microsoft.com/office/powerpoint/2010/main" val="490962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进行在线学习平台竞品分析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/>
              <a:t>Kimi</a:t>
            </a:r>
            <a:r>
              <a:rPr lang="zh-CN" altLang="en-US" b="1" dirty="0"/>
              <a:t>搜索并整理各竞品的基本信息与新闻报道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1997095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请帮我搜索并整理超星学习通、智慧职教和大学慕课这三家公司的基本信息，包括创立背景、产品与服务、业务模式等。同时也包括这些公司最近的重要新闻报道，我需要全面了解它们的情况。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DDCA235-00B1-43C5-B417-EFADD214A66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34468" y="2962498"/>
            <a:ext cx="3109345" cy="168794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38250F5-3F7D-4479-99F0-98FB4317642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278330" y="2962497"/>
            <a:ext cx="4381263" cy="168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65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进行在线学习平台竞品分析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939256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2</a:t>
            </a:r>
            <a:r>
              <a:rPr lang="zh-CN" altLang="en-US" b="1" dirty="0"/>
              <a:t>）让</a:t>
            </a:r>
            <a:r>
              <a:rPr lang="en-US" altLang="zh-CN" b="1" dirty="0"/>
              <a:t>Kimi</a:t>
            </a:r>
            <a:r>
              <a:rPr lang="zh-CN" altLang="en-US" b="1" dirty="0"/>
              <a:t>从定位、功能、课程配置和盈利模式四个维度进行深入探讨，并选取主要的差异点进行分析。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2181002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现在我需要从定位、功能、课程配置和盈利模式四个维度深入分析超星学习通、智慧职教和大学慕课这三家公司，找出它们之间的主要差异点。可以帮我在这四个维度进行探讨并总结各竞品的优劣势吗？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6DB3553-4824-4392-BF9D-A4F43E2F920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91901" y="2943635"/>
            <a:ext cx="2734591" cy="176336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ACBD165-E2B7-487D-9DFA-D3BB348B84A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380355" y="2943635"/>
            <a:ext cx="5442760" cy="176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63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2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进行在线学习平台竞品分析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939256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步骤三：竞争格局图绘制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2</a:t>
            </a:r>
            <a:r>
              <a:rPr lang="zh-CN" altLang="en-US" b="1" dirty="0"/>
              <a:t>）让</a:t>
            </a:r>
            <a:r>
              <a:rPr lang="en-US" altLang="zh-CN" b="1" dirty="0"/>
              <a:t>Kimi</a:t>
            </a:r>
            <a:r>
              <a:rPr lang="zh-CN" altLang="en-US" b="1" dirty="0"/>
              <a:t>从定位、功能、课程配置和盈利模式四个维度进行深入探讨，并选取主要的差异点进行分析。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2181002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通过上述分析，帮我使用</a:t>
            </a:r>
            <a:r>
              <a:rPr kumimoji="0" lang="en-US" altLang="zh-CN" sz="1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Mermaid</a:t>
            </a:r>
            <a:r>
              <a:rPr kumimoji="0" lang="zh-CN" alt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工具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绘制一张竞品竞争格局图。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EE29DA0-CB19-4E5D-A6C6-ED4B7FB0408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934845" y="2571750"/>
            <a:ext cx="5274310" cy="239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41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marL="0" marR="0" lvl="0" indent="0" algn="r" defTabSz="914400" rtl="0" eaLnBrk="1" fontAlgn="auto" latinLnBrk="0" hangingPunct="1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601" b="0" i="0" u="none" strike="noStrike" kern="100" cap="none" spc="0" normalizeH="0" baseline="0" noProof="0" dirty="0">
                <a:ln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CKT Kuaile Bold" panose="02010800040101010101" pitchFamily="1" charset="-122"/>
                <a:ea typeface="CKT Kuaile Bold" panose="02010800040101010101" pitchFamily="1" charset="-122"/>
                <a:cs typeface="+mn-cs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228" y="1647797"/>
            <a:ext cx="5022464" cy="1660727"/>
          </a:xfrm>
        </p:spPr>
        <p:txBody>
          <a:bodyPr>
            <a:normAutofit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辅助市场定位与差异化策略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5901472" cy="395661"/>
          </a:xfrm>
        </p:spPr>
        <p:txBody>
          <a:bodyPr/>
          <a:lstStyle/>
          <a:p>
            <a:r>
              <a:rPr lang="en-US" altLang="zh-CN" dirty="0"/>
              <a:t>AIGC</a:t>
            </a:r>
            <a:r>
              <a:rPr lang="zh-CN" altLang="en-US" dirty="0"/>
              <a:t>辅助互联网市场调研与市场定位</a:t>
            </a:r>
          </a:p>
        </p:txBody>
      </p:sp>
    </p:spTree>
    <p:extLst>
      <p:ext uri="{BB962C8B-B14F-4D97-AF65-F5344CB8AC3E}">
        <p14:creationId xmlns:p14="http://schemas.microsoft.com/office/powerpoint/2010/main" val="4058191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应用场景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8" y="216473"/>
            <a:ext cx="7033001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辅助市场定位与差异化策略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99B0216-EDCE-4C5B-84AB-5CCC67BD846F}"/>
              </a:ext>
            </a:extLst>
          </p:cNvPr>
          <p:cNvGrpSpPr/>
          <p:nvPr/>
        </p:nvGrpSpPr>
        <p:grpSpPr>
          <a:xfrm>
            <a:off x="495300" y="847726"/>
            <a:ext cx="8143875" cy="3929898"/>
            <a:chOff x="1962747" y="1130301"/>
            <a:chExt cx="10858500" cy="5239864"/>
          </a:xfrm>
        </p:grpSpPr>
        <p:sp>
          <p:nvSpPr>
            <p:cNvPr id="21" name="Title">
              <a:extLst>
                <a:ext uri="{FF2B5EF4-FFF2-40B4-BE49-F238E27FC236}">
                  <a16:creationId xmlns:a16="http://schemas.microsoft.com/office/drawing/2014/main" id="{3E095450-F368-41FC-881C-545F8F1912B7}"/>
                </a:ext>
              </a:extLst>
            </p:cNvPr>
            <p:cNvSpPr txBox="1"/>
            <p:nvPr/>
          </p:nvSpPr>
          <p:spPr>
            <a:xfrm>
              <a:off x="1962747" y="1130301"/>
              <a:ext cx="1714500" cy="5003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 anchor="ctr" anchorCtr="0">
              <a:normAutofit/>
            </a:bodyPr>
            <a:lstStyle/>
            <a:p>
              <a:pPr>
                <a:buSzPct val="25000"/>
              </a:pPr>
              <a:r>
                <a:rPr lang="zh-CN" altLang="en-US" b="1" dirty="0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生成式人工智能</a:t>
              </a:r>
              <a:r>
                <a:rPr lang="en-US" altLang="zh-CN" b="1" dirty="0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Kimi</a:t>
              </a:r>
            </a:p>
          </p:txBody>
        </p:sp>
        <p:sp>
          <p:nvSpPr>
            <p:cNvPr id="22" name="íṩ1íḍe">
              <a:extLst>
                <a:ext uri="{FF2B5EF4-FFF2-40B4-BE49-F238E27FC236}">
                  <a16:creationId xmlns:a16="http://schemas.microsoft.com/office/drawing/2014/main" id="{71BE08FF-5518-4D14-9DB7-F0E18F32EECB}"/>
                </a:ext>
              </a:extLst>
            </p:cNvPr>
            <p:cNvSpPr/>
            <p:nvPr/>
          </p:nvSpPr>
          <p:spPr>
            <a:xfrm>
              <a:off x="6694094" y="1593617"/>
              <a:ext cx="614248" cy="4124325"/>
            </a:xfrm>
            <a:prstGeom prst="leftBrace">
              <a:avLst>
                <a:gd name="adj1" fmla="val 170131"/>
                <a:gd name="adj2" fmla="val 50000"/>
              </a:avLst>
            </a:prstGeom>
            <a:ln>
              <a:solidFill>
                <a:schemeClr val="tx2">
                  <a:alpha val="5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3E27080D-0915-477A-82AB-3CD19E52BB29}"/>
                </a:ext>
              </a:extLst>
            </p:cNvPr>
            <p:cNvGrpSpPr/>
            <p:nvPr/>
          </p:nvGrpSpPr>
          <p:grpSpPr>
            <a:xfrm>
              <a:off x="3677247" y="1178802"/>
              <a:ext cx="9144000" cy="3929885"/>
              <a:chOff x="3677247" y="1178802"/>
              <a:chExt cx="9144000" cy="3929885"/>
            </a:xfrm>
          </p:grpSpPr>
          <p:sp>
            <p:nvSpPr>
              <p:cNvPr id="52" name="PictureMisc">
                <a:extLst>
                  <a:ext uri="{FF2B5EF4-FFF2-40B4-BE49-F238E27FC236}">
                    <a16:creationId xmlns:a16="http://schemas.microsoft.com/office/drawing/2014/main" id="{D08AAB10-5033-45CA-862C-42EAD0BE1186}"/>
                  </a:ext>
                </a:extLst>
              </p:cNvPr>
              <p:cNvSpPr/>
              <p:nvPr/>
            </p:nvSpPr>
            <p:spPr>
              <a:xfrm>
                <a:off x="3677247" y="2091840"/>
                <a:ext cx="3016847" cy="3016847"/>
              </a:xfrm>
              <a:prstGeom prst="ellipse">
                <a:avLst/>
              </a:prstGeom>
              <a:blipFill>
                <a:blip r:embed="rId3"/>
                <a:stretch>
                  <a:fillRect l="-37511" r="-37511"/>
                </a:stretch>
              </a:blipFill>
              <a:ln w="38100">
                <a:noFill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53" name="Bullet1">
                <a:extLst>
                  <a:ext uri="{FF2B5EF4-FFF2-40B4-BE49-F238E27FC236}">
                    <a16:creationId xmlns:a16="http://schemas.microsoft.com/office/drawing/2014/main" id="{7CA029BA-67CC-4378-BF91-040B9540B403}"/>
                  </a:ext>
                </a:extLst>
              </p:cNvPr>
              <p:cNvSpPr txBox="1"/>
              <p:nvPr/>
            </p:nvSpPr>
            <p:spPr>
              <a:xfrm>
                <a:off x="8245986" y="1178802"/>
                <a:ext cx="4575261" cy="4129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1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rmAutofit fontScale="92500" lnSpcReduction="20000"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zh-CN" sz="12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帮助理解目标市场与用户需求</a:t>
                </a:r>
                <a:endParaRPr lang="en-US" altLang="zh-CN" sz="9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54" name="Number1">
                <a:extLst>
                  <a:ext uri="{FF2B5EF4-FFF2-40B4-BE49-F238E27FC236}">
                    <a16:creationId xmlns:a16="http://schemas.microsoft.com/office/drawing/2014/main" id="{43B7A4D3-DD09-4C2D-AE07-373A95E2FD71}"/>
                  </a:ext>
                </a:extLst>
              </p:cNvPr>
              <p:cNvSpPr txBox="1"/>
              <p:nvPr/>
            </p:nvSpPr>
            <p:spPr>
              <a:xfrm>
                <a:off x="7326796" y="1322948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1</a:t>
                </a:r>
                <a:endParaRPr lang="zh-CN" altLang="en-US" sz="2100" b="1" i="1" dirty="0"/>
              </a:p>
            </p:txBody>
          </p:sp>
          <p:sp>
            <p:nvSpPr>
              <p:cNvPr id="55" name="Text1">
                <a:extLst>
                  <a:ext uri="{FF2B5EF4-FFF2-40B4-BE49-F238E27FC236}">
                    <a16:creationId xmlns:a16="http://schemas.microsoft.com/office/drawing/2014/main" id="{447C25CB-0E9C-4D0A-9168-E90D89186BD4}"/>
                  </a:ext>
                </a:extLst>
              </p:cNvPr>
              <p:cNvSpPr/>
              <p:nvPr/>
            </p:nvSpPr>
            <p:spPr bwMode="auto">
              <a:xfrm>
                <a:off x="8245984" y="1605569"/>
                <a:ext cx="4575263" cy="925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研究人员可以与</a:t>
                </a:r>
                <a:r>
                  <a:rPr lang="en-US" altLang="zh-CN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分享有关目标市场与用户的调研数据与报告，供其进行解读与分析。</a:t>
                </a:r>
                <a:r>
                  <a:rPr lang="en-US" altLang="zh-CN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可以提出研究人员未注意到的市场细节或用户需求，帮助理解市场与用户群体的全貌。这为确定准确的产品定位与差异化策略打下基础。</a:t>
                </a:r>
                <a:endParaRPr lang="en-US" altLang="zh-CN" sz="8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09D172B7-4C40-4ED9-BC71-7FF160922116}"/>
                </a:ext>
              </a:extLst>
            </p:cNvPr>
            <p:cNvGrpSpPr/>
            <p:nvPr/>
          </p:nvGrpSpPr>
          <p:grpSpPr>
            <a:xfrm>
              <a:off x="7326796" y="2531259"/>
              <a:ext cx="5494451" cy="1355476"/>
              <a:chOff x="7326796" y="2531259"/>
              <a:chExt cx="5494451" cy="1355476"/>
            </a:xfrm>
          </p:grpSpPr>
          <p:sp>
            <p:nvSpPr>
              <p:cNvPr id="49" name="Bullet2">
                <a:extLst>
                  <a:ext uri="{FF2B5EF4-FFF2-40B4-BE49-F238E27FC236}">
                    <a16:creationId xmlns:a16="http://schemas.microsoft.com/office/drawing/2014/main" id="{6E3EDD88-F2FF-4861-A31A-036B101760E6}"/>
                  </a:ext>
                </a:extLst>
              </p:cNvPr>
              <p:cNvSpPr txBox="1"/>
              <p:nvPr/>
            </p:nvSpPr>
            <p:spPr>
              <a:xfrm>
                <a:off x="8245985" y="2531259"/>
                <a:ext cx="4575262" cy="412933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5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rmAutofit fontScale="92500" lnSpcReduction="20000"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zh-CN" sz="12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分析竞品与定位，判断市场空白</a:t>
                </a:r>
                <a:endParaRPr lang="en-US" altLang="zh-CN" sz="9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50" name="Number2">
                <a:extLst>
                  <a:ext uri="{FF2B5EF4-FFF2-40B4-BE49-F238E27FC236}">
                    <a16:creationId xmlns:a16="http://schemas.microsoft.com/office/drawing/2014/main" id="{926FF1B4-0632-482E-8721-E01FF503C0B0}"/>
                  </a:ext>
                </a:extLst>
              </p:cNvPr>
              <p:cNvSpPr txBox="1"/>
              <p:nvPr/>
            </p:nvSpPr>
            <p:spPr>
              <a:xfrm>
                <a:off x="7326796" y="2675405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2</a:t>
                </a:r>
                <a:endParaRPr lang="zh-CN" altLang="en-US" sz="2100" b="1" i="1" dirty="0"/>
              </a:p>
            </p:txBody>
          </p:sp>
          <p:sp>
            <p:nvSpPr>
              <p:cNvPr id="51" name="Text2">
                <a:extLst>
                  <a:ext uri="{FF2B5EF4-FFF2-40B4-BE49-F238E27FC236}">
                    <a16:creationId xmlns:a16="http://schemas.microsoft.com/office/drawing/2014/main" id="{F5FC528B-82C7-4FDE-B4AF-DDDD62849624}"/>
                  </a:ext>
                </a:extLst>
              </p:cNvPr>
              <p:cNvSpPr/>
              <p:nvPr/>
            </p:nvSpPr>
            <p:spPr bwMode="auto">
              <a:xfrm>
                <a:off x="8245984" y="2961044"/>
                <a:ext cx="4575263" cy="925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研究人员同样可以向</a:t>
                </a:r>
                <a:r>
                  <a:rPr lang="en-US" altLang="zh-CN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描述竞品与定位的相关信息。</a:t>
                </a:r>
                <a:r>
                  <a:rPr lang="en-US" altLang="zh-CN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可以比较不同竞品的产品特点与用户价值，并判断市场中的空白或机会点，这为产品的定位选择与差异化方案的制定提供方向。</a:t>
                </a:r>
                <a:endParaRPr lang="en-US" altLang="zh-CN" sz="8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74A1CFF4-92A8-4939-BC46-B2D9B5EBFCB9}"/>
                </a:ext>
              </a:extLst>
            </p:cNvPr>
            <p:cNvGrpSpPr/>
            <p:nvPr/>
          </p:nvGrpSpPr>
          <p:grpSpPr>
            <a:xfrm>
              <a:off x="7326796" y="3815136"/>
              <a:ext cx="5494451" cy="1357024"/>
              <a:chOff x="7326796" y="3815136"/>
              <a:chExt cx="5494451" cy="1357024"/>
            </a:xfrm>
          </p:grpSpPr>
          <p:sp>
            <p:nvSpPr>
              <p:cNvPr id="46" name="Bullet3">
                <a:extLst>
                  <a:ext uri="{FF2B5EF4-FFF2-40B4-BE49-F238E27FC236}">
                    <a16:creationId xmlns:a16="http://schemas.microsoft.com/office/drawing/2014/main" id="{B7209963-8CC5-48B3-92CF-0B9D8C44A8BB}"/>
                  </a:ext>
                </a:extLst>
              </p:cNvPr>
              <p:cNvSpPr txBox="1"/>
              <p:nvPr/>
            </p:nvSpPr>
            <p:spPr>
              <a:xfrm>
                <a:off x="8245985" y="3815136"/>
                <a:ext cx="4575262" cy="412933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4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rmAutofit fontScale="92500" lnSpcReduction="20000"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zh-CN" sz="12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建议与评估产品定位选项</a:t>
                </a:r>
                <a:endParaRPr lang="en-US" altLang="zh-CN" sz="9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47" name="Number3">
                <a:extLst>
                  <a:ext uri="{FF2B5EF4-FFF2-40B4-BE49-F238E27FC236}">
                    <a16:creationId xmlns:a16="http://schemas.microsoft.com/office/drawing/2014/main" id="{2783A828-42A7-4266-ADE6-11DA60539F1B}"/>
                  </a:ext>
                </a:extLst>
              </p:cNvPr>
              <p:cNvSpPr txBox="1"/>
              <p:nvPr/>
            </p:nvSpPr>
            <p:spPr>
              <a:xfrm>
                <a:off x="7326796" y="3959282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3</a:t>
                </a:r>
                <a:endParaRPr lang="zh-CN" altLang="en-US" sz="2100" b="1" i="1" dirty="0"/>
              </a:p>
            </p:txBody>
          </p:sp>
          <p:sp>
            <p:nvSpPr>
              <p:cNvPr id="48" name="Text3">
                <a:extLst>
                  <a:ext uri="{FF2B5EF4-FFF2-40B4-BE49-F238E27FC236}">
                    <a16:creationId xmlns:a16="http://schemas.microsoft.com/office/drawing/2014/main" id="{2A390A34-18E8-44BC-94D9-6C02A500D13E}"/>
                  </a:ext>
                </a:extLst>
              </p:cNvPr>
              <p:cNvSpPr/>
              <p:nvPr/>
            </p:nvSpPr>
            <p:spPr bwMode="auto">
              <a:xfrm>
                <a:off x="8245984" y="4246469"/>
                <a:ext cx="4575263" cy="925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研究人员可以直接向</a:t>
                </a:r>
                <a:r>
                  <a:rPr lang="en-US" altLang="zh-CN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提出不同的产品定位选项，</a:t>
                </a:r>
                <a:r>
                  <a:rPr lang="en-US" altLang="zh-CN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8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可以从优势、劣势与市场适应度等角度对每个选项进行分析与判断，并提供其他可选定位。这有助于研究人员从更加全面的角度考量各选项，做出最优的定位选择。</a:t>
                </a:r>
                <a:endParaRPr lang="en-US" altLang="zh-CN" sz="8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AD6F1D7F-379B-491E-8F22-32C2D6DCB5B5}"/>
                </a:ext>
              </a:extLst>
            </p:cNvPr>
            <p:cNvGrpSpPr/>
            <p:nvPr/>
          </p:nvGrpSpPr>
          <p:grpSpPr>
            <a:xfrm>
              <a:off x="7326796" y="5019003"/>
              <a:ext cx="5494451" cy="1351162"/>
              <a:chOff x="7326796" y="5019003"/>
              <a:chExt cx="5494451" cy="1351162"/>
            </a:xfrm>
          </p:grpSpPr>
          <p:sp>
            <p:nvSpPr>
              <p:cNvPr id="43" name="Bullet4">
                <a:extLst>
                  <a:ext uri="{FF2B5EF4-FFF2-40B4-BE49-F238E27FC236}">
                    <a16:creationId xmlns:a16="http://schemas.microsoft.com/office/drawing/2014/main" id="{A10BEE56-22F9-4FB0-8498-DD1C8C9424AE}"/>
                  </a:ext>
                </a:extLst>
              </p:cNvPr>
              <p:cNvSpPr txBox="1"/>
              <p:nvPr/>
            </p:nvSpPr>
            <p:spPr>
              <a:xfrm>
                <a:off x="8245985" y="5019003"/>
                <a:ext cx="4575262" cy="4129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2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rmAutofit fontScale="92500" lnSpcReduction="20000"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zh-CN" sz="12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提出差异化策略并判断实施难易度</a:t>
                </a:r>
                <a:endParaRPr lang="en-US" altLang="zh-CN" sz="9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44" name="Number4">
                <a:extLst>
                  <a:ext uri="{FF2B5EF4-FFF2-40B4-BE49-F238E27FC236}">
                    <a16:creationId xmlns:a16="http://schemas.microsoft.com/office/drawing/2014/main" id="{A346AE7E-5C9E-4960-A0CB-9508AEF4A710}"/>
                  </a:ext>
                </a:extLst>
              </p:cNvPr>
              <p:cNvSpPr txBox="1"/>
              <p:nvPr/>
            </p:nvSpPr>
            <p:spPr>
              <a:xfrm>
                <a:off x="7326796" y="5163149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4</a:t>
                </a:r>
                <a:endParaRPr lang="zh-CN" altLang="en-US" sz="2100" b="1" i="1" dirty="0"/>
              </a:p>
            </p:txBody>
          </p:sp>
          <p:sp>
            <p:nvSpPr>
              <p:cNvPr id="45" name="Text4">
                <a:extLst>
                  <a:ext uri="{FF2B5EF4-FFF2-40B4-BE49-F238E27FC236}">
                    <a16:creationId xmlns:a16="http://schemas.microsoft.com/office/drawing/2014/main" id="{9C3D6218-C414-4920-9786-73FCBE4E2B7A}"/>
                  </a:ext>
                </a:extLst>
              </p:cNvPr>
              <p:cNvSpPr/>
              <p:nvPr/>
            </p:nvSpPr>
            <p:spPr bwMode="auto">
              <a:xfrm>
                <a:off x="8245984" y="5444474"/>
                <a:ext cx="4575263" cy="925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zh-CN" sz="8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研究人员可在交流中向</a:t>
                </a:r>
                <a:r>
                  <a:rPr lang="en-US" altLang="zh-CN" sz="8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Kimi</a:t>
                </a:r>
                <a:r>
                  <a:rPr lang="zh-CN" altLang="zh-CN" sz="8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描述不同的差异化策略选项，</a:t>
                </a:r>
                <a:r>
                  <a:rPr lang="en-US" altLang="zh-CN" sz="8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Kimi</a:t>
                </a:r>
                <a:r>
                  <a:rPr lang="zh-CN" altLang="zh-CN" sz="8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可以分析每个策略选择的优势、难点与资源依赖情况，并判断实施难易度及预期效果。这为差异化策略的选择与优化提供重要参考</a:t>
                </a:r>
                <a:endParaRPr lang="en-US" altLang="zh-CN" sz="8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7525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辅助高校图书馆小程序市场定位与差异化规划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704C26BC-A311-4375-8FE3-F4DBC1120E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00403" y="1979281"/>
            <a:ext cx="7799070" cy="2517769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C316E836-BEF3-4A95-BC19-975331B95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673" y="1816722"/>
            <a:ext cx="835660" cy="1794904"/>
          </a:xfrm>
          <a:prstGeom prst="rect">
            <a:avLst/>
          </a:prstGeom>
        </p:spPr>
      </p:pic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998381F1-96D0-4ABE-8556-0831F0CEA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146" y="1898120"/>
            <a:ext cx="182880" cy="694862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12B5EAE6-86A6-4C23-9DB4-C6F05ACA54C9}"/>
              </a:ext>
            </a:extLst>
          </p:cNvPr>
          <p:cNvSpPr/>
          <p:nvPr/>
        </p:nvSpPr>
        <p:spPr>
          <a:xfrm>
            <a:off x="3455997" y="4012743"/>
            <a:ext cx="4455532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EA0D8FD-0DEE-46BC-9991-8C4FDA6CEB0B}"/>
              </a:ext>
            </a:extLst>
          </p:cNvPr>
          <p:cNvSpPr/>
          <p:nvPr/>
        </p:nvSpPr>
        <p:spPr>
          <a:xfrm>
            <a:off x="1996334" y="2274963"/>
            <a:ext cx="6226810" cy="1979297"/>
          </a:xfrm>
          <a:prstGeom prst="rect">
            <a:avLst/>
          </a:prstGeom>
          <a:noFill/>
        </p:spPr>
        <p:txBody>
          <a:bodyPr wrap="square" lIns="95250" tIns="95250" rIns="95250" bIns="9525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苏信图书馆平台希望对其小程序产品进行定位与差异化规划，以便更好地满足目标用户需求和确定市场定位。研究人员已进行过市场调研与竞品分析，现有定位选项如下。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（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1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）学习资源获取平台：整合图书馆资源，提供便捷检索和借阅服务，满足学生学习资料需求。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（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2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）学习管理工具：辅助学生规划和管理学习过程，提供学习计划制定、课程表管理等功能。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（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3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）学习交流社区：促进学生之间的学习交流和互动，提供学习讨论区、学习小组等功能。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（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4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）学习服务支持：提供学习咨询、学习指导、学习设备预约等全方位学习服务支持。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研究人员首先将选项与市场研究信息向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Kimi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32F73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进行描述，听取其对各选项的评析与建议。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9F9F5C-67B7-4F47-818D-8F64233ADC8A}"/>
              </a:ext>
            </a:extLst>
          </p:cNvPr>
          <p:cNvSpPr txBox="1"/>
          <p:nvPr/>
        </p:nvSpPr>
        <p:spPr>
          <a:xfrm>
            <a:off x="1196504" y="2060442"/>
            <a:ext cx="553998" cy="163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任务情境</a:t>
            </a:r>
          </a:p>
        </p:txBody>
      </p:sp>
    </p:spTree>
    <p:extLst>
      <p:ext uri="{BB962C8B-B14F-4D97-AF65-F5344CB8AC3E}">
        <p14:creationId xmlns:p14="http://schemas.microsoft.com/office/powerpoint/2010/main" val="372071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B3E398C-06A4-440D-AF38-BA49EF62ED86}"/>
              </a:ext>
            </a:extLst>
          </p:cNvPr>
          <p:cNvSpPr/>
          <p:nvPr/>
        </p:nvSpPr>
        <p:spPr>
          <a:xfrm>
            <a:off x="824593" y="881743"/>
            <a:ext cx="4988378" cy="3453493"/>
          </a:xfrm>
          <a:prstGeom prst="rect">
            <a:avLst/>
          </a:prstGeom>
          <a:solidFill>
            <a:srgbClr val="EBEC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378DC6D-E628-4361-8A4C-70BC00628A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80" y="681588"/>
            <a:ext cx="8756239" cy="446191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辅助高校图书馆小程序市场定位与差异化规划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步骤一：进行提问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523220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/>
              <a:t>Kimi</a:t>
            </a:r>
            <a:r>
              <a:rPr lang="zh-CN" altLang="en-US" b="1" dirty="0"/>
              <a:t>搜索并整理各竞品的基本信息与新闻报道</a:t>
            </a:r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A612B223-71AF-42E0-9CC1-956B9D0524DE}"/>
              </a:ext>
            </a:extLst>
          </p:cNvPr>
          <p:cNvSpPr txBox="1">
            <a:spLocks/>
          </p:cNvSpPr>
          <p:nvPr/>
        </p:nvSpPr>
        <p:spPr>
          <a:xfrm>
            <a:off x="522042" y="2033108"/>
            <a:ext cx="8139439" cy="3290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我们希望对我们的图书馆小程序产品进行定位与差异化规划，以满足不同用户的需求和市场定位。根据我们的市场调研和竞品分析，我们有以下四个选项供选择。</a:t>
            </a:r>
          </a:p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①学习资源获取平台：整合图书馆资源，提供便捷检索和借阅服务，满足学生学习资料需求。</a:t>
            </a:r>
          </a:p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②学习管理工具：辅助学生规划和管理学习过程，提供学习计划制定、课程表管理等功能。</a:t>
            </a:r>
          </a:p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③学习交流社区：促进学生之间的学习交流和互动，提供学习讨论区、学习小组等功能。</a:t>
            </a:r>
          </a:p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④学习服务支持：提供学习咨询、学习指导、学习设备预约等全方位学习服务支持。</a:t>
            </a:r>
          </a:p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我们希望借助</a:t>
            </a:r>
            <a:r>
              <a:rPr kumimoji="0" lang="en-US" altLang="zh-CN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Kimi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的智能辅助来获得对这些选项的评析和建议。请问</a:t>
            </a:r>
            <a:r>
              <a:rPr kumimoji="0" lang="en-US" altLang="zh-CN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Kimi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对于这些定位选项有什么评价和建议？</a:t>
            </a:r>
          </a:p>
        </p:txBody>
      </p:sp>
    </p:spTree>
    <p:extLst>
      <p:ext uri="{BB962C8B-B14F-4D97-AF65-F5344CB8AC3E}">
        <p14:creationId xmlns:p14="http://schemas.microsoft.com/office/powerpoint/2010/main" val="1662853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辅助高校图书馆小程序市场定位与差异化规划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rPr>
              <a:t>步骤一：进行提问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523220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/>
              <a:t>Kimi</a:t>
            </a:r>
            <a:r>
              <a:rPr lang="zh-CN" altLang="en-US" b="1" dirty="0"/>
              <a:t>搜索并整理各竞品的基本信息与新闻报道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1B6E762-724D-42DC-B2AF-2870A43C4FA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2042" y="2499311"/>
            <a:ext cx="3720175" cy="14520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B8592D5B-8DF8-4689-A564-11326F074C9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715520" y="2499311"/>
            <a:ext cx="3526553" cy="145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46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marL="0" marR="0" lvl="0" indent="0" algn="r" defTabSz="914400" rtl="0" eaLnBrk="1" fontAlgn="auto" latinLnBrk="0" hangingPunct="1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601" b="0" i="0" u="none" strike="noStrike" kern="100" cap="none" spc="0" normalizeH="0" baseline="0" noProof="0" dirty="0">
              <a:ln>
                <a:noFill/>
              </a:ln>
              <a:solidFill>
                <a:srgbClr val="FFFFFF">
                  <a:alpha val="100000"/>
                </a:srgbClr>
              </a:solidFill>
              <a:effectLst/>
              <a:uLnTx/>
              <a:uFillTx/>
              <a:latin typeface="CKT Kuaile Bold" panose="02010800040101010101" pitchFamily="1" charset="-122"/>
              <a:ea typeface="CKT Kuaile Bold" panose="02010800040101010101" pitchFamily="1" charset="-122"/>
              <a:cs typeface="+mn-cs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004" y="1198652"/>
            <a:ext cx="4424517" cy="1660727"/>
          </a:xfrm>
        </p:spPr>
        <p:txBody>
          <a:bodyPr/>
          <a:lstStyle/>
          <a:p>
            <a:r>
              <a:rPr lang="zh-CN" altLang="en-US" dirty="0"/>
              <a:t>实训练习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竞品分析</a:t>
            </a: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F15947F0-874B-4650-BCA8-8DE48E43536C}"/>
              </a:ext>
            </a:extLst>
          </p:cNvPr>
          <p:cNvSpPr txBox="1"/>
          <p:nvPr/>
        </p:nvSpPr>
        <p:spPr>
          <a:xfrm>
            <a:off x="5433934" y="2554518"/>
            <a:ext cx="3710066" cy="2588981"/>
          </a:xfrm>
          <a:custGeom>
            <a:avLst/>
            <a:gdLst>
              <a:gd name="connsiteX0" fmla="*/ 3347168 w 5926667"/>
              <a:gd name="connsiteY0" fmla="*/ 0 h 4135783"/>
              <a:gd name="connsiteX1" fmla="*/ 5878120 w 5926667"/>
              <a:gd name="connsiteY1" fmla="*/ 1156696 h 4135783"/>
              <a:gd name="connsiteX2" fmla="*/ 5926667 w 5926667"/>
              <a:gd name="connsiteY2" fmla="*/ 1216244 h 4135783"/>
              <a:gd name="connsiteX3" fmla="*/ 5926667 w 5926667"/>
              <a:gd name="connsiteY3" fmla="*/ 4135783 h 4135783"/>
              <a:gd name="connsiteX4" fmla="*/ 94558 w 5926667"/>
              <a:gd name="connsiteY4" fmla="*/ 4135783 h 4135783"/>
              <a:gd name="connsiteX5" fmla="*/ 85712 w 5926667"/>
              <a:gd name="connsiteY5" fmla="*/ 4103082 h 4135783"/>
              <a:gd name="connsiteX6" fmla="*/ 0 w 5926667"/>
              <a:gd name="connsiteY6" fmla="*/ 3347167 h 4135783"/>
              <a:gd name="connsiteX7" fmla="*/ 3347168 w 5926667"/>
              <a:gd name="connsiteY7" fmla="*/ 0 h 4135783"/>
            </a:gdLst>
            <a:ahLst/>
            <a:cxnLst/>
            <a:rect l="l" t="t" r="r" b="b"/>
            <a:pathLst>
              <a:path w="5926667" h="4135783">
                <a:moveTo>
                  <a:pt x="3347168" y="0"/>
                </a:moveTo>
                <a:cubicBezTo>
                  <a:pt x="4358116" y="0"/>
                  <a:pt x="5264385" y="448184"/>
                  <a:pt x="5878120" y="1156696"/>
                </a:cubicBezTo>
                <a:lnTo>
                  <a:pt x="5926667" y="1216244"/>
                </a:lnTo>
                <a:lnTo>
                  <a:pt x="5926667" y="4135783"/>
                </a:lnTo>
                <a:lnTo>
                  <a:pt x="94558" y="4135783"/>
                </a:lnTo>
                <a:lnTo>
                  <a:pt x="85712" y="4103082"/>
                </a:lnTo>
                <a:cubicBezTo>
                  <a:pt x="29636" y="3860162"/>
                  <a:pt x="0" y="3607126"/>
                  <a:pt x="0" y="3347167"/>
                </a:cubicBezTo>
                <a:cubicBezTo>
                  <a:pt x="0" y="1498577"/>
                  <a:pt x="1498578" y="0"/>
                  <a:pt x="3347168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/>
          </a:ln>
          <a:effectLst>
            <a:outerShdw blurRad="428625" sx="102000" sy="102000" algn="ctr" rotWithShape="0">
              <a:srgbClr val="1B3698">
                <a:alpha val="14000"/>
              </a:srgbClr>
            </a:outerShdw>
          </a:effectLst>
        </p:spPr>
        <p:txBody>
          <a:bodyPr vert="horz" wrap="square" lIns="85725" tIns="42863" rIns="85725" bIns="42863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90A2ACC-0830-40CB-A020-4F0EF69A1A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15432" b="15432"/>
          <a:stretch>
            <a:fillRect/>
          </a:stretch>
        </p:blipFill>
        <p:spPr>
          <a:xfrm>
            <a:off x="5572098" y="2652456"/>
            <a:ext cx="3571901" cy="2491044"/>
          </a:xfrm>
          <a:custGeom>
            <a:avLst/>
            <a:gdLst>
              <a:gd name="connsiteX0" fmla="*/ 3110473 w 5705954"/>
              <a:gd name="connsiteY0" fmla="*/ 0 h 3979333"/>
              <a:gd name="connsiteX1" fmla="*/ 5689726 w 5705954"/>
              <a:gd name="connsiteY1" fmla="*/ 1371379 h 3979333"/>
              <a:gd name="connsiteX2" fmla="*/ 5705954 w 5705954"/>
              <a:gd name="connsiteY2" fmla="*/ 1398091 h 3979333"/>
              <a:gd name="connsiteX3" fmla="*/ 5705954 w 5705954"/>
              <a:gd name="connsiteY3" fmla="*/ 3979333 h 3979333"/>
              <a:gd name="connsiteX4" fmla="*/ 124666 w 5705954"/>
              <a:gd name="connsiteY4" fmla="*/ 3979333 h 3979333"/>
              <a:gd name="connsiteX5" fmla="*/ 79651 w 5705954"/>
              <a:gd name="connsiteY5" fmla="*/ 3812933 h 3979333"/>
              <a:gd name="connsiteX6" fmla="*/ 0 w 5705954"/>
              <a:gd name="connsiteY6" fmla="*/ 3110473 h 3979333"/>
              <a:gd name="connsiteX7" fmla="*/ 3110473 w 5705954"/>
              <a:gd name="connsiteY7" fmla="*/ 0 h 3979333"/>
            </a:gdLst>
            <a:ahLst/>
            <a:cxnLst/>
            <a:rect l="l" t="t" r="r" b="b"/>
            <a:pathLst>
              <a:path w="5705954" h="3979333">
                <a:moveTo>
                  <a:pt x="3110473" y="0"/>
                </a:moveTo>
                <a:cubicBezTo>
                  <a:pt x="4184140" y="0"/>
                  <a:pt x="5130753" y="543987"/>
                  <a:pt x="5689726" y="1371379"/>
                </a:cubicBezTo>
                <a:lnTo>
                  <a:pt x="5705954" y="1398091"/>
                </a:lnTo>
                <a:lnTo>
                  <a:pt x="5705954" y="3979333"/>
                </a:lnTo>
                <a:lnTo>
                  <a:pt x="124666" y="3979333"/>
                </a:lnTo>
                <a:lnTo>
                  <a:pt x="79651" y="3812933"/>
                </a:lnTo>
                <a:cubicBezTo>
                  <a:pt x="27540" y="3587191"/>
                  <a:pt x="0" y="3352048"/>
                  <a:pt x="0" y="3110473"/>
                </a:cubicBezTo>
                <a:cubicBezTo>
                  <a:pt x="0" y="1392606"/>
                  <a:pt x="1392606" y="0"/>
                  <a:pt x="3110473" y="0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754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25000"/>
                </a:schemeClr>
              </a:gs>
              <a:gs pos="85000">
                <a:schemeClr val="bg1">
                  <a:alpha val="0"/>
                </a:schemeClr>
              </a:gs>
            </a:gsLst>
            <a:lin ang="162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982358" y="1803875"/>
            <a:ext cx="2012282" cy="201228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737215" y="1558732"/>
            <a:ext cx="2502569" cy="2502569"/>
          </a:xfrm>
          <a:prstGeom prst="ellipse">
            <a:avLst/>
          </a:prstGeom>
          <a:noFill/>
          <a:ln w="6350" cap="sq">
            <a:solidFill>
              <a:schemeClr val="accent2"/>
            </a:soli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332152" y="1153669"/>
            <a:ext cx="3312695" cy="3312695"/>
          </a:xfrm>
          <a:prstGeom prst="ellipse">
            <a:avLst/>
          </a:prstGeom>
          <a:noFill/>
          <a:ln w="6350" cap="sq">
            <a:gradFill>
              <a:gsLst>
                <a:gs pos="39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0"/>
            </a:gra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630661" y="3255136"/>
            <a:ext cx="449351" cy="449351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730406" y="3354882"/>
            <a:ext cx="249858" cy="249858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3375862" y="1289056"/>
            <a:ext cx="4651539" cy="2539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i="0" u="none" strike="noStrike" kern="1200" cap="none" spc="0" normalizeH="0" baseline="0" noProof="0" dirty="0" err="1">
                <a:ln w="12700">
                  <a:noFill/>
                </a:ln>
                <a:gradFill>
                  <a:gsLst>
                    <a:gs pos="0">
                      <a:srgbClr val="D8D8F7">
                        <a:alpha val="100000"/>
                      </a:srgbClr>
                    </a:gs>
                    <a:gs pos="55000">
                      <a:srgbClr val="3D3ED7">
                        <a:alpha val="10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实训背景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3681484" y="1559889"/>
            <a:ext cx="5192692" cy="1294443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江苏信息职业技术学院的学生食堂作为校园内重要的餐饮服务场所，承担着为全校师生提供日常饮食的重要任务。随着学生生活水平的提高以及饮食需求的多样化，食堂现有的菜品、服务等方面面临着需要进一步优化和改进的问题。同时，周边各类餐饮店铺的竞争也日益激烈，如何在这样的环境下准确定位食堂的产品与市场，提升食堂的竞争力和学生的满意度，成为了亟待解决的问题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8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在数字化浪潮席卷各个领域的当下，江苏信息职业技术学院学生食堂也面临着转型升级的需求。学校计划开发一款专为本校师生服务的食堂数字化服务平台，旨在提升食堂运营效率、优化师生就餐体验，同时增强食堂在校园餐饮市场中的竞争力。该平台将通过整合食堂资源，打造一个便捷、高效、智能的校园餐饮服务生态。</a:t>
            </a:r>
          </a:p>
        </p:txBody>
      </p:sp>
      <p:sp>
        <p:nvSpPr>
          <p:cNvPr id="10" name="标题 1"/>
          <p:cNvSpPr txBox="1"/>
          <p:nvPr/>
        </p:nvSpPr>
        <p:spPr>
          <a:xfrm>
            <a:off x="2911749" y="1264645"/>
            <a:ext cx="449351" cy="44935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2926511" y="1316196"/>
            <a:ext cx="419827" cy="346249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3799769" y="3061626"/>
            <a:ext cx="4651539" cy="2539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i="0" u="none" strike="noStrike" kern="1200" cap="none" spc="0" normalizeH="0" baseline="0" noProof="0" dirty="0" err="1">
                <a:ln w="12700">
                  <a:noFill/>
                </a:ln>
                <a:gradFill>
                  <a:gsLst>
                    <a:gs pos="0">
                      <a:srgbClr val="D8D8F7">
                        <a:alpha val="100000"/>
                      </a:srgbClr>
                    </a:gs>
                    <a:gs pos="55000">
                      <a:srgbClr val="3D3ED7">
                        <a:alpha val="10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实训要求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标题 1"/>
          <p:cNvSpPr txBox="1"/>
          <p:nvPr/>
        </p:nvSpPr>
        <p:spPr>
          <a:xfrm>
            <a:off x="3644847" y="3405463"/>
            <a:ext cx="5229329" cy="1366783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1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）学生分组进行实训，每组 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4 - 5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人，模拟互联网产品开发团队，负责完成该食堂数字化服务平台的市场调研与市场定位相关任务。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）针对江苏信息职业技术学院师生，开展全面深入的市场调研，包括但不限于师生对食堂现有服务的满意度、线上点餐的意愿与期望、对菜品口味与种类的需求偏好、对平台功能的期待等方面。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3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）分析校园周边餐饮市场环境，包括周边餐馆的类型、菜品特色、价格水平、服务质量以及它们与学校食堂的竞争关系等，运用所学的竞品分析模型进行详细剖析。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4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）结合市场调研结果与竞品分析结论，运用 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AIGC 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技术（如使用 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KIMI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），为食堂数字化服务平台制定精准的市场定位策略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5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）提交实训报告（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2000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字以内），需包含数据图表、模型分析、策略结论；完成小组汇报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PPT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（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8-10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页），需展示</a:t>
            </a:r>
            <a:r>
              <a:rPr kumimoji="1" lang="en-US" altLang="zh-CN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KIMI</a:t>
            </a:r>
            <a:r>
              <a:rPr kumimoji="1" lang="zh-CN" altLang="en-US" sz="7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工具使用过程与核心结论。</a:t>
            </a:r>
          </a:p>
        </p:txBody>
      </p:sp>
      <p:sp>
        <p:nvSpPr>
          <p:cNvPr id="14" name="标题 1"/>
          <p:cNvSpPr txBox="1"/>
          <p:nvPr/>
        </p:nvSpPr>
        <p:spPr>
          <a:xfrm>
            <a:off x="3350418" y="2951021"/>
            <a:ext cx="449351" cy="44935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标题 1"/>
          <p:cNvSpPr txBox="1"/>
          <p:nvPr/>
        </p:nvSpPr>
        <p:spPr>
          <a:xfrm>
            <a:off x="3365180" y="3002572"/>
            <a:ext cx="419827" cy="346249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12563" y="1934080"/>
            <a:ext cx="1751873" cy="1751873"/>
          </a:xfrm>
          <a:custGeom>
            <a:avLst/>
            <a:gdLst/>
            <a:ahLst/>
            <a:cxnLst/>
            <a:rect l="l" t="t" r="r" b="b"/>
            <a:pathLst>
              <a:path w="2336800" h="2336800">
                <a:moveTo>
                  <a:pt x="1167916" y="0"/>
                </a:moveTo>
                <a:cubicBezTo>
                  <a:pt x="1812937" y="0"/>
                  <a:pt x="2335831" y="522894"/>
                  <a:pt x="2335831" y="1167916"/>
                </a:cubicBezTo>
                <a:cubicBezTo>
                  <a:pt x="2335831" y="1812937"/>
                  <a:pt x="1812937" y="2335831"/>
                  <a:pt x="1167916" y="2335831"/>
                </a:cubicBezTo>
                <a:cubicBezTo>
                  <a:pt x="522894" y="2335831"/>
                  <a:pt x="0" y="1812937"/>
                  <a:pt x="0" y="1167916"/>
                </a:cubicBezTo>
                <a:cubicBezTo>
                  <a:pt x="0" y="522894"/>
                  <a:pt x="522894" y="0"/>
                  <a:pt x="1167916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" name="标题 1"/>
          <p:cNvSpPr txBox="1"/>
          <p:nvPr/>
        </p:nvSpPr>
        <p:spPr>
          <a:xfrm>
            <a:off x="224303" y="240659"/>
            <a:ext cx="3371850" cy="423863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444600" y="299434"/>
            <a:ext cx="8143875" cy="351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1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练习</a:t>
            </a:r>
            <a:r>
              <a:rPr kumimoji="1" lang="en-US" altLang="zh-CN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：</a:t>
            </a:r>
            <a:r>
              <a:rPr kumimoji="1" lang="zh-CN" altLang="en-US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完成一份竞品分析或市场调研报告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标题 1"/>
          <p:cNvSpPr txBox="1"/>
          <p:nvPr/>
        </p:nvSpPr>
        <p:spPr>
          <a:xfrm rot="5400000">
            <a:off x="-342900" y="85725"/>
            <a:ext cx="685800" cy="685800"/>
          </a:xfrm>
          <a:prstGeom prst="blockArc">
            <a:avLst>
              <a:gd name="adj1" fmla="val 10800000"/>
              <a:gd name="adj2" fmla="val 0"/>
              <a:gd name="adj3" fmla="val 28546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25000"/>
                </a:schemeClr>
              </a:gs>
              <a:gs pos="85000">
                <a:schemeClr val="bg1">
                  <a:alpha val="0"/>
                </a:schemeClr>
              </a:gs>
            </a:gsLst>
            <a:lin ang="162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标题 1"/>
          <p:cNvSpPr txBox="1"/>
          <p:nvPr/>
        </p:nvSpPr>
        <p:spPr>
          <a:xfrm>
            <a:off x="982358" y="1803875"/>
            <a:ext cx="2012282" cy="201228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737215" y="1558732"/>
            <a:ext cx="2502569" cy="2502569"/>
          </a:xfrm>
          <a:prstGeom prst="ellipse">
            <a:avLst/>
          </a:prstGeom>
          <a:noFill/>
          <a:ln w="6350" cap="sq">
            <a:solidFill>
              <a:schemeClr val="accent2"/>
            </a:soli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332152" y="1153669"/>
            <a:ext cx="3312695" cy="3312695"/>
          </a:xfrm>
          <a:prstGeom prst="ellipse">
            <a:avLst/>
          </a:prstGeom>
          <a:noFill/>
          <a:ln w="6350" cap="sq">
            <a:gradFill>
              <a:gsLst>
                <a:gs pos="39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0"/>
            </a:gradFill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630661" y="3255136"/>
            <a:ext cx="449351" cy="449351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730406" y="3354882"/>
            <a:ext cx="249858" cy="249858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3375862" y="1289056"/>
            <a:ext cx="4651539" cy="2539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200" b="0" i="0" u="none" strike="noStrike" kern="1200" cap="none" spc="0" normalizeH="0" baseline="0" noProof="0" dirty="0">
                <a:ln w="12700">
                  <a:noFill/>
                </a:ln>
                <a:gradFill>
                  <a:gsLst>
                    <a:gs pos="0">
                      <a:srgbClr val="D8D8F7">
                        <a:alpha val="100000"/>
                      </a:srgbClr>
                    </a:gs>
                    <a:gs pos="55000">
                      <a:srgbClr val="3D3ED7">
                        <a:alpha val="10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实训思路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3681484" y="1559889"/>
            <a:ext cx="5192692" cy="3284177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Source Han Sans"/>
              </a:rPr>
              <a:t>（</a:t>
            </a:r>
            <a:r>
              <a:rPr kumimoji="1" lang="en-US" altLang="zh-CN" sz="10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Source Han Sans"/>
              </a:rPr>
              <a:t>1</a:t>
            </a:r>
            <a:r>
              <a:rPr kumimoji="1" lang="zh-CN" altLang="en-US" sz="1000" b="1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Source Han Sans"/>
              </a:rPr>
              <a:t>）完成市场调研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①设计一份面向学生的问卷（至少包含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10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个问题），覆盖菜品需求、价格接受度、服务痛点、数字化体验期望；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②通过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KIMI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生成问卷模板，并模拟收集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200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份数据（可使用虚拟数据，但需符合校园场景）；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③使用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KIMI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分析数据，总结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3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条核心需求。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10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（</a:t>
            </a:r>
            <a:r>
              <a:rPr kumimoji="1" lang="en-US" altLang="zh-CN" sz="10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</a:t>
            </a:r>
            <a:r>
              <a:rPr kumimoji="1" lang="zh-CN" altLang="en-US" sz="10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）开展竞品分析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①选择校内食堂的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3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个高人气窗口与校外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2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家热门快餐店（如肯德基、老乡鸡）作为竞品；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②应用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SWOT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模型或波特五力模型分析竞品优劣势；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③使用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KIMI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生成竞品对比表格（维度：价格、品类、服务效率、创新点）。</a:t>
            </a:r>
          </a:p>
          <a:p>
            <a:pPr>
              <a:lnSpc>
                <a:spcPct val="150000"/>
              </a:lnSpc>
              <a:defRPr/>
            </a:pPr>
            <a:r>
              <a:rPr kumimoji="1" lang="zh-CN" altLang="en-US" sz="10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（</a:t>
            </a:r>
            <a:r>
              <a:rPr kumimoji="1" lang="en-US" altLang="zh-CN" sz="10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</a:t>
            </a:r>
            <a:r>
              <a:rPr kumimoji="1" lang="zh-CN" altLang="en-US" sz="1000" b="1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）制定市场定位策略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①基于调研与竞品分析结果，提出食堂数字化服务平台的差异化定位（如“高性价比快食”“健康轻食社区”）；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②使用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KIMI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辅助生成</a:t>
            </a:r>
            <a:r>
              <a:rPr kumimoji="1" lang="en-US" altLang="zh-CN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1</a:t>
            </a:r>
            <a:r>
              <a:rPr kumimoji="1" lang="zh-CN" altLang="en-US" sz="10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Source Han Sans"/>
              </a:rPr>
              <a:t>份定位策略建议（包含目标人群、核心价值、关键行动）。</a:t>
            </a:r>
          </a:p>
        </p:txBody>
      </p:sp>
      <p:sp>
        <p:nvSpPr>
          <p:cNvPr id="10" name="标题 1"/>
          <p:cNvSpPr txBox="1"/>
          <p:nvPr/>
        </p:nvSpPr>
        <p:spPr>
          <a:xfrm>
            <a:off x="2911749" y="1264645"/>
            <a:ext cx="449351" cy="44935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5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2926511" y="1316196"/>
            <a:ext cx="419827" cy="346249"/>
          </a:xfrm>
          <a:prstGeom prst="rect">
            <a:avLst/>
          </a:prstGeom>
          <a:noFill/>
          <a:ln>
            <a:noFill/>
          </a:ln>
        </p:spPr>
        <p:txBody>
          <a:bodyPr vert="horz" wrap="none" lIns="68580" tIns="34290" rIns="68580" bIns="34290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effectLst/>
                <a:uLnTx/>
                <a:uFillTx/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12563" y="1934080"/>
            <a:ext cx="1751873" cy="1751873"/>
          </a:xfrm>
          <a:custGeom>
            <a:avLst/>
            <a:gdLst/>
            <a:ahLst/>
            <a:cxnLst/>
            <a:rect l="l" t="t" r="r" b="b"/>
            <a:pathLst>
              <a:path w="2336800" h="2336800">
                <a:moveTo>
                  <a:pt x="1167916" y="0"/>
                </a:moveTo>
                <a:cubicBezTo>
                  <a:pt x="1812937" y="0"/>
                  <a:pt x="2335831" y="522894"/>
                  <a:pt x="2335831" y="1167916"/>
                </a:cubicBezTo>
                <a:cubicBezTo>
                  <a:pt x="2335831" y="1812937"/>
                  <a:pt x="1812937" y="2335831"/>
                  <a:pt x="1167916" y="2335831"/>
                </a:cubicBezTo>
                <a:cubicBezTo>
                  <a:pt x="522894" y="2335831"/>
                  <a:pt x="0" y="1812937"/>
                  <a:pt x="0" y="1167916"/>
                </a:cubicBezTo>
                <a:cubicBezTo>
                  <a:pt x="0" y="522894"/>
                  <a:pt x="522894" y="0"/>
                  <a:pt x="1167916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" name="标题 1"/>
          <p:cNvSpPr txBox="1"/>
          <p:nvPr/>
        </p:nvSpPr>
        <p:spPr>
          <a:xfrm>
            <a:off x="224303" y="240659"/>
            <a:ext cx="3371850" cy="423863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444600" y="299434"/>
            <a:ext cx="8143875" cy="351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100" b="0" i="0" u="none" strike="noStrike" kern="1200" cap="none" spc="0" normalizeH="0" baseline="0" noProof="0" dirty="0" err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练习</a:t>
            </a:r>
            <a:r>
              <a:rPr kumimoji="1" lang="en-US" altLang="zh-CN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：</a:t>
            </a:r>
            <a:r>
              <a:rPr kumimoji="1" lang="zh-CN" altLang="en-US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苏信食堂美食分享</a:t>
            </a:r>
            <a:r>
              <a:rPr kumimoji="1" lang="en-US" altLang="zh-CN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APP</a:t>
            </a:r>
            <a:r>
              <a:rPr kumimoji="1" lang="zh-CN" altLang="en-US" sz="2100" b="0" i="0" u="none" strike="noStrike" kern="1200" cap="none" spc="0" normalizeH="0" baseline="0" noProof="0" dirty="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effectLst/>
                <a:uLnTx/>
                <a:uFillTx/>
                <a:latin typeface="Source Han Sans CN Bold"/>
                <a:ea typeface="Source Han Sans CN Bold"/>
                <a:cs typeface="Source Han Sans CN Bold"/>
              </a:rPr>
              <a:t>市场调研与定位分析</a:t>
            </a:r>
            <a:endParaRPr kumimoji="1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标题 1"/>
          <p:cNvSpPr txBox="1"/>
          <p:nvPr/>
        </p:nvSpPr>
        <p:spPr>
          <a:xfrm rot="5400000">
            <a:off x="-342900" y="85725"/>
            <a:ext cx="685800" cy="685800"/>
          </a:xfrm>
          <a:prstGeom prst="blockArc">
            <a:avLst>
              <a:gd name="adj1" fmla="val 10800000"/>
              <a:gd name="adj2" fmla="val 0"/>
              <a:gd name="adj3" fmla="val 28546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68580" tIns="34290" rIns="68580" bIns="34290"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021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时间：20</a:t>
            </a:r>
            <a:r>
              <a:rPr lang="en-US"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26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 37">
            <a:extLst>
              <a:ext uri="{FF2B5EF4-FFF2-40B4-BE49-F238E27FC236}">
                <a16:creationId xmlns:a16="http://schemas.microsoft.com/office/drawing/2014/main" id="{10B30616-93FA-4721-A402-F6533B74B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831" y="1129659"/>
            <a:ext cx="4537669" cy="446300"/>
          </a:xfrm>
        </p:spPr>
        <p:txBody>
          <a:bodyPr>
            <a:normAutofit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39" name="文本占位符 38">
            <a:extLst>
              <a:ext uri="{FF2B5EF4-FFF2-40B4-BE49-F238E27FC236}">
                <a16:creationId xmlns:a16="http://schemas.microsoft.com/office/drawing/2014/main" id="{D7DB335E-B35A-455C-BB5C-8D0F46C4E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8831" y="2051996"/>
            <a:ext cx="6244549" cy="599764"/>
          </a:xfrm>
        </p:spPr>
        <p:txBody>
          <a:bodyPr>
            <a:normAutofit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辅助市场定位与差异化策略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4647EF1-70AC-459B-B79B-D609C004B90A}"/>
              </a:ext>
            </a:extLst>
          </p:cNvPr>
          <p:cNvSpPr/>
          <p:nvPr/>
        </p:nvSpPr>
        <p:spPr>
          <a:xfrm>
            <a:off x="1021080" y="2849880"/>
            <a:ext cx="4537669" cy="1524000"/>
          </a:xfrm>
          <a:prstGeom prst="rect">
            <a:avLst/>
          </a:prstGeom>
          <a:solidFill>
            <a:srgbClr val="EBEC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9539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7228" y="1647797"/>
            <a:ext cx="5022464" cy="1660727"/>
          </a:xfrm>
        </p:spPr>
        <p:txBody>
          <a:bodyPr/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5901472" cy="395661"/>
          </a:xfrm>
        </p:spPr>
        <p:txBody>
          <a:bodyPr/>
          <a:lstStyle/>
          <a:p>
            <a:r>
              <a:rPr lang="en-US" altLang="zh-CN" dirty="0"/>
              <a:t>AIGC</a:t>
            </a:r>
            <a:r>
              <a:rPr lang="zh-CN" altLang="en-US" dirty="0"/>
              <a:t>辅助互联网市场调研与市场定位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应用场景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8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A6EBF76D-495C-4A96-B72F-4D5DAC136436}"/>
              </a:ext>
            </a:extLst>
          </p:cNvPr>
          <p:cNvGrpSpPr/>
          <p:nvPr/>
        </p:nvGrpSpPr>
        <p:grpSpPr>
          <a:xfrm>
            <a:off x="389683" y="1059860"/>
            <a:ext cx="8143875" cy="3995440"/>
            <a:chOff x="1601223" y="1130301"/>
            <a:chExt cx="10858500" cy="5327253"/>
          </a:xfrm>
        </p:grpSpPr>
        <p:sp>
          <p:nvSpPr>
            <p:cNvPr id="27" name="Title">
              <a:extLst>
                <a:ext uri="{FF2B5EF4-FFF2-40B4-BE49-F238E27FC236}">
                  <a16:creationId xmlns:a16="http://schemas.microsoft.com/office/drawing/2014/main" id="{8F6C1B08-D267-4CE3-AE6C-6FCB442A4355}"/>
                </a:ext>
              </a:extLst>
            </p:cNvPr>
            <p:cNvSpPr txBox="1"/>
            <p:nvPr/>
          </p:nvSpPr>
          <p:spPr>
            <a:xfrm>
              <a:off x="1601223" y="1130301"/>
              <a:ext cx="1930400" cy="5003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80" tIns="34290" rIns="68580" bIns="34290" anchor="ctr" anchorCtr="0">
              <a:normAutofit/>
            </a:bodyPr>
            <a:lstStyle/>
            <a:p>
              <a:pPr>
                <a:buSzPct val="25000"/>
              </a:pPr>
              <a:r>
                <a:rPr lang="zh-CN" altLang="en-US" b="1" dirty="0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生成式人工智能</a:t>
              </a:r>
              <a:r>
                <a:rPr lang="en-US" altLang="zh-CN" b="1" dirty="0"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Kimi</a:t>
              </a:r>
            </a:p>
          </p:txBody>
        </p:sp>
        <p:sp>
          <p:nvSpPr>
            <p:cNvPr id="28" name="íṩ1íḍe">
              <a:extLst>
                <a:ext uri="{FF2B5EF4-FFF2-40B4-BE49-F238E27FC236}">
                  <a16:creationId xmlns:a16="http://schemas.microsoft.com/office/drawing/2014/main" id="{3536FBBF-94CE-4869-AC39-2996FCDD1826}"/>
                </a:ext>
              </a:extLst>
            </p:cNvPr>
            <p:cNvSpPr/>
            <p:nvPr/>
          </p:nvSpPr>
          <p:spPr>
            <a:xfrm>
              <a:off x="6694094" y="1593617"/>
              <a:ext cx="614248" cy="4124325"/>
            </a:xfrm>
            <a:prstGeom prst="leftBrace">
              <a:avLst>
                <a:gd name="adj1" fmla="val 170131"/>
                <a:gd name="adj2" fmla="val 50000"/>
              </a:avLst>
            </a:prstGeom>
            <a:ln>
              <a:solidFill>
                <a:schemeClr val="tx2">
                  <a:alpha val="5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F79E5D40-F32C-459C-AF05-040596056D14}"/>
                </a:ext>
              </a:extLst>
            </p:cNvPr>
            <p:cNvGrpSpPr/>
            <p:nvPr/>
          </p:nvGrpSpPr>
          <p:grpSpPr>
            <a:xfrm>
              <a:off x="3677247" y="1270242"/>
              <a:ext cx="8782476" cy="3838445"/>
              <a:chOff x="3677247" y="1270242"/>
              <a:chExt cx="8782476" cy="3838445"/>
            </a:xfrm>
          </p:grpSpPr>
          <p:sp>
            <p:nvSpPr>
              <p:cNvPr id="38" name="PictureMisc">
                <a:extLst>
                  <a:ext uri="{FF2B5EF4-FFF2-40B4-BE49-F238E27FC236}">
                    <a16:creationId xmlns:a16="http://schemas.microsoft.com/office/drawing/2014/main" id="{11F16ABA-C901-497E-9DCA-0CA4A25A8F05}"/>
                  </a:ext>
                </a:extLst>
              </p:cNvPr>
              <p:cNvSpPr/>
              <p:nvPr/>
            </p:nvSpPr>
            <p:spPr>
              <a:xfrm>
                <a:off x="3677247" y="2091840"/>
                <a:ext cx="3016847" cy="3016847"/>
              </a:xfrm>
              <a:prstGeom prst="ellipse">
                <a:avLst/>
              </a:prstGeom>
              <a:blipFill>
                <a:blip r:embed="rId3"/>
                <a:stretch>
                  <a:fillRect l="-37500" r="-37500"/>
                </a:stretch>
              </a:blipFill>
              <a:ln w="38100">
                <a:noFill/>
                <a:round/>
                <a:headEnd/>
                <a:tailE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 dirty="0"/>
              </a:p>
            </p:txBody>
          </p:sp>
          <p:sp>
            <p:nvSpPr>
              <p:cNvPr id="39" name="Bullet1">
                <a:extLst>
                  <a:ext uri="{FF2B5EF4-FFF2-40B4-BE49-F238E27FC236}">
                    <a16:creationId xmlns:a16="http://schemas.microsoft.com/office/drawing/2014/main" id="{7076CC42-C474-43EB-AA82-4E29285CB376}"/>
                  </a:ext>
                </a:extLst>
              </p:cNvPr>
              <p:cNvSpPr txBox="1"/>
              <p:nvPr/>
            </p:nvSpPr>
            <p:spPr>
              <a:xfrm>
                <a:off x="8245985" y="1270242"/>
                <a:ext cx="4213737" cy="412934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1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用户访谈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40" name="Number1">
                <a:extLst>
                  <a:ext uri="{FF2B5EF4-FFF2-40B4-BE49-F238E27FC236}">
                    <a16:creationId xmlns:a16="http://schemas.microsoft.com/office/drawing/2014/main" id="{21A3EF70-12A1-499F-B008-0ECEDC8084D9}"/>
                  </a:ext>
                </a:extLst>
              </p:cNvPr>
              <p:cNvSpPr txBox="1"/>
              <p:nvPr/>
            </p:nvSpPr>
            <p:spPr>
              <a:xfrm>
                <a:off x="7326796" y="1414388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1</a:t>
                </a:r>
                <a:endParaRPr lang="zh-CN" altLang="en-US" sz="2100" b="1" i="1" dirty="0"/>
              </a:p>
            </p:txBody>
          </p:sp>
          <p:sp>
            <p:nvSpPr>
              <p:cNvPr id="41" name="Text1">
                <a:extLst>
                  <a:ext uri="{FF2B5EF4-FFF2-40B4-BE49-F238E27FC236}">
                    <a16:creationId xmlns:a16="http://schemas.microsoft.com/office/drawing/2014/main" id="{FB8598BD-9ACA-43D4-90A9-77A7653F9329}"/>
                  </a:ext>
                </a:extLst>
              </p:cNvPr>
              <p:cNvSpPr/>
              <p:nvPr/>
            </p:nvSpPr>
            <p:spPr bwMode="auto">
              <a:xfrm>
                <a:off x="8245984" y="1697009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产品经理可以通过</a:t>
                </a:r>
                <a:r>
                  <a:rPr lang="en-US" altLang="zh-CN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与目标用户进行模拟访谈，提出感兴趣的问题，听取用户的反馈与真实想法。这可以在一定程度上补充真人访谈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A25FC7CB-3594-4076-B2DD-09FA41DF7DA2}"/>
                </a:ext>
              </a:extLst>
            </p:cNvPr>
            <p:cNvGrpSpPr/>
            <p:nvPr/>
          </p:nvGrpSpPr>
          <p:grpSpPr>
            <a:xfrm>
              <a:off x="7326796" y="3102759"/>
              <a:ext cx="5132927" cy="1577880"/>
              <a:chOff x="7326796" y="3102759"/>
              <a:chExt cx="5132927" cy="1577880"/>
            </a:xfrm>
          </p:grpSpPr>
          <p:sp>
            <p:nvSpPr>
              <p:cNvPr id="35" name="Bullet2">
                <a:extLst>
                  <a:ext uri="{FF2B5EF4-FFF2-40B4-BE49-F238E27FC236}">
                    <a16:creationId xmlns:a16="http://schemas.microsoft.com/office/drawing/2014/main" id="{9BA20B24-22CE-49D7-9DA8-1042FB43713F}"/>
                  </a:ext>
                </a:extLst>
              </p:cNvPr>
              <p:cNvSpPr txBox="1"/>
              <p:nvPr/>
            </p:nvSpPr>
            <p:spPr>
              <a:xfrm>
                <a:off x="8245985" y="3102759"/>
                <a:ext cx="4213737" cy="412934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5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用户调查问卷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36" name="Number2">
                <a:extLst>
                  <a:ext uri="{FF2B5EF4-FFF2-40B4-BE49-F238E27FC236}">
                    <a16:creationId xmlns:a16="http://schemas.microsoft.com/office/drawing/2014/main" id="{D2C23F00-D749-4E5D-BC96-E9407A7F1EF8}"/>
                  </a:ext>
                </a:extLst>
              </p:cNvPr>
              <p:cNvSpPr txBox="1"/>
              <p:nvPr/>
            </p:nvSpPr>
            <p:spPr>
              <a:xfrm>
                <a:off x="7326796" y="3246905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2</a:t>
                </a:r>
                <a:endParaRPr lang="zh-CN" altLang="en-US" sz="2100" b="1" i="1" dirty="0"/>
              </a:p>
            </p:txBody>
          </p:sp>
          <p:sp>
            <p:nvSpPr>
              <p:cNvPr id="37" name="Text2">
                <a:extLst>
                  <a:ext uri="{FF2B5EF4-FFF2-40B4-BE49-F238E27FC236}">
                    <a16:creationId xmlns:a16="http://schemas.microsoft.com/office/drawing/2014/main" id="{924C8445-1AFF-4191-B28F-0446DD977C0C}"/>
                  </a:ext>
                </a:extLst>
              </p:cNvPr>
              <p:cNvSpPr/>
              <p:nvPr/>
            </p:nvSpPr>
            <p:spPr bwMode="auto">
              <a:xfrm>
                <a:off x="8245984" y="3532546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可以自动生成一系列市场调研的调查问卷，如需求调查问卷、满意度调查问卷等。产品经理只需要稍加修改和完善，就可以发布问卷收集用户反馈。这可以节省问卷制作的时间成本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E307B066-1B1B-4243-AB5E-029BA372E51E}"/>
                </a:ext>
              </a:extLst>
            </p:cNvPr>
            <p:cNvGrpSpPr/>
            <p:nvPr/>
          </p:nvGrpSpPr>
          <p:grpSpPr>
            <a:xfrm>
              <a:off x="7326796" y="4878126"/>
              <a:ext cx="5132927" cy="1579428"/>
              <a:chOff x="7326796" y="4878126"/>
              <a:chExt cx="5132927" cy="1579428"/>
            </a:xfrm>
          </p:grpSpPr>
          <p:sp>
            <p:nvSpPr>
              <p:cNvPr id="32" name="Bullet3">
                <a:extLst>
                  <a:ext uri="{FF2B5EF4-FFF2-40B4-BE49-F238E27FC236}">
                    <a16:creationId xmlns:a16="http://schemas.microsoft.com/office/drawing/2014/main" id="{12F1504D-17B7-43DF-B643-6A46F6FFDE33}"/>
                  </a:ext>
                </a:extLst>
              </p:cNvPr>
              <p:cNvSpPr txBox="1"/>
              <p:nvPr/>
            </p:nvSpPr>
            <p:spPr>
              <a:xfrm>
                <a:off x="8245985" y="4878126"/>
                <a:ext cx="4213737" cy="41293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12700" cap="rnd">
                <a:noFill/>
                <a:prstDash val="solid"/>
                <a:round/>
                <a:headEnd/>
                <a:tailEnd/>
              </a:ln>
              <a:effectLst>
                <a:outerShdw blurRad="254000" dist="127000" algn="ctr" rotWithShape="0">
                  <a:schemeClr val="accent4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algn="ctr" defTabSz="914354">
                  <a:defRPr sz="1400" b="1">
                    <a:solidFill>
                      <a:schemeClr val="bg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 defTabSz="685766"/>
                <a:r>
                  <a:rPr lang="zh-CN" altLang="en-US" sz="120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竞品分析</a:t>
                </a:r>
                <a:endParaRPr lang="en-US" altLang="zh-CN" sz="1200" dirty="0">
                  <a:solidFill>
                    <a:srgbClr val="FFFFFF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33" name="Number3">
                <a:extLst>
                  <a:ext uri="{FF2B5EF4-FFF2-40B4-BE49-F238E27FC236}">
                    <a16:creationId xmlns:a16="http://schemas.microsoft.com/office/drawing/2014/main" id="{8EA238A2-27F5-4701-BC51-F1BDA1FB1B44}"/>
                  </a:ext>
                </a:extLst>
              </p:cNvPr>
              <p:cNvSpPr txBox="1"/>
              <p:nvPr/>
            </p:nvSpPr>
            <p:spPr>
              <a:xfrm>
                <a:off x="7326796" y="5022272"/>
                <a:ext cx="684803" cy="523220"/>
              </a:xfrm>
              <a:prstGeom prst="rect">
                <a:avLst/>
              </a:prstGeom>
              <a:noFill/>
            </p:spPr>
            <p:txBody>
              <a:bodyPr wrap="none" rtlCol="0">
                <a:normAutofit lnSpcReduction="10000"/>
              </a:bodyPr>
              <a:lstStyle/>
              <a:p>
                <a:r>
                  <a:rPr lang="en-US" altLang="zh-CN" sz="2100" b="1" i="1" dirty="0"/>
                  <a:t>3</a:t>
                </a:r>
                <a:endParaRPr lang="zh-CN" altLang="en-US" sz="2100" b="1" i="1" dirty="0"/>
              </a:p>
            </p:txBody>
          </p:sp>
          <p:sp>
            <p:nvSpPr>
              <p:cNvPr id="34" name="Text3">
                <a:extLst>
                  <a:ext uri="{FF2B5EF4-FFF2-40B4-BE49-F238E27FC236}">
                    <a16:creationId xmlns:a16="http://schemas.microsoft.com/office/drawing/2014/main" id="{A5B2B77E-DF3B-4C3F-881C-9CCF1B0B2076}"/>
                  </a:ext>
                </a:extLst>
              </p:cNvPr>
              <p:cNvSpPr/>
              <p:nvPr/>
            </p:nvSpPr>
            <p:spPr bwMode="auto">
              <a:xfrm>
                <a:off x="8245984" y="5309461"/>
                <a:ext cx="4213739" cy="1148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7500" tIns="35100" rIns="67500" bIns="35100" anchor="t" anchorCtr="0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20000"/>
                  </a:lnSpc>
                </a:pPr>
                <a:r>
                  <a:rPr lang="en-US" altLang="zh-CN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可以在产品竞争分析的各个环节为产品经理提供帮助，让产品经理更全面、深入地理解竞品格局，并据此制定更精准和有力的竞争策略。产品经理应当灵活运用</a:t>
                </a:r>
                <a:r>
                  <a:rPr lang="en-US" altLang="zh-CN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Kimi</a:t>
                </a:r>
                <a:r>
                  <a:rPr lang="zh-CN" altLang="en-US" sz="9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，发挥其在信息搜索与分析上的作用</a:t>
                </a:r>
                <a:endParaRPr lang="en-US" altLang="zh-CN" sz="900" dirty="0"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0400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进行高校图书馆小程序用户访谈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704C26BC-A311-4375-8FE3-F4DBC1120E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00403" y="1979281"/>
            <a:ext cx="7799070" cy="2517769"/>
          </a:xfrm>
          <a:prstGeom prst="rect">
            <a:avLst/>
          </a:prstGeom>
        </p:spPr>
      </p:pic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C316E836-BEF3-4A95-BC19-975331B95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673" y="1816722"/>
            <a:ext cx="835660" cy="1794904"/>
          </a:xfrm>
          <a:prstGeom prst="rect">
            <a:avLst/>
          </a:prstGeom>
        </p:spPr>
      </p:pic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998381F1-96D0-4ABE-8556-0831F0CEA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146" y="1898120"/>
            <a:ext cx="182880" cy="694862"/>
          </a:xfrm>
          <a:prstGeom prst="rect">
            <a:avLst/>
          </a:prstGeom>
        </p:spPr>
      </p:pic>
      <p:sp>
        <p:nvSpPr>
          <p:cNvPr id="16" name="Text 1">
            <a:extLst>
              <a:ext uri="{FF2B5EF4-FFF2-40B4-BE49-F238E27FC236}">
                <a16:creationId xmlns:a16="http://schemas.microsoft.com/office/drawing/2014/main" id="{12B5EAE6-86A6-4C23-9DB4-C6F05ACA54C9}"/>
              </a:ext>
            </a:extLst>
          </p:cNvPr>
          <p:cNvSpPr/>
          <p:nvPr/>
        </p:nvSpPr>
        <p:spPr>
          <a:xfrm>
            <a:off x="3455997" y="4012743"/>
            <a:ext cx="4455532" cy="402336"/>
          </a:xfrm>
          <a:prstGeom prst="rect">
            <a:avLst/>
          </a:prstGeom>
          <a:noFill/>
        </p:spPr>
        <p:txBody>
          <a:bodyPr wrap="square" lIns="95250" tIns="95250" rIns="95250" bIns="95250" rtlCol="0" anchor="t">
            <a:spAutoFit/>
          </a:bodyPr>
          <a:lstStyle/>
          <a:p>
            <a:pPr marL="0" indent="0">
              <a:lnSpc>
                <a:spcPct val="100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9EA0D8FD-0DEE-46BC-9991-8C4FDA6CEB0B}"/>
              </a:ext>
            </a:extLst>
          </p:cNvPr>
          <p:cNvSpPr/>
          <p:nvPr/>
        </p:nvSpPr>
        <p:spPr>
          <a:xfrm>
            <a:off x="1996334" y="2274963"/>
            <a:ext cx="6226810" cy="1979297"/>
          </a:xfrm>
          <a:prstGeom prst="rect">
            <a:avLst/>
          </a:prstGeom>
          <a:noFill/>
        </p:spPr>
        <p:txBody>
          <a:bodyPr wrap="square" lIns="95250" tIns="95250" rIns="95250" bIns="95250" rtlCol="0" anchor="ctr">
            <a:noAutofit/>
          </a:bodyPr>
          <a:lstStyle/>
          <a:p>
            <a:pPr indent="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苏信图书馆小程序上线了一些新功能，产品经理</a:t>
            </a:r>
            <a:r>
              <a:rPr lang="en-US" altLang="zh-CN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Salmon</a:t>
            </a:r>
            <a:r>
              <a:rPr lang="zh-CN" altLang="en-US" dirty="0">
                <a:solidFill>
                  <a:srgbClr val="032F73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微软雅黑" panose="020B0503020204020204" pitchFamily="34" charset="-120"/>
              </a:rPr>
              <a:t>想通过用户访谈，获得一些反馈信息。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9F9F5C-67B7-4F47-818D-8F64233ADC8A}"/>
              </a:ext>
            </a:extLst>
          </p:cNvPr>
          <p:cNvSpPr txBox="1"/>
          <p:nvPr/>
        </p:nvSpPr>
        <p:spPr>
          <a:xfrm>
            <a:off x="1196504" y="2060442"/>
            <a:ext cx="553998" cy="163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spc="2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任务情境</a:t>
            </a:r>
          </a:p>
        </p:txBody>
      </p:sp>
    </p:spTree>
    <p:extLst>
      <p:ext uri="{BB962C8B-B14F-4D97-AF65-F5344CB8AC3E}">
        <p14:creationId xmlns:p14="http://schemas.microsoft.com/office/powerpoint/2010/main" val="256572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进行高校图书馆小程序用户访谈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步骤一：登录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Kimi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官网，开启新对话。如图所示。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523220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/>
              <a:t>Kimi</a:t>
            </a:r>
            <a:r>
              <a:rPr lang="zh-CN" altLang="en-US" b="1" dirty="0"/>
              <a:t>设计访问提纲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837A7BE-F942-45D2-8987-1D8C1FD555C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380728" y="2033108"/>
            <a:ext cx="6382544" cy="299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98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进行高校图书馆小程序用户访谈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步骤二：开启“长思考”功能，如图所示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/>
              <a:t>Kimi</a:t>
            </a:r>
            <a:r>
              <a:rPr lang="zh-CN" altLang="en-US" b="1" dirty="0"/>
              <a:t>设计访问提纲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1997095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长思考功能，在处理各种任务时，它不是简单地给出最终结果，而是将整个思考过程详细地展示出来。就像是一层层剥洋葱一样，让你能更能深入了解背后的思考逻辑，并且结果更优。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4A1F7F80-0351-4518-AF84-0F96EDED999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655" y="2799212"/>
            <a:ext cx="6867484" cy="17577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7083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实践操作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C1441E11-2055-4DE8-8822-7BC925017C0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2042" y="1070166"/>
            <a:ext cx="7904399" cy="300083"/>
          </a:xfrm>
        </p:spPr>
        <p:txBody>
          <a:bodyPr/>
          <a:lstStyle/>
          <a:p>
            <a:r>
              <a:rPr lang="zh-CN" altLang="en-US" dirty="0"/>
              <a:t>案例</a:t>
            </a:r>
            <a:r>
              <a:rPr lang="en-US" altLang="zh-CN" dirty="0"/>
              <a:t>1</a:t>
            </a:r>
            <a:r>
              <a:rPr lang="zh-CN" altLang="en-US" dirty="0"/>
              <a:t>：使用</a:t>
            </a:r>
            <a:r>
              <a:rPr lang="en-US" altLang="zh-CN" dirty="0"/>
              <a:t>Kimi</a:t>
            </a:r>
            <a:r>
              <a:rPr lang="zh-CN" altLang="en-US" dirty="0"/>
              <a:t>进行高校图书馆小程序用户访谈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8" y="205022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使用</a:t>
            </a:r>
            <a:r>
              <a:rPr lang="en-US" altLang="zh-CN" dirty="0"/>
              <a:t>Kimi</a:t>
            </a:r>
            <a:r>
              <a:rPr lang="zh-CN" altLang="en-US" dirty="0"/>
              <a:t>进行市场调研与竞品分析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EEDDA3A-3FBA-4BA2-A650-FC67991F8FF3}"/>
              </a:ext>
            </a:extLst>
          </p:cNvPr>
          <p:cNvSpPr txBox="1"/>
          <p:nvPr/>
        </p:nvSpPr>
        <p:spPr>
          <a:xfrm>
            <a:off x="522042" y="1725331"/>
            <a:ext cx="8139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ea"/>
              </a:rPr>
              <a:t>步骤三：进行提问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161239-B3F7-4038-8333-A884411DC2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1901" y="1402514"/>
            <a:ext cx="8139439" cy="27551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（</a:t>
            </a:r>
            <a:r>
              <a:rPr lang="en-US" altLang="zh-CN" b="1" dirty="0"/>
              <a:t>1</a:t>
            </a:r>
            <a:r>
              <a:rPr lang="zh-CN" altLang="en-US" b="1" dirty="0"/>
              <a:t>）让</a:t>
            </a:r>
            <a:r>
              <a:rPr lang="en-US" altLang="zh-CN" b="1" dirty="0"/>
              <a:t>Kimi</a:t>
            </a:r>
            <a:r>
              <a:rPr lang="zh-CN" altLang="en-US" b="1" dirty="0"/>
              <a:t>设计访问提纲</a:t>
            </a:r>
          </a:p>
        </p:txBody>
      </p:sp>
      <p:sp>
        <p:nvSpPr>
          <p:cNvPr id="16" name="文本占位符 10">
            <a:extLst>
              <a:ext uri="{FF2B5EF4-FFF2-40B4-BE49-F238E27FC236}">
                <a16:creationId xmlns:a16="http://schemas.microsoft.com/office/drawing/2014/main" id="{56BD6C72-D252-4D08-816D-B57A46889C38}"/>
              </a:ext>
            </a:extLst>
          </p:cNvPr>
          <p:cNvSpPr txBox="1">
            <a:spLocks/>
          </p:cNvSpPr>
          <p:nvPr/>
        </p:nvSpPr>
        <p:spPr>
          <a:xfrm>
            <a:off x="522042" y="1997095"/>
            <a:ext cx="8139439" cy="693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3429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lang="zh-CN" altLang="en-US" sz="12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 marL="3429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just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在输入框中，输入提示词：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我们的苏信图书馆小程序上线了一些新功能，我想通过用户访谈，获得一些反馈信息，帮我设计一个问题提纲。</a:t>
            </a:r>
          </a:p>
        </p:txBody>
      </p:sp>
    </p:spTree>
    <p:extLst>
      <p:ext uri="{BB962C8B-B14F-4D97-AF65-F5344CB8AC3E}">
        <p14:creationId xmlns:p14="http://schemas.microsoft.com/office/powerpoint/2010/main" val="18539480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5804</Words>
  <Application>Microsoft Office PowerPoint</Application>
  <DocSecurity>0</DocSecurity>
  <PresentationFormat>全屏显示(16:9)</PresentationFormat>
  <Paragraphs>357</Paragraphs>
  <Slides>25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4" baseType="lpstr">
      <vt:lpstr>CKT Kuaile Bold</vt:lpstr>
      <vt:lpstr>GEETYPE-XinGothicGB-W4</vt:lpstr>
      <vt:lpstr>GEETYPE-XinGothicGB-W7</vt:lpstr>
      <vt:lpstr>OPPOSans H</vt:lpstr>
      <vt:lpstr>Reeji-CloudHeiDa-GB</vt:lpstr>
      <vt:lpstr>Source Han Sans CN Bold</vt:lpstr>
      <vt:lpstr>等线</vt:lpstr>
      <vt:lpstr>华文行楷</vt:lpstr>
      <vt:lpstr>思源黑体 CN Bold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Arial</vt:lpstr>
      <vt:lpstr>Calibri</vt:lpstr>
      <vt:lpstr>Wingdings</vt:lpstr>
      <vt:lpstr>unioffice Theme</vt:lpstr>
      <vt:lpstr>PowerPoint 演示文稿</vt:lpstr>
      <vt:lpstr>PowerPoint 演示文稿</vt:lpstr>
      <vt:lpstr>使用Kimi进行市场调研与竞品分析</vt:lpstr>
      <vt:lpstr>使用Kimi进行市场调研与竞品分析</vt:lpstr>
      <vt:lpstr>使用Kimi进行市场调研与竞品分析</vt:lpstr>
      <vt:lpstr>使用Kimi进行市场调研与竞品分析</vt:lpstr>
      <vt:lpstr>使用Kimi进行市场调研与竞品分析</vt:lpstr>
      <vt:lpstr>使用Kimi进行市场调研与竞品分析</vt:lpstr>
      <vt:lpstr>使用Kimi进行市场调研与竞品分析</vt:lpstr>
      <vt:lpstr>使用Kimi进行市场调研与竞品分析</vt:lpstr>
      <vt:lpstr>使用Kimi进行市场调研与竞品分析</vt:lpstr>
      <vt:lpstr>提升自己的“基本”能力，更好的利用各种工具</vt:lpstr>
      <vt:lpstr>使用Kimi进行市场调研与竞品分析</vt:lpstr>
      <vt:lpstr>使用Kimi进行市场调研与竞品分析</vt:lpstr>
      <vt:lpstr>使用Kimi进行市场调研与竞品分析</vt:lpstr>
      <vt:lpstr>使用Kimi进行市场调研与竞品分析</vt:lpstr>
      <vt:lpstr>使用KIMI辅助市场定位与差异化策略</vt:lpstr>
      <vt:lpstr>使用KIMI辅助市场定位与差异化策略</vt:lpstr>
      <vt:lpstr>使用Kimi进行市场调研与竞品分析</vt:lpstr>
      <vt:lpstr>使用Kimi进行市场调研与竞品分析</vt:lpstr>
      <vt:lpstr>使用Kimi进行市场调研与竞品分析</vt:lpstr>
      <vt:lpstr>实训练习</vt:lpstr>
      <vt:lpstr>PowerPoint 演示文稿</vt:lpstr>
      <vt:lpstr>PowerPoint 演示文稿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68</cp:revision>
  <dcterms:modified xsi:type="dcterms:W3CDTF">2026-01-11T04:17:58Z</dcterms:modified>
</cp:coreProperties>
</file>