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1"/>
  </p:notesMasterIdLst>
  <p:sldIdLst>
    <p:sldId id="256" r:id="rId3"/>
    <p:sldId id="257" r:id="rId4"/>
    <p:sldId id="368" r:id="rId5"/>
    <p:sldId id="259" r:id="rId6"/>
    <p:sldId id="260" r:id="rId7"/>
    <p:sldId id="258" r:id="rId8"/>
    <p:sldId id="372" r:id="rId9"/>
    <p:sldId id="373" r:id="rId10"/>
    <p:sldId id="374" r:id="rId11"/>
    <p:sldId id="369" r:id="rId12"/>
    <p:sldId id="371" r:id="rId13"/>
    <p:sldId id="376" r:id="rId14"/>
    <p:sldId id="370" r:id="rId15"/>
    <p:sldId id="366" r:id="rId16"/>
    <p:sldId id="378" r:id="rId17"/>
    <p:sldId id="377" r:id="rId18"/>
    <p:sldId id="269" r:id="rId19"/>
    <p:sldId id="275" r:id="rId20"/>
  </p:sldIdLst>
  <p:sldSz cx="9144000" cy="5143500" type="screen16x9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06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482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048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712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2856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996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210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08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775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143888" cy="514338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1"/>
            <a:ext cx="6078473" cy="514338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72384" y="1"/>
            <a:ext cx="6071504" cy="514338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89145" y="4775753"/>
            <a:ext cx="1572853" cy="14298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61092" y="1279730"/>
            <a:ext cx="428960" cy="42896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16352" y="1677924"/>
            <a:ext cx="3518153" cy="13990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9927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5193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7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163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298803"/>
            <a:ext cx="1281113" cy="519373"/>
          </a:xfrm>
        </p:spPr>
        <p:txBody>
          <a:bodyPr lIns="0" tIns="0" rIns="0" bIns="0"/>
          <a:lstStyle>
            <a:lvl1pPr>
              <a:defRPr sz="337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4549" y="1318345"/>
            <a:ext cx="3705225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186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405800" y="1"/>
            <a:ext cx="2738438" cy="2745581"/>
          </a:xfrm>
          <a:custGeom>
            <a:avLst/>
            <a:gdLst/>
            <a:ahLst/>
            <a:cxnLst/>
            <a:rect l="l" t="t" r="r" b="b"/>
            <a:pathLst>
              <a:path w="3651250" h="3660775">
                <a:moveTo>
                  <a:pt x="3650783" y="3660457"/>
                </a:moveTo>
                <a:lnTo>
                  <a:pt x="0" y="3660457"/>
                </a:lnTo>
                <a:lnTo>
                  <a:pt x="0" y="0"/>
                </a:lnTo>
                <a:lnTo>
                  <a:pt x="3650783" y="0"/>
                </a:lnTo>
                <a:lnTo>
                  <a:pt x="3650783" y="3660457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0" y="3317290"/>
            <a:ext cx="1830229" cy="1826419"/>
          </a:xfrm>
          <a:custGeom>
            <a:avLst/>
            <a:gdLst/>
            <a:ahLst/>
            <a:cxnLst/>
            <a:rect l="l" t="t" r="r" b="b"/>
            <a:pathLst>
              <a:path w="2440305" h="2435225">
                <a:moveTo>
                  <a:pt x="0" y="0"/>
                </a:moveTo>
                <a:lnTo>
                  <a:pt x="2440305" y="0"/>
                </a:lnTo>
                <a:lnTo>
                  <a:pt x="2440305" y="2434798"/>
                </a:lnTo>
                <a:lnTo>
                  <a:pt x="0" y="2434798"/>
                </a:lnTo>
                <a:lnTo>
                  <a:pt x="0" y="0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946" y="1143893"/>
            <a:ext cx="915114" cy="9151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298803"/>
            <a:ext cx="1281113" cy="519373"/>
          </a:xfrm>
        </p:spPr>
        <p:txBody>
          <a:bodyPr lIns="0" tIns="0" rIns="0" bIns="0"/>
          <a:lstStyle>
            <a:lvl1pPr>
              <a:defRPr sz="337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887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298803"/>
            <a:ext cx="1281113" cy="519373"/>
          </a:xfrm>
        </p:spPr>
        <p:txBody>
          <a:bodyPr lIns="0" tIns="0" rIns="0" bIns="0"/>
          <a:lstStyle>
            <a:lvl1pPr>
              <a:defRPr sz="337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002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1" y="1298803"/>
            <a:ext cx="1281113" cy="6924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4549" y="1318345"/>
            <a:ext cx="37052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598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8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5.png"/><Relationship Id="rId25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4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6.png"/><Relationship Id="rId5" Type="http://schemas.openxmlformats.org/officeDocument/2006/relationships/image" Target="../media/image34.png"/><Relationship Id="rId15" Type="http://schemas.openxmlformats.org/officeDocument/2006/relationships/image" Target="../media/image43.png"/><Relationship Id="rId23" Type="http://schemas.openxmlformats.org/officeDocument/2006/relationships/image" Target="../media/image5.png"/><Relationship Id="rId10" Type="http://schemas.openxmlformats.org/officeDocument/2006/relationships/image" Target="../media/image39.png"/><Relationship Id="rId19" Type="http://schemas.openxmlformats.org/officeDocument/2006/relationships/image" Target="../media/image46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2.png"/><Relationship Id="rId22" Type="http://schemas.openxmlformats.org/officeDocument/2006/relationships/image" Target="../media/image4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4.png"/><Relationship Id="rId18" Type="http://schemas.openxmlformats.org/officeDocument/2006/relationships/image" Target="../media/image48.png"/><Relationship Id="rId3" Type="http://schemas.openxmlformats.org/officeDocument/2006/relationships/image" Target="../media/image116.png"/><Relationship Id="rId21" Type="http://schemas.openxmlformats.org/officeDocument/2006/relationships/image" Target="../media/image119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46.png"/><Relationship Id="rId20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117.png"/><Relationship Id="rId5" Type="http://schemas.openxmlformats.org/officeDocument/2006/relationships/image" Target="../media/image35.png"/><Relationship Id="rId15" Type="http://schemas.openxmlformats.org/officeDocument/2006/relationships/image" Target="../media/image4.png"/><Relationship Id="rId23" Type="http://schemas.openxmlformats.org/officeDocument/2006/relationships/image" Target="../media/image50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5.png"/><Relationship Id="rId22" Type="http://schemas.openxmlformats.org/officeDocument/2006/relationships/image" Target="../media/image1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16BA73E9-C501-4C99-9FB5-A89843FFAAAB}"/>
              </a:ext>
            </a:extLst>
          </p:cNvPr>
          <p:cNvSpPr txBox="1"/>
          <p:nvPr/>
        </p:nvSpPr>
        <p:spPr>
          <a:xfrm>
            <a:off x="4173388" y="1372645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3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互联网产品开发评估与迭代创新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86317565-A687-4696-BFD9-F5D7972C8539}"/>
              </a:ext>
            </a:extLst>
          </p:cNvPr>
          <p:cNvSpPr txBox="1"/>
          <p:nvPr/>
        </p:nvSpPr>
        <p:spPr>
          <a:xfrm>
            <a:off x="4240796" y="2411872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9-1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互联网产品开发评估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修改基准计划的流程与原则</a:t>
            </a:r>
            <a:endParaRPr lang="zh-CN" altLang="en-US" dirty="0"/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互联网产品开发评估</a:t>
            </a:r>
          </a:p>
        </p:txBody>
      </p:sp>
    </p:spTree>
    <p:extLst>
      <p:ext uri="{BB962C8B-B14F-4D97-AF65-F5344CB8AC3E}">
        <p14:creationId xmlns:p14="http://schemas.microsoft.com/office/powerpoint/2010/main" val="2489871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基准计划与变更流程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修改基准计划的流程与原则</a:t>
            </a: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3560BF51-4916-429A-8F11-C469C7760C40}"/>
              </a:ext>
            </a:extLst>
          </p:cNvPr>
          <p:cNvSpPr txBox="1"/>
          <p:nvPr/>
        </p:nvSpPr>
        <p:spPr>
          <a:xfrm>
            <a:off x="569509" y="1047479"/>
            <a:ext cx="116300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D40AF"/>
                </a:solidFill>
                <a:latin typeface="微软雅黑"/>
                <a:cs typeface="微软雅黑"/>
              </a:rPr>
              <a:t>三大核心基准维度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id="{9A28C578-1AC1-4849-91FC-0CBB50E69535}"/>
              </a:ext>
            </a:extLst>
          </p:cNvPr>
          <p:cNvSpPr txBox="1"/>
          <p:nvPr/>
        </p:nvSpPr>
        <p:spPr>
          <a:xfrm>
            <a:off x="3978288" y="1047479"/>
            <a:ext cx="159210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372FA2"/>
                </a:solidFill>
                <a:latin typeface="微软雅黑"/>
                <a:cs typeface="微软雅黑"/>
              </a:rPr>
              <a:t>变更申请与审批规范流程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47CC4025-1342-42F4-A79B-312F8A5C28BD}"/>
              </a:ext>
            </a:extLst>
          </p:cNvPr>
          <p:cNvSpPr txBox="1"/>
          <p:nvPr/>
        </p:nvSpPr>
        <p:spPr>
          <a:xfrm>
            <a:off x="1062813" y="1497274"/>
            <a:ext cx="2321243" cy="551401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9525" defTabSz="685800">
              <a:spcBef>
                <a:spcPts val="75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时间基准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(Time)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180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明确项目各阶段的起止时间，设定关键里程碑节点，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确保进度可控。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9">
            <a:extLst>
              <a:ext uri="{FF2B5EF4-FFF2-40B4-BE49-F238E27FC236}">
                <a16:creationId xmlns:a16="http://schemas.microsoft.com/office/drawing/2014/main" id="{BDD31414-822A-4119-8540-1D2B163E4A73}"/>
              </a:ext>
            </a:extLst>
          </p:cNvPr>
          <p:cNvGrpSpPr/>
          <p:nvPr/>
        </p:nvGrpSpPr>
        <p:grpSpPr>
          <a:xfrm>
            <a:off x="464646" y="2422526"/>
            <a:ext cx="3124676" cy="851059"/>
            <a:chOff x="610076" y="3059913"/>
            <a:chExt cx="4166235" cy="1134745"/>
          </a:xfrm>
        </p:grpSpPr>
        <p:sp>
          <p:nvSpPr>
            <p:cNvPr id="14" name="object 20">
              <a:extLst>
                <a:ext uri="{FF2B5EF4-FFF2-40B4-BE49-F238E27FC236}">
                  <a16:creationId xmlns:a16="http://schemas.microsoft.com/office/drawing/2014/main" id="{F15429C3-735F-425E-9EEC-C7D01F3C1CD0}"/>
                </a:ext>
              </a:extLst>
            </p:cNvPr>
            <p:cNvSpPr/>
            <p:nvPr/>
          </p:nvSpPr>
          <p:spPr>
            <a:xfrm>
              <a:off x="614842" y="3064680"/>
              <a:ext cx="4156710" cy="1125220"/>
            </a:xfrm>
            <a:custGeom>
              <a:avLst/>
              <a:gdLst/>
              <a:ahLst/>
              <a:cxnLst/>
              <a:rect l="l" t="t" r="r" b="b"/>
              <a:pathLst>
                <a:path w="4156710" h="1125220">
                  <a:moveTo>
                    <a:pt x="4053719" y="1124828"/>
                  </a:moveTo>
                  <a:lnTo>
                    <a:pt x="102425" y="1124828"/>
                  </a:lnTo>
                  <a:lnTo>
                    <a:pt x="95296" y="1124125"/>
                  </a:lnTo>
                  <a:lnTo>
                    <a:pt x="54704" y="1110352"/>
                  </a:lnTo>
                  <a:lnTo>
                    <a:pt x="22473" y="1082093"/>
                  </a:lnTo>
                  <a:lnTo>
                    <a:pt x="3510" y="1043650"/>
                  </a:lnTo>
                  <a:lnTo>
                    <a:pt x="0" y="1022402"/>
                  </a:lnTo>
                  <a:lnTo>
                    <a:pt x="0" y="1015205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053719" y="0"/>
                  </a:lnTo>
                  <a:lnTo>
                    <a:pt x="4095121" y="11099"/>
                  </a:lnTo>
                  <a:lnTo>
                    <a:pt x="4129126" y="37197"/>
                  </a:lnTo>
                  <a:lnTo>
                    <a:pt x="4150553" y="74322"/>
                  </a:lnTo>
                  <a:lnTo>
                    <a:pt x="4156144" y="102425"/>
                  </a:lnTo>
                  <a:lnTo>
                    <a:pt x="4156144" y="1022402"/>
                  </a:lnTo>
                  <a:lnTo>
                    <a:pt x="4145045" y="1063805"/>
                  </a:lnTo>
                  <a:lnTo>
                    <a:pt x="4118946" y="1097809"/>
                  </a:lnTo>
                  <a:lnTo>
                    <a:pt x="4081822" y="1119237"/>
                  </a:lnTo>
                  <a:lnTo>
                    <a:pt x="4060848" y="1124125"/>
                  </a:lnTo>
                  <a:lnTo>
                    <a:pt x="4053719" y="1124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21">
              <a:extLst>
                <a:ext uri="{FF2B5EF4-FFF2-40B4-BE49-F238E27FC236}">
                  <a16:creationId xmlns:a16="http://schemas.microsoft.com/office/drawing/2014/main" id="{258E4C49-6ACF-4CE2-8FB8-2587F99942C7}"/>
                </a:ext>
              </a:extLst>
            </p:cNvPr>
            <p:cNvSpPr/>
            <p:nvPr/>
          </p:nvSpPr>
          <p:spPr>
            <a:xfrm>
              <a:off x="614842" y="3064680"/>
              <a:ext cx="4156710" cy="1125220"/>
            </a:xfrm>
            <a:custGeom>
              <a:avLst/>
              <a:gdLst/>
              <a:ahLst/>
              <a:cxnLst/>
              <a:rect l="l" t="t" r="r" b="b"/>
              <a:pathLst>
                <a:path w="4156710" h="1125220">
                  <a:moveTo>
                    <a:pt x="0" y="101520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046521" y="0"/>
                  </a:lnTo>
                  <a:lnTo>
                    <a:pt x="4053719" y="0"/>
                  </a:lnTo>
                  <a:lnTo>
                    <a:pt x="4060848" y="702"/>
                  </a:lnTo>
                  <a:lnTo>
                    <a:pt x="4101439" y="14475"/>
                  </a:lnTo>
                  <a:lnTo>
                    <a:pt x="4107424" y="18474"/>
                  </a:lnTo>
                  <a:lnTo>
                    <a:pt x="4113409" y="22473"/>
                  </a:lnTo>
                  <a:lnTo>
                    <a:pt x="4137669" y="48719"/>
                  </a:lnTo>
                  <a:lnTo>
                    <a:pt x="4141668" y="54704"/>
                  </a:lnTo>
                  <a:lnTo>
                    <a:pt x="4154037" y="88236"/>
                  </a:lnTo>
                  <a:lnTo>
                    <a:pt x="4155442" y="95296"/>
                  </a:lnTo>
                  <a:lnTo>
                    <a:pt x="4156144" y="102425"/>
                  </a:lnTo>
                  <a:lnTo>
                    <a:pt x="4156144" y="109623"/>
                  </a:lnTo>
                  <a:lnTo>
                    <a:pt x="4156144" y="1015205"/>
                  </a:lnTo>
                  <a:lnTo>
                    <a:pt x="4156144" y="1022402"/>
                  </a:lnTo>
                  <a:lnTo>
                    <a:pt x="4155442" y="1029531"/>
                  </a:lnTo>
                  <a:lnTo>
                    <a:pt x="4154037" y="1036591"/>
                  </a:lnTo>
                  <a:lnTo>
                    <a:pt x="4152633" y="1043650"/>
                  </a:lnTo>
                  <a:lnTo>
                    <a:pt x="4133670" y="1082093"/>
                  </a:lnTo>
                  <a:lnTo>
                    <a:pt x="4107424" y="1106352"/>
                  </a:lnTo>
                  <a:lnTo>
                    <a:pt x="4101439" y="1110352"/>
                  </a:lnTo>
                  <a:lnTo>
                    <a:pt x="4095121" y="1113728"/>
                  </a:lnTo>
                  <a:lnTo>
                    <a:pt x="4088471" y="1116483"/>
                  </a:lnTo>
                  <a:lnTo>
                    <a:pt x="4081822" y="1119237"/>
                  </a:lnTo>
                  <a:lnTo>
                    <a:pt x="4074967" y="1121317"/>
                  </a:lnTo>
                  <a:lnTo>
                    <a:pt x="4067907" y="1122721"/>
                  </a:lnTo>
                  <a:lnTo>
                    <a:pt x="4060848" y="1124125"/>
                  </a:lnTo>
                  <a:lnTo>
                    <a:pt x="4053719" y="1124828"/>
                  </a:lnTo>
                  <a:lnTo>
                    <a:pt x="4046521" y="1124828"/>
                  </a:lnTo>
                  <a:lnTo>
                    <a:pt x="109623" y="1124828"/>
                  </a:lnTo>
                  <a:lnTo>
                    <a:pt x="102425" y="1124828"/>
                  </a:lnTo>
                  <a:lnTo>
                    <a:pt x="95296" y="1124125"/>
                  </a:lnTo>
                  <a:lnTo>
                    <a:pt x="88236" y="1122721"/>
                  </a:lnTo>
                  <a:lnTo>
                    <a:pt x="81177" y="1121317"/>
                  </a:lnTo>
                  <a:lnTo>
                    <a:pt x="48719" y="1106353"/>
                  </a:lnTo>
                  <a:lnTo>
                    <a:pt x="42734" y="1102354"/>
                  </a:lnTo>
                  <a:lnTo>
                    <a:pt x="18474" y="1076108"/>
                  </a:lnTo>
                  <a:lnTo>
                    <a:pt x="14475" y="1070123"/>
                  </a:lnTo>
                  <a:lnTo>
                    <a:pt x="702" y="1029531"/>
                  </a:lnTo>
                  <a:lnTo>
                    <a:pt x="0" y="1022402"/>
                  </a:lnTo>
                  <a:lnTo>
                    <a:pt x="0" y="101520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22">
              <a:extLst>
                <a:ext uri="{FF2B5EF4-FFF2-40B4-BE49-F238E27FC236}">
                  <a16:creationId xmlns:a16="http://schemas.microsoft.com/office/drawing/2014/main" id="{0474713E-C840-4D21-BEDB-4EF5A6EE41AB}"/>
                </a:ext>
              </a:extLst>
            </p:cNvPr>
            <p:cNvSpPr/>
            <p:nvPr/>
          </p:nvSpPr>
          <p:spPr>
            <a:xfrm>
              <a:off x="810257" y="3260095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23">
              <a:extLst>
                <a:ext uri="{FF2B5EF4-FFF2-40B4-BE49-F238E27FC236}">
                  <a16:creationId xmlns:a16="http://schemas.microsoft.com/office/drawing/2014/main" id="{BC782455-55B6-4A57-B9CB-164C37B1E5A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711" y="3355419"/>
              <a:ext cx="190648" cy="266908"/>
            </a:xfrm>
            <a:prstGeom prst="rect">
              <a:avLst/>
            </a:prstGeom>
          </p:spPr>
        </p:pic>
      </p:grpSp>
      <p:sp>
        <p:nvSpPr>
          <p:cNvPr id="18" name="object 24">
            <a:extLst>
              <a:ext uri="{FF2B5EF4-FFF2-40B4-BE49-F238E27FC236}">
                <a16:creationId xmlns:a16="http://schemas.microsoft.com/office/drawing/2014/main" id="{663A2CA9-B0E6-4A1A-9013-A77083783291}"/>
              </a:ext>
            </a:extLst>
          </p:cNvPr>
          <p:cNvSpPr txBox="1"/>
          <p:nvPr/>
        </p:nvSpPr>
        <p:spPr>
          <a:xfrm>
            <a:off x="1062813" y="2498181"/>
            <a:ext cx="2321243" cy="539859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9525" defTabSz="685800">
              <a:spcBef>
                <a:spcPts val="75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成本基准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(Cost)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236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详细列明项目资源分配计划与预算控制范围，防止成</a:t>
            </a: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本超支。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25">
            <a:extLst>
              <a:ext uri="{FF2B5EF4-FFF2-40B4-BE49-F238E27FC236}">
                <a16:creationId xmlns:a16="http://schemas.microsoft.com/office/drawing/2014/main" id="{D3F0BE2D-E61C-4584-A2AB-A67D7136F8D0}"/>
              </a:ext>
            </a:extLst>
          </p:cNvPr>
          <p:cNvGrpSpPr/>
          <p:nvPr/>
        </p:nvGrpSpPr>
        <p:grpSpPr>
          <a:xfrm>
            <a:off x="464646" y="3416283"/>
            <a:ext cx="3124676" cy="858203"/>
            <a:chOff x="610076" y="4384923"/>
            <a:chExt cx="4166235" cy="1144270"/>
          </a:xfrm>
        </p:grpSpPr>
        <p:sp>
          <p:nvSpPr>
            <p:cNvPr id="20" name="object 26">
              <a:extLst>
                <a:ext uri="{FF2B5EF4-FFF2-40B4-BE49-F238E27FC236}">
                  <a16:creationId xmlns:a16="http://schemas.microsoft.com/office/drawing/2014/main" id="{82F99589-F1CE-4B18-92EA-E55248EF3ECF}"/>
                </a:ext>
              </a:extLst>
            </p:cNvPr>
            <p:cNvSpPr/>
            <p:nvPr/>
          </p:nvSpPr>
          <p:spPr>
            <a:xfrm>
              <a:off x="614842" y="4389689"/>
              <a:ext cx="4156710" cy="1134745"/>
            </a:xfrm>
            <a:custGeom>
              <a:avLst/>
              <a:gdLst/>
              <a:ahLst/>
              <a:cxnLst/>
              <a:rect l="l" t="t" r="r" b="b"/>
              <a:pathLst>
                <a:path w="4156710" h="1134745">
                  <a:moveTo>
                    <a:pt x="4053719" y="1134360"/>
                  </a:moveTo>
                  <a:lnTo>
                    <a:pt x="102425" y="1134360"/>
                  </a:lnTo>
                  <a:lnTo>
                    <a:pt x="95296" y="1133658"/>
                  </a:lnTo>
                  <a:lnTo>
                    <a:pt x="54704" y="1119884"/>
                  </a:lnTo>
                  <a:lnTo>
                    <a:pt x="22473" y="1091625"/>
                  </a:lnTo>
                  <a:lnTo>
                    <a:pt x="3510" y="1053183"/>
                  </a:lnTo>
                  <a:lnTo>
                    <a:pt x="0" y="1031935"/>
                  </a:lnTo>
                  <a:lnTo>
                    <a:pt x="0" y="1024737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053719" y="0"/>
                  </a:lnTo>
                  <a:lnTo>
                    <a:pt x="4095121" y="11099"/>
                  </a:lnTo>
                  <a:lnTo>
                    <a:pt x="4129126" y="37197"/>
                  </a:lnTo>
                  <a:lnTo>
                    <a:pt x="4150553" y="74322"/>
                  </a:lnTo>
                  <a:lnTo>
                    <a:pt x="4156144" y="102425"/>
                  </a:lnTo>
                  <a:lnTo>
                    <a:pt x="4156144" y="1031935"/>
                  </a:lnTo>
                  <a:lnTo>
                    <a:pt x="4145045" y="1073338"/>
                  </a:lnTo>
                  <a:lnTo>
                    <a:pt x="4118946" y="1107342"/>
                  </a:lnTo>
                  <a:lnTo>
                    <a:pt x="4081822" y="1128770"/>
                  </a:lnTo>
                  <a:lnTo>
                    <a:pt x="4060848" y="1133658"/>
                  </a:lnTo>
                  <a:lnTo>
                    <a:pt x="4053719" y="11343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7">
              <a:extLst>
                <a:ext uri="{FF2B5EF4-FFF2-40B4-BE49-F238E27FC236}">
                  <a16:creationId xmlns:a16="http://schemas.microsoft.com/office/drawing/2014/main" id="{74FB21D9-10BC-4758-B537-475895A64367}"/>
                </a:ext>
              </a:extLst>
            </p:cNvPr>
            <p:cNvSpPr/>
            <p:nvPr/>
          </p:nvSpPr>
          <p:spPr>
            <a:xfrm>
              <a:off x="614842" y="4389689"/>
              <a:ext cx="4156710" cy="1134745"/>
            </a:xfrm>
            <a:custGeom>
              <a:avLst/>
              <a:gdLst/>
              <a:ahLst/>
              <a:cxnLst/>
              <a:rect l="l" t="t" r="r" b="b"/>
              <a:pathLst>
                <a:path w="4156710" h="1134745">
                  <a:moveTo>
                    <a:pt x="0" y="1024737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046521" y="0"/>
                  </a:lnTo>
                  <a:lnTo>
                    <a:pt x="4053719" y="0"/>
                  </a:lnTo>
                  <a:lnTo>
                    <a:pt x="4060848" y="702"/>
                  </a:lnTo>
                  <a:lnTo>
                    <a:pt x="4101439" y="14475"/>
                  </a:lnTo>
                  <a:lnTo>
                    <a:pt x="4107424" y="18474"/>
                  </a:lnTo>
                  <a:lnTo>
                    <a:pt x="4113409" y="22473"/>
                  </a:lnTo>
                  <a:lnTo>
                    <a:pt x="4137669" y="48719"/>
                  </a:lnTo>
                  <a:lnTo>
                    <a:pt x="4141668" y="54704"/>
                  </a:lnTo>
                  <a:lnTo>
                    <a:pt x="4154037" y="88236"/>
                  </a:lnTo>
                  <a:lnTo>
                    <a:pt x="4155442" y="95296"/>
                  </a:lnTo>
                  <a:lnTo>
                    <a:pt x="4156144" y="102425"/>
                  </a:lnTo>
                  <a:lnTo>
                    <a:pt x="4156144" y="109623"/>
                  </a:lnTo>
                  <a:lnTo>
                    <a:pt x="4156144" y="1024737"/>
                  </a:lnTo>
                  <a:lnTo>
                    <a:pt x="4156144" y="1031935"/>
                  </a:lnTo>
                  <a:lnTo>
                    <a:pt x="4155442" y="1039064"/>
                  </a:lnTo>
                  <a:lnTo>
                    <a:pt x="4154037" y="1046123"/>
                  </a:lnTo>
                  <a:lnTo>
                    <a:pt x="4152633" y="1053183"/>
                  </a:lnTo>
                  <a:lnTo>
                    <a:pt x="4150554" y="1060038"/>
                  </a:lnTo>
                  <a:lnTo>
                    <a:pt x="4147799" y="1066688"/>
                  </a:lnTo>
                  <a:lnTo>
                    <a:pt x="4145045" y="1073338"/>
                  </a:lnTo>
                  <a:lnTo>
                    <a:pt x="4118946" y="1107342"/>
                  </a:lnTo>
                  <a:lnTo>
                    <a:pt x="4107424" y="1115885"/>
                  </a:lnTo>
                  <a:lnTo>
                    <a:pt x="4101439" y="1119884"/>
                  </a:lnTo>
                  <a:lnTo>
                    <a:pt x="4095121" y="1123261"/>
                  </a:lnTo>
                  <a:lnTo>
                    <a:pt x="4088471" y="1126015"/>
                  </a:lnTo>
                  <a:lnTo>
                    <a:pt x="4081822" y="1128770"/>
                  </a:lnTo>
                  <a:lnTo>
                    <a:pt x="4046521" y="1134360"/>
                  </a:lnTo>
                  <a:lnTo>
                    <a:pt x="109623" y="1134360"/>
                  </a:lnTo>
                  <a:lnTo>
                    <a:pt x="102425" y="1134360"/>
                  </a:lnTo>
                  <a:lnTo>
                    <a:pt x="95296" y="1133658"/>
                  </a:lnTo>
                  <a:lnTo>
                    <a:pt x="88236" y="1132254"/>
                  </a:lnTo>
                  <a:lnTo>
                    <a:pt x="81177" y="1130849"/>
                  </a:lnTo>
                  <a:lnTo>
                    <a:pt x="74322" y="1128770"/>
                  </a:lnTo>
                  <a:lnTo>
                    <a:pt x="67672" y="1126015"/>
                  </a:lnTo>
                  <a:lnTo>
                    <a:pt x="61022" y="1123261"/>
                  </a:lnTo>
                  <a:lnTo>
                    <a:pt x="54704" y="1119884"/>
                  </a:lnTo>
                  <a:lnTo>
                    <a:pt x="48719" y="1115885"/>
                  </a:lnTo>
                  <a:lnTo>
                    <a:pt x="42734" y="1111886"/>
                  </a:lnTo>
                  <a:lnTo>
                    <a:pt x="37197" y="1107342"/>
                  </a:lnTo>
                  <a:lnTo>
                    <a:pt x="32107" y="1102252"/>
                  </a:lnTo>
                  <a:lnTo>
                    <a:pt x="27018" y="1097162"/>
                  </a:lnTo>
                  <a:lnTo>
                    <a:pt x="8344" y="1066688"/>
                  </a:lnTo>
                  <a:lnTo>
                    <a:pt x="5590" y="1060038"/>
                  </a:lnTo>
                  <a:lnTo>
                    <a:pt x="3510" y="1053183"/>
                  </a:lnTo>
                  <a:lnTo>
                    <a:pt x="2106" y="1046123"/>
                  </a:lnTo>
                  <a:lnTo>
                    <a:pt x="702" y="1039064"/>
                  </a:lnTo>
                  <a:lnTo>
                    <a:pt x="0" y="1031935"/>
                  </a:lnTo>
                  <a:lnTo>
                    <a:pt x="0" y="10247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8">
              <a:extLst>
                <a:ext uri="{FF2B5EF4-FFF2-40B4-BE49-F238E27FC236}">
                  <a16:creationId xmlns:a16="http://schemas.microsoft.com/office/drawing/2014/main" id="{F0D45BB8-28F2-4AD4-8C84-95C5FE368AF8}"/>
                </a:ext>
              </a:extLst>
            </p:cNvPr>
            <p:cNvSpPr/>
            <p:nvPr/>
          </p:nvSpPr>
          <p:spPr>
            <a:xfrm>
              <a:off x="810257" y="458510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9">
              <a:extLst>
                <a:ext uri="{FF2B5EF4-FFF2-40B4-BE49-F238E27FC236}">
                  <a16:creationId xmlns:a16="http://schemas.microsoft.com/office/drawing/2014/main" id="{678E8977-80AA-4CE1-A95E-89842AD858C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4179" y="4680428"/>
              <a:ext cx="209713" cy="266908"/>
            </a:xfrm>
            <a:prstGeom prst="rect">
              <a:avLst/>
            </a:prstGeom>
          </p:spPr>
        </p:pic>
      </p:grpSp>
      <p:sp>
        <p:nvSpPr>
          <p:cNvPr id="24" name="object 30">
            <a:extLst>
              <a:ext uri="{FF2B5EF4-FFF2-40B4-BE49-F238E27FC236}">
                <a16:creationId xmlns:a16="http://schemas.microsoft.com/office/drawing/2014/main" id="{AC8CD09B-8182-48D4-A3E1-72B16242A8FD}"/>
              </a:ext>
            </a:extLst>
          </p:cNvPr>
          <p:cNvSpPr txBox="1"/>
          <p:nvPr/>
        </p:nvSpPr>
        <p:spPr>
          <a:xfrm>
            <a:off x="1062813" y="3491937"/>
            <a:ext cx="2347913" cy="551401"/>
          </a:xfrm>
          <a:prstGeom prst="rect">
            <a:avLst/>
          </a:prstGeom>
        </p:spPr>
        <p:txBody>
          <a:bodyPr vert="horz" wrap="square" lIns="0" tIns="95726" rIns="0" bIns="0" rtlCol="0">
            <a:spAutoFit/>
          </a:bodyPr>
          <a:lstStyle/>
          <a:p>
            <a:pPr marL="9525" defTabSz="685800">
              <a:spcBef>
                <a:spcPts val="75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功能基准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(Scope)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180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定义核心功能列表与MVP（最小可行性产品）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范围，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明确交付边界。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31">
            <a:extLst>
              <a:ext uri="{FF2B5EF4-FFF2-40B4-BE49-F238E27FC236}">
                <a16:creationId xmlns:a16="http://schemas.microsoft.com/office/drawing/2014/main" id="{73C55AC1-36F1-4421-A048-4ADAFC5D530D}"/>
              </a:ext>
            </a:extLst>
          </p:cNvPr>
          <p:cNvGrpSpPr/>
          <p:nvPr/>
        </p:nvGrpSpPr>
        <p:grpSpPr>
          <a:xfrm>
            <a:off x="3874876" y="1421620"/>
            <a:ext cx="1122521" cy="829628"/>
            <a:chOff x="5157050" y="1725372"/>
            <a:chExt cx="1496695" cy="1106170"/>
          </a:xfrm>
        </p:grpSpPr>
        <p:sp>
          <p:nvSpPr>
            <p:cNvPr id="26" name="object 32">
              <a:extLst>
                <a:ext uri="{FF2B5EF4-FFF2-40B4-BE49-F238E27FC236}">
                  <a16:creationId xmlns:a16="http://schemas.microsoft.com/office/drawing/2014/main" id="{F7C9A56F-C908-4396-B4C5-28D20C45CCEE}"/>
                </a:ext>
              </a:extLst>
            </p:cNvPr>
            <p:cNvSpPr/>
            <p:nvPr/>
          </p:nvSpPr>
          <p:spPr>
            <a:xfrm>
              <a:off x="5157050" y="1744437"/>
              <a:ext cx="1496695" cy="1087120"/>
            </a:xfrm>
            <a:custGeom>
              <a:avLst/>
              <a:gdLst/>
              <a:ahLst/>
              <a:cxnLst/>
              <a:rect l="l" t="t" r="r" b="b"/>
              <a:pathLst>
                <a:path w="1496695" h="1087120">
                  <a:moveTo>
                    <a:pt x="1425340" y="1086698"/>
                  </a:moveTo>
                  <a:lnTo>
                    <a:pt x="71252" y="1086698"/>
                  </a:lnTo>
                  <a:lnTo>
                    <a:pt x="66293" y="1086209"/>
                  </a:lnTo>
                  <a:lnTo>
                    <a:pt x="29728" y="1071064"/>
                  </a:lnTo>
                  <a:lnTo>
                    <a:pt x="3888" y="1034995"/>
                  </a:lnTo>
                  <a:lnTo>
                    <a:pt x="0" y="1015446"/>
                  </a:lnTo>
                  <a:lnTo>
                    <a:pt x="0" y="1010438"/>
                  </a:lnTo>
                  <a:lnTo>
                    <a:pt x="0" y="53439"/>
                  </a:lnTo>
                  <a:lnTo>
                    <a:pt x="18795" y="19407"/>
                  </a:lnTo>
                  <a:lnTo>
                    <a:pt x="56470" y="1831"/>
                  </a:lnTo>
                  <a:lnTo>
                    <a:pt x="71252" y="0"/>
                  </a:lnTo>
                  <a:lnTo>
                    <a:pt x="1425340" y="0"/>
                  </a:lnTo>
                  <a:lnTo>
                    <a:pt x="1466864" y="11725"/>
                  </a:lnTo>
                  <a:lnTo>
                    <a:pt x="1494151" y="42353"/>
                  </a:lnTo>
                  <a:lnTo>
                    <a:pt x="1496593" y="53439"/>
                  </a:lnTo>
                  <a:lnTo>
                    <a:pt x="1496593" y="1015446"/>
                  </a:lnTo>
                  <a:lnTo>
                    <a:pt x="1480959" y="1056969"/>
                  </a:lnTo>
                  <a:lnTo>
                    <a:pt x="1444890" y="1082809"/>
                  </a:lnTo>
                  <a:lnTo>
                    <a:pt x="1430300" y="1086209"/>
                  </a:lnTo>
                  <a:lnTo>
                    <a:pt x="1425340" y="10866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33">
              <a:extLst>
                <a:ext uri="{FF2B5EF4-FFF2-40B4-BE49-F238E27FC236}">
                  <a16:creationId xmlns:a16="http://schemas.microsoft.com/office/drawing/2014/main" id="{BA995299-35C5-4569-A850-1B786C560645}"/>
                </a:ext>
              </a:extLst>
            </p:cNvPr>
            <p:cNvSpPr/>
            <p:nvPr/>
          </p:nvSpPr>
          <p:spPr>
            <a:xfrm>
              <a:off x="5157329" y="1725372"/>
              <a:ext cx="1496060" cy="71120"/>
            </a:xfrm>
            <a:custGeom>
              <a:avLst/>
              <a:gdLst/>
              <a:ahLst/>
              <a:cxnLst/>
              <a:rect l="l" t="t" r="r" b="b"/>
              <a:pathLst>
                <a:path w="1496059" h="71119">
                  <a:moveTo>
                    <a:pt x="0" y="70505"/>
                  </a:moveTo>
                  <a:lnTo>
                    <a:pt x="12561" y="33883"/>
                  </a:lnTo>
                  <a:lnTo>
                    <a:pt x="46796" y="5804"/>
                  </a:lnTo>
                  <a:lnTo>
                    <a:pt x="1420056" y="0"/>
                  </a:lnTo>
                  <a:lnTo>
                    <a:pt x="1427568" y="362"/>
                  </a:lnTo>
                  <a:lnTo>
                    <a:pt x="1468410" y="17280"/>
                  </a:lnTo>
                  <a:lnTo>
                    <a:pt x="1486016" y="38129"/>
                  </a:lnTo>
                  <a:lnTo>
                    <a:pt x="75981" y="38129"/>
                  </a:lnTo>
                  <a:lnTo>
                    <a:pt x="68469" y="38311"/>
                  </a:lnTo>
                  <a:lnTo>
                    <a:pt x="27626" y="46769"/>
                  </a:lnTo>
                  <a:lnTo>
                    <a:pt x="1656" y="66339"/>
                  </a:lnTo>
                  <a:lnTo>
                    <a:pt x="0" y="70505"/>
                  </a:lnTo>
                  <a:close/>
                </a:path>
                <a:path w="1496059" h="71119">
                  <a:moveTo>
                    <a:pt x="1496037" y="70505"/>
                  </a:moveTo>
                  <a:lnTo>
                    <a:pt x="1462430" y="44549"/>
                  </a:lnTo>
                  <a:lnTo>
                    <a:pt x="1420056" y="38129"/>
                  </a:lnTo>
                  <a:lnTo>
                    <a:pt x="1486016" y="38129"/>
                  </a:lnTo>
                  <a:lnTo>
                    <a:pt x="1495952" y="68747"/>
                  </a:lnTo>
                  <a:lnTo>
                    <a:pt x="1496037" y="7050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34">
              <a:extLst>
                <a:ext uri="{FF2B5EF4-FFF2-40B4-BE49-F238E27FC236}">
                  <a16:creationId xmlns:a16="http://schemas.microsoft.com/office/drawing/2014/main" id="{37CEEE20-41AC-420D-BA5A-E5C02ACAFDD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7594" y="1916020"/>
              <a:ext cx="285973" cy="305038"/>
            </a:xfrm>
            <a:prstGeom prst="rect">
              <a:avLst/>
            </a:prstGeom>
          </p:spPr>
        </p:pic>
      </p:grpSp>
      <p:sp>
        <p:nvSpPr>
          <p:cNvPr id="29" name="object 35">
            <a:extLst>
              <a:ext uri="{FF2B5EF4-FFF2-40B4-BE49-F238E27FC236}">
                <a16:creationId xmlns:a16="http://schemas.microsoft.com/office/drawing/2014/main" id="{7DD9A3B1-9001-460E-BA9E-A2B57BA4D91E}"/>
              </a:ext>
            </a:extLst>
          </p:cNvPr>
          <p:cNvSpPr txBox="1"/>
          <p:nvPr/>
        </p:nvSpPr>
        <p:spPr>
          <a:xfrm>
            <a:off x="4038275" y="1796491"/>
            <a:ext cx="791528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35255" defTabSz="685800">
              <a:spcBef>
                <a:spcPts val="480"/>
              </a:spcBef>
            </a:pP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1.</a:t>
            </a:r>
            <a:r>
              <a:rPr sz="7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 设立</a:t>
            </a:r>
            <a:r>
              <a:rPr sz="713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CCB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53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组建变更控制委员会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6">
            <a:extLst>
              <a:ext uri="{FF2B5EF4-FFF2-40B4-BE49-F238E27FC236}">
                <a16:creationId xmlns:a16="http://schemas.microsoft.com/office/drawing/2014/main" id="{55F9F08E-A932-4A88-AAF2-BB23E985220E}"/>
              </a:ext>
            </a:extLst>
          </p:cNvPr>
          <p:cNvGrpSpPr/>
          <p:nvPr/>
        </p:nvGrpSpPr>
        <p:grpSpPr>
          <a:xfrm>
            <a:off x="5111710" y="1421620"/>
            <a:ext cx="1115378" cy="829628"/>
            <a:chOff x="6806163" y="1725372"/>
            <a:chExt cx="1487170" cy="1106170"/>
          </a:xfrm>
        </p:grpSpPr>
        <p:sp>
          <p:nvSpPr>
            <p:cNvPr id="31" name="object 37">
              <a:extLst>
                <a:ext uri="{FF2B5EF4-FFF2-40B4-BE49-F238E27FC236}">
                  <a16:creationId xmlns:a16="http://schemas.microsoft.com/office/drawing/2014/main" id="{9804AF77-9919-421E-8FA7-4F20F3D6D54C}"/>
                </a:ext>
              </a:extLst>
            </p:cNvPr>
            <p:cNvSpPr/>
            <p:nvPr/>
          </p:nvSpPr>
          <p:spPr>
            <a:xfrm>
              <a:off x="6806163" y="1744437"/>
              <a:ext cx="1487170" cy="1087120"/>
            </a:xfrm>
            <a:custGeom>
              <a:avLst/>
              <a:gdLst/>
              <a:ahLst/>
              <a:cxnLst/>
              <a:rect l="l" t="t" r="r" b="b"/>
              <a:pathLst>
                <a:path w="1487170" h="1087120">
                  <a:moveTo>
                    <a:pt x="1415808" y="1086698"/>
                  </a:moveTo>
                  <a:lnTo>
                    <a:pt x="71252" y="1086698"/>
                  </a:lnTo>
                  <a:lnTo>
                    <a:pt x="66293" y="1086209"/>
                  </a:lnTo>
                  <a:lnTo>
                    <a:pt x="29728" y="1071064"/>
                  </a:lnTo>
                  <a:lnTo>
                    <a:pt x="3888" y="1034995"/>
                  </a:lnTo>
                  <a:lnTo>
                    <a:pt x="0" y="1015446"/>
                  </a:lnTo>
                  <a:lnTo>
                    <a:pt x="0" y="1010438"/>
                  </a:lnTo>
                  <a:lnTo>
                    <a:pt x="0" y="53439"/>
                  </a:lnTo>
                  <a:lnTo>
                    <a:pt x="18795" y="19407"/>
                  </a:lnTo>
                  <a:lnTo>
                    <a:pt x="56470" y="1831"/>
                  </a:lnTo>
                  <a:lnTo>
                    <a:pt x="71252" y="0"/>
                  </a:lnTo>
                  <a:lnTo>
                    <a:pt x="1415808" y="0"/>
                  </a:lnTo>
                  <a:lnTo>
                    <a:pt x="1457332" y="11725"/>
                  </a:lnTo>
                  <a:lnTo>
                    <a:pt x="1484618" y="42353"/>
                  </a:lnTo>
                  <a:lnTo>
                    <a:pt x="1487060" y="53439"/>
                  </a:lnTo>
                  <a:lnTo>
                    <a:pt x="1487060" y="1015446"/>
                  </a:lnTo>
                  <a:lnTo>
                    <a:pt x="1471426" y="1056969"/>
                  </a:lnTo>
                  <a:lnTo>
                    <a:pt x="1435358" y="1082809"/>
                  </a:lnTo>
                  <a:lnTo>
                    <a:pt x="1420767" y="1086209"/>
                  </a:lnTo>
                  <a:lnTo>
                    <a:pt x="1415808" y="10866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8">
              <a:extLst>
                <a:ext uri="{FF2B5EF4-FFF2-40B4-BE49-F238E27FC236}">
                  <a16:creationId xmlns:a16="http://schemas.microsoft.com/office/drawing/2014/main" id="{95681C31-5F90-4C90-BC2F-05211717ECB5}"/>
                </a:ext>
              </a:extLst>
            </p:cNvPr>
            <p:cNvSpPr/>
            <p:nvPr/>
          </p:nvSpPr>
          <p:spPr>
            <a:xfrm>
              <a:off x="6806441" y="1725372"/>
              <a:ext cx="1486535" cy="71120"/>
            </a:xfrm>
            <a:custGeom>
              <a:avLst/>
              <a:gdLst/>
              <a:ahLst/>
              <a:cxnLst/>
              <a:rect l="l" t="t" r="r" b="b"/>
              <a:pathLst>
                <a:path w="1486534" h="71119">
                  <a:moveTo>
                    <a:pt x="0" y="70505"/>
                  </a:moveTo>
                  <a:lnTo>
                    <a:pt x="12561" y="33883"/>
                  </a:lnTo>
                  <a:lnTo>
                    <a:pt x="46796" y="5804"/>
                  </a:lnTo>
                  <a:lnTo>
                    <a:pt x="1410523" y="0"/>
                  </a:lnTo>
                  <a:lnTo>
                    <a:pt x="1418035" y="362"/>
                  </a:lnTo>
                  <a:lnTo>
                    <a:pt x="1458877" y="17280"/>
                  </a:lnTo>
                  <a:lnTo>
                    <a:pt x="1476483" y="38129"/>
                  </a:lnTo>
                  <a:lnTo>
                    <a:pt x="75981" y="38129"/>
                  </a:lnTo>
                  <a:lnTo>
                    <a:pt x="68469" y="38311"/>
                  </a:lnTo>
                  <a:lnTo>
                    <a:pt x="27625" y="46769"/>
                  </a:lnTo>
                  <a:lnTo>
                    <a:pt x="1655" y="66339"/>
                  </a:lnTo>
                  <a:lnTo>
                    <a:pt x="0" y="70505"/>
                  </a:lnTo>
                  <a:close/>
                </a:path>
                <a:path w="1486534" h="71119">
                  <a:moveTo>
                    <a:pt x="1486504" y="70505"/>
                  </a:moveTo>
                  <a:lnTo>
                    <a:pt x="1452897" y="44549"/>
                  </a:lnTo>
                  <a:lnTo>
                    <a:pt x="1410523" y="38129"/>
                  </a:lnTo>
                  <a:lnTo>
                    <a:pt x="1476483" y="38129"/>
                  </a:lnTo>
                  <a:lnTo>
                    <a:pt x="1486419" y="68747"/>
                  </a:lnTo>
                  <a:lnTo>
                    <a:pt x="1486504" y="70505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9">
              <a:extLst>
                <a:ext uri="{FF2B5EF4-FFF2-40B4-BE49-F238E27FC236}">
                  <a16:creationId xmlns:a16="http://schemas.microsoft.com/office/drawing/2014/main" id="{DDF4269F-7AE3-4FDF-89FE-0D689AE927D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16240" y="1916020"/>
              <a:ext cx="257375" cy="305038"/>
            </a:xfrm>
            <a:prstGeom prst="rect">
              <a:avLst/>
            </a:prstGeom>
          </p:spPr>
        </p:pic>
      </p:grpSp>
      <p:sp>
        <p:nvSpPr>
          <p:cNvPr id="34" name="object 40">
            <a:extLst>
              <a:ext uri="{FF2B5EF4-FFF2-40B4-BE49-F238E27FC236}">
                <a16:creationId xmlns:a16="http://schemas.microsoft.com/office/drawing/2014/main" id="{16EB7FF9-EFA7-48A1-8CA5-3DDCEC3DCCF8}"/>
              </a:ext>
            </a:extLst>
          </p:cNvPr>
          <p:cNvSpPr txBox="1"/>
          <p:nvPr/>
        </p:nvSpPr>
        <p:spPr>
          <a:xfrm>
            <a:off x="5273658" y="1796491"/>
            <a:ext cx="791528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35255" defTabSz="685800">
              <a:spcBef>
                <a:spcPts val="480"/>
              </a:spcBef>
            </a:pP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2.</a:t>
            </a:r>
            <a:r>
              <a:rPr sz="7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 提交申请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53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提交重大变更申请单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5" name="object 41">
            <a:extLst>
              <a:ext uri="{FF2B5EF4-FFF2-40B4-BE49-F238E27FC236}">
                <a16:creationId xmlns:a16="http://schemas.microsoft.com/office/drawing/2014/main" id="{D4FF21EF-586F-4AD3-BCCC-8DFF84A895A9}"/>
              </a:ext>
            </a:extLst>
          </p:cNvPr>
          <p:cNvGrpSpPr/>
          <p:nvPr/>
        </p:nvGrpSpPr>
        <p:grpSpPr>
          <a:xfrm>
            <a:off x="6341396" y="1421620"/>
            <a:ext cx="1122521" cy="829628"/>
            <a:chOff x="8445743" y="1725372"/>
            <a:chExt cx="1496695" cy="1106170"/>
          </a:xfrm>
        </p:grpSpPr>
        <p:sp>
          <p:nvSpPr>
            <p:cNvPr id="36" name="object 42">
              <a:extLst>
                <a:ext uri="{FF2B5EF4-FFF2-40B4-BE49-F238E27FC236}">
                  <a16:creationId xmlns:a16="http://schemas.microsoft.com/office/drawing/2014/main" id="{CC10CEBE-E9ED-452A-948A-BB73D39223E5}"/>
                </a:ext>
              </a:extLst>
            </p:cNvPr>
            <p:cNvSpPr/>
            <p:nvPr/>
          </p:nvSpPr>
          <p:spPr>
            <a:xfrm>
              <a:off x="8445743" y="1744437"/>
              <a:ext cx="1496695" cy="1087120"/>
            </a:xfrm>
            <a:custGeom>
              <a:avLst/>
              <a:gdLst/>
              <a:ahLst/>
              <a:cxnLst/>
              <a:rect l="l" t="t" r="r" b="b"/>
              <a:pathLst>
                <a:path w="1496695" h="1087120">
                  <a:moveTo>
                    <a:pt x="1425340" y="1086698"/>
                  </a:moveTo>
                  <a:lnTo>
                    <a:pt x="71252" y="1086698"/>
                  </a:lnTo>
                  <a:lnTo>
                    <a:pt x="66293" y="1086209"/>
                  </a:lnTo>
                  <a:lnTo>
                    <a:pt x="29728" y="1071064"/>
                  </a:lnTo>
                  <a:lnTo>
                    <a:pt x="3888" y="1034995"/>
                  </a:lnTo>
                  <a:lnTo>
                    <a:pt x="0" y="1015446"/>
                  </a:lnTo>
                  <a:lnTo>
                    <a:pt x="0" y="1010438"/>
                  </a:lnTo>
                  <a:lnTo>
                    <a:pt x="0" y="53439"/>
                  </a:lnTo>
                  <a:lnTo>
                    <a:pt x="18795" y="19407"/>
                  </a:lnTo>
                  <a:lnTo>
                    <a:pt x="56470" y="1831"/>
                  </a:lnTo>
                  <a:lnTo>
                    <a:pt x="71252" y="0"/>
                  </a:lnTo>
                  <a:lnTo>
                    <a:pt x="1425340" y="0"/>
                  </a:lnTo>
                  <a:lnTo>
                    <a:pt x="1466864" y="11725"/>
                  </a:lnTo>
                  <a:lnTo>
                    <a:pt x="1494151" y="42353"/>
                  </a:lnTo>
                  <a:lnTo>
                    <a:pt x="1496593" y="53439"/>
                  </a:lnTo>
                  <a:lnTo>
                    <a:pt x="1496593" y="1015446"/>
                  </a:lnTo>
                  <a:lnTo>
                    <a:pt x="1480959" y="1056969"/>
                  </a:lnTo>
                  <a:lnTo>
                    <a:pt x="1444890" y="1082809"/>
                  </a:lnTo>
                  <a:lnTo>
                    <a:pt x="1430300" y="1086209"/>
                  </a:lnTo>
                  <a:lnTo>
                    <a:pt x="1425340" y="10866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43">
              <a:extLst>
                <a:ext uri="{FF2B5EF4-FFF2-40B4-BE49-F238E27FC236}">
                  <a16:creationId xmlns:a16="http://schemas.microsoft.com/office/drawing/2014/main" id="{C191E2CD-C66E-4D67-B32E-6DBDB66770BE}"/>
                </a:ext>
              </a:extLst>
            </p:cNvPr>
            <p:cNvSpPr/>
            <p:nvPr/>
          </p:nvSpPr>
          <p:spPr>
            <a:xfrm>
              <a:off x="8446021" y="1725372"/>
              <a:ext cx="1496060" cy="71120"/>
            </a:xfrm>
            <a:custGeom>
              <a:avLst/>
              <a:gdLst/>
              <a:ahLst/>
              <a:cxnLst/>
              <a:rect l="l" t="t" r="r" b="b"/>
              <a:pathLst>
                <a:path w="1496059" h="71119">
                  <a:moveTo>
                    <a:pt x="0" y="70505"/>
                  </a:moveTo>
                  <a:lnTo>
                    <a:pt x="12561" y="33883"/>
                  </a:lnTo>
                  <a:lnTo>
                    <a:pt x="46796" y="5804"/>
                  </a:lnTo>
                  <a:lnTo>
                    <a:pt x="1420055" y="0"/>
                  </a:lnTo>
                  <a:lnTo>
                    <a:pt x="1427567" y="362"/>
                  </a:lnTo>
                  <a:lnTo>
                    <a:pt x="1468410" y="17280"/>
                  </a:lnTo>
                  <a:lnTo>
                    <a:pt x="1486015" y="38129"/>
                  </a:lnTo>
                  <a:lnTo>
                    <a:pt x="75981" y="38129"/>
                  </a:lnTo>
                  <a:lnTo>
                    <a:pt x="68468" y="38311"/>
                  </a:lnTo>
                  <a:lnTo>
                    <a:pt x="27625" y="46769"/>
                  </a:lnTo>
                  <a:lnTo>
                    <a:pt x="1656" y="66339"/>
                  </a:lnTo>
                  <a:lnTo>
                    <a:pt x="0" y="70505"/>
                  </a:lnTo>
                  <a:close/>
                </a:path>
                <a:path w="1496059" h="71119">
                  <a:moveTo>
                    <a:pt x="1496037" y="70505"/>
                  </a:moveTo>
                  <a:lnTo>
                    <a:pt x="1462429" y="44549"/>
                  </a:lnTo>
                  <a:lnTo>
                    <a:pt x="1420055" y="38129"/>
                  </a:lnTo>
                  <a:lnTo>
                    <a:pt x="1486015" y="38129"/>
                  </a:lnTo>
                  <a:lnTo>
                    <a:pt x="1495952" y="68747"/>
                  </a:lnTo>
                  <a:lnTo>
                    <a:pt x="1496037" y="70505"/>
                  </a:lnTo>
                  <a:close/>
                </a:path>
              </a:pathLst>
            </a:custGeom>
            <a:solidFill>
              <a:srgbClr val="E9B308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44">
              <a:extLst>
                <a:ext uri="{FF2B5EF4-FFF2-40B4-BE49-F238E27FC236}">
                  <a16:creationId xmlns:a16="http://schemas.microsoft.com/office/drawing/2014/main" id="{FA7E4D2E-0467-4B2D-9DC3-61BF0984921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55819" y="1916020"/>
              <a:ext cx="285973" cy="305038"/>
            </a:xfrm>
            <a:prstGeom prst="rect">
              <a:avLst/>
            </a:prstGeom>
          </p:spPr>
        </p:pic>
      </p:grpSp>
      <p:sp>
        <p:nvSpPr>
          <p:cNvPr id="39" name="object 45">
            <a:extLst>
              <a:ext uri="{FF2B5EF4-FFF2-40B4-BE49-F238E27FC236}">
                <a16:creationId xmlns:a16="http://schemas.microsoft.com/office/drawing/2014/main" id="{92FA8A6B-19F0-4604-AE45-D418362A1AD8}"/>
              </a:ext>
            </a:extLst>
          </p:cNvPr>
          <p:cNvSpPr txBox="1"/>
          <p:nvPr/>
        </p:nvSpPr>
        <p:spPr>
          <a:xfrm>
            <a:off x="6551936" y="1796491"/>
            <a:ext cx="705802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algn="ctr" defTabSz="685800">
              <a:spcBef>
                <a:spcPts val="480"/>
              </a:spcBef>
            </a:pP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3.</a:t>
            </a:r>
            <a:r>
              <a:rPr sz="7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 评估影响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353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分析时间成本影响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46">
            <a:extLst>
              <a:ext uri="{FF2B5EF4-FFF2-40B4-BE49-F238E27FC236}">
                <a16:creationId xmlns:a16="http://schemas.microsoft.com/office/drawing/2014/main" id="{73BA6EF9-99FE-456A-9C1A-F150B30B5CE4}"/>
              </a:ext>
            </a:extLst>
          </p:cNvPr>
          <p:cNvGrpSpPr/>
          <p:nvPr/>
        </p:nvGrpSpPr>
        <p:grpSpPr>
          <a:xfrm>
            <a:off x="7578230" y="1421620"/>
            <a:ext cx="1122521" cy="829628"/>
            <a:chOff x="10094855" y="1725372"/>
            <a:chExt cx="1496695" cy="1106170"/>
          </a:xfrm>
        </p:grpSpPr>
        <p:sp>
          <p:nvSpPr>
            <p:cNvPr id="41" name="object 47">
              <a:extLst>
                <a:ext uri="{FF2B5EF4-FFF2-40B4-BE49-F238E27FC236}">
                  <a16:creationId xmlns:a16="http://schemas.microsoft.com/office/drawing/2014/main" id="{3E3481CD-C336-4AF7-9688-068AEB06F641}"/>
                </a:ext>
              </a:extLst>
            </p:cNvPr>
            <p:cNvSpPr/>
            <p:nvPr/>
          </p:nvSpPr>
          <p:spPr>
            <a:xfrm>
              <a:off x="10094855" y="1744437"/>
              <a:ext cx="1496695" cy="1087120"/>
            </a:xfrm>
            <a:custGeom>
              <a:avLst/>
              <a:gdLst/>
              <a:ahLst/>
              <a:cxnLst/>
              <a:rect l="l" t="t" r="r" b="b"/>
              <a:pathLst>
                <a:path w="1496695" h="1087120">
                  <a:moveTo>
                    <a:pt x="1425340" y="1086698"/>
                  </a:moveTo>
                  <a:lnTo>
                    <a:pt x="71252" y="1086698"/>
                  </a:lnTo>
                  <a:lnTo>
                    <a:pt x="66293" y="1086209"/>
                  </a:lnTo>
                  <a:lnTo>
                    <a:pt x="29728" y="1071064"/>
                  </a:lnTo>
                  <a:lnTo>
                    <a:pt x="3888" y="1034995"/>
                  </a:lnTo>
                  <a:lnTo>
                    <a:pt x="0" y="1015446"/>
                  </a:lnTo>
                  <a:lnTo>
                    <a:pt x="0" y="1010438"/>
                  </a:lnTo>
                  <a:lnTo>
                    <a:pt x="0" y="53439"/>
                  </a:lnTo>
                  <a:lnTo>
                    <a:pt x="18795" y="19407"/>
                  </a:lnTo>
                  <a:lnTo>
                    <a:pt x="56470" y="1831"/>
                  </a:lnTo>
                  <a:lnTo>
                    <a:pt x="71252" y="0"/>
                  </a:lnTo>
                  <a:lnTo>
                    <a:pt x="1425340" y="0"/>
                  </a:lnTo>
                  <a:lnTo>
                    <a:pt x="1466864" y="11725"/>
                  </a:lnTo>
                  <a:lnTo>
                    <a:pt x="1494151" y="42353"/>
                  </a:lnTo>
                  <a:lnTo>
                    <a:pt x="1496593" y="53439"/>
                  </a:lnTo>
                  <a:lnTo>
                    <a:pt x="1496593" y="1015446"/>
                  </a:lnTo>
                  <a:lnTo>
                    <a:pt x="1480959" y="1056969"/>
                  </a:lnTo>
                  <a:lnTo>
                    <a:pt x="1444890" y="1082809"/>
                  </a:lnTo>
                  <a:lnTo>
                    <a:pt x="1430300" y="1086209"/>
                  </a:lnTo>
                  <a:lnTo>
                    <a:pt x="1425340" y="10866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8">
              <a:extLst>
                <a:ext uri="{FF2B5EF4-FFF2-40B4-BE49-F238E27FC236}">
                  <a16:creationId xmlns:a16="http://schemas.microsoft.com/office/drawing/2014/main" id="{8717A12E-2435-4688-89C5-3A6EE1F3649C}"/>
                </a:ext>
              </a:extLst>
            </p:cNvPr>
            <p:cNvSpPr/>
            <p:nvPr/>
          </p:nvSpPr>
          <p:spPr>
            <a:xfrm>
              <a:off x="10095134" y="1725372"/>
              <a:ext cx="1496060" cy="71120"/>
            </a:xfrm>
            <a:custGeom>
              <a:avLst/>
              <a:gdLst/>
              <a:ahLst/>
              <a:cxnLst/>
              <a:rect l="l" t="t" r="r" b="b"/>
              <a:pathLst>
                <a:path w="1496059" h="71119">
                  <a:moveTo>
                    <a:pt x="0" y="70505"/>
                  </a:moveTo>
                  <a:lnTo>
                    <a:pt x="12561" y="33883"/>
                  </a:lnTo>
                  <a:lnTo>
                    <a:pt x="46796" y="5804"/>
                  </a:lnTo>
                  <a:lnTo>
                    <a:pt x="1420055" y="0"/>
                  </a:lnTo>
                  <a:lnTo>
                    <a:pt x="1427567" y="362"/>
                  </a:lnTo>
                  <a:lnTo>
                    <a:pt x="1468410" y="17280"/>
                  </a:lnTo>
                  <a:lnTo>
                    <a:pt x="1486015" y="38129"/>
                  </a:lnTo>
                  <a:lnTo>
                    <a:pt x="75981" y="38129"/>
                  </a:lnTo>
                  <a:lnTo>
                    <a:pt x="68468" y="38311"/>
                  </a:lnTo>
                  <a:lnTo>
                    <a:pt x="27625" y="46769"/>
                  </a:lnTo>
                  <a:lnTo>
                    <a:pt x="1656" y="66339"/>
                  </a:lnTo>
                  <a:lnTo>
                    <a:pt x="0" y="70505"/>
                  </a:lnTo>
                  <a:close/>
                </a:path>
                <a:path w="1496059" h="71119">
                  <a:moveTo>
                    <a:pt x="1496037" y="70505"/>
                  </a:moveTo>
                  <a:lnTo>
                    <a:pt x="1462430" y="44549"/>
                  </a:lnTo>
                  <a:lnTo>
                    <a:pt x="1420055" y="38129"/>
                  </a:lnTo>
                  <a:lnTo>
                    <a:pt x="1486015" y="38129"/>
                  </a:lnTo>
                  <a:lnTo>
                    <a:pt x="1495952" y="68747"/>
                  </a:lnTo>
                  <a:lnTo>
                    <a:pt x="1496037" y="70505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3" name="object 49">
              <a:extLst>
                <a:ext uri="{FF2B5EF4-FFF2-40B4-BE49-F238E27FC236}">
                  <a16:creationId xmlns:a16="http://schemas.microsoft.com/office/drawing/2014/main" id="{47A639A1-59A4-4048-B23A-2F16B64109A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33529" y="1916020"/>
              <a:ext cx="228778" cy="305038"/>
            </a:xfrm>
            <a:prstGeom prst="rect">
              <a:avLst/>
            </a:prstGeom>
          </p:spPr>
        </p:pic>
      </p:grpSp>
      <p:sp>
        <p:nvSpPr>
          <p:cNvPr id="44" name="object 50">
            <a:extLst>
              <a:ext uri="{FF2B5EF4-FFF2-40B4-BE49-F238E27FC236}">
                <a16:creationId xmlns:a16="http://schemas.microsoft.com/office/drawing/2014/main" id="{1DDB000F-508A-4639-9DA2-88ACE0AC901A}"/>
              </a:ext>
            </a:extLst>
          </p:cNvPr>
          <p:cNvSpPr txBox="1"/>
          <p:nvPr/>
        </p:nvSpPr>
        <p:spPr>
          <a:xfrm>
            <a:off x="7870206" y="1848204"/>
            <a:ext cx="53959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1F2937"/>
                </a:solidFill>
                <a:latin typeface="微软雅黑"/>
                <a:cs typeface="微软雅黑"/>
              </a:rPr>
              <a:t>4.</a:t>
            </a:r>
            <a:r>
              <a:rPr sz="7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 审批执行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51">
            <a:extLst>
              <a:ext uri="{FF2B5EF4-FFF2-40B4-BE49-F238E27FC236}">
                <a16:creationId xmlns:a16="http://schemas.microsoft.com/office/drawing/2014/main" id="{3AC6C409-1F31-4086-A34A-4E6890F89026}"/>
              </a:ext>
            </a:extLst>
          </p:cNvPr>
          <p:cNvSpPr txBox="1"/>
          <p:nvPr/>
        </p:nvSpPr>
        <p:spPr>
          <a:xfrm>
            <a:off x="7830214" y="2012639"/>
            <a:ext cx="61960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批准后更新基准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6" name="object 52">
            <a:extLst>
              <a:ext uri="{FF2B5EF4-FFF2-40B4-BE49-F238E27FC236}">
                <a16:creationId xmlns:a16="http://schemas.microsoft.com/office/drawing/2014/main" id="{676165D5-0AB5-4A43-B346-044F779BAB6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975592" y="2369187"/>
            <a:ext cx="4425608" cy="261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41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变更追踪与调整原则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修改基准计划的流程与原则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5CC4154-0327-4234-B73D-46F554EECF2A}"/>
              </a:ext>
            </a:extLst>
          </p:cNvPr>
          <p:cNvSpPr/>
          <p:nvPr/>
        </p:nvSpPr>
        <p:spPr>
          <a:xfrm>
            <a:off x="0" y="3774847"/>
            <a:ext cx="1373029" cy="1368742"/>
          </a:xfrm>
          <a:custGeom>
            <a:avLst/>
            <a:gdLst/>
            <a:ahLst/>
            <a:cxnLst/>
            <a:rect l="l" t="t" r="r" b="b"/>
            <a:pathLst>
              <a:path w="1830705" h="1824990">
                <a:moveTo>
                  <a:pt x="0" y="0"/>
                </a:moveTo>
                <a:lnTo>
                  <a:pt x="1830228" y="0"/>
                </a:lnTo>
                <a:lnTo>
                  <a:pt x="1830228" y="1824721"/>
                </a:lnTo>
                <a:lnTo>
                  <a:pt x="0" y="1824721"/>
                </a:lnTo>
                <a:lnTo>
                  <a:pt x="0" y="0"/>
                </a:lnTo>
                <a:close/>
              </a:path>
            </a:pathLst>
          </a:custGeom>
          <a:solidFill>
            <a:srgbClr val="EDF1FF">
              <a:alpha val="50000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object 7">
            <a:extLst>
              <a:ext uri="{FF2B5EF4-FFF2-40B4-BE49-F238E27FC236}">
                <a16:creationId xmlns:a16="http://schemas.microsoft.com/office/drawing/2014/main" id="{F2F11D57-4F78-48DC-879D-5E3E7512465C}"/>
              </a:ext>
            </a:extLst>
          </p:cNvPr>
          <p:cNvGrpSpPr/>
          <p:nvPr/>
        </p:nvGrpSpPr>
        <p:grpSpPr>
          <a:xfrm>
            <a:off x="457558" y="1415568"/>
            <a:ext cx="4682966" cy="772477"/>
            <a:chOff x="610076" y="1887423"/>
            <a:chExt cx="6243955" cy="1029969"/>
          </a:xfrm>
        </p:grpSpPr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12555CF0-C19D-43DE-8D01-F77994C00C0B}"/>
                </a:ext>
              </a:extLst>
            </p:cNvPr>
            <p:cNvSpPr/>
            <p:nvPr/>
          </p:nvSpPr>
          <p:spPr>
            <a:xfrm>
              <a:off x="629141" y="1887423"/>
              <a:ext cx="6224905" cy="1029969"/>
            </a:xfrm>
            <a:custGeom>
              <a:avLst/>
              <a:gdLst/>
              <a:ahLst/>
              <a:cxnLst/>
              <a:rect l="l" t="t" r="r" b="b"/>
              <a:pathLst>
                <a:path w="6224905" h="1029969">
                  <a:moveTo>
                    <a:pt x="6117806" y="1029503"/>
                  </a:moveTo>
                  <a:lnTo>
                    <a:pt x="89065" y="1029503"/>
                  </a:lnTo>
                  <a:lnTo>
                    <a:pt x="82866" y="1028771"/>
                  </a:lnTo>
                  <a:lnTo>
                    <a:pt x="47569" y="1014398"/>
                  </a:lnTo>
                  <a:lnTo>
                    <a:pt x="19542" y="984910"/>
                  </a:lnTo>
                  <a:lnTo>
                    <a:pt x="3052" y="944797"/>
                  </a:lnTo>
                  <a:lnTo>
                    <a:pt x="0" y="922625"/>
                  </a:lnTo>
                  <a:lnTo>
                    <a:pt x="0" y="915114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117806" y="0"/>
                  </a:lnTo>
                  <a:lnTo>
                    <a:pt x="6161008" y="11581"/>
                  </a:lnTo>
                  <a:lnTo>
                    <a:pt x="6196491" y="38814"/>
                  </a:lnTo>
                  <a:lnTo>
                    <a:pt x="6218850" y="77553"/>
                  </a:lnTo>
                  <a:lnTo>
                    <a:pt x="6224683" y="106878"/>
                  </a:lnTo>
                  <a:lnTo>
                    <a:pt x="6224683" y="922625"/>
                  </a:lnTo>
                  <a:lnTo>
                    <a:pt x="6213101" y="965828"/>
                  </a:lnTo>
                  <a:lnTo>
                    <a:pt x="6185868" y="1001310"/>
                  </a:lnTo>
                  <a:lnTo>
                    <a:pt x="6147130" y="1023670"/>
                  </a:lnTo>
                  <a:lnTo>
                    <a:pt x="6125244" y="1028771"/>
                  </a:lnTo>
                  <a:lnTo>
                    <a:pt x="6117806" y="1029503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9">
              <a:extLst>
                <a:ext uri="{FF2B5EF4-FFF2-40B4-BE49-F238E27FC236}">
                  <a16:creationId xmlns:a16="http://schemas.microsoft.com/office/drawing/2014/main" id="{8908B4AF-6DED-458E-9D12-309A66B48E38}"/>
                </a:ext>
              </a:extLst>
            </p:cNvPr>
            <p:cNvSpPr/>
            <p:nvPr/>
          </p:nvSpPr>
          <p:spPr>
            <a:xfrm>
              <a:off x="610076" y="1887423"/>
              <a:ext cx="114935" cy="1029969"/>
            </a:xfrm>
            <a:custGeom>
              <a:avLst/>
              <a:gdLst/>
              <a:ahLst/>
              <a:cxnLst/>
              <a:rect l="l" t="t" r="r" b="b"/>
              <a:pathLst>
                <a:path w="114934" h="1029969">
                  <a:moveTo>
                    <a:pt x="114389" y="1029503"/>
                  </a:moveTo>
                  <a:lnTo>
                    <a:pt x="70614" y="1020795"/>
                  </a:lnTo>
                  <a:lnTo>
                    <a:pt x="33503" y="995999"/>
                  </a:lnTo>
                  <a:lnTo>
                    <a:pt x="8707" y="958889"/>
                  </a:lnTo>
                  <a:lnTo>
                    <a:pt x="0" y="915114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15114"/>
                  </a:lnTo>
                  <a:lnTo>
                    <a:pt x="43934" y="958889"/>
                  </a:lnTo>
                  <a:lnTo>
                    <a:pt x="60465" y="995999"/>
                  </a:lnTo>
                  <a:lnTo>
                    <a:pt x="92285" y="1024605"/>
                  </a:lnTo>
                  <a:lnTo>
                    <a:pt x="106876" y="1028959"/>
                  </a:lnTo>
                  <a:lnTo>
                    <a:pt x="114389" y="102950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912AE178-C36E-4829-A4E0-D7064B9D173F}"/>
                </a:ext>
              </a:extLst>
            </p:cNvPr>
            <p:cNvSpPr/>
            <p:nvPr/>
          </p:nvSpPr>
          <p:spPr>
            <a:xfrm>
              <a:off x="800725" y="207807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4B4FA866-0E5B-48E7-AE6D-8FEFD707011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711" y="2173396"/>
              <a:ext cx="171583" cy="266908"/>
            </a:xfrm>
            <a:prstGeom prst="rect">
              <a:avLst/>
            </a:prstGeom>
          </p:spPr>
        </p:pic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DDD6387E-F3A2-4D98-924B-B1E7D0B80825}"/>
              </a:ext>
            </a:extLst>
          </p:cNvPr>
          <p:cNvSpPr txBox="1"/>
          <p:nvPr/>
        </p:nvSpPr>
        <p:spPr>
          <a:xfrm>
            <a:off x="1019979" y="1539597"/>
            <a:ext cx="4022884" cy="2049952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6667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全链路变更追踪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marR="6096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建立标准化流程，同步更新版本编号，完整归档变更日志，确保所有调整可回</a:t>
            </a:r>
            <a:r>
              <a:rPr sz="825" kern="0" spc="-19" dirty="0" err="1">
                <a:solidFill>
                  <a:srgbClr val="4A5462"/>
                </a:solidFill>
                <a:latin typeface="微软雅黑"/>
                <a:cs typeface="微软雅黑"/>
              </a:rPr>
              <a:t>溯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825" kern="0" spc="-19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66675" marR="60960" defTabSz="685800">
              <a:lnSpc>
                <a:spcPct val="114700"/>
              </a:lnSpc>
              <a:spcBef>
                <a:spcPts val="236"/>
              </a:spcBef>
            </a:pPr>
            <a:endParaRPr lang="en-US" sz="825" kern="0" spc="-19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66675" marR="60960" defTabSz="685800">
              <a:lnSpc>
                <a:spcPct val="114700"/>
              </a:lnSpc>
              <a:spcBef>
                <a:spcPts val="236"/>
              </a:spcBef>
            </a:pP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53"/>
              </a:spcBef>
            </a:pP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原则一：最小干扰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计划调整时优先保障核心交付目标，将对项目主线进度的干扰降至最低范围。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373"/>
              </a:spcBef>
            </a:pP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原则二：透明协商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建立跨团队透明沟通机制，在资源冲突或风险评估时，通过多方协商达成共识。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3">
            <a:extLst>
              <a:ext uri="{FF2B5EF4-FFF2-40B4-BE49-F238E27FC236}">
                <a16:creationId xmlns:a16="http://schemas.microsoft.com/office/drawing/2014/main" id="{A5A1CD0A-D8C6-4BBB-B877-E4E9825B2F0A}"/>
              </a:ext>
            </a:extLst>
          </p:cNvPr>
          <p:cNvGrpSpPr/>
          <p:nvPr/>
        </p:nvGrpSpPr>
        <p:grpSpPr>
          <a:xfrm>
            <a:off x="543349" y="2473669"/>
            <a:ext cx="343376" cy="343376"/>
            <a:chOff x="724465" y="3298225"/>
            <a:chExt cx="457834" cy="457834"/>
          </a:xfrm>
        </p:grpSpPr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285A2B07-FB37-4B4E-95B6-73ABFDB17B8F}"/>
                </a:ext>
              </a:extLst>
            </p:cNvPr>
            <p:cNvSpPr/>
            <p:nvPr/>
          </p:nvSpPr>
          <p:spPr>
            <a:xfrm>
              <a:off x="724465" y="3298225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5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5">
              <a:extLst>
                <a:ext uri="{FF2B5EF4-FFF2-40B4-BE49-F238E27FC236}">
                  <a16:creationId xmlns:a16="http://schemas.microsoft.com/office/drawing/2014/main" id="{6669DA94-7A0D-4866-B5BA-3C7265E98B6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7919" y="3393549"/>
              <a:ext cx="190648" cy="266908"/>
            </a:xfrm>
            <a:prstGeom prst="rect">
              <a:avLst/>
            </a:prstGeom>
          </p:spPr>
        </p:pic>
      </p:grp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E5EC8537-C0C1-4507-9F43-1783BA093740}"/>
              </a:ext>
            </a:extLst>
          </p:cNvPr>
          <p:cNvGrpSpPr/>
          <p:nvPr/>
        </p:nvGrpSpPr>
        <p:grpSpPr>
          <a:xfrm>
            <a:off x="543349" y="3202900"/>
            <a:ext cx="343376" cy="343376"/>
            <a:chOff x="724465" y="4270533"/>
            <a:chExt cx="457834" cy="457834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B68AC275-41E6-44BC-839D-BD7CA24255A8}"/>
                </a:ext>
              </a:extLst>
            </p:cNvPr>
            <p:cNvSpPr/>
            <p:nvPr/>
          </p:nvSpPr>
          <p:spPr>
            <a:xfrm>
              <a:off x="724465" y="4270533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5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8">
              <a:extLst>
                <a:ext uri="{FF2B5EF4-FFF2-40B4-BE49-F238E27FC236}">
                  <a16:creationId xmlns:a16="http://schemas.microsoft.com/office/drawing/2014/main" id="{01347AAC-BFCA-4CC8-BB43-FB856D21635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854" y="4365858"/>
              <a:ext cx="238311" cy="266908"/>
            </a:xfrm>
            <a:prstGeom prst="rect">
              <a:avLst/>
            </a:prstGeom>
          </p:spPr>
        </p:pic>
      </p:grpSp>
      <p:grpSp>
        <p:nvGrpSpPr>
          <p:cNvPr id="19" name="object 19">
            <a:extLst>
              <a:ext uri="{FF2B5EF4-FFF2-40B4-BE49-F238E27FC236}">
                <a16:creationId xmlns:a16="http://schemas.microsoft.com/office/drawing/2014/main" id="{F75AF886-AE6D-4989-895E-7994EB617CDE}"/>
              </a:ext>
            </a:extLst>
          </p:cNvPr>
          <p:cNvGrpSpPr/>
          <p:nvPr/>
        </p:nvGrpSpPr>
        <p:grpSpPr>
          <a:xfrm>
            <a:off x="543349" y="3932131"/>
            <a:ext cx="343376" cy="343376"/>
            <a:chOff x="724465" y="5242842"/>
            <a:chExt cx="457834" cy="457834"/>
          </a:xfrm>
        </p:grpSpPr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26940466-5DC1-44B7-BDC9-3BDC89E5DAEF}"/>
                </a:ext>
              </a:extLst>
            </p:cNvPr>
            <p:cNvSpPr/>
            <p:nvPr/>
          </p:nvSpPr>
          <p:spPr>
            <a:xfrm>
              <a:off x="724465" y="524284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5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21">
              <a:extLst>
                <a:ext uri="{FF2B5EF4-FFF2-40B4-BE49-F238E27FC236}">
                  <a16:creationId xmlns:a16="http://schemas.microsoft.com/office/drawing/2014/main" id="{C927CBF4-995F-43BF-99B5-FD1F6084B38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7919" y="5338167"/>
              <a:ext cx="190648" cy="266908"/>
            </a:xfrm>
            <a:prstGeom prst="rect">
              <a:avLst/>
            </a:prstGeom>
          </p:spPr>
        </p:pic>
      </p:grpSp>
      <p:sp>
        <p:nvSpPr>
          <p:cNvPr id="22" name="object 22">
            <a:extLst>
              <a:ext uri="{FF2B5EF4-FFF2-40B4-BE49-F238E27FC236}">
                <a16:creationId xmlns:a16="http://schemas.microsoft.com/office/drawing/2014/main" id="{5E1F9959-14A8-4696-8535-3A9E470DF50A}"/>
              </a:ext>
            </a:extLst>
          </p:cNvPr>
          <p:cNvSpPr txBox="1"/>
          <p:nvPr/>
        </p:nvSpPr>
        <p:spPr>
          <a:xfrm>
            <a:off x="1019979" y="3838602"/>
            <a:ext cx="4022884" cy="412453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原则三：灰度发布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采用分批次推送策略，先在小范围用户中验证新功能稳定性，降低全面上线的风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5C283B55-1434-4A24-A923-5083C42DCA2A}"/>
              </a:ext>
            </a:extLst>
          </p:cNvPr>
          <p:cNvSpPr txBox="1"/>
          <p:nvPr/>
        </p:nvSpPr>
        <p:spPr>
          <a:xfrm>
            <a:off x="1019979" y="4280074"/>
            <a:ext cx="24812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险。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4">
            <a:extLst>
              <a:ext uri="{FF2B5EF4-FFF2-40B4-BE49-F238E27FC236}">
                <a16:creationId xmlns:a16="http://schemas.microsoft.com/office/drawing/2014/main" id="{312C6D38-8807-4066-97E2-8B4E1A36AFF8}"/>
              </a:ext>
            </a:extLst>
          </p:cNvPr>
          <p:cNvGrpSpPr/>
          <p:nvPr/>
        </p:nvGrpSpPr>
        <p:grpSpPr>
          <a:xfrm>
            <a:off x="5477322" y="1269172"/>
            <a:ext cx="3216593" cy="3206591"/>
            <a:chOff x="7303096" y="1692228"/>
            <a:chExt cx="4288790" cy="4275455"/>
          </a:xfrm>
        </p:grpSpPr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182BD4DE-CCEF-47AF-A1A3-F7CBBC3BAC9A}"/>
                </a:ext>
              </a:extLst>
            </p:cNvPr>
            <p:cNvSpPr/>
            <p:nvPr/>
          </p:nvSpPr>
          <p:spPr>
            <a:xfrm>
              <a:off x="7303084" y="1692236"/>
              <a:ext cx="4049395" cy="4270375"/>
            </a:xfrm>
            <a:custGeom>
              <a:avLst/>
              <a:gdLst/>
              <a:ahLst/>
              <a:cxnLst/>
              <a:rect l="l" t="t" r="r" b="b"/>
              <a:pathLst>
                <a:path w="4049395" h="4270375">
                  <a:moveTo>
                    <a:pt x="21056" y="351497"/>
                  </a:moveTo>
                  <a:lnTo>
                    <a:pt x="19062" y="294335"/>
                  </a:lnTo>
                  <a:lnTo>
                    <a:pt x="0" y="294995"/>
                  </a:lnTo>
                  <a:lnTo>
                    <a:pt x="2006" y="352158"/>
                  </a:lnTo>
                  <a:lnTo>
                    <a:pt x="21056" y="351497"/>
                  </a:lnTo>
                  <a:close/>
                </a:path>
                <a:path w="4049395" h="4270375">
                  <a:moveTo>
                    <a:pt x="24371" y="446582"/>
                  </a:moveTo>
                  <a:lnTo>
                    <a:pt x="22377" y="389420"/>
                  </a:lnTo>
                  <a:lnTo>
                    <a:pt x="3327" y="390093"/>
                  </a:lnTo>
                  <a:lnTo>
                    <a:pt x="5321" y="447255"/>
                  </a:lnTo>
                  <a:lnTo>
                    <a:pt x="24371" y="446582"/>
                  </a:lnTo>
                  <a:close/>
                </a:path>
                <a:path w="4049395" h="4270375">
                  <a:moveTo>
                    <a:pt x="27698" y="541680"/>
                  </a:moveTo>
                  <a:lnTo>
                    <a:pt x="25704" y="484517"/>
                  </a:lnTo>
                  <a:lnTo>
                    <a:pt x="6642" y="485190"/>
                  </a:lnTo>
                  <a:lnTo>
                    <a:pt x="8648" y="542340"/>
                  </a:lnTo>
                  <a:lnTo>
                    <a:pt x="27698" y="541680"/>
                  </a:lnTo>
                  <a:close/>
                </a:path>
                <a:path w="4049395" h="4270375">
                  <a:moveTo>
                    <a:pt x="31013" y="636778"/>
                  </a:moveTo>
                  <a:lnTo>
                    <a:pt x="29019" y="579615"/>
                  </a:lnTo>
                  <a:lnTo>
                    <a:pt x="9969" y="580275"/>
                  </a:lnTo>
                  <a:lnTo>
                    <a:pt x="11963" y="637438"/>
                  </a:lnTo>
                  <a:lnTo>
                    <a:pt x="31013" y="636778"/>
                  </a:lnTo>
                  <a:close/>
                </a:path>
                <a:path w="4049395" h="4270375">
                  <a:moveTo>
                    <a:pt x="34340" y="731862"/>
                  </a:moveTo>
                  <a:lnTo>
                    <a:pt x="32346" y="674712"/>
                  </a:lnTo>
                  <a:lnTo>
                    <a:pt x="13284" y="675373"/>
                  </a:lnTo>
                  <a:lnTo>
                    <a:pt x="15290" y="732536"/>
                  </a:lnTo>
                  <a:lnTo>
                    <a:pt x="34340" y="731862"/>
                  </a:lnTo>
                  <a:close/>
                </a:path>
                <a:path w="4049395" h="4270375">
                  <a:moveTo>
                    <a:pt x="37655" y="826960"/>
                  </a:moveTo>
                  <a:lnTo>
                    <a:pt x="35661" y="769797"/>
                  </a:lnTo>
                  <a:lnTo>
                    <a:pt x="16611" y="770470"/>
                  </a:lnTo>
                  <a:lnTo>
                    <a:pt x="18605" y="827633"/>
                  </a:lnTo>
                  <a:lnTo>
                    <a:pt x="37655" y="826960"/>
                  </a:lnTo>
                  <a:close/>
                </a:path>
                <a:path w="4049395" h="4270375">
                  <a:moveTo>
                    <a:pt x="38506" y="208280"/>
                  </a:moveTo>
                  <a:lnTo>
                    <a:pt x="4597" y="239382"/>
                  </a:lnTo>
                  <a:lnTo>
                    <a:pt x="1244" y="256019"/>
                  </a:lnTo>
                  <a:lnTo>
                    <a:pt x="20091" y="258826"/>
                  </a:lnTo>
                  <a:lnTo>
                    <a:pt x="20294" y="257009"/>
                  </a:lnTo>
                  <a:lnTo>
                    <a:pt x="23025" y="244271"/>
                  </a:lnTo>
                  <a:lnTo>
                    <a:pt x="27038" y="231736"/>
                  </a:lnTo>
                  <a:lnTo>
                    <a:pt x="32232" y="219633"/>
                  </a:lnTo>
                  <a:lnTo>
                    <a:pt x="38506" y="208280"/>
                  </a:lnTo>
                  <a:close/>
                </a:path>
                <a:path w="4049395" h="4270375">
                  <a:moveTo>
                    <a:pt x="40982" y="922058"/>
                  </a:moveTo>
                  <a:lnTo>
                    <a:pt x="38989" y="864895"/>
                  </a:lnTo>
                  <a:lnTo>
                    <a:pt x="19926" y="865568"/>
                  </a:lnTo>
                  <a:lnTo>
                    <a:pt x="21932" y="922718"/>
                  </a:lnTo>
                  <a:lnTo>
                    <a:pt x="40982" y="922058"/>
                  </a:lnTo>
                  <a:close/>
                </a:path>
                <a:path w="4049395" h="4270375">
                  <a:moveTo>
                    <a:pt x="44297" y="1017155"/>
                  </a:moveTo>
                  <a:lnTo>
                    <a:pt x="42303" y="959993"/>
                  </a:lnTo>
                  <a:lnTo>
                    <a:pt x="23253" y="960653"/>
                  </a:lnTo>
                  <a:lnTo>
                    <a:pt x="25247" y="1017816"/>
                  </a:lnTo>
                  <a:lnTo>
                    <a:pt x="44297" y="1017155"/>
                  </a:lnTo>
                  <a:close/>
                </a:path>
                <a:path w="4049395" h="4270375">
                  <a:moveTo>
                    <a:pt x="47625" y="1112240"/>
                  </a:moveTo>
                  <a:lnTo>
                    <a:pt x="45631" y="1055090"/>
                  </a:lnTo>
                  <a:lnTo>
                    <a:pt x="26568" y="1055751"/>
                  </a:lnTo>
                  <a:lnTo>
                    <a:pt x="28562" y="1112913"/>
                  </a:lnTo>
                  <a:lnTo>
                    <a:pt x="47625" y="1112240"/>
                  </a:lnTo>
                  <a:close/>
                </a:path>
                <a:path w="4049395" h="4270375">
                  <a:moveTo>
                    <a:pt x="50939" y="1207338"/>
                  </a:moveTo>
                  <a:lnTo>
                    <a:pt x="48945" y="1150175"/>
                  </a:lnTo>
                  <a:lnTo>
                    <a:pt x="29895" y="1150848"/>
                  </a:lnTo>
                  <a:lnTo>
                    <a:pt x="31889" y="1208011"/>
                  </a:lnTo>
                  <a:lnTo>
                    <a:pt x="50939" y="1207338"/>
                  </a:lnTo>
                  <a:close/>
                </a:path>
                <a:path w="4049395" h="4270375">
                  <a:moveTo>
                    <a:pt x="54267" y="1302435"/>
                  </a:moveTo>
                  <a:lnTo>
                    <a:pt x="52273" y="1245273"/>
                  </a:lnTo>
                  <a:lnTo>
                    <a:pt x="33210" y="1245933"/>
                  </a:lnTo>
                  <a:lnTo>
                    <a:pt x="35204" y="1303096"/>
                  </a:lnTo>
                  <a:lnTo>
                    <a:pt x="54267" y="1302435"/>
                  </a:lnTo>
                  <a:close/>
                </a:path>
                <a:path w="4049395" h="4270375">
                  <a:moveTo>
                    <a:pt x="57581" y="1397520"/>
                  </a:moveTo>
                  <a:lnTo>
                    <a:pt x="55587" y="1340370"/>
                  </a:lnTo>
                  <a:lnTo>
                    <a:pt x="36537" y="1341031"/>
                  </a:lnTo>
                  <a:lnTo>
                    <a:pt x="38531" y="1398193"/>
                  </a:lnTo>
                  <a:lnTo>
                    <a:pt x="57581" y="1397520"/>
                  </a:lnTo>
                  <a:close/>
                </a:path>
                <a:path w="4049395" h="4270375">
                  <a:moveTo>
                    <a:pt x="60909" y="1492618"/>
                  </a:moveTo>
                  <a:lnTo>
                    <a:pt x="58902" y="1435455"/>
                  </a:lnTo>
                  <a:lnTo>
                    <a:pt x="39852" y="1436128"/>
                  </a:lnTo>
                  <a:lnTo>
                    <a:pt x="41846" y="1493291"/>
                  </a:lnTo>
                  <a:lnTo>
                    <a:pt x="60909" y="1492618"/>
                  </a:lnTo>
                  <a:close/>
                </a:path>
                <a:path w="4049395" h="4270375">
                  <a:moveTo>
                    <a:pt x="64223" y="1587715"/>
                  </a:moveTo>
                  <a:lnTo>
                    <a:pt x="62230" y="1530553"/>
                  </a:lnTo>
                  <a:lnTo>
                    <a:pt x="43180" y="1531226"/>
                  </a:lnTo>
                  <a:lnTo>
                    <a:pt x="45173" y="1588376"/>
                  </a:lnTo>
                  <a:lnTo>
                    <a:pt x="64223" y="1587715"/>
                  </a:lnTo>
                  <a:close/>
                </a:path>
                <a:path w="4049395" h="4270375">
                  <a:moveTo>
                    <a:pt x="67551" y="1682813"/>
                  </a:moveTo>
                  <a:lnTo>
                    <a:pt x="65544" y="1625650"/>
                  </a:lnTo>
                  <a:lnTo>
                    <a:pt x="46494" y="1626311"/>
                  </a:lnTo>
                  <a:lnTo>
                    <a:pt x="48488" y="1683473"/>
                  </a:lnTo>
                  <a:lnTo>
                    <a:pt x="67551" y="1682813"/>
                  </a:lnTo>
                  <a:close/>
                </a:path>
                <a:path w="4049395" h="4270375">
                  <a:moveTo>
                    <a:pt x="70866" y="1777898"/>
                  </a:moveTo>
                  <a:lnTo>
                    <a:pt x="68872" y="1720748"/>
                  </a:lnTo>
                  <a:lnTo>
                    <a:pt x="49822" y="1721408"/>
                  </a:lnTo>
                  <a:lnTo>
                    <a:pt x="51816" y="1778571"/>
                  </a:lnTo>
                  <a:lnTo>
                    <a:pt x="70866" y="1777898"/>
                  </a:lnTo>
                  <a:close/>
                </a:path>
                <a:path w="4049395" h="4270375">
                  <a:moveTo>
                    <a:pt x="74193" y="1872996"/>
                  </a:moveTo>
                  <a:lnTo>
                    <a:pt x="72186" y="1815833"/>
                  </a:lnTo>
                  <a:lnTo>
                    <a:pt x="53136" y="1816506"/>
                  </a:lnTo>
                  <a:lnTo>
                    <a:pt x="55130" y="1873669"/>
                  </a:lnTo>
                  <a:lnTo>
                    <a:pt x="74193" y="1872996"/>
                  </a:lnTo>
                  <a:close/>
                </a:path>
                <a:path w="4049395" h="4270375">
                  <a:moveTo>
                    <a:pt x="77508" y="1968093"/>
                  </a:moveTo>
                  <a:lnTo>
                    <a:pt x="75514" y="1910930"/>
                  </a:lnTo>
                  <a:lnTo>
                    <a:pt x="56464" y="1911604"/>
                  </a:lnTo>
                  <a:lnTo>
                    <a:pt x="58458" y="1968754"/>
                  </a:lnTo>
                  <a:lnTo>
                    <a:pt x="77508" y="1968093"/>
                  </a:lnTo>
                  <a:close/>
                </a:path>
                <a:path w="4049395" h="4270375">
                  <a:moveTo>
                    <a:pt x="80835" y="2063191"/>
                  </a:moveTo>
                  <a:lnTo>
                    <a:pt x="78828" y="2006028"/>
                  </a:lnTo>
                  <a:lnTo>
                    <a:pt x="59778" y="2006688"/>
                  </a:lnTo>
                  <a:lnTo>
                    <a:pt x="61772" y="2063851"/>
                  </a:lnTo>
                  <a:lnTo>
                    <a:pt x="80835" y="2063191"/>
                  </a:lnTo>
                  <a:close/>
                </a:path>
                <a:path w="4049395" h="4270375">
                  <a:moveTo>
                    <a:pt x="84150" y="2158276"/>
                  </a:moveTo>
                  <a:lnTo>
                    <a:pt x="82156" y="2101126"/>
                  </a:lnTo>
                  <a:lnTo>
                    <a:pt x="63106" y="2101786"/>
                  </a:lnTo>
                  <a:lnTo>
                    <a:pt x="65100" y="2158949"/>
                  </a:lnTo>
                  <a:lnTo>
                    <a:pt x="84150" y="2158276"/>
                  </a:lnTo>
                  <a:close/>
                </a:path>
                <a:path w="4049395" h="4270375">
                  <a:moveTo>
                    <a:pt x="87464" y="2253373"/>
                  </a:moveTo>
                  <a:lnTo>
                    <a:pt x="85471" y="2196211"/>
                  </a:lnTo>
                  <a:lnTo>
                    <a:pt x="66421" y="2196884"/>
                  </a:lnTo>
                  <a:lnTo>
                    <a:pt x="68414" y="2254034"/>
                  </a:lnTo>
                  <a:lnTo>
                    <a:pt x="87464" y="2253373"/>
                  </a:lnTo>
                  <a:close/>
                </a:path>
                <a:path w="4049395" h="4270375">
                  <a:moveTo>
                    <a:pt x="90792" y="2348471"/>
                  </a:moveTo>
                  <a:lnTo>
                    <a:pt x="88798" y="2291308"/>
                  </a:lnTo>
                  <a:lnTo>
                    <a:pt x="69748" y="2291969"/>
                  </a:lnTo>
                  <a:lnTo>
                    <a:pt x="71742" y="2349131"/>
                  </a:lnTo>
                  <a:lnTo>
                    <a:pt x="90792" y="2348471"/>
                  </a:lnTo>
                  <a:close/>
                </a:path>
                <a:path w="4049395" h="4270375">
                  <a:moveTo>
                    <a:pt x="94107" y="2443569"/>
                  </a:moveTo>
                  <a:lnTo>
                    <a:pt x="92113" y="2386406"/>
                  </a:lnTo>
                  <a:lnTo>
                    <a:pt x="73063" y="2387066"/>
                  </a:lnTo>
                  <a:lnTo>
                    <a:pt x="75057" y="2444229"/>
                  </a:lnTo>
                  <a:lnTo>
                    <a:pt x="94107" y="2443569"/>
                  </a:lnTo>
                  <a:close/>
                </a:path>
                <a:path w="4049395" h="4270375">
                  <a:moveTo>
                    <a:pt x="97434" y="2538653"/>
                  </a:moveTo>
                  <a:lnTo>
                    <a:pt x="95440" y="2481503"/>
                  </a:lnTo>
                  <a:lnTo>
                    <a:pt x="76377" y="2482164"/>
                  </a:lnTo>
                  <a:lnTo>
                    <a:pt x="78384" y="2539327"/>
                  </a:lnTo>
                  <a:lnTo>
                    <a:pt x="97434" y="2538653"/>
                  </a:lnTo>
                  <a:close/>
                </a:path>
                <a:path w="4049395" h="4270375">
                  <a:moveTo>
                    <a:pt x="100749" y="2633751"/>
                  </a:moveTo>
                  <a:lnTo>
                    <a:pt x="98755" y="2576588"/>
                  </a:lnTo>
                  <a:lnTo>
                    <a:pt x="79705" y="2577261"/>
                  </a:lnTo>
                  <a:lnTo>
                    <a:pt x="81699" y="2634411"/>
                  </a:lnTo>
                  <a:lnTo>
                    <a:pt x="100749" y="2633751"/>
                  </a:lnTo>
                  <a:close/>
                </a:path>
                <a:path w="4049395" h="4270375">
                  <a:moveTo>
                    <a:pt x="104076" y="2728849"/>
                  </a:moveTo>
                  <a:lnTo>
                    <a:pt x="102082" y="2671686"/>
                  </a:lnTo>
                  <a:lnTo>
                    <a:pt x="83019" y="2672346"/>
                  </a:lnTo>
                  <a:lnTo>
                    <a:pt x="85026" y="2729509"/>
                  </a:lnTo>
                  <a:lnTo>
                    <a:pt x="104076" y="2728849"/>
                  </a:lnTo>
                  <a:close/>
                </a:path>
                <a:path w="4049395" h="4270375">
                  <a:moveTo>
                    <a:pt x="107327" y="152793"/>
                  </a:moveTo>
                  <a:lnTo>
                    <a:pt x="100939" y="134835"/>
                  </a:lnTo>
                  <a:lnTo>
                    <a:pt x="88785" y="139687"/>
                  </a:lnTo>
                  <a:lnTo>
                    <a:pt x="75425" y="146570"/>
                  </a:lnTo>
                  <a:lnTo>
                    <a:pt x="62915" y="154660"/>
                  </a:lnTo>
                  <a:lnTo>
                    <a:pt x="51269" y="163957"/>
                  </a:lnTo>
                  <a:lnTo>
                    <a:pt x="48539" y="166611"/>
                  </a:lnTo>
                  <a:lnTo>
                    <a:pt x="61480" y="180594"/>
                  </a:lnTo>
                  <a:lnTo>
                    <a:pt x="63868" y="178269"/>
                  </a:lnTo>
                  <a:lnTo>
                    <a:pt x="74053" y="170141"/>
                  </a:lnTo>
                  <a:lnTo>
                    <a:pt x="85001" y="163055"/>
                  </a:lnTo>
                  <a:lnTo>
                    <a:pt x="96697" y="157035"/>
                  </a:lnTo>
                  <a:lnTo>
                    <a:pt x="107327" y="152793"/>
                  </a:lnTo>
                  <a:close/>
                </a:path>
                <a:path w="4049395" h="4270375">
                  <a:moveTo>
                    <a:pt x="107391" y="2823946"/>
                  </a:moveTo>
                  <a:lnTo>
                    <a:pt x="105397" y="2766784"/>
                  </a:lnTo>
                  <a:lnTo>
                    <a:pt x="86347" y="2767444"/>
                  </a:lnTo>
                  <a:lnTo>
                    <a:pt x="88341" y="2824607"/>
                  </a:lnTo>
                  <a:lnTo>
                    <a:pt x="107391" y="2823946"/>
                  </a:lnTo>
                  <a:close/>
                </a:path>
                <a:path w="4049395" h="4270375">
                  <a:moveTo>
                    <a:pt x="110718" y="2919031"/>
                  </a:moveTo>
                  <a:lnTo>
                    <a:pt x="108724" y="2861868"/>
                  </a:lnTo>
                  <a:lnTo>
                    <a:pt x="89662" y="2862542"/>
                  </a:lnTo>
                  <a:lnTo>
                    <a:pt x="91668" y="2919704"/>
                  </a:lnTo>
                  <a:lnTo>
                    <a:pt x="110718" y="2919031"/>
                  </a:lnTo>
                  <a:close/>
                </a:path>
                <a:path w="4049395" h="4270375">
                  <a:moveTo>
                    <a:pt x="114033" y="3014129"/>
                  </a:moveTo>
                  <a:lnTo>
                    <a:pt x="112039" y="2956966"/>
                  </a:lnTo>
                  <a:lnTo>
                    <a:pt x="92989" y="2957639"/>
                  </a:lnTo>
                  <a:lnTo>
                    <a:pt x="94983" y="3014789"/>
                  </a:lnTo>
                  <a:lnTo>
                    <a:pt x="114033" y="3014129"/>
                  </a:lnTo>
                  <a:close/>
                </a:path>
                <a:path w="4049395" h="4270375">
                  <a:moveTo>
                    <a:pt x="117360" y="3109226"/>
                  </a:moveTo>
                  <a:lnTo>
                    <a:pt x="115366" y="3052064"/>
                  </a:lnTo>
                  <a:lnTo>
                    <a:pt x="96304" y="3052724"/>
                  </a:lnTo>
                  <a:lnTo>
                    <a:pt x="98298" y="3109887"/>
                  </a:lnTo>
                  <a:lnTo>
                    <a:pt x="117360" y="3109226"/>
                  </a:lnTo>
                  <a:close/>
                </a:path>
                <a:path w="4049395" h="4270375">
                  <a:moveTo>
                    <a:pt x="120675" y="3204311"/>
                  </a:moveTo>
                  <a:lnTo>
                    <a:pt x="118681" y="3147161"/>
                  </a:lnTo>
                  <a:lnTo>
                    <a:pt x="99631" y="3147822"/>
                  </a:lnTo>
                  <a:lnTo>
                    <a:pt x="101625" y="3204984"/>
                  </a:lnTo>
                  <a:lnTo>
                    <a:pt x="120675" y="3204311"/>
                  </a:lnTo>
                  <a:close/>
                </a:path>
                <a:path w="4049395" h="4270375">
                  <a:moveTo>
                    <a:pt x="124002" y="3299409"/>
                  </a:moveTo>
                  <a:lnTo>
                    <a:pt x="122008" y="3242246"/>
                  </a:lnTo>
                  <a:lnTo>
                    <a:pt x="102946" y="3242919"/>
                  </a:lnTo>
                  <a:lnTo>
                    <a:pt x="104940" y="3300069"/>
                  </a:lnTo>
                  <a:lnTo>
                    <a:pt x="124002" y="3299409"/>
                  </a:lnTo>
                  <a:close/>
                </a:path>
                <a:path w="4049395" h="4270375">
                  <a:moveTo>
                    <a:pt x="127317" y="3394506"/>
                  </a:moveTo>
                  <a:lnTo>
                    <a:pt x="125323" y="3337344"/>
                  </a:lnTo>
                  <a:lnTo>
                    <a:pt x="106273" y="3338004"/>
                  </a:lnTo>
                  <a:lnTo>
                    <a:pt x="108267" y="3395167"/>
                  </a:lnTo>
                  <a:lnTo>
                    <a:pt x="127317" y="3394506"/>
                  </a:lnTo>
                  <a:close/>
                </a:path>
                <a:path w="4049395" h="4270375">
                  <a:moveTo>
                    <a:pt x="130644" y="3489604"/>
                  </a:moveTo>
                  <a:lnTo>
                    <a:pt x="128651" y="3432441"/>
                  </a:lnTo>
                  <a:lnTo>
                    <a:pt x="109588" y="3433102"/>
                  </a:lnTo>
                  <a:lnTo>
                    <a:pt x="111582" y="3490264"/>
                  </a:lnTo>
                  <a:lnTo>
                    <a:pt x="130644" y="3489604"/>
                  </a:lnTo>
                  <a:close/>
                </a:path>
                <a:path w="4049395" h="4270375">
                  <a:moveTo>
                    <a:pt x="133959" y="3584689"/>
                  </a:moveTo>
                  <a:lnTo>
                    <a:pt x="131965" y="3527539"/>
                  </a:lnTo>
                  <a:lnTo>
                    <a:pt x="112915" y="3528199"/>
                  </a:lnTo>
                  <a:lnTo>
                    <a:pt x="114909" y="3585362"/>
                  </a:lnTo>
                  <a:lnTo>
                    <a:pt x="133959" y="3584689"/>
                  </a:lnTo>
                  <a:close/>
                </a:path>
                <a:path w="4049395" h="4270375">
                  <a:moveTo>
                    <a:pt x="137287" y="3679787"/>
                  </a:moveTo>
                  <a:lnTo>
                    <a:pt x="135280" y="3622624"/>
                  </a:lnTo>
                  <a:lnTo>
                    <a:pt x="116230" y="3623297"/>
                  </a:lnTo>
                  <a:lnTo>
                    <a:pt x="118224" y="3680447"/>
                  </a:lnTo>
                  <a:lnTo>
                    <a:pt x="137287" y="3679787"/>
                  </a:lnTo>
                  <a:close/>
                </a:path>
                <a:path w="4049395" h="4270375">
                  <a:moveTo>
                    <a:pt x="140601" y="3774884"/>
                  </a:moveTo>
                  <a:lnTo>
                    <a:pt x="138607" y="3717721"/>
                  </a:lnTo>
                  <a:lnTo>
                    <a:pt x="119557" y="3718382"/>
                  </a:lnTo>
                  <a:lnTo>
                    <a:pt x="121551" y="3775545"/>
                  </a:lnTo>
                  <a:lnTo>
                    <a:pt x="140601" y="3774884"/>
                  </a:lnTo>
                  <a:close/>
                </a:path>
                <a:path w="4049395" h="4270375">
                  <a:moveTo>
                    <a:pt x="143929" y="3869982"/>
                  </a:moveTo>
                  <a:lnTo>
                    <a:pt x="141922" y="3812819"/>
                  </a:lnTo>
                  <a:lnTo>
                    <a:pt x="122872" y="3813479"/>
                  </a:lnTo>
                  <a:lnTo>
                    <a:pt x="124866" y="3870642"/>
                  </a:lnTo>
                  <a:lnTo>
                    <a:pt x="143929" y="3869982"/>
                  </a:lnTo>
                  <a:close/>
                </a:path>
                <a:path w="4049395" h="4270375">
                  <a:moveTo>
                    <a:pt x="147243" y="3965067"/>
                  </a:moveTo>
                  <a:lnTo>
                    <a:pt x="145249" y="3907904"/>
                  </a:lnTo>
                  <a:lnTo>
                    <a:pt x="126199" y="3908577"/>
                  </a:lnTo>
                  <a:lnTo>
                    <a:pt x="128193" y="3965740"/>
                  </a:lnTo>
                  <a:lnTo>
                    <a:pt x="147243" y="3965067"/>
                  </a:lnTo>
                  <a:close/>
                </a:path>
                <a:path w="4049395" h="4270375">
                  <a:moveTo>
                    <a:pt x="150571" y="4060164"/>
                  </a:moveTo>
                  <a:lnTo>
                    <a:pt x="148564" y="4003002"/>
                  </a:lnTo>
                  <a:lnTo>
                    <a:pt x="129514" y="4003675"/>
                  </a:lnTo>
                  <a:lnTo>
                    <a:pt x="131508" y="4060825"/>
                  </a:lnTo>
                  <a:lnTo>
                    <a:pt x="150571" y="4060164"/>
                  </a:lnTo>
                  <a:close/>
                </a:path>
                <a:path w="4049395" h="4270375">
                  <a:moveTo>
                    <a:pt x="157213" y="4152176"/>
                  </a:moveTo>
                  <a:lnTo>
                    <a:pt x="157149" y="4151985"/>
                  </a:lnTo>
                  <a:lnTo>
                    <a:pt x="156108" y="4148886"/>
                  </a:lnTo>
                  <a:lnTo>
                    <a:pt x="152742" y="4122356"/>
                  </a:lnTo>
                  <a:lnTo>
                    <a:pt x="151892" y="4098099"/>
                  </a:lnTo>
                  <a:lnTo>
                    <a:pt x="132842" y="4098760"/>
                  </a:lnTo>
                  <a:lnTo>
                    <a:pt x="133680" y="4123029"/>
                  </a:lnTo>
                  <a:lnTo>
                    <a:pt x="134937" y="4138015"/>
                  </a:lnTo>
                  <a:lnTo>
                    <a:pt x="137617" y="4152671"/>
                  </a:lnTo>
                  <a:lnTo>
                    <a:pt x="137680" y="4152862"/>
                  </a:lnTo>
                  <a:lnTo>
                    <a:pt x="138899" y="4157078"/>
                  </a:lnTo>
                  <a:lnTo>
                    <a:pt x="157213" y="4152176"/>
                  </a:lnTo>
                  <a:close/>
                </a:path>
                <a:path w="4049395" h="4270375">
                  <a:moveTo>
                    <a:pt x="204546" y="143103"/>
                  </a:moveTo>
                  <a:lnTo>
                    <a:pt x="203873" y="124040"/>
                  </a:lnTo>
                  <a:lnTo>
                    <a:pt x="146723" y="126047"/>
                  </a:lnTo>
                  <a:lnTo>
                    <a:pt x="140538" y="126555"/>
                  </a:lnTo>
                  <a:lnTo>
                    <a:pt x="141986" y="145542"/>
                  </a:lnTo>
                  <a:lnTo>
                    <a:pt x="147383" y="145097"/>
                  </a:lnTo>
                  <a:lnTo>
                    <a:pt x="204546" y="143103"/>
                  </a:lnTo>
                  <a:close/>
                </a:path>
                <a:path w="4049395" h="4270375">
                  <a:moveTo>
                    <a:pt x="207479" y="4224896"/>
                  </a:moveTo>
                  <a:lnTo>
                    <a:pt x="195097" y="4215308"/>
                  </a:lnTo>
                  <a:lnTo>
                    <a:pt x="177292" y="4195356"/>
                  </a:lnTo>
                  <a:lnTo>
                    <a:pt x="171323" y="4185208"/>
                  </a:lnTo>
                  <a:lnTo>
                    <a:pt x="154660" y="4195013"/>
                  </a:lnTo>
                  <a:lnTo>
                    <a:pt x="182092" y="4229252"/>
                  </a:lnTo>
                  <a:lnTo>
                    <a:pt x="195961" y="4240606"/>
                  </a:lnTo>
                  <a:lnTo>
                    <a:pt x="207479" y="4224896"/>
                  </a:lnTo>
                  <a:close/>
                </a:path>
                <a:path w="4049395" h="4270375">
                  <a:moveTo>
                    <a:pt x="291477" y="4270121"/>
                  </a:moveTo>
                  <a:lnTo>
                    <a:pt x="290791" y="4251071"/>
                  </a:lnTo>
                  <a:lnTo>
                    <a:pt x="264071" y="4249559"/>
                  </a:lnTo>
                  <a:lnTo>
                    <a:pt x="239229" y="4243095"/>
                  </a:lnTo>
                  <a:lnTo>
                    <a:pt x="238188" y="4242587"/>
                  </a:lnTo>
                  <a:lnTo>
                    <a:pt x="231495" y="4260050"/>
                  </a:lnTo>
                  <a:lnTo>
                    <a:pt x="232702" y="4260558"/>
                  </a:lnTo>
                  <a:lnTo>
                    <a:pt x="247027" y="4265142"/>
                  </a:lnTo>
                  <a:lnTo>
                    <a:pt x="261594" y="4268267"/>
                  </a:lnTo>
                  <a:lnTo>
                    <a:pt x="276390" y="4269930"/>
                  </a:lnTo>
                  <a:lnTo>
                    <a:pt x="291477" y="4270121"/>
                  </a:lnTo>
                  <a:close/>
                </a:path>
                <a:path w="4049395" h="4270375">
                  <a:moveTo>
                    <a:pt x="299631" y="139776"/>
                  </a:moveTo>
                  <a:lnTo>
                    <a:pt x="298970" y="120726"/>
                  </a:lnTo>
                  <a:lnTo>
                    <a:pt x="241808" y="122720"/>
                  </a:lnTo>
                  <a:lnTo>
                    <a:pt x="242481" y="141770"/>
                  </a:lnTo>
                  <a:lnTo>
                    <a:pt x="299631" y="139776"/>
                  </a:lnTo>
                  <a:close/>
                </a:path>
                <a:path w="4049395" h="4270375">
                  <a:moveTo>
                    <a:pt x="386600" y="4266806"/>
                  </a:moveTo>
                  <a:lnTo>
                    <a:pt x="386041" y="4251071"/>
                  </a:lnTo>
                  <a:lnTo>
                    <a:pt x="385927" y="4247756"/>
                  </a:lnTo>
                  <a:lnTo>
                    <a:pt x="328764" y="4249750"/>
                  </a:lnTo>
                  <a:lnTo>
                    <a:pt x="328815" y="4251071"/>
                  </a:lnTo>
                  <a:lnTo>
                    <a:pt x="329438" y="4268800"/>
                  </a:lnTo>
                  <a:lnTo>
                    <a:pt x="386600" y="4266806"/>
                  </a:lnTo>
                  <a:close/>
                </a:path>
                <a:path w="4049395" h="4270375">
                  <a:moveTo>
                    <a:pt x="394728" y="136461"/>
                  </a:moveTo>
                  <a:lnTo>
                    <a:pt x="394068" y="117398"/>
                  </a:lnTo>
                  <a:lnTo>
                    <a:pt x="336905" y="119405"/>
                  </a:lnTo>
                  <a:lnTo>
                    <a:pt x="337566" y="138455"/>
                  </a:lnTo>
                  <a:lnTo>
                    <a:pt x="394728" y="136461"/>
                  </a:lnTo>
                  <a:close/>
                </a:path>
                <a:path w="4049395" h="4270375">
                  <a:moveTo>
                    <a:pt x="481685" y="4263479"/>
                  </a:moveTo>
                  <a:lnTo>
                    <a:pt x="481253" y="4251071"/>
                  </a:lnTo>
                  <a:lnTo>
                    <a:pt x="481025" y="4244429"/>
                  </a:lnTo>
                  <a:lnTo>
                    <a:pt x="423862" y="4246423"/>
                  </a:lnTo>
                  <a:lnTo>
                    <a:pt x="424027" y="4251071"/>
                  </a:lnTo>
                  <a:lnTo>
                    <a:pt x="424522" y="4265485"/>
                  </a:lnTo>
                  <a:lnTo>
                    <a:pt x="481685" y="4263479"/>
                  </a:lnTo>
                  <a:close/>
                </a:path>
                <a:path w="4049395" h="4270375">
                  <a:moveTo>
                    <a:pt x="489826" y="133134"/>
                  </a:moveTo>
                  <a:lnTo>
                    <a:pt x="489165" y="114084"/>
                  </a:lnTo>
                  <a:lnTo>
                    <a:pt x="432003" y="116078"/>
                  </a:lnTo>
                  <a:lnTo>
                    <a:pt x="432663" y="135128"/>
                  </a:lnTo>
                  <a:lnTo>
                    <a:pt x="489826" y="133134"/>
                  </a:lnTo>
                  <a:close/>
                </a:path>
                <a:path w="4049395" h="4270375">
                  <a:moveTo>
                    <a:pt x="576783" y="4260164"/>
                  </a:moveTo>
                  <a:lnTo>
                    <a:pt x="576465" y="4251071"/>
                  </a:lnTo>
                  <a:lnTo>
                    <a:pt x="576122" y="4241114"/>
                  </a:lnTo>
                  <a:lnTo>
                    <a:pt x="518960" y="4243108"/>
                  </a:lnTo>
                  <a:lnTo>
                    <a:pt x="519239" y="4251071"/>
                  </a:lnTo>
                  <a:lnTo>
                    <a:pt x="519620" y="4262158"/>
                  </a:lnTo>
                  <a:lnTo>
                    <a:pt x="576783" y="4260164"/>
                  </a:lnTo>
                  <a:close/>
                </a:path>
                <a:path w="4049395" h="4270375">
                  <a:moveTo>
                    <a:pt x="584923" y="129819"/>
                  </a:moveTo>
                  <a:lnTo>
                    <a:pt x="584250" y="110769"/>
                  </a:lnTo>
                  <a:lnTo>
                    <a:pt x="527100" y="112763"/>
                  </a:lnTo>
                  <a:lnTo>
                    <a:pt x="527761" y="131813"/>
                  </a:lnTo>
                  <a:lnTo>
                    <a:pt x="584923" y="129819"/>
                  </a:lnTo>
                  <a:close/>
                </a:path>
                <a:path w="4049395" h="4270375">
                  <a:moveTo>
                    <a:pt x="671880" y="4256849"/>
                  </a:moveTo>
                  <a:lnTo>
                    <a:pt x="671677" y="4251071"/>
                  </a:lnTo>
                  <a:lnTo>
                    <a:pt x="671207" y="4237787"/>
                  </a:lnTo>
                  <a:lnTo>
                    <a:pt x="614057" y="4239780"/>
                  </a:lnTo>
                  <a:lnTo>
                    <a:pt x="614451" y="4251071"/>
                  </a:lnTo>
                  <a:lnTo>
                    <a:pt x="614718" y="4258843"/>
                  </a:lnTo>
                  <a:lnTo>
                    <a:pt x="671880" y="4256849"/>
                  </a:lnTo>
                  <a:close/>
                </a:path>
                <a:path w="4049395" h="4270375">
                  <a:moveTo>
                    <a:pt x="680008" y="126492"/>
                  </a:moveTo>
                  <a:lnTo>
                    <a:pt x="679348" y="107442"/>
                  </a:lnTo>
                  <a:lnTo>
                    <a:pt x="622185" y="109435"/>
                  </a:lnTo>
                  <a:lnTo>
                    <a:pt x="622858" y="128485"/>
                  </a:lnTo>
                  <a:lnTo>
                    <a:pt x="680008" y="126492"/>
                  </a:lnTo>
                  <a:close/>
                </a:path>
                <a:path w="4049395" h="4270375">
                  <a:moveTo>
                    <a:pt x="766965" y="4253522"/>
                  </a:moveTo>
                  <a:lnTo>
                    <a:pt x="766889" y="4251071"/>
                  </a:lnTo>
                  <a:lnTo>
                    <a:pt x="766305" y="4234472"/>
                  </a:lnTo>
                  <a:lnTo>
                    <a:pt x="709142" y="4236466"/>
                  </a:lnTo>
                  <a:lnTo>
                    <a:pt x="709650" y="4251071"/>
                  </a:lnTo>
                  <a:lnTo>
                    <a:pt x="709815" y="4255516"/>
                  </a:lnTo>
                  <a:lnTo>
                    <a:pt x="766965" y="4253522"/>
                  </a:lnTo>
                  <a:close/>
                </a:path>
                <a:path w="4049395" h="4270375">
                  <a:moveTo>
                    <a:pt x="775106" y="123177"/>
                  </a:moveTo>
                  <a:lnTo>
                    <a:pt x="774446" y="104127"/>
                  </a:lnTo>
                  <a:lnTo>
                    <a:pt x="717283" y="106121"/>
                  </a:lnTo>
                  <a:lnTo>
                    <a:pt x="717943" y="125171"/>
                  </a:lnTo>
                  <a:lnTo>
                    <a:pt x="775106" y="123177"/>
                  </a:lnTo>
                  <a:close/>
                </a:path>
                <a:path w="4049395" h="4270375">
                  <a:moveTo>
                    <a:pt x="862063" y="4250207"/>
                  </a:moveTo>
                  <a:lnTo>
                    <a:pt x="861402" y="4231144"/>
                  </a:lnTo>
                  <a:lnTo>
                    <a:pt x="804240" y="4233138"/>
                  </a:lnTo>
                  <a:lnTo>
                    <a:pt x="804862" y="4251071"/>
                  </a:lnTo>
                  <a:lnTo>
                    <a:pt x="804900" y="4252201"/>
                  </a:lnTo>
                  <a:lnTo>
                    <a:pt x="837044" y="4251071"/>
                  </a:lnTo>
                  <a:lnTo>
                    <a:pt x="862063" y="4250207"/>
                  </a:lnTo>
                  <a:close/>
                </a:path>
                <a:path w="4049395" h="4270375">
                  <a:moveTo>
                    <a:pt x="870204" y="119849"/>
                  </a:moveTo>
                  <a:lnTo>
                    <a:pt x="869530" y="100799"/>
                  </a:lnTo>
                  <a:lnTo>
                    <a:pt x="812380" y="102793"/>
                  </a:lnTo>
                  <a:lnTo>
                    <a:pt x="813041" y="121856"/>
                  </a:lnTo>
                  <a:lnTo>
                    <a:pt x="870204" y="119849"/>
                  </a:lnTo>
                  <a:close/>
                </a:path>
                <a:path w="4049395" h="4270375">
                  <a:moveTo>
                    <a:pt x="957160" y="4246880"/>
                  </a:moveTo>
                  <a:lnTo>
                    <a:pt x="956500" y="4227830"/>
                  </a:lnTo>
                  <a:lnTo>
                    <a:pt x="899337" y="4229824"/>
                  </a:lnTo>
                  <a:lnTo>
                    <a:pt x="899998" y="4248874"/>
                  </a:lnTo>
                  <a:lnTo>
                    <a:pt x="957160" y="4246880"/>
                  </a:lnTo>
                  <a:close/>
                </a:path>
                <a:path w="4049395" h="4270375">
                  <a:moveTo>
                    <a:pt x="965301" y="116535"/>
                  </a:moveTo>
                  <a:lnTo>
                    <a:pt x="964628" y="97485"/>
                  </a:lnTo>
                  <a:lnTo>
                    <a:pt x="907465" y="99479"/>
                  </a:lnTo>
                  <a:lnTo>
                    <a:pt x="908138" y="118529"/>
                  </a:lnTo>
                  <a:lnTo>
                    <a:pt x="965301" y="116535"/>
                  </a:lnTo>
                  <a:close/>
                </a:path>
                <a:path w="4049395" h="4270375">
                  <a:moveTo>
                    <a:pt x="1052258" y="4243565"/>
                  </a:moveTo>
                  <a:lnTo>
                    <a:pt x="1051585" y="4224502"/>
                  </a:lnTo>
                  <a:lnTo>
                    <a:pt x="994422" y="4226509"/>
                  </a:lnTo>
                  <a:lnTo>
                    <a:pt x="995095" y="4245559"/>
                  </a:lnTo>
                  <a:lnTo>
                    <a:pt x="1052258" y="4243565"/>
                  </a:lnTo>
                  <a:close/>
                </a:path>
                <a:path w="4049395" h="4270375">
                  <a:moveTo>
                    <a:pt x="1060386" y="113207"/>
                  </a:moveTo>
                  <a:lnTo>
                    <a:pt x="1059726" y="94157"/>
                  </a:lnTo>
                  <a:lnTo>
                    <a:pt x="1002563" y="96151"/>
                  </a:lnTo>
                  <a:lnTo>
                    <a:pt x="1003236" y="115214"/>
                  </a:lnTo>
                  <a:lnTo>
                    <a:pt x="1060386" y="113207"/>
                  </a:lnTo>
                  <a:close/>
                </a:path>
                <a:path w="4049395" h="4270375">
                  <a:moveTo>
                    <a:pt x="1147343" y="4240238"/>
                  </a:moveTo>
                  <a:lnTo>
                    <a:pt x="1146683" y="4221188"/>
                  </a:lnTo>
                  <a:lnTo>
                    <a:pt x="1089520" y="4223182"/>
                  </a:lnTo>
                  <a:lnTo>
                    <a:pt x="1090193" y="4242232"/>
                  </a:lnTo>
                  <a:lnTo>
                    <a:pt x="1147343" y="4240238"/>
                  </a:lnTo>
                  <a:close/>
                </a:path>
                <a:path w="4049395" h="4270375">
                  <a:moveTo>
                    <a:pt x="1155484" y="109893"/>
                  </a:moveTo>
                  <a:lnTo>
                    <a:pt x="1154823" y="90843"/>
                  </a:lnTo>
                  <a:lnTo>
                    <a:pt x="1097661" y="92837"/>
                  </a:lnTo>
                  <a:lnTo>
                    <a:pt x="1098321" y="111887"/>
                  </a:lnTo>
                  <a:lnTo>
                    <a:pt x="1155484" y="109893"/>
                  </a:lnTo>
                  <a:close/>
                </a:path>
                <a:path w="4049395" h="4270375">
                  <a:moveTo>
                    <a:pt x="1242441" y="4236923"/>
                  </a:moveTo>
                  <a:lnTo>
                    <a:pt x="1241780" y="4217860"/>
                  </a:lnTo>
                  <a:lnTo>
                    <a:pt x="1184617" y="4219867"/>
                  </a:lnTo>
                  <a:lnTo>
                    <a:pt x="1185278" y="4238917"/>
                  </a:lnTo>
                  <a:lnTo>
                    <a:pt x="1242441" y="4236923"/>
                  </a:lnTo>
                  <a:close/>
                </a:path>
                <a:path w="4049395" h="4270375">
                  <a:moveTo>
                    <a:pt x="1250581" y="106565"/>
                  </a:moveTo>
                  <a:lnTo>
                    <a:pt x="1249908" y="87515"/>
                  </a:lnTo>
                  <a:lnTo>
                    <a:pt x="1192758" y="89509"/>
                  </a:lnTo>
                  <a:lnTo>
                    <a:pt x="1193419" y="108572"/>
                  </a:lnTo>
                  <a:lnTo>
                    <a:pt x="1250581" y="106565"/>
                  </a:lnTo>
                  <a:close/>
                </a:path>
                <a:path w="4049395" h="4270375">
                  <a:moveTo>
                    <a:pt x="1337538" y="4233596"/>
                  </a:moveTo>
                  <a:lnTo>
                    <a:pt x="1336865" y="4214546"/>
                  </a:lnTo>
                  <a:lnTo>
                    <a:pt x="1279715" y="4216539"/>
                  </a:lnTo>
                  <a:lnTo>
                    <a:pt x="1280375" y="4235589"/>
                  </a:lnTo>
                  <a:lnTo>
                    <a:pt x="1337538" y="4233596"/>
                  </a:lnTo>
                  <a:close/>
                </a:path>
                <a:path w="4049395" h="4270375">
                  <a:moveTo>
                    <a:pt x="1345679" y="103251"/>
                  </a:moveTo>
                  <a:lnTo>
                    <a:pt x="1345006" y="84201"/>
                  </a:lnTo>
                  <a:lnTo>
                    <a:pt x="1287843" y="86194"/>
                  </a:lnTo>
                  <a:lnTo>
                    <a:pt x="1288516" y="105244"/>
                  </a:lnTo>
                  <a:lnTo>
                    <a:pt x="1345679" y="103251"/>
                  </a:lnTo>
                  <a:close/>
                </a:path>
                <a:path w="4049395" h="4270375">
                  <a:moveTo>
                    <a:pt x="1432623" y="4230281"/>
                  </a:moveTo>
                  <a:lnTo>
                    <a:pt x="1431963" y="4211218"/>
                  </a:lnTo>
                  <a:lnTo>
                    <a:pt x="1374800" y="4213225"/>
                  </a:lnTo>
                  <a:lnTo>
                    <a:pt x="1375473" y="4232275"/>
                  </a:lnTo>
                  <a:lnTo>
                    <a:pt x="1432623" y="4230281"/>
                  </a:lnTo>
                  <a:close/>
                </a:path>
                <a:path w="4049395" h="4270375">
                  <a:moveTo>
                    <a:pt x="1440764" y="99923"/>
                  </a:moveTo>
                  <a:lnTo>
                    <a:pt x="1440103" y="80873"/>
                  </a:lnTo>
                  <a:lnTo>
                    <a:pt x="1382941" y="82867"/>
                  </a:lnTo>
                  <a:lnTo>
                    <a:pt x="1383601" y="101930"/>
                  </a:lnTo>
                  <a:lnTo>
                    <a:pt x="1440764" y="99923"/>
                  </a:lnTo>
                  <a:close/>
                </a:path>
                <a:path w="4049395" h="4270375">
                  <a:moveTo>
                    <a:pt x="1527721" y="4226953"/>
                  </a:moveTo>
                  <a:lnTo>
                    <a:pt x="1527060" y="4207903"/>
                  </a:lnTo>
                  <a:lnTo>
                    <a:pt x="1469898" y="4209897"/>
                  </a:lnTo>
                  <a:lnTo>
                    <a:pt x="1470558" y="4228947"/>
                  </a:lnTo>
                  <a:lnTo>
                    <a:pt x="1527721" y="4226953"/>
                  </a:lnTo>
                  <a:close/>
                </a:path>
                <a:path w="4049395" h="4270375">
                  <a:moveTo>
                    <a:pt x="1535861" y="96608"/>
                  </a:moveTo>
                  <a:lnTo>
                    <a:pt x="1535201" y="77558"/>
                  </a:lnTo>
                  <a:lnTo>
                    <a:pt x="1478038" y="79552"/>
                  </a:lnTo>
                  <a:lnTo>
                    <a:pt x="1478699" y="98602"/>
                  </a:lnTo>
                  <a:lnTo>
                    <a:pt x="1535861" y="96608"/>
                  </a:lnTo>
                  <a:close/>
                </a:path>
                <a:path w="4049395" h="4270375">
                  <a:moveTo>
                    <a:pt x="1622818" y="4223639"/>
                  </a:moveTo>
                  <a:lnTo>
                    <a:pt x="1622158" y="4204576"/>
                  </a:lnTo>
                  <a:lnTo>
                    <a:pt x="1564995" y="4206583"/>
                  </a:lnTo>
                  <a:lnTo>
                    <a:pt x="1565656" y="4225633"/>
                  </a:lnTo>
                  <a:lnTo>
                    <a:pt x="1622818" y="4223639"/>
                  </a:lnTo>
                  <a:close/>
                </a:path>
                <a:path w="4049395" h="4270375">
                  <a:moveTo>
                    <a:pt x="1630959" y="93294"/>
                  </a:moveTo>
                  <a:lnTo>
                    <a:pt x="1630286" y="74231"/>
                  </a:lnTo>
                  <a:lnTo>
                    <a:pt x="1573136" y="76225"/>
                  </a:lnTo>
                  <a:lnTo>
                    <a:pt x="1573796" y="95288"/>
                  </a:lnTo>
                  <a:lnTo>
                    <a:pt x="1630959" y="93294"/>
                  </a:lnTo>
                  <a:close/>
                </a:path>
                <a:path w="4049395" h="4270375">
                  <a:moveTo>
                    <a:pt x="1717916" y="4220311"/>
                  </a:moveTo>
                  <a:lnTo>
                    <a:pt x="1717243" y="4201261"/>
                  </a:lnTo>
                  <a:lnTo>
                    <a:pt x="1660093" y="4203255"/>
                  </a:lnTo>
                  <a:lnTo>
                    <a:pt x="1660753" y="4222305"/>
                  </a:lnTo>
                  <a:lnTo>
                    <a:pt x="1717916" y="4220311"/>
                  </a:lnTo>
                  <a:close/>
                </a:path>
                <a:path w="4049395" h="4270375">
                  <a:moveTo>
                    <a:pt x="1726044" y="89966"/>
                  </a:moveTo>
                  <a:lnTo>
                    <a:pt x="1725383" y="70916"/>
                  </a:lnTo>
                  <a:lnTo>
                    <a:pt x="1668221" y="72910"/>
                  </a:lnTo>
                  <a:lnTo>
                    <a:pt x="1668894" y="91960"/>
                  </a:lnTo>
                  <a:lnTo>
                    <a:pt x="1726044" y="89966"/>
                  </a:lnTo>
                  <a:close/>
                </a:path>
                <a:path w="4049395" h="4270375">
                  <a:moveTo>
                    <a:pt x="1813001" y="4216997"/>
                  </a:moveTo>
                  <a:lnTo>
                    <a:pt x="1812340" y="4197947"/>
                  </a:lnTo>
                  <a:lnTo>
                    <a:pt x="1755178" y="4199940"/>
                  </a:lnTo>
                  <a:lnTo>
                    <a:pt x="1755851" y="4218991"/>
                  </a:lnTo>
                  <a:lnTo>
                    <a:pt x="1813001" y="4216997"/>
                  </a:lnTo>
                  <a:close/>
                </a:path>
                <a:path w="4049395" h="4270375">
                  <a:moveTo>
                    <a:pt x="1821141" y="86652"/>
                  </a:moveTo>
                  <a:lnTo>
                    <a:pt x="1820481" y="67589"/>
                  </a:lnTo>
                  <a:lnTo>
                    <a:pt x="1763318" y="69583"/>
                  </a:lnTo>
                  <a:lnTo>
                    <a:pt x="1763979" y="88646"/>
                  </a:lnTo>
                  <a:lnTo>
                    <a:pt x="1821141" y="86652"/>
                  </a:lnTo>
                  <a:close/>
                </a:path>
                <a:path w="4049395" h="4270375">
                  <a:moveTo>
                    <a:pt x="1908098" y="4213669"/>
                  </a:moveTo>
                  <a:lnTo>
                    <a:pt x="1907438" y="4194619"/>
                  </a:lnTo>
                  <a:lnTo>
                    <a:pt x="1850275" y="4196613"/>
                  </a:lnTo>
                  <a:lnTo>
                    <a:pt x="1850936" y="4215663"/>
                  </a:lnTo>
                  <a:lnTo>
                    <a:pt x="1908098" y="4213669"/>
                  </a:lnTo>
                  <a:close/>
                </a:path>
                <a:path w="4049395" h="4270375">
                  <a:moveTo>
                    <a:pt x="1916239" y="83324"/>
                  </a:moveTo>
                  <a:lnTo>
                    <a:pt x="1915579" y="64274"/>
                  </a:lnTo>
                  <a:lnTo>
                    <a:pt x="1858416" y="66268"/>
                  </a:lnTo>
                  <a:lnTo>
                    <a:pt x="1859076" y="85318"/>
                  </a:lnTo>
                  <a:lnTo>
                    <a:pt x="1916239" y="83324"/>
                  </a:lnTo>
                  <a:close/>
                </a:path>
                <a:path w="4049395" h="4270375">
                  <a:moveTo>
                    <a:pt x="2003196" y="4210354"/>
                  </a:moveTo>
                  <a:lnTo>
                    <a:pt x="2002523" y="4191304"/>
                  </a:lnTo>
                  <a:lnTo>
                    <a:pt x="1945373" y="4193298"/>
                  </a:lnTo>
                  <a:lnTo>
                    <a:pt x="1946033" y="4212348"/>
                  </a:lnTo>
                  <a:lnTo>
                    <a:pt x="2003196" y="4210354"/>
                  </a:lnTo>
                  <a:close/>
                </a:path>
                <a:path w="4049395" h="4270375">
                  <a:moveTo>
                    <a:pt x="2011337" y="80010"/>
                  </a:moveTo>
                  <a:lnTo>
                    <a:pt x="2010664" y="60947"/>
                  </a:lnTo>
                  <a:lnTo>
                    <a:pt x="1953514" y="62953"/>
                  </a:lnTo>
                  <a:lnTo>
                    <a:pt x="1954174" y="82003"/>
                  </a:lnTo>
                  <a:lnTo>
                    <a:pt x="2011337" y="80010"/>
                  </a:lnTo>
                  <a:close/>
                </a:path>
                <a:path w="4049395" h="4270375">
                  <a:moveTo>
                    <a:pt x="2098294" y="4207027"/>
                  </a:moveTo>
                  <a:lnTo>
                    <a:pt x="2097620" y="4187977"/>
                  </a:lnTo>
                  <a:lnTo>
                    <a:pt x="2040458" y="4189971"/>
                  </a:lnTo>
                  <a:lnTo>
                    <a:pt x="2041131" y="4209034"/>
                  </a:lnTo>
                  <a:lnTo>
                    <a:pt x="2098294" y="4207027"/>
                  </a:lnTo>
                  <a:close/>
                </a:path>
                <a:path w="4049395" h="4270375">
                  <a:moveTo>
                    <a:pt x="2106422" y="76682"/>
                  </a:moveTo>
                  <a:lnTo>
                    <a:pt x="2105761" y="57632"/>
                  </a:lnTo>
                  <a:lnTo>
                    <a:pt x="2048598" y="59626"/>
                  </a:lnTo>
                  <a:lnTo>
                    <a:pt x="2049272" y="78676"/>
                  </a:lnTo>
                  <a:lnTo>
                    <a:pt x="2106422" y="76682"/>
                  </a:lnTo>
                  <a:close/>
                </a:path>
                <a:path w="4049395" h="4270375">
                  <a:moveTo>
                    <a:pt x="2193379" y="4203712"/>
                  </a:moveTo>
                  <a:lnTo>
                    <a:pt x="2192718" y="4184662"/>
                  </a:lnTo>
                  <a:lnTo>
                    <a:pt x="2135555" y="4186656"/>
                  </a:lnTo>
                  <a:lnTo>
                    <a:pt x="2136229" y="4205706"/>
                  </a:lnTo>
                  <a:lnTo>
                    <a:pt x="2193379" y="4203712"/>
                  </a:lnTo>
                  <a:close/>
                </a:path>
                <a:path w="4049395" h="4270375">
                  <a:moveTo>
                    <a:pt x="2201519" y="73367"/>
                  </a:moveTo>
                  <a:lnTo>
                    <a:pt x="2200859" y="54305"/>
                  </a:lnTo>
                  <a:lnTo>
                    <a:pt x="2143696" y="56311"/>
                  </a:lnTo>
                  <a:lnTo>
                    <a:pt x="2144357" y="75361"/>
                  </a:lnTo>
                  <a:lnTo>
                    <a:pt x="2201519" y="73367"/>
                  </a:lnTo>
                  <a:close/>
                </a:path>
                <a:path w="4049395" h="4270375">
                  <a:moveTo>
                    <a:pt x="2288476" y="4200385"/>
                  </a:moveTo>
                  <a:lnTo>
                    <a:pt x="2287816" y="4181335"/>
                  </a:lnTo>
                  <a:lnTo>
                    <a:pt x="2230653" y="4183329"/>
                  </a:lnTo>
                  <a:lnTo>
                    <a:pt x="2231313" y="4202392"/>
                  </a:lnTo>
                  <a:lnTo>
                    <a:pt x="2288476" y="4200385"/>
                  </a:lnTo>
                  <a:close/>
                </a:path>
                <a:path w="4049395" h="4270375">
                  <a:moveTo>
                    <a:pt x="2296617" y="70040"/>
                  </a:moveTo>
                  <a:lnTo>
                    <a:pt x="2295944" y="50990"/>
                  </a:lnTo>
                  <a:lnTo>
                    <a:pt x="2238794" y="52984"/>
                  </a:lnTo>
                  <a:lnTo>
                    <a:pt x="2239454" y="72034"/>
                  </a:lnTo>
                  <a:lnTo>
                    <a:pt x="2296617" y="70040"/>
                  </a:lnTo>
                  <a:close/>
                </a:path>
                <a:path w="4049395" h="4270375">
                  <a:moveTo>
                    <a:pt x="2383574" y="4197070"/>
                  </a:moveTo>
                  <a:lnTo>
                    <a:pt x="2382901" y="4178020"/>
                  </a:lnTo>
                  <a:lnTo>
                    <a:pt x="2325751" y="4180014"/>
                  </a:lnTo>
                  <a:lnTo>
                    <a:pt x="2326411" y="4199064"/>
                  </a:lnTo>
                  <a:lnTo>
                    <a:pt x="2383574" y="4197070"/>
                  </a:lnTo>
                  <a:close/>
                </a:path>
                <a:path w="4049395" h="4270375">
                  <a:moveTo>
                    <a:pt x="2391714" y="66725"/>
                  </a:moveTo>
                  <a:lnTo>
                    <a:pt x="2391041" y="47663"/>
                  </a:lnTo>
                  <a:lnTo>
                    <a:pt x="2333879" y="49669"/>
                  </a:lnTo>
                  <a:lnTo>
                    <a:pt x="2334552" y="68719"/>
                  </a:lnTo>
                  <a:lnTo>
                    <a:pt x="2391714" y="66725"/>
                  </a:lnTo>
                  <a:close/>
                </a:path>
                <a:path w="4049395" h="4270375">
                  <a:moveTo>
                    <a:pt x="2478671" y="4193743"/>
                  </a:moveTo>
                  <a:lnTo>
                    <a:pt x="2477998" y="4174693"/>
                  </a:lnTo>
                  <a:lnTo>
                    <a:pt x="2420836" y="4176687"/>
                  </a:lnTo>
                  <a:lnTo>
                    <a:pt x="2421509" y="4195749"/>
                  </a:lnTo>
                  <a:lnTo>
                    <a:pt x="2478671" y="4193743"/>
                  </a:lnTo>
                  <a:close/>
                </a:path>
                <a:path w="4049395" h="4270375">
                  <a:moveTo>
                    <a:pt x="2486799" y="63398"/>
                  </a:moveTo>
                  <a:lnTo>
                    <a:pt x="2486139" y="44348"/>
                  </a:lnTo>
                  <a:lnTo>
                    <a:pt x="2428976" y="46342"/>
                  </a:lnTo>
                  <a:lnTo>
                    <a:pt x="2429649" y="65392"/>
                  </a:lnTo>
                  <a:lnTo>
                    <a:pt x="2486799" y="63398"/>
                  </a:lnTo>
                  <a:close/>
                </a:path>
                <a:path w="4049395" h="4270375">
                  <a:moveTo>
                    <a:pt x="2573756" y="4190428"/>
                  </a:moveTo>
                  <a:lnTo>
                    <a:pt x="2573096" y="4171378"/>
                  </a:lnTo>
                  <a:lnTo>
                    <a:pt x="2515933" y="4173372"/>
                  </a:lnTo>
                  <a:lnTo>
                    <a:pt x="2516594" y="4192422"/>
                  </a:lnTo>
                  <a:lnTo>
                    <a:pt x="2573756" y="4190428"/>
                  </a:lnTo>
                  <a:close/>
                </a:path>
                <a:path w="4049395" h="4270375">
                  <a:moveTo>
                    <a:pt x="2581897" y="60083"/>
                  </a:moveTo>
                  <a:lnTo>
                    <a:pt x="2581237" y="41021"/>
                  </a:lnTo>
                  <a:lnTo>
                    <a:pt x="2524074" y="43027"/>
                  </a:lnTo>
                  <a:lnTo>
                    <a:pt x="2524734" y="62077"/>
                  </a:lnTo>
                  <a:lnTo>
                    <a:pt x="2581897" y="60083"/>
                  </a:lnTo>
                  <a:close/>
                </a:path>
                <a:path w="4049395" h="4270375">
                  <a:moveTo>
                    <a:pt x="2668854" y="4187113"/>
                  </a:moveTo>
                  <a:lnTo>
                    <a:pt x="2668193" y="4168051"/>
                  </a:lnTo>
                  <a:lnTo>
                    <a:pt x="2611031" y="4170045"/>
                  </a:lnTo>
                  <a:lnTo>
                    <a:pt x="2611691" y="4189107"/>
                  </a:lnTo>
                  <a:lnTo>
                    <a:pt x="2668854" y="4187113"/>
                  </a:lnTo>
                  <a:close/>
                </a:path>
                <a:path w="4049395" h="4270375">
                  <a:moveTo>
                    <a:pt x="2676995" y="56756"/>
                  </a:moveTo>
                  <a:lnTo>
                    <a:pt x="2676321" y="37706"/>
                  </a:lnTo>
                  <a:lnTo>
                    <a:pt x="2619171" y="39700"/>
                  </a:lnTo>
                  <a:lnTo>
                    <a:pt x="2619832" y="58750"/>
                  </a:lnTo>
                  <a:lnTo>
                    <a:pt x="2676995" y="56756"/>
                  </a:lnTo>
                  <a:close/>
                </a:path>
                <a:path w="4049395" h="4270375">
                  <a:moveTo>
                    <a:pt x="2763951" y="4183786"/>
                  </a:moveTo>
                  <a:lnTo>
                    <a:pt x="2763278" y="4164736"/>
                  </a:lnTo>
                  <a:lnTo>
                    <a:pt x="2706128" y="4166730"/>
                  </a:lnTo>
                  <a:lnTo>
                    <a:pt x="2706789" y="4185780"/>
                  </a:lnTo>
                  <a:lnTo>
                    <a:pt x="2763951" y="4183786"/>
                  </a:lnTo>
                  <a:close/>
                </a:path>
                <a:path w="4049395" h="4270375">
                  <a:moveTo>
                    <a:pt x="2772079" y="53441"/>
                  </a:moveTo>
                  <a:lnTo>
                    <a:pt x="2771419" y="34391"/>
                  </a:lnTo>
                  <a:lnTo>
                    <a:pt x="2714256" y="36385"/>
                  </a:lnTo>
                  <a:lnTo>
                    <a:pt x="2714929" y="55435"/>
                  </a:lnTo>
                  <a:lnTo>
                    <a:pt x="2772079" y="53441"/>
                  </a:lnTo>
                  <a:close/>
                </a:path>
                <a:path w="4049395" h="4270375">
                  <a:moveTo>
                    <a:pt x="2859036" y="4180471"/>
                  </a:moveTo>
                  <a:lnTo>
                    <a:pt x="2858376" y="4161409"/>
                  </a:lnTo>
                  <a:lnTo>
                    <a:pt x="2801213" y="4163403"/>
                  </a:lnTo>
                  <a:lnTo>
                    <a:pt x="2801886" y="4182465"/>
                  </a:lnTo>
                  <a:lnTo>
                    <a:pt x="2859036" y="4180471"/>
                  </a:lnTo>
                  <a:close/>
                </a:path>
                <a:path w="4049395" h="4270375">
                  <a:moveTo>
                    <a:pt x="2867177" y="50114"/>
                  </a:moveTo>
                  <a:lnTo>
                    <a:pt x="2866517" y="31064"/>
                  </a:lnTo>
                  <a:lnTo>
                    <a:pt x="2809354" y="33058"/>
                  </a:lnTo>
                  <a:lnTo>
                    <a:pt x="2810014" y="52108"/>
                  </a:lnTo>
                  <a:lnTo>
                    <a:pt x="2867177" y="50114"/>
                  </a:lnTo>
                  <a:close/>
                </a:path>
                <a:path w="4049395" h="4270375">
                  <a:moveTo>
                    <a:pt x="2954134" y="4177144"/>
                  </a:moveTo>
                  <a:lnTo>
                    <a:pt x="2953474" y="4158094"/>
                  </a:lnTo>
                  <a:lnTo>
                    <a:pt x="2896311" y="4160088"/>
                  </a:lnTo>
                  <a:lnTo>
                    <a:pt x="2896971" y="4179138"/>
                  </a:lnTo>
                  <a:lnTo>
                    <a:pt x="2954134" y="4177144"/>
                  </a:lnTo>
                  <a:close/>
                </a:path>
                <a:path w="4049395" h="4270375">
                  <a:moveTo>
                    <a:pt x="2962275" y="46799"/>
                  </a:moveTo>
                  <a:lnTo>
                    <a:pt x="2961614" y="27749"/>
                  </a:lnTo>
                  <a:lnTo>
                    <a:pt x="2904452" y="29743"/>
                  </a:lnTo>
                  <a:lnTo>
                    <a:pt x="2905112" y="48793"/>
                  </a:lnTo>
                  <a:lnTo>
                    <a:pt x="2962275" y="46799"/>
                  </a:lnTo>
                  <a:close/>
                </a:path>
                <a:path w="4049395" h="4270375">
                  <a:moveTo>
                    <a:pt x="3049232" y="4173829"/>
                  </a:moveTo>
                  <a:lnTo>
                    <a:pt x="3048571" y="4154767"/>
                  </a:lnTo>
                  <a:lnTo>
                    <a:pt x="2991408" y="4156760"/>
                  </a:lnTo>
                  <a:lnTo>
                    <a:pt x="2992069" y="4175823"/>
                  </a:lnTo>
                  <a:lnTo>
                    <a:pt x="3049232" y="4173829"/>
                  </a:lnTo>
                  <a:close/>
                </a:path>
                <a:path w="4049395" h="4270375">
                  <a:moveTo>
                    <a:pt x="3057372" y="43472"/>
                  </a:moveTo>
                  <a:lnTo>
                    <a:pt x="3056699" y="24422"/>
                  </a:lnTo>
                  <a:lnTo>
                    <a:pt x="2999549" y="26416"/>
                  </a:lnTo>
                  <a:lnTo>
                    <a:pt x="3000210" y="45478"/>
                  </a:lnTo>
                  <a:lnTo>
                    <a:pt x="3057372" y="43472"/>
                  </a:lnTo>
                  <a:close/>
                </a:path>
                <a:path w="4049395" h="4270375">
                  <a:moveTo>
                    <a:pt x="3144329" y="4170502"/>
                  </a:moveTo>
                  <a:lnTo>
                    <a:pt x="3143656" y="4151452"/>
                  </a:lnTo>
                  <a:lnTo>
                    <a:pt x="3086493" y="4153446"/>
                  </a:lnTo>
                  <a:lnTo>
                    <a:pt x="3087166" y="4172496"/>
                  </a:lnTo>
                  <a:lnTo>
                    <a:pt x="3144329" y="4170502"/>
                  </a:lnTo>
                  <a:close/>
                </a:path>
                <a:path w="4049395" h="4270375">
                  <a:moveTo>
                    <a:pt x="3152457" y="40157"/>
                  </a:moveTo>
                  <a:lnTo>
                    <a:pt x="3151797" y="21107"/>
                  </a:lnTo>
                  <a:lnTo>
                    <a:pt x="3094634" y="23101"/>
                  </a:lnTo>
                  <a:lnTo>
                    <a:pt x="3095307" y="42151"/>
                  </a:lnTo>
                  <a:lnTo>
                    <a:pt x="3152457" y="40157"/>
                  </a:lnTo>
                  <a:close/>
                </a:path>
                <a:path w="4049395" h="4270375">
                  <a:moveTo>
                    <a:pt x="3239414" y="4167187"/>
                  </a:moveTo>
                  <a:lnTo>
                    <a:pt x="3238754" y="4148124"/>
                  </a:lnTo>
                  <a:lnTo>
                    <a:pt x="3181591" y="4150131"/>
                  </a:lnTo>
                  <a:lnTo>
                    <a:pt x="3182264" y="4169181"/>
                  </a:lnTo>
                  <a:lnTo>
                    <a:pt x="3239414" y="4167187"/>
                  </a:lnTo>
                  <a:close/>
                </a:path>
                <a:path w="4049395" h="4270375">
                  <a:moveTo>
                    <a:pt x="3247555" y="36830"/>
                  </a:moveTo>
                  <a:lnTo>
                    <a:pt x="3246894" y="17780"/>
                  </a:lnTo>
                  <a:lnTo>
                    <a:pt x="3189732" y="19773"/>
                  </a:lnTo>
                  <a:lnTo>
                    <a:pt x="3190392" y="38836"/>
                  </a:lnTo>
                  <a:lnTo>
                    <a:pt x="3247555" y="36830"/>
                  </a:lnTo>
                  <a:close/>
                </a:path>
                <a:path w="4049395" h="4270375">
                  <a:moveTo>
                    <a:pt x="3334512" y="4163860"/>
                  </a:moveTo>
                  <a:lnTo>
                    <a:pt x="3333851" y="4144810"/>
                  </a:lnTo>
                  <a:lnTo>
                    <a:pt x="3276689" y="4146804"/>
                  </a:lnTo>
                  <a:lnTo>
                    <a:pt x="3277349" y="4165854"/>
                  </a:lnTo>
                  <a:lnTo>
                    <a:pt x="3334512" y="4163860"/>
                  </a:lnTo>
                  <a:close/>
                </a:path>
                <a:path w="4049395" h="4270375">
                  <a:moveTo>
                    <a:pt x="3342652" y="33515"/>
                  </a:moveTo>
                  <a:lnTo>
                    <a:pt x="3341979" y="14465"/>
                  </a:lnTo>
                  <a:lnTo>
                    <a:pt x="3284829" y="16459"/>
                  </a:lnTo>
                  <a:lnTo>
                    <a:pt x="3285490" y="35509"/>
                  </a:lnTo>
                  <a:lnTo>
                    <a:pt x="3342652" y="33515"/>
                  </a:lnTo>
                  <a:close/>
                </a:path>
                <a:path w="4049395" h="4270375">
                  <a:moveTo>
                    <a:pt x="3429609" y="4160545"/>
                  </a:moveTo>
                  <a:lnTo>
                    <a:pt x="3428936" y="4141482"/>
                  </a:lnTo>
                  <a:lnTo>
                    <a:pt x="3371786" y="4143489"/>
                  </a:lnTo>
                  <a:lnTo>
                    <a:pt x="3372447" y="4162539"/>
                  </a:lnTo>
                  <a:lnTo>
                    <a:pt x="3429609" y="4160545"/>
                  </a:lnTo>
                  <a:close/>
                </a:path>
                <a:path w="4049395" h="4270375">
                  <a:moveTo>
                    <a:pt x="3437750" y="30187"/>
                  </a:moveTo>
                  <a:lnTo>
                    <a:pt x="3437077" y="11137"/>
                  </a:lnTo>
                  <a:lnTo>
                    <a:pt x="3379914" y="13131"/>
                  </a:lnTo>
                  <a:lnTo>
                    <a:pt x="3380587" y="32194"/>
                  </a:lnTo>
                  <a:lnTo>
                    <a:pt x="3437750" y="30187"/>
                  </a:lnTo>
                  <a:close/>
                </a:path>
                <a:path w="4049395" h="4270375">
                  <a:moveTo>
                    <a:pt x="3524707" y="4157218"/>
                  </a:moveTo>
                  <a:lnTo>
                    <a:pt x="3524034" y="4138168"/>
                  </a:lnTo>
                  <a:lnTo>
                    <a:pt x="3466871" y="4140162"/>
                  </a:lnTo>
                  <a:lnTo>
                    <a:pt x="3467544" y="4159212"/>
                  </a:lnTo>
                  <a:lnTo>
                    <a:pt x="3524707" y="4157218"/>
                  </a:lnTo>
                  <a:close/>
                </a:path>
                <a:path w="4049395" h="4270375">
                  <a:moveTo>
                    <a:pt x="3532835" y="26873"/>
                  </a:moveTo>
                  <a:lnTo>
                    <a:pt x="3532174" y="7823"/>
                  </a:lnTo>
                  <a:lnTo>
                    <a:pt x="3475012" y="9817"/>
                  </a:lnTo>
                  <a:lnTo>
                    <a:pt x="3475685" y="28867"/>
                  </a:lnTo>
                  <a:lnTo>
                    <a:pt x="3532835" y="26873"/>
                  </a:lnTo>
                  <a:close/>
                </a:path>
                <a:path w="4049395" h="4270375">
                  <a:moveTo>
                    <a:pt x="3619792" y="4153903"/>
                  </a:moveTo>
                  <a:lnTo>
                    <a:pt x="3619131" y="4134840"/>
                  </a:lnTo>
                  <a:lnTo>
                    <a:pt x="3561969" y="4136847"/>
                  </a:lnTo>
                  <a:lnTo>
                    <a:pt x="3562629" y="4155897"/>
                  </a:lnTo>
                  <a:lnTo>
                    <a:pt x="3619792" y="4153903"/>
                  </a:lnTo>
                  <a:close/>
                </a:path>
                <a:path w="4049395" h="4270375">
                  <a:moveTo>
                    <a:pt x="3627932" y="23545"/>
                  </a:moveTo>
                  <a:lnTo>
                    <a:pt x="3627272" y="4495"/>
                  </a:lnTo>
                  <a:lnTo>
                    <a:pt x="3570109" y="6489"/>
                  </a:lnTo>
                  <a:lnTo>
                    <a:pt x="3570770" y="25552"/>
                  </a:lnTo>
                  <a:lnTo>
                    <a:pt x="3627932" y="23545"/>
                  </a:lnTo>
                  <a:close/>
                </a:path>
                <a:path w="4049395" h="4270375">
                  <a:moveTo>
                    <a:pt x="3714889" y="4150576"/>
                  </a:moveTo>
                  <a:lnTo>
                    <a:pt x="3714229" y="4131526"/>
                  </a:lnTo>
                  <a:lnTo>
                    <a:pt x="3657066" y="4133519"/>
                  </a:lnTo>
                  <a:lnTo>
                    <a:pt x="3657727" y="4152569"/>
                  </a:lnTo>
                  <a:lnTo>
                    <a:pt x="3714889" y="4150576"/>
                  </a:lnTo>
                  <a:close/>
                </a:path>
                <a:path w="4049395" h="4270375">
                  <a:moveTo>
                    <a:pt x="3723030" y="20231"/>
                  </a:moveTo>
                  <a:lnTo>
                    <a:pt x="3722357" y="1181"/>
                  </a:lnTo>
                  <a:lnTo>
                    <a:pt x="3665207" y="3175"/>
                  </a:lnTo>
                  <a:lnTo>
                    <a:pt x="3665867" y="22225"/>
                  </a:lnTo>
                  <a:lnTo>
                    <a:pt x="3723030" y="20231"/>
                  </a:lnTo>
                  <a:close/>
                </a:path>
                <a:path w="4049395" h="4270375">
                  <a:moveTo>
                    <a:pt x="3809987" y="4147261"/>
                  </a:moveTo>
                  <a:lnTo>
                    <a:pt x="3809314" y="4128211"/>
                  </a:lnTo>
                  <a:lnTo>
                    <a:pt x="3752164" y="4130205"/>
                  </a:lnTo>
                  <a:lnTo>
                    <a:pt x="3752824" y="4149255"/>
                  </a:lnTo>
                  <a:lnTo>
                    <a:pt x="3809987" y="4147261"/>
                  </a:lnTo>
                  <a:close/>
                </a:path>
                <a:path w="4049395" h="4270375">
                  <a:moveTo>
                    <a:pt x="3820198" y="11315"/>
                  </a:moveTo>
                  <a:lnTo>
                    <a:pt x="3772357" y="152"/>
                  </a:lnTo>
                  <a:lnTo>
                    <a:pt x="3760330" y="0"/>
                  </a:lnTo>
                  <a:lnTo>
                    <a:pt x="3760432" y="6388"/>
                  </a:lnTo>
                  <a:lnTo>
                    <a:pt x="3760508" y="11468"/>
                  </a:lnTo>
                  <a:lnTo>
                    <a:pt x="3760533" y="13398"/>
                  </a:lnTo>
                  <a:lnTo>
                    <a:pt x="3760622" y="18923"/>
                  </a:lnTo>
                  <a:lnTo>
                    <a:pt x="3757980" y="19011"/>
                  </a:lnTo>
                  <a:lnTo>
                    <a:pt x="3760622" y="19050"/>
                  </a:lnTo>
                  <a:lnTo>
                    <a:pt x="3761295" y="19024"/>
                  </a:lnTo>
                  <a:lnTo>
                    <a:pt x="3809365" y="27381"/>
                  </a:lnTo>
                  <a:lnTo>
                    <a:pt x="3813010" y="28943"/>
                  </a:lnTo>
                  <a:lnTo>
                    <a:pt x="3817061" y="19011"/>
                  </a:lnTo>
                  <a:lnTo>
                    <a:pt x="3820198" y="11315"/>
                  </a:lnTo>
                  <a:close/>
                </a:path>
                <a:path w="4049395" h="4270375">
                  <a:moveTo>
                    <a:pt x="3895648" y="77927"/>
                  </a:moveTo>
                  <a:lnTo>
                    <a:pt x="3866654" y="40843"/>
                  </a:lnTo>
                  <a:lnTo>
                    <a:pt x="3855491" y="31394"/>
                  </a:lnTo>
                  <a:lnTo>
                    <a:pt x="3843883" y="46520"/>
                  </a:lnTo>
                  <a:lnTo>
                    <a:pt x="3853650" y="54787"/>
                  </a:lnTo>
                  <a:lnTo>
                    <a:pt x="3862832" y="64211"/>
                  </a:lnTo>
                  <a:lnTo>
                    <a:pt x="3870960" y="74396"/>
                  </a:lnTo>
                  <a:lnTo>
                    <a:pt x="3878046" y="85344"/>
                  </a:lnTo>
                  <a:lnTo>
                    <a:pt x="3879024" y="87236"/>
                  </a:lnTo>
                  <a:lnTo>
                    <a:pt x="3895648" y="77927"/>
                  </a:lnTo>
                  <a:close/>
                </a:path>
                <a:path w="4049395" h="4270375">
                  <a:moveTo>
                    <a:pt x="3905097" y="4143794"/>
                  </a:moveTo>
                  <a:lnTo>
                    <a:pt x="3904056" y="4124769"/>
                  </a:lnTo>
                  <a:lnTo>
                    <a:pt x="3901363" y="4124985"/>
                  </a:lnTo>
                  <a:lnTo>
                    <a:pt x="3847249" y="4126877"/>
                  </a:lnTo>
                  <a:lnTo>
                    <a:pt x="3847922" y="4145927"/>
                  </a:lnTo>
                  <a:lnTo>
                    <a:pt x="3902024" y="4144048"/>
                  </a:lnTo>
                  <a:lnTo>
                    <a:pt x="3905097" y="4143794"/>
                  </a:lnTo>
                  <a:close/>
                </a:path>
                <a:path w="4049395" h="4270375">
                  <a:moveTo>
                    <a:pt x="3916019" y="174371"/>
                  </a:moveTo>
                  <a:lnTo>
                    <a:pt x="3915067" y="147066"/>
                  </a:lnTo>
                  <a:lnTo>
                    <a:pt x="3913809" y="132067"/>
                  </a:lnTo>
                  <a:lnTo>
                    <a:pt x="3911117" y="117424"/>
                  </a:lnTo>
                  <a:lnTo>
                    <a:pt x="3910761" y="116192"/>
                  </a:lnTo>
                  <a:lnTo>
                    <a:pt x="3892245" y="120713"/>
                  </a:lnTo>
                  <a:lnTo>
                    <a:pt x="3892562" y="121793"/>
                  </a:lnTo>
                  <a:lnTo>
                    <a:pt x="3894912" y="134607"/>
                  </a:lnTo>
                  <a:lnTo>
                    <a:pt x="3896004" y="147726"/>
                  </a:lnTo>
                  <a:lnTo>
                    <a:pt x="3896957" y="175044"/>
                  </a:lnTo>
                  <a:lnTo>
                    <a:pt x="3916019" y="174371"/>
                  </a:lnTo>
                  <a:close/>
                </a:path>
                <a:path w="4049395" h="4270375">
                  <a:moveTo>
                    <a:pt x="3919334" y="269468"/>
                  </a:moveTo>
                  <a:lnTo>
                    <a:pt x="3917340" y="212305"/>
                  </a:lnTo>
                  <a:lnTo>
                    <a:pt x="3898290" y="212979"/>
                  </a:lnTo>
                  <a:lnTo>
                    <a:pt x="3900284" y="270129"/>
                  </a:lnTo>
                  <a:lnTo>
                    <a:pt x="3919334" y="269468"/>
                  </a:lnTo>
                  <a:close/>
                </a:path>
                <a:path w="4049395" h="4270375">
                  <a:moveTo>
                    <a:pt x="3922661" y="364566"/>
                  </a:moveTo>
                  <a:lnTo>
                    <a:pt x="3920655" y="307403"/>
                  </a:lnTo>
                  <a:lnTo>
                    <a:pt x="3901605" y="308063"/>
                  </a:lnTo>
                  <a:lnTo>
                    <a:pt x="3903599" y="365226"/>
                  </a:lnTo>
                  <a:lnTo>
                    <a:pt x="3922661" y="364566"/>
                  </a:lnTo>
                  <a:close/>
                </a:path>
                <a:path w="4049395" h="4270375">
                  <a:moveTo>
                    <a:pt x="3925976" y="459651"/>
                  </a:moveTo>
                  <a:lnTo>
                    <a:pt x="3923982" y="402501"/>
                  </a:lnTo>
                  <a:lnTo>
                    <a:pt x="3904932" y="403161"/>
                  </a:lnTo>
                  <a:lnTo>
                    <a:pt x="3906926" y="460324"/>
                  </a:lnTo>
                  <a:lnTo>
                    <a:pt x="3925976" y="459651"/>
                  </a:lnTo>
                  <a:close/>
                </a:path>
                <a:path w="4049395" h="4270375">
                  <a:moveTo>
                    <a:pt x="3929303" y="554748"/>
                  </a:moveTo>
                  <a:lnTo>
                    <a:pt x="3927297" y="497586"/>
                  </a:lnTo>
                  <a:lnTo>
                    <a:pt x="3908247" y="498259"/>
                  </a:lnTo>
                  <a:lnTo>
                    <a:pt x="3910241" y="555409"/>
                  </a:lnTo>
                  <a:lnTo>
                    <a:pt x="3929303" y="554748"/>
                  </a:lnTo>
                  <a:close/>
                </a:path>
                <a:path w="4049395" h="4270375">
                  <a:moveTo>
                    <a:pt x="3932618" y="649846"/>
                  </a:moveTo>
                  <a:lnTo>
                    <a:pt x="3930624" y="592683"/>
                  </a:lnTo>
                  <a:lnTo>
                    <a:pt x="3911574" y="593344"/>
                  </a:lnTo>
                  <a:lnTo>
                    <a:pt x="3913568" y="650506"/>
                  </a:lnTo>
                  <a:lnTo>
                    <a:pt x="3932618" y="649846"/>
                  </a:lnTo>
                  <a:close/>
                </a:path>
                <a:path w="4049395" h="4270375">
                  <a:moveTo>
                    <a:pt x="3935946" y="744943"/>
                  </a:moveTo>
                  <a:lnTo>
                    <a:pt x="3933939" y="687781"/>
                  </a:lnTo>
                  <a:lnTo>
                    <a:pt x="3914889" y="688441"/>
                  </a:lnTo>
                  <a:lnTo>
                    <a:pt x="3916883" y="745604"/>
                  </a:lnTo>
                  <a:lnTo>
                    <a:pt x="3935946" y="744943"/>
                  </a:lnTo>
                  <a:close/>
                </a:path>
                <a:path w="4049395" h="4270375">
                  <a:moveTo>
                    <a:pt x="3939260" y="840028"/>
                  </a:moveTo>
                  <a:lnTo>
                    <a:pt x="3937266" y="782878"/>
                  </a:lnTo>
                  <a:lnTo>
                    <a:pt x="3918216" y="783539"/>
                  </a:lnTo>
                  <a:lnTo>
                    <a:pt x="3920210" y="840701"/>
                  </a:lnTo>
                  <a:lnTo>
                    <a:pt x="3939260" y="840028"/>
                  </a:lnTo>
                  <a:close/>
                </a:path>
                <a:path w="4049395" h="4270375">
                  <a:moveTo>
                    <a:pt x="3942588" y="935126"/>
                  </a:moveTo>
                  <a:lnTo>
                    <a:pt x="3940581" y="877963"/>
                  </a:lnTo>
                  <a:lnTo>
                    <a:pt x="3921531" y="878636"/>
                  </a:lnTo>
                  <a:lnTo>
                    <a:pt x="3923525" y="935786"/>
                  </a:lnTo>
                  <a:lnTo>
                    <a:pt x="3942588" y="935126"/>
                  </a:lnTo>
                  <a:close/>
                </a:path>
                <a:path w="4049395" h="4270375">
                  <a:moveTo>
                    <a:pt x="3945902" y="1030224"/>
                  </a:moveTo>
                  <a:lnTo>
                    <a:pt x="3943908" y="973061"/>
                  </a:lnTo>
                  <a:lnTo>
                    <a:pt x="3924858" y="973721"/>
                  </a:lnTo>
                  <a:lnTo>
                    <a:pt x="3926852" y="1030884"/>
                  </a:lnTo>
                  <a:lnTo>
                    <a:pt x="3945902" y="1030224"/>
                  </a:lnTo>
                  <a:close/>
                </a:path>
                <a:path w="4049395" h="4270375">
                  <a:moveTo>
                    <a:pt x="3949217" y="1125308"/>
                  </a:moveTo>
                  <a:lnTo>
                    <a:pt x="3947223" y="1068158"/>
                  </a:lnTo>
                  <a:lnTo>
                    <a:pt x="3928173" y="1068819"/>
                  </a:lnTo>
                  <a:lnTo>
                    <a:pt x="3930167" y="1125982"/>
                  </a:lnTo>
                  <a:lnTo>
                    <a:pt x="3949217" y="1125308"/>
                  </a:lnTo>
                  <a:close/>
                </a:path>
                <a:path w="4049395" h="4270375">
                  <a:moveTo>
                    <a:pt x="3952544" y="1220406"/>
                  </a:moveTo>
                  <a:lnTo>
                    <a:pt x="3950551" y="1163243"/>
                  </a:lnTo>
                  <a:lnTo>
                    <a:pt x="3931501" y="1163916"/>
                  </a:lnTo>
                  <a:lnTo>
                    <a:pt x="3933494" y="1221079"/>
                  </a:lnTo>
                  <a:lnTo>
                    <a:pt x="3952544" y="1220406"/>
                  </a:lnTo>
                  <a:close/>
                </a:path>
                <a:path w="4049395" h="4270375">
                  <a:moveTo>
                    <a:pt x="3955859" y="1315504"/>
                  </a:moveTo>
                  <a:lnTo>
                    <a:pt x="3953865" y="1258341"/>
                  </a:lnTo>
                  <a:lnTo>
                    <a:pt x="3934815" y="1259014"/>
                  </a:lnTo>
                  <a:lnTo>
                    <a:pt x="3936809" y="1316164"/>
                  </a:lnTo>
                  <a:lnTo>
                    <a:pt x="3955859" y="1315504"/>
                  </a:lnTo>
                  <a:close/>
                </a:path>
                <a:path w="4049395" h="4270375">
                  <a:moveTo>
                    <a:pt x="3959187" y="1410601"/>
                  </a:moveTo>
                  <a:lnTo>
                    <a:pt x="3957193" y="1353439"/>
                  </a:lnTo>
                  <a:lnTo>
                    <a:pt x="3938130" y="1354099"/>
                  </a:lnTo>
                  <a:lnTo>
                    <a:pt x="3940137" y="1411262"/>
                  </a:lnTo>
                  <a:lnTo>
                    <a:pt x="3959187" y="1410601"/>
                  </a:lnTo>
                  <a:close/>
                </a:path>
                <a:path w="4049395" h="4270375">
                  <a:moveTo>
                    <a:pt x="3962501" y="1505686"/>
                  </a:moveTo>
                  <a:lnTo>
                    <a:pt x="3960507" y="1448536"/>
                  </a:lnTo>
                  <a:lnTo>
                    <a:pt x="3941457" y="1449197"/>
                  </a:lnTo>
                  <a:lnTo>
                    <a:pt x="3943451" y="1506359"/>
                  </a:lnTo>
                  <a:lnTo>
                    <a:pt x="3962501" y="1505686"/>
                  </a:lnTo>
                  <a:close/>
                </a:path>
                <a:path w="4049395" h="4270375">
                  <a:moveTo>
                    <a:pt x="3965829" y="1600784"/>
                  </a:moveTo>
                  <a:lnTo>
                    <a:pt x="3963835" y="1543621"/>
                  </a:lnTo>
                  <a:lnTo>
                    <a:pt x="3944772" y="1544294"/>
                  </a:lnTo>
                  <a:lnTo>
                    <a:pt x="3946779" y="1601457"/>
                  </a:lnTo>
                  <a:lnTo>
                    <a:pt x="3965829" y="1600784"/>
                  </a:lnTo>
                  <a:close/>
                </a:path>
                <a:path w="4049395" h="4270375">
                  <a:moveTo>
                    <a:pt x="3969143" y="1695881"/>
                  </a:moveTo>
                  <a:lnTo>
                    <a:pt x="3967149" y="1638719"/>
                  </a:lnTo>
                  <a:lnTo>
                    <a:pt x="3948099" y="1639392"/>
                  </a:lnTo>
                  <a:lnTo>
                    <a:pt x="3950093" y="1696542"/>
                  </a:lnTo>
                  <a:lnTo>
                    <a:pt x="3969143" y="1695881"/>
                  </a:lnTo>
                  <a:close/>
                </a:path>
                <a:path w="4049395" h="4270375">
                  <a:moveTo>
                    <a:pt x="3972471" y="1790979"/>
                  </a:moveTo>
                  <a:lnTo>
                    <a:pt x="3970477" y="1733816"/>
                  </a:lnTo>
                  <a:lnTo>
                    <a:pt x="3951414" y="1734477"/>
                  </a:lnTo>
                  <a:lnTo>
                    <a:pt x="3953421" y="1791639"/>
                  </a:lnTo>
                  <a:lnTo>
                    <a:pt x="3972471" y="1790979"/>
                  </a:lnTo>
                  <a:close/>
                </a:path>
                <a:path w="4049395" h="4270375">
                  <a:moveTo>
                    <a:pt x="3975785" y="1886064"/>
                  </a:moveTo>
                  <a:lnTo>
                    <a:pt x="3973792" y="1828914"/>
                  </a:lnTo>
                  <a:lnTo>
                    <a:pt x="3954742" y="1829574"/>
                  </a:lnTo>
                  <a:lnTo>
                    <a:pt x="3956735" y="1886737"/>
                  </a:lnTo>
                  <a:lnTo>
                    <a:pt x="3975785" y="1886064"/>
                  </a:lnTo>
                  <a:close/>
                </a:path>
                <a:path w="4049395" h="4270375">
                  <a:moveTo>
                    <a:pt x="3979113" y="1981161"/>
                  </a:moveTo>
                  <a:lnTo>
                    <a:pt x="3977119" y="1923999"/>
                  </a:lnTo>
                  <a:lnTo>
                    <a:pt x="3958056" y="1924672"/>
                  </a:lnTo>
                  <a:lnTo>
                    <a:pt x="3960063" y="1981822"/>
                  </a:lnTo>
                  <a:lnTo>
                    <a:pt x="3979113" y="1981161"/>
                  </a:lnTo>
                  <a:close/>
                </a:path>
                <a:path w="4049395" h="4270375">
                  <a:moveTo>
                    <a:pt x="3982428" y="2076259"/>
                  </a:moveTo>
                  <a:lnTo>
                    <a:pt x="3980434" y="2019096"/>
                  </a:lnTo>
                  <a:lnTo>
                    <a:pt x="3961384" y="2019757"/>
                  </a:lnTo>
                  <a:lnTo>
                    <a:pt x="3963378" y="2076919"/>
                  </a:lnTo>
                  <a:lnTo>
                    <a:pt x="3982428" y="2076259"/>
                  </a:lnTo>
                  <a:close/>
                </a:path>
                <a:path w="4049395" h="4270375">
                  <a:moveTo>
                    <a:pt x="3985755" y="2171357"/>
                  </a:moveTo>
                  <a:lnTo>
                    <a:pt x="3983761" y="2114194"/>
                  </a:lnTo>
                  <a:lnTo>
                    <a:pt x="3964698" y="2114854"/>
                  </a:lnTo>
                  <a:lnTo>
                    <a:pt x="3966692" y="2172017"/>
                  </a:lnTo>
                  <a:lnTo>
                    <a:pt x="3985755" y="2171357"/>
                  </a:lnTo>
                  <a:close/>
                </a:path>
                <a:path w="4049395" h="4270375">
                  <a:moveTo>
                    <a:pt x="3989070" y="2266442"/>
                  </a:moveTo>
                  <a:lnTo>
                    <a:pt x="3987076" y="2209279"/>
                  </a:lnTo>
                  <a:lnTo>
                    <a:pt x="3968026" y="2209952"/>
                  </a:lnTo>
                  <a:lnTo>
                    <a:pt x="3970020" y="2267115"/>
                  </a:lnTo>
                  <a:lnTo>
                    <a:pt x="3989070" y="2266442"/>
                  </a:lnTo>
                  <a:close/>
                </a:path>
                <a:path w="4049395" h="4270375">
                  <a:moveTo>
                    <a:pt x="3992397" y="2361539"/>
                  </a:moveTo>
                  <a:lnTo>
                    <a:pt x="3990390" y="2304377"/>
                  </a:lnTo>
                  <a:lnTo>
                    <a:pt x="3971340" y="2305050"/>
                  </a:lnTo>
                  <a:lnTo>
                    <a:pt x="3973334" y="2362200"/>
                  </a:lnTo>
                  <a:lnTo>
                    <a:pt x="3992397" y="2361539"/>
                  </a:lnTo>
                  <a:close/>
                </a:path>
                <a:path w="4049395" h="4270375">
                  <a:moveTo>
                    <a:pt x="3995712" y="2456637"/>
                  </a:moveTo>
                  <a:lnTo>
                    <a:pt x="3993718" y="2399474"/>
                  </a:lnTo>
                  <a:lnTo>
                    <a:pt x="3974668" y="2400135"/>
                  </a:lnTo>
                  <a:lnTo>
                    <a:pt x="3976662" y="2457297"/>
                  </a:lnTo>
                  <a:lnTo>
                    <a:pt x="3995712" y="2456637"/>
                  </a:lnTo>
                  <a:close/>
                </a:path>
                <a:path w="4049395" h="4270375">
                  <a:moveTo>
                    <a:pt x="3997820" y="4105783"/>
                  </a:moveTo>
                  <a:lnTo>
                    <a:pt x="3985183" y="4091508"/>
                  </a:lnTo>
                  <a:lnTo>
                    <a:pt x="3984879" y="4091813"/>
                  </a:lnTo>
                  <a:lnTo>
                    <a:pt x="3974693" y="4099941"/>
                  </a:lnTo>
                  <a:lnTo>
                    <a:pt x="3963835" y="4106976"/>
                  </a:lnTo>
                  <a:lnTo>
                    <a:pt x="3952049" y="4113060"/>
                  </a:lnTo>
                  <a:lnTo>
                    <a:pt x="3939819" y="4117924"/>
                  </a:lnTo>
                  <a:lnTo>
                    <a:pt x="3938625" y="4118279"/>
                  </a:lnTo>
                  <a:lnTo>
                    <a:pt x="3944620" y="4136364"/>
                  </a:lnTo>
                  <a:lnTo>
                    <a:pt x="3985831" y="4115422"/>
                  </a:lnTo>
                  <a:lnTo>
                    <a:pt x="3997477" y="4106126"/>
                  </a:lnTo>
                  <a:lnTo>
                    <a:pt x="3997820" y="4105783"/>
                  </a:lnTo>
                  <a:close/>
                </a:path>
                <a:path w="4049395" h="4270375">
                  <a:moveTo>
                    <a:pt x="3999039" y="2551722"/>
                  </a:moveTo>
                  <a:lnTo>
                    <a:pt x="3997033" y="2494572"/>
                  </a:lnTo>
                  <a:lnTo>
                    <a:pt x="3977983" y="2495232"/>
                  </a:lnTo>
                  <a:lnTo>
                    <a:pt x="3979976" y="2552395"/>
                  </a:lnTo>
                  <a:lnTo>
                    <a:pt x="3999039" y="2551722"/>
                  </a:lnTo>
                  <a:close/>
                </a:path>
                <a:path w="4049395" h="4270375">
                  <a:moveTo>
                    <a:pt x="4002354" y="2646819"/>
                  </a:moveTo>
                  <a:lnTo>
                    <a:pt x="4000360" y="2589657"/>
                  </a:lnTo>
                  <a:lnTo>
                    <a:pt x="3981310" y="2590330"/>
                  </a:lnTo>
                  <a:lnTo>
                    <a:pt x="3983304" y="2647492"/>
                  </a:lnTo>
                  <a:lnTo>
                    <a:pt x="4002354" y="2646819"/>
                  </a:lnTo>
                  <a:close/>
                </a:path>
                <a:path w="4049395" h="4270375">
                  <a:moveTo>
                    <a:pt x="4005681" y="2741917"/>
                  </a:moveTo>
                  <a:lnTo>
                    <a:pt x="4003675" y="2684754"/>
                  </a:lnTo>
                  <a:lnTo>
                    <a:pt x="3984625" y="2685415"/>
                  </a:lnTo>
                  <a:lnTo>
                    <a:pt x="3986619" y="2742577"/>
                  </a:lnTo>
                  <a:lnTo>
                    <a:pt x="4005681" y="2741917"/>
                  </a:lnTo>
                  <a:close/>
                </a:path>
                <a:path w="4049395" h="4270375">
                  <a:moveTo>
                    <a:pt x="4008996" y="2837015"/>
                  </a:moveTo>
                  <a:lnTo>
                    <a:pt x="4007002" y="2779852"/>
                  </a:lnTo>
                  <a:lnTo>
                    <a:pt x="3987952" y="2780512"/>
                  </a:lnTo>
                  <a:lnTo>
                    <a:pt x="3989946" y="2837675"/>
                  </a:lnTo>
                  <a:lnTo>
                    <a:pt x="4008996" y="2837015"/>
                  </a:lnTo>
                  <a:close/>
                </a:path>
                <a:path w="4049395" h="4270375">
                  <a:moveTo>
                    <a:pt x="4012323" y="2932099"/>
                  </a:moveTo>
                  <a:lnTo>
                    <a:pt x="4010317" y="2874949"/>
                  </a:lnTo>
                  <a:lnTo>
                    <a:pt x="3991267" y="2875610"/>
                  </a:lnTo>
                  <a:lnTo>
                    <a:pt x="3993261" y="2932773"/>
                  </a:lnTo>
                  <a:lnTo>
                    <a:pt x="4012323" y="2932099"/>
                  </a:lnTo>
                  <a:close/>
                </a:path>
                <a:path w="4049395" h="4270375">
                  <a:moveTo>
                    <a:pt x="4015638" y="3027197"/>
                  </a:moveTo>
                  <a:lnTo>
                    <a:pt x="4013644" y="2970034"/>
                  </a:lnTo>
                  <a:lnTo>
                    <a:pt x="3994594" y="2970707"/>
                  </a:lnTo>
                  <a:lnTo>
                    <a:pt x="3996588" y="3027857"/>
                  </a:lnTo>
                  <a:lnTo>
                    <a:pt x="4015638" y="3027197"/>
                  </a:lnTo>
                  <a:close/>
                </a:path>
                <a:path w="4049395" h="4270375">
                  <a:moveTo>
                    <a:pt x="4018953" y="3122295"/>
                  </a:moveTo>
                  <a:lnTo>
                    <a:pt x="4016959" y="3065132"/>
                  </a:lnTo>
                  <a:lnTo>
                    <a:pt x="3997909" y="3065792"/>
                  </a:lnTo>
                  <a:lnTo>
                    <a:pt x="3999903" y="3122955"/>
                  </a:lnTo>
                  <a:lnTo>
                    <a:pt x="4018953" y="3122295"/>
                  </a:lnTo>
                  <a:close/>
                </a:path>
                <a:path w="4049395" h="4270375">
                  <a:moveTo>
                    <a:pt x="4022280" y="3217392"/>
                  </a:moveTo>
                  <a:lnTo>
                    <a:pt x="4020286" y="3160230"/>
                  </a:lnTo>
                  <a:lnTo>
                    <a:pt x="4001236" y="3160890"/>
                  </a:lnTo>
                  <a:lnTo>
                    <a:pt x="4003230" y="3218053"/>
                  </a:lnTo>
                  <a:lnTo>
                    <a:pt x="4022280" y="3217392"/>
                  </a:lnTo>
                  <a:close/>
                </a:path>
                <a:path w="4049395" h="4270375">
                  <a:moveTo>
                    <a:pt x="4025595" y="3312477"/>
                  </a:moveTo>
                  <a:lnTo>
                    <a:pt x="4023601" y="3255327"/>
                  </a:lnTo>
                  <a:lnTo>
                    <a:pt x="4004551" y="3255988"/>
                  </a:lnTo>
                  <a:lnTo>
                    <a:pt x="4006545" y="3313150"/>
                  </a:lnTo>
                  <a:lnTo>
                    <a:pt x="4025595" y="3312477"/>
                  </a:lnTo>
                  <a:close/>
                </a:path>
                <a:path w="4049395" h="4270375">
                  <a:moveTo>
                    <a:pt x="4028922" y="3407575"/>
                  </a:moveTo>
                  <a:lnTo>
                    <a:pt x="4026928" y="3350412"/>
                  </a:lnTo>
                  <a:lnTo>
                    <a:pt x="4007878" y="3351085"/>
                  </a:lnTo>
                  <a:lnTo>
                    <a:pt x="4009872" y="3408235"/>
                  </a:lnTo>
                  <a:lnTo>
                    <a:pt x="4028922" y="3407575"/>
                  </a:lnTo>
                  <a:close/>
                </a:path>
                <a:path w="4049395" h="4270375">
                  <a:moveTo>
                    <a:pt x="4032237" y="3502672"/>
                  </a:moveTo>
                  <a:lnTo>
                    <a:pt x="4030243" y="3445510"/>
                  </a:lnTo>
                  <a:lnTo>
                    <a:pt x="4011193" y="3446170"/>
                  </a:lnTo>
                  <a:lnTo>
                    <a:pt x="4013187" y="3503333"/>
                  </a:lnTo>
                  <a:lnTo>
                    <a:pt x="4032237" y="3502672"/>
                  </a:lnTo>
                  <a:close/>
                </a:path>
                <a:path w="4049395" h="4270375">
                  <a:moveTo>
                    <a:pt x="4035564" y="3597757"/>
                  </a:moveTo>
                  <a:lnTo>
                    <a:pt x="4033570" y="3540607"/>
                  </a:lnTo>
                  <a:lnTo>
                    <a:pt x="4014508" y="3541268"/>
                  </a:lnTo>
                  <a:lnTo>
                    <a:pt x="4016514" y="3598430"/>
                  </a:lnTo>
                  <a:lnTo>
                    <a:pt x="4035564" y="3597757"/>
                  </a:lnTo>
                  <a:close/>
                </a:path>
                <a:path w="4049395" h="4270375">
                  <a:moveTo>
                    <a:pt x="4038879" y="3692855"/>
                  </a:moveTo>
                  <a:lnTo>
                    <a:pt x="4036885" y="3635692"/>
                  </a:lnTo>
                  <a:lnTo>
                    <a:pt x="4017835" y="3636365"/>
                  </a:lnTo>
                  <a:lnTo>
                    <a:pt x="4019829" y="3693528"/>
                  </a:lnTo>
                  <a:lnTo>
                    <a:pt x="4038879" y="3692855"/>
                  </a:lnTo>
                  <a:close/>
                </a:path>
                <a:path w="4049395" h="4270375">
                  <a:moveTo>
                    <a:pt x="4042206" y="3787952"/>
                  </a:moveTo>
                  <a:lnTo>
                    <a:pt x="4040213" y="3730790"/>
                  </a:lnTo>
                  <a:lnTo>
                    <a:pt x="4021150" y="3731463"/>
                  </a:lnTo>
                  <a:lnTo>
                    <a:pt x="4023156" y="3788613"/>
                  </a:lnTo>
                  <a:lnTo>
                    <a:pt x="4042206" y="3787952"/>
                  </a:lnTo>
                  <a:close/>
                </a:path>
                <a:path w="4049395" h="4270375">
                  <a:moveTo>
                    <a:pt x="4045521" y="3883050"/>
                  </a:moveTo>
                  <a:lnTo>
                    <a:pt x="4043527" y="3825887"/>
                  </a:lnTo>
                  <a:lnTo>
                    <a:pt x="4024477" y="3826548"/>
                  </a:lnTo>
                  <a:lnTo>
                    <a:pt x="4026471" y="3883710"/>
                  </a:lnTo>
                  <a:lnTo>
                    <a:pt x="4045521" y="3883050"/>
                  </a:lnTo>
                  <a:close/>
                </a:path>
                <a:path w="4049395" h="4270375">
                  <a:moveTo>
                    <a:pt x="4047020" y="4017314"/>
                  </a:moveTo>
                  <a:lnTo>
                    <a:pt x="4028224" y="4014101"/>
                  </a:lnTo>
                  <a:lnTo>
                    <a:pt x="4025709" y="4025811"/>
                  </a:lnTo>
                  <a:lnTo>
                    <a:pt x="4021709" y="4038358"/>
                  </a:lnTo>
                  <a:lnTo>
                    <a:pt x="4016502" y="4050449"/>
                  </a:lnTo>
                  <a:lnTo>
                    <a:pt x="4010202" y="4061853"/>
                  </a:lnTo>
                  <a:lnTo>
                    <a:pt x="4008602" y="4064190"/>
                  </a:lnTo>
                  <a:lnTo>
                    <a:pt x="4024579" y="4074553"/>
                  </a:lnTo>
                  <a:lnTo>
                    <a:pt x="4026420" y="4071886"/>
                  </a:lnTo>
                  <a:lnTo>
                    <a:pt x="4033621" y="4058843"/>
                  </a:lnTo>
                  <a:lnTo>
                    <a:pt x="4039565" y="4045026"/>
                  </a:lnTo>
                  <a:lnTo>
                    <a:pt x="4044150" y="4030700"/>
                  </a:lnTo>
                  <a:lnTo>
                    <a:pt x="4047020" y="4017314"/>
                  </a:lnTo>
                  <a:close/>
                </a:path>
                <a:path w="4049395" h="4270375">
                  <a:moveTo>
                    <a:pt x="4048849" y="3978135"/>
                  </a:moveTo>
                  <a:lnTo>
                    <a:pt x="4046855" y="3920985"/>
                  </a:lnTo>
                  <a:lnTo>
                    <a:pt x="4027792" y="3921645"/>
                  </a:lnTo>
                  <a:lnTo>
                    <a:pt x="4029799" y="3978808"/>
                  </a:lnTo>
                  <a:lnTo>
                    <a:pt x="4048849" y="3978135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C4AB669D-951D-484F-830F-79FEE64981AD}"/>
                </a:ext>
              </a:extLst>
            </p:cNvPr>
            <p:cNvSpPr/>
            <p:nvPr/>
          </p:nvSpPr>
          <p:spPr>
            <a:xfrm>
              <a:off x="7406707" y="1982747"/>
              <a:ext cx="4166235" cy="3965575"/>
            </a:xfrm>
            <a:custGeom>
              <a:avLst/>
              <a:gdLst/>
              <a:ahLst/>
              <a:cxnLst/>
              <a:rect l="l" t="t" r="r" b="b"/>
              <a:pathLst>
                <a:path w="4166234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6065" y="42364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42364" y="16065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070352" y="0"/>
                  </a:lnTo>
                  <a:lnTo>
                    <a:pt x="4076611" y="0"/>
                  </a:lnTo>
                  <a:lnTo>
                    <a:pt x="4082810" y="610"/>
                  </a:lnTo>
                  <a:lnTo>
                    <a:pt x="4123311" y="16065"/>
                  </a:lnTo>
                  <a:lnTo>
                    <a:pt x="4128516" y="19542"/>
                  </a:lnTo>
                  <a:lnTo>
                    <a:pt x="4156025" y="53062"/>
                  </a:lnTo>
                  <a:lnTo>
                    <a:pt x="4165677" y="95324"/>
                  </a:lnTo>
                  <a:lnTo>
                    <a:pt x="4165677" y="3870171"/>
                  </a:lnTo>
                  <a:lnTo>
                    <a:pt x="4156025" y="3912432"/>
                  </a:lnTo>
                  <a:lnTo>
                    <a:pt x="4128516" y="3945953"/>
                  </a:lnTo>
                  <a:lnTo>
                    <a:pt x="4088949" y="3963663"/>
                  </a:lnTo>
                  <a:lnTo>
                    <a:pt x="4070352" y="3965495"/>
                  </a:lnTo>
                  <a:lnTo>
                    <a:pt x="95324" y="3965495"/>
                  </a:lnTo>
                  <a:lnTo>
                    <a:pt x="53062" y="3955843"/>
                  </a:lnTo>
                  <a:lnTo>
                    <a:pt x="19542" y="3928334"/>
                  </a:lnTo>
                  <a:lnTo>
                    <a:pt x="1831" y="3888767"/>
                  </a:lnTo>
                  <a:lnTo>
                    <a:pt x="610" y="3882629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7">
              <a:extLst>
                <a:ext uri="{FF2B5EF4-FFF2-40B4-BE49-F238E27FC236}">
                  <a16:creationId xmlns:a16="http://schemas.microsoft.com/office/drawing/2014/main" id="{EF522328-9D27-45CF-A103-C9456259B51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5772" y="2001812"/>
              <a:ext cx="4127547" cy="3927366"/>
            </a:xfrm>
            <a:prstGeom prst="rect">
              <a:avLst/>
            </a:prstGeom>
          </p:spPr>
        </p:pic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7F552BA2-0D4D-4AF0-9D61-CE37B93CD6AB}"/>
                </a:ext>
              </a:extLst>
            </p:cNvPr>
            <p:cNvSpPr/>
            <p:nvPr/>
          </p:nvSpPr>
          <p:spPr>
            <a:xfrm>
              <a:off x="7578291" y="5433491"/>
              <a:ext cx="1506220" cy="343535"/>
            </a:xfrm>
            <a:custGeom>
              <a:avLst/>
              <a:gdLst/>
              <a:ahLst/>
              <a:cxnLst/>
              <a:rect l="l" t="t" r="r" b="b"/>
              <a:pathLst>
                <a:path w="1506220" h="343535">
                  <a:moveTo>
                    <a:pt x="1434873" y="343167"/>
                  </a:moveTo>
                  <a:lnTo>
                    <a:pt x="71252" y="343167"/>
                  </a:lnTo>
                  <a:lnTo>
                    <a:pt x="66293" y="342679"/>
                  </a:lnTo>
                  <a:lnTo>
                    <a:pt x="29728" y="327533"/>
                  </a:lnTo>
                  <a:lnTo>
                    <a:pt x="3888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434873" y="0"/>
                  </a:lnTo>
                  <a:lnTo>
                    <a:pt x="1476396" y="15633"/>
                  </a:lnTo>
                  <a:lnTo>
                    <a:pt x="1502236" y="51702"/>
                  </a:lnTo>
                  <a:lnTo>
                    <a:pt x="1506125" y="71252"/>
                  </a:lnTo>
                  <a:lnTo>
                    <a:pt x="1506125" y="271915"/>
                  </a:lnTo>
                  <a:lnTo>
                    <a:pt x="1490491" y="313438"/>
                  </a:lnTo>
                  <a:lnTo>
                    <a:pt x="1454423" y="339278"/>
                  </a:lnTo>
                  <a:lnTo>
                    <a:pt x="1439832" y="342679"/>
                  </a:lnTo>
                  <a:lnTo>
                    <a:pt x="1434873" y="343167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03E8B092-843E-443E-9445-2FD614F1A2B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30810" y="5566946"/>
              <a:ext cx="76259" cy="76259"/>
            </a:xfrm>
            <a:prstGeom prst="rect">
              <a:avLst/>
            </a:prstGeom>
          </p:spPr>
        </p:pic>
      </p:grpSp>
      <p:sp>
        <p:nvSpPr>
          <p:cNvPr id="30" name="object 30">
            <a:extLst>
              <a:ext uri="{FF2B5EF4-FFF2-40B4-BE49-F238E27FC236}">
                <a16:creationId xmlns:a16="http://schemas.microsoft.com/office/drawing/2014/main" id="{153829C7-6682-42F4-B854-BED94E7A533D}"/>
              </a:ext>
            </a:extLst>
          </p:cNvPr>
          <p:cNvSpPr txBox="1"/>
          <p:nvPr/>
        </p:nvSpPr>
        <p:spPr>
          <a:xfrm>
            <a:off x="5905318" y="4129937"/>
            <a:ext cx="80152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Version</a:t>
            </a: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Control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56443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项目状态评估与协调机制</a:t>
            </a:r>
            <a:endParaRPr lang="zh-CN" altLang="en-US" dirty="0"/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互联网产品开发评估</a:t>
            </a:r>
          </a:p>
        </p:txBody>
      </p:sp>
    </p:spTree>
    <p:extLst>
      <p:ext uri="{BB962C8B-B14F-4D97-AF65-F5344CB8AC3E}">
        <p14:creationId xmlns:p14="http://schemas.microsoft.com/office/powerpoint/2010/main" val="2426666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项目状态评估引言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项目状态评估与协调机制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15483A62-D07C-42B8-8394-B1292FA1B8B3}"/>
              </a:ext>
            </a:extLst>
          </p:cNvPr>
          <p:cNvGrpSpPr/>
          <p:nvPr/>
        </p:nvGrpSpPr>
        <p:grpSpPr>
          <a:xfrm>
            <a:off x="522043" y="1233802"/>
            <a:ext cx="4525804" cy="1301591"/>
            <a:chOff x="762595" y="1391736"/>
            <a:chExt cx="6034405" cy="173545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B665EFE3-E763-407F-8FDD-C3F00812193B}"/>
                </a:ext>
              </a:extLst>
            </p:cNvPr>
            <p:cNvSpPr/>
            <p:nvPr/>
          </p:nvSpPr>
          <p:spPr>
            <a:xfrm>
              <a:off x="800725" y="1391736"/>
              <a:ext cx="5996305" cy="1735455"/>
            </a:xfrm>
            <a:custGeom>
              <a:avLst/>
              <a:gdLst/>
              <a:ahLst/>
              <a:cxnLst/>
              <a:rect l="l" t="t" r="r" b="b"/>
              <a:pathLst>
                <a:path w="5996305" h="1735455">
                  <a:moveTo>
                    <a:pt x="5889027" y="1734904"/>
                  </a:moveTo>
                  <a:lnTo>
                    <a:pt x="71252" y="1734904"/>
                  </a:lnTo>
                  <a:lnTo>
                    <a:pt x="66293" y="1734171"/>
                  </a:lnTo>
                  <a:lnTo>
                    <a:pt x="29728" y="1711453"/>
                  </a:lnTo>
                  <a:lnTo>
                    <a:pt x="10070" y="1677821"/>
                  </a:lnTo>
                  <a:lnTo>
                    <a:pt x="488" y="1635464"/>
                  </a:lnTo>
                  <a:lnTo>
                    <a:pt x="0" y="1628026"/>
                  </a:lnTo>
                  <a:lnTo>
                    <a:pt x="0" y="162051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889027" y="0"/>
                  </a:lnTo>
                  <a:lnTo>
                    <a:pt x="5932229" y="11581"/>
                  </a:lnTo>
                  <a:lnTo>
                    <a:pt x="5967712" y="38814"/>
                  </a:lnTo>
                  <a:lnTo>
                    <a:pt x="5990072" y="77553"/>
                  </a:lnTo>
                  <a:lnTo>
                    <a:pt x="5995905" y="106878"/>
                  </a:lnTo>
                  <a:lnTo>
                    <a:pt x="5995905" y="1628026"/>
                  </a:lnTo>
                  <a:lnTo>
                    <a:pt x="5984323" y="1671228"/>
                  </a:lnTo>
                  <a:lnTo>
                    <a:pt x="5957090" y="1706711"/>
                  </a:lnTo>
                  <a:lnTo>
                    <a:pt x="5918351" y="1729071"/>
                  </a:lnTo>
                  <a:lnTo>
                    <a:pt x="5896465" y="1734171"/>
                  </a:lnTo>
                  <a:lnTo>
                    <a:pt x="5889027" y="17349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D622342D-CDAD-4AEB-B448-53AAFD101C4D}"/>
                </a:ext>
              </a:extLst>
            </p:cNvPr>
            <p:cNvSpPr/>
            <p:nvPr/>
          </p:nvSpPr>
          <p:spPr>
            <a:xfrm>
              <a:off x="762595" y="1392002"/>
              <a:ext cx="109220" cy="1734820"/>
            </a:xfrm>
            <a:custGeom>
              <a:avLst/>
              <a:gdLst/>
              <a:ahLst/>
              <a:cxnLst/>
              <a:rect l="l" t="t" r="r" b="b"/>
              <a:pathLst>
                <a:path w="109219" h="1734820">
                  <a:moveTo>
                    <a:pt x="108888" y="1734373"/>
                  </a:moveTo>
                  <a:lnTo>
                    <a:pt x="70614" y="1725931"/>
                  </a:lnTo>
                  <a:lnTo>
                    <a:pt x="33503" y="1701134"/>
                  </a:lnTo>
                  <a:lnTo>
                    <a:pt x="8707" y="1664024"/>
                  </a:lnTo>
                  <a:lnTo>
                    <a:pt x="0" y="162024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620249"/>
                  </a:lnTo>
                  <a:lnTo>
                    <a:pt x="79161" y="1664024"/>
                  </a:lnTo>
                  <a:lnTo>
                    <a:pt x="90211" y="1708717"/>
                  </a:lnTo>
                  <a:lnTo>
                    <a:pt x="104469" y="1731735"/>
                  </a:lnTo>
                  <a:lnTo>
                    <a:pt x="108888" y="1734373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7">
              <a:extLst>
                <a:ext uri="{FF2B5EF4-FFF2-40B4-BE49-F238E27FC236}">
                  <a16:creationId xmlns:a16="http://schemas.microsoft.com/office/drawing/2014/main" id="{700AFE42-0994-4C6A-90F7-121BE81552E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1373" y="1544255"/>
              <a:ext cx="305038" cy="381297"/>
            </a:xfrm>
            <a:prstGeom prst="rect">
              <a:avLst/>
            </a:prstGeom>
          </p:spPr>
        </p:pic>
      </p:grpSp>
      <p:sp>
        <p:nvSpPr>
          <p:cNvPr id="14" name="object 8">
            <a:extLst>
              <a:ext uri="{FF2B5EF4-FFF2-40B4-BE49-F238E27FC236}">
                <a16:creationId xmlns:a16="http://schemas.microsoft.com/office/drawing/2014/main" id="{E14D8E9B-56D5-42D1-B10B-62F476447FA2}"/>
              </a:ext>
            </a:extLst>
          </p:cNvPr>
          <p:cNvSpPr txBox="1"/>
          <p:nvPr/>
        </p:nvSpPr>
        <p:spPr>
          <a:xfrm>
            <a:off x="798490" y="1431607"/>
            <a:ext cx="3880009" cy="82246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3999"/>
              </a:lnSpc>
              <a:spcBef>
                <a:spcPts val="75"/>
              </a:spcBef>
            </a:pP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实现从</a:t>
            </a:r>
            <a:r>
              <a:rPr sz="1613" b="1" kern="0" dirty="0">
                <a:solidFill>
                  <a:srgbClr val="2562EB"/>
                </a:solidFill>
                <a:latin typeface="微软雅黑"/>
                <a:cs typeface="微软雅黑"/>
              </a:rPr>
              <a:t>“被动应对”</a:t>
            </a: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到</a:t>
            </a:r>
            <a:r>
              <a:rPr sz="1613" b="1" kern="0" dirty="0">
                <a:solidFill>
                  <a:srgbClr val="2562EB"/>
                </a:solidFill>
                <a:latin typeface="微软雅黑"/>
                <a:cs typeface="微软雅黑"/>
              </a:rPr>
              <a:t>“主动监控”</a:t>
            </a:r>
            <a:r>
              <a:rPr sz="1613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的根</a:t>
            </a:r>
            <a:r>
              <a:rPr sz="1613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本转变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88"/>
              </a:spcBef>
            </a:pPr>
            <a:r>
              <a:rPr sz="938" kern="0" spc="-4" dirty="0">
                <a:solidFill>
                  <a:srgbClr val="6A7280"/>
                </a:solidFill>
                <a:latin typeface="微软雅黑"/>
                <a:cs typeface="微软雅黑"/>
              </a:rPr>
              <a:t>摒弃传统的救火式管理，建立前瞻性的项目健康度评估机制。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9">
            <a:extLst>
              <a:ext uri="{FF2B5EF4-FFF2-40B4-BE49-F238E27FC236}">
                <a16:creationId xmlns:a16="http://schemas.microsoft.com/office/drawing/2014/main" id="{E8425EF4-A046-490E-8341-BF88D549BBF9}"/>
              </a:ext>
            </a:extLst>
          </p:cNvPr>
          <p:cNvGrpSpPr/>
          <p:nvPr/>
        </p:nvGrpSpPr>
        <p:grpSpPr>
          <a:xfrm>
            <a:off x="522043" y="2820952"/>
            <a:ext cx="4525804" cy="886778"/>
            <a:chOff x="762595" y="3507938"/>
            <a:chExt cx="6034405" cy="1182370"/>
          </a:xfrm>
        </p:grpSpPr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AEEF779E-AA6D-4A04-9669-29C948CBA2C2}"/>
                </a:ext>
              </a:extLst>
            </p:cNvPr>
            <p:cNvSpPr/>
            <p:nvPr/>
          </p:nvSpPr>
          <p:spPr>
            <a:xfrm>
              <a:off x="762595" y="3507938"/>
              <a:ext cx="6034405" cy="1182370"/>
            </a:xfrm>
            <a:custGeom>
              <a:avLst/>
              <a:gdLst/>
              <a:ahLst/>
              <a:cxnLst/>
              <a:rect l="l" t="t" r="r" b="b"/>
              <a:pathLst>
                <a:path w="6034405" h="1182370">
                  <a:moveTo>
                    <a:pt x="5962783" y="1182022"/>
                  </a:moveTo>
                  <a:lnTo>
                    <a:pt x="71252" y="1182022"/>
                  </a:lnTo>
                  <a:lnTo>
                    <a:pt x="66293" y="1181534"/>
                  </a:lnTo>
                  <a:lnTo>
                    <a:pt x="29728" y="1166388"/>
                  </a:lnTo>
                  <a:lnTo>
                    <a:pt x="3888" y="1130320"/>
                  </a:lnTo>
                  <a:lnTo>
                    <a:pt x="0" y="1110770"/>
                  </a:lnTo>
                  <a:lnTo>
                    <a:pt x="0" y="1105763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962783" y="0"/>
                  </a:lnTo>
                  <a:lnTo>
                    <a:pt x="6004307" y="15633"/>
                  </a:lnTo>
                  <a:lnTo>
                    <a:pt x="6030146" y="51702"/>
                  </a:lnTo>
                  <a:lnTo>
                    <a:pt x="6034035" y="71252"/>
                  </a:lnTo>
                  <a:lnTo>
                    <a:pt x="6034035" y="1110770"/>
                  </a:lnTo>
                  <a:lnTo>
                    <a:pt x="6018401" y="1152294"/>
                  </a:lnTo>
                  <a:lnTo>
                    <a:pt x="5982333" y="1178133"/>
                  </a:lnTo>
                  <a:lnTo>
                    <a:pt x="5967742" y="1181534"/>
                  </a:lnTo>
                  <a:lnTo>
                    <a:pt x="5962783" y="1182022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C75B44CD-0AEE-4C9C-9A7B-860646CBAF92}"/>
                </a:ext>
              </a:extLst>
            </p:cNvPr>
            <p:cNvSpPr/>
            <p:nvPr/>
          </p:nvSpPr>
          <p:spPr>
            <a:xfrm>
              <a:off x="953244" y="369858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2">
              <a:extLst>
                <a:ext uri="{FF2B5EF4-FFF2-40B4-BE49-F238E27FC236}">
                  <a16:creationId xmlns:a16="http://schemas.microsoft.com/office/drawing/2014/main" id="{6920D1D2-2BAB-4D88-9D03-20F25B743B6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633" y="3793911"/>
              <a:ext cx="238311" cy="266908"/>
            </a:xfrm>
            <a:prstGeom prst="rect">
              <a:avLst/>
            </a:prstGeom>
          </p:spPr>
        </p:pic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E9118FB2-1524-4A0D-9304-6C5CFD27221A}"/>
              </a:ext>
            </a:extLst>
          </p:cNvPr>
          <p:cNvSpPr txBox="1"/>
          <p:nvPr/>
        </p:nvSpPr>
        <p:spPr>
          <a:xfrm>
            <a:off x="1141658" y="2881135"/>
            <a:ext cx="3679508" cy="420019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构建协同监控体系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打造可执行、可视化的评估标准，打通跨部门信息壁垒，确保项目状态透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明化。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4">
            <a:extLst>
              <a:ext uri="{FF2B5EF4-FFF2-40B4-BE49-F238E27FC236}">
                <a16:creationId xmlns:a16="http://schemas.microsoft.com/office/drawing/2014/main" id="{54DBB189-D41D-449A-9555-D89C2258500A}"/>
              </a:ext>
            </a:extLst>
          </p:cNvPr>
          <p:cNvGrpSpPr/>
          <p:nvPr/>
        </p:nvGrpSpPr>
        <p:grpSpPr>
          <a:xfrm>
            <a:off x="522043" y="3879054"/>
            <a:ext cx="4525804" cy="886778"/>
            <a:chOff x="762595" y="4918740"/>
            <a:chExt cx="6034405" cy="1182370"/>
          </a:xfrm>
        </p:grpSpPr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BCB835D5-4233-4FD9-A16B-001C6E53A5FE}"/>
                </a:ext>
              </a:extLst>
            </p:cNvPr>
            <p:cNvSpPr/>
            <p:nvPr/>
          </p:nvSpPr>
          <p:spPr>
            <a:xfrm>
              <a:off x="762595" y="4918740"/>
              <a:ext cx="6034405" cy="1182370"/>
            </a:xfrm>
            <a:custGeom>
              <a:avLst/>
              <a:gdLst/>
              <a:ahLst/>
              <a:cxnLst/>
              <a:rect l="l" t="t" r="r" b="b"/>
              <a:pathLst>
                <a:path w="6034405" h="1182370">
                  <a:moveTo>
                    <a:pt x="5962783" y="1182022"/>
                  </a:moveTo>
                  <a:lnTo>
                    <a:pt x="71252" y="1182022"/>
                  </a:lnTo>
                  <a:lnTo>
                    <a:pt x="66293" y="1181534"/>
                  </a:lnTo>
                  <a:lnTo>
                    <a:pt x="29728" y="1166388"/>
                  </a:lnTo>
                  <a:lnTo>
                    <a:pt x="3888" y="1130320"/>
                  </a:lnTo>
                  <a:lnTo>
                    <a:pt x="0" y="1110770"/>
                  </a:lnTo>
                  <a:lnTo>
                    <a:pt x="0" y="1105763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962783" y="0"/>
                  </a:lnTo>
                  <a:lnTo>
                    <a:pt x="6004307" y="15633"/>
                  </a:lnTo>
                  <a:lnTo>
                    <a:pt x="6030146" y="51702"/>
                  </a:lnTo>
                  <a:lnTo>
                    <a:pt x="6034035" y="71252"/>
                  </a:lnTo>
                  <a:lnTo>
                    <a:pt x="6034035" y="1110770"/>
                  </a:lnTo>
                  <a:lnTo>
                    <a:pt x="6018401" y="1152294"/>
                  </a:lnTo>
                  <a:lnTo>
                    <a:pt x="5982333" y="1178133"/>
                  </a:lnTo>
                  <a:lnTo>
                    <a:pt x="5967742" y="1181534"/>
                  </a:lnTo>
                  <a:lnTo>
                    <a:pt x="5962783" y="1182022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B4BFE404-4291-43D6-B9E2-4F2E2FBC98EF}"/>
                </a:ext>
              </a:extLst>
            </p:cNvPr>
            <p:cNvSpPr/>
            <p:nvPr/>
          </p:nvSpPr>
          <p:spPr>
            <a:xfrm>
              <a:off x="953244" y="510938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C7D1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7">
              <a:extLst>
                <a:ext uri="{FF2B5EF4-FFF2-40B4-BE49-F238E27FC236}">
                  <a16:creationId xmlns:a16="http://schemas.microsoft.com/office/drawing/2014/main" id="{8317284A-E74A-4DFE-8B2F-34C8E22E3D4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6698" y="5204713"/>
              <a:ext cx="190648" cy="266908"/>
            </a:xfrm>
            <a:prstGeom prst="rect">
              <a:avLst/>
            </a:prstGeom>
          </p:spPr>
        </p:pic>
      </p:grpSp>
      <p:sp>
        <p:nvSpPr>
          <p:cNvPr id="24" name="object 18">
            <a:extLst>
              <a:ext uri="{FF2B5EF4-FFF2-40B4-BE49-F238E27FC236}">
                <a16:creationId xmlns:a16="http://schemas.microsoft.com/office/drawing/2014/main" id="{4EC020E4-CB9A-44A0-AA03-F9F58045068D}"/>
              </a:ext>
            </a:extLst>
          </p:cNvPr>
          <p:cNvSpPr txBox="1"/>
          <p:nvPr/>
        </p:nvSpPr>
        <p:spPr>
          <a:xfrm>
            <a:off x="1141658" y="3939235"/>
            <a:ext cx="3679508" cy="592694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保障开发进度与质量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通过实时数据反馈与动态调整机制，在风险爆发前进行干预，确保交付目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标达成。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19">
            <a:extLst>
              <a:ext uri="{FF2B5EF4-FFF2-40B4-BE49-F238E27FC236}">
                <a16:creationId xmlns:a16="http://schemas.microsoft.com/office/drawing/2014/main" id="{7C6C85AF-E45C-4AFE-8738-49F9D66427DC}"/>
              </a:ext>
            </a:extLst>
          </p:cNvPr>
          <p:cNvGrpSpPr/>
          <p:nvPr/>
        </p:nvGrpSpPr>
        <p:grpSpPr>
          <a:xfrm>
            <a:off x="5390737" y="1498327"/>
            <a:ext cx="3138964" cy="3002756"/>
            <a:chOff x="7254188" y="1744436"/>
            <a:chExt cx="4185285" cy="4003675"/>
          </a:xfrm>
        </p:grpSpPr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55B351DF-D0F2-493B-AB0C-62E36C328762}"/>
                </a:ext>
              </a:extLst>
            </p:cNvPr>
            <p:cNvSpPr/>
            <p:nvPr/>
          </p:nvSpPr>
          <p:spPr>
            <a:xfrm>
              <a:off x="7356509" y="1761065"/>
              <a:ext cx="3942715" cy="3951604"/>
            </a:xfrm>
            <a:custGeom>
              <a:avLst/>
              <a:gdLst/>
              <a:ahLst/>
              <a:cxnLst/>
              <a:rect l="l" t="t" r="r" b="b"/>
              <a:pathLst>
                <a:path w="3942715" h="3951604">
                  <a:moveTo>
                    <a:pt x="3797631" y="3769882"/>
                  </a:moveTo>
                  <a:lnTo>
                    <a:pt x="342097" y="3950979"/>
                  </a:lnTo>
                  <a:lnTo>
                    <a:pt x="334605" y="3951188"/>
                  </a:lnTo>
                  <a:lnTo>
                    <a:pt x="327129" y="3951030"/>
                  </a:lnTo>
                  <a:lnTo>
                    <a:pt x="283203" y="3942440"/>
                  </a:lnTo>
                  <a:lnTo>
                    <a:pt x="243659" y="3921472"/>
                  </a:lnTo>
                  <a:lnTo>
                    <a:pt x="211908" y="3889925"/>
                  </a:lnTo>
                  <a:lnTo>
                    <a:pt x="190678" y="3850521"/>
                  </a:lnTo>
                  <a:lnTo>
                    <a:pt x="181804" y="3806651"/>
                  </a:lnTo>
                  <a:lnTo>
                    <a:pt x="209" y="341598"/>
                  </a:lnTo>
                  <a:lnTo>
                    <a:pt x="0" y="334106"/>
                  </a:lnTo>
                  <a:lnTo>
                    <a:pt x="158" y="326630"/>
                  </a:lnTo>
                  <a:lnTo>
                    <a:pt x="8748" y="282704"/>
                  </a:lnTo>
                  <a:lnTo>
                    <a:pt x="29716" y="243160"/>
                  </a:lnTo>
                  <a:lnTo>
                    <a:pt x="61263" y="211409"/>
                  </a:lnTo>
                  <a:lnTo>
                    <a:pt x="100666" y="190179"/>
                  </a:lnTo>
                  <a:lnTo>
                    <a:pt x="144537" y="181306"/>
                  </a:lnTo>
                  <a:lnTo>
                    <a:pt x="3600071" y="209"/>
                  </a:lnTo>
                  <a:lnTo>
                    <a:pt x="3607563" y="0"/>
                  </a:lnTo>
                  <a:lnTo>
                    <a:pt x="3615038" y="158"/>
                  </a:lnTo>
                  <a:lnTo>
                    <a:pt x="3658964" y="8748"/>
                  </a:lnTo>
                  <a:lnTo>
                    <a:pt x="3698508" y="29716"/>
                  </a:lnTo>
                  <a:lnTo>
                    <a:pt x="3730258" y="61263"/>
                  </a:lnTo>
                  <a:lnTo>
                    <a:pt x="3751489" y="100666"/>
                  </a:lnTo>
                  <a:lnTo>
                    <a:pt x="3760363" y="144537"/>
                  </a:lnTo>
                  <a:lnTo>
                    <a:pt x="3941959" y="3609590"/>
                  </a:lnTo>
                  <a:lnTo>
                    <a:pt x="3942168" y="3617082"/>
                  </a:lnTo>
                  <a:lnTo>
                    <a:pt x="3942009" y="3624557"/>
                  </a:lnTo>
                  <a:lnTo>
                    <a:pt x="3933419" y="3668484"/>
                  </a:lnTo>
                  <a:lnTo>
                    <a:pt x="3912451" y="3708027"/>
                  </a:lnTo>
                  <a:lnTo>
                    <a:pt x="3880904" y="3739778"/>
                  </a:lnTo>
                  <a:lnTo>
                    <a:pt x="3841500" y="3761008"/>
                  </a:lnTo>
                  <a:lnTo>
                    <a:pt x="3797631" y="3769882"/>
                  </a:lnTo>
                  <a:close/>
                </a:path>
              </a:pathLst>
            </a:custGeom>
            <a:solidFill>
              <a:srgbClr val="1F2937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7EEE40D8-267E-4006-9270-0985AB40C741}"/>
                </a:ext>
              </a:extLst>
            </p:cNvPr>
            <p:cNvSpPr/>
            <p:nvPr/>
          </p:nvSpPr>
          <p:spPr>
            <a:xfrm>
              <a:off x="7273253" y="1763501"/>
              <a:ext cx="4147185" cy="3965575"/>
            </a:xfrm>
            <a:custGeom>
              <a:avLst/>
              <a:gdLst/>
              <a:ahLst/>
              <a:cxnLst/>
              <a:rect l="l" t="t" r="r" b="b"/>
              <a:pathLst>
                <a:path w="4147184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53062" y="9651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051287" y="0"/>
                  </a:lnTo>
                  <a:lnTo>
                    <a:pt x="4057546" y="0"/>
                  </a:lnTo>
                  <a:lnTo>
                    <a:pt x="4063745" y="610"/>
                  </a:lnTo>
                  <a:lnTo>
                    <a:pt x="4069884" y="1831"/>
                  </a:lnTo>
                  <a:lnTo>
                    <a:pt x="4076023" y="3052"/>
                  </a:lnTo>
                  <a:lnTo>
                    <a:pt x="4114265" y="23494"/>
                  </a:lnTo>
                  <a:lnTo>
                    <a:pt x="4118691" y="27919"/>
                  </a:lnTo>
                  <a:lnTo>
                    <a:pt x="4123117" y="32345"/>
                  </a:lnTo>
                  <a:lnTo>
                    <a:pt x="4143558" y="70588"/>
                  </a:lnTo>
                  <a:lnTo>
                    <a:pt x="4146612" y="95324"/>
                  </a:lnTo>
                  <a:lnTo>
                    <a:pt x="4146612" y="3870171"/>
                  </a:lnTo>
                  <a:lnTo>
                    <a:pt x="4136960" y="3912432"/>
                  </a:lnTo>
                  <a:lnTo>
                    <a:pt x="4109450" y="3945952"/>
                  </a:lnTo>
                  <a:lnTo>
                    <a:pt x="4069884" y="3963663"/>
                  </a:lnTo>
                  <a:lnTo>
                    <a:pt x="4051287" y="3965495"/>
                  </a:lnTo>
                  <a:lnTo>
                    <a:pt x="95324" y="3965495"/>
                  </a:lnTo>
                  <a:lnTo>
                    <a:pt x="53062" y="3955843"/>
                  </a:lnTo>
                  <a:lnTo>
                    <a:pt x="19542" y="3928334"/>
                  </a:lnTo>
                  <a:lnTo>
                    <a:pt x="1831" y="3888768"/>
                  </a:lnTo>
                  <a:lnTo>
                    <a:pt x="610" y="3882629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2">
              <a:extLst>
                <a:ext uri="{FF2B5EF4-FFF2-40B4-BE49-F238E27FC236}">
                  <a16:creationId xmlns:a16="http://schemas.microsoft.com/office/drawing/2014/main" id="{188D9615-2CD3-4500-8D11-B950675845E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2317" y="1782566"/>
              <a:ext cx="4108482" cy="3927365"/>
            </a:xfrm>
            <a:prstGeom prst="rect">
              <a:avLst/>
            </a:prstGeom>
          </p:spPr>
        </p:pic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F0E00171-3FFB-4151-ADFD-389B3E4B555F}"/>
                </a:ext>
              </a:extLst>
            </p:cNvPr>
            <p:cNvSpPr/>
            <p:nvPr/>
          </p:nvSpPr>
          <p:spPr>
            <a:xfrm>
              <a:off x="7292317" y="5214245"/>
              <a:ext cx="4109085" cy="495934"/>
            </a:xfrm>
            <a:custGeom>
              <a:avLst/>
              <a:gdLst/>
              <a:ahLst/>
              <a:cxnLst/>
              <a:rect l="l" t="t" r="r" b="b"/>
              <a:pathLst>
                <a:path w="4109084" h="495935">
                  <a:moveTo>
                    <a:pt x="4032223" y="495686"/>
                  </a:moveTo>
                  <a:lnTo>
                    <a:pt x="76259" y="495686"/>
                  </a:lnTo>
                  <a:lnTo>
                    <a:pt x="68746" y="495323"/>
                  </a:lnTo>
                  <a:lnTo>
                    <a:pt x="27903" y="478406"/>
                  </a:lnTo>
                  <a:lnTo>
                    <a:pt x="3264" y="441530"/>
                  </a:lnTo>
                  <a:lnTo>
                    <a:pt x="0" y="419427"/>
                  </a:lnTo>
                  <a:lnTo>
                    <a:pt x="0" y="0"/>
                  </a:lnTo>
                  <a:lnTo>
                    <a:pt x="4108483" y="0"/>
                  </a:lnTo>
                  <a:lnTo>
                    <a:pt x="4108482" y="419427"/>
                  </a:lnTo>
                  <a:lnTo>
                    <a:pt x="4095641" y="461802"/>
                  </a:lnTo>
                  <a:lnTo>
                    <a:pt x="4061405" y="489881"/>
                  </a:lnTo>
                  <a:lnTo>
                    <a:pt x="4032223" y="495686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24">
              <a:extLst>
                <a:ext uri="{FF2B5EF4-FFF2-40B4-BE49-F238E27FC236}">
                  <a16:creationId xmlns:a16="http://schemas.microsoft.com/office/drawing/2014/main" id="{CECFBD6F-EAE5-471A-8E67-585AD09E913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44836" y="5385829"/>
              <a:ext cx="171583" cy="152519"/>
            </a:xfrm>
            <a:prstGeom prst="rect">
              <a:avLst/>
            </a:prstGeom>
          </p:spPr>
        </p:pic>
      </p:grpSp>
      <p:sp>
        <p:nvSpPr>
          <p:cNvPr id="31" name="object 25">
            <a:extLst>
              <a:ext uri="{FF2B5EF4-FFF2-40B4-BE49-F238E27FC236}">
                <a16:creationId xmlns:a16="http://schemas.microsoft.com/office/drawing/2014/main" id="{98DA5867-E38F-409C-918D-6D08CADE633D}"/>
              </a:ext>
            </a:extLst>
          </p:cNvPr>
          <p:cNvSpPr txBox="1"/>
          <p:nvPr/>
        </p:nvSpPr>
        <p:spPr>
          <a:xfrm>
            <a:off x="5712427" y="4212697"/>
            <a:ext cx="129301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FFFFFF"/>
                </a:solidFill>
                <a:latin typeface="微软雅黑"/>
                <a:cs typeface="微软雅黑"/>
              </a:rPr>
              <a:t>Data</a:t>
            </a:r>
            <a:r>
              <a:rPr sz="713" b="1" kern="0" spc="98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b="1" kern="0" dirty="0">
                <a:solidFill>
                  <a:srgbClr val="FFFFFF"/>
                </a:solidFill>
                <a:latin typeface="微软雅黑"/>
                <a:cs typeface="微软雅黑"/>
              </a:rPr>
              <a:t>Driven</a:t>
            </a:r>
            <a:r>
              <a:rPr sz="713" b="1" kern="0" spc="98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Assessment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目标管理与评估工具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项目状态评估与协调机制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5B3E4787-B5E8-4F1C-8108-985395A22109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71337E34-E1DD-4A01-A1D6-81952448932F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D7F8040D-DD6E-4F5E-BD57-9066945391C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517" y="2211526"/>
              <a:ext cx="285973" cy="305038"/>
            </a:xfrm>
            <a:prstGeom prst="rect">
              <a:avLst/>
            </a:prstGeom>
          </p:spPr>
        </p:pic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19EC8178-1D3C-4A6F-A37B-0A9449912AAD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271F3A55-B78A-45D4-9C62-41812A820AB3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06B53995-8BE4-462C-8130-564353B7C5F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3711" y="3536535"/>
              <a:ext cx="171583" cy="305038"/>
            </a:xfrm>
            <a:prstGeom prst="rect">
              <a:avLst/>
            </a:prstGeom>
          </p:spPr>
        </p:pic>
      </p:grpSp>
      <p:grpSp>
        <p:nvGrpSpPr>
          <p:cNvPr id="12" name="object 10">
            <a:extLst>
              <a:ext uri="{FF2B5EF4-FFF2-40B4-BE49-F238E27FC236}">
                <a16:creationId xmlns:a16="http://schemas.microsoft.com/office/drawing/2014/main" id="{E5438F1D-524C-4A2F-A85F-57A9AEA8AC48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5AF44ADA-7D3A-439C-B0D8-8B9DFAAB36D0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E44124A7-4760-464F-A402-BC3D29771FF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852012"/>
              <a:ext cx="257375" cy="305038"/>
            </a:xfrm>
            <a:prstGeom prst="rect">
              <a:avLst/>
            </a:prstGeom>
          </p:spPr>
        </p:pic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A5E6D8DA-BF61-4646-B685-0395EE423F65}"/>
              </a:ext>
            </a:extLst>
          </p:cNvPr>
          <p:cNvSpPr txBox="1"/>
          <p:nvPr/>
        </p:nvSpPr>
        <p:spPr>
          <a:xfrm>
            <a:off x="1134368" y="1563328"/>
            <a:ext cx="4114324" cy="24111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KPI</a:t>
            </a:r>
            <a:r>
              <a:rPr sz="1275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与</a:t>
            </a:r>
            <a:r>
              <a:rPr sz="127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OKR</a:t>
            </a:r>
            <a:r>
              <a:rPr sz="1275" b="1" kern="0" spc="-26" dirty="0">
                <a:solidFill>
                  <a:srgbClr val="1F2937"/>
                </a:solidFill>
                <a:latin typeface="微软雅黑"/>
                <a:cs typeface="微软雅黑"/>
              </a:rPr>
              <a:t>管理差异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KPI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侧重于自上而下的结果导向与绩效考核；而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OKR聚焦于战略协同，强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调自下而上的目标共识与路径探索。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进度追踪：燃尽图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敏捷开发核心工具，通过可视化展示剩余工作量与时间的线性关系，及时发现进度偏差并调整资源。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反馈闭环与数据看板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建立用户反馈闭环系统，利用可视化看板实时监控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DAU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、留存率等关键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指标，驱动产品迭代优化。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EFF6FD33-4EA8-441C-BEA6-99FC97D5BE20}"/>
              </a:ext>
            </a:extLst>
          </p:cNvPr>
          <p:cNvGrpSpPr/>
          <p:nvPr/>
        </p:nvGrpSpPr>
        <p:grpSpPr>
          <a:xfrm>
            <a:off x="5583628" y="1377936"/>
            <a:ext cx="2995613" cy="3312319"/>
            <a:chOff x="7444837" y="1837248"/>
            <a:chExt cx="3994150" cy="4416425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44941599-F1F0-4261-95AD-6049BCE27E81}"/>
                </a:ext>
              </a:extLst>
            </p:cNvPr>
            <p:cNvSpPr/>
            <p:nvPr/>
          </p:nvSpPr>
          <p:spPr>
            <a:xfrm>
              <a:off x="7486631" y="1846780"/>
              <a:ext cx="3901440" cy="4085590"/>
            </a:xfrm>
            <a:custGeom>
              <a:avLst/>
              <a:gdLst/>
              <a:ahLst/>
              <a:cxnLst/>
              <a:rect l="l" t="t" r="r" b="b"/>
              <a:pathLst>
                <a:path w="3901440" h="4085590">
                  <a:moveTo>
                    <a:pt x="128487" y="3947003"/>
                  </a:moveTo>
                  <a:lnTo>
                    <a:pt x="73" y="269723"/>
                  </a:lnTo>
                  <a:lnTo>
                    <a:pt x="0" y="262696"/>
                  </a:lnTo>
                  <a:lnTo>
                    <a:pt x="270" y="255692"/>
                  </a:lnTo>
                  <a:lnTo>
                    <a:pt x="9041" y="214658"/>
                  </a:lnTo>
                  <a:lnTo>
                    <a:pt x="29343" y="177934"/>
                  </a:lnTo>
                  <a:lnTo>
                    <a:pt x="59433" y="148688"/>
                  </a:lnTo>
                  <a:lnTo>
                    <a:pt x="96715" y="129433"/>
                  </a:lnTo>
                  <a:lnTo>
                    <a:pt x="137982" y="121833"/>
                  </a:lnTo>
                  <a:lnTo>
                    <a:pt x="3624731" y="73"/>
                  </a:lnTo>
                  <a:lnTo>
                    <a:pt x="3631757" y="0"/>
                  </a:lnTo>
                  <a:lnTo>
                    <a:pt x="3638761" y="270"/>
                  </a:lnTo>
                  <a:lnTo>
                    <a:pt x="3679795" y="9041"/>
                  </a:lnTo>
                  <a:lnTo>
                    <a:pt x="3716518" y="29343"/>
                  </a:lnTo>
                  <a:lnTo>
                    <a:pt x="3745764" y="59433"/>
                  </a:lnTo>
                  <a:lnTo>
                    <a:pt x="3765019" y="96715"/>
                  </a:lnTo>
                  <a:lnTo>
                    <a:pt x="3772620" y="137982"/>
                  </a:lnTo>
                  <a:lnTo>
                    <a:pt x="3901034" y="3815263"/>
                  </a:lnTo>
                  <a:lnTo>
                    <a:pt x="3901107" y="3822289"/>
                  </a:lnTo>
                  <a:lnTo>
                    <a:pt x="3900836" y="3829294"/>
                  </a:lnTo>
                  <a:lnTo>
                    <a:pt x="3892065" y="3870328"/>
                  </a:lnTo>
                  <a:lnTo>
                    <a:pt x="3871764" y="3907051"/>
                  </a:lnTo>
                  <a:lnTo>
                    <a:pt x="3841674" y="3936297"/>
                  </a:lnTo>
                  <a:lnTo>
                    <a:pt x="3804391" y="3955552"/>
                  </a:lnTo>
                  <a:lnTo>
                    <a:pt x="3763124" y="3963153"/>
                  </a:lnTo>
                  <a:lnTo>
                    <a:pt x="276376" y="4084913"/>
                  </a:lnTo>
                  <a:lnTo>
                    <a:pt x="269350" y="4084986"/>
                  </a:lnTo>
                  <a:lnTo>
                    <a:pt x="262345" y="4084715"/>
                  </a:lnTo>
                  <a:lnTo>
                    <a:pt x="221311" y="4075945"/>
                  </a:lnTo>
                  <a:lnTo>
                    <a:pt x="184588" y="4055643"/>
                  </a:lnTo>
                  <a:lnTo>
                    <a:pt x="155342" y="4025553"/>
                  </a:lnTo>
                  <a:lnTo>
                    <a:pt x="136087" y="3988270"/>
                  </a:lnTo>
                  <a:lnTo>
                    <a:pt x="128487" y="3947003"/>
                  </a:lnTo>
                  <a:close/>
                </a:path>
              </a:pathLst>
            </a:custGeom>
            <a:ln w="19064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6E7B66E3-3A8D-47BD-82B2-CFAB1BD16256}"/>
                </a:ext>
              </a:extLst>
            </p:cNvPr>
            <p:cNvSpPr/>
            <p:nvPr/>
          </p:nvSpPr>
          <p:spPr>
            <a:xfrm>
              <a:off x="7449603" y="1892189"/>
              <a:ext cx="3984625" cy="3994150"/>
            </a:xfrm>
            <a:custGeom>
              <a:avLst/>
              <a:gdLst/>
              <a:ahLst/>
              <a:cxnLst/>
              <a:rect l="l" t="t" r="r" b="b"/>
              <a:pathLst>
                <a:path w="3984625" h="3994150">
                  <a:moveTo>
                    <a:pt x="3882135" y="3994093"/>
                  </a:moveTo>
                  <a:lnTo>
                    <a:pt x="102425" y="3994093"/>
                  </a:lnTo>
                  <a:lnTo>
                    <a:pt x="95296" y="3993390"/>
                  </a:lnTo>
                  <a:lnTo>
                    <a:pt x="54704" y="3979616"/>
                  </a:lnTo>
                  <a:lnTo>
                    <a:pt x="22473" y="3951357"/>
                  </a:lnTo>
                  <a:lnTo>
                    <a:pt x="3510" y="3912915"/>
                  </a:lnTo>
                  <a:lnTo>
                    <a:pt x="0" y="3891668"/>
                  </a:lnTo>
                  <a:lnTo>
                    <a:pt x="0" y="388447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882135" y="0"/>
                  </a:lnTo>
                  <a:lnTo>
                    <a:pt x="3923538" y="11099"/>
                  </a:lnTo>
                  <a:lnTo>
                    <a:pt x="3957542" y="37197"/>
                  </a:lnTo>
                  <a:lnTo>
                    <a:pt x="3978970" y="74322"/>
                  </a:lnTo>
                  <a:lnTo>
                    <a:pt x="3984560" y="102425"/>
                  </a:lnTo>
                  <a:lnTo>
                    <a:pt x="3984560" y="3891668"/>
                  </a:lnTo>
                  <a:lnTo>
                    <a:pt x="3973461" y="3933070"/>
                  </a:lnTo>
                  <a:lnTo>
                    <a:pt x="3947362" y="3967074"/>
                  </a:lnTo>
                  <a:lnTo>
                    <a:pt x="3910238" y="3988502"/>
                  </a:lnTo>
                  <a:lnTo>
                    <a:pt x="3889264" y="3993390"/>
                  </a:lnTo>
                  <a:lnTo>
                    <a:pt x="3882135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A878FEE2-C8A9-4338-8A1E-8EF6035CB955}"/>
                </a:ext>
              </a:extLst>
            </p:cNvPr>
            <p:cNvSpPr/>
            <p:nvPr/>
          </p:nvSpPr>
          <p:spPr>
            <a:xfrm>
              <a:off x="7449603" y="1892189"/>
              <a:ext cx="3984625" cy="3994150"/>
            </a:xfrm>
            <a:custGeom>
              <a:avLst/>
              <a:gdLst/>
              <a:ahLst/>
              <a:cxnLst/>
              <a:rect l="l" t="t" r="r" b="b"/>
              <a:pathLst>
                <a:path w="3984625" h="3994150">
                  <a:moveTo>
                    <a:pt x="0" y="388447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874937" y="0"/>
                  </a:lnTo>
                  <a:lnTo>
                    <a:pt x="3882135" y="0"/>
                  </a:lnTo>
                  <a:lnTo>
                    <a:pt x="3889264" y="702"/>
                  </a:lnTo>
                  <a:lnTo>
                    <a:pt x="3896323" y="2106"/>
                  </a:lnTo>
                  <a:lnTo>
                    <a:pt x="3903383" y="3510"/>
                  </a:lnTo>
                  <a:lnTo>
                    <a:pt x="3935840" y="18474"/>
                  </a:lnTo>
                  <a:lnTo>
                    <a:pt x="3941825" y="22473"/>
                  </a:lnTo>
                  <a:lnTo>
                    <a:pt x="3970084" y="54704"/>
                  </a:lnTo>
                  <a:lnTo>
                    <a:pt x="3983858" y="95296"/>
                  </a:lnTo>
                  <a:lnTo>
                    <a:pt x="3984560" y="109623"/>
                  </a:lnTo>
                  <a:lnTo>
                    <a:pt x="3984560" y="3884470"/>
                  </a:lnTo>
                  <a:lnTo>
                    <a:pt x="3976215" y="3926420"/>
                  </a:lnTo>
                  <a:lnTo>
                    <a:pt x="3966085" y="3945372"/>
                  </a:lnTo>
                  <a:lnTo>
                    <a:pt x="3962086" y="3951357"/>
                  </a:lnTo>
                  <a:lnTo>
                    <a:pt x="3929855" y="3979616"/>
                  </a:lnTo>
                  <a:lnTo>
                    <a:pt x="3889264" y="3993390"/>
                  </a:lnTo>
                  <a:lnTo>
                    <a:pt x="3882135" y="3994093"/>
                  </a:lnTo>
                  <a:lnTo>
                    <a:pt x="3874937" y="3994093"/>
                  </a:lnTo>
                  <a:lnTo>
                    <a:pt x="109623" y="3994093"/>
                  </a:lnTo>
                  <a:lnTo>
                    <a:pt x="102425" y="3994093"/>
                  </a:lnTo>
                  <a:lnTo>
                    <a:pt x="95296" y="3993390"/>
                  </a:lnTo>
                  <a:lnTo>
                    <a:pt x="88236" y="3991986"/>
                  </a:lnTo>
                  <a:lnTo>
                    <a:pt x="81177" y="3990582"/>
                  </a:lnTo>
                  <a:lnTo>
                    <a:pt x="74322" y="3988502"/>
                  </a:lnTo>
                  <a:lnTo>
                    <a:pt x="67672" y="3985748"/>
                  </a:lnTo>
                  <a:lnTo>
                    <a:pt x="61022" y="3982993"/>
                  </a:lnTo>
                  <a:lnTo>
                    <a:pt x="27018" y="3956895"/>
                  </a:lnTo>
                  <a:lnTo>
                    <a:pt x="18474" y="3945372"/>
                  </a:lnTo>
                  <a:lnTo>
                    <a:pt x="14475" y="3939387"/>
                  </a:lnTo>
                  <a:lnTo>
                    <a:pt x="11099" y="3933070"/>
                  </a:lnTo>
                  <a:lnTo>
                    <a:pt x="8344" y="3926420"/>
                  </a:lnTo>
                  <a:lnTo>
                    <a:pt x="5590" y="3919770"/>
                  </a:lnTo>
                  <a:lnTo>
                    <a:pt x="3510" y="3912915"/>
                  </a:lnTo>
                  <a:lnTo>
                    <a:pt x="2106" y="3905856"/>
                  </a:lnTo>
                  <a:lnTo>
                    <a:pt x="702" y="3898796"/>
                  </a:lnTo>
                  <a:lnTo>
                    <a:pt x="0" y="3891668"/>
                  </a:lnTo>
                  <a:lnTo>
                    <a:pt x="0" y="388447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B3644467-0790-45CD-A483-7ECCA40C258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30629" y="3488873"/>
              <a:ext cx="3822509" cy="800725"/>
            </a:xfrm>
            <a:prstGeom prst="rect">
              <a:avLst/>
            </a:prstGeom>
          </p:spPr>
        </p:pic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6C23B4CC-8B3B-4C04-9F4D-0256AA03A46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22093" y="5895815"/>
              <a:ext cx="1639579" cy="352700"/>
            </a:xfrm>
            <a:prstGeom prst="rect">
              <a:avLst/>
            </a:prstGeom>
          </p:spPr>
        </p:pic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4748712D-B9D9-492F-A0FA-9746D3EC0924}"/>
                </a:ext>
              </a:extLst>
            </p:cNvPr>
            <p:cNvSpPr/>
            <p:nvPr/>
          </p:nvSpPr>
          <p:spPr>
            <a:xfrm>
              <a:off x="8622093" y="5895815"/>
              <a:ext cx="1640205" cy="353060"/>
            </a:xfrm>
            <a:custGeom>
              <a:avLst/>
              <a:gdLst/>
              <a:ahLst/>
              <a:cxnLst/>
              <a:rect l="l" t="t" r="r" b="b"/>
              <a:pathLst>
                <a:path w="1640204" h="353060">
                  <a:moveTo>
                    <a:pt x="0" y="176350"/>
                  </a:moveTo>
                  <a:lnTo>
                    <a:pt x="5286" y="133489"/>
                  </a:lnTo>
                  <a:lnTo>
                    <a:pt x="20821" y="93217"/>
                  </a:lnTo>
                  <a:lnTo>
                    <a:pt x="45675" y="57927"/>
                  </a:lnTo>
                  <a:lnTo>
                    <a:pt x="78375" y="29720"/>
                  </a:lnTo>
                  <a:lnTo>
                    <a:pt x="116948" y="10303"/>
                  </a:lnTo>
                  <a:lnTo>
                    <a:pt x="159064" y="847"/>
                  </a:lnTo>
                  <a:lnTo>
                    <a:pt x="176350" y="0"/>
                  </a:lnTo>
                  <a:lnTo>
                    <a:pt x="1463229" y="0"/>
                  </a:lnTo>
                  <a:lnTo>
                    <a:pt x="1506089" y="5286"/>
                  </a:lnTo>
                  <a:lnTo>
                    <a:pt x="1546361" y="20821"/>
                  </a:lnTo>
                  <a:lnTo>
                    <a:pt x="1581652" y="45675"/>
                  </a:lnTo>
                  <a:lnTo>
                    <a:pt x="1609859" y="78374"/>
                  </a:lnTo>
                  <a:lnTo>
                    <a:pt x="1629275" y="116948"/>
                  </a:lnTo>
                  <a:lnTo>
                    <a:pt x="1638732" y="159064"/>
                  </a:lnTo>
                  <a:lnTo>
                    <a:pt x="1639579" y="176350"/>
                  </a:lnTo>
                  <a:lnTo>
                    <a:pt x="1639368" y="185013"/>
                  </a:lnTo>
                  <a:lnTo>
                    <a:pt x="1631987" y="227542"/>
                  </a:lnTo>
                  <a:lnTo>
                    <a:pt x="1614496" y="267003"/>
                  </a:lnTo>
                  <a:lnTo>
                    <a:pt x="1587927" y="301048"/>
                  </a:lnTo>
                  <a:lnTo>
                    <a:pt x="1553882" y="327616"/>
                  </a:lnTo>
                  <a:lnTo>
                    <a:pt x="1514421" y="345108"/>
                  </a:lnTo>
                  <a:lnTo>
                    <a:pt x="1471893" y="352488"/>
                  </a:lnTo>
                  <a:lnTo>
                    <a:pt x="1463229" y="352700"/>
                  </a:lnTo>
                  <a:lnTo>
                    <a:pt x="176350" y="352700"/>
                  </a:lnTo>
                  <a:lnTo>
                    <a:pt x="133489" y="347413"/>
                  </a:lnTo>
                  <a:lnTo>
                    <a:pt x="93218" y="331878"/>
                  </a:lnTo>
                  <a:lnTo>
                    <a:pt x="57927" y="307024"/>
                  </a:lnTo>
                  <a:lnTo>
                    <a:pt x="29720" y="274325"/>
                  </a:lnTo>
                  <a:lnTo>
                    <a:pt x="10303" y="235750"/>
                  </a:lnTo>
                  <a:lnTo>
                    <a:pt x="847" y="193635"/>
                  </a:lnTo>
                  <a:lnTo>
                    <a:pt x="0" y="17635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1">
              <a:extLst>
                <a:ext uri="{FF2B5EF4-FFF2-40B4-BE49-F238E27FC236}">
                  <a16:creationId xmlns:a16="http://schemas.microsoft.com/office/drawing/2014/main" id="{2EDBBF4A-CA86-4533-969E-76F5D8CFBCB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79378" y="6005438"/>
              <a:ext cx="152519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9120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跨团队协调机制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项目状态评估与协调机制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77EB831F-DF91-40D5-B441-D06AEB564EBF}"/>
              </a:ext>
            </a:extLst>
          </p:cNvPr>
          <p:cNvSpPr/>
          <p:nvPr/>
        </p:nvSpPr>
        <p:spPr>
          <a:xfrm>
            <a:off x="3731951" y="1143892"/>
            <a:ext cx="7620" cy="3431858"/>
          </a:xfrm>
          <a:custGeom>
            <a:avLst/>
            <a:gdLst/>
            <a:ahLst/>
            <a:cxnLst/>
            <a:rect l="l" t="t" r="r" b="b"/>
            <a:pathLst>
              <a:path w="10160" h="4575810">
                <a:moveTo>
                  <a:pt x="9532" y="4575572"/>
                </a:moveTo>
                <a:lnTo>
                  <a:pt x="0" y="4575572"/>
                </a:lnTo>
                <a:lnTo>
                  <a:pt x="0" y="0"/>
                </a:lnTo>
                <a:lnTo>
                  <a:pt x="9532" y="0"/>
                </a:lnTo>
                <a:lnTo>
                  <a:pt x="9532" y="4575572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01DCA353-FE4B-4507-B95B-15D6ADA8A79C}"/>
              </a:ext>
            </a:extLst>
          </p:cNvPr>
          <p:cNvSpPr/>
          <p:nvPr/>
        </p:nvSpPr>
        <p:spPr>
          <a:xfrm>
            <a:off x="571947" y="1344075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5">
                <a:moveTo>
                  <a:pt x="76259" y="305038"/>
                </a:moveTo>
                <a:lnTo>
                  <a:pt x="0" y="305038"/>
                </a:lnTo>
                <a:lnTo>
                  <a:pt x="0" y="0"/>
                </a:lnTo>
                <a:lnTo>
                  <a:pt x="76259" y="0"/>
                </a:lnTo>
                <a:lnTo>
                  <a:pt x="76259" y="305038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06845D16-A626-423E-8A93-2C921F7DD802}"/>
              </a:ext>
            </a:extLst>
          </p:cNvPr>
          <p:cNvSpPr txBox="1"/>
          <p:nvPr/>
        </p:nvSpPr>
        <p:spPr>
          <a:xfrm>
            <a:off x="734005" y="1334549"/>
            <a:ext cx="104870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例会制度设计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2469E12D-304D-49E0-8186-0E77D2CFD288}"/>
              </a:ext>
            </a:extLst>
          </p:cNvPr>
          <p:cNvSpPr/>
          <p:nvPr/>
        </p:nvSpPr>
        <p:spPr>
          <a:xfrm>
            <a:off x="4139463" y="1143893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5" h="305435">
                <a:moveTo>
                  <a:pt x="76259" y="305038"/>
                </a:moveTo>
                <a:lnTo>
                  <a:pt x="0" y="305038"/>
                </a:lnTo>
                <a:lnTo>
                  <a:pt x="0" y="0"/>
                </a:lnTo>
                <a:lnTo>
                  <a:pt x="76259" y="0"/>
                </a:lnTo>
                <a:lnTo>
                  <a:pt x="76259" y="305038"/>
                </a:lnTo>
                <a:close/>
              </a:path>
            </a:pathLst>
          </a:custGeom>
          <a:solidFill>
            <a:srgbClr val="A754F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6376AC89-54FD-477C-94D1-3DE78D77CFB6}"/>
              </a:ext>
            </a:extLst>
          </p:cNvPr>
          <p:cNvSpPr txBox="1"/>
          <p:nvPr/>
        </p:nvSpPr>
        <p:spPr>
          <a:xfrm>
            <a:off x="4303868" y="1134368"/>
            <a:ext cx="117586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RACI</a:t>
            </a:r>
            <a:r>
              <a:rPr sz="1275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 责任矩阵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9">
            <a:extLst>
              <a:ext uri="{FF2B5EF4-FFF2-40B4-BE49-F238E27FC236}">
                <a16:creationId xmlns:a16="http://schemas.microsoft.com/office/drawing/2014/main" id="{3BB012F7-FF6E-49A2-8C2B-1F4D348EA06A}"/>
              </a:ext>
            </a:extLst>
          </p:cNvPr>
          <p:cNvGrpSpPr/>
          <p:nvPr/>
        </p:nvGrpSpPr>
        <p:grpSpPr>
          <a:xfrm>
            <a:off x="571947" y="2030410"/>
            <a:ext cx="3045619" cy="629602"/>
            <a:chOff x="762595" y="2707213"/>
            <a:chExt cx="4060825" cy="839469"/>
          </a:xfrm>
        </p:grpSpPr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85A42DD4-CD53-4983-BC0A-34CEABAB834A}"/>
                </a:ext>
              </a:extLst>
            </p:cNvPr>
            <p:cNvSpPr/>
            <p:nvPr/>
          </p:nvSpPr>
          <p:spPr>
            <a:xfrm>
              <a:off x="762595" y="2707213"/>
              <a:ext cx="4060825" cy="839469"/>
            </a:xfrm>
            <a:custGeom>
              <a:avLst/>
              <a:gdLst/>
              <a:ahLst/>
              <a:cxnLst/>
              <a:rect l="l" t="t" r="r" b="b"/>
              <a:pathLst>
                <a:path w="4060825" h="839470">
                  <a:moveTo>
                    <a:pt x="3953941" y="838854"/>
                  </a:moveTo>
                  <a:lnTo>
                    <a:pt x="106878" y="838854"/>
                  </a:lnTo>
                  <a:lnTo>
                    <a:pt x="99439" y="838122"/>
                  </a:lnTo>
                  <a:lnTo>
                    <a:pt x="57083" y="823749"/>
                  </a:lnTo>
                  <a:lnTo>
                    <a:pt x="23450" y="794261"/>
                  </a:lnTo>
                  <a:lnTo>
                    <a:pt x="3663" y="754148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3953941" y="0"/>
                  </a:lnTo>
                  <a:lnTo>
                    <a:pt x="3997144" y="11581"/>
                  </a:lnTo>
                  <a:lnTo>
                    <a:pt x="4032626" y="38814"/>
                  </a:lnTo>
                  <a:lnTo>
                    <a:pt x="4054986" y="77553"/>
                  </a:lnTo>
                  <a:lnTo>
                    <a:pt x="4060819" y="106878"/>
                  </a:lnTo>
                  <a:lnTo>
                    <a:pt x="4060819" y="731976"/>
                  </a:lnTo>
                  <a:lnTo>
                    <a:pt x="4049238" y="775179"/>
                  </a:lnTo>
                  <a:lnTo>
                    <a:pt x="4022005" y="810662"/>
                  </a:lnTo>
                  <a:lnTo>
                    <a:pt x="3983266" y="833021"/>
                  </a:lnTo>
                  <a:lnTo>
                    <a:pt x="3961380" y="838122"/>
                  </a:lnTo>
                  <a:lnTo>
                    <a:pt x="39539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0C81FEB0-1E27-48DA-B1DE-83CBE56296B0}"/>
                </a:ext>
              </a:extLst>
            </p:cNvPr>
            <p:cNvSpPr/>
            <p:nvPr/>
          </p:nvSpPr>
          <p:spPr>
            <a:xfrm>
              <a:off x="915114" y="285973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7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2">
              <a:extLst>
                <a:ext uri="{FF2B5EF4-FFF2-40B4-BE49-F238E27FC236}">
                  <a16:creationId xmlns:a16="http://schemas.microsoft.com/office/drawing/2014/main" id="{92CD58D7-B590-4768-948A-3CB933959C9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6698" y="2974121"/>
              <a:ext cx="200181" cy="305038"/>
            </a:xfrm>
            <a:prstGeom prst="rect">
              <a:avLst/>
            </a:prstGeom>
          </p:spPr>
        </p:pic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02EA57D1-A500-4BF2-A2A7-FFA1F18BB7F3}"/>
              </a:ext>
            </a:extLst>
          </p:cNvPr>
          <p:cNvSpPr txBox="1"/>
          <p:nvPr/>
        </p:nvSpPr>
        <p:spPr>
          <a:xfrm>
            <a:off x="1220159" y="2075015"/>
            <a:ext cx="2029778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日立会 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(Daily</a:t>
            </a: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05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Stand-</a:t>
            </a:r>
            <a:r>
              <a:rPr sz="1050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up)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10~15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分钟同步每日进展与问题，快速对齐。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4">
            <a:extLst>
              <a:ext uri="{FF2B5EF4-FFF2-40B4-BE49-F238E27FC236}">
                <a16:creationId xmlns:a16="http://schemas.microsoft.com/office/drawing/2014/main" id="{9A8CA9FA-293D-45FE-8A15-6118B80E17AC}"/>
              </a:ext>
            </a:extLst>
          </p:cNvPr>
          <p:cNvGrpSpPr/>
          <p:nvPr/>
        </p:nvGrpSpPr>
        <p:grpSpPr>
          <a:xfrm>
            <a:off x="571947" y="2888330"/>
            <a:ext cx="3045619" cy="629602"/>
            <a:chOff x="762595" y="3851106"/>
            <a:chExt cx="4060825" cy="839469"/>
          </a:xfrm>
        </p:grpSpPr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DAA398D7-7F30-413E-96B5-8BF403D4610D}"/>
                </a:ext>
              </a:extLst>
            </p:cNvPr>
            <p:cNvSpPr/>
            <p:nvPr/>
          </p:nvSpPr>
          <p:spPr>
            <a:xfrm>
              <a:off x="762595" y="3851106"/>
              <a:ext cx="4060825" cy="839469"/>
            </a:xfrm>
            <a:custGeom>
              <a:avLst/>
              <a:gdLst/>
              <a:ahLst/>
              <a:cxnLst/>
              <a:rect l="l" t="t" r="r" b="b"/>
              <a:pathLst>
                <a:path w="4060825" h="839470">
                  <a:moveTo>
                    <a:pt x="3953941" y="838854"/>
                  </a:moveTo>
                  <a:lnTo>
                    <a:pt x="106878" y="838854"/>
                  </a:lnTo>
                  <a:lnTo>
                    <a:pt x="99439" y="838122"/>
                  </a:lnTo>
                  <a:lnTo>
                    <a:pt x="57083" y="823749"/>
                  </a:lnTo>
                  <a:lnTo>
                    <a:pt x="23450" y="794261"/>
                  </a:lnTo>
                  <a:lnTo>
                    <a:pt x="3663" y="754148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3953941" y="0"/>
                  </a:lnTo>
                  <a:lnTo>
                    <a:pt x="3997144" y="11581"/>
                  </a:lnTo>
                  <a:lnTo>
                    <a:pt x="4032626" y="38814"/>
                  </a:lnTo>
                  <a:lnTo>
                    <a:pt x="4054986" y="77553"/>
                  </a:lnTo>
                  <a:lnTo>
                    <a:pt x="4060819" y="106878"/>
                  </a:lnTo>
                  <a:lnTo>
                    <a:pt x="4060819" y="731976"/>
                  </a:lnTo>
                  <a:lnTo>
                    <a:pt x="4049238" y="775179"/>
                  </a:lnTo>
                  <a:lnTo>
                    <a:pt x="4022005" y="810662"/>
                  </a:lnTo>
                  <a:lnTo>
                    <a:pt x="3983266" y="833021"/>
                  </a:lnTo>
                  <a:lnTo>
                    <a:pt x="3961380" y="838122"/>
                  </a:lnTo>
                  <a:lnTo>
                    <a:pt x="39539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B0EEC936-939C-4E6B-B538-12C829831119}"/>
                </a:ext>
              </a:extLst>
            </p:cNvPr>
            <p:cNvSpPr/>
            <p:nvPr/>
          </p:nvSpPr>
          <p:spPr>
            <a:xfrm>
              <a:off x="915114" y="400362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7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7">
              <a:extLst>
                <a:ext uri="{FF2B5EF4-FFF2-40B4-BE49-F238E27FC236}">
                  <a16:creationId xmlns:a16="http://schemas.microsoft.com/office/drawing/2014/main" id="{71CEF5CE-39B7-4248-9922-9E5616FE3FD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6698" y="4118014"/>
              <a:ext cx="200181" cy="305038"/>
            </a:xfrm>
            <a:prstGeom prst="rect">
              <a:avLst/>
            </a:prstGeom>
          </p:spPr>
        </p:pic>
      </p:grpSp>
      <p:sp>
        <p:nvSpPr>
          <p:cNvPr id="24" name="object 18">
            <a:extLst>
              <a:ext uri="{FF2B5EF4-FFF2-40B4-BE49-F238E27FC236}">
                <a16:creationId xmlns:a16="http://schemas.microsoft.com/office/drawing/2014/main" id="{869D0B53-DFAC-4069-A969-6E48C1860E9A}"/>
              </a:ext>
            </a:extLst>
          </p:cNvPr>
          <p:cNvSpPr txBox="1"/>
          <p:nvPr/>
        </p:nvSpPr>
        <p:spPr>
          <a:xfrm>
            <a:off x="1220160" y="2932935"/>
            <a:ext cx="1820704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周评审 (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Weekly</a:t>
            </a:r>
            <a:r>
              <a:rPr sz="1050" b="1" kern="0" spc="-30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Review)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展示阶段性成果并讨论，确保目标一致。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19">
            <a:extLst>
              <a:ext uri="{FF2B5EF4-FFF2-40B4-BE49-F238E27FC236}">
                <a16:creationId xmlns:a16="http://schemas.microsoft.com/office/drawing/2014/main" id="{B1B6631D-AAD8-4847-AADA-14E5C1D8C30E}"/>
              </a:ext>
            </a:extLst>
          </p:cNvPr>
          <p:cNvGrpSpPr/>
          <p:nvPr/>
        </p:nvGrpSpPr>
        <p:grpSpPr>
          <a:xfrm>
            <a:off x="571947" y="3746250"/>
            <a:ext cx="3045619" cy="629602"/>
            <a:chOff x="762595" y="4994999"/>
            <a:chExt cx="4060825" cy="839469"/>
          </a:xfrm>
        </p:grpSpPr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127B416D-B58B-461D-8558-D702BE44185A}"/>
                </a:ext>
              </a:extLst>
            </p:cNvPr>
            <p:cNvSpPr/>
            <p:nvPr/>
          </p:nvSpPr>
          <p:spPr>
            <a:xfrm>
              <a:off x="762595" y="4994999"/>
              <a:ext cx="4060825" cy="839469"/>
            </a:xfrm>
            <a:custGeom>
              <a:avLst/>
              <a:gdLst/>
              <a:ahLst/>
              <a:cxnLst/>
              <a:rect l="l" t="t" r="r" b="b"/>
              <a:pathLst>
                <a:path w="4060825" h="839470">
                  <a:moveTo>
                    <a:pt x="3953941" y="838854"/>
                  </a:moveTo>
                  <a:lnTo>
                    <a:pt x="106878" y="838854"/>
                  </a:lnTo>
                  <a:lnTo>
                    <a:pt x="99439" y="838122"/>
                  </a:lnTo>
                  <a:lnTo>
                    <a:pt x="57083" y="823749"/>
                  </a:lnTo>
                  <a:lnTo>
                    <a:pt x="23450" y="794261"/>
                  </a:lnTo>
                  <a:lnTo>
                    <a:pt x="3663" y="754148"/>
                  </a:lnTo>
                  <a:lnTo>
                    <a:pt x="0" y="731976"/>
                  </a:lnTo>
                  <a:lnTo>
                    <a:pt x="0" y="724465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3953941" y="0"/>
                  </a:lnTo>
                  <a:lnTo>
                    <a:pt x="3997144" y="11581"/>
                  </a:lnTo>
                  <a:lnTo>
                    <a:pt x="4032626" y="38814"/>
                  </a:lnTo>
                  <a:lnTo>
                    <a:pt x="4054986" y="77553"/>
                  </a:lnTo>
                  <a:lnTo>
                    <a:pt x="4060819" y="106878"/>
                  </a:lnTo>
                  <a:lnTo>
                    <a:pt x="4060819" y="731976"/>
                  </a:lnTo>
                  <a:lnTo>
                    <a:pt x="4049238" y="775179"/>
                  </a:lnTo>
                  <a:lnTo>
                    <a:pt x="4022005" y="810662"/>
                  </a:lnTo>
                  <a:lnTo>
                    <a:pt x="3983266" y="833021"/>
                  </a:lnTo>
                  <a:lnTo>
                    <a:pt x="3961380" y="838122"/>
                  </a:lnTo>
                  <a:lnTo>
                    <a:pt x="3953941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40850239-115E-47B8-884C-5069FDBE40AC}"/>
                </a:ext>
              </a:extLst>
            </p:cNvPr>
            <p:cNvSpPr/>
            <p:nvPr/>
          </p:nvSpPr>
          <p:spPr>
            <a:xfrm>
              <a:off x="915114" y="514751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7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2">
              <a:extLst>
                <a:ext uri="{FF2B5EF4-FFF2-40B4-BE49-F238E27FC236}">
                  <a16:creationId xmlns:a16="http://schemas.microsoft.com/office/drawing/2014/main" id="{E0BF1CB0-1704-4BDB-B950-D7C36A03EE5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7633" y="5261907"/>
              <a:ext cx="228778" cy="305038"/>
            </a:xfrm>
            <a:prstGeom prst="rect">
              <a:avLst/>
            </a:prstGeom>
          </p:spPr>
        </p:pic>
      </p:grpSp>
      <p:sp>
        <p:nvSpPr>
          <p:cNvPr id="29" name="object 23">
            <a:extLst>
              <a:ext uri="{FF2B5EF4-FFF2-40B4-BE49-F238E27FC236}">
                <a16:creationId xmlns:a16="http://schemas.microsoft.com/office/drawing/2014/main" id="{A71CFDFF-1F69-4E41-B890-77AC9AD12CDA}"/>
              </a:ext>
            </a:extLst>
          </p:cNvPr>
          <p:cNvSpPr txBox="1"/>
          <p:nvPr/>
        </p:nvSpPr>
        <p:spPr>
          <a:xfrm>
            <a:off x="1220160" y="3790855"/>
            <a:ext cx="1820704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里程碑复盘 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(Milestone)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总结经验教训与改进点，优化后续流程。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0" name="object 24">
            <a:extLst>
              <a:ext uri="{FF2B5EF4-FFF2-40B4-BE49-F238E27FC236}">
                <a16:creationId xmlns:a16="http://schemas.microsoft.com/office/drawing/2014/main" id="{76A3B795-B7B4-4392-994F-3A5A5C2A228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39462" y="1601450"/>
            <a:ext cx="4439735" cy="1429866"/>
          </a:xfrm>
          <a:prstGeom prst="rect">
            <a:avLst/>
          </a:prstGeom>
        </p:spPr>
      </p:pic>
      <p:sp>
        <p:nvSpPr>
          <p:cNvPr id="31" name="object 25">
            <a:extLst>
              <a:ext uri="{FF2B5EF4-FFF2-40B4-BE49-F238E27FC236}">
                <a16:creationId xmlns:a16="http://schemas.microsoft.com/office/drawing/2014/main" id="{2A7D3A30-4BE1-42EF-AE30-A3A6634F8C6A}"/>
              </a:ext>
            </a:extLst>
          </p:cNvPr>
          <p:cNvSpPr txBox="1"/>
          <p:nvPr/>
        </p:nvSpPr>
        <p:spPr>
          <a:xfrm>
            <a:off x="4246673" y="2742967"/>
            <a:ext cx="1188720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4" dirty="0">
                <a:solidFill>
                  <a:srgbClr val="FFFFFF"/>
                </a:solidFill>
                <a:latin typeface="微软雅黑"/>
                <a:cs typeface="微软雅黑"/>
              </a:rPr>
              <a:t>职责分配可视化示意图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26">
            <a:extLst>
              <a:ext uri="{FF2B5EF4-FFF2-40B4-BE49-F238E27FC236}">
                <a16:creationId xmlns:a16="http://schemas.microsoft.com/office/drawing/2014/main" id="{E845E150-E491-4A03-947A-992E174C9AF7}"/>
              </a:ext>
            </a:extLst>
          </p:cNvPr>
          <p:cNvGrpSpPr/>
          <p:nvPr/>
        </p:nvGrpSpPr>
        <p:grpSpPr>
          <a:xfrm>
            <a:off x="4139464" y="3202900"/>
            <a:ext cx="2166461" cy="629602"/>
            <a:chOff x="5519284" y="4270533"/>
            <a:chExt cx="2888615" cy="839469"/>
          </a:xfrm>
        </p:grpSpPr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2C919A8C-5696-48AD-9DFC-4DE54B6BCBC4}"/>
                </a:ext>
              </a:extLst>
            </p:cNvPr>
            <p:cNvSpPr/>
            <p:nvPr/>
          </p:nvSpPr>
          <p:spPr>
            <a:xfrm>
              <a:off x="5538348" y="4270533"/>
              <a:ext cx="2869565" cy="839469"/>
            </a:xfrm>
            <a:custGeom>
              <a:avLst/>
              <a:gdLst/>
              <a:ahLst/>
              <a:cxnLst/>
              <a:rect l="l" t="t" r="r" b="b"/>
              <a:pathLst>
                <a:path w="2869565" h="839470">
                  <a:moveTo>
                    <a:pt x="2798012" y="838854"/>
                  </a:moveTo>
                  <a:lnTo>
                    <a:pt x="53439" y="838854"/>
                  </a:lnTo>
                  <a:lnTo>
                    <a:pt x="49719" y="838366"/>
                  </a:lnTo>
                  <a:lnTo>
                    <a:pt x="14096" y="812978"/>
                  </a:lnTo>
                  <a:lnTo>
                    <a:pt x="366" y="772561"/>
                  </a:lnTo>
                  <a:lnTo>
                    <a:pt x="0" y="767602"/>
                  </a:lnTo>
                  <a:lnTo>
                    <a:pt x="0" y="76259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798012" y="0"/>
                  </a:lnTo>
                  <a:lnTo>
                    <a:pt x="2839535" y="15633"/>
                  </a:lnTo>
                  <a:lnTo>
                    <a:pt x="2865375" y="51702"/>
                  </a:lnTo>
                  <a:lnTo>
                    <a:pt x="2869264" y="71252"/>
                  </a:lnTo>
                  <a:lnTo>
                    <a:pt x="2869264" y="767602"/>
                  </a:lnTo>
                  <a:lnTo>
                    <a:pt x="2853630" y="809126"/>
                  </a:lnTo>
                  <a:lnTo>
                    <a:pt x="2817562" y="834966"/>
                  </a:lnTo>
                  <a:lnTo>
                    <a:pt x="2802971" y="838366"/>
                  </a:lnTo>
                  <a:lnTo>
                    <a:pt x="2798012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id="{99DCCFAD-7D4F-4C23-A841-40ED8FD6115D}"/>
                </a:ext>
              </a:extLst>
            </p:cNvPr>
            <p:cNvSpPr/>
            <p:nvPr/>
          </p:nvSpPr>
          <p:spPr>
            <a:xfrm>
              <a:off x="5519284" y="4270811"/>
              <a:ext cx="71120" cy="838835"/>
            </a:xfrm>
            <a:custGeom>
              <a:avLst/>
              <a:gdLst/>
              <a:ahLst/>
              <a:cxnLst/>
              <a:rect l="l" t="t" r="r" b="b"/>
              <a:pathLst>
                <a:path w="71120" h="838835">
                  <a:moveTo>
                    <a:pt x="70504" y="838298"/>
                  </a:moveTo>
                  <a:lnTo>
                    <a:pt x="33883" y="825736"/>
                  </a:lnTo>
                  <a:lnTo>
                    <a:pt x="5804" y="791499"/>
                  </a:lnTo>
                  <a:lnTo>
                    <a:pt x="0" y="762317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8" y="1656"/>
                  </a:lnTo>
                  <a:lnTo>
                    <a:pt x="56996" y="9396"/>
                  </a:lnTo>
                  <a:lnTo>
                    <a:pt x="41031" y="46797"/>
                  </a:lnTo>
                  <a:lnTo>
                    <a:pt x="38129" y="75981"/>
                  </a:lnTo>
                  <a:lnTo>
                    <a:pt x="38129" y="762317"/>
                  </a:lnTo>
                  <a:lnTo>
                    <a:pt x="44549" y="804692"/>
                  </a:lnTo>
                  <a:lnTo>
                    <a:pt x="66338" y="836641"/>
                  </a:lnTo>
                  <a:lnTo>
                    <a:pt x="70504" y="83829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29">
            <a:extLst>
              <a:ext uri="{FF2B5EF4-FFF2-40B4-BE49-F238E27FC236}">
                <a16:creationId xmlns:a16="http://schemas.microsoft.com/office/drawing/2014/main" id="{7FC9D569-5644-4C58-9914-8BB31ADDD483}"/>
              </a:ext>
            </a:extLst>
          </p:cNvPr>
          <p:cNvSpPr txBox="1"/>
          <p:nvPr/>
        </p:nvSpPr>
        <p:spPr>
          <a:xfrm>
            <a:off x="4256220" y="3286317"/>
            <a:ext cx="1658779" cy="3963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</a:pPr>
            <a:r>
              <a:rPr sz="1950" b="1" kern="0" baseline="-7716" dirty="0">
                <a:solidFill>
                  <a:srgbClr val="3B81F5"/>
                </a:solidFill>
                <a:latin typeface="微软雅黑"/>
                <a:cs typeface="微软雅黑"/>
              </a:rPr>
              <a:t>R</a:t>
            </a:r>
            <a:r>
              <a:rPr sz="1950" b="1" kern="0" spc="56" baseline="-7716" dirty="0">
                <a:solidFill>
                  <a:srgbClr val="3B81F5"/>
                </a:solidFill>
                <a:latin typeface="微软雅黑"/>
                <a:cs typeface="微软雅黑"/>
              </a:rPr>
              <a:t> </a:t>
            </a: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执行人 (Responsible)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8575" defTabSz="685800">
              <a:spcBef>
                <a:spcPts val="630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负责具体执行任务，确保交付成果。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30">
            <a:extLst>
              <a:ext uri="{FF2B5EF4-FFF2-40B4-BE49-F238E27FC236}">
                <a16:creationId xmlns:a16="http://schemas.microsoft.com/office/drawing/2014/main" id="{B16E1A7F-21A6-498C-89C9-CA4F20D46799}"/>
              </a:ext>
            </a:extLst>
          </p:cNvPr>
          <p:cNvGrpSpPr/>
          <p:nvPr/>
        </p:nvGrpSpPr>
        <p:grpSpPr>
          <a:xfrm>
            <a:off x="6420100" y="3202900"/>
            <a:ext cx="2159318" cy="629602"/>
            <a:chOff x="8560133" y="4270533"/>
            <a:chExt cx="2879090" cy="839469"/>
          </a:xfrm>
        </p:grpSpPr>
        <p:sp>
          <p:nvSpPr>
            <p:cNvPr id="37" name="object 31">
              <a:extLst>
                <a:ext uri="{FF2B5EF4-FFF2-40B4-BE49-F238E27FC236}">
                  <a16:creationId xmlns:a16="http://schemas.microsoft.com/office/drawing/2014/main" id="{E0E63E0B-2B93-4383-B226-5E7F33985BDA}"/>
                </a:ext>
              </a:extLst>
            </p:cNvPr>
            <p:cNvSpPr/>
            <p:nvPr/>
          </p:nvSpPr>
          <p:spPr>
            <a:xfrm>
              <a:off x="8579197" y="4270533"/>
              <a:ext cx="2860040" cy="839469"/>
            </a:xfrm>
            <a:custGeom>
              <a:avLst/>
              <a:gdLst/>
              <a:ahLst/>
              <a:cxnLst/>
              <a:rect l="l" t="t" r="r" b="b"/>
              <a:pathLst>
                <a:path w="2860040" h="839470">
                  <a:moveTo>
                    <a:pt x="2788479" y="838854"/>
                  </a:moveTo>
                  <a:lnTo>
                    <a:pt x="53439" y="838854"/>
                  </a:lnTo>
                  <a:lnTo>
                    <a:pt x="49719" y="838366"/>
                  </a:lnTo>
                  <a:lnTo>
                    <a:pt x="14096" y="812978"/>
                  </a:lnTo>
                  <a:lnTo>
                    <a:pt x="366" y="772561"/>
                  </a:lnTo>
                  <a:lnTo>
                    <a:pt x="0" y="767602"/>
                  </a:lnTo>
                  <a:lnTo>
                    <a:pt x="0" y="76259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788479" y="0"/>
                  </a:lnTo>
                  <a:lnTo>
                    <a:pt x="2830003" y="15633"/>
                  </a:lnTo>
                  <a:lnTo>
                    <a:pt x="2855842" y="51702"/>
                  </a:lnTo>
                  <a:lnTo>
                    <a:pt x="2859732" y="71252"/>
                  </a:lnTo>
                  <a:lnTo>
                    <a:pt x="2859732" y="767602"/>
                  </a:lnTo>
                  <a:lnTo>
                    <a:pt x="2844097" y="809126"/>
                  </a:lnTo>
                  <a:lnTo>
                    <a:pt x="2808029" y="834966"/>
                  </a:lnTo>
                  <a:lnTo>
                    <a:pt x="2793439" y="838366"/>
                  </a:lnTo>
                  <a:lnTo>
                    <a:pt x="2788479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2">
              <a:extLst>
                <a:ext uri="{FF2B5EF4-FFF2-40B4-BE49-F238E27FC236}">
                  <a16:creationId xmlns:a16="http://schemas.microsoft.com/office/drawing/2014/main" id="{59B8D906-A13B-44B9-93F1-56E2817FE679}"/>
                </a:ext>
              </a:extLst>
            </p:cNvPr>
            <p:cNvSpPr/>
            <p:nvPr/>
          </p:nvSpPr>
          <p:spPr>
            <a:xfrm>
              <a:off x="8560133" y="4270811"/>
              <a:ext cx="71120" cy="838835"/>
            </a:xfrm>
            <a:custGeom>
              <a:avLst/>
              <a:gdLst/>
              <a:ahLst/>
              <a:cxnLst/>
              <a:rect l="l" t="t" r="r" b="b"/>
              <a:pathLst>
                <a:path w="71120" h="838835">
                  <a:moveTo>
                    <a:pt x="70504" y="838298"/>
                  </a:moveTo>
                  <a:lnTo>
                    <a:pt x="33883" y="825736"/>
                  </a:lnTo>
                  <a:lnTo>
                    <a:pt x="5803" y="791499"/>
                  </a:lnTo>
                  <a:lnTo>
                    <a:pt x="0" y="762317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5" y="5526"/>
                  </a:lnTo>
                  <a:lnTo>
                    <a:pt x="70503" y="0"/>
                  </a:lnTo>
                  <a:lnTo>
                    <a:pt x="66338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30" y="75981"/>
                  </a:lnTo>
                  <a:lnTo>
                    <a:pt x="38130" y="762317"/>
                  </a:lnTo>
                  <a:lnTo>
                    <a:pt x="44548" y="804692"/>
                  </a:lnTo>
                  <a:lnTo>
                    <a:pt x="66338" y="836641"/>
                  </a:lnTo>
                  <a:lnTo>
                    <a:pt x="70504" y="838298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9" name="object 33">
            <a:extLst>
              <a:ext uri="{FF2B5EF4-FFF2-40B4-BE49-F238E27FC236}">
                <a16:creationId xmlns:a16="http://schemas.microsoft.com/office/drawing/2014/main" id="{FF1F4EB8-C5D5-4F26-A02E-6581F7EC76AB}"/>
              </a:ext>
            </a:extLst>
          </p:cNvPr>
          <p:cNvSpPr txBox="1"/>
          <p:nvPr/>
        </p:nvSpPr>
        <p:spPr>
          <a:xfrm>
            <a:off x="6532053" y="3286317"/>
            <a:ext cx="1658779" cy="3963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</a:pPr>
            <a:r>
              <a:rPr sz="1950" b="1" kern="0" baseline="-7716" dirty="0">
                <a:solidFill>
                  <a:srgbClr val="EF4444"/>
                </a:solidFill>
                <a:latin typeface="微软雅黑"/>
                <a:cs typeface="微软雅黑"/>
              </a:rPr>
              <a:t>A</a:t>
            </a:r>
            <a:r>
              <a:rPr sz="1950" b="1" kern="0" spc="67" baseline="-7716" dirty="0">
                <a:solidFill>
                  <a:srgbClr val="EF4444"/>
                </a:solidFill>
                <a:latin typeface="微软雅黑"/>
                <a:cs typeface="微软雅黑"/>
              </a:rPr>
              <a:t> </a:t>
            </a:r>
            <a:r>
              <a:rPr sz="825" b="1" kern="0" dirty="0">
                <a:solidFill>
                  <a:srgbClr val="1F2937"/>
                </a:solidFill>
                <a:latin typeface="微软雅黑"/>
                <a:cs typeface="微软雅黑"/>
              </a:rPr>
              <a:t>责任人 </a:t>
            </a: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(Accountable)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8575" defTabSz="685800">
              <a:spcBef>
                <a:spcPts val="630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对任务结果最终负责，拥有否决权。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34">
            <a:extLst>
              <a:ext uri="{FF2B5EF4-FFF2-40B4-BE49-F238E27FC236}">
                <a16:creationId xmlns:a16="http://schemas.microsoft.com/office/drawing/2014/main" id="{48EAEF58-36C8-4E28-9099-7350744C8479}"/>
              </a:ext>
            </a:extLst>
          </p:cNvPr>
          <p:cNvGrpSpPr/>
          <p:nvPr/>
        </p:nvGrpSpPr>
        <p:grpSpPr>
          <a:xfrm>
            <a:off x="4139464" y="3946431"/>
            <a:ext cx="2166461" cy="629602"/>
            <a:chOff x="5519284" y="5261907"/>
            <a:chExt cx="2888615" cy="839469"/>
          </a:xfrm>
        </p:grpSpPr>
        <p:sp>
          <p:nvSpPr>
            <p:cNvPr id="41" name="object 35">
              <a:extLst>
                <a:ext uri="{FF2B5EF4-FFF2-40B4-BE49-F238E27FC236}">
                  <a16:creationId xmlns:a16="http://schemas.microsoft.com/office/drawing/2014/main" id="{974D3BC3-EB69-49E9-B2DE-B409A5EF086B}"/>
                </a:ext>
              </a:extLst>
            </p:cNvPr>
            <p:cNvSpPr/>
            <p:nvPr/>
          </p:nvSpPr>
          <p:spPr>
            <a:xfrm>
              <a:off x="5538348" y="5261907"/>
              <a:ext cx="2869565" cy="839469"/>
            </a:xfrm>
            <a:custGeom>
              <a:avLst/>
              <a:gdLst/>
              <a:ahLst/>
              <a:cxnLst/>
              <a:rect l="l" t="t" r="r" b="b"/>
              <a:pathLst>
                <a:path w="2869565" h="839470">
                  <a:moveTo>
                    <a:pt x="2798012" y="838854"/>
                  </a:moveTo>
                  <a:lnTo>
                    <a:pt x="53439" y="838854"/>
                  </a:lnTo>
                  <a:lnTo>
                    <a:pt x="49719" y="838366"/>
                  </a:lnTo>
                  <a:lnTo>
                    <a:pt x="14096" y="812978"/>
                  </a:lnTo>
                  <a:lnTo>
                    <a:pt x="366" y="772561"/>
                  </a:lnTo>
                  <a:lnTo>
                    <a:pt x="0" y="767602"/>
                  </a:lnTo>
                  <a:lnTo>
                    <a:pt x="0" y="76259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798012" y="0"/>
                  </a:lnTo>
                  <a:lnTo>
                    <a:pt x="2839535" y="15633"/>
                  </a:lnTo>
                  <a:lnTo>
                    <a:pt x="2865375" y="51702"/>
                  </a:lnTo>
                  <a:lnTo>
                    <a:pt x="2869264" y="71252"/>
                  </a:lnTo>
                  <a:lnTo>
                    <a:pt x="2869264" y="767602"/>
                  </a:lnTo>
                  <a:lnTo>
                    <a:pt x="2853630" y="809126"/>
                  </a:lnTo>
                  <a:lnTo>
                    <a:pt x="2817562" y="834966"/>
                  </a:lnTo>
                  <a:lnTo>
                    <a:pt x="2802971" y="838366"/>
                  </a:lnTo>
                  <a:lnTo>
                    <a:pt x="2798012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36">
              <a:extLst>
                <a:ext uri="{FF2B5EF4-FFF2-40B4-BE49-F238E27FC236}">
                  <a16:creationId xmlns:a16="http://schemas.microsoft.com/office/drawing/2014/main" id="{84D34255-2481-4684-86FE-BB308E7B94CB}"/>
                </a:ext>
              </a:extLst>
            </p:cNvPr>
            <p:cNvSpPr/>
            <p:nvPr/>
          </p:nvSpPr>
          <p:spPr>
            <a:xfrm>
              <a:off x="5519284" y="5262185"/>
              <a:ext cx="71120" cy="838835"/>
            </a:xfrm>
            <a:custGeom>
              <a:avLst/>
              <a:gdLst/>
              <a:ahLst/>
              <a:cxnLst/>
              <a:rect l="l" t="t" r="r" b="b"/>
              <a:pathLst>
                <a:path w="71120" h="838835">
                  <a:moveTo>
                    <a:pt x="70504" y="838299"/>
                  </a:moveTo>
                  <a:lnTo>
                    <a:pt x="33883" y="825736"/>
                  </a:lnTo>
                  <a:lnTo>
                    <a:pt x="5804" y="791500"/>
                  </a:lnTo>
                  <a:lnTo>
                    <a:pt x="0" y="762317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4" y="5526"/>
                  </a:lnTo>
                  <a:lnTo>
                    <a:pt x="70504" y="0"/>
                  </a:lnTo>
                  <a:lnTo>
                    <a:pt x="66338" y="1656"/>
                  </a:lnTo>
                  <a:lnTo>
                    <a:pt x="56996" y="9396"/>
                  </a:lnTo>
                  <a:lnTo>
                    <a:pt x="41031" y="46797"/>
                  </a:lnTo>
                  <a:lnTo>
                    <a:pt x="38129" y="75981"/>
                  </a:lnTo>
                  <a:lnTo>
                    <a:pt x="38129" y="762317"/>
                  </a:lnTo>
                  <a:lnTo>
                    <a:pt x="44549" y="804692"/>
                  </a:lnTo>
                  <a:lnTo>
                    <a:pt x="66338" y="836641"/>
                  </a:lnTo>
                  <a:lnTo>
                    <a:pt x="70504" y="838299"/>
                  </a:lnTo>
                  <a:close/>
                </a:path>
              </a:pathLst>
            </a:custGeom>
            <a:solidFill>
              <a:srgbClr val="E9B308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3" name="object 37">
            <a:extLst>
              <a:ext uri="{FF2B5EF4-FFF2-40B4-BE49-F238E27FC236}">
                <a16:creationId xmlns:a16="http://schemas.microsoft.com/office/drawing/2014/main" id="{E4469001-9E48-4478-882F-0C9F1B802ECF}"/>
              </a:ext>
            </a:extLst>
          </p:cNvPr>
          <p:cNvSpPr txBox="1"/>
          <p:nvPr/>
        </p:nvSpPr>
        <p:spPr>
          <a:xfrm>
            <a:off x="4256221" y="4029847"/>
            <a:ext cx="1558766" cy="3963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</a:pPr>
            <a:r>
              <a:rPr sz="1950" b="1" kern="0" baseline="-7716" dirty="0">
                <a:solidFill>
                  <a:srgbClr val="E9B308"/>
                </a:solidFill>
                <a:latin typeface="微软雅黑"/>
                <a:cs typeface="微软雅黑"/>
              </a:rPr>
              <a:t>C</a:t>
            </a:r>
            <a:r>
              <a:rPr sz="1950" b="1" kern="0" spc="62" baseline="-7716" dirty="0">
                <a:solidFill>
                  <a:srgbClr val="E9B308"/>
                </a:solidFill>
                <a:latin typeface="微软雅黑"/>
                <a:cs typeface="微软雅黑"/>
              </a:rPr>
              <a:t> </a:t>
            </a:r>
            <a:r>
              <a:rPr sz="825" b="1" kern="0" dirty="0">
                <a:solidFill>
                  <a:srgbClr val="1F2937"/>
                </a:solidFill>
                <a:latin typeface="微软雅黑"/>
                <a:cs typeface="微软雅黑"/>
              </a:rPr>
              <a:t>协商人 </a:t>
            </a: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(Consulted)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8575" defTabSz="685800">
              <a:spcBef>
                <a:spcPts val="630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提供专业意见或咨询，双向沟通。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4" name="object 38">
            <a:extLst>
              <a:ext uri="{FF2B5EF4-FFF2-40B4-BE49-F238E27FC236}">
                <a16:creationId xmlns:a16="http://schemas.microsoft.com/office/drawing/2014/main" id="{684203A0-4037-4415-9EE3-64BBC0920910}"/>
              </a:ext>
            </a:extLst>
          </p:cNvPr>
          <p:cNvGrpSpPr/>
          <p:nvPr/>
        </p:nvGrpSpPr>
        <p:grpSpPr>
          <a:xfrm>
            <a:off x="6420100" y="3946431"/>
            <a:ext cx="2159318" cy="629602"/>
            <a:chOff x="8560133" y="5261907"/>
            <a:chExt cx="2879090" cy="839469"/>
          </a:xfrm>
        </p:grpSpPr>
        <p:sp>
          <p:nvSpPr>
            <p:cNvPr id="45" name="object 39">
              <a:extLst>
                <a:ext uri="{FF2B5EF4-FFF2-40B4-BE49-F238E27FC236}">
                  <a16:creationId xmlns:a16="http://schemas.microsoft.com/office/drawing/2014/main" id="{088F7D37-15D7-402F-9005-9731634CE63E}"/>
                </a:ext>
              </a:extLst>
            </p:cNvPr>
            <p:cNvSpPr/>
            <p:nvPr/>
          </p:nvSpPr>
          <p:spPr>
            <a:xfrm>
              <a:off x="8579197" y="5261907"/>
              <a:ext cx="2860040" cy="839469"/>
            </a:xfrm>
            <a:custGeom>
              <a:avLst/>
              <a:gdLst/>
              <a:ahLst/>
              <a:cxnLst/>
              <a:rect l="l" t="t" r="r" b="b"/>
              <a:pathLst>
                <a:path w="2860040" h="839470">
                  <a:moveTo>
                    <a:pt x="2788479" y="838854"/>
                  </a:moveTo>
                  <a:lnTo>
                    <a:pt x="53439" y="838854"/>
                  </a:lnTo>
                  <a:lnTo>
                    <a:pt x="49719" y="838366"/>
                  </a:lnTo>
                  <a:lnTo>
                    <a:pt x="14096" y="812978"/>
                  </a:lnTo>
                  <a:lnTo>
                    <a:pt x="366" y="772561"/>
                  </a:lnTo>
                  <a:lnTo>
                    <a:pt x="0" y="767602"/>
                  </a:lnTo>
                  <a:lnTo>
                    <a:pt x="0" y="762595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2788479" y="0"/>
                  </a:lnTo>
                  <a:lnTo>
                    <a:pt x="2830003" y="15633"/>
                  </a:lnTo>
                  <a:lnTo>
                    <a:pt x="2855842" y="51702"/>
                  </a:lnTo>
                  <a:lnTo>
                    <a:pt x="2859732" y="71252"/>
                  </a:lnTo>
                  <a:lnTo>
                    <a:pt x="2859732" y="767602"/>
                  </a:lnTo>
                  <a:lnTo>
                    <a:pt x="2844097" y="809126"/>
                  </a:lnTo>
                  <a:lnTo>
                    <a:pt x="2808029" y="834966"/>
                  </a:lnTo>
                  <a:lnTo>
                    <a:pt x="2793439" y="838366"/>
                  </a:lnTo>
                  <a:lnTo>
                    <a:pt x="2788479" y="8388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0">
              <a:extLst>
                <a:ext uri="{FF2B5EF4-FFF2-40B4-BE49-F238E27FC236}">
                  <a16:creationId xmlns:a16="http://schemas.microsoft.com/office/drawing/2014/main" id="{B27B6E05-6764-4DFD-BD04-E43FD88A3AD0}"/>
                </a:ext>
              </a:extLst>
            </p:cNvPr>
            <p:cNvSpPr/>
            <p:nvPr/>
          </p:nvSpPr>
          <p:spPr>
            <a:xfrm>
              <a:off x="8560133" y="5262185"/>
              <a:ext cx="71120" cy="838835"/>
            </a:xfrm>
            <a:custGeom>
              <a:avLst/>
              <a:gdLst/>
              <a:ahLst/>
              <a:cxnLst/>
              <a:rect l="l" t="t" r="r" b="b"/>
              <a:pathLst>
                <a:path w="71120" h="838835">
                  <a:moveTo>
                    <a:pt x="70504" y="838299"/>
                  </a:moveTo>
                  <a:lnTo>
                    <a:pt x="33883" y="825736"/>
                  </a:lnTo>
                  <a:lnTo>
                    <a:pt x="5803" y="791500"/>
                  </a:lnTo>
                  <a:lnTo>
                    <a:pt x="0" y="762317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4" y="5526"/>
                  </a:lnTo>
                  <a:lnTo>
                    <a:pt x="70503" y="0"/>
                  </a:lnTo>
                  <a:lnTo>
                    <a:pt x="66338" y="1656"/>
                  </a:lnTo>
                  <a:lnTo>
                    <a:pt x="56995" y="9396"/>
                  </a:lnTo>
                  <a:lnTo>
                    <a:pt x="41031" y="46797"/>
                  </a:lnTo>
                  <a:lnTo>
                    <a:pt x="38130" y="75981"/>
                  </a:lnTo>
                  <a:lnTo>
                    <a:pt x="38130" y="762317"/>
                  </a:lnTo>
                  <a:lnTo>
                    <a:pt x="44548" y="804692"/>
                  </a:lnTo>
                  <a:lnTo>
                    <a:pt x="66338" y="836641"/>
                  </a:lnTo>
                  <a:lnTo>
                    <a:pt x="70504" y="838299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7" name="object 41">
            <a:extLst>
              <a:ext uri="{FF2B5EF4-FFF2-40B4-BE49-F238E27FC236}">
                <a16:creationId xmlns:a16="http://schemas.microsoft.com/office/drawing/2014/main" id="{A378F0D4-FCA9-4C04-87FF-A37914C8F91E}"/>
              </a:ext>
            </a:extLst>
          </p:cNvPr>
          <p:cNvSpPr txBox="1"/>
          <p:nvPr/>
        </p:nvSpPr>
        <p:spPr>
          <a:xfrm>
            <a:off x="6532053" y="4029847"/>
            <a:ext cx="1658779" cy="3963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</a:pPr>
            <a:r>
              <a:rPr sz="1950" b="1" kern="0" baseline="-7716" dirty="0">
                <a:solidFill>
                  <a:srgbClr val="21C45D"/>
                </a:solidFill>
                <a:latin typeface="微软雅黑"/>
                <a:cs typeface="微软雅黑"/>
              </a:rPr>
              <a:t>I</a:t>
            </a:r>
            <a:r>
              <a:rPr sz="1950" b="1" kern="0" spc="73" baseline="-7716" dirty="0">
                <a:solidFill>
                  <a:srgbClr val="21C45D"/>
                </a:solidFill>
                <a:latin typeface="微软雅黑"/>
                <a:cs typeface="微软雅黑"/>
              </a:rPr>
              <a:t> </a:t>
            </a:r>
            <a:r>
              <a:rPr sz="825" b="1" kern="0" dirty="0">
                <a:solidFill>
                  <a:srgbClr val="1F2937"/>
                </a:solidFill>
                <a:latin typeface="微软雅黑"/>
                <a:cs typeface="微软雅黑"/>
              </a:rPr>
              <a:t>被告知者 </a:t>
            </a: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(Informed)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8575" defTabSz="685800">
              <a:spcBef>
                <a:spcPts val="630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及时获取任务进展信息，单向通知。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81194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947" y="1272581"/>
            <a:ext cx="4668679" cy="979646"/>
            <a:chOff x="762595" y="1696774"/>
            <a:chExt cx="6224905" cy="1306195"/>
          </a:xfrm>
        </p:grpSpPr>
        <p:sp>
          <p:nvSpPr>
            <p:cNvPr id="3" name="object 3"/>
            <p:cNvSpPr/>
            <p:nvPr/>
          </p:nvSpPr>
          <p:spPr>
            <a:xfrm>
              <a:off x="800725" y="1696774"/>
              <a:ext cx="6186805" cy="1306195"/>
            </a:xfrm>
            <a:custGeom>
              <a:avLst/>
              <a:gdLst/>
              <a:ahLst/>
              <a:cxnLst/>
              <a:rect l="l" t="t" r="r" b="b"/>
              <a:pathLst>
                <a:path w="6186805" h="1306195">
                  <a:moveTo>
                    <a:pt x="6079676" y="1305944"/>
                  </a:moveTo>
                  <a:lnTo>
                    <a:pt x="71252" y="1305944"/>
                  </a:lnTo>
                  <a:lnTo>
                    <a:pt x="66293" y="1305211"/>
                  </a:lnTo>
                  <a:lnTo>
                    <a:pt x="29728" y="1282493"/>
                  </a:lnTo>
                  <a:lnTo>
                    <a:pt x="10070" y="1248861"/>
                  </a:lnTo>
                  <a:lnTo>
                    <a:pt x="488" y="1206504"/>
                  </a:lnTo>
                  <a:lnTo>
                    <a:pt x="0" y="1199066"/>
                  </a:lnTo>
                  <a:lnTo>
                    <a:pt x="0" y="119155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79676" y="0"/>
                  </a:lnTo>
                  <a:lnTo>
                    <a:pt x="6122878" y="11581"/>
                  </a:lnTo>
                  <a:lnTo>
                    <a:pt x="6158361" y="38814"/>
                  </a:lnTo>
                  <a:lnTo>
                    <a:pt x="6180720" y="77553"/>
                  </a:lnTo>
                  <a:lnTo>
                    <a:pt x="6186554" y="106878"/>
                  </a:lnTo>
                  <a:lnTo>
                    <a:pt x="6186554" y="1199066"/>
                  </a:lnTo>
                  <a:lnTo>
                    <a:pt x="6174971" y="1242269"/>
                  </a:lnTo>
                  <a:lnTo>
                    <a:pt x="6147739" y="1277751"/>
                  </a:lnTo>
                  <a:lnTo>
                    <a:pt x="6109000" y="1300111"/>
                  </a:lnTo>
                  <a:lnTo>
                    <a:pt x="6087114" y="1305211"/>
                  </a:lnTo>
                  <a:lnTo>
                    <a:pt x="6079676" y="1305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62595" y="1697040"/>
              <a:ext cx="109220" cy="1305560"/>
            </a:xfrm>
            <a:custGeom>
              <a:avLst/>
              <a:gdLst/>
              <a:ahLst/>
              <a:cxnLst/>
              <a:rect l="l" t="t" r="r" b="b"/>
              <a:pathLst>
                <a:path w="109219" h="1305560">
                  <a:moveTo>
                    <a:pt x="108888" y="1305413"/>
                  </a:moveTo>
                  <a:lnTo>
                    <a:pt x="70614" y="1296971"/>
                  </a:lnTo>
                  <a:lnTo>
                    <a:pt x="33503" y="1272174"/>
                  </a:lnTo>
                  <a:lnTo>
                    <a:pt x="8707" y="1235064"/>
                  </a:lnTo>
                  <a:lnTo>
                    <a:pt x="0" y="119128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191289"/>
                  </a:lnTo>
                  <a:lnTo>
                    <a:pt x="79161" y="1235064"/>
                  </a:lnTo>
                  <a:lnTo>
                    <a:pt x="90211" y="1279758"/>
                  </a:lnTo>
                  <a:lnTo>
                    <a:pt x="104469" y="1302776"/>
                  </a:lnTo>
                  <a:lnTo>
                    <a:pt x="108888" y="130541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067633" y="19255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0152" y="2039942"/>
              <a:ext cx="228778" cy="305038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71947" y="2423623"/>
            <a:ext cx="4668679" cy="986790"/>
            <a:chOff x="762595" y="3231497"/>
            <a:chExt cx="6224905" cy="1315720"/>
          </a:xfrm>
        </p:grpSpPr>
        <p:sp>
          <p:nvSpPr>
            <p:cNvPr id="8" name="object 8"/>
            <p:cNvSpPr/>
            <p:nvPr/>
          </p:nvSpPr>
          <p:spPr>
            <a:xfrm>
              <a:off x="800725" y="3231497"/>
              <a:ext cx="6186805" cy="1315720"/>
            </a:xfrm>
            <a:custGeom>
              <a:avLst/>
              <a:gdLst/>
              <a:ahLst/>
              <a:cxnLst/>
              <a:rect l="l" t="t" r="r" b="b"/>
              <a:pathLst>
                <a:path w="6186805" h="1315720">
                  <a:moveTo>
                    <a:pt x="6079676" y="1315476"/>
                  </a:moveTo>
                  <a:lnTo>
                    <a:pt x="71252" y="1315476"/>
                  </a:lnTo>
                  <a:lnTo>
                    <a:pt x="66293" y="1314744"/>
                  </a:lnTo>
                  <a:lnTo>
                    <a:pt x="29728" y="1292025"/>
                  </a:lnTo>
                  <a:lnTo>
                    <a:pt x="10070" y="1258393"/>
                  </a:lnTo>
                  <a:lnTo>
                    <a:pt x="488" y="1216037"/>
                  </a:lnTo>
                  <a:lnTo>
                    <a:pt x="0" y="1208598"/>
                  </a:lnTo>
                  <a:lnTo>
                    <a:pt x="0" y="120108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79676" y="0"/>
                  </a:lnTo>
                  <a:lnTo>
                    <a:pt x="6122878" y="11581"/>
                  </a:lnTo>
                  <a:lnTo>
                    <a:pt x="6158361" y="38814"/>
                  </a:lnTo>
                  <a:lnTo>
                    <a:pt x="6180720" y="77553"/>
                  </a:lnTo>
                  <a:lnTo>
                    <a:pt x="6186554" y="106878"/>
                  </a:lnTo>
                  <a:lnTo>
                    <a:pt x="6186554" y="1208598"/>
                  </a:lnTo>
                  <a:lnTo>
                    <a:pt x="6174971" y="1251801"/>
                  </a:lnTo>
                  <a:lnTo>
                    <a:pt x="6147739" y="1287284"/>
                  </a:lnTo>
                  <a:lnTo>
                    <a:pt x="6109000" y="1309643"/>
                  </a:lnTo>
                  <a:lnTo>
                    <a:pt x="6087114" y="1314744"/>
                  </a:lnTo>
                  <a:lnTo>
                    <a:pt x="6079676" y="13154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762595" y="3231763"/>
              <a:ext cx="109220" cy="1315085"/>
            </a:xfrm>
            <a:custGeom>
              <a:avLst/>
              <a:gdLst/>
              <a:ahLst/>
              <a:cxnLst/>
              <a:rect l="l" t="t" r="r" b="b"/>
              <a:pathLst>
                <a:path w="109219" h="1315085">
                  <a:moveTo>
                    <a:pt x="108888" y="1314945"/>
                  </a:moveTo>
                  <a:lnTo>
                    <a:pt x="70614" y="1306502"/>
                  </a:lnTo>
                  <a:lnTo>
                    <a:pt x="33503" y="1281707"/>
                  </a:lnTo>
                  <a:lnTo>
                    <a:pt x="8707" y="1244596"/>
                  </a:lnTo>
                  <a:lnTo>
                    <a:pt x="0" y="120082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200821"/>
                  </a:lnTo>
                  <a:lnTo>
                    <a:pt x="79161" y="1244596"/>
                  </a:lnTo>
                  <a:lnTo>
                    <a:pt x="90211" y="1289289"/>
                  </a:lnTo>
                  <a:lnTo>
                    <a:pt x="104469" y="1312307"/>
                  </a:lnTo>
                  <a:lnTo>
                    <a:pt x="108888" y="1314945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067633" y="346027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0152" y="3574665"/>
              <a:ext cx="228778" cy="30503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xfrm>
            <a:off x="1315641" y="1433651"/>
            <a:ext cx="3773810" cy="1728678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9525">
              <a:spcBef>
                <a:spcPts val="990"/>
              </a:spcBef>
            </a:pPr>
            <a:r>
              <a:rPr spc="-4" dirty="0">
                <a:ea typeface="微软雅黑"/>
              </a:rPr>
              <a:t>目标驱动 </a:t>
            </a:r>
            <a:r>
              <a:rPr dirty="0">
                <a:latin typeface="微软雅黑"/>
                <a:ea typeface="微软雅黑"/>
              </a:rPr>
              <a:t>(Goal</a:t>
            </a:r>
            <a:r>
              <a:rPr spc="-15" dirty="0">
                <a:ea typeface="微软雅黑"/>
              </a:rPr>
              <a:t> </a:t>
            </a:r>
            <a:r>
              <a:rPr spc="-8" dirty="0">
                <a:ea typeface="微软雅黑"/>
              </a:rPr>
              <a:t>Driven)</a:t>
            </a:r>
          </a:p>
          <a:p>
            <a:pPr marL="9525" marR="3810">
              <a:lnSpc>
                <a:spcPct val="115799"/>
              </a:lnSpc>
              <a:spcBef>
                <a:spcPts val="495"/>
              </a:spcBef>
            </a:pPr>
            <a:r>
              <a:rPr sz="938" b="0" dirty="0">
                <a:solidFill>
                  <a:srgbClr val="4A5462"/>
                </a:solidFill>
              </a:rPr>
              <a:t>确立清晰的价值导向，利用OKR与KPI</a:t>
            </a:r>
            <a:r>
              <a:rPr sz="938" b="0" spc="-4" dirty="0">
                <a:solidFill>
                  <a:srgbClr val="4A5462"/>
                </a:solidFill>
              </a:rPr>
              <a:t>工具，确保产品开发始终与核心商业目标及用户需求保持一致。</a:t>
            </a:r>
            <a:endParaRPr sz="1013" dirty="0"/>
          </a:p>
          <a:p>
            <a:pPr>
              <a:lnSpc>
                <a:spcPct val="100000"/>
              </a:lnSpc>
            </a:pPr>
            <a:endParaRPr sz="1013" dirty="0"/>
          </a:p>
          <a:p>
            <a:pPr>
              <a:spcBef>
                <a:spcPts val="660"/>
              </a:spcBef>
            </a:pPr>
            <a:endParaRPr sz="1013" dirty="0"/>
          </a:p>
          <a:p>
            <a:pPr marL="9525"/>
            <a:r>
              <a:rPr dirty="0">
                <a:latin typeface="微软雅黑"/>
                <a:ea typeface="微软雅黑"/>
              </a:rPr>
              <a:t>数据监控 (Data </a:t>
            </a:r>
            <a:r>
              <a:rPr spc="-8" dirty="0">
                <a:ea typeface="微软雅黑"/>
              </a:rPr>
              <a:t>Monitoring)</a:t>
            </a:r>
          </a:p>
          <a:p>
            <a:pPr marL="9525" marR="86201">
              <a:lnSpc>
                <a:spcPct val="115799"/>
              </a:lnSpc>
              <a:spcBef>
                <a:spcPts val="495"/>
              </a:spcBef>
            </a:pPr>
            <a:r>
              <a:rPr sz="938" b="0" spc="-4" dirty="0">
                <a:solidFill>
                  <a:srgbClr val="4A5462"/>
                </a:solidFill>
              </a:rPr>
              <a:t>建立可视化的监控体系，通过燃尽图、运营看板实时追踪进度偏差与质量风险，实现透明化管理。</a:t>
            </a:r>
            <a:endParaRPr sz="1013" dirty="0"/>
          </a:p>
        </p:txBody>
      </p:sp>
      <p:grpSp>
        <p:nvGrpSpPr>
          <p:cNvPr id="13" name="object 13"/>
          <p:cNvGrpSpPr/>
          <p:nvPr/>
        </p:nvGrpSpPr>
        <p:grpSpPr>
          <a:xfrm>
            <a:off x="571947" y="3581815"/>
            <a:ext cx="4668679" cy="979646"/>
            <a:chOff x="762595" y="4775753"/>
            <a:chExt cx="6224905" cy="1306195"/>
          </a:xfrm>
        </p:grpSpPr>
        <p:sp>
          <p:nvSpPr>
            <p:cNvPr id="14" name="object 14"/>
            <p:cNvSpPr/>
            <p:nvPr/>
          </p:nvSpPr>
          <p:spPr>
            <a:xfrm>
              <a:off x="800725" y="4775753"/>
              <a:ext cx="6186805" cy="1306195"/>
            </a:xfrm>
            <a:custGeom>
              <a:avLst/>
              <a:gdLst/>
              <a:ahLst/>
              <a:cxnLst/>
              <a:rect l="l" t="t" r="r" b="b"/>
              <a:pathLst>
                <a:path w="6186805" h="1306195">
                  <a:moveTo>
                    <a:pt x="6079676" y="1305944"/>
                  </a:moveTo>
                  <a:lnTo>
                    <a:pt x="71252" y="1305944"/>
                  </a:lnTo>
                  <a:lnTo>
                    <a:pt x="66293" y="1305211"/>
                  </a:lnTo>
                  <a:lnTo>
                    <a:pt x="29728" y="1282493"/>
                  </a:lnTo>
                  <a:lnTo>
                    <a:pt x="10070" y="1248861"/>
                  </a:lnTo>
                  <a:lnTo>
                    <a:pt x="488" y="1206504"/>
                  </a:lnTo>
                  <a:lnTo>
                    <a:pt x="0" y="1199066"/>
                  </a:lnTo>
                  <a:lnTo>
                    <a:pt x="0" y="119155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79676" y="0"/>
                  </a:lnTo>
                  <a:lnTo>
                    <a:pt x="6122878" y="11581"/>
                  </a:lnTo>
                  <a:lnTo>
                    <a:pt x="6158361" y="38814"/>
                  </a:lnTo>
                  <a:lnTo>
                    <a:pt x="6180720" y="77553"/>
                  </a:lnTo>
                  <a:lnTo>
                    <a:pt x="6186554" y="106878"/>
                  </a:lnTo>
                  <a:lnTo>
                    <a:pt x="6186554" y="1199066"/>
                  </a:lnTo>
                  <a:lnTo>
                    <a:pt x="6174971" y="1242269"/>
                  </a:lnTo>
                  <a:lnTo>
                    <a:pt x="6147739" y="1277751"/>
                  </a:lnTo>
                  <a:lnTo>
                    <a:pt x="6109000" y="1300111"/>
                  </a:lnTo>
                  <a:lnTo>
                    <a:pt x="6087114" y="1305211"/>
                  </a:lnTo>
                  <a:lnTo>
                    <a:pt x="6079676" y="13059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762595" y="4776019"/>
              <a:ext cx="109220" cy="1305560"/>
            </a:xfrm>
            <a:custGeom>
              <a:avLst/>
              <a:gdLst/>
              <a:ahLst/>
              <a:cxnLst/>
              <a:rect l="l" t="t" r="r" b="b"/>
              <a:pathLst>
                <a:path w="109219" h="1305560">
                  <a:moveTo>
                    <a:pt x="108888" y="1305412"/>
                  </a:moveTo>
                  <a:lnTo>
                    <a:pt x="70614" y="1296970"/>
                  </a:lnTo>
                  <a:lnTo>
                    <a:pt x="33503" y="1272174"/>
                  </a:lnTo>
                  <a:lnTo>
                    <a:pt x="8707" y="1235063"/>
                  </a:lnTo>
                  <a:lnTo>
                    <a:pt x="0" y="119128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0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191289"/>
                  </a:lnTo>
                  <a:lnTo>
                    <a:pt x="79161" y="1235063"/>
                  </a:lnTo>
                  <a:lnTo>
                    <a:pt x="90211" y="1279757"/>
                  </a:lnTo>
                  <a:lnTo>
                    <a:pt x="104469" y="1302775"/>
                  </a:lnTo>
                  <a:lnTo>
                    <a:pt x="108888" y="1305412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067633" y="500453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0152" y="5118921"/>
              <a:ext cx="228778" cy="30503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334549" y="3627578"/>
            <a:ext cx="3661886" cy="708912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9525" defTabSz="685800">
              <a:spcBef>
                <a:spcPts val="990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协同闭环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(Collaborative</a:t>
            </a: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27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Loop)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5799"/>
              </a:lnSpc>
              <a:spcBef>
                <a:spcPts val="49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构建跨部门快速响应机制，明确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RACI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责任矩阵，打通从用户反馈到迭代优化的全流程闭环。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583628" y="1415568"/>
            <a:ext cx="2995613" cy="3002756"/>
            <a:chOff x="7444837" y="1887423"/>
            <a:chExt cx="3994150" cy="4003675"/>
          </a:xfrm>
        </p:grpSpPr>
        <p:sp>
          <p:nvSpPr>
            <p:cNvPr id="20" name="object 20"/>
            <p:cNvSpPr/>
            <p:nvPr/>
          </p:nvSpPr>
          <p:spPr>
            <a:xfrm>
              <a:off x="7586218" y="1955152"/>
              <a:ext cx="3711575" cy="3868420"/>
            </a:xfrm>
            <a:custGeom>
              <a:avLst/>
              <a:gdLst/>
              <a:ahLst/>
              <a:cxnLst/>
              <a:rect l="l" t="t" r="r" b="b"/>
              <a:pathLst>
                <a:path w="3711575" h="3868420">
                  <a:moveTo>
                    <a:pt x="21043" y="340169"/>
                  </a:moveTo>
                  <a:lnTo>
                    <a:pt x="19050" y="283006"/>
                  </a:lnTo>
                  <a:lnTo>
                    <a:pt x="0" y="283667"/>
                  </a:lnTo>
                  <a:lnTo>
                    <a:pt x="1993" y="340829"/>
                  </a:lnTo>
                  <a:lnTo>
                    <a:pt x="21043" y="340169"/>
                  </a:lnTo>
                  <a:close/>
                </a:path>
                <a:path w="3711575" h="3868420">
                  <a:moveTo>
                    <a:pt x="24371" y="435241"/>
                  </a:moveTo>
                  <a:lnTo>
                    <a:pt x="22377" y="378079"/>
                  </a:lnTo>
                  <a:lnTo>
                    <a:pt x="3314" y="378752"/>
                  </a:lnTo>
                  <a:lnTo>
                    <a:pt x="5321" y="435914"/>
                  </a:lnTo>
                  <a:lnTo>
                    <a:pt x="24371" y="435241"/>
                  </a:lnTo>
                  <a:close/>
                </a:path>
                <a:path w="3711575" h="3868420">
                  <a:moveTo>
                    <a:pt x="27686" y="530326"/>
                  </a:moveTo>
                  <a:lnTo>
                    <a:pt x="25692" y="473163"/>
                  </a:lnTo>
                  <a:lnTo>
                    <a:pt x="6642" y="473824"/>
                  </a:lnTo>
                  <a:lnTo>
                    <a:pt x="8636" y="530987"/>
                  </a:lnTo>
                  <a:lnTo>
                    <a:pt x="27686" y="530326"/>
                  </a:lnTo>
                  <a:close/>
                </a:path>
                <a:path w="3711575" h="3868420">
                  <a:moveTo>
                    <a:pt x="31013" y="625398"/>
                  </a:moveTo>
                  <a:lnTo>
                    <a:pt x="29006" y="568236"/>
                  </a:lnTo>
                  <a:lnTo>
                    <a:pt x="9956" y="568909"/>
                  </a:lnTo>
                  <a:lnTo>
                    <a:pt x="11950" y="626059"/>
                  </a:lnTo>
                  <a:lnTo>
                    <a:pt x="31013" y="625398"/>
                  </a:lnTo>
                  <a:close/>
                </a:path>
                <a:path w="3711575" h="3868420">
                  <a:moveTo>
                    <a:pt x="34328" y="720471"/>
                  </a:moveTo>
                  <a:lnTo>
                    <a:pt x="32334" y="663321"/>
                  </a:lnTo>
                  <a:lnTo>
                    <a:pt x="13284" y="663981"/>
                  </a:lnTo>
                  <a:lnTo>
                    <a:pt x="15278" y="721144"/>
                  </a:lnTo>
                  <a:lnTo>
                    <a:pt x="34328" y="720471"/>
                  </a:lnTo>
                  <a:close/>
                </a:path>
                <a:path w="3711575" h="3868420">
                  <a:moveTo>
                    <a:pt x="37642" y="815555"/>
                  </a:moveTo>
                  <a:lnTo>
                    <a:pt x="35648" y="758393"/>
                  </a:lnTo>
                  <a:lnTo>
                    <a:pt x="16598" y="759053"/>
                  </a:lnTo>
                  <a:lnTo>
                    <a:pt x="18592" y="816216"/>
                  </a:lnTo>
                  <a:lnTo>
                    <a:pt x="37642" y="815555"/>
                  </a:lnTo>
                  <a:close/>
                </a:path>
                <a:path w="3711575" h="3868420">
                  <a:moveTo>
                    <a:pt x="38519" y="196977"/>
                  </a:moveTo>
                  <a:lnTo>
                    <a:pt x="4597" y="228104"/>
                  </a:lnTo>
                  <a:lnTo>
                    <a:pt x="1244" y="244716"/>
                  </a:lnTo>
                  <a:lnTo>
                    <a:pt x="20091" y="247523"/>
                  </a:lnTo>
                  <a:lnTo>
                    <a:pt x="20294" y="245745"/>
                  </a:lnTo>
                  <a:lnTo>
                    <a:pt x="23025" y="232994"/>
                  </a:lnTo>
                  <a:lnTo>
                    <a:pt x="27025" y="220459"/>
                  </a:lnTo>
                  <a:lnTo>
                    <a:pt x="32232" y="208368"/>
                  </a:lnTo>
                  <a:lnTo>
                    <a:pt x="38519" y="196977"/>
                  </a:lnTo>
                  <a:close/>
                </a:path>
                <a:path w="3711575" h="3868420">
                  <a:moveTo>
                    <a:pt x="40970" y="910628"/>
                  </a:moveTo>
                  <a:lnTo>
                    <a:pt x="38976" y="853465"/>
                  </a:lnTo>
                  <a:lnTo>
                    <a:pt x="19913" y="854138"/>
                  </a:lnTo>
                  <a:lnTo>
                    <a:pt x="21920" y="911288"/>
                  </a:lnTo>
                  <a:lnTo>
                    <a:pt x="40970" y="910628"/>
                  </a:lnTo>
                  <a:close/>
                </a:path>
                <a:path w="3711575" h="3868420">
                  <a:moveTo>
                    <a:pt x="44284" y="1005713"/>
                  </a:moveTo>
                  <a:lnTo>
                    <a:pt x="42291" y="948550"/>
                  </a:lnTo>
                  <a:lnTo>
                    <a:pt x="23241" y="949210"/>
                  </a:lnTo>
                  <a:lnTo>
                    <a:pt x="25234" y="1006373"/>
                  </a:lnTo>
                  <a:lnTo>
                    <a:pt x="44284" y="1005713"/>
                  </a:lnTo>
                  <a:close/>
                </a:path>
                <a:path w="3711575" h="3868420">
                  <a:moveTo>
                    <a:pt x="47612" y="1100785"/>
                  </a:moveTo>
                  <a:lnTo>
                    <a:pt x="45618" y="1043622"/>
                  </a:lnTo>
                  <a:lnTo>
                    <a:pt x="26555" y="1044295"/>
                  </a:lnTo>
                  <a:lnTo>
                    <a:pt x="28562" y="1101445"/>
                  </a:lnTo>
                  <a:lnTo>
                    <a:pt x="47612" y="1100785"/>
                  </a:lnTo>
                  <a:close/>
                </a:path>
                <a:path w="3711575" h="3868420">
                  <a:moveTo>
                    <a:pt x="50927" y="1195857"/>
                  </a:moveTo>
                  <a:lnTo>
                    <a:pt x="48933" y="1138694"/>
                  </a:lnTo>
                  <a:lnTo>
                    <a:pt x="29883" y="1139367"/>
                  </a:lnTo>
                  <a:lnTo>
                    <a:pt x="31877" y="1196530"/>
                  </a:lnTo>
                  <a:lnTo>
                    <a:pt x="50927" y="1195857"/>
                  </a:lnTo>
                  <a:close/>
                </a:path>
                <a:path w="3711575" h="3868420">
                  <a:moveTo>
                    <a:pt x="54254" y="1290942"/>
                  </a:moveTo>
                  <a:lnTo>
                    <a:pt x="52247" y="1233779"/>
                  </a:lnTo>
                  <a:lnTo>
                    <a:pt x="33197" y="1234440"/>
                  </a:lnTo>
                  <a:lnTo>
                    <a:pt x="35191" y="1291602"/>
                  </a:lnTo>
                  <a:lnTo>
                    <a:pt x="54254" y="1290942"/>
                  </a:lnTo>
                  <a:close/>
                </a:path>
                <a:path w="3711575" h="3868420">
                  <a:moveTo>
                    <a:pt x="57569" y="1386014"/>
                  </a:moveTo>
                  <a:lnTo>
                    <a:pt x="55575" y="1328851"/>
                  </a:lnTo>
                  <a:lnTo>
                    <a:pt x="36525" y="1329524"/>
                  </a:lnTo>
                  <a:lnTo>
                    <a:pt x="38519" y="1386674"/>
                  </a:lnTo>
                  <a:lnTo>
                    <a:pt x="57569" y="1386014"/>
                  </a:lnTo>
                  <a:close/>
                </a:path>
                <a:path w="3711575" h="3868420">
                  <a:moveTo>
                    <a:pt x="60883" y="1481086"/>
                  </a:moveTo>
                  <a:lnTo>
                    <a:pt x="58889" y="1423936"/>
                  </a:lnTo>
                  <a:lnTo>
                    <a:pt x="39839" y="1424597"/>
                  </a:lnTo>
                  <a:lnTo>
                    <a:pt x="41833" y="1481759"/>
                  </a:lnTo>
                  <a:lnTo>
                    <a:pt x="60883" y="1481086"/>
                  </a:lnTo>
                  <a:close/>
                </a:path>
                <a:path w="3711575" h="3868420">
                  <a:moveTo>
                    <a:pt x="64211" y="1576171"/>
                  </a:moveTo>
                  <a:lnTo>
                    <a:pt x="62217" y="1519008"/>
                  </a:lnTo>
                  <a:lnTo>
                    <a:pt x="43167" y="1519669"/>
                  </a:lnTo>
                  <a:lnTo>
                    <a:pt x="45161" y="1576832"/>
                  </a:lnTo>
                  <a:lnTo>
                    <a:pt x="64211" y="1576171"/>
                  </a:lnTo>
                  <a:close/>
                </a:path>
                <a:path w="3711575" h="3868420">
                  <a:moveTo>
                    <a:pt x="67525" y="1671243"/>
                  </a:moveTo>
                  <a:lnTo>
                    <a:pt x="65532" y="1614081"/>
                  </a:lnTo>
                  <a:lnTo>
                    <a:pt x="46482" y="1614754"/>
                  </a:lnTo>
                  <a:lnTo>
                    <a:pt x="48475" y="1671916"/>
                  </a:lnTo>
                  <a:lnTo>
                    <a:pt x="67525" y="1671243"/>
                  </a:lnTo>
                  <a:close/>
                </a:path>
                <a:path w="3711575" h="3868420">
                  <a:moveTo>
                    <a:pt x="70853" y="1766328"/>
                  </a:moveTo>
                  <a:lnTo>
                    <a:pt x="68859" y="1709166"/>
                  </a:lnTo>
                  <a:lnTo>
                    <a:pt x="49796" y="1709826"/>
                  </a:lnTo>
                  <a:lnTo>
                    <a:pt x="51803" y="1766989"/>
                  </a:lnTo>
                  <a:lnTo>
                    <a:pt x="70853" y="1766328"/>
                  </a:lnTo>
                  <a:close/>
                </a:path>
                <a:path w="3711575" h="3868420">
                  <a:moveTo>
                    <a:pt x="74168" y="1861400"/>
                  </a:moveTo>
                  <a:lnTo>
                    <a:pt x="72174" y="1804238"/>
                  </a:lnTo>
                  <a:lnTo>
                    <a:pt x="53124" y="1804911"/>
                  </a:lnTo>
                  <a:lnTo>
                    <a:pt x="55118" y="1862061"/>
                  </a:lnTo>
                  <a:lnTo>
                    <a:pt x="74168" y="1861400"/>
                  </a:lnTo>
                  <a:close/>
                </a:path>
                <a:path w="3711575" h="3868420">
                  <a:moveTo>
                    <a:pt x="77495" y="1956473"/>
                  </a:moveTo>
                  <a:lnTo>
                    <a:pt x="75488" y="1899323"/>
                  </a:lnTo>
                  <a:lnTo>
                    <a:pt x="56438" y="1899983"/>
                  </a:lnTo>
                  <a:lnTo>
                    <a:pt x="58432" y="1957146"/>
                  </a:lnTo>
                  <a:lnTo>
                    <a:pt x="77495" y="1956473"/>
                  </a:lnTo>
                  <a:close/>
                </a:path>
                <a:path w="3711575" h="3868420">
                  <a:moveTo>
                    <a:pt x="80810" y="2051558"/>
                  </a:moveTo>
                  <a:lnTo>
                    <a:pt x="78816" y="1994395"/>
                  </a:lnTo>
                  <a:lnTo>
                    <a:pt x="59766" y="1995055"/>
                  </a:lnTo>
                  <a:lnTo>
                    <a:pt x="61760" y="2052218"/>
                  </a:lnTo>
                  <a:lnTo>
                    <a:pt x="80810" y="2051558"/>
                  </a:lnTo>
                  <a:close/>
                </a:path>
                <a:path w="3711575" h="3868420">
                  <a:moveTo>
                    <a:pt x="84124" y="2146630"/>
                  </a:moveTo>
                  <a:lnTo>
                    <a:pt x="82130" y="2089467"/>
                  </a:lnTo>
                  <a:lnTo>
                    <a:pt x="63080" y="2090140"/>
                  </a:lnTo>
                  <a:lnTo>
                    <a:pt x="65074" y="2147303"/>
                  </a:lnTo>
                  <a:lnTo>
                    <a:pt x="84124" y="2146630"/>
                  </a:lnTo>
                  <a:close/>
                </a:path>
                <a:path w="3711575" h="3868420">
                  <a:moveTo>
                    <a:pt x="87452" y="2241702"/>
                  </a:moveTo>
                  <a:lnTo>
                    <a:pt x="85458" y="2184552"/>
                  </a:lnTo>
                  <a:lnTo>
                    <a:pt x="66408" y="2185212"/>
                  </a:lnTo>
                  <a:lnTo>
                    <a:pt x="68402" y="2242375"/>
                  </a:lnTo>
                  <a:lnTo>
                    <a:pt x="87452" y="2241702"/>
                  </a:lnTo>
                  <a:close/>
                </a:path>
                <a:path w="3711575" h="3868420">
                  <a:moveTo>
                    <a:pt x="90766" y="2336787"/>
                  </a:moveTo>
                  <a:lnTo>
                    <a:pt x="88773" y="2279624"/>
                  </a:lnTo>
                  <a:lnTo>
                    <a:pt x="69723" y="2280285"/>
                  </a:lnTo>
                  <a:lnTo>
                    <a:pt x="71716" y="2337447"/>
                  </a:lnTo>
                  <a:lnTo>
                    <a:pt x="90766" y="2336787"/>
                  </a:lnTo>
                  <a:close/>
                </a:path>
                <a:path w="3711575" h="3868420">
                  <a:moveTo>
                    <a:pt x="94094" y="2431859"/>
                  </a:moveTo>
                  <a:lnTo>
                    <a:pt x="92100" y="2374696"/>
                  </a:lnTo>
                  <a:lnTo>
                    <a:pt x="73037" y="2375370"/>
                  </a:lnTo>
                  <a:lnTo>
                    <a:pt x="75044" y="2432532"/>
                  </a:lnTo>
                  <a:lnTo>
                    <a:pt x="94094" y="2431859"/>
                  </a:lnTo>
                  <a:close/>
                </a:path>
                <a:path w="3711575" h="3868420">
                  <a:moveTo>
                    <a:pt x="97409" y="2526944"/>
                  </a:moveTo>
                  <a:lnTo>
                    <a:pt x="95415" y="2469781"/>
                  </a:lnTo>
                  <a:lnTo>
                    <a:pt x="76365" y="2470442"/>
                  </a:lnTo>
                  <a:lnTo>
                    <a:pt x="78359" y="2527604"/>
                  </a:lnTo>
                  <a:lnTo>
                    <a:pt x="97409" y="2526944"/>
                  </a:lnTo>
                  <a:close/>
                </a:path>
                <a:path w="3711575" h="3868420">
                  <a:moveTo>
                    <a:pt x="100736" y="2622016"/>
                  </a:moveTo>
                  <a:lnTo>
                    <a:pt x="98729" y="2564854"/>
                  </a:lnTo>
                  <a:lnTo>
                    <a:pt x="79679" y="2565527"/>
                  </a:lnTo>
                  <a:lnTo>
                    <a:pt x="81673" y="2622677"/>
                  </a:lnTo>
                  <a:lnTo>
                    <a:pt x="100736" y="2622016"/>
                  </a:lnTo>
                  <a:close/>
                </a:path>
                <a:path w="3711575" h="3868420">
                  <a:moveTo>
                    <a:pt x="104051" y="2717088"/>
                  </a:moveTo>
                  <a:lnTo>
                    <a:pt x="102057" y="2659938"/>
                  </a:lnTo>
                  <a:lnTo>
                    <a:pt x="83007" y="2660599"/>
                  </a:lnTo>
                  <a:lnTo>
                    <a:pt x="85001" y="2717762"/>
                  </a:lnTo>
                  <a:lnTo>
                    <a:pt x="104051" y="2717088"/>
                  </a:lnTo>
                  <a:close/>
                </a:path>
                <a:path w="3711575" h="3868420">
                  <a:moveTo>
                    <a:pt x="107327" y="141516"/>
                  </a:moveTo>
                  <a:lnTo>
                    <a:pt x="100952" y="123558"/>
                  </a:lnTo>
                  <a:lnTo>
                    <a:pt x="88785" y="128409"/>
                  </a:lnTo>
                  <a:lnTo>
                    <a:pt x="75412" y="135293"/>
                  </a:lnTo>
                  <a:lnTo>
                    <a:pt x="62903" y="143395"/>
                  </a:lnTo>
                  <a:lnTo>
                    <a:pt x="51269" y="152679"/>
                  </a:lnTo>
                  <a:lnTo>
                    <a:pt x="48552" y="155333"/>
                  </a:lnTo>
                  <a:lnTo>
                    <a:pt x="61480" y="169316"/>
                  </a:lnTo>
                  <a:lnTo>
                    <a:pt x="63868" y="166992"/>
                  </a:lnTo>
                  <a:lnTo>
                    <a:pt x="74053" y="158864"/>
                  </a:lnTo>
                  <a:lnTo>
                    <a:pt x="84988" y="151790"/>
                  </a:lnTo>
                  <a:lnTo>
                    <a:pt x="96685" y="145757"/>
                  </a:lnTo>
                  <a:lnTo>
                    <a:pt x="107327" y="141516"/>
                  </a:lnTo>
                  <a:close/>
                </a:path>
                <a:path w="3711575" h="3868420">
                  <a:moveTo>
                    <a:pt x="107378" y="2812173"/>
                  </a:moveTo>
                  <a:lnTo>
                    <a:pt x="105371" y="2755011"/>
                  </a:lnTo>
                  <a:lnTo>
                    <a:pt x="86321" y="2755671"/>
                  </a:lnTo>
                  <a:lnTo>
                    <a:pt x="88315" y="2812834"/>
                  </a:lnTo>
                  <a:lnTo>
                    <a:pt x="107378" y="2812173"/>
                  </a:lnTo>
                  <a:close/>
                </a:path>
                <a:path w="3711575" h="3868420">
                  <a:moveTo>
                    <a:pt x="110693" y="2907246"/>
                  </a:moveTo>
                  <a:lnTo>
                    <a:pt x="108699" y="2850083"/>
                  </a:lnTo>
                  <a:lnTo>
                    <a:pt x="89649" y="2850756"/>
                  </a:lnTo>
                  <a:lnTo>
                    <a:pt x="91643" y="2907919"/>
                  </a:lnTo>
                  <a:lnTo>
                    <a:pt x="110693" y="2907246"/>
                  </a:lnTo>
                  <a:close/>
                </a:path>
                <a:path w="3711575" h="3868420">
                  <a:moveTo>
                    <a:pt x="114007" y="3002330"/>
                  </a:moveTo>
                  <a:lnTo>
                    <a:pt x="112014" y="2945168"/>
                  </a:lnTo>
                  <a:lnTo>
                    <a:pt x="92964" y="2945828"/>
                  </a:lnTo>
                  <a:lnTo>
                    <a:pt x="94957" y="3002991"/>
                  </a:lnTo>
                  <a:lnTo>
                    <a:pt x="114007" y="3002330"/>
                  </a:lnTo>
                  <a:close/>
                </a:path>
                <a:path w="3711575" h="3868420">
                  <a:moveTo>
                    <a:pt x="117335" y="3097403"/>
                  </a:moveTo>
                  <a:lnTo>
                    <a:pt x="115341" y="3040240"/>
                  </a:lnTo>
                  <a:lnTo>
                    <a:pt x="96278" y="3040913"/>
                  </a:lnTo>
                  <a:lnTo>
                    <a:pt x="98285" y="3098063"/>
                  </a:lnTo>
                  <a:lnTo>
                    <a:pt x="117335" y="3097403"/>
                  </a:lnTo>
                  <a:close/>
                </a:path>
                <a:path w="3711575" h="3868420">
                  <a:moveTo>
                    <a:pt x="120650" y="3192475"/>
                  </a:moveTo>
                  <a:lnTo>
                    <a:pt x="118656" y="3135325"/>
                  </a:lnTo>
                  <a:lnTo>
                    <a:pt x="99606" y="3135985"/>
                  </a:lnTo>
                  <a:lnTo>
                    <a:pt x="101600" y="3193148"/>
                  </a:lnTo>
                  <a:lnTo>
                    <a:pt x="120650" y="3192475"/>
                  </a:lnTo>
                  <a:close/>
                </a:path>
                <a:path w="3711575" h="3868420">
                  <a:moveTo>
                    <a:pt x="123977" y="3287560"/>
                  </a:moveTo>
                  <a:lnTo>
                    <a:pt x="121970" y="3230397"/>
                  </a:lnTo>
                  <a:lnTo>
                    <a:pt x="102920" y="3231057"/>
                  </a:lnTo>
                  <a:lnTo>
                    <a:pt x="104914" y="3288220"/>
                  </a:lnTo>
                  <a:lnTo>
                    <a:pt x="123977" y="3287560"/>
                  </a:lnTo>
                  <a:close/>
                </a:path>
                <a:path w="3711575" h="3868420">
                  <a:moveTo>
                    <a:pt x="127292" y="3382632"/>
                  </a:moveTo>
                  <a:lnTo>
                    <a:pt x="125298" y="3325469"/>
                  </a:lnTo>
                  <a:lnTo>
                    <a:pt x="106248" y="3326142"/>
                  </a:lnTo>
                  <a:lnTo>
                    <a:pt x="108242" y="3383305"/>
                  </a:lnTo>
                  <a:lnTo>
                    <a:pt x="127292" y="3382632"/>
                  </a:lnTo>
                  <a:close/>
                </a:path>
                <a:path w="3711575" h="3868420">
                  <a:moveTo>
                    <a:pt x="130619" y="3477704"/>
                  </a:moveTo>
                  <a:lnTo>
                    <a:pt x="128612" y="3420554"/>
                  </a:lnTo>
                  <a:lnTo>
                    <a:pt x="109562" y="3421215"/>
                  </a:lnTo>
                  <a:lnTo>
                    <a:pt x="111556" y="3478377"/>
                  </a:lnTo>
                  <a:lnTo>
                    <a:pt x="130619" y="3477704"/>
                  </a:lnTo>
                  <a:close/>
                </a:path>
                <a:path w="3711575" h="3868420">
                  <a:moveTo>
                    <a:pt x="133934" y="3572789"/>
                  </a:moveTo>
                  <a:lnTo>
                    <a:pt x="131940" y="3515626"/>
                  </a:lnTo>
                  <a:lnTo>
                    <a:pt x="112890" y="3516287"/>
                  </a:lnTo>
                  <a:lnTo>
                    <a:pt x="114884" y="3573449"/>
                  </a:lnTo>
                  <a:lnTo>
                    <a:pt x="133934" y="3572789"/>
                  </a:lnTo>
                  <a:close/>
                </a:path>
                <a:path w="3711575" h="3868420">
                  <a:moveTo>
                    <a:pt x="137248" y="3667861"/>
                  </a:moveTo>
                  <a:lnTo>
                    <a:pt x="135255" y="3610699"/>
                  </a:lnTo>
                  <a:lnTo>
                    <a:pt x="116205" y="3611372"/>
                  </a:lnTo>
                  <a:lnTo>
                    <a:pt x="118198" y="3668534"/>
                  </a:lnTo>
                  <a:lnTo>
                    <a:pt x="137248" y="3667861"/>
                  </a:lnTo>
                  <a:close/>
                </a:path>
                <a:path w="3711575" h="3868420">
                  <a:moveTo>
                    <a:pt x="146215" y="3759123"/>
                  </a:moveTo>
                  <a:lnTo>
                    <a:pt x="139090" y="3720490"/>
                  </a:lnTo>
                  <a:lnTo>
                    <a:pt x="138582" y="3705783"/>
                  </a:lnTo>
                  <a:lnTo>
                    <a:pt x="119519" y="3706444"/>
                  </a:lnTo>
                  <a:lnTo>
                    <a:pt x="123977" y="3750805"/>
                  </a:lnTo>
                  <a:lnTo>
                    <a:pt x="128181" y="3765296"/>
                  </a:lnTo>
                  <a:lnTo>
                    <a:pt x="146215" y="3759123"/>
                  </a:lnTo>
                  <a:close/>
                </a:path>
                <a:path w="3711575" h="3868420">
                  <a:moveTo>
                    <a:pt x="201015" y="3828504"/>
                  </a:moveTo>
                  <a:lnTo>
                    <a:pt x="164134" y="3793820"/>
                  </a:lnTo>
                  <a:lnTo>
                    <a:pt x="162306" y="3790988"/>
                  </a:lnTo>
                  <a:lnTo>
                    <a:pt x="146558" y="3801719"/>
                  </a:lnTo>
                  <a:lnTo>
                    <a:pt x="179933" y="3837101"/>
                  </a:lnTo>
                  <a:lnTo>
                    <a:pt x="190817" y="3844607"/>
                  </a:lnTo>
                  <a:lnTo>
                    <a:pt x="201015" y="3828504"/>
                  </a:lnTo>
                  <a:close/>
                </a:path>
                <a:path w="3711575" h="3868420">
                  <a:moveTo>
                    <a:pt x="204533" y="131826"/>
                  </a:moveTo>
                  <a:lnTo>
                    <a:pt x="203873" y="112776"/>
                  </a:lnTo>
                  <a:lnTo>
                    <a:pt x="146710" y="114769"/>
                  </a:lnTo>
                  <a:lnTo>
                    <a:pt x="140538" y="115277"/>
                  </a:lnTo>
                  <a:lnTo>
                    <a:pt x="141973" y="134277"/>
                  </a:lnTo>
                  <a:lnTo>
                    <a:pt x="147383" y="133819"/>
                  </a:lnTo>
                  <a:lnTo>
                    <a:pt x="204533" y="131826"/>
                  </a:lnTo>
                  <a:close/>
                </a:path>
                <a:path w="3711575" h="3868420">
                  <a:moveTo>
                    <a:pt x="287362" y="3867924"/>
                  </a:moveTo>
                  <a:lnTo>
                    <a:pt x="286715" y="3849205"/>
                  </a:lnTo>
                  <a:lnTo>
                    <a:pt x="286702" y="3848874"/>
                  </a:lnTo>
                  <a:lnTo>
                    <a:pt x="277126" y="3849205"/>
                  </a:lnTo>
                  <a:lnTo>
                    <a:pt x="263956" y="3849039"/>
                  </a:lnTo>
                  <a:lnTo>
                    <a:pt x="251002" y="3847579"/>
                  </a:lnTo>
                  <a:lnTo>
                    <a:pt x="238264" y="3844848"/>
                  </a:lnTo>
                  <a:lnTo>
                    <a:pt x="233324" y="3843274"/>
                  </a:lnTo>
                  <a:lnTo>
                    <a:pt x="227736" y="3861473"/>
                  </a:lnTo>
                  <a:lnTo>
                    <a:pt x="233375" y="3863276"/>
                  </a:lnTo>
                  <a:lnTo>
                    <a:pt x="247942" y="3866400"/>
                  </a:lnTo>
                  <a:lnTo>
                    <a:pt x="262750" y="3868064"/>
                  </a:lnTo>
                  <a:lnTo>
                    <a:pt x="277787" y="3868267"/>
                  </a:lnTo>
                  <a:lnTo>
                    <a:pt x="287362" y="3867924"/>
                  </a:lnTo>
                  <a:close/>
                </a:path>
                <a:path w="3711575" h="3868420">
                  <a:moveTo>
                    <a:pt x="299618" y="128511"/>
                  </a:moveTo>
                  <a:lnTo>
                    <a:pt x="298945" y="109448"/>
                  </a:lnTo>
                  <a:lnTo>
                    <a:pt x="241795" y="111442"/>
                  </a:lnTo>
                  <a:lnTo>
                    <a:pt x="242455" y="130505"/>
                  </a:lnTo>
                  <a:lnTo>
                    <a:pt x="299618" y="128511"/>
                  </a:lnTo>
                  <a:close/>
                </a:path>
                <a:path w="3711575" h="3868420">
                  <a:moveTo>
                    <a:pt x="382447" y="3864610"/>
                  </a:moveTo>
                  <a:lnTo>
                    <a:pt x="381901" y="3849205"/>
                  </a:lnTo>
                  <a:lnTo>
                    <a:pt x="381774" y="3845560"/>
                  </a:lnTo>
                  <a:lnTo>
                    <a:pt x="324624" y="3847554"/>
                  </a:lnTo>
                  <a:lnTo>
                    <a:pt x="324675" y="3849205"/>
                  </a:lnTo>
                  <a:lnTo>
                    <a:pt x="325285" y="3866604"/>
                  </a:lnTo>
                  <a:lnTo>
                    <a:pt x="382447" y="3864610"/>
                  </a:lnTo>
                  <a:close/>
                </a:path>
                <a:path w="3711575" h="3868420">
                  <a:moveTo>
                    <a:pt x="394690" y="125183"/>
                  </a:moveTo>
                  <a:lnTo>
                    <a:pt x="394030" y="106133"/>
                  </a:lnTo>
                  <a:lnTo>
                    <a:pt x="336867" y="108127"/>
                  </a:lnTo>
                  <a:lnTo>
                    <a:pt x="337527" y="127177"/>
                  </a:lnTo>
                  <a:lnTo>
                    <a:pt x="394690" y="125183"/>
                  </a:lnTo>
                  <a:close/>
                </a:path>
                <a:path w="3711575" h="3868420">
                  <a:moveTo>
                    <a:pt x="477520" y="3861282"/>
                  </a:moveTo>
                  <a:lnTo>
                    <a:pt x="477100" y="3849205"/>
                  </a:lnTo>
                  <a:lnTo>
                    <a:pt x="476859" y="3842232"/>
                  </a:lnTo>
                  <a:lnTo>
                    <a:pt x="419696" y="3844226"/>
                  </a:lnTo>
                  <a:lnTo>
                    <a:pt x="419874" y="3849205"/>
                  </a:lnTo>
                  <a:lnTo>
                    <a:pt x="420357" y="3863289"/>
                  </a:lnTo>
                  <a:lnTo>
                    <a:pt x="477520" y="3861282"/>
                  </a:lnTo>
                  <a:close/>
                </a:path>
                <a:path w="3711575" h="3868420">
                  <a:moveTo>
                    <a:pt x="489762" y="121869"/>
                  </a:moveTo>
                  <a:lnTo>
                    <a:pt x="489102" y="102806"/>
                  </a:lnTo>
                  <a:lnTo>
                    <a:pt x="431939" y="104813"/>
                  </a:lnTo>
                  <a:lnTo>
                    <a:pt x="432612" y="123863"/>
                  </a:lnTo>
                  <a:lnTo>
                    <a:pt x="489762" y="121869"/>
                  </a:lnTo>
                  <a:close/>
                </a:path>
                <a:path w="3711575" h="3868420">
                  <a:moveTo>
                    <a:pt x="572604" y="3857968"/>
                  </a:moveTo>
                  <a:lnTo>
                    <a:pt x="572300" y="3849205"/>
                  </a:lnTo>
                  <a:lnTo>
                    <a:pt x="571931" y="3838918"/>
                  </a:lnTo>
                  <a:lnTo>
                    <a:pt x="514769" y="3840911"/>
                  </a:lnTo>
                  <a:lnTo>
                    <a:pt x="515061" y="3849205"/>
                  </a:lnTo>
                  <a:lnTo>
                    <a:pt x="515442" y="3859961"/>
                  </a:lnTo>
                  <a:lnTo>
                    <a:pt x="572604" y="3857968"/>
                  </a:lnTo>
                  <a:close/>
                </a:path>
                <a:path w="3711575" h="3868420">
                  <a:moveTo>
                    <a:pt x="584847" y="118541"/>
                  </a:moveTo>
                  <a:lnTo>
                    <a:pt x="584174" y="99491"/>
                  </a:lnTo>
                  <a:lnTo>
                    <a:pt x="527024" y="101485"/>
                  </a:lnTo>
                  <a:lnTo>
                    <a:pt x="527685" y="120535"/>
                  </a:lnTo>
                  <a:lnTo>
                    <a:pt x="584847" y="118541"/>
                  </a:lnTo>
                  <a:close/>
                </a:path>
                <a:path w="3711575" h="3868420">
                  <a:moveTo>
                    <a:pt x="667677" y="3854653"/>
                  </a:moveTo>
                  <a:lnTo>
                    <a:pt x="667486" y="3849205"/>
                  </a:lnTo>
                  <a:lnTo>
                    <a:pt x="667016" y="3835590"/>
                  </a:lnTo>
                  <a:lnTo>
                    <a:pt x="609854" y="3837597"/>
                  </a:lnTo>
                  <a:lnTo>
                    <a:pt x="610260" y="3849205"/>
                  </a:lnTo>
                  <a:lnTo>
                    <a:pt x="610514" y="3856647"/>
                  </a:lnTo>
                  <a:lnTo>
                    <a:pt x="667677" y="3854653"/>
                  </a:lnTo>
                  <a:close/>
                </a:path>
                <a:path w="3711575" h="3868420">
                  <a:moveTo>
                    <a:pt x="679919" y="115227"/>
                  </a:moveTo>
                  <a:lnTo>
                    <a:pt x="679259" y="96177"/>
                  </a:lnTo>
                  <a:lnTo>
                    <a:pt x="622096" y="98171"/>
                  </a:lnTo>
                  <a:lnTo>
                    <a:pt x="622757" y="117221"/>
                  </a:lnTo>
                  <a:lnTo>
                    <a:pt x="679919" y="115227"/>
                  </a:lnTo>
                  <a:close/>
                </a:path>
                <a:path w="3711575" h="3868420">
                  <a:moveTo>
                    <a:pt x="762749" y="3851325"/>
                  </a:moveTo>
                  <a:lnTo>
                    <a:pt x="762685" y="3849205"/>
                  </a:lnTo>
                  <a:lnTo>
                    <a:pt x="762088" y="3832275"/>
                  </a:lnTo>
                  <a:lnTo>
                    <a:pt x="704926" y="3834269"/>
                  </a:lnTo>
                  <a:lnTo>
                    <a:pt x="705446" y="3849205"/>
                  </a:lnTo>
                  <a:lnTo>
                    <a:pt x="705599" y="3853319"/>
                  </a:lnTo>
                  <a:lnTo>
                    <a:pt x="762749" y="3851325"/>
                  </a:lnTo>
                  <a:close/>
                </a:path>
                <a:path w="3711575" h="3868420">
                  <a:moveTo>
                    <a:pt x="775004" y="111899"/>
                  </a:moveTo>
                  <a:lnTo>
                    <a:pt x="774331" y="92849"/>
                  </a:lnTo>
                  <a:lnTo>
                    <a:pt x="717169" y="94843"/>
                  </a:lnTo>
                  <a:lnTo>
                    <a:pt x="717842" y="113906"/>
                  </a:lnTo>
                  <a:lnTo>
                    <a:pt x="775004" y="111899"/>
                  </a:lnTo>
                  <a:close/>
                </a:path>
                <a:path w="3711575" h="3868420">
                  <a:moveTo>
                    <a:pt x="857834" y="3848011"/>
                  </a:moveTo>
                  <a:lnTo>
                    <a:pt x="857161" y="3828948"/>
                  </a:lnTo>
                  <a:lnTo>
                    <a:pt x="800011" y="3830955"/>
                  </a:lnTo>
                  <a:lnTo>
                    <a:pt x="800646" y="3849205"/>
                  </a:lnTo>
                  <a:lnTo>
                    <a:pt x="800671" y="3850005"/>
                  </a:lnTo>
                  <a:lnTo>
                    <a:pt x="823391" y="3849205"/>
                  </a:lnTo>
                  <a:lnTo>
                    <a:pt x="857834" y="3848011"/>
                  </a:lnTo>
                  <a:close/>
                </a:path>
                <a:path w="3711575" h="3868420">
                  <a:moveTo>
                    <a:pt x="870077" y="108585"/>
                  </a:moveTo>
                  <a:lnTo>
                    <a:pt x="869416" y="89535"/>
                  </a:lnTo>
                  <a:lnTo>
                    <a:pt x="812253" y="91528"/>
                  </a:lnTo>
                  <a:lnTo>
                    <a:pt x="812914" y="110578"/>
                  </a:lnTo>
                  <a:lnTo>
                    <a:pt x="870077" y="108585"/>
                  </a:lnTo>
                  <a:close/>
                </a:path>
                <a:path w="3711575" h="3868420">
                  <a:moveTo>
                    <a:pt x="952906" y="3844683"/>
                  </a:moveTo>
                  <a:lnTo>
                    <a:pt x="952246" y="3825633"/>
                  </a:lnTo>
                  <a:lnTo>
                    <a:pt x="895083" y="3827627"/>
                  </a:lnTo>
                  <a:lnTo>
                    <a:pt x="895743" y="3846677"/>
                  </a:lnTo>
                  <a:lnTo>
                    <a:pt x="952906" y="3844683"/>
                  </a:lnTo>
                  <a:close/>
                </a:path>
                <a:path w="3711575" h="3868420">
                  <a:moveTo>
                    <a:pt x="965149" y="105270"/>
                  </a:moveTo>
                  <a:lnTo>
                    <a:pt x="964488" y="86207"/>
                  </a:lnTo>
                  <a:lnTo>
                    <a:pt x="907326" y="88201"/>
                  </a:lnTo>
                  <a:lnTo>
                    <a:pt x="907999" y="107264"/>
                  </a:lnTo>
                  <a:lnTo>
                    <a:pt x="965149" y="105270"/>
                  </a:lnTo>
                  <a:close/>
                </a:path>
                <a:path w="3711575" h="3868420">
                  <a:moveTo>
                    <a:pt x="1047991" y="3841369"/>
                  </a:moveTo>
                  <a:lnTo>
                    <a:pt x="1047318" y="3822319"/>
                  </a:lnTo>
                  <a:lnTo>
                    <a:pt x="990155" y="3824313"/>
                  </a:lnTo>
                  <a:lnTo>
                    <a:pt x="990828" y="3843363"/>
                  </a:lnTo>
                  <a:lnTo>
                    <a:pt x="1047991" y="3841369"/>
                  </a:lnTo>
                  <a:close/>
                </a:path>
                <a:path w="3711575" h="3868420">
                  <a:moveTo>
                    <a:pt x="1060234" y="101942"/>
                  </a:moveTo>
                  <a:lnTo>
                    <a:pt x="1059561" y="82892"/>
                  </a:lnTo>
                  <a:lnTo>
                    <a:pt x="1002411" y="84886"/>
                  </a:lnTo>
                  <a:lnTo>
                    <a:pt x="1003071" y="103936"/>
                  </a:lnTo>
                  <a:lnTo>
                    <a:pt x="1060234" y="101942"/>
                  </a:lnTo>
                  <a:close/>
                </a:path>
                <a:path w="3711575" h="3868420">
                  <a:moveTo>
                    <a:pt x="1143063" y="3838041"/>
                  </a:moveTo>
                  <a:lnTo>
                    <a:pt x="1142403" y="3818991"/>
                  </a:lnTo>
                  <a:lnTo>
                    <a:pt x="1085240" y="3820985"/>
                  </a:lnTo>
                  <a:lnTo>
                    <a:pt x="1085900" y="3840048"/>
                  </a:lnTo>
                  <a:lnTo>
                    <a:pt x="1143063" y="3838041"/>
                  </a:lnTo>
                  <a:close/>
                </a:path>
                <a:path w="3711575" h="3868420">
                  <a:moveTo>
                    <a:pt x="1155306" y="98628"/>
                  </a:moveTo>
                  <a:lnTo>
                    <a:pt x="1154645" y="79565"/>
                  </a:lnTo>
                  <a:lnTo>
                    <a:pt x="1097483" y="81572"/>
                  </a:lnTo>
                  <a:lnTo>
                    <a:pt x="1098143" y="100622"/>
                  </a:lnTo>
                  <a:lnTo>
                    <a:pt x="1155306" y="98628"/>
                  </a:lnTo>
                  <a:close/>
                </a:path>
                <a:path w="3711575" h="3868420">
                  <a:moveTo>
                    <a:pt x="1238135" y="3834727"/>
                  </a:moveTo>
                  <a:lnTo>
                    <a:pt x="1237475" y="3815677"/>
                  </a:lnTo>
                  <a:lnTo>
                    <a:pt x="1180312" y="3817670"/>
                  </a:lnTo>
                  <a:lnTo>
                    <a:pt x="1180985" y="3836720"/>
                  </a:lnTo>
                  <a:lnTo>
                    <a:pt x="1238135" y="3834727"/>
                  </a:lnTo>
                  <a:close/>
                </a:path>
                <a:path w="3711575" h="3868420">
                  <a:moveTo>
                    <a:pt x="1250391" y="95300"/>
                  </a:moveTo>
                  <a:lnTo>
                    <a:pt x="1249718" y="76250"/>
                  </a:lnTo>
                  <a:lnTo>
                    <a:pt x="1192555" y="78244"/>
                  </a:lnTo>
                  <a:lnTo>
                    <a:pt x="1193228" y="97294"/>
                  </a:lnTo>
                  <a:lnTo>
                    <a:pt x="1250391" y="95300"/>
                  </a:lnTo>
                  <a:close/>
                </a:path>
                <a:path w="3711575" h="3868420">
                  <a:moveTo>
                    <a:pt x="1333220" y="3831412"/>
                  </a:moveTo>
                  <a:lnTo>
                    <a:pt x="1332547" y="3812349"/>
                  </a:lnTo>
                  <a:lnTo>
                    <a:pt x="1275397" y="3814356"/>
                  </a:lnTo>
                  <a:lnTo>
                    <a:pt x="1276057" y="3833406"/>
                  </a:lnTo>
                  <a:lnTo>
                    <a:pt x="1333220" y="3831412"/>
                  </a:lnTo>
                  <a:close/>
                </a:path>
                <a:path w="3711575" h="3868420">
                  <a:moveTo>
                    <a:pt x="1345463" y="91986"/>
                  </a:moveTo>
                  <a:lnTo>
                    <a:pt x="1344803" y="72936"/>
                  </a:lnTo>
                  <a:lnTo>
                    <a:pt x="1287640" y="74930"/>
                  </a:lnTo>
                  <a:lnTo>
                    <a:pt x="1288300" y="93980"/>
                  </a:lnTo>
                  <a:lnTo>
                    <a:pt x="1345463" y="91986"/>
                  </a:lnTo>
                  <a:close/>
                </a:path>
                <a:path w="3711575" h="3868420">
                  <a:moveTo>
                    <a:pt x="1428292" y="3828084"/>
                  </a:moveTo>
                  <a:lnTo>
                    <a:pt x="1427632" y="3809034"/>
                  </a:lnTo>
                  <a:lnTo>
                    <a:pt x="1370469" y="3811028"/>
                  </a:lnTo>
                  <a:lnTo>
                    <a:pt x="1371130" y="3830078"/>
                  </a:lnTo>
                  <a:lnTo>
                    <a:pt x="1428292" y="3828084"/>
                  </a:lnTo>
                  <a:close/>
                </a:path>
                <a:path w="3711575" h="3868420">
                  <a:moveTo>
                    <a:pt x="1440535" y="88658"/>
                  </a:moveTo>
                  <a:lnTo>
                    <a:pt x="1439875" y="69608"/>
                  </a:lnTo>
                  <a:lnTo>
                    <a:pt x="1382712" y="71602"/>
                  </a:lnTo>
                  <a:lnTo>
                    <a:pt x="1383385" y="90665"/>
                  </a:lnTo>
                  <a:lnTo>
                    <a:pt x="1440535" y="88658"/>
                  </a:lnTo>
                  <a:close/>
                </a:path>
                <a:path w="3711575" h="3868420">
                  <a:moveTo>
                    <a:pt x="1523365" y="3824770"/>
                  </a:moveTo>
                  <a:lnTo>
                    <a:pt x="1522704" y="3805707"/>
                  </a:lnTo>
                  <a:lnTo>
                    <a:pt x="1465541" y="3807714"/>
                  </a:lnTo>
                  <a:lnTo>
                    <a:pt x="1466215" y="3826764"/>
                  </a:lnTo>
                  <a:lnTo>
                    <a:pt x="1523365" y="3824770"/>
                  </a:lnTo>
                  <a:close/>
                </a:path>
                <a:path w="3711575" h="3868420">
                  <a:moveTo>
                    <a:pt x="1535620" y="85344"/>
                  </a:moveTo>
                  <a:lnTo>
                    <a:pt x="1534947" y="66294"/>
                  </a:lnTo>
                  <a:lnTo>
                    <a:pt x="1477797" y="68287"/>
                  </a:lnTo>
                  <a:lnTo>
                    <a:pt x="1478457" y="87337"/>
                  </a:lnTo>
                  <a:lnTo>
                    <a:pt x="1535620" y="85344"/>
                  </a:lnTo>
                  <a:close/>
                </a:path>
                <a:path w="3711575" h="3868420">
                  <a:moveTo>
                    <a:pt x="1618449" y="3821442"/>
                  </a:moveTo>
                  <a:lnTo>
                    <a:pt x="1617776" y="3802392"/>
                  </a:lnTo>
                  <a:lnTo>
                    <a:pt x="1560626" y="3804386"/>
                  </a:lnTo>
                  <a:lnTo>
                    <a:pt x="1561287" y="3823436"/>
                  </a:lnTo>
                  <a:lnTo>
                    <a:pt x="1618449" y="3821442"/>
                  </a:lnTo>
                  <a:close/>
                </a:path>
                <a:path w="3711575" h="3868420">
                  <a:moveTo>
                    <a:pt x="1630692" y="82029"/>
                  </a:moveTo>
                  <a:lnTo>
                    <a:pt x="1630032" y="62966"/>
                  </a:lnTo>
                  <a:lnTo>
                    <a:pt x="1572869" y="64960"/>
                  </a:lnTo>
                  <a:lnTo>
                    <a:pt x="1573530" y="84023"/>
                  </a:lnTo>
                  <a:lnTo>
                    <a:pt x="1630692" y="82029"/>
                  </a:lnTo>
                  <a:close/>
                </a:path>
                <a:path w="3711575" h="3868420">
                  <a:moveTo>
                    <a:pt x="1713522" y="3818128"/>
                  </a:moveTo>
                  <a:lnTo>
                    <a:pt x="1712861" y="3799078"/>
                  </a:lnTo>
                  <a:lnTo>
                    <a:pt x="1655699" y="3801072"/>
                  </a:lnTo>
                  <a:lnTo>
                    <a:pt x="1656359" y="3820122"/>
                  </a:lnTo>
                  <a:lnTo>
                    <a:pt x="1713522" y="3818128"/>
                  </a:lnTo>
                  <a:close/>
                </a:path>
                <a:path w="3711575" h="3868420">
                  <a:moveTo>
                    <a:pt x="1725764" y="78701"/>
                  </a:moveTo>
                  <a:lnTo>
                    <a:pt x="1725104" y="59651"/>
                  </a:lnTo>
                  <a:lnTo>
                    <a:pt x="1667941" y="61645"/>
                  </a:lnTo>
                  <a:lnTo>
                    <a:pt x="1668614" y="80695"/>
                  </a:lnTo>
                  <a:lnTo>
                    <a:pt x="1725764" y="78701"/>
                  </a:lnTo>
                  <a:close/>
                </a:path>
                <a:path w="3711575" h="3868420">
                  <a:moveTo>
                    <a:pt x="1808607" y="3814800"/>
                  </a:moveTo>
                  <a:lnTo>
                    <a:pt x="1807933" y="3795750"/>
                  </a:lnTo>
                  <a:lnTo>
                    <a:pt x="1750771" y="3797744"/>
                  </a:lnTo>
                  <a:lnTo>
                    <a:pt x="1751444" y="3816807"/>
                  </a:lnTo>
                  <a:lnTo>
                    <a:pt x="1808607" y="3814800"/>
                  </a:lnTo>
                  <a:close/>
                </a:path>
                <a:path w="3711575" h="3868420">
                  <a:moveTo>
                    <a:pt x="1820849" y="75387"/>
                  </a:moveTo>
                  <a:lnTo>
                    <a:pt x="1820176" y="56324"/>
                  </a:lnTo>
                  <a:lnTo>
                    <a:pt x="1763026" y="58331"/>
                  </a:lnTo>
                  <a:lnTo>
                    <a:pt x="1763687" y="77381"/>
                  </a:lnTo>
                  <a:lnTo>
                    <a:pt x="1820849" y="75387"/>
                  </a:lnTo>
                  <a:close/>
                </a:path>
                <a:path w="3711575" h="3868420">
                  <a:moveTo>
                    <a:pt x="1903679" y="3811486"/>
                  </a:moveTo>
                  <a:lnTo>
                    <a:pt x="1903018" y="3792436"/>
                  </a:lnTo>
                  <a:lnTo>
                    <a:pt x="1845856" y="3794429"/>
                  </a:lnTo>
                  <a:lnTo>
                    <a:pt x="1846516" y="3813479"/>
                  </a:lnTo>
                  <a:lnTo>
                    <a:pt x="1903679" y="3811486"/>
                  </a:lnTo>
                  <a:close/>
                </a:path>
                <a:path w="3711575" h="3868420">
                  <a:moveTo>
                    <a:pt x="1915922" y="72059"/>
                  </a:moveTo>
                  <a:lnTo>
                    <a:pt x="1915261" y="53009"/>
                  </a:lnTo>
                  <a:lnTo>
                    <a:pt x="1858098" y="55003"/>
                  </a:lnTo>
                  <a:lnTo>
                    <a:pt x="1858759" y="74053"/>
                  </a:lnTo>
                  <a:lnTo>
                    <a:pt x="1915922" y="72059"/>
                  </a:lnTo>
                  <a:close/>
                </a:path>
                <a:path w="3711575" h="3868420">
                  <a:moveTo>
                    <a:pt x="1998751" y="3808171"/>
                  </a:moveTo>
                  <a:lnTo>
                    <a:pt x="1998091" y="3789108"/>
                  </a:lnTo>
                  <a:lnTo>
                    <a:pt x="1940928" y="3791115"/>
                  </a:lnTo>
                  <a:lnTo>
                    <a:pt x="1941601" y="3810165"/>
                  </a:lnTo>
                  <a:lnTo>
                    <a:pt x="1998751" y="3808171"/>
                  </a:lnTo>
                  <a:close/>
                </a:path>
                <a:path w="3711575" h="3868420">
                  <a:moveTo>
                    <a:pt x="2011006" y="68745"/>
                  </a:moveTo>
                  <a:lnTo>
                    <a:pt x="2010333" y="49695"/>
                  </a:lnTo>
                  <a:lnTo>
                    <a:pt x="1953171" y="51689"/>
                  </a:lnTo>
                  <a:lnTo>
                    <a:pt x="1953844" y="70739"/>
                  </a:lnTo>
                  <a:lnTo>
                    <a:pt x="2011006" y="68745"/>
                  </a:lnTo>
                  <a:close/>
                </a:path>
                <a:path w="3711575" h="3868420">
                  <a:moveTo>
                    <a:pt x="2093836" y="3804843"/>
                  </a:moveTo>
                  <a:lnTo>
                    <a:pt x="2093163" y="3785793"/>
                  </a:lnTo>
                  <a:lnTo>
                    <a:pt x="2036013" y="3787787"/>
                  </a:lnTo>
                  <a:lnTo>
                    <a:pt x="2036673" y="3806837"/>
                  </a:lnTo>
                  <a:lnTo>
                    <a:pt x="2093836" y="3804843"/>
                  </a:lnTo>
                  <a:close/>
                </a:path>
                <a:path w="3711575" h="3868420">
                  <a:moveTo>
                    <a:pt x="2106079" y="65417"/>
                  </a:moveTo>
                  <a:lnTo>
                    <a:pt x="2105418" y="46367"/>
                  </a:lnTo>
                  <a:lnTo>
                    <a:pt x="2048256" y="48361"/>
                  </a:lnTo>
                  <a:lnTo>
                    <a:pt x="2048916" y="67424"/>
                  </a:lnTo>
                  <a:lnTo>
                    <a:pt x="2106079" y="65417"/>
                  </a:lnTo>
                  <a:close/>
                </a:path>
                <a:path w="3711575" h="3868420">
                  <a:moveTo>
                    <a:pt x="2188908" y="3801529"/>
                  </a:moveTo>
                  <a:lnTo>
                    <a:pt x="2188248" y="3782466"/>
                  </a:lnTo>
                  <a:lnTo>
                    <a:pt x="2131085" y="3784473"/>
                  </a:lnTo>
                  <a:lnTo>
                    <a:pt x="2131745" y="3803523"/>
                  </a:lnTo>
                  <a:lnTo>
                    <a:pt x="2188908" y="3801529"/>
                  </a:lnTo>
                  <a:close/>
                </a:path>
                <a:path w="3711575" h="3868420">
                  <a:moveTo>
                    <a:pt x="2201151" y="62103"/>
                  </a:moveTo>
                  <a:lnTo>
                    <a:pt x="2200491" y="43053"/>
                  </a:lnTo>
                  <a:lnTo>
                    <a:pt x="2143328" y="45046"/>
                  </a:lnTo>
                  <a:lnTo>
                    <a:pt x="2144001" y="64096"/>
                  </a:lnTo>
                  <a:lnTo>
                    <a:pt x="2201151" y="62103"/>
                  </a:lnTo>
                  <a:close/>
                </a:path>
                <a:path w="3711575" h="3868420">
                  <a:moveTo>
                    <a:pt x="2283993" y="3798201"/>
                  </a:moveTo>
                  <a:lnTo>
                    <a:pt x="2283320" y="3779151"/>
                  </a:lnTo>
                  <a:lnTo>
                    <a:pt x="2226157" y="3781145"/>
                  </a:lnTo>
                  <a:lnTo>
                    <a:pt x="2226830" y="3800195"/>
                  </a:lnTo>
                  <a:lnTo>
                    <a:pt x="2283993" y="3798201"/>
                  </a:lnTo>
                  <a:close/>
                </a:path>
                <a:path w="3711575" h="3868420">
                  <a:moveTo>
                    <a:pt x="2296236" y="58788"/>
                  </a:moveTo>
                  <a:lnTo>
                    <a:pt x="2295563" y="39725"/>
                  </a:lnTo>
                  <a:lnTo>
                    <a:pt x="2238413" y="41719"/>
                  </a:lnTo>
                  <a:lnTo>
                    <a:pt x="2239073" y="60782"/>
                  </a:lnTo>
                  <a:lnTo>
                    <a:pt x="2296236" y="58788"/>
                  </a:lnTo>
                  <a:close/>
                </a:path>
                <a:path w="3711575" h="3868420">
                  <a:moveTo>
                    <a:pt x="2379065" y="3794887"/>
                  </a:moveTo>
                  <a:lnTo>
                    <a:pt x="2378392" y="3775837"/>
                  </a:lnTo>
                  <a:lnTo>
                    <a:pt x="2321242" y="3777831"/>
                  </a:lnTo>
                  <a:lnTo>
                    <a:pt x="2321903" y="3796881"/>
                  </a:lnTo>
                  <a:lnTo>
                    <a:pt x="2379065" y="3794887"/>
                  </a:lnTo>
                  <a:close/>
                </a:path>
                <a:path w="3711575" h="3868420">
                  <a:moveTo>
                    <a:pt x="2391308" y="55460"/>
                  </a:moveTo>
                  <a:lnTo>
                    <a:pt x="2390648" y="36410"/>
                  </a:lnTo>
                  <a:lnTo>
                    <a:pt x="2333485" y="38404"/>
                  </a:lnTo>
                  <a:lnTo>
                    <a:pt x="2334145" y="57454"/>
                  </a:lnTo>
                  <a:lnTo>
                    <a:pt x="2391308" y="55460"/>
                  </a:lnTo>
                  <a:close/>
                </a:path>
                <a:path w="3711575" h="3868420">
                  <a:moveTo>
                    <a:pt x="2474137" y="3791559"/>
                  </a:moveTo>
                  <a:lnTo>
                    <a:pt x="2473477" y="3772509"/>
                  </a:lnTo>
                  <a:lnTo>
                    <a:pt x="2416314" y="3774503"/>
                  </a:lnTo>
                  <a:lnTo>
                    <a:pt x="2416987" y="3793566"/>
                  </a:lnTo>
                  <a:lnTo>
                    <a:pt x="2474137" y="3791559"/>
                  </a:lnTo>
                  <a:close/>
                </a:path>
                <a:path w="3711575" h="3868420">
                  <a:moveTo>
                    <a:pt x="2486393" y="52146"/>
                  </a:moveTo>
                  <a:lnTo>
                    <a:pt x="2485720" y="33083"/>
                  </a:lnTo>
                  <a:lnTo>
                    <a:pt x="2428557" y="35090"/>
                  </a:lnTo>
                  <a:lnTo>
                    <a:pt x="2429230" y="54140"/>
                  </a:lnTo>
                  <a:lnTo>
                    <a:pt x="2486393" y="52146"/>
                  </a:lnTo>
                  <a:close/>
                </a:path>
                <a:path w="3711575" h="3868420">
                  <a:moveTo>
                    <a:pt x="2569222" y="3788245"/>
                  </a:moveTo>
                  <a:lnTo>
                    <a:pt x="2568549" y="3769195"/>
                  </a:lnTo>
                  <a:lnTo>
                    <a:pt x="2511387" y="3771188"/>
                  </a:lnTo>
                  <a:lnTo>
                    <a:pt x="2512060" y="3790238"/>
                  </a:lnTo>
                  <a:lnTo>
                    <a:pt x="2569222" y="3788245"/>
                  </a:lnTo>
                  <a:close/>
                </a:path>
                <a:path w="3711575" h="3868420">
                  <a:moveTo>
                    <a:pt x="2581465" y="48818"/>
                  </a:moveTo>
                  <a:lnTo>
                    <a:pt x="2580805" y="29768"/>
                  </a:lnTo>
                  <a:lnTo>
                    <a:pt x="2523642" y="31762"/>
                  </a:lnTo>
                  <a:lnTo>
                    <a:pt x="2524302" y="50812"/>
                  </a:lnTo>
                  <a:lnTo>
                    <a:pt x="2581465" y="48818"/>
                  </a:lnTo>
                  <a:close/>
                </a:path>
                <a:path w="3711575" h="3868420">
                  <a:moveTo>
                    <a:pt x="2664295" y="3784930"/>
                  </a:moveTo>
                  <a:lnTo>
                    <a:pt x="2663634" y="3765867"/>
                  </a:lnTo>
                  <a:lnTo>
                    <a:pt x="2606471" y="3767861"/>
                  </a:lnTo>
                  <a:lnTo>
                    <a:pt x="2607132" y="3786924"/>
                  </a:lnTo>
                  <a:lnTo>
                    <a:pt x="2664295" y="3784930"/>
                  </a:lnTo>
                  <a:close/>
                </a:path>
                <a:path w="3711575" h="3868420">
                  <a:moveTo>
                    <a:pt x="2676537" y="45504"/>
                  </a:moveTo>
                  <a:lnTo>
                    <a:pt x="2675877" y="26454"/>
                  </a:lnTo>
                  <a:lnTo>
                    <a:pt x="2618714" y="28448"/>
                  </a:lnTo>
                  <a:lnTo>
                    <a:pt x="2619387" y="47498"/>
                  </a:lnTo>
                  <a:lnTo>
                    <a:pt x="2676537" y="45504"/>
                  </a:lnTo>
                  <a:close/>
                </a:path>
                <a:path w="3711575" h="3868420">
                  <a:moveTo>
                    <a:pt x="2759367" y="3781602"/>
                  </a:moveTo>
                  <a:lnTo>
                    <a:pt x="2758706" y="3762552"/>
                  </a:lnTo>
                  <a:lnTo>
                    <a:pt x="2701544" y="3764546"/>
                  </a:lnTo>
                  <a:lnTo>
                    <a:pt x="2702217" y="3783596"/>
                  </a:lnTo>
                  <a:lnTo>
                    <a:pt x="2759367" y="3781602"/>
                  </a:lnTo>
                  <a:close/>
                </a:path>
                <a:path w="3711575" h="3868420">
                  <a:moveTo>
                    <a:pt x="2771622" y="42176"/>
                  </a:moveTo>
                  <a:lnTo>
                    <a:pt x="2770949" y="23126"/>
                  </a:lnTo>
                  <a:lnTo>
                    <a:pt x="2713799" y="25120"/>
                  </a:lnTo>
                  <a:lnTo>
                    <a:pt x="2714460" y="44183"/>
                  </a:lnTo>
                  <a:lnTo>
                    <a:pt x="2771622" y="42176"/>
                  </a:lnTo>
                  <a:close/>
                </a:path>
                <a:path w="3711575" h="3868420">
                  <a:moveTo>
                    <a:pt x="2854452" y="3778288"/>
                  </a:moveTo>
                  <a:lnTo>
                    <a:pt x="2853779" y="3759225"/>
                  </a:lnTo>
                  <a:lnTo>
                    <a:pt x="2796629" y="3761232"/>
                  </a:lnTo>
                  <a:lnTo>
                    <a:pt x="2797289" y="3780282"/>
                  </a:lnTo>
                  <a:lnTo>
                    <a:pt x="2854452" y="3778288"/>
                  </a:lnTo>
                  <a:close/>
                </a:path>
                <a:path w="3711575" h="3868420">
                  <a:moveTo>
                    <a:pt x="2866694" y="38862"/>
                  </a:moveTo>
                  <a:lnTo>
                    <a:pt x="2866034" y="19812"/>
                  </a:lnTo>
                  <a:lnTo>
                    <a:pt x="2808871" y="21805"/>
                  </a:lnTo>
                  <a:lnTo>
                    <a:pt x="2809532" y="40855"/>
                  </a:lnTo>
                  <a:lnTo>
                    <a:pt x="2866694" y="38862"/>
                  </a:lnTo>
                  <a:close/>
                </a:path>
                <a:path w="3711575" h="3868420">
                  <a:moveTo>
                    <a:pt x="2949524" y="3774960"/>
                  </a:moveTo>
                  <a:lnTo>
                    <a:pt x="2948863" y="3755910"/>
                  </a:lnTo>
                  <a:lnTo>
                    <a:pt x="2891701" y="3757904"/>
                  </a:lnTo>
                  <a:lnTo>
                    <a:pt x="2892361" y="3776954"/>
                  </a:lnTo>
                  <a:lnTo>
                    <a:pt x="2949524" y="3774960"/>
                  </a:lnTo>
                  <a:close/>
                </a:path>
                <a:path w="3711575" h="3868420">
                  <a:moveTo>
                    <a:pt x="2961767" y="35547"/>
                  </a:moveTo>
                  <a:lnTo>
                    <a:pt x="2961106" y="16484"/>
                  </a:lnTo>
                  <a:lnTo>
                    <a:pt x="2903944" y="18478"/>
                  </a:lnTo>
                  <a:lnTo>
                    <a:pt x="2904617" y="37541"/>
                  </a:lnTo>
                  <a:lnTo>
                    <a:pt x="2961767" y="35547"/>
                  </a:lnTo>
                  <a:close/>
                </a:path>
                <a:path w="3711575" h="3868420">
                  <a:moveTo>
                    <a:pt x="3044609" y="3771646"/>
                  </a:moveTo>
                  <a:lnTo>
                    <a:pt x="3043936" y="3752596"/>
                  </a:lnTo>
                  <a:lnTo>
                    <a:pt x="2986773" y="3754590"/>
                  </a:lnTo>
                  <a:lnTo>
                    <a:pt x="2987446" y="3773640"/>
                  </a:lnTo>
                  <a:lnTo>
                    <a:pt x="3044609" y="3771646"/>
                  </a:lnTo>
                  <a:close/>
                </a:path>
                <a:path w="3711575" h="3868420">
                  <a:moveTo>
                    <a:pt x="3056852" y="32219"/>
                  </a:moveTo>
                  <a:lnTo>
                    <a:pt x="3056178" y="13169"/>
                  </a:lnTo>
                  <a:lnTo>
                    <a:pt x="2999028" y="15163"/>
                  </a:lnTo>
                  <a:lnTo>
                    <a:pt x="2999689" y="34213"/>
                  </a:lnTo>
                  <a:lnTo>
                    <a:pt x="3056852" y="32219"/>
                  </a:lnTo>
                  <a:close/>
                </a:path>
                <a:path w="3711575" h="3868420">
                  <a:moveTo>
                    <a:pt x="3139681" y="3768318"/>
                  </a:moveTo>
                  <a:lnTo>
                    <a:pt x="3139021" y="3749268"/>
                  </a:lnTo>
                  <a:lnTo>
                    <a:pt x="3081858" y="3751262"/>
                  </a:lnTo>
                  <a:lnTo>
                    <a:pt x="3082518" y="3770325"/>
                  </a:lnTo>
                  <a:lnTo>
                    <a:pt x="3139681" y="3768318"/>
                  </a:lnTo>
                  <a:close/>
                </a:path>
                <a:path w="3711575" h="3868420">
                  <a:moveTo>
                    <a:pt x="3151924" y="28905"/>
                  </a:moveTo>
                  <a:lnTo>
                    <a:pt x="3151263" y="9842"/>
                  </a:lnTo>
                  <a:lnTo>
                    <a:pt x="3094101" y="11849"/>
                  </a:lnTo>
                  <a:lnTo>
                    <a:pt x="3094761" y="30899"/>
                  </a:lnTo>
                  <a:lnTo>
                    <a:pt x="3151924" y="28905"/>
                  </a:lnTo>
                  <a:close/>
                </a:path>
                <a:path w="3711575" h="3868420">
                  <a:moveTo>
                    <a:pt x="3234753" y="3765004"/>
                  </a:moveTo>
                  <a:lnTo>
                    <a:pt x="3234093" y="3745954"/>
                  </a:lnTo>
                  <a:lnTo>
                    <a:pt x="3176930" y="3747947"/>
                  </a:lnTo>
                  <a:lnTo>
                    <a:pt x="3177603" y="3766997"/>
                  </a:lnTo>
                  <a:lnTo>
                    <a:pt x="3234753" y="3765004"/>
                  </a:lnTo>
                  <a:close/>
                </a:path>
                <a:path w="3711575" h="3868420">
                  <a:moveTo>
                    <a:pt x="3247009" y="25577"/>
                  </a:moveTo>
                  <a:lnTo>
                    <a:pt x="3246336" y="6527"/>
                  </a:lnTo>
                  <a:lnTo>
                    <a:pt x="3189173" y="8521"/>
                  </a:lnTo>
                  <a:lnTo>
                    <a:pt x="3189846" y="27571"/>
                  </a:lnTo>
                  <a:lnTo>
                    <a:pt x="3247009" y="25577"/>
                  </a:lnTo>
                  <a:close/>
                </a:path>
                <a:path w="3711575" h="3868420">
                  <a:moveTo>
                    <a:pt x="3329838" y="3761689"/>
                  </a:moveTo>
                  <a:lnTo>
                    <a:pt x="3329165" y="3742626"/>
                  </a:lnTo>
                  <a:lnTo>
                    <a:pt x="3272015" y="3744620"/>
                  </a:lnTo>
                  <a:lnTo>
                    <a:pt x="3272675" y="3763683"/>
                  </a:lnTo>
                  <a:lnTo>
                    <a:pt x="3329838" y="3761689"/>
                  </a:lnTo>
                  <a:close/>
                </a:path>
                <a:path w="3711575" h="3868420">
                  <a:moveTo>
                    <a:pt x="3342081" y="22263"/>
                  </a:moveTo>
                  <a:lnTo>
                    <a:pt x="3341420" y="3213"/>
                  </a:lnTo>
                  <a:lnTo>
                    <a:pt x="3284258" y="5207"/>
                  </a:lnTo>
                  <a:lnTo>
                    <a:pt x="3284918" y="24257"/>
                  </a:lnTo>
                  <a:lnTo>
                    <a:pt x="3342081" y="22263"/>
                  </a:lnTo>
                  <a:close/>
                </a:path>
                <a:path w="3711575" h="3868420">
                  <a:moveTo>
                    <a:pt x="3424910" y="3758361"/>
                  </a:moveTo>
                  <a:lnTo>
                    <a:pt x="3424250" y="3739311"/>
                  </a:lnTo>
                  <a:lnTo>
                    <a:pt x="3367087" y="3741305"/>
                  </a:lnTo>
                  <a:lnTo>
                    <a:pt x="3367748" y="3760355"/>
                  </a:lnTo>
                  <a:lnTo>
                    <a:pt x="3424910" y="3758361"/>
                  </a:lnTo>
                  <a:close/>
                </a:path>
                <a:path w="3711575" h="3868420">
                  <a:moveTo>
                    <a:pt x="3436797" y="18948"/>
                  </a:moveTo>
                  <a:lnTo>
                    <a:pt x="3436531" y="38"/>
                  </a:lnTo>
                  <a:lnTo>
                    <a:pt x="3433407" y="0"/>
                  </a:lnTo>
                  <a:lnTo>
                    <a:pt x="3379330" y="1879"/>
                  </a:lnTo>
                  <a:lnTo>
                    <a:pt x="3380003" y="20942"/>
                  </a:lnTo>
                  <a:lnTo>
                    <a:pt x="3436797" y="18948"/>
                  </a:lnTo>
                  <a:close/>
                </a:path>
                <a:path w="3711575" h="3868420">
                  <a:moveTo>
                    <a:pt x="3519982" y="3755047"/>
                  </a:moveTo>
                  <a:lnTo>
                    <a:pt x="3519322" y="3735984"/>
                  </a:lnTo>
                  <a:lnTo>
                    <a:pt x="3462159" y="3737991"/>
                  </a:lnTo>
                  <a:lnTo>
                    <a:pt x="3462832" y="3757041"/>
                  </a:lnTo>
                  <a:lnTo>
                    <a:pt x="3519982" y="3755047"/>
                  </a:lnTo>
                  <a:close/>
                </a:path>
                <a:path w="3711575" h="3868420">
                  <a:moveTo>
                    <a:pt x="3531705" y="31419"/>
                  </a:moveTo>
                  <a:lnTo>
                    <a:pt x="3531578" y="31432"/>
                  </a:lnTo>
                  <a:lnTo>
                    <a:pt x="3531260" y="31165"/>
                  </a:lnTo>
                  <a:lnTo>
                    <a:pt x="3518992" y="22707"/>
                  </a:lnTo>
                  <a:lnTo>
                    <a:pt x="3477806" y="4978"/>
                  </a:lnTo>
                  <a:lnTo>
                    <a:pt x="3476447" y="4686"/>
                  </a:lnTo>
                  <a:lnTo>
                    <a:pt x="3476358" y="5029"/>
                  </a:lnTo>
                  <a:lnTo>
                    <a:pt x="3472777" y="19050"/>
                  </a:lnTo>
                  <a:lnTo>
                    <a:pt x="3471735" y="23152"/>
                  </a:lnTo>
                  <a:lnTo>
                    <a:pt x="3472929" y="23406"/>
                  </a:lnTo>
                  <a:lnTo>
                    <a:pt x="3485464" y="27419"/>
                  </a:lnTo>
                  <a:lnTo>
                    <a:pt x="3497554" y="32613"/>
                  </a:lnTo>
                  <a:lnTo>
                    <a:pt x="3508959" y="38912"/>
                  </a:lnTo>
                  <a:lnTo>
                    <a:pt x="3519690" y="46316"/>
                  </a:lnTo>
                  <a:lnTo>
                    <a:pt x="3520033" y="46609"/>
                  </a:lnTo>
                  <a:lnTo>
                    <a:pt x="3531705" y="31419"/>
                  </a:lnTo>
                  <a:close/>
                </a:path>
                <a:path w="3711575" h="3868420">
                  <a:moveTo>
                    <a:pt x="3586873" y="116306"/>
                  </a:moveTo>
                  <a:lnTo>
                    <a:pt x="3570617" y="75806"/>
                  </a:lnTo>
                  <a:lnTo>
                    <a:pt x="3560508" y="60769"/>
                  </a:lnTo>
                  <a:lnTo>
                    <a:pt x="3545294" y="72224"/>
                  </a:lnTo>
                  <a:lnTo>
                    <a:pt x="3547046" y="74434"/>
                  </a:lnTo>
                  <a:lnTo>
                    <a:pt x="3554133" y="85382"/>
                  </a:lnTo>
                  <a:lnTo>
                    <a:pt x="3560165" y="97078"/>
                  </a:lnTo>
                  <a:lnTo>
                    <a:pt x="3565029" y="109308"/>
                  </a:lnTo>
                  <a:lnTo>
                    <a:pt x="3568357" y="120815"/>
                  </a:lnTo>
                  <a:lnTo>
                    <a:pt x="3586873" y="116306"/>
                  </a:lnTo>
                  <a:close/>
                </a:path>
                <a:path w="3711575" h="3868420">
                  <a:moveTo>
                    <a:pt x="3593427" y="212407"/>
                  </a:moveTo>
                  <a:lnTo>
                    <a:pt x="3591433" y="155244"/>
                  </a:lnTo>
                  <a:lnTo>
                    <a:pt x="3572383" y="155905"/>
                  </a:lnTo>
                  <a:lnTo>
                    <a:pt x="3574377" y="213067"/>
                  </a:lnTo>
                  <a:lnTo>
                    <a:pt x="3593427" y="212407"/>
                  </a:lnTo>
                  <a:close/>
                </a:path>
                <a:path w="3711575" h="3868420">
                  <a:moveTo>
                    <a:pt x="3596754" y="307479"/>
                  </a:moveTo>
                  <a:lnTo>
                    <a:pt x="3594760" y="250317"/>
                  </a:lnTo>
                  <a:lnTo>
                    <a:pt x="3575697" y="250990"/>
                  </a:lnTo>
                  <a:lnTo>
                    <a:pt x="3577704" y="308140"/>
                  </a:lnTo>
                  <a:lnTo>
                    <a:pt x="3596754" y="307479"/>
                  </a:lnTo>
                  <a:close/>
                </a:path>
                <a:path w="3711575" h="3868420">
                  <a:moveTo>
                    <a:pt x="3600069" y="402551"/>
                  </a:moveTo>
                  <a:lnTo>
                    <a:pt x="3598075" y="345401"/>
                  </a:lnTo>
                  <a:lnTo>
                    <a:pt x="3579025" y="346062"/>
                  </a:lnTo>
                  <a:lnTo>
                    <a:pt x="3581019" y="403225"/>
                  </a:lnTo>
                  <a:lnTo>
                    <a:pt x="3600069" y="402551"/>
                  </a:lnTo>
                  <a:close/>
                </a:path>
                <a:path w="3711575" h="3868420">
                  <a:moveTo>
                    <a:pt x="3603396" y="497636"/>
                  </a:moveTo>
                  <a:lnTo>
                    <a:pt x="3601389" y="440474"/>
                  </a:lnTo>
                  <a:lnTo>
                    <a:pt x="3582339" y="441134"/>
                  </a:lnTo>
                  <a:lnTo>
                    <a:pt x="3584333" y="498297"/>
                  </a:lnTo>
                  <a:lnTo>
                    <a:pt x="3603396" y="497636"/>
                  </a:lnTo>
                  <a:close/>
                </a:path>
                <a:path w="3711575" h="3868420">
                  <a:moveTo>
                    <a:pt x="3606711" y="592709"/>
                  </a:moveTo>
                  <a:lnTo>
                    <a:pt x="3604717" y="535546"/>
                  </a:lnTo>
                  <a:lnTo>
                    <a:pt x="3585667" y="536219"/>
                  </a:lnTo>
                  <a:lnTo>
                    <a:pt x="3587661" y="593369"/>
                  </a:lnTo>
                  <a:lnTo>
                    <a:pt x="3606711" y="592709"/>
                  </a:lnTo>
                  <a:close/>
                </a:path>
                <a:path w="3711575" h="3868420">
                  <a:moveTo>
                    <a:pt x="3610025" y="687781"/>
                  </a:moveTo>
                  <a:lnTo>
                    <a:pt x="3608032" y="630631"/>
                  </a:lnTo>
                  <a:lnTo>
                    <a:pt x="3588982" y="631291"/>
                  </a:lnTo>
                  <a:lnTo>
                    <a:pt x="3590975" y="688454"/>
                  </a:lnTo>
                  <a:lnTo>
                    <a:pt x="3610025" y="687781"/>
                  </a:lnTo>
                  <a:close/>
                </a:path>
                <a:path w="3711575" h="3868420">
                  <a:moveTo>
                    <a:pt x="3613353" y="782866"/>
                  </a:moveTo>
                  <a:lnTo>
                    <a:pt x="3611359" y="725703"/>
                  </a:lnTo>
                  <a:lnTo>
                    <a:pt x="3592296" y="726363"/>
                  </a:lnTo>
                  <a:lnTo>
                    <a:pt x="3594303" y="783526"/>
                  </a:lnTo>
                  <a:lnTo>
                    <a:pt x="3613353" y="782866"/>
                  </a:lnTo>
                  <a:close/>
                </a:path>
                <a:path w="3711575" h="3868420">
                  <a:moveTo>
                    <a:pt x="3616668" y="877938"/>
                  </a:moveTo>
                  <a:lnTo>
                    <a:pt x="3614674" y="820775"/>
                  </a:lnTo>
                  <a:lnTo>
                    <a:pt x="3595624" y="821448"/>
                  </a:lnTo>
                  <a:lnTo>
                    <a:pt x="3597618" y="878611"/>
                  </a:lnTo>
                  <a:lnTo>
                    <a:pt x="3616668" y="877938"/>
                  </a:lnTo>
                  <a:close/>
                </a:path>
                <a:path w="3711575" h="3868420">
                  <a:moveTo>
                    <a:pt x="3617074" y="3741978"/>
                  </a:moveTo>
                  <a:lnTo>
                    <a:pt x="3609835" y="3724364"/>
                  </a:lnTo>
                  <a:lnTo>
                    <a:pt x="3602266" y="3727373"/>
                  </a:lnTo>
                  <a:lnTo>
                    <a:pt x="3589744" y="3730993"/>
                  </a:lnTo>
                  <a:lnTo>
                    <a:pt x="3576929" y="3733342"/>
                  </a:lnTo>
                  <a:lnTo>
                    <a:pt x="3563810" y="3734435"/>
                  </a:lnTo>
                  <a:lnTo>
                    <a:pt x="3557244" y="3734663"/>
                  </a:lnTo>
                  <a:lnTo>
                    <a:pt x="3557905" y="3753713"/>
                  </a:lnTo>
                  <a:lnTo>
                    <a:pt x="3564471" y="3753485"/>
                  </a:lnTo>
                  <a:lnTo>
                    <a:pt x="3579469" y="3752240"/>
                  </a:lnTo>
                  <a:lnTo>
                    <a:pt x="3594112" y="3749548"/>
                  </a:lnTo>
                  <a:lnTo>
                    <a:pt x="3608425" y="3745420"/>
                  </a:lnTo>
                  <a:lnTo>
                    <a:pt x="3617074" y="3741978"/>
                  </a:lnTo>
                  <a:close/>
                </a:path>
                <a:path w="3711575" h="3868420">
                  <a:moveTo>
                    <a:pt x="3619995" y="973023"/>
                  </a:moveTo>
                  <a:lnTo>
                    <a:pt x="3618001" y="915860"/>
                  </a:lnTo>
                  <a:lnTo>
                    <a:pt x="3598938" y="916520"/>
                  </a:lnTo>
                  <a:lnTo>
                    <a:pt x="3600945" y="973683"/>
                  </a:lnTo>
                  <a:lnTo>
                    <a:pt x="3619995" y="973023"/>
                  </a:lnTo>
                  <a:close/>
                </a:path>
                <a:path w="3711575" h="3868420">
                  <a:moveTo>
                    <a:pt x="3623310" y="1068095"/>
                  </a:moveTo>
                  <a:lnTo>
                    <a:pt x="3621316" y="1010932"/>
                  </a:lnTo>
                  <a:lnTo>
                    <a:pt x="3602266" y="1011605"/>
                  </a:lnTo>
                  <a:lnTo>
                    <a:pt x="3604260" y="1068755"/>
                  </a:lnTo>
                  <a:lnTo>
                    <a:pt x="3623310" y="1068095"/>
                  </a:lnTo>
                  <a:close/>
                </a:path>
                <a:path w="3711575" h="3868420">
                  <a:moveTo>
                    <a:pt x="3626637" y="1163167"/>
                  </a:moveTo>
                  <a:lnTo>
                    <a:pt x="3624630" y="1106017"/>
                  </a:lnTo>
                  <a:lnTo>
                    <a:pt x="3605580" y="1106678"/>
                  </a:lnTo>
                  <a:lnTo>
                    <a:pt x="3607574" y="1163840"/>
                  </a:lnTo>
                  <a:lnTo>
                    <a:pt x="3626637" y="1163167"/>
                  </a:lnTo>
                  <a:close/>
                </a:path>
                <a:path w="3711575" h="3868420">
                  <a:moveTo>
                    <a:pt x="3629952" y="1258252"/>
                  </a:moveTo>
                  <a:lnTo>
                    <a:pt x="3627958" y="1201089"/>
                  </a:lnTo>
                  <a:lnTo>
                    <a:pt x="3608908" y="1201750"/>
                  </a:lnTo>
                  <a:lnTo>
                    <a:pt x="3610902" y="1258912"/>
                  </a:lnTo>
                  <a:lnTo>
                    <a:pt x="3629952" y="1258252"/>
                  </a:lnTo>
                  <a:close/>
                </a:path>
                <a:path w="3711575" h="3868420">
                  <a:moveTo>
                    <a:pt x="3633266" y="1353324"/>
                  </a:moveTo>
                  <a:lnTo>
                    <a:pt x="3631273" y="1296162"/>
                  </a:lnTo>
                  <a:lnTo>
                    <a:pt x="3612223" y="1296835"/>
                  </a:lnTo>
                  <a:lnTo>
                    <a:pt x="3614216" y="1353997"/>
                  </a:lnTo>
                  <a:lnTo>
                    <a:pt x="3633266" y="1353324"/>
                  </a:lnTo>
                  <a:close/>
                </a:path>
                <a:path w="3711575" h="3868420">
                  <a:moveTo>
                    <a:pt x="3636594" y="1448409"/>
                  </a:moveTo>
                  <a:lnTo>
                    <a:pt x="3634600" y="1391246"/>
                  </a:lnTo>
                  <a:lnTo>
                    <a:pt x="3615550" y="1391907"/>
                  </a:lnTo>
                  <a:lnTo>
                    <a:pt x="3617544" y="1449070"/>
                  </a:lnTo>
                  <a:lnTo>
                    <a:pt x="3636594" y="1448409"/>
                  </a:lnTo>
                  <a:close/>
                </a:path>
                <a:path w="3711575" h="3868420">
                  <a:moveTo>
                    <a:pt x="3639909" y="1543481"/>
                  </a:moveTo>
                  <a:lnTo>
                    <a:pt x="3637915" y="1486319"/>
                  </a:lnTo>
                  <a:lnTo>
                    <a:pt x="3618865" y="1486992"/>
                  </a:lnTo>
                  <a:lnTo>
                    <a:pt x="3620859" y="1544142"/>
                  </a:lnTo>
                  <a:lnTo>
                    <a:pt x="3639909" y="1543481"/>
                  </a:lnTo>
                  <a:close/>
                </a:path>
                <a:path w="3711575" h="3868420">
                  <a:moveTo>
                    <a:pt x="3643236" y="1638554"/>
                  </a:moveTo>
                  <a:lnTo>
                    <a:pt x="3641242" y="1581404"/>
                  </a:lnTo>
                  <a:lnTo>
                    <a:pt x="3622179" y="1582064"/>
                  </a:lnTo>
                  <a:lnTo>
                    <a:pt x="3624186" y="1639227"/>
                  </a:lnTo>
                  <a:lnTo>
                    <a:pt x="3643236" y="1638554"/>
                  </a:lnTo>
                  <a:close/>
                </a:path>
                <a:path w="3711575" h="3868420">
                  <a:moveTo>
                    <a:pt x="3646551" y="1733638"/>
                  </a:moveTo>
                  <a:lnTo>
                    <a:pt x="3644557" y="1676476"/>
                  </a:lnTo>
                  <a:lnTo>
                    <a:pt x="3625507" y="1677136"/>
                  </a:lnTo>
                  <a:lnTo>
                    <a:pt x="3627501" y="1734299"/>
                  </a:lnTo>
                  <a:lnTo>
                    <a:pt x="3646551" y="1733638"/>
                  </a:lnTo>
                  <a:close/>
                </a:path>
                <a:path w="3711575" h="3868420">
                  <a:moveTo>
                    <a:pt x="3649878" y="1828711"/>
                  </a:moveTo>
                  <a:lnTo>
                    <a:pt x="3647871" y="1771548"/>
                  </a:lnTo>
                  <a:lnTo>
                    <a:pt x="3628821" y="1772221"/>
                  </a:lnTo>
                  <a:lnTo>
                    <a:pt x="3630815" y="1829371"/>
                  </a:lnTo>
                  <a:lnTo>
                    <a:pt x="3649878" y="1828711"/>
                  </a:lnTo>
                  <a:close/>
                </a:path>
                <a:path w="3711575" h="3868420">
                  <a:moveTo>
                    <a:pt x="3653193" y="1923783"/>
                  </a:moveTo>
                  <a:lnTo>
                    <a:pt x="3651199" y="1866633"/>
                  </a:lnTo>
                  <a:lnTo>
                    <a:pt x="3632149" y="1867293"/>
                  </a:lnTo>
                  <a:lnTo>
                    <a:pt x="3634143" y="1924456"/>
                  </a:lnTo>
                  <a:lnTo>
                    <a:pt x="3653193" y="1923783"/>
                  </a:lnTo>
                  <a:close/>
                </a:path>
                <a:path w="3711575" h="3868420">
                  <a:moveTo>
                    <a:pt x="3656520" y="2018868"/>
                  </a:moveTo>
                  <a:lnTo>
                    <a:pt x="3654514" y="1961705"/>
                  </a:lnTo>
                  <a:lnTo>
                    <a:pt x="3635464" y="1962365"/>
                  </a:lnTo>
                  <a:lnTo>
                    <a:pt x="3637457" y="2019528"/>
                  </a:lnTo>
                  <a:lnTo>
                    <a:pt x="3656520" y="2018868"/>
                  </a:lnTo>
                  <a:close/>
                </a:path>
                <a:path w="3711575" h="3868420">
                  <a:moveTo>
                    <a:pt x="3659835" y="2113940"/>
                  </a:moveTo>
                  <a:lnTo>
                    <a:pt x="3657841" y="2056777"/>
                  </a:lnTo>
                  <a:lnTo>
                    <a:pt x="3638791" y="2057450"/>
                  </a:lnTo>
                  <a:lnTo>
                    <a:pt x="3640785" y="2114613"/>
                  </a:lnTo>
                  <a:lnTo>
                    <a:pt x="3659835" y="2113940"/>
                  </a:lnTo>
                  <a:close/>
                </a:path>
                <a:path w="3711575" h="3868420">
                  <a:moveTo>
                    <a:pt x="3663150" y="2209025"/>
                  </a:moveTo>
                  <a:lnTo>
                    <a:pt x="3661156" y="2151862"/>
                  </a:lnTo>
                  <a:lnTo>
                    <a:pt x="3642106" y="2152523"/>
                  </a:lnTo>
                  <a:lnTo>
                    <a:pt x="3644100" y="2209685"/>
                  </a:lnTo>
                  <a:lnTo>
                    <a:pt x="3663150" y="2209025"/>
                  </a:lnTo>
                  <a:close/>
                </a:path>
                <a:path w="3711575" h="3868420">
                  <a:moveTo>
                    <a:pt x="3666477" y="2304097"/>
                  </a:moveTo>
                  <a:lnTo>
                    <a:pt x="3664483" y="2246934"/>
                  </a:lnTo>
                  <a:lnTo>
                    <a:pt x="3645420" y="2247608"/>
                  </a:lnTo>
                  <a:lnTo>
                    <a:pt x="3647427" y="2304758"/>
                  </a:lnTo>
                  <a:lnTo>
                    <a:pt x="3666477" y="2304097"/>
                  </a:lnTo>
                  <a:close/>
                </a:path>
                <a:path w="3711575" h="3868420">
                  <a:moveTo>
                    <a:pt x="3669792" y="2399169"/>
                  </a:moveTo>
                  <a:lnTo>
                    <a:pt x="3667798" y="2342019"/>
                  </a:lnTo>
                  <a:lnTo>
                    <a:pt x="3648748" y="2342680"/>
                  </a:lnTo>
                  <a:lnTo>
                    <a:pt x="3650742" y="2399842"/>
                  </a:lnTo>
                  <a:lnTo>
                    <a:pt x="3669792" y="2399169"/>
                  </a:lnTo>
                  <a:close/>
                </a:path>
                <a:path w="3711575" h="3868420">
                  <a:moveTo>
                    <a:pt x="3673119" y="2494254"/>
                  </a:moveTo>
                  <a:lnTo>
                    <a:pt x="3671112" y="2437092"/>
                  </a:lnTo>
                  <a:lnTo>
                    <a:pt x="3652062" y="2437752"/>
                  </a:lnTo>
                  <a:lnTo>
                    <a:pt x="3654056" y="2494915"/>
                  </a:lnTo>
                  <a:lnTo>
                    <a:pt x="3673119" y="2494254"/>
                  </a:lnTo>
                  <a:close/>
                </a:path>
                <a:path w="3711575" h="3868420">
                  <a:moveTo>
                    <a:pt x="3676434" y="2589326"/>
                  </a:moveTo>
                  <a:lnTo>
                    <a:pt x="3674440" y="2532164"/>
                  </a:lnTo>
                  <a:lnTo>
                    <a:pt x="3655390" y="2532837"/>
                  </a:lnTo>
                  <a:lnTo>
                    <a:pt x="3657384" y="2590000"/>
                  </a:lnTo>
                  <a:lnTo>
                    <a:pt x="3676434" y="2589326"/>
                  </a:lnTo>
                  <a:close/>
                </a:path>
                <a:path w="3711575" h="3868420">
                  <a:moveTo>
                    <a:pt x="3679761" y="2684411"/>
                  </a:moveTo>
                  <a:lnTo>
                    <a:pt x="3677755" y="2627249"/>
                  </a:lnTo>
                  <a:lnTo>
                    <a:pt x="3658705" y="2627909"/>
                  </a:lnTo>
                  <a:lnTo>
                    <a:pt x="3660698" y="2685072"/>
                  </a:lnTo>
                  <a:lnTo>
                    <a:pt x="3679761" y="2684411"/>
                  </a:lnTo>
                  <a:close/>
                </a:path>
                <a:path w="3711575" h="3868420">
                  <a:moveTo>
                    <a:pt x="3683076" y="2779484"/>
                  </a:moveTo>
                  <a:lnTo>
                    <a:pt x="3681082" y="2722321"/>
                  </a:lnTo>
                  <a:lnTo>
                    <a:pt x="3662032" y="2722994"/>
                  </a:lnTo>
                  <a:lnTo>
                    <a:pt x="3664026" y="2780144"/>
                  </a:lnTo>
                  <a:lnTo>
                    <a:pt x="3683076" y="2779484"/>
                  </a:lnTo>
                  <a:close/>
                </a:path>
                <a:path w="3711575" h="3868420">
                  <a:moveTo>
                    <a:pt x="3686391" y="2874556"/>
                  </a:moveTo>
                  <a:lnTo>
                    <a:pt x="3684397" y="2817406"/>
                  </a:lnTo>
                  <a:lnTo>
                    <a:pt x="3665347" y="2818066"/>
                  </a:lnTo>
                  <a:lnTo>
                    <a:pt x="3667341" y="2875229"/>
                  </a:lnTo>
                  <a:lnTo>
                    <a:pt x="3686391" y="2874556"/>
                  </a:lnTo>
                  <a:close/>
                </a:path>
                <a:path w="3711575" h="3868420">
                  <a:moveTo>
                    <a:pt x="3689718" y="2969641"/>
                  </a:moveTo>
                  <a:lnTo>
                    <a:pt x="3687724" y="2912478"/>
                  </a:lnTo>
                  <a:lnTo>
                    <a:pt x="3668661" y="2913138"/>
                  </a:lnTo>
                  <a:lnTo>
                    <a:pt x="3670668" y="2970301"/>
                  </a:lnTo>
                  <a:lnTo>
                    <a:pt x="3689718" y="2969641"/>
                  </a:lnTo>
                  <a:close/>
                </a:path>
                <a:path w="3711575" h="3868420">
                  <a:moveTo>
                    <a:pt x="3692296" y="3675126"/>
                  </a:moveTo>
                  <a:lnTo>
                    <a:pt x="3675659" y="3665867"/>
                  </a:lnTo>
                  <a:lnTo>
                    <a:pt x="3672662" y="3671303"/>
                  </a:lnTo>
                  <a:lnTo>
                    <a:pt x="3665258" y="3682034"/>
                  </a:lnTo>
                  <a:lnTo>
                    <a:pt x="3665143" y="3682161"/>
                  </a:lnTo>
                  <a:lnTo>
                    <a:pt x="3656749" y="3692080"/>
                  </a:lnTo>
                  <a:lnTo>
                    <a:pt x="3647325" y="3701262"/>
                  </a:lnTo>
                  <a:lnTo>
                    <a:pt x="3640505" y="3706698"/>
                  </a:lnTo>
                  <a:lnTo>
                    <a:pt x="3652139" y="3721785"/>
                  </a:lnTo>
                  <a:lnTo>
                    <a:pt x="3659924" y="3715575"/>
                  </a:lnTo>
                  <a:lnTo>
                    <a:pt x="3670693" y="3705085"/>
                  </a:lnTo>
                  <a:lnTo>
                    <a:pt x="3680409" y="3693591"/>
                  </a:lnTo>
                  <a:lnTo>
                    <a:pt x="3688867" y="3681336"/>
                  </a:lnTo>
                  <a:lnTo>
                    <a:pt x="3688943" y="3681209"/>
                  </a:lnTo>
                  <a:lnTo>
                    <a:pt x="3692296" y="3675126"/>
                  </a:lnTo>
                  <a:close/>
                </a:path>
                <a:path w="3711575" h="3868420">
                  <a:moveTo>
                    <a:pt x="3693033" y="3064713"/>
                  </a:moveTo>
                  <a:lnTo>
                    <a:pt x="3691039" y="3007550"/>
                  </a:lnTo>
                  <a:lnTo>
                    <a:pt x="3671989" y="3008223"/>
                  </a:lnTo>
                  <a:lnTo>
                    <a:pt x="3673983" y="3065373"/>
                  </a:lnTo>
                  <a:lnTo>
                    <a:pt x="3693033" y="3064713"/>
                  </a:lnTo>
                  <a:close/>
                </a:path>
                <a:path w="3711575" h="3868420">
                  <a:moveTo>
                    <a:pt x="3696360" y="3159785"/>
                  </a:moveTo>
                  <a:lnTo>
                    <a:pt x="3694353" y="3102635"/>
                  </a:lnTo>
                  <a:lnTo>
                    <a:pt x="3675303" y="3103295"/>
                  </a:lnTo>
                  <a:lnTo>
                    <a:pt x="3677297" y="3160458"/>
                  </a:lnTo>
                  <a:lnTo>
                    <a:pt x="3696360" y="3159785"/>
                  </a:lnTo>
                  <a:close/>
                </a:path>
                <a:path w="3711575" h="3868420">
                  <a:moveTo>
                    <a:pt x="3699675" y="3254870"/>
                  </a:moveTo>
                  <a:lnTo>
                    <a:pt x="3697681" y="3197707"/>
                  </a:lnTo>
                  <a:lnTo>
                    <a:pt x="3678631" y="3198368"/>
                  </a:lnTo>
                  <a:lnTo>
                    <a:pt x="3680625" y="3255530"/>
                  </a:lnTo>
                  <a:lnTo>
                    <a:pt x="3699675" y="3254870"/>
                  </a:lnTo>
                  <a:close/>
                </a:path>
                <a:path w="3711575" h="3868420">
                  <a:moveTo>
                    <a:pt x="3703002" y="3349942"/>
                  </a:moveTo>
                  <a:lnTo>
                    <a:pt x="3700996" y="3292779"/>
                  </a:lnTo>
                  <a:lnTo>
                    <a:pt x="3681946" y="3293453"/>
                  </a:lnTo>
                  <a:lnTo>
                    <a:pt x="3683939" y="3350615"/>
                  </a:lnTo>
                  <a:lnTo>
                    <a:pt x="3703002" y="3349942"/>
                  </a:lnTo>
                  <a:close/>
                </a:path>
                <a:path w="3711575" h="3868420">
                  <a:moveTo>
                    <a:pt x="3706317" y="3445027"/>
                  </a:moveTo>
                  <a:lnTo>
                    <a:pt x="3704323" y="3387864"/>
                  </a:lnTo>
                  <a:lnTo>
                    <a:pt x="3685273" y="3388525"/>
                  </a:lnTo>
                  <a:lnTo>
                    <a:pt x="3687267" y="3445687"/>
                  </a:lnTo>
                  <a:lnTo>
                    <a:pt x="3706317" y="3445027"/>
                  </a:lnTo>
                  <a:close/>
                </a:path>
                <a:path w="3711575" h="3868420">
                  <a:moveTo>
                    <a:pt x="3709632" y="3540099"/>
                  </a:moveTo>
                  <a:lnTo>
                    <a:pt x="3707638" y="3482937"/>
                  </a:lnTo>
                  <a:lnTo>
                    <a:pt x="3688588" y="3483610"/>
                  </a:lnTo>
                  <a:lnTo>
                    <a:pt x="3690582" y="3540760"/>
                  </a:lnTo>
                  <a:lnTo>
                    <a:pt x="3709632" y="3540099"/>
                  </a:lnTo>
                  <a:close/>
                </a:path>
                <a:path w="3711575" h="3868420">
                  <a:moveTo>
                    <a:pt x="3711575" y="3595738"/>
                  </a:moveTo>
                  <a:lnTo>
                    <a:pt x="3710965" y="3578021"/>
                  </a:lnTo>
                  <a:lnTo>
                    <a:pt x="3691902" y="3578682"/>
                  </a:lnTo>
                  <a:lnTo>
                    <a:pt x="3692525" y="3596411"/>
                  </a:lnTo>
                  <a:lnTo>
                    <a:pt x="3692347" y="3609568"/>
                  </a:lnTo>
                  <a:lnTo>
                    <a:pt x="3690899" y="3622522"/>
                  </a:lnTo>
                  <a:lnTo>
                    <a:pt x="3688740" y="3632581"/>
                  </a:lnTo>
                  <a:lnTo>
                    <a:pt x="3707257" y="3637089"/>
                  </a:lnTo>
                  <a:lnTo>
                    <a:pt x="3709720" y="3625583"/>
                  </a:lnTo>
                  <a:lnTo>
                    <a:pt x="3711384" y="3610775"/>
                  </a:lnTo>
                  <a:lnTo>
                    <a:pt x="3711410" y="3608895"/>
                  </a:lnTo>
                  <a:lnTo>
                    <a:pt x="3711575" y="3595738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7463901" y="1906488"/>
              <a:ext cx="3956050" cy="3965575"/>
            </a:xfrm>
            <a:custGeom>
              <a:avLst/>
              <a:gdLst/>
              <a:ahLst/>
              <a:cxnLst/>
              <a:rect l="l" t="t" r="r" b="b"/>
              <a:pathLst>
                <a:path w="3956050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870171"/>
                  </a:lnTo>
                  <a:lnTo>
                    <a:pt x="3948706" y="3906649"/>
                  </a:lnTo>
                  <a:lnTo>
                    <a:pt x="3946311" y="3912432"/>
                  </a:lnTo>
                  <a:lnTo>
                    <a:pt x="3918802" y="3945952"/>
                  </a:lnTo>
                  <a:lnTo>
                    <a:pt x="3879235" y="3963663"/>
                  </a:lnTo>
                  <a:lnTo>
                    <a:pt x="3860638" y="3965495"/>
                  </a:lnTo>
                  <a:lnTo>
                    <a:pt x="95324" y="3965495"/>
                  </a:lnTo>
                  <a:lnTo>
                    <a:pt x="89065" y="3965495"/>
                  </a:lnTo>
                  <a:lnTo>
                    <a:pt x="82866" y="3964884"/>
                  </a:lnTo>
                  <a:lnTo>
                    <a:pt x="76727" y="3963663"/>
                  </a:lnTo>
                  <a:lnTo>
                    <a:pt x="70588" y="3962442"/>
                  </a:lnTo>
                  <a:lnTo>
                    <a:pt x="32345" y="3942001"/>
                  </a:lnTo>
                  <a:lnTo>
                    <a:pt x="7256" y="3906649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1925553"/>
              <a:ext cx="3917834" cy="3927366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105946" y="4029847"/>
            <a:ext cx="1949768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4" dirty="0">
                <a:solidFill>
                  <a:srgbClr val="FFFFFF"/>
                </a:solidFill>
                <a:latin typeface="微软雅黑"/>
                <a:cs typeface="微软雅黑"/>
              </a:rPr>
              <a:t>构建高质量交付与验证的评估体系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562422" y="236412"/>
            <a:ext cx="1075849" cy="60343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sz="1950" spc="-11" dirty="0">
                <a:ea typeface="微软雅黑"/>
              </a:rPr>
              <a:t>课程总结</a:t>
            </a:r>
            <a:endParaRPr sz="2025"/>
          </a:p>
          <a:p>
            <a:pPr marL="9525">
              <a:spcBef>
                <a:spcPts val="386"/>
              </a:spcBef>
            </a:pPr>
            <a:r>
              <a:rPr sz="938" b="0" dirty="0">
                <a:solidFill>
                  <a:srgbClr val="9CA2AF"/>
                </a:solidFill>
              </a:rPr>
              <a:t>Course</a:t>
            </a:r>
            <a:r>
              <a:rPr sz="938" b="0" spc="-23" dirty="0">
                <a:solidFill>
                  <a:srgbClr val="9CA2AF"/>
                </a:solidFill>
              </a:rPr>
              <a:t> </a:t>
            </a:r>
            <a:r>
              <a:rPr sz="938" b="0" spc="-8" dirty="0">
                <a:solidFill>
                  <a:srgbClr val="9CA2AF"/>
                </a:solidFill>
              </a:rPr>
              <a:t>Summary</a:t>
            </a:r>
            <a:endParaRPr sz="1013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grpSp>
        <p:nvGrpSpPr>
          <p:cNvPr id="13" name="object 6">
            <a:extLst>
              <a:ext uri="{FF2B5EF4-FFF2-40B4-BE49-F238E27FC236}">
                <a16:creationId xmlns:a16="http://schemas.microsoft.com/office/drawing/2014/main" id="{86E1758E-9101-468B-A13F-BBDB523C1901}"/>
              </a:ext>
            </a:extLst>
          </p:cNvPr>
          <p:cNvGrpSpPr/>
          <p:nvPr/>
        </p:nvGrpSpPr>
        <p:grpSpPr>
          <a:xfrm>
            <a:off x="893852" y="982603"/>
            <a:ext cx="5047774" cy="3133435"/>
            <a:chOff x="4704259" y="1348840"/>
            <a:chExt cx="6730365" cy="4177914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1286E748-15AF-4EFE-9A89-446119F8A87E}"/>
                </a:ext>
              </a:extLst>
            </p:cNvPr>
            <p:cNvSpPr/>
            <p:nvPr/>
          </p:nvSpPr>
          <p:spPr>
            <a:xfrm>
              <a:off x="4704259" y="1348840"/>
              <a:ext cx="6730365" cy="1229995"/>
            </a:xfrm>
            <a:custGeom>
              <a:avLst/>
              <a:gdLst/>
              <a:ahLst/>
              <a:cxnLst/>
              <a:rect l="l" t="t" r="r" b="b"/>
              <a:pathLst>
                <a:path w="6730365" h="1229995">
                  <a:moveTo>
                    <a:pt x="6627478" y="1229684"/>
                  </a:moveTo>
                  <a:lnTo>
                    <a:pt x="102425" y="1229684"/>
                  </a:lnTo>
                  <a:lnTo>
                    <a:pt x="95296" y="1228982"/>
                  </a:lnTo>
                  <a:lnTo>
                    <a:pt x="54704" y="1215209"/>
                  </a:lnTo>
                  <a:lnTo>
                    <a:pt x="22473" y="1186949"/>
                  </a:lnTo>
                  <a:lnTo>
                    <a:pt x="3510" y="1148507"/>
                  </a:lnTo>
                  <a:lnTo>
                    <a:pt x="0" y="1127259"/>
                  </a:lnTo>
                  <a:lnTo>
                    <a:pt x="0" y="1120061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627478" y="0"/>
                  </a:lnTo>
                  <a:lnTo>
                    <a:pt x="6668880" y="11099"/>
                  </a:lnTo>
                  <a:lnTo>
                    <a:pt x="6702885" y="37197"/>
                  </a:lnTo>
                  <a:lnTo>
                    <a:pt x="6724312" y="74322"/>
                  </a:lnTo>
                  <a:lnTo>
                    <a:pt x="6729903" y="102425"/>
                  </a:lnTo>
                  <a:lnTo>
                    <a:pt x="6729903" y="1127259"/>
                  </a:lnTo>
                  <a:lnTo>
                    <a:pt x="6718803" y="1168662"/>
                  </a:lnTo>
                  <a:lnTo>
                    <a:pt x="6692705" y="1202666"/>
                  </a:lnTo>
                  <a:lnTo>
                    <a:pt x="6655581" y="1224094"/>
                  </a:lnTo>
                  <a:lnTo>
                    <a:pt x="6634607" y="1228982"/>
                  </a:lnTo>
                  <a:lnTo>
                    <a:pt x="6627478" y="12296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6C1AB55F-D94A-4176-8304-30EA0F7B6CDA}"/>
                </a:ext>
              </a:extLst>
            </p:cNvPr>
            <p:cNvSpPr/>
            <p:nvPr/>
          </p:nvSpPr>
          <p:spPr>
            <a:xfrm>
              <a:off x="4704259" y="1348840"/>
              <a:ext cx="6730365" cy="1229995"/>
            </a:xfrm>
            <a:custGeom>
              <a:avLst/>
              <a:gdLst/>
              <a:ahLst/>
              <a:cxnLst/>
              <a:rect l="l" t="t" r="r" b="b"/>
              <a:pathLst>
                <a:path w="6730365" h="1229995">
                  <a:moveTo>
                    <a:pt x="0" y="112006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620280" y="0"/>
                  </a:lnTo>
                  <a:lnTo>
                    <a:pt x="6627478" y="0"/>
                  </a:lnTo>
                  <a:lnTo>
                    <a:pt x="6634607" y="702"/>
                  </a:lnTo>
                  <a:lnTo>
                    <a:pt x="6675198" y="14475"/>
                  </a:lnTo>
                  <a:lnTo>
                    <a:pt x="6681182" y="18474"/>
                  </a:lnTo>
                  <a:lnTo>
                    <a:pt x="6687167" y="22473"/>
                  </a:lnTo>
                  <a:lnTo>
                    <a:pt x="6692705" y="27018"/>
                  </a:lnTo>
                  <a:lnTo>
                    <a:pt x="6697795" y="32107"/>
                  </a:lnTo>
                  <a:lnTo>
                    <a:pt x="6702885" y="37197"/>
                  </a:lnTo>
                  <a:lnTo>
                    <a:pt x="6724312" y="74322"/>
                  </a:lnTo>
                  <a:lnTo>
                    <a:pt x="6727796" y="88236"/>
                  </a:lnTo>
                  <a:lnTo>
                    <a:pt x="6729201" y="95296"/>
                  </a:lnTo>
                  <a:lnTo>
                    <a:pt x="6729903" y="102425"/>
                  </a:lnTo>
                  <a:lnTo>
                    <a:pt x="6729903" y="109623"/>
                  </a:lnTo>
                  <a:lnTo>
                    <a:pt x="6729903" y="1120061"/>
                  </a:lnTo>
                  <a:lnTo>
                    <a:pt x="6729903" y="1127259"/>
                  </a:lnTo>
                  <a:lnTo>
                    <a:pt x="6729201" y="1134388"/>
                  </a:lnTo>
                  <a:lnTo>
                    <a:pt x="6727796" y="1141448"/>
                  </a:lnTo>
                  <a:lnTo>
                    <a:pt x="6726392" y="1148507"/>
                  </a:lnTo>
                  <a:lnTo>
                    <a:pt x="6707429" y="1186949"/>
                  </a:lnTo>
                  <a:lnTo>
                    <a:pt x="6675198" y="1215209"/>
                  </a:lnTo>
                  <a:lnTo>
                    <a:pt x="6634607" y="1228982"/>
                  </a:lnTo>
                  <a:lnTo>
                    <a:pt x="6627478" y="1229684"/>
                  </a:lnTo>
                  <a:lnTo>
                    <a:pt x="6620280" y="1229684"/>
                  </a:lnTo>
                  <a:lnTo>
                    <a:pt x="109623" y="1229684"/>
                  </a:lnTo>
                  <a:lnTo>
                    <a:pt x="102425" y="1229684"/>
                  </a:lnTo>
                  <a:lnTo>
                    <a:pt x="95296" y="1228982"/>
                  </a:lnTo>
                  <a:lnTo>
                    <a:pt x="88236" y="1227578"/>
                  </a:lnTo>
                  <a:lnTo>
                    <a:pt x="81177" y="1226174"/>
                  </a:lnTo>
                  <a:lnTo>
                    <a:pt x="74322" y="1224094"/>
                  </a:lnTo>
                  <a:lnTo>
                    <a:pt x="67672" y="1221340"/>
                  </a:lnTo>
                  <a:lnTo>
                    <a:pt x="61022" y="1218585"/>
                  </a:lnTo>
                  <a:lnTo>
                    <a:pt x="54704" y="1215209"/>
                  </a:lnTo>
                  <a:lnTo>
                    <a:pt x="48719" y="1211210"/>
                  </a:lnTo>
                  <a:lnTo>
                    <a:pt x="42734" y="1207211"/>
                  </a:lnTo>
                  <a:lnTo>
                    <a:pt x="18474" y="1180965"/>
                  </a:lnTo>
                  <a:lnTo>
                    <a:pt x="14475" y="1174980"/>
                  </a:lnTo>
                  <a:lnTo>
                    <a:pt x="11099" y="1168662"/>
                  </a:lnTo>
                  <a:lnTo>
                    <a:pt x="8344" y="1162012"/>
                  </a:lnTo>
                  <a:lnTo>
                    <a:pt x="5590" y="1155362"/>
                  </a:lnTo>
                  <a:lnTo>
                    <a:pt x="3510" y="1148507"/>
                  </a:lnTo>
                  <a:lnTo>
                    <a:pt x="2106" y="1141448"/>
                  </a:lnTo>
                  <a:lnTo>
                    <a:pt x="702" y="1134388"/>
                  </a:lnTo>
                  <a:lnTo>
                    <a:pt x="0" y="1127259"/>
                  </a:lnTo>
                  <a:lnTo>
                    <a:pt x="0" y="112006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FEF92ACB-72A2-47BD-985C-9BCC77298F89}"/>
                </a:ext>
              </a:extLst>
            </p:cNvPr>
            <p:cNvSpPr/>
            <p:nvPr/>
          </p:nvSpPr>
          <p:spPr>
            <a:xfrm>
              <a:off x="5014064" y="165864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7">
              <a:extLst>
                <a:ext uri="{FF2B5EF4-FFF2-40B4-BE49-F238E27FC236}">
                  <a16:creationId xmlns:a16="http://schemas.microsoft.com/office/drawing/2014/main" id="{E8F89B49-1165-4238-AF37-7BF4C8D4E25A}"/>
                </a:ext>
              </a:extLst>
            </p:cNvPr>
            <p:cNvSpPr/>
            <p:nvPr/>
          </p:nvSpPr>
          <p:spPr>
            <a:xfrm>
              <a:off x="4704259" y="4296759"/>
              <a:ext cx="6730365" cy="1229995"/>
            </a:xfrm>
            <a:custGeom>
              <a:avLst/>
              <a:gdLst/>
              <a:ahLst/>
              <a:cxnLst/>
              <a:rect l="l" t="t" r="r" b="b"/>
              <a:pathLst>
                <a:path w="6730365" h="1229995">
                  <a:moveTo>
                    <a:pt x="6627478" y="1229684"/>
                  </a:moveTo>
                  <a:lnTo>
                    <a:pt x="102425" y="1229684"/>
                  </a:lnTo>
                  <a:lnTo>
                    <a:pt x="95296" y="1228982"/>
                  </a:lnTo>
                  <a:lnTo>
                    <a:pt x="54704" y="1215209"/>
                  </a:lnTo>
                  <a:lnTo>
                    <a:pt x="22473" y="1186949"/>
                  </a:lnTo>
                  <a:lnTo>
                    <a:pt x="3510" y="1148507"/>
                  </a:lnTo>
                  <a:lnTo>
                    <a:pt x="0" y="1127259"/>
                  </a:lnTo>
                  <a:lnTo>
                    <a:pt x="0" y="1120061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627478" y="0"/>
                  </a:lnTo>
                  <a:lnTo>
                    <a:pt x="6668880" y="11099"/>
                  </a:lnTo>
                  <a:lnTo>
                    <a:pt x="6702885" y="37197"/>
                  </a:lnTo>
                  <a:lnTo>
                    <a:pt x="6724312" y="74322"/>
                  </a:lnTo>
                  <a:lnTo>
                    <a:pt x="6729903" y="102425"/>
                  </a:lnTo>
                  <a:lnTo>
                    <a:pt x="6729903" y="1127259"/>
                  </a:lnTo>
                  <a:lnTo>
                    <a:pt x="6718803" y="1168662"/>
                  </a:lnTo>
                  <a:lnTo>
                    <a:pt x="6692705" y="1202666"/>
                  </a:lnTo>
                  <a:lnTo>
                    <a:pt x="6655581" y="1224094"/>
                  </a:lnTo>
                  <a:lnTo>
                    <a:pt x="6634607" y="1228982"/>
                  </a:lnTo>
                  <a:lnTo>
                    <a:pt x="6627478" y="12296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" name="object 10">
            <a:extLst>
              <a:ext uri="{FF2B5EF4-FFF2-40B4-BE49-F238E27FC236}">
                <a16:creationId xmlns:a16="http://schemas.microsoft.com/office/drawing/2014/main" id="{ED3255EB-E9F2-4A29-BCC9-B15155939831}"/>
              </a:ext>
            </a:extLst>
          </p:cNvPr>
          <p:cNvSpPr txBox="1"/>
          <p:nvPr/>
        </p:nvSpPr>
        <p:spPr>
          <a:xfrm>
            <a:off x="1241906" y="1319819"/>
            <a:ext cx="23098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01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EDA482D0-2089-4776-8465-D461339E8019}"/>
              </a:ext>
            </a:extLst>
          </p:cNvPr>
          <p:cNvSpPr txBox="1"/>
          <p:nvPr/>
        </p:nvSpPr>
        <p:spPr>
          <a:xfrm>
            <a:off x="1748167" y="1205430"/>
            <a:ext cx="1906905" cy="4225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项目风险计划与动态调整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86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风险识别、等级划分与敏捷响应机制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9" name="object 12">
            <a:extLst>
              <a:ext uri="{FF2B5EF4-FFF2-40B4-BE49-F238E27FC236}">
                <a16:creationId xmlns:a16="http://schemas.microsoft.com/office/drawing/2014/main" id="{9FC07A08-F05F-4024-9DE5-108D1623AC1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0240" y="1343643"/>
            <a:ext cx="128687" cy="200181"/>
          </a:xfrm>
          <a:prstGeom prst="rect">
            <a:avLst/>
          </a:prstGeom>
        </p:spPr>
      </p:pic>
      <p:grpSp>
        <p:nvGrpSpPr>
          <p:cNvPr id="20" name="object 13">
            <a:extLst>
              <a:ext uri="{FF2B5EF4-FFF2-40B4-BE49-F238E27FC236}">
                <a16:creationId xmlns:a16="http://schemas.microsoft.com/office/drawing/2014/main" id="{CA43F0EE-B9EA-4F1A-9587-40E3090BFEA8}"/>
              </a:ext>
            </a:extLst>
          </p:cNvPr>
          <p:cNvGrpSpPr/>
          <p:nvPr/>
        </p:nvGrpSpPr>
        <p:grpSpPr>
          <a:xfrm>
            <a:off x="890042" y="2079790"/>
            <a:ext cx="5055394" cy="930116"/>
            <a:chOff x="4699179" y="2811756"/>
            <a:chExt cx="6740525" cy="1240155"/>
          </a:xfrm>
        </p:grpSpPr>
        <p:sp>
          <p:nvSpPr>
            <p:cNvPr id="21" name="object 14">
              <a:extLst>
                <a:ext uri="{FF2B5EF4-FFF2-40B4-BE49-F238E27FC236}">
                  <a16:creationId xmlns:a16="http://schemas.microsoft.com/office/drawing/2014/main" id="{D68C69F7-1076-4062-8DC6-87B5C510A2A2}"/>
                </a:ext>
              </a:extLst>
            </p:cNvPr>
            <p:cNvSpPr/>
            <p:nvPr/>
          </p:nvSpPr>
          <p:spPr>
            <a:xfrm>
              <a:off x="4704259" y="2816836"/>
              <a:ext cx="6730365" cy="1229995"/>
            </a:xfrm>
            <a:custGeom>
              <a:avLst/>
              <a:gdLst/>
              <a:ahLst/>
              <a:cxnLst/>
              <a:rect l="l" t="t" r="r" b="b"/>
              <a:pathLst>
                <a:path w="6730365" h="1229995">
                  <a:moveTo>
                    <a:pt x="6627478" y="1229684"/>
                  </a:moveTo>
                  <a:lnTo>
                    <a:pt x="102425" y="1229684"/>
                  </a:lnTo>
                  <a:lnTo>
                    <a:pt x="95296" y="1228982"/>
                  </a:lnTo>
                  <a:lnTo>
                    <a:pt x="54704" y="1215209"/>
                  </a:lnTo>
                  <a:lnTo>
                    <a:pt x="22473" y="1186949"/>
                  </a:lnTo>
                  <a:lnTo>
                    <a:pt x="3510" y="1148507"/>
                  </a:lnTo>
                  <a:lnTo>
                    <a:pt x="0" y="1127259"/>
                  </a:lnTo>
                  <a:lnTo>
                    <a:pt x="0" y="1120061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627478" y="0"/>
                  </a:lnTo>
                  <a:lnTo>
                    <a:pt x="6668880" y="11099"/>
                  </a:lnTo>
                  <a:lnTo>
                    <a:pt x="6702885" y="37197"/>
                  </a:lnTo>
                  <a:lnTo>
                    <a:pt x="6724312" y="74322"/>
                  </a:lnTo>
                  <a:lnTo>
                    <a:pt x="6729903" y="102425"/>
                  </a:lnTo>
                  <a:lnTo>
                    <a:pt x="6729903" y="1127259"/>
                  </a:lnTo>
                  <a:lnTo>
                    <a:pt x="6718803" y="1168662"/>
                  </a:lnTo>
                  <a:lnTo>
                    <a:pt x="6692705" y="1202666"/>
                  </a:lnTo>
                  <a:lnTo>
                    <a:pt x="6655581" y="1224094"/>
                  </a:lnTo>
                  <a:lnTo>
                    <a:pt x="6634607" y="1228982"/>
                  </a:lnTo>
                  <a:lnTo>
                    <a:pt x="6627478" y="12296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5">
              <a:extLst>
                <a:ext uri="{FF2B5EF4-FFF2-40B4-BE49-F238E27FC236}">
                  <a16:creationId xmlns:a16="http://schemas.microsoft.com/office/drawing/2014/main" id="{B70FBCF8-A758-4578-A26A-E0E810FD6768}"/>
                </a:ext>
              </a:extLst>
            </p:cNvPr>
            <p:cNvSpPr/>
            <p:nvPr/>
          </p:nvSpPr>
          <p:spPr>
            <a:xfrm>
              <a:off x="4704259" y="2816836"/>
              <a:ext cx="6730365" cy="1229995"/>
            </a:xfrm>
            <a:custGeom>
              <a:avLst/>
              <a:gdLst/>
              <a:ahLst/>
              <a:cxnLst/>
              <a:rect l="l" t="t" r="r" b="b"/>
              <a:pathLst>
                <a:path w="6730365" h="1229995">
                  <a:moveTo>
                    <a:pt x="0" y="112006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620280" y="0"/>
                  </a:lnTo>
                  <a:lnTo>
                    <a:pt x="6627478" y="0"/>
                  </a:lnTo>
                  <a:lnTo>
                    <a:pt x="6634607" y="702"/>
                  </a:lnTo>
                  <a:lnTo>
                    <a:pt x="6675198" y="14475"/>
                  </a:lnTo>
                  <a:lnTo>
                    <a:pt x="6681182" y="18474"/>
                  </a:lnTo>
                  <a:lnTo>
                    <a:pt x="6687167" y="22473"/>
                  </a:lnTo>
                  <a:lnTo>
                    <a:pt x="6692705" y="27018"/>
                  </a:lnTo>
                  <a:lnTo>
                    <a:pt x="6697795" y="32107"/>
                  </a:lnTo>
                  <a:lnTo>
                    <a:pt x="6702885" y="37197"/>
                  </a:lnTo>
                  <a:lnTo>
                    <a:pt x="6724312" y="74322"/>
                  </a:lnTo>
                  <a:lnTo>
                    <a:pt x="6727796" y="88236"/>
                  </a:lnTo>
                  <a:lnTo>
                    <a:pt x="6729201" y="95296"/>
                  </a:lnTo>
                  <a:lnTo>
                    <a:pt x="6729903" y="102425"/>
                  </a:lnTo>
                  <a:lnTo>
                    <a:pt x="6729903" y="109623"/>
                  </a:lnTo>
                  <a:lnTo>
                    <a:pt x="6729903" y="1120061"/>
                  </a:lnTo>
                  <a:lnTo>
                    <a:pt x="6729903" y="1127259"/>
                  </a:lnTo>
                  <a:lnTo>
                    <a:pt x="6729201" y="1134388"/>
                  </a:lnTo>
                  <a:lnTo>
                    <a:pt x="6727796" y="1141448"/>
                  </a:lnTo>
                  <a:lnTo>
                    <a:pt x="6726392" y="1148507"/>
                  </a:lnTo>
                  <a:lnTo>
                    <a:pt x="6707429" y="1186949"/>
                  </a:lnTo>
                  <a:lnTo>
                    <a:pt x="6675198" y="1215209"/>
                  </a:lnTo>
                  <a:lnTo>
                    <a:pt x="6634607" y="1228982"/>
                  </a:lnTo>
                  <a:lnTo>
                    <a:pt x="6627478" y="1229684"/>
                  </a:lnTo>
                  <a:lnTo>
                    <a:pt x="6620280" y="1229684"/>
                  </a:lnTo>
                  <a:lnTo>
                    <a:pt x="109623" y="1229684"/>
                  </a:lnTo>
                  <a:lnTo>
                    <a:pt x="102425" y="1229684"/>
                  </a:lnTo>
                  <a:lnTo>
                    <a:pt x="95296" y="1228982"/>
                  </a:lnTo>
                  <a:lnTo>
                    <a:pt x="88236" y="1227578"/>
                  </a:lnTo>
                  <a:lnTo>
                    <a:pt x="81177" y="1226174"/>
                  </a:lnTo>
                  <a:lnTo>
                    <a:pt x="74322" y="1224094"/>
                  </a:lnTo>
                  <a:lnTo>
                    <a:pt x="67672" y="1221340"/>
                  </a:lnTo>
                  <a:lnTo>
                    <a:pt x="61022" y="1218585"/>
                  </a:lnTo>
                  <a:lnTo>
                    <a:pt x="54704" y="1215209"/>
                  </a:lnTo>
                  <a:lnTo>
                    <a:pt x="48719" y="1211210"/>
                  </a:lnTo>
                  <a:lnTo>
                    <a:pt x="42734" y="1207211"/>
                  </a:lnTo>
                  <a:lnTo>
                    <a:pt x="18474" y="1180965"/>
                  </a:lnTo>
                  <a:lnTo>
                    <a:pt x="14475" y="1174980"/>
                  </a:lnTo>
                  <a:lnTo>
                    <a:pt x="11099" y="1168662"/>
                  </a:lnTo>
                  <a:lnTo>
                    <a:pt x="8344" y="1162012"/>
                  </a:lnTo>
                  <a:lnTo>
                    <a:pt x="5590" y="1155362"/>
                  </a:lnTo>
                  <a:lnTo>
                    <a:pt x="3510" y="1148507"/>
                  </a:lnTo>
                  <a:lnTo>
                    <a:pt x="2106" y="1141448"/>
                  </a:lnTo>
                  <a:lnTo>
                    <a:pt x="702" y="1134388"/>
                  </a:lnTo>
                  <a:lnTo>
                    <a:pt x="0" y="1127259"/>
                  </a:lnTo>
                  <a:lnTo>
                    <a:pt x="0" y="112006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E4F76230-485D-488A-B141-A7083D6FF4D7}"/>
                </a:ext>
              </a:extLst>
            </p:cNvPr>
            <p:cNvSpPr/>
            <p:nvPr/>
          </p:nvSpPr>
          <p:spPr>
            <a:xfrm>
              <a:off x="5014064" y="3126640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object 17">
            <a:extLst>
              <a:ext uri="{FF2B5EF4-FFF2-40B4-BE49-F238E27FC236}">
                <a16:creationId xmlns:a16="http://schemas.microsoft.com/office/drawing/2014/main" id="{CE98F249-33B7-4236-971A-D42EC7F95AB0}"/>
              </a:ext>
            </a:extLst>
          </p:cNvPr>
          <p:cNvSpPr txBox="1"/>
          <p:nvPr/>
        </p:nvSpPr>
        <p:spPr>
          <a:xfrm>
            <a:off x="1241906" y="2420816"/>
            <a:ext cx="23098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02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5773F90A-FBC0-499E-BFDE-F6547CAA7838}"/>
              </a:ext>
            </a:extLst>
          </p:cNvPr>
          <p:cNvSpPr txBox="1"/>
          <p:nvPr/>
        </p:nvSpPr>
        <p:spPr>
          <a:xfrm>
            <a:off x="1748167" y="2306427"/>
            <a:ext cx="2078355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修改基准计划的流程与原则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6" name="object 19">
            <a:extLst>
              <a:ext uri="{FF2B5EF4-FFF2-40B4-BE49-F238E27FC236}">
                <a16:creationId xmlns:a16="http://schemas.microsoft.com/office/drawing/2014/main" id="{A321AEAA-BC43-4757-80D7-FC7631735801}"/>
              </a:ext>
            </a:extLst>
          </p:cNvPr>
          <p:cNvSpPr txBox="1"/>
          <p:nvPr/>
        </p:nvSpPr>
        <p:spPr>
          <a:xfrm>
            <a:off x="1748168" y="2599549"/>
            <a:ext cx="1849279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基准设定、变更审批与版本追踪原则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7" name="object 20">
            <a:extLst>
              <a:ext uri="{FF2B5EF4-FFF2-40B4-BE49-F238E27FC236}">
                <a16:creationId xmlns:a16="http://schemas.microsoft.com/office/drawing/2014/main" id="{12656D16-4A4A-44EB-B6B9-0C9EA9C47C2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0240" y="2444641"/>
            <a:ext cx="128687" cy="200181"/>
          </a:xfrm>
          <a:prstGeom prst="rect">
            <a:avLst/>
          </a:prstGeom>
        </p:spPr>
      </p:pic>
      <p:grpSp>
        <p:nvGrpSpPr>
          <p:cNvPr id="28" name="object 21">
            <a:extLst>
              <a:ext uri="{FF2B5EF4-FFF2-40B4-BE49-F238E27FC236}">
                <a16:creationId xmlns:a16="http://schemas.microsoft.com/office/drawing/2014/main" id="{B6DF85C1-CFFA-4B6C-B9A7-D75C59113120}"/>
              </a:ext>
            </a:extLst>
          </p:cNvPr>
          <p:cNvGrpSpPr/>
          <p:nvPr/>
        </p:nvGrpSpPr>
        <p:grpSpPr>
          <a:xfrm>
            <a:off x="890042" y="3180787"/>
            <a:ext cx="5055394" cy="930116"/>
            <a:chOff x="4699179" y="4279752"/>
            <a:chExt cx="6740525" cy="1240155"/>
          </a:xfrm>
        </p:grpSpPr>
        <p:sp>
          <p:nvSpPr>
            <p:cNvPr id="29" name="object 22">
              <a:extLst>
                <a:ext uri="{FF2B5EF4-FFF2-40B4-BE49-F238E27FC236}">
                  <a16:creationId xmlns:a16="http://schemas.microsoft.com/office/drawing/2014/main" id="{4A1F60B7-1049-4C7A-853F-CAD0B35E5D05}"/>
                </a:ext>
              </a:extLst>
            </p:cNvPr>
            <p:cNvSpPr/>
            <p:nvPr/>
          </p:nvSpPr>
          <p:spPr>
            <a:xfrm>
              <a:off x="4704259" y="4284832"/>
              <a:ext cx="6730365" cy="1229995"/>
            </a:xfrm>
            <a:custGeom>
              <a:avLst/>
              <a:gdLst/>
              <a:ahLst/>
              <a:cxnLst/>
              <a:rect l="l" t="t" r="r" b="b"/>
              <a:pathLst>
                <a:path w="6730365" h="1229995">
                  <a:moveTo>
                    <a:pt x="0" y="112006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620280" y="0"/>
                  </a:lnTo>
                  <a:lnTo>
                    <a:pt x="6627478" y="0"/>
                  </a:lnTo>
                  <a:lnTo>
                    <a:pt x="6634607" y="702"/>
                  </a:lnTo>
                  <a:lnTo>
                    <a:pt x="6675198" y="14475"/>
                  </a:lnTo>
                  <a:lnTo>
                    <a:pt x="6681182" y="18474"/>
                  </a:lnTo>
                  <a:lnTo>
                    <a:pt x="6687167" y="22473"/>
                  </a:lnTo>
                  <a:lnTo>
                    <a:pt x="6692705" y="27018"/>
                  </a:lnTo>
                  <a:lnTo>
                    <a:pt x="6697795" y="32107"/>
                  </a:lnTo>
                  <a:lnTo>
                    <a:pt x="6702885" y="37197"/>
                  </a:lnTo>
                  <a:lnTo>
                    <a:pt x="6724312" y="74322"/>
                  </a:lnTo>
                  <a:lnTo>
                    <a:pt x="6727796" y="88236"/>
                  </a:lnTo>
                  <a:lnTo>
                    <a:pt x="6729201" y="95296"/>
                  </a:lnTo>
                  <a:lnTo>
                    <a:pt x="6729903" y="102425"/>
                  </a:lnTo>
                  <a:lnTo>
                    <a:pt x="6729903" y="109623"/>
                  </a:lnTo>
                  <a:lnTo>
                    <a:pt x="6729903" y="1120061"/>
                  </a:lnTo>
                  <a:lnTo>
                    <a:pt x="6729903" y="1127259"/>
                  </a:lnTo>
                  <a:lnTo>
                    <a:pt x="6729201" y="1134388"/>
                  </a:lnTo>
                  <a:lnTo>
                    <a:pt x="6727796" y="1141448"/>
                  </a:lnTo>
                  <a:lnTo>
                    <a:pt x="6726392" y="1148507"/>
                  </a:lnTo>
                  <a:lnTo>
                    <a:pt x="6707429" y="1186949"/>
                  </a:lnTo>
                  <a:lnTo>
                    <a:pt x="6675198" y="1215209"/>
                  </a:lnTo>
                  <a:lnTo>
                    <a:pt x="6634607" y="1228982"/>
                  </a:lnTo>
                  <a:lnTo>
                    <a:pt x="6627478" y="1229684"/>
                  </a:lnTo>
                  <a:lnTo>
                    <a:pt x="6620280" y="1229684"/>
                  </a:lnTo>
                  <a:lnTo>
                    <a:pt x="109623" y="1229684"/>
                  </a:lnTo>
                  <a:lnTo>
                    <a:pt x="102425" y="1229684"/>
                  </a:lnTo>
                  <a:lnTo>
                    <a:pt x="95296" y="1228982"/>
                  </a:lnTo>
                  <a:lnTo>
                    <a:pt x="88236" y="1227578"/>
                  </a:lnTo>
                  <a:lnTo>
                    <a:pt x="81177" y="1226174"/>
                  </a:lnTo>
                  <a:lnTo>
                    <a:pt x="74322" y="1224094"/>
                  </a:lnTo>
                  <a:lnTo>
                    <a:pt x="67672" y="1221340"/>
                  </a:lnTo>
                  <a:lnTo>
                    <a:pt x="61022" y="1218585"/>
                  </a:lnTo>
                  <a:lnTo>
                    <a:pt x="54704" y="1215209"/>
                  </a:lnTo>
                  <a:lnTo>
                    <a:pt x="48719" y="1211210"/>
                  </a:lnTo>
                  <a:lnTo>
                    <a:pt x="42734" y="1207211"/>
                  </a:lnTo>
                  <a:lnTo>
                    <a:pt x="18474" y="1180965"/>
                  </a:lnTo>
                  <a:lnTo>
                    <a:pt x="14475" y="1174980"/>
                  </a:lnTo>
                  <a:lnTo>
                    <a:pt x="11099" y="1168662"/>
                  </a:lnTo>
                  <a:lnTo>
                    <a:pt x="8344" y="1162012"/>
                  </a:lnTo>
                  <a:lnTo>
                    <a:pt x="5590" y="1155362"/>
                  </a:lnTo>
                  <a:lnTo>
                    <a:pt x="3510" y="1148507"/>
                  </a:lnTo>
                  <a:lnTo>
                    <a:pt x="2106" y="1141448"/>
                  </a:lnTo>
                  <a:lnTo>
                    <a:pt x="702" y="1134388"/>
                  </a:lnTo>
                  <a:lnTo>
                    <a:pt x="0" y="1127259"/>
                  </a:lnTo>
                  <a:lnTo>
                    <a:pt x="0" y="112006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3">
              <a:extLst>
                <a:ext uri="{FF2B5EF4-FFF2-40B4-BE49-F238E27FC236}">
                  <a16:creationId xmlns:a16="http://schemas.microsoft.com/office/drawing/2014/main" id="{3FB1647B-A8F5-42B6-ACB2-5FCFE3D932EE}"/>
                </a:ext>
              </a:extLst>
            </p:cNvPr>
            <p:cNvSpPr/>
            <p:nvPr/>
          </p:nvSpPr>
          <p:spPr>
            <a:xfrm>
              <a:off x="5014064" y="4594637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9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8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5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8" y="604214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1" name="object 24">
            <a:extLst>
              <a:ext uri="{FF2B5EF4-FFF2-40B4-BE49-F238E27FC236}">
                <a16:creationId xmlns:a16="http://schemas.microsoft.com/office/drawing/2014/main" id="{F2E9F47A-D35B-4CCB-BB6B-851E669796A7}"/>
              </a:ext>
            </a:extLst>
          </p:cNvPr>
          <p:cNvSpPr txBox="1"/>
          <p:nvPr/>
        </p:nvSpPr>
        <p:spPr>
          <a:xfrm>
            <a:off x="1241906" y="3521813"/>
            <a:ext cx="230981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03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2" name="object 25">
            <a:extLst>
              <a:ext uri="{FF2B5EF4-FFF2-40B4-BE49-F238E27FC236}">
                <a16:creationId xmlns:a16="http://schemas.microsoft.com/office/drawing/2014/main" id="{C2EA01B4-ED6F-4918-AEB8-2AE648DE0A10}"/>
              </a:ext>
            </a:extLst>
          </p:cNvPr>
          <p:cNvSpPr txBox="1"/>
          <p:nvPr/>
        </p:nvSpPr>
        <p:spPr>
          <a:xfrm>
            <a:off x="1748167" y="3407424"/>
            <a:ext cx="1906905" cy="4225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项目状态评估与协调机制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86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目标管理工具、数据看板与协同机制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3" name="object 26">
            <a:extLst>
              <a:ext uri="{FF2B5EF4-FFF2-40B4-BE49-F238E27FC236}">
                <a16:creationId xmlns:a16="http://schemas.microsoft.com/office/drawing/2014/main" id="{3456C438-204A-44B2-B120-511F62301AC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0240" y="3545637"/>
            <a:ext cx="128687" cy="2001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1947" y="1408418"/>
            <a:ext cx="457676" cy="457676"/>
            <a:chOff x="762595" y="1877890"/>
            <a:chExt cx="610235" cy="610235"/>
          </a:xfrm>
        </p:grpSpPr>
        <p:sp>
          <p:nvSpPr>
            <p:cNvPr id="3" name="object 3"/>
            <p:cNvSpPr/>
            <p:nvPr/>
          </p:nvSpPr>
          <p:spPr>
            <a:xfrm>
              <a:off x="762595" y="1877890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646" y="2011345"/>
              <a:ext cx="285973" cy="343167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71947" y="2445072"/>
            <a:ext cx="457676" cy="457676"/>
            <a:chOff x="762595" y="3260095"/>
            <a:chExt cx="610235" cy="610235"/>
          </a:xfrm>
        </p:grpSpPr>
        <p:sp>
          <p:nvSpPr>
            <p:cNvPr id="6" name="object 6"/>
            <p:cNvSpPr/>
            <p:nvPr/>
          </p:nvSpPr>
          <p:spPr>
            <a:xfrm>
              <a:off x="762595" y="3260095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0FAE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517" y="3393549"/>
              <a:ext cx="362232" cy="343167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71947" y="3481725"/>
            <a:ext cx="457676" cy="457676"/>
            <a:chOff x="762595" y="4642299"/>
            <a:chExt cx="610235" cy="610235"/>
          </a:xfrm>
        </p:grpSpPr>
        <p:sp>
          <p:nvSpPr>
            <p:cNvPr id="9" name="object 9"/>
            <p:cNvSpPr/>
            <p:nvPr/>
          </p:nvSpPr>
          <p:spPr>
            <a:xfrm>
              <a:off x="762595" y="4642299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517" y="4775753"/>
              <a:ext cx="362232" cy="34316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91563" y="1398894"/>
            <a:ext cx="4022884" cy="252017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知识目标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88106" defTabSz="685800">
              <a:lnSpc>
                <a:spcPct val="133400"/>
              </a:lnSpc>
              <a:spcBef>
                <a:spcPts val="349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掌握互联网产品开发评估方法，深入理解风险识别流程与</a:t>
            </a:r>
            <a:r>
              <a:rPr sz="1050" kern="0" spc="-15" dirty="0">
                <a:solidFill>
                  <a:srgbClr val="4A5462"/>
                </a:solidFill>
                <a:latin typeface="微软雅黑"/>
                <a:cs typeface="微软雅黑"/>
              </a:rPr>
              <a:t>AIGC</a:t>
            </a: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在产品优化中的应用场景。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60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能力目标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53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具备独立评估项目风险的能力，能熟练应用迭代流程进行原型改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进与用户价值验证。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56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素质目标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3400"/>
              </a:lnSpc>
              <a:spcBef>
                <a:spcPts val="349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树立数据驱动的产品决策意识，强化团队沟通协作能力与跨职能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协调的职业素养。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429361" y="1019255"/>
            <a:ext cx="3304223" cy="3602355"/>
            <a:chOff x="7239148" y="1359006"/>
            <a:chExt cx="4405630" cy="4803140"/>
          </a:xfrm>
        </p:grpSpPr>
        <p:sp>
          <p:nvSpPr>
            <p:cNvPr id="13" name="object 13"/>
            <p:cNvSpPr/>
            <p:nvPr/>
          </p:nvSpPr>
          <p:spPr>
            <a:xfrm>
              <a:off x="7239148" y="1359006"/>
              <a:ext cx="4405630" cy="4803140"/>
            </a:xfrm>
            <a:custGeom>
              <a:avLst/>
              <a:gdLst/>
              <a:ahLst/>
              <a:cxnLst/>
              <a:rect l="l" t="t" r="r" b="b"/>
              <a:pathLst>
                <a:path w="4405630" h="4803140">
                  <a:moveTo>
                    <a:pt x="3943884" y="4803046"/>
                  </a:moveTo>
                  <a:lnTo>
                    <a:pt x="219897" y="4607880"/>
                  </a:lnTo>
                  <a:lnTo>
                    <a:pt x="173570" y="4599293"/>
                  </a:lnTo>
                  <a:lnTo>
                    <a:pt x="129808" y="4581833"/>
                  </a:lnTo>
                  <a:lnTo>
                    <a:pt x="90293" y="4556171"/>
                  </a:lnTo>
                  <a:lnTo>
                    <a:pt x="56545" y="4523293"/>
                  </a:lnTo>
                  <a:lnTo>
                    <a:pt x="29858" y="4484463"/>
                  </a:lnTo>
                  <a:lnTo>
                    <a:pt x="11260" y="4441173"/>
                  </a:lnTo>
                  <a:lnTo>
                    <a:pt x="1465" y="4395086"/>
                  </a:lnTo>
                  <a:lnTo>
                    <a:pt x="0" y="4371546"/>
                  </a:lnTo>
                  <a:lnTo>
                    <a:pt x="25" y="4363688"/>
                  </a:lnTo>
                  <a:lnTo>
                    <a:pt x="437" y="4355831"/>
                  </a:lnTo>
                  <a:lnTo>
                    <a:pt x="217192" y="219897"/>
                  </a:lnTo>
                  <a:lnTo>
                    <a:pt x="225779" y="173570"/>
                  </a:lnTo>
                  <a:lnTo>
                    <a:pt x="243239" y="129808"/>
                  </a:lnTo>
                  <a:lnTo>
                    <a:pt x="268901" y="90293"/>
                  </a:lnTo>
                  <a:lnTo>
                    <a:pt x="301778" y="56545"/>
                  </a:lnTo>
                  <a:lnTo>
                    <a:pt x="340608" y="29858"/>
                  </a:lnTo>
                  <a:lnTo>
                    <a:pt x="383899" y="11260"/>
                  </a:lnTo>
                  <a:lnTo>
                    <a:pt x="429985" y="1465"/>
                  </a:lnTo>
                  <a:lnTo>
                    <a:pt x="453526" y="0"/>
                  </a:lnTo>
                  <a:lnTo>
                    <a:pt x="461384" y="25"/>
                  </a:lnTo>
                  <a:lnTo>
                    <a:pt x="4185371" y="195191"/>
                  </a:lnTo>
                  <a:lnTo>
                    <a:pt x="4231698" y="203778"/>
                  </a:lnTo>
                  <a:lnTo>
                    <a:pt x="4275459" y="221238"/>
                  </a:lnTo>
                  <a:lnTo>
                    <a:pt x="4314974" y="246900"/>
                  </a:lnTo>
                  <a:lnTo>
                    <a:pt x="4348723" y="279777"/>
                  </a:lnTo>
                  <a:lnTo>
                    <a:pt x="4375409" y="318607"/>
                  </a:lnTo>
                  <a:lnTo>
                    <a:pt x="4394007" y="361898"/>
                  </a:lnTo>
                  <a:lnTo>
                    <a:pt x="4403803" y="407984"/>
                  </a:lnTo>
                  <a:lnTo>
                    <a:pt x="4405268" y="431525"/>
                  </a:lnTo>
                  <a:lnTo>
                    <a:pt x="4405242" y="439383"/>
                  </a:lnTo>
                  <a:lnTo>
                    <a:pt x="4188075" y="4583175"/>
                  </a:lnTo>
                  <a:lnTo>
                    <a:pt x="4179488" y="4629501"/>
                  </a:lnTo>
                  <a:lnTo>
                    <a:pt x="4162028" y="4673262"/>
                  </a:lnTo>
                  <a:lnTo>
                    <a:pt x="4136366" y="4712777"/>
                  </a:lnTo>
                  <a:lnTo>
                    <a:pt x="4103489" y="4746526"/>
                  </a:lnTo>
                  <a:lnTo>
                    <a:pt x="4064658" y="4773213"/>
                  </a:lnTo>
                  <a:lnTo>
                    <a:pt x="4021369" y="4791810"/>
                  </a:lnTo>
                  <a:lnTo>
                    <a:pt x="3975282" y="4801606"/>
                  </a:lnTo>
                  <a:lnTo>
                    <a:pt x="3951741" y="4803072"/>
                  </a:lnTo>
                  <a:lnTo>
                    <a:pt x="3943884" y="4803046"/>
                  </a:lnTo>
                  <a:close/>
                </a:path>
              </a:pathLst>
            </a:custGeom>
            <a:solidFill>
              <a:srgbClr val="3B81F5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273842" y="1389875"/>
              <a:ext cx="4336415" cy="4741545"/>
            </a:xfrm>
            <a:custGeom>
              <a:avLst/>
              <a:gdLst/>
              <a:ahLst/>
              <a:cxnLst/>
              <a:rect l="l" t="t" r="r" b="b"/>
              <a:pathLst>
                <a:path w="4336415" h="4741545">
                  <a:moveTo>
                    <a:pt x="4111957" y="4611367"/>
                  </a:moveTo>
                  <a:lnTo>
                    <a:pt x="385132" y="4741510"/>
                  </a:lnTo>
                  <a:lnTo>
                    <a:pt x="377275" y="4741399"/>
                  </a:lnTo>
                  <a:lnTo>
                    <a:pt x="361571" y="4740404"/>
                  </a:lnTo>
                  <a:lnTo>
                    <a:pt x="315341" y="4731312"/>
                  </a:lnTo>
                  <a:lnTo>
                    <a:pt x="271772" y="4713376"/>
                  </a:lnTo>
                  <a:lnTo>
                    <a:pt x="232540" y="4687285"/>
                  </a:lnTo>
                  <a:lnTo>
                    <a:pt x="199151" y="4654041"/>
                  </a:lnTo>
                  <a:lnTo>
                    <a:pt x="172890" y="4614921"/>
                  </a:lnTo>
                  <a:lnTo>
                    <a:pt x="154765" y="4571431"/>
                  </a:lnTo>
                  <a:lnTo>
                    <a:pt x="145473" y="4525241"/>
                  </a:lnTo>
                  <a:lnTo>
                    <a:pt x="144540" y="4509548"/>
                  </a:lnTo>
                  <a:lnTo>
                    <a:pt x="0" y="370461"/>
                  </a:lnTo>
                  <a:lnTo>
                    <a:pt x="4516" y="323561"/>
                  </a:lnTo>
                  <a:lnTo>
                    <a:pt x="18095" y="278445"/>
                  </a:lnTo>
                  <a:lnTo>
                    <a:pt x="40216" y="236844"/>
                  </a:lnTo>
                  <a:lnTo>
                    <a:pt x="70027" y="200358"/>
                  </a:lnTo>
                  <a:lnTo>
                    <a:pt x="106383" y="170389"/>
                  </a:lnTo>
                  <a:lnTo>
                    <a:pt x="147888" y="148089"/>
                  </a:lnTo>
                  <a:lnTo>
                    <a:pt x="192945" y="134314"/>
                  </a:lnTo>
                  <a:lnTo>
                    <a:pt x="3950925" y="0"/>
                  </a:lnTo>
                  <a:lnTo>
                    <a:pt x="3958782" y="111"/>
                  </a:lnTo>
                  <a:lnTo>
                    <a:pt x="3997824" y="4516"/>
                  </a:lnTo>
                  <a:lnTo>
                    <a:pt x="4042940" y="18095"/>
                  </a:lnTo>
                  <a:lnTo>
                    <a:pt x="4084541" y="40216"/>
                  </a:lnTo>
                  <a:lnTo>
                    <a:pt x="4121027" y="70027"/>
                  </a:lnTo>
                  <a:lnTo>
                    <a:pt x="4150996" y="106383"/>
                  </a:lnTo>
                  <a:lnTo>
                    <a:pt x="4173296" y="147888"/>
                  </a:lnTo>
                  <a:lnTo>
                    <a:pt x="4187071" y="192945"/>
                  </a:lnTo>
                  <a:lnTo>
                    <a:pt x="4336057" y="4371049"/>
                  </a:lnTo>
                  <a:lnTo>
                    <a:pt x="4335945" y="4378906"/>
                  </a:lnTo>
                  <a:lnTo>
                    <a:pt x="4331540" y="4417948"/>
                  </a:lnTo>
                  <a:lnTo>
                    <a:pt x="4317960" y="4463064"/>
                  </a:lnTo>
                  <a:lnTo>
                    <a:pt x="4295840" y="4504665"/>
                  </a:lnTo>
                  <a:lnTo>
                    <a:pt x="4266029" y="4541152"/>
                  </a:lnTo>
                  <a:lnTo>
                    <a:pt x="4229672" y="4571121"/>
                  </a:lnTo>
                  <a:lnTo>
                    <a:pt x="4188168" y="4593421"/>
                  </a:lnTo>
                  <a:lnTo>
                    <a:pt x="4143111" y="4607196"/>
                  </a:lnTo>
                  <a:lnTo>
                    <a:pt x="4119787" y="4610708"/>
                  </a:lnTo>
                  <a:lnTo>
                    <a:pt x="4111957" y="4611367"/>
                  </a:lnTo>
                  <a:close/>
                </a:path>
              </a:pathLst>
            </a:custGeom>
            <a:solidFill>
              <a:srgbClr val="0FB981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7463902" y="1487060"/>
              <a:ext cx="3956050" cy="4537710"/>
            </a:xfrm>
            <a:custGeom>
              <a:avLst/>
              <a:gdLst/>
              <a:ahLst/>
              <a:cxnLst/>
              <a:rect l="l" t="t" r="r" b="b"/>
              <a:pathLst>
                <a:path w="3956050" h="4537710">
                  <a:moveTo>
                    <a:pt x="0" y="4403988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3822509" y="0"/>
                  </a:lnTo>
                  <a:lnTo>
                    <a:pt x="3861248" y="5744"/>
                  </a:lnTo>
                  <a:lnTo>
                    <a:pt x="3896651" y="22491"/>
                  </a:lnTo>
                  <a:lnTo>
                    <a:pt x="3925671" y="48790"/>
                  </a:lnTo>
                  <a:lnTo>
                    <a:pt x="3945804" y="82383"/>
                  </a:lnTo>
                  <a:lnTo>
                    <a:pt x="3955322" y="120373"/>
                  </a:lnTo>
                  <a:lnTo>
                    <a:pt x="3955963" y="133454"/>
                  </a:lnTo>
                  <a:lnTo>
                    <a:pt x="3955963" y="4403988"/>
                  </a:lnTo>
                  <a:lnTo>
                    <a:pt x="3950218" y="4442727"/>
                  </a:lnTo>
                  <a:lnTo>
                    <a:pt x="3933471" y="4478130"/>
                  </a:lnTo>
                  <a:lnTo>
                    <a:pt x="3907172" y="4507150"/>
                  </a:lnTo>
                  <a:lnTo>
                    <a:pt x="3873579" y="4527282"/>
                  </a:lnTo>
                  <a:lnTo>
                    <a:pt x="3835589" y="4536801"/>
                  </a:lnTo>
                  <a:lnTo>
                    <a:pt x="3822509" y="4537442"/>
                  </a:lnTo>
                  <a:lnTo>
                    <a:pt x="133454" y="4537442"/>
                  </a:lnTo>
                  <a:lnTo>
                    <a:pt x="94714" y="4531696"/>
                  </a:lnTo>
                  <a:lnTo>
                    <a:pt x="59311" y="4514950"/>
                  </a:lnTo>
                  <a:lnTo>
                    <a:pt x="30291" y="4488651"/>
                  </a:lnTo>
                  <a:lnTo>
                    <a:pt x="10158" y="4455058"/>
                  </a:lnTo>
                  <a:lnTo>
                    <a:pt x="641" y="4417068"/>
                  </a:lnTo>
                  <a:lnTo>
                    <a:pt x="0" y="4403988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7" y="1506125"/>
              <a:ext cx="3917834" cy="4499312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571946" y="743530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562421" y="100574"/>
            <a:ext cx="1127760" cy="60343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sz="1950" spc="-11" dirty="0">
                <a:ea typeface="微软雅黑"/>
              </a:rPr>
              <a:t>课程目标</a:t>
            </a:r>
            <a:endParaRPr sz="2025" dirty="0"/>
          </a:p>
          <a:p>
            <a:pPr marL="9525">
              <a:spcBef>
                <a:spcPts val="386"/>
              </a:spcBef>
            </a:pPr>
            <a:r>
              <a:rPr sz="938" b="0" dirty="0">
                <a:solidFill>
                  <a:srgbClr val="9CA2AF"/>
                </a:solidFill>
              </a:rPr>
              <a:t>Course</a:t>
            </a:r>
            <a:r>
              <a:rPr sz="938" b="0" spc="-23" dirty="0">
                <a:solidFill>
                  <a:srgbClr val="9CA2AF"/>
                </a:solidFill>
              </a:rPr>
              <a:t> </a:t>
            </a:r>
            <a:r>
              <a:rPr sz="938" b="0" spc="-8" dirty="0">
                <a:solidFill>
                  <a:srgbClr val="9CA2AF"/>
                </a:solidFill>
              </a:rPr>
              <a:t>Objectives</a:t>
            </a:r>
            <a:endParaRPr sz="1013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946" y="900816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421" y="262149"/>
            <a:ext cx="3331845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950" spc="45" dirty="0">
                <a:ea typeface="微软雅黑"/>
              </a:rPr>
              <a:t>项目导入：Notion</a:t>
            </a:r>
            <a:r>
              <a:rPr sz="1950" spc="26" dirty="0">
                <a:ea typeface="微软雅黑"/>
              </a:rPr>
              <a:t>产品演进</a:t>
            </a:r>
            <a:endParaRPr sz="2025"/>
          </a:p>
        </p:txBody>
      </p:sp>
      <p:sp>
        <p:nvSpPr>
          <p:cNvPr id="4" name="object 4"/>
          <p:cNvSpPr txBox="1"/>
          <p:nvPr/>
        </p:nvSpPr>
        <p:spPr>
          <a:xfrm>
            <a:off x="562422" y="648214"/>
            <a:ext cx="288178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Project</a:t>
            </a:r>
            <a:r>
              <a:rPr sz="938" kern="0" spc="-19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9CA2AF"/>
                </a:solidFill>
                <a:latin typeface="微软雅黑"/>
                <a:cs typeface="微软雅黑"/>
              </a:rPr>
              <a:t>Introduction:</a:t>
            </a:r>
            <a:r>
              <a:rPr sz="938" kern="0" spc="-19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Notion</a:t>
            </a:r>
            <a:r>
              <a:rPr sz="938" kern="0" spc="-19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Product</a:t>
            </a:r>
            <a:r>
              <a:rPr sz="938" kern="0" spc="-19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9CA2AF"/>
                </a:solidFill>
                <a:latin typeface="微软雅黑"/>
                <a:cs typeface="微软雅黑"/>
              </a:rPr>
              <a:t>Evolution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236030" y="393213"/>
            <a:ext cx="343376" cy="343376"/>
            <a:chOff x="10981373" y="524284"/>
            <a:chExt cx="457834" cy="457834"/>
          </a:xfrm>
        </p:grpSpPr>
        <p:sp>
          <p:nvSpPr>
            <p:cNvPr id="6" name="object 6"/>
            <p:cNvSpPr/>
            <p:nvPr/>
          </p:nvSpPr>
          <p:spPr>
            <a:xfrm>
              <a:off x="10981373" y="52428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4">
                  <a:moveTo>
                    <a:pt x="236271" y="457557"/>
                  </a:moveTo>
                  <a:lnTo>
                    <a:pt x="221286" y="457557"/>
                  </a:lnTo>
                  <a:lnTo>
                    <a:pt x="213812" y="457189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2" y="379706"/>
                  </a:lnTo>
                  <a:lnTo>
                    <a:pt x="30544" y="343232"/>
                  </a:lnTo>
                  <a:lnTo>
                    <a:pt x="12024" y="302359"/>
                  </a:lnTo>
                  <a:lnTo>
                    <a:pt x="1834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0" y="134306"/>
                  </a:lnTo>
                  <a:lnTo>
                    <a:pt x="42717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49" y="14547"/>
                  </a:lnTo>
                  <a:lnTo>
                    <a:pt x="191494" y="2934"/>
                  </a:lnTo>
                  <a:lnTo>
                    <a:pt x="221286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0" y="42718"/>
                  </a:lnTo>
                  <a:lnTo>
                    <a:pt x="395846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8" y="221285"/>
                  </a:lnTo>
                  <a:lnTo>
                    <a:pt x="457557" y="228778"/>
                  </a:lnTo>
                  <a:lnTo>
                    <a:pt x="457558" y="236271"/>
                  </a:lnTo>
                  <a:lnTo>
                    <a:pt x="451698" y="280759"/>
                  </a:lnTo>
                  <a:lnTo>
                    <a:pt x="437275" y="323250"/>
                  </a:lnTo>
                  <a:lnTo>
                    <a:pt x="414836" y="362111"/>
                  </a:lnTo>
                  <a:lnTo>
                    <a:pt x="385250" y="395847"/>
                  </a:lnTo>
                  <a:lnTo>
                    <a:pt x="349651" y="423163"/>
                  </a:lnTo>
                  <a:lnTo>
                    <a:pt x="309404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05294" y="619608"/>
              <a:ext cx="209713" cy="266908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686336" y="1401269"/>
            <a:ext cx="400526" cy="400526"/>
            <a:chOff x="915114" y="1868358"/>
            <a:chExt cx="534035" cy="534035"/>
          </a:xfrm>
        </p:grpSpPr>
        <p:sp>
          <p:nvSpPr>
            <p:cNvPr id="9" name="object 9"/>
            <p:cNvSpPr/>
            <p:nvPr/>
          </p:nvSpPr>
          <p:spPr>
            <a:xfrm>
              <a:off x="915114" y="186835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8101" y="1982747"/>
              <a:ext cx="257375" cy="30503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48757" y="1391744"/>
            <a:ext cx="3655695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智能办公平台定位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集笔记、任务管理、协作于一体，打破传统文档边界，提供高度自由的知识组织方式。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86336" y="2566610"/>
            <a:ext cx="400526" cy="400526"/>
            <a:chOff x="915114" y="3422146"/>
            <a:chExt cx="534035" cy="534035"/>
          </a:xfrm>
        </p:grpSpPr>
        <p:sp>
          <p:nvSpPr>
            <p:cNvPr id="13" name="object 13"/>
            <p:cNvSpPr/>
            <p:nvPr/>
          </p:nvSpPr>
          <p:spPr>
            <a:xfrm>
              <a:off x="915114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036" y="3536535"/>
              <a:ext cx="285973" cy="30503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248757" y="2557085"/>
            <a:ext cx="3655695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早期调研与差异化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聚焦用户“自由组织内容+多人协作”核心痛点，打造“可编排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的知识操作系统”。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86336" y="3724802"/>
            <a:ext cx="400526" cy="400526"/>
            <a:chOff x="915114" y="4966402"/>
            <a:chExt cx="534035" cy="534035"/>
          </a:xfrm>
        </p:grpSpPr>
        <p:sp>
          <p:nvSpPr>
            <p:cNvPr id="17" name="object 17"/>
            <p:cNvSpPr/>
            <p:nvPr/>
          </p:nvSpPr>
          <p:spPr>
            <a:xfrm>
              <a:off x="915114" y="496640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7633" y="5080791"/>
              <a:ext cx="228778" cy="30503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248757" y="3715277"/>
            <a:ext cx="3655695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迭代优化与AI</a:t>
            </a:r>
            <a:r>
              <a:rPr sz="1275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转型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针对上手门槛上线模板中心，2023年引入AI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技术，实现从工具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到智能伙伴的战略跃迁。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412044" y="1344723"/>
            <a:ext cx="3167539" cy="3144678"/>
            <a:chOff x="7216058" y="1792964"/>
            <a:chExt cx="4223385" cy="4192904"/>
          </a:xfrm>
        </p:grpSpPr>
        <p:sp>
          <p:nvSpPr>
            <p:cNvPr id="21" name="object 21"/>
            <p:cNvSpPr/>
            <p:nvPr/>
          </p:nvSpPr>
          <p:spPr>
            <a:xfrm>
              <a:off x="7226672" y="1792964"/>
              <a:ext cx="4201795" cy="4192904"/>
            </a:xfrm>
            <a:custGeom>
              <a:avLst/>
              <a:gdLst/>
              <a:ahLst/>
              <a:cxnLst/>
              <a:rect l="l" t="t" r="r" b="b"/>
              <a:pathLst>
                <a:path w="4201795" h="4192904">
                  <a:moveTo>
                    <a:pt x="4057108" y="3998347"/>
                  </a:moveTo>
                  <a:lnTo>
                    <a:pt x="354070" y="4192415"/>
                  </a:lnTo>
                  <a:lnTo>
                    <a:pt x="346578" y="4192625"/>
                  </a:lnTo>
                  <a:lnTo>
                    <a:pt x="339103" y="4192466"/>
                  </a:lnTo>
                  <a:lnTo>
                    <a:pt x="295176" y="4183876"/>
                  </a:lnTo>
                  <a:lnTo>
                    <a:pt x="255633" y="4162908"/>
                  </a:lnTo>
                  <a:lnTo>
                    <a:pt x="223881" y="4131361"/>
                  </a:lnTo>
                  <a:lnTo>
                    <a:pt x="202652" y="4091957"/>
                  </a:lnTo>
                  <a:lnTo>
                    <a:pt x="193778" y="4048088"/>
                  </a:lnTo>
                  <a:lnTo>
                    <a:pt x="209" y="354569"/>
                  </a:lnTo>
                  <a:lnTo>
                    <a:pt x="0" y="347077"/>
                  </a:lnTo>
                  <a:lnTo>
                    <a:pt x="158" y="339601"/>
                  </a:lnTo>
                  <a:lnTo>
                    <a:pt x="8748" y="295675"/>
                  </a:lnTo>
                  <a:lnTo>
                    <a:pt x="29716" y="256132"/>
                  </a:lnTo>
                  <a:lnTo>
                    <a:pt x="61263" y="224380"/>
                  </a:lnTo>
                  <a:lnTo>
                    <a:pt x="100666" y="203151"/>
                  </a:lnTo>
                  <a:lnTo>
                    <a:pt x="144537" y="194277"/>
                  </a:lnTo>
                  <a:lnTo>
                    <a:pt x="3847575" y="209"/>
                  </a:lnTo>
                  <a:lnTo>
                    <a:pt x="3855067" y="0"/>
                  </a:lnTo>
                  <a:lnTo>
                    <a:pt x="3862542" y="158"/>
                  </a:lnTo>
                  <a:lnTo>
                    <a:pt x="3906468" y="8748"/>
                  </a:lnTo>
                  <a:lnTo>
                    <a:pt x="3946012" y="29716"/>
                  </a:lnTo>
                  <a:lnTo>
                    <a:pt x="3977763" y="61263"/>
                  </a:lnTo>
                  <a:lnTo>
                    <a:pt x="3998992" y="100666"/>
                  </a:lnTo>
                  <a:lnTo>
                    <a:pt x="4007867" y="144537"/>
                  </a:lnTo>
                  <a:lnTo>
                    <a:pt x="4201436" y="3838055"/>
                  </a:lnTo>
                  <a:lnTo>
                    <a:pt x="4201645" y="3845547"/>
                  </a:lnTo>
                  <a:lnTo>
                    <a:pt x="4201486" y="3853023"/>
                  </a:lnTo>
                  <a:lnTo>
                    <a:pt x="4192896" y="3896949"/>
                  </a:lnTo>
                  <a:lnTo>
                    <a:pt x="4171928" y="3936492"/>
                  </a:lnTo>
                  <a:lnTo>
                    <a:pt x="4140382" y="3968243"/>
                  </a:lnTo>
                  <a:lnTo>
                    <a:pt x="4100978" y="3989473"/>
                  </a:lnTo>
                  <a:lnTo>
                    <a:pt x="4057108" y="3998347"/>
                  </a:lnTo>
                  <a:close/>
                </a:path>
              </a:pathLst>
            </a:custGeom>
            <a:solidFill>
              <a:srgbClr val="1F2937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7235123" y="1906488"/>
              <a:ext cx="4185285" cy="3965575"/>
            </a:xfrm>
            <a:custGeom>
              <a:avLst/>
              <a:gdLst/>
              <a:ahLst/>
              <a:cxnLst/>
              <a:rect l="l" t="t" r="r" b="b"/>
              <a:pathLst>
                <a:path w="41852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51287" y="0"/>
                  </a:lnTo>
                  <a:lnTo>
                    <a:pt x="4090027" y="5744"/>
                  </a:lnTo>
                  <a:lnTo>
                    <a:pt x="4125430" y="22491"/>
                  </a:lnTo>
                  <a:lnTo>
                    <a:pt x="4154450" y="48790"/>
                  </a:lnTo>
                  <a:lnTo>
                    <a:pt x="4174582" y="82383"/>
                  </a:lnTo>
                  <a:lnTo>
                    <a:pt x="4184100" y="120373"/>
                  </a:lnTo>
                  <a:lnTo>
                    <a:pt x="4184741" y="133454"/>
                  </a:lnTo>
                  <a:lnTo>
                    <a:pt x="4184741" y="3832041"/>
                  </a:lnTo>
                  <a:lnTo>
                    <a:pt x="4178996" y="3870781"/>
                  </a:lnTo>
                  <a:lnTo>
                    <a:pt x="4162250" y="3906183"/>
                  </a:lnTo>
                  <a:lnTo>
                    <a:pt x="4135951" y="3935203"/>
                  </a:lnTo>
                  <a:lnTo>
                    <a:pt x="4102357" y="3955336"/>
                  </a:lnTo>
                  <a:lnTo>
                    <a:pt x="4064368" y="3964854"/>
                  </a:lnTo>
                  <a:lnTo>
                    <a:pt x="4051287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1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54188" y="1925553"/>
              <a:ext cx="4146612" cy="39273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557" y="900816"/>
            <a:ext cx="8236268" cy="14764"/>
          </a:xfrm>
          <a:custGeom>
            <a:avLst/>
            <a:gdLst/>
            <a:ahLst/>
            <a:cxnLst/>
            <a:rect l="l" t="t" r="r" b="b"/>
            <a:pathLst>
              <a:path w="10981690" h="19684">
                <a:moveTo>
                  <a:pt x="10981373" y="19064"/>
                </a:moveTo>
                <a:lnTo>
                  <a:pt x="0" y="19064"/>
                </a:lnTo>
                <a:lnTo>
                  <a:pt x="0" y="0"/>
                </a:lnTo>
                <a:lnTo>
                  <a:pt x="10981373" y="0"/>
                </a:lnTo>
                <a:lnTo>
                  <a:pt x="10981373" y="19064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8032" y="179216"/>
            <a:ext cx="1997393" cy="60343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sz="1950" spc="26" dirty="0">
                <a:ea typeface="微软雅黑"/>
              </a:rPr>
              <a:t>课堂思考</a:t>
            </a:r>
            <a:endParaRPr sz="2025"/>
          </a:p>
          <a:p>
            <a:pPr marL="9525">
              <a:spcBef>
                <a:spcPts val="386"/>
              </a:spcBef>
            </a:pPr>
            <a:r>
              <a:rPr sz="938" b="0" dirty="0">
                <a:solidFill>
                  <a:srgbClr val="6A7280"/>
                </a:solidFill>
              </a:rPr>
              <a:t>Classroom</a:t>
            </a:r>
            <a:r>
              <a:rPr sz="938" b="0" spc="-26" dirty="0">
                <a:solidFill>
                  <a:srgbClr val="6A7280"/>
                </a:solidFill>
              </a:rPr>
              <a:t> </a:t>
            </a:r>
            <a:r>
              <a:rPr sz="938" b="0" dirty="0">
                <a:solidFill>
                  <a:srgbClr val="6A7280"/>
                </a:solidFill>
              </a:rPr>
              <a:t>Reflection</a:t>
            </a:r>
            <a:r>
              <a:rPr sz="938" b="0" spc="-26" dirty="0">
                <a:solidFill>
                  <a:srgbClr val="6A7280"/>
                </a:solidFill>
              </a:rPr>
              <a:t> </a:t>
            </a:r>
            <a:r>
              <a:rPr sz="938" b="0" dirty="0">
                <a:solidFill>
                  <a:srgbClr val="6A7280"/>
                </a:solidFill>
              </a:rPr>
              <a:t>&amp;</a:t>
            </a:r>
            <a:r>
              <a:rPr sz="938" b="0" spc="-26" dirty="0">
                <a:solidFill>
                  <a:srgbClr val="6A7280"/>
                </a:solidFill>
              </a:rPr>
              <a:t> </a:t>
            </a:r>
            <a:r>
              <a:rPr sz="938" b="0" spc="-8" dirty="0">
                <a:solidFill>
                  <a:srgbClr val="6A7280"/>
                </a:solidFill>
              </a:rPr>
              <a:t>Analysis</a:t>
            </a:r>
            <a:endParaRPr sz="1013"/>
          </a:p>
        </p:txBody>
      </p:sp>
      <p:grpSp>
        <p:nvGrpSpPr>
          <p:cNvPr id="4" name="object 4"/>
          <p:cNvGrpSpPr/>
          <p:nvPr/>
        </p:nvGrpSpPr>
        <p:grpSpPr>
          <a:xfrm>
            <a:off x="8350417" y="393213"/>
            <a:ext cx="343376" cy="343376"/>
            <a:chOff x="11133890" y="524284"/>
            <a:chExt cx="457834" cy="457834"/>
          </a:xfrm>
        </p:grpSpPr>
        <p:sp>
          <p:nvSpPr>
            <p:cNvPr id="5" name="object 5"/>
            <p:cNvSpPr/>
            <p:nvPr/>
          </p:nvSpPr>
          <p:spPr>
            <a:xfrm>
              <a:off x="11133890" y="52428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4">
                  <a:moveTo>
                    <a:pt x="236272" y="457557"/>
                  </a:moveTo>
                  <a:lnTo>
                    <a:pt x="221287" y="457557"/>
                  </a:lnTo>
                  <a:lnTo>
                    <a:pt x="213813" y="457189"/>
                  </a:lnTo>
                  <a:lnTo>
                    <a:pt x="169538" y="449881"/>
                  </a:lnTo>
                  <a:lnTo>
                    <a:pt x="127541" y="434075"/>
                  </a:lnTo>
                  <a:lnTo>
                    <a:pt x="89435" y="410380"/>
                  </a:lnTo>
                  <a:lnTo>
                    <a:pt x="56683" y="379706"/>
                  </a:lnTo>
                  <a:lnTo>
                    <a:pt x="30544" y="343232"/>
                  </a:lnTo>
                  <a:lnTo>
                    <a:pt x="12026" y="302359"/>
                  </a:lnTo>
                  <a:lnTo>
                    <a:pt x="1837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0" y="134306"/>
                  </a:lnTo>
                  <a:lnTo>
                    <a:pt x="42719" y="95445"/>
                  </a:lnTo>
                  <a:lnTo>
                    <a:pt x="72306" y="61709"/>
                  </a:lnTo>
                  <a:lnTo>
                    <a:pt x="107906" y="34393"/>
                  </a:lnTo>
                  <a:lnTo>
                    <a:pt x="148150" y="14547"/>
                  </a:lnTo>
                  <a:lnTo>
                    <a:pt x="191495" y="2934"/>
                  </a:lnTo>
                  <a:lnTo>
                    <a:pt x="221287" y="0"/>
                  </a:lnTo>
                  <a:lnTo>
                    <a:pt x="236272" y="0"/>
                  </a:lnTo>
                  <a:lnTo>
                    <a:pt x="280760" y="5857"/>
                  </a:lnTo>
                  <a:lnTo>
                    <a:pt x="323251" y="20282"/>
                  </a:lnTo>
                  <a:lnTo>
                    <a:pt x="362110" y="42718"/>
                  </a:lnTo>
                  <a:lnTo>
                    <a:pt x="395847" y="72305"/>
                  </a:lnTo>
                  <a:lnTo>
                    <a:pt x="423162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8" y="221285"/>
                  </a:lnTo>
                  <a:lnTo>
                    <a:pt x="457558" y="228778"/>
                  </a:lnTo>
                  <a:lnTo>
                    <a:pt x="457558" y="236271"/>
                  </a:lnTo>
                  <a:lnTo>
                    <a:pt x="451699" y="280759"/>
                  </a:lnTo>
                  <a:lnTo>
                    <a:pt x="437273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6" y="443009"/>
                  </a:lnTo>
                  <a:lnTo>
                    <a:pt x="266063" y="454622"/>
                  </a:lnTo>
                  <a:lnTo>
                    <a:pt x="243747" y="457189"/>
                  </a:lnTo>
                  <a:lnTo>
                    <a:pt x="236272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48281" y="600543"/>
              <a:ext cx="228778" cy="30503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557" y="1086698"/>
            <a:ext cx="1887423" cy="360326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19616" y="3936906"/>
            <a:ext cx="1554479" cy="4957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深度洞察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439"/>
              </a:spcBef>
            </a:pPr>
            <a:r>
              <a:rPr sz="713" kern="0" dirty="0">
                <a:solidFill>
                  <a:srgbClr val="E4E7EB"/>
                </a:solidFill>
                <a:latin typeface="微软雅黑"/>
                <a:cs typeface="微软雅黑"/>
              </a:rPr>
              <a:t>结合Notion</a:t>
            </a:r>
            <a:r>
              <a:rPr sz="713" kern="0" spc="-4" dirty="0">
                <a:solidFill>
                  <a:srgbClr val="E4E7EB"/>
                </a:solidFill>
                <a:latin typeface="微软雅黑"/>
                <a:cs typeface="微软雅黑"/>
              </a:rPr>
              <a:t>案例，从用户、产品、技术三个维度进行评估。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73759" y="1086699"/>
            <a:ext cx="6120288" cy="514826"/>
            <a:chOff x="3431678" y="1448931"/>
            <a:chExt cx="8160384" cy="686435"/>
          </a:xfrm>
        </p:grpSpPr>
        <p:sp>
          <p:nvSpPr>
            <p:cNvPr id="10" name="object 10"/>
            <p:cNvSpPr/>
            <p:nvPr/>
          </p:nvSpPr>
          <p:spPr>
            <a:xfrm>
              <a:off x="3450743" y="1448931"/>
              <a:ext cx="8140700" cy="686435"/>
            </a:xfrm>
            <a:custGeom>
              <a:avLst/>
              <a:gdLst/>
              <a:ahLst/>
              <a:cxnLst/>
              <a:rect l="l" t="t" r="r" b="b"/>
              <a:pathLst>
                <a:path w="8140700" h="686435">
                  <a:moveTo>
                    <a:pt x="8033826" y="686335"/>
                  </a:moveTo>
                  <a:lnTo>
                    <a:pt x="89065" y="686335"/>
                  </a:lnTo>
                  <a:lnTo>
                    <a:pt x="82866" y="685603"/>
                  </a:lnTo>
                  <a:lnTo>
                    <a:pt x="47569" y="671230"/>
                  </a:lnTo>
                  <a:lnTo>
                    <a:pt x="19542" y="641742"/>
                  </a:lnTo>
                  <a:lnTo>
                    <a:pt x="3052" y="601629"/>
                  </a:lnTo>
                  <a:lnTo>
                    <a:pt x="0" y="579457"/>
                  </a:lnTo>
                  <a:lnTo>
                    <a:pt x="0" y="571946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8033826" y="0"/>
                  </a:lnTo>
                  <a:lnTo>
                    <a:pt x="8077029" y="11581"/>
                  </a:lnTo>
                  <a:lnTo>
                    <a:pt x="8112511" y="38814"/>
                  </a:lnTo>
                  <a:lnTo>
                    <a:pt x="8134872" y="77553"/>
                  </a:lnTo>
                  <a:lnTo>
                    <a:pt x="8140704" y="106878"/>
                  </a:lnTo>
                  <a:lnTo>
                    <a:pt x="8140704" y="579457"/>
                  </a:lnTo>
                  <a:lnTo>
                    <a:pt x="8129123" y="622660"/>
                  </a:lnTo>
                  <a:lnTo>
                    <a:pt x="8101889" y="658142"/>
                  </a:lnTo>
                  <a:lnTo>
                    <a:pt x="8063150" y="680502"/>
                  </a:lnTo>
                  <a:lnTo>
                    <a:pt x="8041265" y="685603"/>
                  </a:lnTo>
                  <a:lnTo>
                    <a:pt x="8033826" y="686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431678" y="1448931"/>
              <a:ext cx="114935" cy="686435"/>
            </a:xfrm>
            <a:custGeom>
              <a:avLst/>
              <a:gdLst/>
              <a:ahLst/>
              <a:cxnLst/>
              <a:rect l="l" t="t" r="r" b="b"/>
              <a:pathLst>
                <a:path w="114935" h="686435">
                  <a:moveTo>
                    <a:pt x="114389" y="686335"/>
                  </a:moveTo>
                  <a:lnTo>
                    <a:pt x="70614" y="677628"/>
                  </a:lnTo>
                  <a:lnTo>
                    <a:pt x="33503" y="652831"/>
                  </a:lnTo>
                  <a:lnTo>
                    <a:pt x="8706" y="615721"/>
                  </a:lnTo>
                  <a:lnTo>
                    <a:pt x="0" y="571946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571946"/>
                  </a:lnTo>
                  <a:lnTo>
                    <a:pt x="43934" y="615721"/>
                  </a:lnTo>
                  <a:lnTo>
                    <a:pt x="60465" y="652831"/>
                  </a:lnTo>
                  <a:lnTo>
                    <a:pt x="92285" y="681437"/>
                  </a:lnTo>
                  <a:lnTo>
                    <a:pt x="106876" y="685791"/>
                  </a:lnTo>
                  <a:lnTo>
                    <a:pt x="114389" y="68633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0457" y="1639580"/>
              <a:ext cx="228778" cy="305038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993194" y="1241608"/>
            <a:ext cx="416575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-4" dirty="0">
                <a:solidFill>
                  <a:srgbClr val="374050"/>
                </a:solidFill>
                <a:latin typeface="微软雅黑"/>
                <a:cs typeface="微软雅黑"/>
              </a:rPr>
              <a:t>请结合项目案例，深入分析以下三个产品评估与优化的关键方向：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573524" y="1772798"/>
            <a:ext cx="1924050" cy="2917508"/>
            <a:chOff x="3431365" y="2363731"/>
            <a:chExt cx="2565400" cy="3890010"/>
          </a:xfrm>
        </p:grpSpPr>
        <p:sp>
          <p:nvSpPr>
            <p:cNvPr id="15" name="object 15"/>
            <p:cNvSpPr/>
            <p:nvPr/>
          </p:nvSpPr>
          <p:spPr>
            <a:xfrm>
              <a:off x="3436445" y="2368811"/>
              <a:ext cx="2555240" cy="3879850"/>
            </a:xfrm>
            <a:custGeom>
              <a:avLst/>
              <a:gdLst/>
              <a:ahLst/>
              <a:cxnLst/>
              <a:rect l="l" t="t" r="r" b="b"/>
              <a:pathLst>
                <a:path w="2555240" h="3879850">
                  <a:moveTo>
                    <a:pt x="2452269" y="3879703"/>
                  </a:moveTo>
                  <a:lnTo>
                    <a:pt x="102425" y="3879703"/>
                  </a:lnTo>
                  <a:lnTo>
                    <a:pt x="95296" y="3879001"/>
                  </a:lnTo>
                  <a:lnTo>
                    <a:pt x="54704" y="3865227"/>
                  </a:lnTo>
                  <a:lnTo>
                    <a:pt x="22473" y="3836968"/>
                  </a:lnTo>
                  <a:lnTo>
                    <a:pt x="3510" y="3798526"/>
                  </a:lnTo>
                  <a:lnTo>
                    <a:pt x="0" y="3777278"/>
                  </a:lnTo>
                  <a:lnTo>
                    <a:pt x="0" y="377008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2452269" y="0"/>
                  </a:lnTo>
                  <a:lnTo>
                    <a:pt x="2493672" y="11099"/>
                  </a:lnTo>
                  <a:lnTo>
                    <a:pt x="2527676" y="37197"/>
                  </a:lnTo>
                  <a:lnTo>
                    <a:pt x="2549104" y="74322"/>
                  </a:lnTo>
                  <a:lnTo>
                    <a:pt x="2554694" y="102425"/>
                  </a:lnTo>
                  <a:lnTo>
                    <a:pt x="2554694" y="3777278"/>
                  </a:lnTo>
                  <a:lnTo>
                    <a:pt x="2543594" y="3818681"/>
                  </a:lnTo>
                  <a:lnTo>
                    <a:pt x="2517496" y="3852684"/>
                  </a:lnTo>
                  <a:lnTo>
                    <a:pt x="2480372" y="3874113"/>
                  </a:lnTo>
                  <a:lnTo>
                    <a:pt x="2459397" y="3879001"/>
                  </a:lnTo>
                  <a:lnTo>
                    <a:pt x="2452269" y="38797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436445" y="2368811"/>
              <a:ext cx="2555240" cy="3879850"/>
            </a:xfrm>
            <a:custGeom>
              <a:avLst/>
              <a:gdLst/>
              <a:ahLst/>
              <a:cxnLst/>
              <a:rect l="l" t="t" r="r" b="b"/>
              <a:pathLst>
                <a:path w="2555240" h="3879850">
                  <a:moveTo>
                    <a:pt x="0" y="377008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445071" y="0"/>
                  </a:lnTo>
                  <a:lnTo>
                    <a:pt x="2452269" y="0"/>
                  </a:lnTo>
                  <a:lnTo>
                    <a:pt x="2459397" y="702"/>
                  </a:lnTo>
                  <a:lnTo>
                    <a:pt x="2466457" y="2106"/>
                  </a:lnTo>
                  <a:lnTo>
                    <a:pt x="2473517" y="3510"/>
                  </a:lnTo>
                  <a:lnTo>
                    <a:pt x="2480372" y="5590"/>
                  </a:lnTo>
                  <a:lnTo>
                    <a:pt x="2487021" y="8344"/>
                  </a:lnTo>
                  <a:lnTo>
                    <a:pt x="2493672" y="11099"/>
                  </a:lnTo>
                  <a:lnTo>
                    <a:pt x="2499989" y="14475"/>
                  </a:lnTo>
                  <a:lnTo>
                    <a:pt x="2505974" y="18474"/>
                  </a:lnTo>
                  <a:lnTo>
                    <a:pt x="2511959" y="22473"/>
                  </a:lnTo>
                  <a:lnTo>
                    <a:pt x="2536219" y="48719"/>
                  </a:lnTo>
                  <a:lnTo>
                    <a:pt x="2540218" y="54704"/>
                  </a:lnTo>
                  <a:lnTo>
                    <a:pt x="2543594" y="61022"/>
                  </a:lnTo>
                  <a:lnTo>
                    <a:pt x="2546349" y="67672"/>
                  </a:lnTo>
                  <a:lnTo>
                    <a:pt x="2549104" y="74322"/>
                  </a:lnTo>
                  <a:lnTo>
                    <a:pt x="2554694" y="109623"/>
                  </a:lnTo>
                  <a:lnTo>
                    <a:pt x="2554694" y="3770080"/>
                  </a:lnTo>
                  <a:lnTo>
                    <a:pt x="2554694" y="3777278"/>
                  </a:lnTo>
                  <a:lnTo>
                    <a:pt x="2553991" y="3784407"/>
                  </a:lnTo>
                  <a:lnTo>
                    <a:pt x="2552587" y="3791466"/>
                  </a:lnTo>
                  <a:lnTo>
                    <a:pt x="2551183" y="3798526"/>
                  </a:lnTo>
                  <a:lnTo>
                    <a:pt x="2536219" y="3830983"/>
                  </a:lnTo>
                  <a:lnTo>
                    <a:pt x="2532220" y="3836968"/>
                  </a:lnTo>
                  <a:lnTo>
                    <a:pt x="2499989" y="3865227"/>
                  </a:lnTo>
                  <a:lnTo>
                    <a:pt x="2487021" y="3871358"/>
                  </a:lnTo>
                  <a:lnTo>
                    <a:pt x="2480372" y="3874113"/>
                  </a:lnTo>
                  <a:lnTo>
                    <a:pt x="2445071" y="3879703"/>
                  </a:lnTo>
                  <a:lnTo>
                    <a:pt x="109623" y="3879703"/>
                  </a:lnTo>
                  <a:lnTo>
                    <a:pt x="67672" y="3871358"/>
                  </a:lnTo>
                  <a:lnTo>
                    <a:pt x="61022" y="3868604"/>
                  </a:lnTo>
                  <a:lnTo>
                    <a:pt x="27018" y="3842505"/>
                  </a:lnTo>
                  <a:lnTo>
                    <a:pt x="18474" y="3830983"/>
                  </a:lnTo>
                  <a:lnTo>
                    <a:pt x="14475" y="3824998"/>
                  </a:lnTo>
                  <a:lnTo>
                    <a:pt x="2106" y="3791466"/>
                  </a:lnTo>
                  <a:lnTo>
                    <a:pt x="702" y="3784407"/>
                  </a:lnTo>
                  <a:lnTo>
                    <a:pt x="0" y="3777278"/>
                  </a:lnTo>
                  <a:lnTo>
                    <a:pt x="0" y="377008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669990" y="260235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4"/>
                  </a:lnTo>
                  <a:lnTo>
                    <a:pt x="61655" y="503797"/>
                  </a:lnTo>
                  <a:lnTo>
                    <a:pt x="30019" y="472160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41574" y="2754875"/>
              <a:ext cx="200181" cy="22877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742968" y="2464143"/>
            <a:ext cx="1506379" cy="74821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用户维度评估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57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如何设计问卷以精准评估用户最在意的功能维度？思考如何通过数据挖掘用户痛点与真实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需求。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752493" y="4275300"/>
            <a:ext cx="1565910" cy="236220"/>
            <a:chOff x="3669990" y="5700400"/>
            <a:chExt cx="2087880" cy="314960"/>
          </a:xfrm>
        </p:grpSpPr>
        <p:sp>
          <p:nvSpPr>
            <p:cNvPr id="21" name="object 21"/>
            <p:cNvSpPr/>
            <p:nvPr/>
          </p:nvSpPr>
          <p:spPr>
            <a:xfrm>
              <a:off x="3669990" y="5700400"/>
              <a:ext cx="2087880" cy="10160"/>
            </a:xfrm>
            <a:custGeom>
              <a:avLst/>
              <a:gdLst/>
              <a:ahLst/>
              <a:cxnLst/>
              <a:rect l="l" t="t" r="r" b="b"/>
              <a:pathLst>
                <a:path w="2087879" h="10160">
                  <a:moveTo>
                    <a:pt x="2087604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087604" y="0"/>
                  </a:lnTo>
                  <a:lnTo>
                    <a:pt x="2087604" y="953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24141" y="5862451"/>
              <a:ext cx="133454" cy="15251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742967" y="4387314"/>
            <a:ext cx="65627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818BF7"/>
                </a:solidFill>
                <a:latin typeface="微软雅黑"/>
                <a:cs typeface="微软雅黑"/>
              </a:rPr>
              <a:t>QUESTION</a:t>
            </a:r>
            <a:r>
              <a:rPr sz="600" b="1" kern="0" spc="285" dirty="0">
                <a:solidFill>
                  <a:srgbClr val="818BF7"/>
                </a:solidFill>
                <a:latin typeface="微软雅黑"/>
                <a:cs typeface="微软雅黑"/>
              </a:rPr>
              <a:t> </a:t>
            </a:r>
            <a:r>
              <a:rPr sz="600" b="1" kern="0" spc="-19" dirty="0">
                <a:solidFill>
                  <a:srgbClr val="818BF7"/>
                </a:solidFill>
                <a:latin typeface="微软雅黑"/>
                <a:cs typeface="微软雅黑"/>
              </a:rPr>
              <a:t>01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668278" y="1772798"/>
            <a:ext cx="1931194" cy="2917508"/>
            <a:chOff x="6224370" y="2363731"/>
            <a:chExt cx="2574925" cy="3890010"/>
          </a:xfrm>
        </p:grpSpPr>
        <p:sp>
          <p:nvSpPr>
            <p:cNvPr id="25" name="object 25"/>
            <p:cNvSpPr/>
            <p:nvPr/>
          </p:nvSpPr>
          <p:spPr>
            <a:xfrm>
              <a:off x="6229450" y="2368811"/>
              <a:ext cx="2564765" cy="3879850"/>
            </a:xfrm>
            <a:custGeom>
              <a:avLst/>
              <a:gdLst/>
              <a:ahLst/>
              <a:cxnLst/>
              <a:rect l="l" t="t" r="r" b="b"/>
              <a:pathLst>
                <a:path w="2564765" h="3879850">
                  <a:moveTo>
                    <a:pt x="2461801" y="3879703"/>
                  </a:moveTo>
                  <a:lnTo>
                    <a:pt x="102425" y="3879703"/>
                  </a:lnTo>
                  <a:lnTo>
                    <a:pt x="95296" y="3879001"/>
                  </a:lnTo>
                  <a:lnTo>
                    <a:pt x="54704" y="3865227"/>
                  </a:lnTo>
                  <a:lnTo>
                    <a:pt x="22473" y="3836968"/>
                  </a:lnTo>
                  <a:lnTo>
                    <a:pt x="3510" y="3798526"/>
                  </a:lnTo>
                  <a:lnTo>
                    <a:pt x="0" y="3777278"/>
                  </a:lnTo>
                  <a:lnTo>
                    <a:pt x="0" y="377008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2461801" y="0"/>
                  </a:lnTo>
                  <a:lnTo>
                    <a:pt x="2503204" y="11099"/>
                  </a:lnTo>
                  <a:lnTo>
                    <a:pt x="2537208" y="37197"/>
                  </a:lnTo>
                  <a:lnTo>
                    <a:pt x="2558636" y="74322"/>
                  </a:lnTo>
                  <a:lnTo>
                    <a:pt x="2564226" y="102425"/>
                  </a:lnTo>
                  <a:lnTo>
                    <a:pt x="2564226" y="3777278"/>
                  </a:lnTo>
                  <a:lnTo>
                    <a:pt x="2553127" y="3818681"/>
                  </a:lnTo>
                  <a:lnTo>
                    <a:pt x="2527029" y="3852684"/>
                  </a:lnTo>
                  <a:lnTo>
                    <a:pt x="2489904" y="3874113"/>
                  </a:lnTo>
                  <a:lnTo>
                    <a:pt x="2468930" y="3879001"/>
                  </a:lnTo>
                  <a:lnTo>
                    <a:pt x="2461801" y="38797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229450" y="2368811"/>
              <a:ext cx="2564765" cy="3879850"/>
            </a:xfrm>
            <a:custGeom>
              <a:avLst/>
              <a:gdLst/>
              <a:ahLst/>
              <a:cxnLst/>
              <a:rect l="l" t="t" r="r" b="b"/>
              <a:pathLst>
                <a:path w="2564765" h="3879850">
                  <a:moveTo>
                    <a:pt x="0" y="377008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454603" y="0"/>
                  </a:lnTo>
                  <a:lnTo>
                    <a:pt x="2461801" y="0"/>
                  </a:lnTo>
                  <a:lnTo>
                    <a:pt x="2468930" y="702"/>
                  </a:lnTo>
                  <a:lnTo>
                    <a:pt x="2475990" y="2106"/>
                  </a:lnTo>
                  <a:lnTo>
                    <a:pt x="2483049" y="3510"/>
                  </a:lnTo>
                  <a:lnTo>
                    <a:pt x="2489904" y="5590"/>
                  </a:lnTo>
                  <a:lnTo>
                    <a:pt x="2496554" y="8344"/>
                  </a:lnTo>
                  <a:lnTo>
                    <a:pt x="2503204" y="11099"/>
                  </a:lnTo>
                  <a:lnTo>
                    <a:pt x="2509522" y="14475"/>
                  </a:lnTo>
                  <a:lnTo>
                    <a:pt x="2515506" y="18474"/>
                  </a:lnTo>
                  <a:lnTo>
                    <a:pt x="2521491" y="22473"/>
                  </a:lnTo>
                  <a:lnTo>
                    <a:pt x="2527029" y="27018"/>
                  </a:lnTo>
                  <a:lnTo>
                    <a:pt x="2532118" y="32107"/>
                  </a:lnTo>
                  <a:lnTo>
                    <a:pt x="2537208" y="37197"/>
                  </a:lnTo>
                  <a:lnTo>
                    <a:pt x="2555882" y="67672"/>
                  </a:lnTo>
                  <a:lnTo>
                    <a:pt x="2558636" y="74322"/>
                  </a:lnTo>
                  <a:lnTo>
                    <a:pt x="2560716" y="81177"/>
                  </a:lnTo>
                  <a:lnTo>
                    <a:pt x="2562120" y="88236"/>
                  </a:lnTo>
                  <a:lnTo>
                    <a:pt x="2563524" y="95296"/>
                  </a:lnTo>
                  <a:lnTo>
                    <a:pt x="2564226" y="102425"/>
                  </a:lnTo>
                  <a:lnTo>
                    <a:pt x="2564226" y="109623"/>
                  </a:lnTo>
                  <a:lnTo>
                    <a:pt x="2564226" y="3770080"/>
                  </a:lnTo>
                  <a:lnTo>
                    <a:pt x="2564226" y="3777278"/>
                  </a:lnTo>
                  <a:lnTo>
                    <a:pt x="2563524" y="3784407"/>
                  </a:lnTo>
                  <a:lnTo>
                    <a:pt x="2562120" y="3791466"/>
                  </a:lnTo>
                  <a:lnTo>
                    <a:pt x="2560716" y="3798526"/>
                  </a:lnTo>
                  <a:lnTo>
                    <a:pt x="2541752" y="3836968"/>
                  </a:lnTo>
                  <a:lnTo>
                    <a:pt x="2509522" y="3865227"/>
                  </a:lnTo>
                  <a:lnTo>
                    <a:pt x="2496554" y="3871358"/>
                  </a:lnTo>
                  <a:lnTo>
                    <a:pt x="2489904" y="3874113"/>
                  </a:lnTo>
                  <a:lnTo>
                    <a:pt x="2454603" y="3879703"/>
                  </a:lnTo>
                  <a:lnTo>
                    <a:pt x="109623" y="3879703"/>
                  </a:lnTo>
                  <a:lnTo>
                    <a:pt x="67672" y="3871358"/>
                  </a:lnTo>
                  <a:lnTo>
                    <a:pt x="61022" y="3868604"/>
                  </a:lnTo>
                  <a:lnTo>
                    <a:pt x="27018" y="3842505"/>
                  </a:lnTo>
                  <a:lnTo>
                    <a:pt x="18474" y="3830983"/>
                  </a:lnTo>
                  <a:lnTo>
                    <a:pt x="14475" y="3824998"/>
                  </a:lnTo>
                  <a:lnTo>
                    <a:pt x="2106" y="3791466"/>
                  </a:lnTo>
                  <a:lnTo>
                    <a:pt x="702" y="3784407"/>
                  </a:lnTo>
                  <a:lnTo>
                    <a:pt x="0" y="3777278"/>
                  </a:lnTo>
                  <a:lnTo>
                    <a:pt x="0" y="377008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462995" y="260235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4"/>
                  </a:lnTo>
                  <a:lnTo>
                    <a:pt x="61655" y="503797"/>
                  </a:lnTo>
                  <a:lnTo>
                    <a:pt x="30019" y="472160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86917" y="2754875"/>
              <a:ext cx="285973" cy="228778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4840068" y="2464143"/>
            <a:ext cx="1506379" cy="9208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功能平衡策略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57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如何平衡“功能全面”与“用户友好”？探讨在产品迭代中如何避免臃肿，保持核心体验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的简洁性。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847247" y="4275300"/>
            <a:ext cx="1573054" cy="236220"/>
            <a:chOff x="6462995" y="5700400"/>
            <a:chExt cx="2097405" cy="314960"/>
          </a:xfrm>
        </p:grpSpPr>
        <p:sp>
          <p:nvSpPr>
            <p:cNvPr id="31" name="object 31"/>
            <p:cNvSpPr/>
            <p:nvPr/>
          </p:nvSpPr>
          <p:spPr>
            <a:xfrm>
              <a:off x="6462995" y="5700400"/>
              <a:ext cx="2097405" cy="10160"/>
            </a:xfrm>
            <a:custGeom>
              <a:avLst/>
              <a:gdLst/>
              <a:ahLst/>
              <a:cxnLst/>
              <a:rect l="l" t="t" r="r" b="b"/>
              <a:pathLst>
                <a:path w="2097404" h="10160">
                  <a:moveTo>
                    <a:pt x="209713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097137" y="0"/>
                  </a:lnTo>
                  <a:lnTo>
                    <a:pt x="2097137" y="953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26678" y="5862451"/>
              <a:ext cx="133454" cy="152519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840067" y="4387314"/>
            <a:ext cx="65627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2DD4BE"/>
                </a:solidFill>
                <a:latin typeface="微软雅黑"/>
                <a:cs typeface="微软雅黑"/>
              </a:rPr>
              <a:t>QUESTION</a:t>
            </a:r>
            <a:r>
              <a:rPr sz="600" b="1" kern="0" spc="285" dirty="0">
                <a:solidFill>
                  <a:srgbClr val="2DD4BE"/>
                </a:solidFill>
                <a:latin typeface="微软雅黑"/>
                <a:cs typeface="微软雅黑"/>
              </a:rPr>
              <a:t> </a:t>
            </a:r>
            <a:r>
              <a:rPr sz="600" b="1" kern="0" spc="-19" dirty="0">
                <a:solidFill>
                  <a:srgbClr val="2DD4BE"/>
                </a:solidFill>
                <a:latin typeface="微软雅黑"/>
                <a:cs typeface="微软雅黑"/>
              </a:rPr>
              <a:t>02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770181" y="1772798"/>
            <a:ext cx="1924050" cy="2917508"/>
            <a:chOff x="9026908" y="2363731"/>
            <a:chExt cx="2565400" cy="3890010"/>
          </a:xfrm>
        </p:grpSpPr>
        <p:sp>
          <p:nvSpPr>
            <p:cNvPr id="35" name="object 35"/>
            <p:cNvSpPr/>
            <p:nvPr/>
          </p:nvSpPr>
          <p:spPr>
            <a:xfrm>
              <a:off x="9031988" y="2368811"/>
              <a:ext cx="2555240" cy="3879850"/>
            </a:xfrm>
            <a:custGeom>
              <a:avLst/>
              <a:gdLst/>
              <a:ahLst/>
              <a:cxnLst/>
              <a:rect l="l" t="t" r="r" b="b"/>
              <a:pathLst>
                <a:path w="2555240" h="3879850">
                  <a:moveTo>
                    <a:pt x="2452269" y="3879703"/>
                  </a:moveTo>
                  <a:lnTo>
                    <a:pt x="102425" y="3879703"/>
                  </a:lnTo>
                  <a:lnTo>
                    <a:pt x="95296" y="3879001"/>
                  </a:lnTo>
                  <a:lnTo>
                    <a:pt x="54704" y="3865227"/>
                  </a:lnTo>
                  <a:lnTo>
                    <a:pt x="22473" y="3836968"/>
                  </a:lnTo>
                  <a:lnTo>
                    <a:pt x="3510" y="3798526"/>
                  </a:lnTo>
                  <a:lnTo>
                    <a:pt x="0" y="3777278"/>
                  </a:lnTo>
                  <a:lnTo>
                    <a:pt x="0" y="377008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2452269" y="0"/>
                  </a:lnTo>
                  <a:lnTo>
                    <a:pt x="2493672" y="11099"/>
                  </a:lnTo>
                  <a:lnTo>
                    <a:pt x="2527676" y="37197"/>
                  </a:lnTo>
                  <a:lnTo>
                    <a:pt x="2549104" y="74322"/>
                  </a:lnTo>
                  <a:lnTo>
                    <a:pt x="2554694" y="102425"/>
                  </a:lnTo>
                  <a:lnTo>
                    <a:pt x="2554694" y="3777278"/>
                  </a:lnTo>
                  <a:lnTo>
                    <a:pt x="2543594" y="3818681"/>
                  </a:lnTo>
                  <a:lnTo>
                    <a:pt x="2517496" y="3852684"/>
                  </a:lnTo>
                  <a:lnTo>
                    <a:pt x="2480372" y="3874113"/>
                  </a:lnTo>
                  <a:lnTo>
                    <a:pt x="2459397" y="3879001"/>
                  </a:lnTo>
                  <a:lnTo>
                    <a:pt x="2452269" y="38797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9031988" y="2368811"/>
              <a:ext cx="2555240" cy="3879850"/>
            </a:xfrm>
            <a:custGeom>
              <a:avLst/>
              <a:gdLst/>
              <a:ahLst/>
              <a:cxnLst/>
              <a:rect l="l" t="t" r="r" b="b"/>
              <a:pathLst>
                <a:path w="2555240" h="3879850">
                  <a:moveTo>
                    <a:pt x="0" y="377008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445071" y="0"/>
                  </a:lnTo>
                  <a:lnTo>
                    <a:pt x="2452269" y="0"/>
                  </a:lnTo>
                  <a:lnTo>
                    <a:pt x="2459397" y="702"/>
                  </a:lnTo>
                  <a:lnTo>
                    <a:pt x="2466457" y="2106"/>
                  </a:lnTo>
                  <a:lnTo>
                    <a:pt x="2473517" y="3510"/>
                  </a:lnTo>
                  <a:lnTo>
                    <a:pt x="2480372" y="5590"/>
                  </a:lnTo>
                  <a:lnTo>
                    <a:pt x="2487021" y="8344"/>
                  </a:lnTo>
                  <a:lnTo>
                    <a:pt x="2493672" y="11099"/>
                  </a:lnTo>
                  <a:lnTo>
                    <a:pt x="2499989" y="14475"/>
                  </a:lnTo>
                  <a:lnTo>
                    <a:pt x="2505974" y="18474"/>
                  </a:lnTo>
                  <a:lnTo>
                    <a:pt x="2511959" y="22473"/>
                  </a:lnTo>
                  <a:lnTo>
                    <a:pt x="2536219" y="48719"/>
                  </a:lnTo>
                  <a:lnTo>
                    <a:pt x="2540218" y="54704"/>
                  </a:lnTo>
                  <a:lnTo>
                    <a:pt x="2543594" y="61022"/>
                  </a:lnTo>
                  <a:lnTo>
                    <a:pt x="2546349" y="67672"/>
                  </a:lnTo>
                  <a:lnTo>
                    <a:pt x="2549104" y="74322"/>
                  </a:lnTo>
                  <a:lnTo>
                    <a:pt x="2554694" y="109623"/>
                  </a:lnTo>
                  <a:lnTo>
                    <a:pt x="2554694" y="3770080"/>
                  </a:lnTo>
                  <a:lnTo>
                    <a:pt x="2554694" y="3777278"/>
                  </a:lnTo>
                  <a:lnTo>
                    <a:pt x="2553991" y="3784407"/>
                  </a:lnTo>
                  <a:lnTo>
                    <a:pt x="2552587" y="3791466"/>
                  </a:lnTo>
                  <a:lnTo>
                    <a:pt x="2551183" y="3798526"/>
                  </a:lnTo>
                  <a:lnTo>
                    <a:pt x="2536219" y="3830983"/>
                  </a:lnTo>
                  <a:lnTo>
                    <a:pt x="2532220" y="3836968"/>
                  </a:lnTo>
                  <a:lnTo>
                    <a:pt x="2499989" y="3865227"/>
                  </a:lnTo>
                  <a:lnTo>
                    <a:pt x="2487021" y="3871358"/>
                  </a:lnTo>
                  <a:lnTo>
                    <a:pt x="2480372" y="3874113"/>
                  </a:lnTo>
                  <a:lnTo>
                    <a:pt x="2445071" y="3879703"/>
                  </a:lnTo>
                  <a:lnTo>
                    <a:pt x="109623" y="3879703"/>
                  </a:lnTo>
                  <a:lnTo>
                    <a:pt x="67672" y="3871358"/>
                  </a:lnTo>
                  <a:lnTo>
                    <a:pt x="61022" y="3868604"/>
                  </a:lnTo>
                  <a:lnTo>
                    <a:pt x="27018" y="3842505"/>
                  </a:lnTo>
                  <a:lnTo>
                    <a:pt x="18474" y="3830983"/>
                  </a:lnTo>
                  <a:lnTo>
                    <a:pt x="14475" y="3824998"/>
                  </a:lnTo>
                  <a:lnTo>
                    <a:pt x="2106" y="3791466"/>
                  </a:lnTo>
                  <a:lnTo>
                    <a:pt x="702" y="3784407"/>
                  </a:lnTo>
                  <a:lnTo>
                    <a:pt x="0" y="3777278"/>
                  </a:lnTo>
                  <a:lnTo>
                    <a:pt x="0" y="377008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9265533" y="260235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4"/>
                  </a:lnTo>
                  <a:lnTo>
                    <a:pt x="61655" y="503797"/>
                  </a:lnTo>
                  <a:lnTo>
                    <a:pt x="30019" y="472160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FF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89455" y="2754875"/>
              <a:ext cx="285973" cy="228778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6937168" y="2464143"/>
            <a:ext cx="1553051" cy="9208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技术应用方向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574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分析AIGC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技术在未来产品中的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关键应用方向。思考人工智能如何赋能产品，实现效率跃迁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与体验创新。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949150" y="4275300"/>
            <a:ext cx="1565910" cy="236220"/>
            <a:chOff x="9265533" y="5700400"/>
            <a:chExt cx="2087880" cy="314960"/>
          </a:xfrm>
        </p:grpSpPr>
        <p:sp>
          <p:nvSpPr>
            <p:cNvPr id="41" name="object 41"/>
            <p:cNvSpPr/>
            <p:nvPr/>
          </p:nvSpPr>
          <p:spPr>
            <a:xfrm>
              <a:off x="9265533" y="5700400"/>
              <a:ext cx="2087880" cy="10160"/>
            </a:xfrm>
            <a:custGeom>
              <a:avLst/>
              <a:gdLst/>
              <a:ahLst/>
              <a:cxnLst/>
              <a:rect l="l" t="t" r="r" b="b"/>
              <a:pathLst>
                <a:path w="2087879" h="10160">
                  <a:moveTo>
                    <a:pt x="2087604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2087604" y="0"/>
                  </a:lnTo>
                  <a:lnTo>
                    <a:pt x="2087604" y="953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19683" y="5862451"/>
              <a:ext cx="133454" cy="152519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6937168" y="4387314"/>
            <a:ext cx="65627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FA7085"/>
                </a:solidFill>
                <a:latin typeface="微软雅黑"/>
                <a:cs typeface="微软雅黑"/>
              </a:rPr>
              <a:t>QUESTION</a:t>
            </a:r>
            <a:r>
              <a:rPr sz="600" b="1" kern="0" spc="285" dirty="0">
                <a:solidFill>
                  <a:srgbClr val="FA7085"/>
                </a:solidFill>
                <a:latin typeface="微软雅黑"/>
                <a:cs typeface="微软雅黑"/>
              </a:rPr>
              <a:t> </a:t>
            </a:r>
            <a:r>
              <a:rPr sz="600" b="1" kern="0" spc="-19" dirty="0">
                <a:solidFill>
                  <a:srgbClr val="FA7085"/>
                </a:solidFill>
                <a:latin typeface="微软雅黑"/>
                <a:cs typeface="微软雅黑"/>
              </a:rPr>
              <a:t>03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项目风险计划与动态调整</a:t>
            </a:r>
            <a:endParaRPr lang="zh-CN" altLang="en-US" dirty="0"/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互联网产品开发评估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互联网产品面临的常见风险类型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项目风险计划与动态调整</a:t>
            </a:r>
          </a:p>
        </p:txBody>
      </p:sp>
      <p:grpSp>
        <p:nvGrpSpPr>
          <p:cNvPr id="7" name="object 4">
            <a:extLst>
              <a:ext uri="{FF2B5EF4-FFF2-40B4-BE49-F238E27FC236}">
                <a16:creationId xmlns:a16="http://schemas.microsoft.com/office/drawing/2014/main" id="{09C7DAE0-05D3-4C70-8419-B13DF2E39D02}"/>
              </a:ext>
            </a:extLst>
          </p:cNvPr>
          <p:cNvGrpSpPr/>
          <p:nvPr/>
        </p:nvGrpSpPr>
        <p:grpSpPr>
          <a:xfrm>
            <a:off x="571947" y="1572853"/>
            <a:ext cx="457676" cy="457676"/>
            <a:chOff x="762595" y="2097137"/>
            <a:chExt cx="610235" cy="610235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9902FD6B-C162-4CAA-9652-6DC0AFD8D895}"/>
                </a:ext>
              </a:extLst>
            </p:cNvPr>
            <p:cNvSpPr/>
            <p:nvPr/>
          </p:nvSpPr>
          <p:spPr>
            <a:xfrm>
              <a:off x="762595" y="2097137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F71C9571-A421-44DD-9C54-24913FA09AB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646" y="2230591"/>
              <a:ext cx="285973" cy="343167"/>
            </a:xfrm>
            <a:prstGeom prst="rect">
              <a:avLst/>
            </a:prstGeom>
          </p:spPr>
        </p:pic>
      </p:grpSp>
      <p:grpSp>
        <p:nvGrpSpPr>
          <p:cNvPr id="14" name="object 7">
            <a:extLst>
              <a:ext uri="{FF2B5EF4-FFF2-40B4-BE49-F238E27FC236}">
                <a16:creationId xmlns:a16="http://schemas.microsoft.com/office/drawing/2014/main" id="{CBA714D5-F494-4CE2-8270-340296C4B9F5}"/>
              </a:ext>
            </a:extLst>
          </p:cNvPr>
          <p:cNvGrpSpPr/>
          <p:nvPr/>
        </p:nvGrpSpPr>
        <p:grpSpPr>
          <a:xfrm>
            <a:off x="571947" y="2566610"/>
            <a:ext cx="457676" cy="457676"/>
            <a:chOff x="762595" y="3422146"/>
            <a:chExt cx="610235" cy="610235"/>
          </a:xfrm>
        </p:grpSpPr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5F47E56F-1F75-4088-BF80-CEA20EFA7A44}"/>
                </a:ext>
              </a:extLst>
            </p:cNvPr>
            <p:cNvSpPr/>
            <p:nvPr/>
          </p:nvSpPr>
          <p:spPr>
            <a:xfrm>
              <a:off x="762595" y="3422146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9">
              <a:extLst>
                <a:ext uri="{FF2B5EF4-FFF2-40B4-BE49-F238E27FC236}">
                  <a16:creationId xmlns:a16="http://schemas.microsoft.com/office/drawing/2014/main" id="{BAF2FAB6-B535-48E9-A48D-97F652A41A0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517" y="3555600"/>
              <a:ext cx="362232" cy="343167"/>
            </a:xfrm>
            <a:prstGeom prst="rect">
              <a:avLst/>
            </a:prstGeom>
          </p:spPr>
        </p:pic>
      </p:grpSp>
      <p:sp>
        <p:nvSpPr>
          <p:cNvPr id="17" name="object 10">
            <a:extLst>
              <a:ext uri="{FF2B5EF4-FFF2-40B4-BE49-F238E27FC236}">
                <a16:creationId xmlns:a16="http://schemas.microsoft.com/office/drawing/2014/main" id="{CCCBD74F-AB49-4852-B0B6-8EE4C907C8B8}"/>
              </a:ext>
            </a:extLst>
          </p:cNvPr>
          <p:cNvSpPr txBox="1"/>
          <p:nvPr/>
        </p:nvSpPr>
        <p:spPr>
          <a:xfrm>
            <a:off x="1191563" y="1563328"/>
            <a:ext cx="4011454" cy="15185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技术可行性风险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架构选型错误或技术攻关进度滞后，可能直接导致项目停滞，大幅增加重构成本与时间损耗，影响产品如期交付。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用户反馈与口碑风险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71" dirty="0">
                <a:solidFill>
                  <a:srgbClr val="4A5462"/>
                </a:solidFill>
                <a:latin typeface="微软雅黑"/>
                <a:cs typeface="微软雅黑"/>
              </a:rPr>
              <a:t>产品体验不佳或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BUG</a:t>
            </a:r>
            <a:r>
              <a:rPr sz="938" kern="0" spc="64" dirty="0">
                <a:solidFill>
                  <a:srgbClr val="4A5462"/>
                </a:solidFill>
                <a:latin typeface="微软雅黑"/>
                <a:cs typeface="微软雅黑"/>
              </a:rPr>
              <a:t>频发会引发负面情绪，在社交媒体时代迅速发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酵，严重损害品牌声誉与用户信任度。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1">
            <a:extLst>
              <a:ext uri="{FF2B5EF4-FFF2-40B4-BE49-F238E27FC236}">
                <a16:creationId xmlns:a16="http://schemas.microsoft.com/office/drawing/2014/main" id="{03D7B8FC-6629-455B-8A9F-3F55848EC3A7}"/>
              </a:ext>
            </a:extLst>
          </p:cNvPr>
          <p:cNvGrpSpPr/>
          <p:nvPr/>
        </p:nvGrpSpPr>
        <p:grpSpPr>
          <a:xfrm>
            <a:off x="571947" y="3553218"/>
            <a:ext cx="457676" cy="457676"/>
            <a:chOff x="762595" y="4737623"/>
            <a:chExt cx="610235" cy="610235"/>
          </a:xfrm>
        </p:grpSpPr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AF8209CA-9295-4890-B4DC-BD25AECB5F27}"/>
                </a:ext>
              </a:extLst>
            </p:cNvPr>
            <p:cNvSpPr/>
            <p:nvPr/>
          </p:nvSpPr>
          <p:spPr>
            <a:xfrm>
              <a:off x="762595" y="473762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3">
              <a:extLst>
                <a:ext uri="{FF2B5EF4-FFF2-40B4-BE49-F238E27FC236}">
                  <a16:creationId xmlns:a16="http://schemas.microsoft.com/office/drawing/2014/main" id="{EFAB8613-EAC1-4C1E-BF38-EE5A897B4DC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4646" y="4871077"/>
              <a:ext cx="285973" cy="343167"/>
            </a:xfrm>
            <a:prstGeom prst="rect">
              <a:avLst/>
            </a:prstGeom>
          </p:spPr>
        </p:pic>
      </p:grpSp>
      <p:sp>
        <p:nvSpPr>
          <p:cNvPr id="21" name="object 14">
            <a:extLst>
              <a:ext uri="{FF2B5EF4-FFF2-40B4-BE49-F238E27FC236}">
                <a16:creationId xmlns:a16="http://schemas.microsoft.com/office/drawing/2014/main" id="{3C528E8C-0966-4435-8FF2-A6104C92AA9C}"/>
              </a:ext>
            </a:extLst>
          </p:cNvPr>
          <p:cNvSpPr txBox="1"/>
          <p:nvPr/>
        </p:nvSpPr>
        <p:spPr>
          <a:xfrm>
            <a:off x="1191563" y="3543693"/>
            <a:ext cx="4011454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法规合规与数据安全风险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需严格遵守网安法与数安法等法规，避免过度采集数据与黑箱推荐，防范法律制裁风险及数据泄露危机。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5">
            <a:extLst>
              <a:ext uri="{FF2B5EF4-FFF2-40B4-BE49-F238E27FC236}">
                <a16:creationId xmlns:a16="http://schemas.microsoft.com/office/drawing/2014/main" id="{F0B227E7-FB03-4A97-A17C-A581207EFEF3}"/>
              </a:ext>
            </a:extLst>
          </p:cNvPr>
          <p:cNvGrpSpPr/>
          <p:nvPr/>
        </p:nvGrpSpPr>
        <p:grpSpPr>
          <a:xfrm>
            <a:off x="5647972" y="1297379"/>
            <a:ext cx="2984183" cy="3239453"/>
            <a:chOff x="7530629" y="1729839"/>
            <a:chExt cx="3978910" cy="4319270"/>
          </a:xfrm>
        </p:grpSpPr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EC468CE8-5248-4BAB-8D30-9724106ADD40}"/>
                </a:ext>
              </a:extLst>
            </p:cNvPr>
            <p:cNvSpPr/>
            <p:nvPr/>
          </p:nvSpPr>
          <p:spPr>
            <a:xfrm>
              <a:off x="7622557" y="1729839"/>
              <a:ext cx="3886835" cy="4319270"/>
            </a:xfrm>
            <a:custGeom>
              <a:avLst/>
              <a:gdLst/>
              <a:ahLst/>
              <a:cxnLst/>
              <a:rect l="l" t="t" r="r" b="b"/>
              <a:pathLst>
                <a:path w="3886834" h="4319270">
                  <a:moveTo>
                    <a:pt x="3331409" y="4318317"/>
                  </a:moveTo>
                  <a:lnTo>
                    <a:pt x="136574" y="3982527"/>
                  </a:lnTo>
                  <a:lnTo>
                    <a:pt x="93229" y="3971369"/>
                  </a:lnTo>
                  <a:lnTo>
                    <a:pt x="54990" y="3948106"/>
                  </a:lnTo>
                  <a:lnTo>
                    <a:pt x="25149" y="3914747"/>
                  </a:lnTo>
                  <a:lnTo>
                    <a:pt x="6279" y="3874160"/>
                  </a:lnTo>
                  <a:lnTo>
                    <a:pt x="0" y="3829845"/>
                  </a:lnTo>
                  <a:lnTo>
                    <a:pt x="232" y="3822371"/>
                  </a:lnTo>
                  <a:lnTo>
                    <a:pt x="387441" y="136574"/>
                  </a:lnTo>
                  <a:lnTo>
                    <a:pt x="398599" y="93229"/>
                  </a:lnTo>
                  <a:lnTo>
                    <a:pt x="421862" y="54990"/>
                  </a:lnTo>
                  <a:lnTo>
                    <a:pt x="455221" y="25149"/>
                  </a:lnTo>
                  <a:lnTo>
                    <a:pt x="495807" y="6279"/>
                  </a:lnTo>
                  <a:lnTo>
                    <a:pt x="540123" y="0"/>
                  </a:lnTo>
                  <a:lnTo>
                    <a:pt x="547596" y="232"/>
                  </a:lnTo>
                  <a:lnTo>
                    <a:pt x="3749902" y="336624"/>
                  </a:lnTo>
                  <a:lnTo>
                    <a:pt x="3793247" y="347782"/>
                  </a:lnTo>
                  <a:lnTo>
                    <a:pt x="3831486" y="371045"/>
                  </a:lnTo>
                  <a:lnTo>
                    <a:pt x="3861327" y="404403"/>
                  </a:lnTo>
                  <a:lnTo>
                    <a:pt x="3880197" y="444990"/>
                  </a:lnTo>
                  <a:lnTo>
                    <a:pt x="3886477" y="489306"/>
                  </a:lnTo>
                  <a:lnTo>
                    <a:pt x="3886244" y="496779"/>
                  </a:lnTo>
                  <a:lnTo>
                    <a:pt x="3499035" y="4182576"/>
                  </a:lnTo>
                  <a:lnTo>
                    <a:pt x="3487877" y="4225921"/>
                  </a:lnTo>
                  <a:lnTo>
                    <a:pt x="3464614" y="4264160"/>
                  </a:lnTo>
                  <a:lnTo>
                    <a:pt x="3431255" y="4294002"/>
                  </a:lnTo>
                  <a:lnTo>
                    <a:pt x="3390669" y="4312871"/>
                  </a:lnTo>
                  <a:lnTo>
                    <a:pt x="3346353" y="4319151"/>
                  </a:lnTo>
                  <a:lnTo>
                    <a:pt x="3338880" y="4318918"/>
                  </a:lnTo>
                  <a:lnTo>
                    <a:pt x="3331409" y="4318317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7">
              <a:extLst>
                <a:ext uri="{FF2B5EF4-FFF2-40B4-BE49-F238E27FC236}">
                  <a16:creationId xmlns:a16="http://schemas.microsoft.com/office/drawing/2014/main" id="{3A354FD0-E095-4D70-AA81-C2A11A8CAEBE}"/>
                </a:ext>
              </a:extLst>
            </p:cNvPr>
            <p:cNvSpPr/>
            <p:nvPr/>
          </p:nvSpPr>
          <p:spPr>
            <a:xfrm>
              <a:off x="7559965" y="1805805"/>
              <a:ext cx="3707129" cy="4166870"/>
            </a:xfrm>
            <a:custGeom>
              <a:avLst/>
              <a:gdLst/>
              <a:ahLst/>
              <a:cxnLst/>
              <a:rect l="l" t="t" r="r" b="b"/>
              <a:pathLst>
                <a:path w="3707129" h="4166870">
                  <a:moveTo>
                    <a:pt x="3562100" y="3998347"/>
                  </a:moveTo>
                  <a:lnTo>
                    <a:pt x="354070" y="4166473"/>
                  </a:lnTo>
                  <a:lnTo>
                    <a:pt x="346578" y="4166682"/>
                  </a:lnTo>
                  <a:lnTo>
                    <a:pt x="339103" y="4166524"/>
                  </a:lnTo>
                  <a:lnTo>
                    <a:pt x="295176" y="4157934"/>
                  </a:lnTo>
                  <a:lnTo>
                    <a:pt x="255633" y="4136965"/>
                  </a:lnTo>
                  <a:lnTo>
                    <a:pt x="223881" y="4105419"/>
                  </a:lnTo>
                  <a:lnTo>
                    <a:pt x="202652" y="4066015"/>
                  </a:lnTo>
                  <a:lnTo>
                    <a:pt x="193778" y="4022145"/>
                  </a:lnTo>
                  <a:lnTo>
                    <a:pt x="209" y="328627"/>
                  </a:lnTo>
                  <a:lnTo>
                    <a:pt x="0" y="321135"/>
                  </a:lnTo>
                  <a:lnTo>
                    <a:pt x="158" y="313659"/>
                  </a:lnTo>
                  <a:lnTo>
                    <a:pt x="8748" y="269733"/>
                  </a:lnTo>
                  <a:lnTo>
                    <a:pt x="29716" y="230189"/>
                  </a:lnTo>
                  <a:lnTo>
                    <a:pt x="61263" y="198438"/>
                  </a:lnTo>
                  <a:lnTo>
                    <a:pt x="100666" y="177208"/>
                  </a:lnTo>
                  <a:lnTo>
                    <a:pt x="144537" y="168334"/>
                  </a:lnTo>
                  <a:lnTo>
                    <a:pt x="3352567" y="209"/>
                  </a:lnTo>
                  <a:lnTo>
                    <a:pt x="3360059" y="0"/>
                  </a:lnTo>
                  <a:lnTo>
                    <a:pt x="3367534" y="158"/>
                  </a:lnTo>
                  <a:lnTo>
                    <a:pt x="3411460" y="8748"/>
                  </a:lnTo>
                  <a:lnTo>
                    <a:pt x="3451004" y="29716"/>
                  </a:lnTo>
                  <a:lnTo>
                    <a:pt x="3482755" y="61263"/>
                  </a:lnTo>
                  <a:lnTo>
                    <a:pt x="3503985" y="100666"/>
                  </a:lnTo>
                  <a:lnTo>
                    <a:pt x="3512859" y="144537"/>
                  </a:lnTo>
                  <a:lnTo>
                    <a:pt x="3706428" y="3838055"/>
                  </a:lnTo>
                  <a:lnTo>
                    <a:pt x="3706637" y="3845547"/>
                  </a:lnTo>
                  <a:lnTo>
                    <a:pt x="3706479" y="3853023"/>
                  </a:lnTo>
                  <a:lnTo>
                    <a:pt x="3697888" y="3896949"/>
                  </a:lnTo>
                  <a:lnTo>
                    <a:pt x="3676920" y="3936492"/>
                  </a:lnTo>
                  <a:lnTo>
                    <a:pt x="3645373" y="3968244"/>
                  </a:lnTo>
                  <a:lnTo>
                    <a:pt x="3605970" y="3989473"/>
                  </a:lnTo>
                  <a:lnTo>
                    <a:pt x="3562100" y="3998347"/>
                  </a:lnTo>
                  <a:close/>
                </a:path>
              </a:pathLst>
            </a:custGeom>
            <a:solidFill>
              <a:srgbClr val="EF4444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18">
              <a:extLst>
                <a:ext uri="{FF2B5EF4-FFF2-40B4-BE49-F238E27FC236}">
                  <a16:creationId xmlns:a16="http://schemas.microsoft.com/office/drawing/2014/main" id="{6AAACA9C-D3D5-4A76-B828-F0A8686AD12B}"/>
                </a:ext>
              </a:extLst>
            </p:cNvPr>
            <p:cNvSpPr/>
            <p:nvPr/>
          </p:nvSpPr>
          <p:spPr>
            <a:xfrm>
              <a:off x="7549694" y="1906488"/>
              <a:ext cx="3870325" cy="3965575"/>
            </a:xfrm>
            <a:custGeom>
              <a:avLst/>
              <a:gdLst/>
              <a:ahLst/>
              <a:cxnLst/>
              <a:rect l="l" t="t" r="r" b="b"/>
              <a:pathLst>
                <a:path w="3870325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3736717" y="0"/>
                  </a:lnTo>
                  <a:lnTo>
                    <a:pt x="3775456" y="5744"/>
                  </a:lnTo>
                  <a:lnTo>
                    <a:pt x="3810859" y="22491"/>
                  </a:lnTo>
                  <a:lnTo>
                    <a:pt x="3839879" y="48790"/>
                  </a:lnTo>
                  <a:lnTo>
                    <a:pt x="3860012" y="82383"/>
                  </a:lnTo>
                  <a:lnTo>
                    <a:pt x="3869530" y="120373"/>
                  </a:lnTo>
                  <a:lnTo>
                    <a:pt x="3870171" y="133454"/>
                  </a:lnTo>
                  <a:lnTo>
                    <a:pt x="3870171" y="3832041"/>
                  </a:lnTo>
                  <a:lnTo>
                    <a:pt x="3864425" y="3870781"/>
                  </a:lnTo>
                  <a:lnTo>
                    <a:pt x="3847679" y="3906184"/>
                  </a:lnTo>
                  <a:lnTo>
                    <a:pt x="3821380" y="3935203"/>
                  </a:lnTo>
                  <a:lnTo>
                    <a:pt x="3787787" y="3955336"/>
                  </a:lnTo>
                  <a:lnTo>
                    <a:pt x="3749798" y="3964854"/>
                  </a:lnTo>
                  <a:lnTo>
                    <a:pt x="3736717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1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19">
              <a:extLst>
                <a:ext uri="{FF2B5EF4-FFF2-40B4-BE49-F238E27FC236}">
                  <a16:creationId xmlns:a16="http://schemas.microsoft.com/office/drawing/2014/main" id="{2F48C27F-A0F4-4CA5-90A0-2D5AC3EE61F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68759" y="1925553"/>
              <a:ext cx="3832042" cy="3927366"/>
            </a:xfrm>
            <a:prstGeom prst="rect">
              <a:avLst/>
            </a:prstGeom>
          </p:spPr>
        </p:pic>
        <p:pic>
          <p:nvPicPr>
            <p:cNvPr id="27" name="object 20">
              <a:extLst>
                <a:ext uri="{FF2B5EF4-FFF2-40B4-BE49-F238E27FC236}">
                  <a16:creationId xmlns:a16="http://schemas.microsoft.com/office/drawing/2014/main" id="{51A09386-E8A9-4E84-8D33-2EEC1B93F03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97537" y="5404894"/>
              <a:ext cx="181116" cy="171583"/>
            </a:xfrm>
            <a:prstGeom prst="rect">
              <a:avLst/>
            </a:prstGeom>
          </p:spPr>
        </p:pic>
      </p:grpSp>
      <p:sp>
        <p:nvSpPr>
          <p:cNvPr id="28" name="object 21">
            <a:extLst>
              <a:ext uri="{FF2B5EF4-FFF2-40B4-BE49-F238E27FC236}">
                <a16:creationId xmlns:a16="http://schemas.microsoft.com/office/drawing/2014/main" id="{DFA70449-A038-405E-8882-80132E2F9169}"/>
              </a:ext>
            </a:extLst>
          </p:cNvPr>
          <p:cNvSpPr txBox="1"/>
          <p:nvPr/>
        </p:nvSpPr>
        <p:spPr>
          <a:xfrm>
            <a:off x="6030542" y="4029847"/>
            <a:ext cx="939165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-8" dirty="0">
                <a:solidFill>
                  <a:srgbClr val="FFFFFF"/>
                </a:solidFill>
                <a:latin typeface="微软雅黑"/>
                <a:cs typeface="微软雅黑"/>
              </a:rPr>
              <a:t>风险识别与防御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3994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制定风险应对计划的基本方法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项目风险计划与动态调整</a:t>
            </a: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6F1A8D2F-9C11-42CD-AE7E-2D4219AFF3E2}"/>
              </a:ext>
            </a:extLst>
          </p:cNvPr>
          <p:cNvSpPr/>
          <p:nvPr/>
        </p:nvSpPr>
        <p:spPr>
          <a:xfrm>
            <a:off x="486155" y="1086698"/>
            <a:ext cx="8207693" cy="915353"/>
          </a:xfrm>
          <a:custGeom>
            <a:avLst/>
            <a:gdLst/>
            <a:ahLst/>
            <a:cxnLst/>
            <a:rect l="l" t="t" r="r" b="b"/>
            <a:pathLst>
              <a:path w="10943590" h="1220470">
                <a:moveTo>
                  <a:pt x="10836365" y="1220152"/>
                </a:moveTo>
                <a:lnTo>
                  <a:pt x="71252" y="1220152"/>
                </a:lnTo>
                <a:lnTo>
                  <a:pt x="66293" y="1219419"/>
                </a:lnTo>
                <a:lnTo>
                  <a:pt x="29728" y="1196701"/>
                </a:lnTo>
                <a:lnTo>
                  <a:pt x="10070" y="1163069"/>
                </a:lnTo>
                <a:lnTo>
                  <a:pt x="488" y="1120712"/>
                </a:lnTo>
                <a:lnTo>
                  <a:pt x="0" y="1113274"/>
                </a:lnTo>
                <a:lnTo>
                  <a:pt x="0" y="1105763"/>
                </a:lnTo>
                <a:lnTo>
                  <a:pt x="0" y="106878"/>
                </a:lnTo>
                <a:lnTo>
                  <a:pt x="7721" y="63675"/>
                </a:lnTo>
                <a:lnTo>
                  <a:pt x="25876" y="28192"/>
                </a:lnTo>
                <a:lnTo>
                  <a:pt x="56470" y="3663"/>
                </a:lnTo>
                <a:lnTo>
                  <a:pt x="71252" y="0"/>
                </a:lnTo>
                <a:lnTo>
                  <a:pt x="10836365" y="0"/>
                </a:lnTo>
                <a:lnTo>
                  <a:pt x="10879566" y="11581"/>
                </a:lnTo>
                <a:lnTo>
                  <a:pt x="10915048" y="38814"/>
                </a:lnTo>
                <a:lnTo>
                  <a:pt x="10937408" y="77553"/>
                </a:lnTo>
                <a:lnTo>
                  <a:pt x="10943242" y="106878"/>
                </a:lnTo>
                <a:lnTo>
                  <a:pt x="10943242" y="1113274"/>
                </a:lnTo>
                <a:lnTo>
                  <a:pt x="10931660" y="1156477"/>
                </a:lnTo>
                <a:lnTo>
                  <a:pt x="10904425" y="1191959"/>
                </a:lnTo>
                <a:lnTo>
                  <a:pt x="10865688" y="1214319"/>
                </a:lnTo>
                <a:lnTo>
                  <a:pt x="10843803" y="1219419"/>
                </a:lnTo>
                <a:lnTo>
                  <a:pt x="10836365" y="12201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A3C79C5-F97A-4464-A1DC-5E21EC2D3D39}"/>
              </a:ext>
            </a:extLst>
          </p:cNvPr>
          <p:cNvSpPr/>
          <p:nvPr/>
        </p:nvSpPr>
        <p:spPr>
          <a:xfrm>
            <a:off x="457557" y="1086897"/>
            <a:ext cx="81915" cy="914877"/>
          </a:xfrm>
          <a:custGeom>
            <a:avLst/>
            <a:gdLst/>
            <a:ahLst/>
            <a:cxnLst/>
            <a:rect l="l" t="t" r="r" b="b"/>
            <a:pathLst>
              <a:path w="109220" h="1219835">
                <a:moveTo>
                  <a:pt x="108887" y="1219621"/>
                </a:moveTo>
                <a:lnTo>
                  <a:pt x="70614" y="1211179"/>
                </a:lnTo>
                <a:lnTo>
                  <a:pt x="33503" y="1186382"/>
                </a:lnTo>
                <a:lnTo>
                  <a:pt x="8707" y="1149272"/>
                </a:lnTo>
                <a:lnTo>
                  <a:pt x="0" y="1105497"/>
                </a:lnTo>
                <a:lnTo>
                  <a:pt x="0" y="114123"/>
                </a:lnTo>
                <a:lnTo>
                  <a:pt x="8707" y="70348"/>
                </a:lnTo>
                <a:lnTo>
                  <a:pt x="33503" y="33238"/>
                </a:lnTo>
                <a:lnTo>
                  <a:pt x="70614" y="8441"/>
                </a:lnTo>
                <a:lnTo>
                  <a:pt x="108887" y="0"/>
                </a:lnTo>
                <a:lnTo>
                  <a:pt x="104469" y="2636"/>
                </a:lnTo>
                <a:lnTo>
                  <a:pt x="99797" y="8441"/>
                </a:lnTo>
                <a:lnTo>
                  <a:pt x="82679" y="50560"/>
                </a:lnTo>
                <a:lnTo>
                  <a:pt x="76985" y="91803"/>
                </a:lnTo>
                <a:lnTo>
                  <a:pt x="76259" y="114123"/>
                </a:lnTo>
                <a:lnTo>
                  <a:pt x="76259" y="1105497"/>
                </a:lnTo>
                <a:lnTo>
                  <a:pt x="79161" y="1149272"/>
                </a:lnTo>
                <a:lnTo>
                  <a:pt x="90211" y="1193966"/>
                </a:lnTo>
                <a:lnTo>
                  <a:pt x="104469" y="1216984"/>
                </a:lnTo>
                <a:lnTo>
                  <a:pt x="108887" y="1219621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14EF2E56-892D-4429-975A-02096C18842E}"/>
              </a:ext>
            </a:extLst>
          </p:cNvPr>
          <p:cNvSpPr/>
          <p:nvPr/>
        </p:nvSpPr>
        <p:spPr>
          <a:xfrm>
            <a:off x="686336" y="1258282"/>
            <a:ext cx="571976" cy="571977"/>
          </a:xfrm>
          <a:custGeom>
            <a:avLst/>
            <a:gdLst/>
            <a:ahLst/>
            <a:cxnLst/>
            <a:rect l="l" t="t" r="r" b="b"/>
            <a:pathLst>
              <a:path w="762635" h="762635">
                <a:moveTo>
                  <a:pt x="381297" y="762595"/>
                </a:moveTo>
                <a:lnTo>
                  <a:pt x="334619" y="759727"/>
                </a:lnTo>
                <a:lnTo>
                  <a:pt x="288649" y="751168"/>
                </a:lnTo>
                <a:lnTo>
                  <a:pt x="244073" y="737046"/>
                </a:lnTo>
                <a:lnTo>
                  <a:pt x="201555" y="717572"/>
                </a:lnTo>
                <a:lnTo>
                  <a:pt x="161740" y="693039"/>
                </a:lnTo>
                <a:lnTo>
                  <a:pt x="125233" y="663820"/>
                </a:lnTo>
                <a:lnTo>
                  <a:pt x="92577" y="630353"/>
                </a:lnTo>
                <a:lnTo>
                  <a:pt x="64260" y="593135"/>
                </a:lnTo>
                <a:lnTo>
                  <a:pt x="40711" y="552730"/>
                </a:lnTo>
                <a:lnTo>
                  <a:pt x="22288" y="509753"/>
                </a:lnTo>
                <a:lnTo>
                  <a:pt x="9265" y="464843"/>
                </a:lnTo>
                <a:lnTo>
                  <a:pt x="1836" y="418671"/>
                </a:lnTo>
                <a:lnTo>
                  <a:pt x="0" y="381297"/>
                </a:lnTo>
                <a:lnTo>
                  <a:pt x="114" y="371937"/>
                </a:lnTo>
                <a:lnTo>
                  <a:pt x="4126" y="325349"/>
                </a:lnTo>
                <a:lnTo>
                  <a:pt x="13811" y="279603"/>
                </a:lnTo>
                <a:lnTo>
                  <a:pt x="29024" y="235381"/>
                </a:lnTo>
                <a:lnTo>
                  <a:pt x="49536" y="193354"/>
                </a:lnTo>
                <a:lnTo>
                  <a:pt x="75036" y="154158"/>
                </a:lnTo>
                <a:lnTo>
                  <a:pt x="105141" y="118379"/>
                </a:lnTo>
                <a:lnTo>
                  <a:pt x="139405" y="86550"/>
                </a:lnTo>
                <a:lnTo>
                  <a:pt x="177306" y="59155"/>
                </a:lnTo>
                <a:lnTo>
                  <a:pt x="218271" y="36608"/>
                </a:lnTo>
                <a:lnTo>
                  <a:pt x="261688" y="19245"/>
                </a:lnTo>
                <a:lnTo>
                  <a:pt x="306910" y="7326"/>
                </a:lnTo>
                <a:lnTo>
                  <a:pt x="353250" y="1032"/>
                </a:lnTo>
                <a:lnTo>
                  <a:pt x="381297" y="0"/>
                </a:lnTo>
                <a:lnTo>
                  <a:pt x="390658" y="114"/>
                </a:lnTo>
                <a:lnTo>
                  <a:pt x="437245" y="4126"/>
                </a:lnTo>
                <a:lnTo>
                  <a:pt x="482991" y="13811"/>
                </a:lnTo>
                <a:lnTo>
                  <a:pt x="527213" y="29024"/>
                </a:lnTo>
                <a:lnTo>
                  <a:pt x="569241" y="49536"/>
                </a:lnTo>
                <a:lnTo>
                  <a:pt x="608436" y="75036"/>
                </a:lnTo>
                <a:lnTo>
                  <a:pt x="644215" y="105141"/>
                </a:lnTo>
                <a:lnTo>
                  <a:pt x="676044" y="139404"/>
                </a:lnTo>
                <a:lnTo>
                  <a:pt x="703439" y="177306"/>
                </a:lnTo>
                <a:lnTo>
                  <a:pt x="725986" y="218271"/>
                </a:lnTo>
                <a:lnTo>
                  <a:pt x="743349" y="261688"/>
                </a:lnTo>
                <a:lnTo>
                  <a:pt x="755268" y="306910"/>
                </a:lnTo>
                <a:lnTo>
                  <a:pt x="761562" y="353250"/>
                </a:lnTo>
                <a:lnTo>
                  <a:pt x="762595" y="381297"/>
                </a:lnTo>
                <a:lnTo>
                  <a:pt x="762480" y="390657"/>
                </a:lnTo>
                <a:lnTo>
                  <a:pt x="758468" y="437245"/>
                </a:lnTo>
                <a:lnTo>
                  <a:pt x="748784" y="482991"/>
                </a:lnTo>
                <a:lnTo>
                  <a:pt x="733570" y="527213"/>
                </a:lnTo>
                <a:lnTo>
                  <a:pt x="713058" y="569241"/>
                </a:lnTo>
                <a:lnTo>
                  <a:pt x="687558" y="608436"/>
                </a:lnTo>
                <a:lnTo>
                  <a:pt x="657453" y="644215"/>
                </a:lnTo>
                <a:lnTo>
                  <a:pt x="623190" y="676044"/>
                </a:lnTo>
                <a:lnTo>
                  <a:pt x="585288" y="703439"/>
                </a:lnTo>
                <a:lnTo>
                  <a:pt x="544323" y="725986"/>
                </a:lnTo>
                <a:lnTo>
                  <a:pt x="500906" y="743349"/>
                </a:lnTo>
                <a:lnTo>
                  <a:pt x="455685" y="755268"/>
                </a:lnTo>
                <a:lnTo>
                  <a:pt x="409344" y="761562"/>
                </a:lnTo>
                <a:lnTo>
                  <a:pt x="381297" y="762595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14" name="object 9">
            <a:extLst>
              <a:ext uri="{FF2B5EF4-FFF2-40B4-BE49-F238E27FC236}">
                <a16:creationId xmlns:a16="http://schemas.microsoft.com/office/drawing/2014/main" id="{4E8A7EC8-B169-4E46-8DB9-58393FCD3FE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5069" y="1415567"/>
            <a:ext cx="214480" cy="257375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AB9FCD2D-554A-45AC-AA64-3AC50A1289BC}"/>
              </a:ext>
            </a:extLst>
          </p:cNvPr>
          <p:cNvSpPr/>
          <p:nvPr/>
        </p:nvSpPr>
        <p:spPr>
          <a:xfrm>
            <a:off x="6344565" y="1439410"/>
            <a:ext cx="243364" cy="229076"/>
          </a:xfrm>
          <a:custGeom>
            <a:avLst/>
            <a:gdLst/>
            <a:ahLst/>
            <a:cxnLst/>
            <a:rect l="l" t="t" r="r" b="b"/>
            <a:pathLst>
              <a:path w="324484" h="305435">
                <a:moveTo>
                  <a:pt x="291029" y="305038"/>
                </a:moveTo>
                <a:lnTo>
                  <a:pt x="33073" y="305038"/>
                </a:lnTo>
                <a:lnTo>
                  <a:pt x="28208" y="304070"/>
                </a:lnTo>
                <a:lnTo>
                  <a:pt x="967" y="276828"/>
                </a:lnTo>
                <a:lnTo>
                  <a:pt x="0" y="271964"/>
                </a:lnTo>
                <a:lnTo>
                  <a:pt x="0" y="266908"/>
                </a:lnTo>
                <a:lnTo>
                  <a:pt x="0" y="33073"/>
                </a:lnTo>
                <a:lnTo>
                  <a:pt x="28208" y="967"/>
                </a:lnTo>
                <a:lnTo>
                  <a:pt x="33073" y="0"/>
                </a:lnTo>
                <a:lnTo>
                  <a:pt x="291029" y="0"/>
                </a:lnTo>
                <a:lnTo>
                  <a:pt x="323134" y="28209"/>
                </a:lnTo>
                <a:lnTo>
                  <a:pt x="324103" y="33073"/>
                </a:lnTo>
                <a:lnTo>
                  <a:pt x="324103" y="271964"/>
                </a:lnTo>
                <a:lnTo>
                  <a:pt x="295893" y="304070"/>
                </a:lnTo>
                <a:lnTo>
                  <a:pt x="291029" y="305038"/>
                </a:lnTo>
                <a:close/>
              </a:path>
            </a:pathLst>
          </a:custGeom>
          <a:solidFill>
            <a:srgbClr val="FEE2E2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F6BB1C18-5087-48D2-A041-91E6E63B446B}"/>
              </a:ext>
            </a:extLst>
          </p:cNvPr>
          <p:cNvSpPr/>
          <p:nvPr/>
        </p:nvSpPr>
        <p:spPr>
          <a:xfrm>
            <a:off x="6830720" y="1439410"/>
            <a:ext cx="243364" cy="229076"/>
          </a:xfrm>
          <a:custGeom>
            <a:avLst/>
            <a:gdLst/>
            <a:ahLst/>
            <a:cxnLst/>
            <a:rect l="l" t="t" r="r" b="b"/>
            <a:pathLst>
              <a:path w="324484" h="305435">
                <a:moveTo>
                  <a:pt x="291029" y="305038"/>
                </a:moveTo>
                <a:lnTo>
                  <a:pt x="33073" y="305038"/>
                </a:lnTo>
                <a:lnTo>
                  <a:pt x="28208" y="304070"/>
                </a:lnTo>
                <a:lnTo>
                  <a:pt x="966" y="276828"/>
                </a:lnTo>
                <a:lnTo>
                  <a:pt x="0" y="271964"/>
                </a:lnTo>
                <a:lnTo>
                  <a:pt x="0" y="26690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291029" y="0"/>
                </a:lnTo>
                <a:lnTo>
                  <a:pt x="323135" y="28209"/>
                </a:lnTo>
                <a:lnTo>
                  <a:pt x="324103" y="33073"/>
                </a:lnTo>
                <a:lnTo>
                  <a:pt x="324103" y="271964"/>
                </a:lnTo>
                <a:lnTo>
                  <a:pt x="295893" y="304070"/>
                </a:lnTo>
                <a:lnTo>
                  <a:pt x="291029" y="305038"/>
                </a:lnTo>
                <a:close/>
              </a:path>
            </a:pathLst>
          </a:custGeom>
          <a:solidFill>
            <a:srgbClr val="FEF9C2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0F68E7DD-B4D1-4E51-B854-21BC4B8C4905}"/>
              </a:ext>
            </a:extLst>
          </p:cNvPr>
          <p:cNvSpPr/>
          <p:nvPr/>
        </p:nvSpPr>
        <p:spPr>
          <a:xfrm>
            <a:off x="7316875" y="1439410"/>
            <a:ext cx="243364" cy="229076"/>
          </a:xfrm>
          <a:custGeom>
            <a:avLst/>
            <a:gdLst/>
            <a:ahLst/>
            <a:cxnLst/>
            <a:rect l="l" t="t" r="r" b="b"/>
            <a:pathLst>
              <a:path w="324484" h="305435">
                <a:moveTo>
                  <a:pt x="291029" y="305038"/>
                </a:moveTo>
                <a:lnTo>
                  <a:pt x="33073" y="305038"/>
                </a:lnTo>
                <a:lnTo>
                  <a:pt x="28209" y="304070"/>
                </a:lnTo>
                <a:lnTo>
                  <a:pt x="966" y="276828"/>
                </a:lnTo>
                <a:lnTo>
                  <a:pt x="0" y="271964"/>
                </a:lnTo>
                <a:lnTo>
                  <a:pt x="0" y="266908"/>
                </a:lnTo>
                <a:lnTo>
                  <a:pt x="0" y="33073"/>
                </a:lnTo>
                <a:lnTo>
                  <a:pt x="28209" y="967"/>
                </a:lnTo>
                <a:lnTo>
                  <a:pt x="33073" y="0"/>
                </a:lnTo>
                <a:lnTo>
                  <a:pt x="291029" y="0"/>
                </a:lnTo>
                <a:lnTo>
                  <a:pt x="323134" y="28209"/>
                </a:lnTo>
                <a:lnTo>
                  <a:pt x="324102" y="33073"/>
                </a:lnTo>
                <a:lnTo>
                  <a:pt x="324102" y="271964"/>
                </a:lnTo>
                <a:lnTo>
                  <a:pt x="295892" y="304070"/>
                </a:lnTo>
                <a:lnTo>
                  <a:pt x="291029" y="305038"/>
                </a:lnTo>
                <a:close/>
              </a:path>
            </a:pathLst>
          </a:custGeom>
          <a:solidFill>
            <a:srgbClr val="DBFBE7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E295C480-A893-45BA-B379-10CEE4DDD023}"/>
              </a:ext>
            </a:extLst>
          </p:cNvPr>
          <p:cNvSpPr txBox="1"/>
          <p:nvPr/>
        </p:nvSpPr>
        <p:spPr>
          <a:xfrm>
            <a:off x="6391676" y="1451335"/>
            <a:ext cx="167640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494824" algn="l"/>
                <a:tab pos="980599" algn="l"/>
                <a:tab pos="1237298" algn="l"/>
              </a:tabLst>
            </a:pPr>
            <a:r>
              <a:rPr sz="938" b="1" kern="0" dirty="0">
                <a:solidFill>
                  <a:srgbClr val="DB2525"/>
                </a:solidFill>
                <a:latin typeface="微软雅黑"/>
                <a:cs typeface="微软雅黑"/>
              </a:rPr>
              <a:t>高</a:t>
            </a:r>
            <a:r>
              <a:rPr sz="938" b="1" kern="0" spc="363" dirty="0">
                <a:solidFill>
                  <a:srgbClr val="DB2525"/>
                </a:solidFill>
                <a:latin typeface="微软雅黑"/>
                <a:cs typeface="微软雅黑"/>
              </a:rPr>
              <a:t> 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、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	</a:t>
            </a:r>
            <a:r>
              <a:rPr sz="938" b="1" kern="0" dirty="0">
                <a:solidFill>
                  <a:srgbClr val="CA8A04"/>
                </a:solidFill>
                <a:latin typeface="微软雅黑"/>
                <a:cs typeface="微软雅黑"/>
              </a:rPr>
              <a:t>中</a:t>
            </a:r>
            <a:r>
              <a:rPr sz="938" b="1" kern="0" spc="371" dirty="0">
                <a:solidFill>
                  <a:srgbClr val="CA8A04"/>
                </a:solidFill>
                <a:latin typeface="微软雅黑"/>
                <a:cs typeface="微软雅黑"/>
              </a:rPr>
              <a:t> 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、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	</a:t>
            </a:r>
            <a:r>
              <a:rPr sz="938" b="1" kern="0" spc="-38" dirty="0">
                <a:solidFill>
                  <a:srgbClr val="16A24A"/>
                </a:solidFill>
                <a:latin typeface="微软雅黑"/>
                <a:cs typeface="微软雅黑"/>
              </a:rPr>
              <a:t>低</a:t>
            </a:r>
            <a:r>
              <a:rPr sz="938" b="1" kern="0" dirty="0">
                <a:solidFill>
                  <a:srgbClr val="16A24A"/>
                </a:solidFill>
                <a:latin typeface="微软雅黑"/>
                <a:cs typeface="微软雅黑"/>
              </a:rPr>
              <a:t>	</a:t>
            </a: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三个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等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BC70C527-8706-42BC-A4CD-3D712FB9CB3B}"/>
              </a:ext>
            </a:extLst>
          </p:cNvPr>
          <p:cNvSpPr txBox="1"/>
          <p:nvPr/>
        </p:nvSpPr>
        <p:spPr>
          <a:xfrm>
            <a:off x="1477536" y="1177264"/>
            <a:ext cx="5166836" cy="6441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风险识别与等级划分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20900"/>
              </a:lnSpc>
              <a:spcBef>
                <a:spcPts val="518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建立《产品风险识别表》，</a:t>
            </a:r>
            <a:r>
              <a:rPr sz="1050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依据发生的可能性与后果严重程度，将风险科学划分为</a:t>
            </a:r>
            <a:r>
              <a:rPr lang="en-US"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                     </a:t>
            </a:r>
            <a:r>
              <a:rPr sz="1050" kern="0" spc="-19" dirty="0">
                <a:solidFill>
                  <a:srgbClr val="4A5462"/>
                </a:solidFill>
                <a:latin typeface="微软雅黑"/>
                <a:cs typeface="微软雅黑"/>
              </a:rPr>
              <a:t>级。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5">
            <a:extLst>
              <a:ext uri="{FF2B5EF4-FFF2-40B4-BE49-F238E27FC236}">
                <a16:creationId xmlns:a16="http://schemas.microsoft.com/office/drawing/2014/main" id="{A50F595C-FE45-4276-BFA8-9BFA01DC6F82}"/>
              </a:ext>
            </a:extLst>
          </p:cNvPr>
          <p:cNvGrpSpPr/>
          <p:nvPr/>
        </p:nvGrpSpPr>
        <p:grpSpPr>
          <a:xfrm>
            <a:off x="457558" y="2638103"/>
            <a:ext cx="3267551" cy="1079659"/>
            <a:chOff x="610076" y="3517470"/>
            <a:chExt cx="4356735" cy="1439545"/>
          </a:xfrm>
        </p:grpSpPr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64F1127A-5034-41D8-83F7-32E1F491928E}"/>
                </a:ext>
              </a:extLst>
            </p:cNvPr>
            <p:cNvSpPr/>
            <p:nvPr/>
          </p:nvSpPr>
          <p:spPr>
            <a:xfrm>
              <a:off x="648206" y="3517470"/>
              <a:ext cx="4318635" cy="1439545"/>
            </a:xfrm>
            <a:custGeom>
              <a:avLst/>
              <a:gdLst/>
              <a:ahLst/>
              <a:cxnLst/>
              <a:rect l="l" t="t" r="r" b="b"/>
              <a:pathLst>
                <a:path w="4318635" h="1439545">
                  <a:moveTo>
                    <a:pt x="4211317" y="1439398"/>
                  </a:moveTo>
                  <a:lnTo>
                    <a:pt x="71252" y="1439398"/>
                  </a:lnTo>
                  <a:lnTo>
                    <a:pt x="66293" y="1438665"/>
                  </a:lnTo>
                  <a:lnTo>
                    <a:pt x="29728" y="1415947"/>
                  </a:lnTo>
                  <a:lnTo>
                    <a:pt x="10070" y="1382315"/>
                  </a:lnTo>
                  <a:lnTo>
                    <a:pt x="488" y="1339958"/>
                  </a:lnTo>
                  <a:lnTo>
                    <a:pt x="0" y="1332520"/>
                  </a:lnTo>
                  <a:lnTo>
                    <a:pt x="0" y="1325009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4211317" y="0"/>
                  </a:lnTo>
                  <a:lnTo>
                    <a:pt x="4254520" y="11581"/>
                  </a:lnTo>
                  <a:lnTo>
                    <a:pt x="4290003" y="38814"/>
                  </a:lnTo>
                  <a:lnTo>
                    <a:pt x="4312362" y="77553"/>
                  </a:lnTo>
                  <a:lnTo>
                    <a:pt x="4318196" y="106878"/>
                  </a:lnTo>
                  <a:lnTo>
                    <a:pt x="4318196" y="1332520"/>
                  </a:lnTo>
                  <a:lnTo>
                    <a:pt x="4306613" y="1375723"/>
                  </a:lnTo>
                  <a:lnTo>
                    <a:pt x="4279381" y="1411205"/>
                  </a:lnTo>
                  <a:lnTo>
                    <a:pt x="4240642" y="1433565"/>
                  </a:lnTo>
                  <a:lnTo>
                    <a:pt x="4218756" y="1438665"/>
                  </a:lnTo>
                  <a:lnTo>
                    <a:pt x="4211317" y="1439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A89BFCE6-E58E-488D-9DD7-7C2850FD7151}"/>
                </a:ext>
              </a:extLst>
            </p:cNvPr>
            <p:cNvSpPr/>
            <p:nvPr/>
          </p:nvSpPr>
          <p:spPr>
            <a:xfrm>
              <a:off x="610076" y="3517736"/>
              <a:ext cx="109220" cy="1438910"/>
            </a:xfrm>
            <a:custGeom>
              <a:avLst/>
              <a:gdLst/>
              <a:ahLst/>
              <a:cxnLst/>
              <a:rect l="l" t="t" r="r" b="b"/>
              <a:pathLst>
                <a:path w="109220" h="1438910">
                  <a:moveTo>
                    <a:pt x="108888" y="1438867"/>
                  </a:moveTo>
                  <a:lnTo>
                    <a:pt x="70614" y="1430425"/>
                  </a:lnTo>
                  <a:lnTo>
                    <a:pt x="33503" y="1405628"/>
                  </a:lnTo>
                  <a:lnTo>
                    <a:pt x="8707" y="1368517"/>
                  </a:lnTo>
                  <a:lnTo>
                    <a:pt x="0" y="1324743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324743"/>
                  </a:lnTo>
                  <a:lnTo>
                    <a:pt x="79161" y="1368517"/>
                  </a:lnTo>
                  <a:lnTo>
                    <a:pt x="90211" y="1413211"/>
                  </a:lnTo>
                  <a:lnTo>
                    <a:pt x="104469" y="1436230"/>
                  </a:lnTo>
                  <a:lnTo>
                    <a:pt x="108888" y="143886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8">
              <a:extLst>
                <a:ext uri="{FF2B5EF4-FFF2-40B4-BE49-F238E27FC236}">
                  <a16:creationId xmlns:a16="http://schemas.microsoft.com/office/drawing/2014/main" id="{FF5F3525-CD84-4545-9587-E5C445F3E88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746249"/>
              <a:ext cx="228778" cy="305038"/>
            </a:xfrm>
            <a:prstGeom prst="rect">
              <a:avLst/>
            </a:prstGeom>
          </p:spPr>
        </p:pic>
      </p:grpSp>
      <p:sp>
        <p:nvSpPr>
          <p:cNvPr id="24" name="object 19">
            <a:extLst>
              <a:ext uri="{FF2B5EF4-FFF2-40B4-BE49-F238E27FC236}">
                <a16:creationId xmlns:a16="http://schemas.microsoft.com/office/drawing/2014/main" id="{3AD0193A-1690-4C38-97DA-66EAC0E0508C}"/>
              </a:ext>
            </a:extLst>
          </p:cNvPr>
          <p:cNvSpPr txBox="1"/>
          <p:nvPr/>
        </p:nvSpPr>
        <p:spPr>
          <a:xfrm>
            <a:off x="676811" y="2800162"/>
            <a:ext cx="2777490" cy="66248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风险优先级矩阵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551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构建“概率-影响”二维矩阵模型，可视化定位关键风险区域，确保资源优先投入高危领域。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0">
            <a:extLst>
              <a:ext uri="{FF2B5EF4-FFF2-40B4-BE49-F238E27FC236}">
                <a16:creationId xmlns:a16="http://schemas.microsoft.com/office/drawing/2014/main" id="{AAFDB333-9F6C-4D32-8AD8-682EEBC476E2}"/>
              </a:ext>
            </a:extLst>
          </p:cNvPr>
          <p:cNvGrpSpPr/>
          <p:nvPr/>
        </p:nvGrpSpPr>
        <p:grpSpPr>
          <a:xfrm>
            <a:off x="457558" y="3889236"/>
            <a:ext cx="3267551" cy="1072515"/>
            <a:chOff x="610076" y="5185648"/>
            <a:chExt cx="4356735" cy="1430020"/>
          </a:xfrm>
        </p:grpSpPr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627CC886-A4B8-465D-B0E7-79D7F2C7D321}"/>
                </a:ext>
              </a:extLst>
            </p:cNvPr>
            <p:cNvSpPr/>
            <p:nvPr/>
          </p:nvSpPr>
          <p:spPr>
            <a:xfrm>
              <a:off x="648206" y="5185648"/>
              <a:ext cx="4318635" cy="1430020"/>
            </a:xfrm>
            <a:custGeom>
              <a:avLst/>
              <a:gdLst/>
              <a:ahLst/>
              <a:cxnLst/>
              <a:rect l="l" t="t" r="r" b="b"/>
              <a:pathLst>
                <a:path w="4318635" h="1430020">
                  <a:moveTo>
                    <a:pt x="4211317" y="1429865"/>
                  </a:moveTo>
                  <a:lnTo>
                    <a:pt x="71252" y="1429865"/>
                  </a:lnTo>
                  <a:lnTo>
                    <a:pt x="66293" y="1429133"/>
                  </a:lnTo>
                  <a:lnTo>
                    <a:pt x="29728" y="1406414"/>
                  </a:lnTo>
                  <a:lnTo>
                    <a:pt x="10070" y="1372782"/>
                  </a:lnTo>
                  <a:lnTo>
                    <a:pt x="488" y="1330426"/>
                  </a:lnTo>
                  <a:lnTo>
                    <a:pt x="0" y="1322987"/>
                  </a:lnTo>
                  <a:lnTo>
                    <a:pt x="0" y="1315476"/>
                  </a:lnTo>
                  <a:lnTo>
                    <a:pt x="0" y="106878"/>
                  </a:lnTo>
                  <a:lnTo>
                    <a:pt x="7721" y="63674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4211317" y="0"/>
                  </a:lnTo>
                  <a:lnTo>
                    <a:pt x="4254520" y="11581"/>
                  </a:lnTo>
                  <a:lnTo>
                    <a:pt x="4290003" y="38814"/>
                  </a:lnTo>
                  <a:lnTo>
                    <a:pt x="4312362" y="77553"/>
                  </a:lnTo>
                  <a:lnTo>
                    <a:pt x="4318196" y="106878"/>
                  </a:lnTo>
                  <a:lnTo>
                    <a:pt x="4318196" y="1322987"/>
                  </a:lnTo>
                  <a:lnTo>
                    <a:pt x="4306613" y="1366190"/>
                  </a:lnTo>
                  <a:lnTo>
                    <a:pt x="4279381" y="1401673"/>
                  </a:lnTo>
                  <a:lnTo>
                    <a:pt x="4240642" y="1424032"/>
                  </a:lnTo>
                  <a:lnTo>
                    <a:pt x="4218756" y="1429133"/>
                  </a:lnTo>
                  <a:lnTo>
                    <a:pt x="4211317" y="14298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0E4A7A59-DF0B-4C63-8E2A-FB9FB9795909}"/>
                </a:ext>
              </a:extLst>
            </p:cNvPr>
            <p:cNvSpPr/>
            <p:nvPr/>
          </p:nvSpPr>
          <p:spPr>
            <a:xfrm>
              <a:off x="610076" y="5185913"/>
              <a:ext cx="109220" cy="1429385"/>
            </a:xfrm>
            <a:custGeom>
              <a:avLst/>
              <a:gdLst/>
              <a:ahLst/>
              <a:cxnLst/>
              <a:rect l="l" t="t" r="r" b="b"/>
              <a:pathLst>
                <a:path w="109220" h="1429384">
                  <a:moveTo>
                    <a:pt x="108888" y="1429335"/>
                  </a:moveTo>
                  <a:lnTo>
                    <a:pt x="70614" y="1420892"/>
                  </a:lnTo>
                  <a:lnTo>
                    <a:pt x="33503" y="1396096"/>
                  </a:lnTo>
                  <a:lnTo>
                    <a:pt x="8707" y="1358985"/>
                  </a:lnTo>
                  <a:lnTo>
                    <a:pt x="0" y="131521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315211"/>
                  </a:lnTo>
                  <a:lnTo>
                    <a:pt x="79161" y="1358985"/>
                  </a:lnTo>
                  <a:lnTo>
                    <a:pt x="90211" y="1403679"/>
                  </a:lnTo>
                  <a:lnTo>
                    <a:pt x="104469" y="1426698"/>
                  </a:lnTo>
                  <a:lnTo>
                    <a:pt x="108888" y="1429335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3">
              <a:extLst>
                <a:ext uri="{FF2B5EF4-FFF2-40B4-BE49-F238E27FC236}">
                  <a16:creationId xmlns:a16="http://schemas.microsoft.com/office/drawing/2014/main" id="{D8FA238B-96B4-496A-B46A-7311686353F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5414426"/>
              <a:ext cx="228778" cy="305038"/>
            </a:xfrm>
            <a:prstGeom prst="rect">
              <a:avLst/>
            </a:prstGeom>
          </p:spPr>
        </p:pic>
      </p:grpSp>
      <p:sp>
        <p:nvSpPr>
          <p:cNvPr id="29" name="object 24">
            <a:extLst>
              <a:ext uri="{FF2B5EF4-FFF2-40B4-BE49-F238E27FC236}">
                <a16:creationId xmlns:a16="http://schemas.microsoft.com/office/drawing/2014/main" id="{BA750993-3C0D-48DC-A8A2-2F3AA3C573DC}"/>
              </a:ext>
            </a:extLst>
          </p:cNvPr>
          <p:cNvSpPr txBox="1"/>
          <p:nvPr/>
        </p:nvSpPr>
        <p:spPr>
          <a:xfrm>
            <a:off x="676811" y="4051295"/>
            <a:ext cx="2850356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响应预案设计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针对矩阵中的高风险象限，制定专门的规避或缓解预案，并提前进行模拟验证。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5">
            <a:extLst>
              <a:ext uri="{FF2B5EF4-FFF2-40B4-BE49-F238E27FC236}">
                <a16:creationId xmlns:a16="http://schemas.microsoft.com/office/drawing/2014/main" id="{658FF817-D623-45F3-A7CE-E1C99052D0EC}"/>
              </a:ext>
            </a:extLst>
          </p:cNvPr>
          <p:cNvGrpSpPr/>
          <p:nvPr/>
        </p:nvGrpSpPr>
        <p:grpSpPr>
          <a:xfrm>
            <a:off x="4010775" y="2210919"/>
            <a:ext cx="4789646" cy="2947034"/>
            <a:chOff x="5347699" y="2947891"/>
            <a:chExt cx="6386195" cy="3929379"/>
          </a:xfrm>
        </p:grpSpPr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4E1A991D-5C5E-4B38-82AE-43D2738567E4}"/>
                </a:ext>
              </a:extLst>
            </p:cNvPr>
            <p:cNvSpPr/>
            <p:nvPr/>
          </p:nvSpPr>
          <p:spPr>
            <a:xfrm>
              <a:off x="5362253" y="2947891"/>
              <a:ext cx="6371590" cy="3910329"/>
            </a:xfrm>
            <a:custGeom>
              <a:avLst/>
              <a:gdLst/>
              <a:ahLst/>
              <a:cxnLst/>
              <a:rect l="l" t="t" r="r" b="b"/>
              <a:pathLst>
                <a:path w="6371590" h="3910329">
                  <a:moveTo>
                    <a:pt x="0" y="3909960"/>
                  </a:moveTo>
                  <a:lnTo>
                    <a:pt x="131399" y="147181"/>
                  </a:lnTo>
                  <a:lnTo>
                    <a:pt x="139505" y="103163"/>
                  </a:lnTo>
                  <a:lnTo>
                    <a:pt x="160044" y="63395"/>
                  </a:lnTo>
                  <a:lnTo>
                    <a:pt x="191240" y="31299"/>
                  </a:lnTo>
                  <a:lnTo>
                    <a:pt x="230411" y="9644"/>
                  </a:lnTo>
                  <a:lnTo>
                    <a:pt x="274181" y="288"/>
                  </a:lnTo>
                  <a:lnTo>
                    <a:pt x="281653" y="0"/>
                  </a:lnTo>
                  <a:lnTo>
                    <a:pt x="289148" y="78"/>
                  </a:lnTo>
                  <a:lnTo>
                    <a:pt x="6224241" y="207336"/>
                  </a:lnTo>
                  <a:lnTo>
                    <a:pt x="6268258" y="215443"/>
                  </a:lnTo>
                  <a:lnTo>
                    <a:pt x="6308027" y="235982"/>
                  </a:lnTo>
                  <a:lnTo>
                    <a:pt x="6340122" y="267177"/>
                  </a:lnTo>
                  <a:lnTo>
                    <a:pt x="6361777" y="306349"/>
                  </a:lnTo>
                  <a:lnTo>
                    <a:pt x="6371133" y="350119"/>
                  </a:lnTo>
                  <a:lnTo>
                    <a:pt x="6371422" y="357590"/>
                  </a:lnTo>
                  <a:lnTo>
                    <a:pt x="6371344" y="365085"/>
                  </a:lnTo>
                  <a:lnTo>
                    <a:pt x="6247554" y="3909960"/>
                  </a:lnTo>
                  <a:lnTo>
                    <a:pt x="0" y="3909960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7">
              <a:extLst>
                <a:ext uri="{FF2B5EF4-FFF2-40B4-BE49-F238E27FC236}">
                  <a16:creationId xmlns:a16="http://schemas.microsoft.com/office/drawing/2014/main" id="{6329BA50-CA62-47A0-AE71-EAD1491D85E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47699" y="2974121"/>
              <a:ext cx="6243749" cy="3902794"/>
            </a:xfrm>
            <a:prstGeom prst="rect">
              <a:avLst/>
            </a:prstGeom>
          </p:spPr>
        </p:pic>
        <p:pic>
          <p:nvPicPr>
            <p:cNvPr id="33" name="object 28">
              <a:extLst>
                <a:ext uri="{FF2B5EF4-FFF2-40B4-BE49-F238E27FC236}">
                  <a16:creationId xmlns:a16="http://schemas.microsoft.com/office/drawing/2014/main" id="{75E1BDD1-77C9-4C51-9BE0-60D6D548F1E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4608" y="6682241"/>
              <a:ext cx="171583" cy="171583"/>
            </a:xfrm>
            <a:prstGeom prst="rect">
              <a:avLst/>
            </a:prstGeom>
          </p:spPr>
        </p:pic>
      </p:grpSp>
      <p:sp>
        <p:nvSpPr>
          <p:cNvPr id="34" name="object 29">
            <a:extLst>
              <a:ext uri="{FF2B5EF4-FFF2-40B4-BE49-F238E27FC236}">
                <a16:creationId xmlns:a16="http://schemas.microsoft.com/office/drawing/2014/main" id="{398C4909-B31B-46DA-B2BF-7EBA15762F91}"/>
              </a:ext>
            </a:extLst>
          </p:cNvPr>
          <p:cNvSpPr txBox="1"/>
          <p:nvPr/>
        </p:nvSpPr>
        <p:spPr>
          <a:xfrm>
            <a:off x="4384856" y="4987858"/>
            <a:ext cx="140065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4" dirty="0">
                <a:solidFill>
                  <a:srgbClr val="FFFFFF"/>
                </a:solidFill>
                <a:latin typeface="微软雅黑"/>
                <a:cs typeface="微软雅黑"/>
              </a:rPr>
              <a:t>概率-影响 风险评估模型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33596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动态调整机制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项目风险计划与动态调整</a:t>
            </a:r>
          </a:p>
        </p:txBody>
      </p:sp>
      <p:grpSp>
        <p:nvGrpSpPr>
          <p:cNvPr id="4" name="object 8">
            <a:extLst>
              <a:ext uri="{FF2B5EF4-FFF2-40B4-BE49-F238E27FC236}">
                <a16:creationId xmlns:a16="http://schemas.microsoft.com/office/drawing/2014/main" id="{B2E48A35-ECC8-4C11-9873-F2E504A04B7F}"/>
              </a:ext>
            </a:extLst>
          </p:cNvPr>
          <p:cNvGrpSpPr/>
          <p:nvPr/>
        </p:nvGrpSpPr>
        <p:grpSpPr>
          <a:xfrm>
            <a:off x="457558" y="1565703"/>
            <a:ext cx="4682966" cy="1043940"/>
            <a:chOff x="610076" y="2087604"/>
            <a:chExt cx="6243955" cy="1391920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69FE2142-7E6E-4042-99BD-81A9073C7D24}"/>
                </a:ext>
              </a:extLst>
            </p:cNvPr>
            <p:cNvSpPr/>
            <p:nvPr/>
          </p:nvSpPr>
          <p:spPr>
            <a:xfrm>
              <a:off x="648206" y="2087604"/>
              <a:ext cx="6205855" cy="1391920"/>
            </a:xfrm>
            <a:custGeom>
              <a:avLst/>
              <a:gdLst/>
              <a:ahLst/>
              <a:cxnLst/>
              <a:rect l="l" t="t" r="r" b="b"/>
              <a:pathLst>
                <a:path w="6205855" h="1391920">
                  <a:moveTo>
                    <a:pt x="6098741" y="1391736"/>
                  </a:moveTo>
                  <a:lnTo>
                    <a:pt x="71252" y="1391736"/>
                  </a:lnTo>
                  <a:lnTo>
                    <a:pt x="66293" y="1391003"/>
                  </a:lnTo>
                  <a:lnTo>
                    <a:pt x="29728" y="1368285"/>
                  </a:lnTo>
                  <a:lnTo>
                    <a:pt x="10070" y="1334653"/>
                  </a:lnTo>
                  <a:lnTo>
                    <a:pt x="488" y="1292296"/>
                  </a:lnTo>
                  <a:lnTo>
                    <a:pt x="0" y="1284857"/>
                  </a:lnTo>
                  <a:lnTo>
                    <a:pt x="0" y="1277347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98741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1284857"/>
                  </a:lnTo>
                  <a:lnTo>
                    <a:pt x="6194036" y="1328061"/>
                  </a:lnTo>
                  <a:lnTo>
                    <a:pt x="6166803" y="1363543"/>
                  </a:lnTo>
                  <a:lnTo>
                    <a:pt x="6128065" y="1385903"/>
                  </a:lnTo>
                  <a:lnTo>
                    <a:pt x="6106180" y="1391003"/>
                  </a:lnTo>
                  <a:lnTo>
                    <a:pt x="6098741" y="13917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2D650B8B-AA85-45FF-90AD-425C4B377D9F}"/>
                </a:ext>
              </a:extLst>
            </p:cNvPr>
            <p:cNvSpPr/>
            <p:nvPr/>
          </p:nvSpPr>
          <p:spPr>
            <a:xfrm>
              <a:off x="610076" y="2087870"/>
              <a:ext cx="109220" cy="1391285"/>
            </a:xfrm>
            <a:custGeom>
              <a:avLst/>
              <a:gdLst/>
              <a:ahLst/>
              <a:cxnLst/>
              <a:rect l="l" t="t" r="r" b="b"/>
              <a:pathLst>
                <a:path w="109220" h="1391285">
                  <a:moveTo>
                    <a:pt x="108888" y="1391205"/>
                  </a:moveTo>
                  <a:lnTo>
                    <a:pt x="70614" y="1382762"/>
                  </a:lnTo>
                  <a:lnTo>
                    <a:pt x="33503" y="1357966"/>
                  </a:lnTo>
                  <a:lnTo>
                    <a:pt x="8707" y="1320856"/>
                  </a:lnTo>
                  <a:lnTo>
                    <a:pt x="0" y="1277081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277081"/>
                  </a:lnTo>
                  <a:lnTo>
                    <a:pt x="79161" y="1320856"/>
                  </a:lnTo>
                  <a:lnTo>
                    <a:pt x="90211" y="1365549"/>
                  </a:lnTo>
                  <a:lnTo>
                    <a:pt x="104469" y="1388568"/>
                  </a:lnTo>
                  <a:lnTo>
                    <a:pt x="108888" y="139120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1">
              <a:extLst>
                <a:ext uri="{FF2B5EF4-FFF2-40B4-BE49-F238E27FC236}">
                  <a16:creationId xmlns:a16="http://schemas.microsoft.com/office/drawing/2014/main" id="{0F08F8F0-B4D2-4350-A74F-189119DFBCB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95905" y="2163864"/>
              <a:ext cx="705400" cy="571946"/>
            </a:xfrm>
            <a:prstGeom prst="rect">
              <a:avLst/>
            </a:prstGeom>
          </p:spPr>
        </p:pic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DDD9EA15-F69B-4EC8-A654-CE08F14BE0DC}"/>
                </a:ext>
              </a:extLst>
            </p:cNvPr>
            <p:cNvSpPr/>
            <p:nvPr/>
          </p:nvSpPr>
          <p:spPr>
            <a:xfrm>
              <a:off x="915114" y="2316383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538823" y="610076"/>
                  </a:moveTo>
                  <a:lnTo>
                    <a:pt x="71252" y="610076"/>
                  </a:lnTo>
                  <a:lnTo>
                    <a:pt x="66293" y="609587"/>
                  </a:lnTo>
                  <a:lnTo>
                    <a:pt x="29728" y="594442"/>
                  </a:lnTo>
                  <a:lnTo>
                    <a:pt x="3888" y="558373"/>
                  </a:lnTo>
                  <a:lnTo>
                    <a:pt x="0" y="538823"/>
                  </a:lnTo>
                  <a:lnTo>
                    <a:pt x="0" y="533816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38823" y="0"/>
                  </a:lnTo>
                  <a:lnTo>
                    <a:pt x="580347" y="15633"/>
                  </a:lnTo>
                  <a:lnTo>
                    <a:pt x="606187" y="51702"/>
                  </a:lnTo>
                  <a:lnTo>
                    <a:pt x="610076" y="71252"/>
                  </a:lnTo>
                  <a:lnTo>
                    <a:pt x="610076" y="538823"/>
                  </a:lnTo>
                  <a:lnTo>
                    <a:pt x="594442" y="580347"/>
                  </a:lnTo>
                  <a:lnTo>
                    <a:pt x="558373" y="606187"/>
                  </a:lnTo>
                  <a:lnTo>
                    <a:pt x="543783" y="609587"/>
                  </a:lnTo>
                  <a:lnTo>
                    <a:pt x="538823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3">
              <a:extLst>
                <a:ext uri="{FF2B5EF4-FFF2-40B4-BE49-F238E27FC236}">
                  <a16:creationId xmlns:a16="http://schemas.microsoft.com/office/drawing/2014/main" id="{BB26AC6B-3C2A-41AD-9470-D4289A8BB19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7165" y="2449837"/>
              <a:ext cx="285973" cy="343167"/>
            </a:xfrm>
            <a:prstGeom prst="rect">
              <a:avLst/>
            </a:prstGeom>
          </p:spPr>
        </p:pic>
      </p:grpSp>
      <p:sp>
        <p:nvSpPr>
          <p:cNvPr id="12" name="object 14">
            <a:extLst>
              <a:ext uri="{FF2B5EF4-FFF2-40B4-BE49-F238E27FC236}">
                <a16:creationId xmlns:a16="http://schemas.microsoft.com/office/drawing/2014/main" id="{981DEF6E-BAB0-4757-8F1A-6FE033B55837}"/>
              </a:ext>
            </a:extLst>
          </p:cNvPr>
          <p:cNvSpPr txBox="1"/>
          <p:nvPr/>
        </p:nvSpPr>
        <p:spPr>
          <a:xfrm>
            <a:off x="1305952" y="1727763"/>
            <a:ext cx="3622358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D293B"/>
                </a:solidFill>
                <a:latin typeface="微软雅黑"/>
                <a:cs typeface="微软雅黑"/>
              </a:rPr>
              <a:t>迭代敏捷反应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65469"/>
                </a:solidFill>
                <a:latin typeface="微软雅黑"/>
                <a:cs typeface="微软雅黑"/>
              </a:rPr>
              <a:t>建立周期性复盘机制，在每轮迭代结束后立即开展评审。根据市场反馈与数据验证，动态调整后续项目路线与资源分配。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D5A24FD9-D914-4D5A-B26E-F492C786F54A}"/>
              </a:ext>
            </a:extLst>
          </p:cNvPr>
          <p:cNvSpPr/>
          <p:nvPr/>
        </p:nvSpPr>
        <p:spPr>
          <a:xfrm>
            <a:off x="829323" y="2666701"/>
            <a:ext cx="29051" cy="57626"/>
          </a:xfrm>
          <a:custGeom>
            <a:avLst/>
            <a:gdLst/>
            <a:ahLst/>
            <a:cxnLst/>
            <a:rect l="l" t="t" r="r" b="b"/>
            <a:pathLst>
              <a:path w="38734" h="76835">
                <a:moveTo>
                  <a:pt x="38129" y="76259"/>
                </a:moveTo>
                <a:lnTo>
                  <a:pt x="0" y="76259"/>
                </a:lnTo>
                <a:lnTo>
                  <a:pt x="0" y="0"/>
                </a:lnTo>
                <a:lnTo>
                  <a:pt x="38129" y="0"/>
                </a:lnTo>
                <a:lnTo>
                  <a:pt x="38129" y="76259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16">
            <a:extLst>
              <a:ext uri="{FF2B5EF4-FFF2-40B4-BE49-F238E27FC236}">
                <a16:creationId xmlns:a16="http://schemas.microsoft.com/office/drawing/2014/main" id="{773F1D01-1490-4488-BDA8-C19FA4C36BB1}"/>
              </a:ext>
            </a:extLst>
          </p:cNvPr>
          <p:cNvSpPr/>
          <p:nvPr/>
        </p:nvSpPr>
        <p:spPr>
          <a:xfrm>
            <a:off x="829323" y="2762026"/>
            <a:ext cx="29051" cy="57626"/>
          </a:xfrm>
          <a:custGeom>
            <a:avLst/>
            <a:gdLst/>
            <a:ahLst/>
            <a:cxnLst/>
            <a:rect l="l" t="t" r="r" b="b"/>
            <a:pathLst>
              <a:path w="38734" h="76835">
                <a:moveTo>
                  <a:pt x="38129" y="76259"/>
                </a:moveTo>
                <a:lnTo>
                  <a:pt x="0" y="76259"/>
                </a:lnTo>
                <a:lnTo>
                  <a:pt x="0" y="0"/>
                </a:lnTo>
                <a:lnTo>
                  <a:pt x="38129" y="0"/>
                </a:lnTo>
                <a:lnTo>
                  <a:pt x="38129" y="76259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5" name="object 17">
            <a:extLst>
              <a:ext uri="{FF2B5EF4-FFF2-40B4-BE49-F238E27FC236}">
                <a16:creationId xmlns:a16="http://schemas.microsoft.com/office/drawing/2014/main" id="{1E7404CD-103C-4C9E-9E6C-C58272057789}"/>
              </a:ext>
            </a:extLst>
          </p:cNvPr>
          <p:cNvSpPr/>
          <p:nvPr/>
        </p:nvSpPr>
        <p:spPr>
          <a:xfrm>
            <a:off x="829323" y="2857350"/>
            <a:ext cx="29051" cy="57626"/>
          </a:xfrm>
          <a:custGeom>
            <a:avLst/>
            <a:gdLst/>
            <a:ahLst/>
            <a:cxnLst/>
            <a:rect l="l" t="t" r="r" b="b"/>
            <a:pathLst>
              <a:path w="38734" h="76835">
                <a:moveTo>
                  <a:pt x="38129" y="76259"/>
                </a:moveTo>
                <a:lnTo>
                  <a:pt x="0" y="76259"/>
                </a:lnTo>
                <a:lnTo>
                  <a:pt x="0" y="0"/>
                </a:lnTo>
                <a:lnTo>
                  <a:pt x="38129" y="0"/>
                </a:lnTo>
                <a:lnTo>
                  <a:pt x="38129" y="76259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493104AA-A5AC-4041-A422-87BA08451B74}"/>
              </a:ext>
            </a:extLst>
          </p:cNvPr>
          <p:cNvSpPr/>
          <p:nvPr/>
        </p:nvSpPr>
        <p:spPr>
          <a:xfrm>
            <a:off x="829323" y="2952674"/>
            <a:ext cx="29051" cy="57626"/>
          </a:xfrm>
          <a:custGeom>
            <a:avLst/>
            <a:gdLst/>
            <a:ahLst/>
            <a:cxnLst/>
            <a:rect l="l" t="t" r="r" b="b"/>
            <a:pathLst>
              <a:path w="38734" h="76835">
                <a:moveTo>
                  <a:pt x="38129" y="76259"/>
                </a:moveTo>
                <a:lnTo>
                  <a:pt x="0" y="76259"/>
                </a:lnTo>
                <a:lnTo>
                  <a:pt x="0" y="0"/>
                </a:lnTo>
                <a:lnTo>
                  <a:pt x="38129" y="0"/>
                </a:lnTo>
                <a:lnTo>
                  <a:pt x="38129" y="76259"/>
                </a:lnTo>
                <a:close/>
              </a:path>
            </a:pathLst>
          </a:custGeom>
          <a:solidFill>
            <a:srgbClr val="CBD5E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17" name="object 19">
            <a:extLst>
              <a:ext uri="{FF2B5EF4-FFF2-40B4-BE49-F238E27FC236}">
                <a16:creationId xmlns:a16="http://schemas.microsoft.com/office/drawing/2014/main" id="{583ABB34-3F34-4D88-8FC5-FB19B48AC4F0}"/>
              </a:ext>
            </a:extLst>
          </p:cNvPr>
          <p:cNvGrpSpPr/>
          <p:nvPr/>
        </p:nvGrpSpPr>
        <p:grpSpPr>
          <a:xfrm>
            <a:off x="457558" y="3067063"/>
            <a:ext cx="4682966" cy="1258729"/>
            <a:chOff x="610076" y="4089417"/>
            <a:chExt cx="6243955" cy="1678305"/>
          </a:xfrm>
        </p:grpSpPr>
        <p:sp>
          <p:nvSpPr>
            <p:cNvPr id="18" name="object 20">
              <a:extLst>
                <a:ext uri="{FF2B5EF4-FFF2-40B4-BE49-F238E27FC236}">
                  <a16:creationId xmlns:a16="http://schemas.microsoft.com/office/drawing/2014/main" id="{49CEBF21-21F2-4AB0-B7BD-7FD6882D47CB}"/>
                </a:ext>
              </a:extLst>
            </p:cNvPr>
            <p:cNvSpPr/>
            <p:nvPr/>
          </p:nvSpPr>
          <p:spPr>
            <a:xfrm>
              <a:off x="648206" y="4089417"/>
              <a:ext cx="6205855" cy="1678305"/>
            </a:xfrm>
            <a:custGeom>
              <a:avLst/>
              <a:gdLst/>
              <a:ahLst/>
              <a:cxnLst/>
              <a:rect l="l" t="t" r="r" b="b"/>
              <a:pathLst>
                <a:path w="6205855" h="1678304">
                  <a:moveTo>
                    <a:pt x="6098741" y="1677709"/>
                  </a:moveTo>
                  <a:lnTo>
                    <a:pt x="71252" y="1677709"/>
                  </a:lnTo>
                  <a:lnTo>
                    <a:pt x="66293" y="1676977"/>
                  </a:lnTo>
                  <a:lnTo>
                    <a:pt x="29728" y="1654258"/>
                  </a:lnTo>
                  <a:lnTo>
                    <a:pt x="10070" y="1620626"/>
                  </a:lnTo>
                  <a:lnTo>
                    <a:pt x="488" y="1578270"/>
                  </a:lnTo>
                  <a:lnTo>
                    <a:pt x="0" y="1570831"/>
                  </a:lnTo>
                  <a:lnTo>
                    <a:pt x="0" y="1563320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6098741" y="0"/>
                  </a:lnTo>
                  <a:lnTo>
                    <a:pt x="6141943" y="11581"/>
                  </a:lnTo>
                  <a:lnTo>
                    <a:pt x="6177426" y="38814"/>
                  </a:lnTo>
                  <a:lnTo>
                    <a:pt x="6199785" y="77553"/>
                  </a:lnTo>
                  <a:lnTo>
                    <a:pt x="6205619" y="106878"/>
                  </a:lnTo>
                  <a:lnTo>
                    <a:pt x="6205619" y="1570831"/>
                  </a:lnTo>
                  <a:lnTo>
                    <a:pt x="6194036" y="1614034"/>
                  </a:lnTo>
                  <a:lnTo>
                    <a:pt x="6166803" y="1649516"/>
                  </a:lnTo>
                  <a:lnTo>
                    <a:pt x="6128065" y="1671876"/>
                  </a:lnTo>
                  <a:lnTo>
                    <a:pt x="6106180" y="1676977"/>
                  </a:lnTo>
                  <a:lnTo>
                    <a:pt x="6098741" y="16777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1">
              <a:extLst>
                <a:ext uri="{FF2B5EF4-FFF2-40B4-BE49-F238E27FC236}">
                  <a16:creationId xmlns:a16="http://schemas.microsoft.com/office/drawing/2014/main" id="{F05C25F2-090F-4579-BE2B-5CA00F66BF75}"/>
                </a:ext>
              </a:extLst>
            </p:cNvPr>
            <p:cNvSpPr/>
            <p:nvPr/>
          </p:nvSpPr>
          <p:spPr>
            <a:xfrm>
              <a:off x="610076" y="4089683"/>
              <a:ext cx="109220" cy="1677670"/>
            </a:xfrm>
            <a:custGeom>
              <a:avLst/>
              <a:gdLst/>
              <a:ahLst/>
              <a:cxnLst/>
              <a:rect l="l" t="t" r="r" b="b"/>
              <a:pathLst>
                <a:path w="109220" h="1677670">
                  <a:moveTo>
                    <a:pt x="108888" y="1677178"/>
                  </a:moveTo>
                  <a:lnTo>
                    <a:pt x="70615" y="1668735"/>
                  </a:lnTo>
                  <a:lnTo>
                    <a:pt x="33503" y="1643939"/>
                  </a:lnTo>
                  <a:lnTo>
                    <a:pt x="8707" y="1606829"/>
                  </a:lnTo>
                  <a:lnTo>
                    <a:pt x="0" y="1563055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563055"/>
                  </a:lnTo>
                  <a:lnTo>
                    <a:pt x="79161" y="1606828"/>
                  </a:lnTo>
                  <a:lnTo>
                    <a:pt x="90211" y="1651522"/>
                  </a:lnTo>
                  <a:lnTo>
                    <a:pt x="104469" y="1674541"/>
                  </a:lnTo>
                  <a:lnTo>
                    <a:pt x="108888" y="1677178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2">
              <a:extLst>
                <a:ext uri="{FF2B5EF4-FFF2-40B4-BE49-F238E27FC236}">
                  <a16:creationId xmlns:a16="http://schemas.microsoft.com/office/drawing/2014/main" id="{D0B97BF0-B8E5-4F69-8A86-CA6EABDDF3C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95905" y="4165676"/>
              <a:ext cx="705400" cy="571946"/>
            </a:xfrm>
            <a:prstGeom prst="rect">
              <a:avLst/>
            </a:prstGeom>
          </p:spPr>
        </p:pic>
        <p:sp>
          <p:nvSpPr>
            <p:cNvPr id="21" name="object 23">
              <a:extLst>
                <a:ext uri="{FF2B5EF4-FFF2-40B4-BE49-F238E27FC236}">
                  <a16:creationId xmlns:a16="http://schemas.microsoft.com/office/drawing/2014/main" id="{150D3BAE-AE12-49C6-8DD5-4453F55B3DDD}"/>
                </a:ext>
              </a:extLst>
            </p:cNvPr>
            <p:cNvSpPr/>
            <p:nvPr/>
          </p:nvSpPr>
          <p:spPr>
            <a:xfrm>
              <a:off x="915114" y="4318196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538823" y="610076"/>
                  </a:moveTo>
                  <a:lnTo>
                    <a:pt x="71252" y="610076"/>
                  </a:lnTo>
                  <a:lnTo>
                    <a:pt x="66293" y="609587"/>
                  </a:lnTo>
                  <a:lnTo>
                    <a:pt x="29728" y="594442"/>
                  </a:lnTo>
                  <a:lnTo>
                    <a:pt x="3888" y="558373"/>
                  </a:lnTo>
                  <a:lnTo>
                    <a:pt x="0" y="538823"/>
                  </a:lnTo>
                  <a:lnTo>
                    <a:pt x="0" y="533816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538823" y="0"/>
                  </a:lnTo>
                  <a:lnTo>
                    <a:pt x="580347" y="15633"/>
                  </a:lnTo>
                  <a:lnTo>
                    <a:pt x="606187" y="51702"/>
                  </a:lnTo>
                  <a:lnTo>
                    <a:pt x="610076" y="71252"/>
                  </a:lnTo>
                  <a:lnTo>
                    <a:pt x="610076" y="538823"/>
                  </a:lnTo>
                  <a:lnTo>
                    <a:pt x="594442" y="580347"/>
                  </a:lnTo>
                  <a:lnTo>
                    <a:pt x="558373" y="606187"/>
                  </a:lnTo>
                  <a:lnTo>
                    <a:pt x="543783" y="609587"/>
                  </a:lnTo>
                  <a:lnTo>
                    <a:pt x="538823" y="610076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4">
              <a:extLst>
                <a:ext uri="{FF2B5EF4-FFF2-40B4-BE49-F238E27FC236}">
                  <a16:creationId xmlns:a16="http://schemas.microsoft.com/office/drawing/2014/main" id="{6461387E-A7BC-4F39-A3CF-E4108D7EC52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6230" y="4451650"/>
              <a:ext cx="247843" cy="343167"/>
            </a:xfrm>
            <a:prstGeom prst="rect">
              <a:avLst/>
            </a:prstGeom>
          </p:spPr>
        </p:pic>
      </p:grpSp>
      <p:sp>
        <p:nvSpPr>
          <p:cNvPr id="23" name="object 25">
            <a:extLst>
              <a:ext uri="{FF2B5EF4-FFF2-40B4-BE49-F238E27FC236}">
                <a16:creationId xmlns:a16="http://schemas.microsoft.com/office/drawing/2014/main" id="{EFB4BC9D-DC05-4751-8626-E602B1E8C344}"/>
              </a:ext>
            </a:extLst>
          </p:cNvPr>
          <p:cNvSpPr txBox="1"/>
          <p:nvPr/>
        </p:nvSpPr>
        <p:spPr>
          <a:xfrm>
            <a:off x="1305952" y="3229122"/>
            <a:ext cx="3622358" cy="6317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D293B"/>
                </a:solidFill>
                <a:latin typeface="微软雅黑"/>
                <a:cs typeface="微软雅黑"/>
              </a:rPr>
              <a:t>跨部门快速响应通道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r>
              <a:rPr sz="938" kern="0" spc="-4" dirty="0">
                <a:solidFill>
                  <a:srgbClr val="465469"/>
                </a:solidFill>
                <a:latin typeface="微软雅黑"/>
                <a:cs typeface="微软雅黑"/>
              </a:rPr>
              <a:t>组建包含技术、产品、运营的多角色风险小组。一旦触发风险阈</a:t>
            </a:r>
            <a:r>
              <a:rPr sz="938" kern="0" dirty="0">
                <a:solidFill>
                  <a:srgbClr val="465469"/>
                </a:solidFill>
                <a:latin typeface="微软雅黑"/>
                <a:cs typeface="微软雅黑"/>
              </a:rPr>
              <a:t>值，立即启动</a:t>
            </a:r>
            <a:r>
              <a:rPr sz="938" b="1" kern="0" dirty="0">
                <a:solidFill>
                  <a:srgbClr val="EF4444"/>
                </a:solidFill>
                <a:latin typeface="微软雅黑"/>
                <a:cs typeface="微软雅黑"/>
              </a:rPr>
              <a:t>红色预警通道</a:t>
            </a:r>
            <a:r>
              <a:rPr sz="938" kern="0" spc="-4" dirty="0">
                <a:solidFill>
                  <a:srgbClr val="465469"/>
                </a:solidFill>
                <a:latin typeface="微软雅黑"/>
                <a:cs typeface="微软雅黑"/>
              </a:rPr>
              <a:t>，极大压缩突发状况的决策与响应时</a:t>
            </a:r>
            <a:r>
              <a:rPr sz="938" kern="0" spc="-19" dirty="0">
                <a:solidFill>
                  <a:srgbClr val="465469"/>
                </a:solidFill>
                <a:latin typeface="微软雅黑"/>
                <a:cs typeface="微软雅黑"/>
              </a:rPr>
              <a:t>间。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6">
            <a:extLst>
              <a:ext uri="{FF2B5EF4-FFF2-40B4-BE49-F238E27FC236}">
                <a16:creationId xmlns:a16="http://schemas.microsoft.com/office/drawing/2014/main" id="{A8FC3616-134F-40C7-BAD0-6105214E252F}"/>
              </a:ext>
            </a:extLst>
          </p:cNvPr>
          <p:cNvGrpSpPr/>
          <p:nvPr/>
        </p:nvGrpSpPr>
        <p:grpSpPr>
          <a:xfrm>
            <a:off x="5426342" y="1239034"/>
            <a:ext cx="3305175" cy="3406140"/>
            <a:chOff x="7235123" y="1652045"/>
            <a:chExt cx="4406900" cy="4541520"/>
          </a:xfrm>
        </p:grpSpPr>
        <p:sp>
          <p:nvSpPr>
            <p:cNvPr id="25" name="object 27">
              <a:extLst>
                <a:ext uri="{FF2B5EF4-FFF2-40B4-BE49-F238E27FC236}">
                  <a16:creationId xmlns:a16="http://schemas.microsoft.com/office/drawing/2014/main" id="{31EE7A60-4C61-462B-AC1C-35D46F150313}"/>
                </a:ext>
              </a:extLst>
            </p:cNvPr>
            <p:cNvSpPr/>
            <p:nvPr/>
          </p:nvSpPr>
          <p:spPr>
            <a:xfrm>
              <a:off x="7337849" y="1652045"/>
              <a:ext cx="4304030" cy="4541520"/>
            </a:xfrm>
            <a:custGeom>
              <a:avLst/>
              <a:gdLst/>
              <a:ahLst/>
              <a:cxnLst/>
              <a:rect l="l" t="t" r="r" b="b"/>
              <a:pathLst>
                <a:path w="4304030" h="4541520">
                  <a:moveTo>
                    <a:pt x="3729578" y="4540291"/>
                  </a:moveTo>
                  <a:lnTo>
                    <a:pt x="136574" y="4162651"/>
                  </a:lnTo>
                  <a:lnTo>
                    <a:pt x="93229" y="4151493"/>
                  </a:lnTo>
                  <a:lnTo>
                    <a:pt x="54990" y="4128230"/>
                  </a:lnTo>
                  <a:lnTo>
                    <a:pt x="25149" y="4094871"/>
                  </a:lnTo>
                  <a:lnTo>
                    <a:pt x="6279" y="4054285"/>
                  </a:lnTo>
                  <a:lnTo>
                    <a:pt x="0" y="4009969"/>
                  </a:lnTo>
                  <a:lnTo>
                    <a:pt x="232" y="4002496"/>
                  </a:lnTo>
                  <a:lnTo>
                    <a:pt x="406373" y="136574"/>
                  </a:lnTo>
                  <a:lnTo>
                    <a:pt x="417531" y="93229"/>
                  </a:lnTo>
                  <a:lnTo>
                    <a:pt x="440794" y="54990"/>
                  </a:lnTo>
                  <a:lnTo>
                    <a:pt x="474152" y="25149"/>
                  </a:lnTo>
                  <a:lnTo>
                    <a:pt x="514739" y="6279"/>
                  </a:lnTo>
                  <a:lnTo>
                    <a:pt x="559055" y="0"/>
                  </a:lnTo>
                  <a:lnTo>
                    <a:pt x="566528" y="232"/>
                  </a:lnTo>
                  <a:lnTo>
                    <a:pt x="4167003" y="378473"/>
                  </a:lnTo>
                  <a:lnTo>
                    <a:pt x="4210348" y="389631"/>
                  </a:lnTo>
                  <a:lnTo>
                    <a:pt x="4248587" y="412894"/>
                  </a:lnTo>
                  <a:lnTo>
                    <a:pt x="4278428" y="446253"/>
                  </a:lnTo>
                  <a:lnTo>
                    <a:pt x="4297298" y="486839"/>
                  </a:lnTo>
                  <a:lnTo>
                    <a:pt x="4303578" y="531155"/>
                  </a:lnTo>
                  <a:lnTo>
                    <a:pt x="4303345" y="538629"/>
                  </a:lnTo>
                  <a:lnTo>
                    <a:pt x="3897205" y="4404550"/>
                  </a:lnTo>
                  <a:lnTo>
                    <a:pt x="3886047" y="4447895"/>
                  </a:lnTo>
                  <a:lnTo>
                    <a:pt x="3862783" y="4486133"/>
                  </a:lnTo>
                  <a:lnTo>
                    <a:pt x="3829425" y="4515975"/>
                  </a:lnTo>
                  <a:lnTo>
                    <a:pt x="3788838" y="4534845"/>
                  </a:lnTo>
                  <a:lnTo>
                    <a:pt x="3744523" y="4541125"/>
                  </a:lnTo>
                  <a:lnTo>
                    <a:pt x="3737049" y="4540892"/>
                  </a:lnTo>
                  <a:lnTo>
                    <a:pt x="3729578" y="4540291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8">
              <a:extLst>
                <a:ext uri="{FF2B5EF4-FFF2-40B4-BE49-F238E27FC236}">
                  <a16:creationId xmlns:a16="http://schemas.microsoft.com/office/drawing/2014/main" id="{2B74C921-D781-4CA2-9A62-9A47A0E957E6}"/>
                </a:ext>
              </a:extLst>
            </p:cNvPr>
            <p:cNvSpPr/>
            <p:nvPr/>
          </p:nvSpPr>
          <p:spPr>
            <a:xfrm>
              <a:off x="7288546" y="1747872"/>
              <a:ext cx="4097020" cy="4349750"/>
            </a:xfrm>
            <a:custGeom>
              <a:avLst/>
              <a:gdLst/>
              <a:ahLst/>
              <a:cxnLst/>
              <a:rect l="l" t="t" r="r" b="b"/>
              <a:pathLst>
                <a:path w="4097020" h="4349750">
                  <a:moveTo>
                    <a:pt x="203244" y="4213936"/>
                  </a:moveTo>
                  <a:lnTo>
                    <a:pt x="196" y="339549"/>
                  </a:lnTo>
                  <a:lnTo>
                    <a:pt x="0" y="332525"/>
                  </a:lnTo>
                  <a:lnTo>
                    <a:pt x="148" y="325517"/>
                  </a:lnTo>
                  <a:lnTo>
                    <a:pt x="8201" y="284336"/>
                  </a:lnTo>
                  <a:lnTo>
                    <a:pt x="27859" y="247264"/>
                  </a:lnTo>
                  <a:lnTo>
                    <a:pt x="57434" y="217497"/>
                  </a:lnTo>
                  <a:lnTo>
                    <a:pt x="94375" y="197594"/>
                  </a:lnTo>
                  <a:lnTo>
                    <a:pt x="135503" y="189275"/>
                  </a:lnTo>
                  <a:lnTo>
                    <a:pt x="3743347" y="196"/>
                  </a:lnTo>
                  <a:lnTo>
                    <a:pt x="3750371" y="0"/>
                  </a:lnTo>
                  <a:lnTo>
                    <a:pt x="3757379" y="148"/>
                  </a:lnTo>
                  <a:lnTo>
                    <a:pt x="3798560" y="8201"/>
                  </a:lnTo>
                  <a:lnTo>
                    <a:pt x="3835632" y="27859"/>
                  </a:lnTo>
                  <a:lnTo>
                    <a:pt x="3865399" y="57434"/>
                  </a:lnTo>
                  <a:lnTo>
                    <a:pt x="3885302" y="94375"/>
                  </a:lnTo>
                  <a:lnTo>
                    <a:pt x="3893621" y="135503"/>
                  </a:lnTo>
                  <a:lnTo>
                    <a:pt x="4096669" y="4009890"/>
                  </a:lnTo>
                  <a:lnTo>
                    <a:pt x="4096865" y="4016914"/>
                  </a:lnTo>
                  <a:lnTo>
                    <a:pt x="4096717" y="4023922"/>
                  </a:lnTo>
                  <a:lnTo>
                    <a:pt x="4088664" y="4065102"/>
                  </a:lnTo>
                  <a:lnTo>
                    <a:pt x="4069006" y="4102175"/>
                  </a:lnTo>
                  <a:lnTo>
                    <a:pt x="4039431" y="4131941"/>
                  </a:lnTo>
                  <a:lnTo>
                    <a:pt x="4002490" y="4151844"/>
                  </a:lnTo>
                  <a:lnTo>
                    <a:pt x="3961362" y="4160164"/>
                  </a:lnTo>
                  <a:lnTo>
                    <a:pt x="353518" y="4349243"/>
                  </a:lnTo>
                  <a:lnTo>
                    <a:pt x="346494" y="4349439"/>
                  </a:lnTo>
                  <a:lnTo>
                    <a:pt x="339486" y="4349290"/>
                  </a:lnTo>
                  <a:lnTo>
                    <a:pt x="298304" y="4341237"/>
                  </a:lnTo>
                  <a:lnTo>
                    <a:pt x="261233" y="4321579"/>
                  </a:lnTo>
                  <a:lnTo>
                    <a:pt x="231466" y="4292004"/>
                  </a:lnTo>
                  <a:lnTo>
                    <a:pt x="211563" y="4255063"/>
                  </a:lnTo>
                  <a:lnTo>
                    <a:pt x="203244" y="4213936"/>
                  </a:lnTo>
                  <a:close/>
                </a:path>
              </a:pathLst>
            </a:custGeom>
            <a:ln w="19064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9">
              <a:extLst>
                <a:ext uri="{FF2B5EF4-FFF2-40B4-BE49-F238E27FC236}">
                  <a16:creationId xmlns:a16="http://schemas.microsoft.com/office/drawing/2014/main" id="{1EC7053B-E730-4FBF-B87B-F7EFCDBCADA2}"/>
                </a:ext>
              </a:extLst>
            </p:cNvPr>
            <p:cNvSpPr/>
            <p:nvPr/>
          </p:nvSpPr>
          <p:spPr>
            <a:xfrm>
              <a:off x="7235123" y="1925553"/>
              <a:ext cx="4356735" cy="4003675"/>
            </a:xfrm>
            <a:custGeom>
              <a:avLst/>
              <a:gdLst/>
              <a:ahLst/>
              <a:cxnLst/>
              <a:rect l="l" t="t" r="r" b="b"/>
              <a:pathLst>
                <a:path w="4356734" h="4003675">
                  <a:moveTo>
                    <a:pt x="4249447" y="4003625"/>
                  </a:moveTo>
                  <a:lnTo>
                    <a:pt x="106878" y="4003625"/>
                  </a:lnTo>
                  <a:lnTo>
                    <a:pt x="99439" y="4002892"/>
                  </a:lnTo>
                  <a:lnTo>
                    <a:pt x="57083" y="3988519"/>
                  </a:lnTo>
                  <a:lnTo>
                    <a:pt x="23450" y="3959032"/>
                  </a:lnTo>
                  <a:lnTo>
                    <a:pt x="3663" y="3918918"/>
                  </a:lnTo>
                  <a:lnTo>
                    <a:pt x="0" y="3896747"/>
                  </a:lnTo>
                  <a:lnTo>
                    <a:pt x="0" y="3889236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49447" y="0"/>
                  </a:lnTo>
                  <a:lnTo>
                    <a:pt x="4292650" y="11581"/>
                  </a:lnTo>
                  <a:lnTo>
                    <a:pt x="4328132" y="38814"/>
                  </a:lnTo>
                  <a:lnTo>
                    <a:pt x="4350492" y="77553"/>
                  </a:lnTo>
                  <a:lnTo>
                    <a:pt x="4356325" y="106878"/>
                  </a:lnTo>
                  <a:lnTo>
                    <a:pt x="4356325" y="3896747"/>
                  </a:lnTo>
                  <a:lnTo>
                    <a:pt x="4344743" y="3939950"/>
                  </a:lnTo>
                  <a:lnTo>
                    <a:pt x="4317510" y="3975432"/>
                  </a:lnTo>
                  <a:lnTo>
                    <a:pt x="4278772" y="3997791"/>
                  </a:lnTo>
                  <a:lnTo>
                    <a:pt x="4256886" y="4002892"/>
                  </a:lnTo>
                  <a:lnTo>
                    <a:pt x="4249447" y="40036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30">
              <a:extLst>
                <a:ext uri="{FF2B5EF4-FFF2-40B4-BE49-F238E27FC236}">
                  <a16:creationId xmlns:a16="http://schemas.microsoft.com/office/drawing/2014/main" id="{560D2A3C-521A-49D2-9319-F21955F70B5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1383" y="2001812"/>
              <a:ext cx="4203807" cy="3851105"/>
            </a:xfrm>
            <a:prstGeom prst="rect">
              <a:avLst/>
            </a:prstGeom>
          </p:spPr>
        </p:pic>
        <p:sp>
          <p:nvSpPr>
            <p:cNvPr id="29" name="object 31">
              <a:extLst>
                <a:ext uri="{FF2B5EF4-FFF2-40B4-BE49-F238E27FC236}">
                  <a16:creationId xmlns:a16="http://schemas.microsoft.com/office/drawing/2014/main" id="{4FFE655C-7C1F-4A65-91FB-A1E54E29D5BC}"/>
                </a:ext>
              </a:extLst>
            </p:cNvPr>
            <p:cNvSpPr/>
            <p:nvPr/>
          </p:nvSpPr>
          <p:spPr>
            <a:xfrm>
              <a:off x="7387642" y="5395361"/>
              <a:ext cx="1182370" cy="381635"/>
            </a:xfrm>
            <a:custGeom>
              <a:avLst/>
              <a:gdLst/>
              <a:ahLst/>
              <a:cxnLst/>
              <a:rect l="l" t="t" r="r" b="b"/>
              <a:pathLst>
                <a:path w="1182370" h="381635">
                  <a:moveTo>
                    <a:pt x="1110770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110770" y="0"/>
                  </a:lnTo>
                  <a:lnTo>
                    <a:pt x="1152294" y="15633"/>
                  </a:lnTo>
                  <a:lnTo>
                    <a:pt x="1178133" y="51702"/>
                  </a:lnTo>
                  <a:lnTo>
                    <a:pt x="1182022" y="71252"/>
                  </a:lnTo>
                  <a:lnTo>
                    <a:pt x="1182022" y="310045"/>
                  </a:lnTo>
                  <a:lnTo>
                    <a:pt x="1166388" y="351568"/>
                  </a:lnTo>
                  <a:lnTo>
                    <a:pt x="1130320" y="377408"/>
                  </a:lnTo>
                  <a:lnTo>
                    <a:pt x="1115729" y="380808"/>
                  </a:lnTo>
                  <a:lnTo>
                    <a:pt x="1110770" y="381297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0" name="object 32">
            <a:extLst>
              <a:ext uri="{FF2B5EF4-FFF2-40B4-BE49-F238E27FC236}">
                <a16:creationId xmlns:a16="http://schemas.microsoft.com/office/drawing/2014/main" id="{8C911AA5-4A12-4C2E-81F1-943EC190D9A2}"/>
              </a:ext>
            </a:extLst>
          </p:cNvPr>
          <p:cNvSpPr txBox="1"/>
          <p:nvPr/>
        </p:nvSpPr>
        <p:spPr>
          <a:xfrm>
            <a:off x="5705137" y="4115638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8" dirty="0">
                <a:solidFill>
                  <a:srgbClr val="334054"/>
                </a:solidFill>
                <a:latin typeface="微软雅黑"/>
                <a:cs typeface="微软雅黑"/>
              </a:rPr>
              <a:t>流程协同示意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645313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2448</Words>
  <Application>Microsoft Office PowerPoint</Application>
  <DocSecurity>0</DocSecurity>
  <PresentationFormat>全屏显示(16:9)</PresentationFormat>
  <Paragraphs>279</Paragraphs>
  <Slides>18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6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PowerPoint 演示文稿</vt:lpstr>
      <vt:lpstr>课程目标 Course Objectives</vt:lpstr>
      <vt:lpstr>项目导入：Notion产品演进</vt:lpstr>
      <vt:lpstr>课堂思考 Classroom Reflection &amp; Analysis</vt:lpstr>
      <vt:lpstr>项目风险计划与动态调整</vt:lpstr>
      <vt:lpstr>项目风险计划与动态调整</vt:lpstr>
      <vt:lpstr>项目风险计划与动态调整</vt:lpstr>
      <vt:lpstr>项目风险计划与动态调整</vt:lpstr>
      <vt:lpstr>修改基准计划的流程与原则</vt:lpstr>
      <vt:lpstr>修改基准计划的流程与原则</vt:lpstr>
      <vt:lpstr>修改基准计划的流程与原则</vt:lpstr>
      <vt:lpstr>项目状态评估与协调机制</vt:lpstr>
      <vt:lpstr>项目状态评估与协调机制</vt:lpstr>
      <vt:lpstr>项目状态评估与协调机制</vt:lpstr>
      <vt:lpstr>项目状态评估与协调机制</vt:lpstr>
      <vt:lpstr>课程总结 Course Summary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19</cp:revision>
  <dcterms:modified xsi:type="dcterms:W3CDTF">2026-01-21T14:01:20Z</dcterms:modified>
</cp:coreProperties>
</file>