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0"/>
  </p:notesMasterIdLst>
  <p:sldIdLst>
    <p:sldId id="256" r:id="rId3"/>
    <p:sldId id="257" r:id="rId4"/>
    <p:sldId id="258" r:id="rId5"/>
    <p:sldId id="371" r:id="rId6"/>
    <p:sldId id="373" r:id="rId7"/>
    <p:sldId id="377" r:id="rId8"/>
    <p:sldId id="376" r:id="rId9"/>
    <p:sldId id="369" r:id="rId10"/>
    <p:sldId id="372" r:id="rId11"/>
    <p:sldId id="370" r:id="rId12"/>
    <p:sldId id="366" r:id="rId13"/>
    <p:sldId id="375" r:id="rId14"/>
    <p:sldId id="378" r:id="rId15"/>
    <p:sldId id="379" r:id="rId16"/>
    <p:sldId id="380" r:id="rId17"/>
    <p:sldId id="268" r:id="rId18"/>
    <p:sldId id="275" r:id="rId19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056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63078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594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9662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256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606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4138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982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0897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51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314926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05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8DD595-92FD-42E1-8F72-1575015D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422" y="236412"/>
            <a:ext cx="1314926" cy="16619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BAC5FD1-46B1-4BD4-B9C9-2432076A9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8301" y="2315437"/>
            <a:ext cx="6034563" cy="138499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6ACE2E4-2EB7-4F36-A333-DC24B4DE63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5BD1CAB-A3B7-41A8-AA94-A0FC43AD7F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A76F99-AFAB-409F-8538-28EB48FCC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728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314926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58301" y="2315437"/>
            <a:ext cx="6034563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93C4FD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584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1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93C4FD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689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314926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58301" y="2315437"/>
            <a:ext cx="6034563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93C4FD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4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576479" y="0"/>
            <a:ext cx="3567589" cy="3574733"/>
          </a:xfrm>
          <a:custGeom>
            <a:avLst/>
            <a:gdLst/>
            <a:ahLst/>
            <a:cxnLst/>
            <a:rect l="l" t="t" r="r" b="b"/>
            <a:pathLst>
              <a:path w="4756784" h="4766310">
                <a:moveTo>
                  <a:pt x="4756546" y="4766221"/>
                </a:moveTo>
                <a:lnTo>
                  <a:pt x="0" y="4766221"/>
                </a:lnTo>
                <a:lnTo>
                  <a:pt x="0" y="0"/>
                </a:lnTo>
                <a:lnTo>
                  <a:pt x="4756546" y="0"/>
                </a:lnTo>
                <a:lnTo>
                  <a:pt x="4756546" y="4766221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314926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81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  <p:sldLayoutId id="214748366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314926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58301" y="2315437"/>
            <a:ext cx="60345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93C4FD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614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26.png"/><Relationship Id="rId21" Type="http://schemas.openxmlformats.org/officeDocument/2006/relationships/image" Target="../media/image129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27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267603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9-2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互联网产品迭代创新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D7D7D4C1-BC78-4BA6-88F9-55601F2444C3}"/>
              </a:ext>
            </a:extLst>
          </p:cNvPr>
          <p:cNvSpPr txBox="1"/>
          <p:nvPr/>
        </p:nvSpPr>
        <p:spPr>
          <a:xfrm>
            <a:off x="4173388" y="1372645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3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互联网产品开发评估与迭代创新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104" y="1314694"/>
            <a:ext cx="5022464" cy="1660727"/>
          </a:xfrm>
        </p:spPr>
        <p:txBody>
          <a:bodyPr/>
          <a:lstStyle/>
          <a:p>
            <a:r>
              <a:rPr lang="zh-CN" altLang="en-US" dirty="0"/>
              <a:t>迭代核心关注点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互联网产品迭代创新</a:t>
            </a:r>
          </a:p>
        </p:txBody>
      </p:sp>
    </p:spTree>
    <p:extLst>
      <p:ext uri="{BB962C8B-B14F-4D97-AF65-F5344CB8AC3E}">
        <p14:creationId xmlns:p14="http://schemas.microsoft.com/office/powerpoint/2010/main" val="74015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9131" y="669037"/>
            <a:ext cx="7879157" cy="386225"/>
          </a:xfrm>
        </p:spPr>
        <p:txBody>
          <a:bodyPr/>
          <a:lstStyle/>
          <a:p>
            <a:r>
              <a:rPr lang="zh-CN" altLang="en-US" dirty="0"/>
              <a:t>迭代核心关注点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迭代核心关注点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585802BB-75D0-42F0-B791-AB84E4F6861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5090324"/>
            <a:ext cx="9143888" cy="53064"/>
          </a:xfrm>
          <a:prstGeom prst="rect">
            <a:avLst/>
          </a:prstGeom>
        </p:spPr>
      </p:pic>
      <p:pic>
        <p:nvPicPr>
          <p:cNvPr id="7" name="object 11">
            <a:extLst>
              <a:ext uri="{FF2B5EF4-FFF2-40B4-BE49-F238E27FC236}">
                <a16:creationId xmlns:a16="http://schemas.microsoft.com/office/drawing/2014/main" id="{E504067A-8606-4345-ABC1-44E86B4A54E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973" y="972309"/>
            <a:ext cx="2287786" cy="3832041"/>
          </a:xfrm>
          <a:prstGeom prst="rect">
            <a:avLst/>
          </a:prstGeom>
        </p:spPr>
      </p:pic>
      <p:sp>
        <p:nvSpPr>
          <p:cNvPr id="12" name="object 12">
            <a:extLst>
              <a:ext uri="{FF2B5EF4-FFF2-40B4-BE49-F238E27FC236}">
                <a16:creationId xmlns:a16="http://schemas.microsoft.com/office/drawing/2014/main" id="{C0FDE520-D312-4C04-BE35-EECB15C68C59}"/>
              </a:ext>
            </a:extLst>
          </p:cNvPr>
          <p:cNvSpPr txBox="1"/>
          <p:nvPr/>
        </p:nvSpPr>
        <p:spPr>
          <a:xfrm>
            <a:off x="448032" y="4051294"/>
            <a:ext cx="1921193" cy="5360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协同进化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88" kern="0" spc="-4" dirty="0">
                <a:solidFill>
                  <a:srgbClr val="FFFFFF"/>
                </a:solidFill>
                <a:latin typeface="微软雅黑"/>
                <a:cs typeface="微软雅黑"/>
              </a:rPr>
              <a:t>把控节奏、引导参与、平衡数据与创新，三者如齿轮般紧密咬合，驱动产品良性迭代。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1BE21309-5D3A-434F-882A-5966DC4302E8}"/>
              </a:ext>
            </a:extLst>
          </p:cNvPr>
          <p:cNvGrpSpPr/>
          <p:nvPr/>
        </p:nvGrpSpPr>
        <p:grpSpPr>
          <a:xfrm>
            <a:off x="2859732" y="972309"/>
            <a:ext cx="1887855" cy="3832384"/>
            <a:chOff x="3812976" y="1296412"/>
            <a:chExt cx="2517140" cy="5109845"/>
          </a:xfrm>
        </p:grpSpPr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E32E4FE0-3F5D-489B-B142-A4A9146A4A81}"/>
                </a:ext>
              </a:extLst>
            </p:cNvPr>
            <p:cNvSpPr/>
            <p:nvPr/>
          </p:nvSpPr>
          <p:spPr>
            <a:xfrm>
              <a:off x="3812976" y="1315476"/>
              <a:ext cx="2517140" cy="5090795"/>
            </a:xfrm>
            <a:custGeom>
              <a:avLst/>
              <a:gdLst/>
              <a:ahLst/>
              <a:cxnLst/>
              <a:rect l="l" t="t" r="r" b="b"/>
              <a:pathLst>
                <a:path w="2517140" h="5090795">
                  <a:moveTo>
                    <a:pt x="2364045" y="5090323"/>
                  </a:moveTo>
                  <a:lnTo>
                    <a:pt x="152519" y="5090323"/>
                  </a:lnTo>
                  <a:lnTo>
                    <a:pt x="145026" y="5090140"/>
                  </a:lnTo>
                  <a:lnTo>
                    <a:pt x="101145" y="5081411"/>
                  </a:lnTo>
                  <a:lnTo>
                    <a:pt x="61655" y="5060304"/>
                  </a:lnTo>
                  <a:lnTo>
                    <a:pt x="30019" y="5028667"/>
                  </a:lnTo>
                  <a:lnTo>
                    <a:pt x="8911" y="4989178"/>
                  </a:lnTo>
                  <a:lnTo>
                    <a:pt x="183" y="4945297"/>
                  </a:lnTo>
                  <a:lnTo>
                    <a:pt x="0" y="493780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364045" y="0"/>
                  </a:lnTo>
                  <a:lnTo>
                    <a:pt x="2408319" y="5745"/>
                  </a:lnTo>
                  <a:lnTo>
                    <a:pt x="2448780" y="22491"/>
                  </a:lnTo>
                  <a:lnTo>
                    <a:pt x="2481945" y="48790"/>
                  </a:lnTo>
                  <a:lnTo>
                    <a:pt x="2504954" y="82383"/>
                  </a:lnTo>
                  <a:lnTo>
                    <a:pt x="2515831" y="120373"/>
                  </a:lnTo>
                  <a:lnTo>
                    <a:pt x="2516564" y="133454"/>
                  </a:lnTo>
                  <a:lnTo>
                    <a:pt x="2516564" y="4937804"/>
                  </a:lnTo>
                  <a:lnTo>
                    <a:pt x="2509998" y="4982078"/>
                  </a:lnTo>
                  <a:lnTo>
                    <a:pt x="2490860" y="5022539"/>
                  </a:lnTo>
                  <a:lnTo>
                    <a:pt x="2460803" y="5055704"/>
                  </a:lnTo>
                  <a:lnTo>
                    <a:pt x="2422411" y="5078713"/>
                  </a:lnTo>
                  <a:lnTo>
                    <a:pt x="2378995" y="5089591"/>
                  </a:lnTo>
                  <a:lnTo>
                    <a:pt x="2364045" y="50903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DD0E68A-524D-42AC-9033-D0455DB85833}"/>
                </a:ext>
              </a:extLst>
            </p:cNvPr>
            <p:cNvSpPr/>
            <p:nvPr/>
          </p:nvSpPr>
          <p:spPr>
            <a:xfrm>
              <a:off x="3812976" y="1296412"/>
              <a:ext cx="2517140" cy="153035"/>
            </a:xfrm>
            <a:custGeom>
              <a:avLst/>
              <a:gdLst/>
              <a:ahLst/>
              <a:cxnLst/>
              <a:rect l="l" t="t" r="r" b="b"/>
              <a:pathLst>
                <a:path w="2517140" h="153034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364045" y="0"/>
                  </a:lnTo>
                  <a:lnTo>
                    <a:pt x="2408252" y="6530"/>
                  </a:lnTo>
                  <a:lnTo>
                    <a:pt x="2448796" y="25680"/>
                  </a:lnTo>
                  <a:lnTo>
                    <a:pt x="2464686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517140" h="153034">
                  <a:moveTo>
                    <a:pt x="2516564" y="152519"/>
                  </a:moveTo>
                  <a:lnTo>
                    <a:pt x="2504954" y="108743"/>
                  </a:lnTo>
                  <a:lnTo>
                    <a:pt x="2471892" y="71633"/>
                  </a:lnTo>
                  <a:lnTo>
                    <a:pt x="2436014" y="51652"/>
                  </a:lnTo>
                  <a:lnTo>
                    <a:pt x="2393805" y="40306"/>
                  </a:lnTo>
                  <a:lnTo>
                    <a:pt x="2364045" y="38129"/>
                  </a:lnTo>
                  <a:lnTo>
                    <a:pt x="2464686" y="38129"/>
                  </a:lnTo>
                  <a:lnTo>
                    <a:pt x="2490883" y="67767"/>
                  </a:lnTo>
                  <a:lnTo>
                    <a:pt x="2510033" y="108311"/>
                  </a:lnTo>
                  <a:lnTo>
                    <a:pt x="2515838" y="137494"/>
                  </a:lnTo>
                  <a:lnTo>
                    <a:pt x="2516564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D86719CA-1B99-4630-952E-0CBA1F774128}"/>
                </a:ext>
              </a:extLst>
            </p:cNvPr>
            <p:cNvSpPr/>
            <p:nvPr/>
          </p:nvSpPr>
          <p:spPr>
            <a:xfrm>
              <a:off x="4041755" y="156332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B73E9DC7-2DD2-428C-A25B-720DCA49E9B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13339" y="1715839"/>
              <a:ext cx="200181" cy="228778"/>
            </a:xfrm>
            <a:prstGeom prst="rect">
              <a:avLst/>
            </a:prstGeom>
          </p:spPr>
        </p:pic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27120200-9BC3-4E42-92D5-80BEF4326508}"/>
              </a:ext>
            </a:extLst>
          </p:cNvPr>
          <p:cNvSpPr txBox="1"/>
          <p:nvPr/>
        </p:nvSpPr>
        <p:spPr>
          <a:xfrm>
            <a:off x="3021792" y="1713464"/>
            <a:ext cx="591026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版本节奏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817F7D8-99CF-4AC1-88BF-6E69365BD751}"/>
              </a:ext>
            </a:extLst>
          </p:cNvPr>
          <p:cNvSpPr/>
          <p:nvPr/>
        </p:nvSpPr>
        <p:spPr>
          <a:xfrm>
            <a:off x="3031316" y="1973215"/>
            <a:ext cx="343376" cy="29051"/>
          </a:xfrm>
          <a:custGeom>
            <a:avLst/>
            <a:gdLst/>
            <a:ahLst/>
            <a:cxnLst/>
            <a:rect l="l" t="t" r="r" b="b"/>
            <a:pathLst>
              <a:path w="457835" h="38735">
                <a:moveTo>
                  <a:pt x="441020" y="38129"/>
                </a:moveTo>
                <a:lnTo>
                  <a:pt x="16536" y="38129"/>
                </a:lnTo>
                <a:lnTo>
                  <a:pt x="14104" y="37645"/>
                </a:lnTo>
                <a:lnTo>
                  <a:pt x="0" y="21592"/>
                </a:lnTo>
                <a:lnTo>
                  <a:pt x="0" y="19064"/>
                </a:lnTo>
                <a:lnTo>
                  <a:pt x="0" y="16536"/>
                </a:lnTo>
                <a:lnTo>
                  <a:pt x="16536" y="0"/>
                </a:lnTo>
                <a:lnTo>
                  <a:pt x="441020" y="0"/>
                </a:lnTo>
                <a:lnTo>
                  <a:pt x="457557" y="16536"/>
                </a:lnTo>
                <a:lnTo>
                  <a:pt x="457557" y="21592"/>
                </a:lnTo>
                <a:lnTo>
                  <a:pt x="443452" y="37645"/>
                </a:lnTo>
                <a:lnTo>
                  <a:pt x="441020" y="38129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B3B65A92-F6DC-4CA9-A636-095D3476C79C}"/>
              </a:ext>
            </a:extLst>
          </p:cNvPr>
          <p:cNvSpPr txBox="1"/>
          <p:nvPr/>
        </p:nvSpPr>
        <p:spPr>
          <a:xfrm>
            <a:off x="3021792" y="2113826"/>
            <a:ext cx="1520666" cy="8457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788" b="1" kern="0" spc="-4" dirty="0">
                <a:solidFill>
                  <a:srgbClr val="2562EB"/>
                </a:solidFill>
                <a:latin typeface="微软雅黑"/>
                <a:cs typeface="微软雅黑"/>
              </a:rPr>
              <a:t>快慢结合 </a:t>
            </a:r>
            <a:r>
              <a:rPr sz="788" b="1" kern="0" dirty="0">
                <a:solidFill>
                  <a:srgbClr val="2562EB"/>
                </a:solidFill>
                <a:latin typeface="微软雅黑"/>
                <a:cs typeface="微软雅黑"/>
              </a:rPr>
              <a:t>·</a:t>
            </a:r>
            <a:r>
              <a:rPr sz="788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 节点配合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000"/>
              </a:lnSpc>
              <a:spcBef>
                <a:spcPts val="581"/>
              </a:spcBef>
            </a:pPr>
            <a:r>
              <a:rPr sz="788" kern="0" spc="-4" dirty="0">
                <a:solidFill>
                  <a:srgbClr val="4A5462"/>
                </a:solidFill>
                <a:latin typeface="微软雅黑"/>
                <a:cs typeface="微软雅黑"/>
              </a:rPr>
              <a:t>兼顾市场响应速度与用户体验稳定性。结合热点时间发布更新，避开使用高峰，通过合理的发布频率维持用户新鲜感与产品稳定性。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21">
            <a:extLst>
              <a:ext uri="{FF2B5EF4-FFF2-40B4-BE49-F238E27FC236}">
                <a16:creationId xmlns:a16="http://schemas.microsoft.com/office/drawing/2014/main" id="{D77AD6C8-C6E7-4C0A-8BF2-DCCCFD9CEBF1}"/>
              </a:ext>
            </a:extLst>
          </p:cNvPr>
          <p:cNvGrpSpPr/>
          <p:nvPr/>
        </p:nvGrpSpPr>
        <p:grpSpPr>
          <a:xfrm>
            <a:off x="4918739" y="972309"/>
            <a:ext cx="1887855" cy="3832384"/>
            <a:chOff x="6558319" y="1296412"/>
            <a:chExt cx="2517140" cy="5109845"/>
          </a:xfrm>
        </p:grpSpPr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7A1CAE28-24E7-48EB-AC52-4C93EDED7691}"/>
                </a:ext>
              </a:extLst>
            </p:cNvPr>
            <p:cNvSpPr/>
            <p:nvPr/>
          </p:nvSpPr>
          <p:spPr>
            <a:xfrm>
              <a:off x="6558319" y="1315476"/>
              <a:ext cx="2517140" cy="5090795"/>
            </a:xfrm>
            <a:custGeom>
              <a:avLst/>
              <a:gdLst/>
              <a:ahLst/>
              <a:cxnLst/>
              <a:rect l="l" t="t" r="r" b="b"/>
              <a:pathLst>
                <a:path w="2517140" h="5090795">
                  <a:moveTo>
                    <a:pt x="2364045" y="5090323"/>
                  </a:moveTo>
                  <a:lnTo>
                    <a:pt x="152519" y="5090323"/>
                  </a:lnTo>
                  <a:lnTo>
                    <a:pt x="145026" y="5090140"/>
                  </a:lnTo>
                  <a:lnTo>
                    <a:pt x="101145" y="5081411"/>
                  </a:lnTo>
                  <a:lnTo>
                    <a:pt x="61655" y="5060304"/>
                  </a:lnTo>
                  <a:lnTo>
                    <a:pt x="30019" y="5028667"/>
                  </a:lnTo>
                  <a:lnTo>
                    <a:pt x="8911" y="4989178"/>
                  </a:lnTo>
                  <a:lnTo>
                    <a:pt x="183" y="4945297"/>
                  </a:lnTo>
                  <a:lnTo>
                    <a:pt x="0" y="493780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364045" y="0"/>
                  </a:lnTo>
                  <a:lnTo>
                    <a:pt x="2408319" y="5745"/>
                  </a:lnTo>
                  <a:lnTo>
                    <a:pt x="2448780" y="22491"/>
                  </a:lnTo>
                  <a:lnTo>
                    <a:pt x="2481945" y="48790"/>
                  </a:lnTo>
                  <a:lnTo>
                    <a:pt x="2504954" y="82383"/>
                  </a:lnTo>
                  <a:lnTo>
                    <a:pt x="2515831" y="120373"/>
                  </a:lnTo>
                  <a:lnTo>
                    <a:pt x="2516564" y="133454"/>
                  </a:lnTo>
                  <a:lnTo>
                    <a:pt x="2516564" y="4937804"/>
                  </a:lnTo>
                  <a:lnTo>
                    <a:pt x="2509998" y="4982078"/>
                  </a:lnTo>
                  <a:lnTo>
                    <a:pt x="2490860" y="5022539"/>
                  </a:lnTo>
                  <a:lnTo>
                    <a:pt x="2460803" y="5055704"/>
                  </a:lnTo>
                  <a:lnTo>
                    <a:pt x="2422411" y="5078713"/>
                  </a:lnTo>
                  <a:lnTo>
                    <a:pt x="2378995" y="5089591"/>
                  </a:lnTo>
                  <a:lnTo>
                    <a:pt x="2364045" y="50903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8C1A8564-773D-4B15-857A-5C8DF729708F}"/>
                </a:ext>
              </a:extLst>
            </p:cNvPr>
            <p:cNvSpPr/>
            <p:nvPr/>
          </p:nvSpPr>
          <p:spPr>
            <a:xfrm>
              <a:off x="6558320" y="1296412"/>
              <a:ext cx="2517140" cy="153035"/>
            </a:xfrm>
            <a:custGeom>
              <a:avLst/>
              <a:gdLst/>
              <a:ahLst/>
              <a:cxnLst/>
              <a:rect l="l" t="t" r="r" b="b"/>
              <a:pathLst>
                <a:path w="2517140" h="153034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364045" y="0"/>
                  </a:lnTo>
                  <a:lnTo>
                    <a:pt x="2408252" y="6530"/>
                  </a:lnTo>
                  <a:lnTo>
                    <a:pt x="2448795" y="25680"/>
                  </a:lnTo>
                  <a:lnTo>
                    <a:pt x="2464686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517140" h="153034">
                  <a:moveTo>
                    <a:pt x="2516564" y="152519"/>
                  </a:moveTo>
                  <a:lnTo>
                    <a:pt x="2504953" y="108743"/>
                  </a:lnTo>
                  <a:lnTo>
                    <a:pt x="2471892" y="71633"/>
                  </a:lnTo>
                  <a:lnTo>
                    <a:pt x="2436014" y="51652"/>
                  </a:lnTo>
                  <a:lnTo>
                    <a:pt x="2393805" y="40306"/>
                  </a:lnTo>
                  <a:lnTo>
                    <a:pt x="2364045" y="38129"/>
                  </a:lnTo>
                  <a:lnTo>
                    <a:pt x="2464686" y="38129"/>
                  </a:lnTo>
                  <a:lnTo>
                    <a:pt x="2490883" y="67767"/>
                  </a:lnTo>
                  <a:lnTo>
                    <a:pt x="2510032" y="108311"/>
                  </a:lnTo>
                  <a:lnTo>
                    <a:pt x="2515838" y="137494"/>
                  </a:lnTo>
                  <a:lnTo>
                    <a:pt x="2516564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98ABCBBC-17D0-4C3E-9BE6-10BCD288AB6A}"/>
                </a:ext>
              </a:extLst>
            </p:cNvPr>
            <p:cNvSpPr/>
            <p:nvPr/>
          </p:nvSpPr>
          <p:spPr>
            <a:xfrm>
              <a:off x="6787098" y="156332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6E32B682-AD47-44C3-B75B-E4D7EF21F0A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11020" y="1715839"/>
              <a:ext cx="285973" cy="228778"/>
            </a:xfrm>
            <a:prstGeom prst="rect">
              <a:avLst/>
            </a:prstGeom>
          </p:spPr>
        </p:pic>
      </p:grpSp>
      <p:sp>
        <p:nvSpPr>
          <p:cNvPr id="26" name="object 26">
            <a:extLst>
              <a:ext uri="{FF2B5EF4-FFF2-40B4-BE49-F238E27FC236}">
                <a16:creationId xmlns:a16="http://schemas.microsoft.com/office/drawing/2014/main" id="{8300412A-E2D9-4F8E-90A4-555CEDD6D794}"/>
              </a:ext>
            </a:extLst>
          </p:cNvPr>
          <p:cNvSpPr txBox="1"/>
          <p:nvPr/>
        </p:nvSpPr>
        <p:spPr>
          <a:xfrm>
            <a:off x="5080799" y="1713464"/>
            <a:ext cx="591026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用户参与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F9DC6233-2D88-431B-BC15-AAFB972065D3}"/>
              </a:ext>
            </a:extLst>
          </p:cNvPr>
          <p:cNvSpPr/>
          <p:nvPr/>
        </p:nvSpPr>
        <p:spPr>
          <a:xfrm>
            <a:off x="5090323" y="1973215"/>
            <a:ext cx="343376" cy="29051"/>
          </a:xfrm>
          <a:custGeom>
            <a:avLst/>
            <a:gdLst/>
            <a:ahLst/>
            <a:cxnLst/>
            <a:rect l="l" t="t" r="r" b="b"/>
            <a:pathLst>
              <a:path w="457834" h="38735">
                <a:moveTo>
                  <a:pt x="441020" y="38129"/>
                </a:moveTo>
                <a:lnTo>
                  <a:pt x="16536" y="38129"/>
                </a:lnTo>
                <a:lnTo>
                  <a:pt x="14104" y="37645"/>
                </a:lnTo>
                <a:lnTo>
                  <a:pt x="0" y="21592"/>
                </a:lnTo>
                <a:lnTo>
                  <a:pt x="0" y="19064"/>
                </a:lnTo>
                <a:lnTo>
                  <a:pt x="0" y="16536"/>
                </a:lnTo>
                <a:lnTo>
                  <a:pt x="16536" y="0"/>
                </a:lnTo>
                <a:lnTo>
                  <a:pt x="441020" y="0"/>
                </a:lnTo>
                <a:lnTo>
                  <a:pt x="457557" y="16536"/>
                </a:lnTo>
                <a:lnTo>
                  <a:pt x="457557" y="21592"/>
                </a:lnTo>
                <a:lnTo>
                  <a:pt x="443452" y="37645"/>
                </a:lnTo>
                <a:lnTo>
                  <a:pt x="441020" y="38129"/>
                </a:lnTo>
                <a:close/>
              </a:path>
            </a:pathLst>
          </a:custGeom>
          <a:solidFill>
            <a:srgbClr val="13B8A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E86AB948-D118-4132-A917-B93E47FA03D2}"/>
              </a:ext>
            </a:extLst>
          </p:cNvPr>
          <p:cNvSpPr txBox="1"/>
          <p:nvPr/>
        </p:nvSpPr>
        <p:spPr>
          <a:xfrm>
            <a:off x="5080799" y="2113826"/>
            <a:ext cx="1520666" cy="8457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788" b="1" kern="0" dirty="0">
                <a:solidFill>
                  <a:srgbClr val="0D9487"/>
                </a:solidFill>
                <a:latin typeface="微软雅黑"/>
                <a:cs typeface="微软雅黑"/>
              </a:rPr>
              <a:t>UGC</a:t>
            </a:r>
            <a:r>
              <a:rPr sz="788" b="1" kern="0" spc="-4" dirty="0">
                <a:solidFill>
                  <a:srgbClr val="0D9487"/>
                </a:solidFill>
                <a:latin typeface="微软雅黑"/>
                <a:cs typeface="微软雅黑"/>
              </a:rPr>
              <a:t>反馈 </a:t>
            </a:r>
            <a:r>
              <a:rPr sz="788" b="1" kern="0" dirty="0">
                <a:solidFill>
                  <a:srgbClr val="0D9487"/>
                </a:solidFill>
                <a:latin typeface="微软雅黑"/>
                <a:cs typeface="微软雅黑"/>
              </a:rPr>
              <a:t>·</a:t>
            </a:r>
            <a:r>
              <a:rPr sz="788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 激励机制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000"/>
              </a:lnSpc>
              <a:spcBef>
                <a:spcPts val="581"/>
              </a:spcBef>
            </a:pPr>
            <a:r>
              <a:rPr sz="788" kern="0" spc="-4" dirty="0">
                <a:solidFill>
                  <a:srgbClr val="4A5462"/>
                </a:solidFill>
                <a:latin typeface="微软雅黑"/>
                <a:cs typeface="微软雅黑"/>
              </a:rPr>
              <a:t>搭建便捷反馈通道，邀请核心用户参与内测。提供积分、荣誉标识等激励措施，提升用户共创热情，增强用户归属感与忠诚度。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9">
            <a:extLst>
              <a:ext uri="{FF2B5EF4-FFF2-40B4-BE49-F238E27FC236}">
                <a16:creationId xmlns:a16="http://schemas.microsoft.com/office/drawing/2014/main" id="{236BD5AF-DF90-4C4D-BFFF-D364DDFB1BDC}"/>
              </a:ext>
            </a:extLst>
          </p:cNvPr>
          <p:cNvGrpSpPr/>
          <p:nvPr/>
        </p:nvGrpSpPr>
        <p:grpSpPr>
          <a:xfrm>
            <a:off x="6977747" y="972309"/>
            <a:ext cx="1887855" cy="3832384"/>
            <a:chOff x="9303663" y="1296412"/>
            <a:chExt cx="2517140" cy="5109845"/>
          </a:xfrm>
        </p:grpSpPr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CA288D7F-4E93-4582-8513-D580C4EFE7D1}"/>
                </a:ext>
              </a:extLst>
            </p:cNvPr>
            <p:cNvSpPr/>
            <p:nvPr/>
          </p:nvSpPr>
          <p:spPr>
            <a:xfrm>
              <a:off x="9303663" y="1315476"/>
              <a:ext cx="2517140" cy="5090795"/>
            </a:xfrm>
            <a:custGeom>
              <a:avLst/>
              <a:gdLst/>
              <a:ahLst/>
              <a:cxnLst/>
              <a:rect l="l" t="t" r="r" b="b"/>
              <a:pathLst>
                <a:path w="2517140" h="5090795">
                  <a:moveTo>
                    <a:pt x="2364045" y="5090323"/>
                  </a:moveTo>
                  <a:lnTo>
                    <a:pt x="152519" y="5090323"/>
                  </a:lnTo>
                  <a:lnTo>
                    <a:pt x="145026" y="5090140"/>
                  </a:lnTo>
                  <a:lnTo>
                    <a:pt x="101145" y="5081411"/>
                  </a:lnTo>
                  <a:lnTo>
                    <a:pt x="61655" y="5060304"/>
                  </a:lnTo>
                  <a:lnTo>
                    <a:pt x="30019" y="5028667"/>
                  </a:lnTo>
                  <a:lnTo>
                    <a:pt x="8911" y="4989178"/>
                  </a:lnTo>
                  <a:lnTo>
                    <a:pt x="183" y="4945297"/>
                  </a:lnTo>
                  <a:lnTo>
                    <a:pt x="0" y="493780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364045" y="0"/>
                  </a:lnTo>
                  <a:lnTo>
                    <a:pt x="2408319" y="5745"/>
                  </a:lnTo>
                  <a:lnTo>
                    <a:pt x="2448780" y="22491"/>
                  </a:lnTo>
                  <a:lnTo>
                    <a:pt x="2481945" y="48790"/>
                  </a:lnTo>
                  <a:lnTo>
                    <a:pt x="2504954" y="82383"/>
                  </a:lnTo>
                  <a:lnTo>
                    <a:pt x="2515831" y="120373"/>
                  </a:lnTo>
                  <a:lnTo>
                    <a:pt x="2516564" y="133454"/>
                  </a:lnTo>
                  <a:lnTo>
                    <a:pt x="2516564" y="4937804"/>
                  </a:lnTo>
                  <a:lnTo>
                    <a:pt x="2509998" y="4982078"/>
                  </a:lnTo>
                  <a:lnTo>
                    <a:pt x="2490860" y="5022539"/>
                  </a:lnTo>
                  <a:lnTo>
                    <a:pt x="2460803" y="5055704"/>
                  </a:lnTo>
                  <a:lnTo>
                    <a:pt x="2422411" y="5078713"/>
                  </a:lnTo>
                  <a:lnTo>
                    <a:pt x="2378995" y="5089591"/>
                  </a:lnTo>
                  <a:lnTo>
                    <a:pt x="2364045" y="50903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09842BD6-719E-414C-8B42-A2A22216CF9F}"/>
                </a:ext>
              </a:extLst>
            </p:cNvPr>
            <p:cNvSpPr/>
            <p:nvPr/>
          </p:nvSpPr>
          <p:spPr>
            <a:xfrm>
              <a:off x="9303663" y="1296412"/>
              <a:ext cx="2517140" cy="153035"/>
            </a:xfrm>
            <a:custGeom>
              <a:avLst/>
              <a:gdLst/>
              <a:ahLst/>
              <a:cxnLst/>
              <a:rect l="l" t="t" r="r" b="b"/>
              <a:pathLst>
                <a:path w="2517140" h="153034">
                  <a:moveTo>
                    <a:pt x="0" y="152519"/>
                  </a:moveTo>
                  <a:lnTo>
                    <a:pt x="725" y="137494"/>
                  </a:lnTo>
                  <a:lnTo>
                    <a:pt x="2901" y="122758"/>
                  </a:lnTo>
                  <a:lnTo>
                    <a:pt x="6421" y="108743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3" y="725"/>
                  </a:lnTo>
                  <a:lnTo>
                    <a:pt x="152518" y="0"/>
                  </a:lnTo>
                  <a:lnTo>
                    <a:pt x="2364045" y="0"/>
                  </a:lnTo>
                  <a:lnTo>
                    <a:pt x="2408252" y="6530"/>
                  </a:lnTo>
                  <a:lnTo>
                    <a:pt x="2448794" y="25680"/>
                  </a:lnTo>
                  <a:lnTo>
                    <a:pt x="2464685" y="38129"/>
                  </a:lnTo>
                  <a:lnTo>
                    <a:pt x="152518" y="38129"/>
                  </a:lnTo>
                  <a:lnTo>
                    <a:pt x="137493" y="38673"/>
                  </a:lnTo>
                  <a:lnTo>
                    <a:pt x="94151" y="46836"/>
                  </a:lnTo>
                  <a:lnTo>
                    <a:pt x="55807" y="64050"/>
                  </a:lnTo>
                  <a:lnTo>
                    <a:pt x="25679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517140" h="153034">
                  <a:moveTo>
                    <a:pt x="2516564" y="152519"/>
                  </a:moveTo>
                  <a:lnTo>
                    <a:pt x="2504952" y="108743"/>
                  </a:lnTo>
                  <a:lnTo>
                    <a:pt x="2471891" y="71633"/>
                  </a:lnTo>
                  <a:lnTo>
                    <a:pt x="2436013" y="51652"/>
                  </a:lnTo>
                  <a:lnTo>
                    <a:pt x="2393805" y="40306"/>
                  </a:lnTo>
                  <a:lnTo>
                    <a:pt x="2364045" y="38129"/>
                  </a:lnTo>
                  <a:lnTo>
                    <a:pt x="2464685" y="38129"/>
                  </a:lnTo>
                  <a:lnTo>
                    <a:pt x="2490882" y="67767"/>
                  </a:lnTo>
                  <a:lnTo>
                    <a:pt x="2510032" y="108311"/>
                  </a:lnTo>
                  <a:lnTo>
                    <a:pt x="2515838" y="137494"/>
                  </a:lnTo>
                  <a:lnTo>
                    <a:pt x="2516564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9355E8E2-71A1-4D67-8D62-BFD69C176F6C}"/>
                </a:ext>
              </a:extLst>
            </p:cNvPr>
            <p:cNvSpPr/>
            <p:nvPr/>
          </p:nvSpPr>
          <p:spPr>
            <a:xfrm>
              <a:off x="9532441" y="156332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33">
            <a:extLst>
              <a:ext uri="{FF2B5EF4-FFF2-40B4-BE49-F238E27FC236}">
                <a16:creationId xmlns:a16="http://schemas.microsoft.com/office/drawing/2014/main" id="{A61DCDE5-E4B7-4515-A930-C0B863C89B60}"/>
              </a:ext>
            </a:extLst>
          </p:cNvPr>
          <p:cNvSpPr txBox="1"/>
          <p:nvPr/>
        </p:nvSpPr>
        <p:spPr>
          <a:xfrm>
            <a:off x="7139807" y="1713464"/>
            <a:ext cx="734377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数据与创新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5CB9368C-F036-4F52-9DCC-7100EEE34832}"/>
              </a:ext>
            </a:extLst>
          </p:cNvPr>
          <p:cNvSpPr/>
          <p:nvPr/>
        </p:nvSpPr>
        <p:spPr>
          <a:xfrm>
            <a:off x="7149331" y="1973215"/>
            <a:ext cx="343376" cy="29051"/>
          </a:xfrm>
          <a:custGeom>
            <a:avLst/>
            <a:gdLst/>
            <a:ahLst/>
            <a:cxnLst/>
            <a:rect l="l" t="t" r="r" b="b"/>
            <a:pathLst>
              <a:path w="457834" h="38735">
                <a:moveTo>
                  <a:pt x="441020" y="38129"/>
                </a:moveTo>
                <a:lnTo>
                  <a:pt x="16536" y="38129"/>
                </a:lnTo>
                <a:lnTo>
                  <a:pt x="14104" y="37645"/>
                </a:lnTo>
                <a:lnTo>
                  <a:pt x="0" y="21592"/>
                </a:lnTo>
                <a:lnTo>
                  <a:pt x="0" y="19064"/>
                </a:lnTo>
                <a:lnTo>
                  <a:pt x="0" y="16536"/>
                </a:lnTo>
                <a:lnTo>
                  <a:pt x="16536" y="0"/>
                </a:lnTo>
                <a:lnTo>
                  <a:pt x="441020" y="0"/>
                </a:lnTo>
                <a:lnTo>
                  <a:pt x="457557" y="16536"/>
                </a:lnTo>
                <a:lnTo>
                  <a:pt x="457557" y="21592"/>
                </a:lnTo>
                <a:lnTo>
                  <a:pt x="443452" y="37645"/>
                </a:lnTo>
                <a:lnTo>
                  <a:pt x="441020" y="38129"/>
                </a:lnTo>
                <a:close/>
              </a:path>
            </a:pathLst>
          </a:custGeom>
          <a:solidFill>
            <a:srgbClr val="6266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0D4F249E-9E06-45C9-BDC8-FEE1C4DED10E}"/>
              </a:ext>
            </a:extLst>
          </p:cNvPr>
          <p:cNvSpPr txBox="1"/>
          <p:nvPr/>
        </p:nvSpPr>
        <p:spPr>
          <a:xfrm>
            <a:off x="7139807" y="2113826"/>
            <a:ext cx="1520666" cy="84574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788" b="1" kern="0" spc="-4" dirty="0">
                <a:solidFill>
                  <a:srgbClr val="4E45E4"/>
                </a:solidFill>
                <a:latin typeface="微软雅黑"/>
                <a:cs typeface="微软雅黑"/>
              </a:rPr>
              <a:t>数据驱动 </a:t>
            </a:r>
            <a:r>
              <a:rPr sz="788" b="1" kern="0" dirty="0">
                <a:solidFill>
                  <a:srgbClr val="4E45E4"/>
                </a:solidFill>
                <a:latin typeface="微软雅黑"/>
                <a:cs typeface="微软雅黑"/>
              </a:rPr>
              <a:t>·</a:t>
            </a:r>
            <a:r>
              <a:rPr sz="788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 容错试错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000"/>
              </a:lnSpc>
              <a:spcBef>
                <a:spcPts val="581"/>
              </a:spcBef>
            </a:pPr>
            <a:r>
              <a:rPr sz="788" kern="0" spc="-4" dirty="0">
                <a:solidFill>
                  <a:srgbClr val="4A5462"/>
                </a:solidFill>
                <a:latin typeface="微软雅黑"/>
                <a:cs typeface="微软雅黑"/>
              </a:rPr>
              <a:t>依托数据识别痛点优化效率，同时预留试错空间。在数据理性的基础上保持创新感性，挖掘长期潜力项目，避免陷入短视路径依赖。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版本节奏：平衡与节点配合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迭代核心关注点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FE7F3077-A0BE-4DA7-8B4C-E4B9ADFBBD6B}"/>
              </a:ext>
            </a:extLst>
          </p:cNvPr>
          <p:cNvGrpSpPr/>
          <p:nvPr/>
        </p:nvGrpSpPr>
        <p:grpSpPr>
          <a:xfrm>
            <a:off x="571947" y="1143892"/>
            <a:ext cx="4440079" cy="1201103"/>
            <a:chOff x="762595" y="1525190"/>
            <a:chExt cx="5920105" cy="1601470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E70EBDAD-A01D-4B05-AE08-6F629E373D88}"/>
                </a:ext>
              </a:extLst>
            </p:cNvPr>
            <p:cNvSpPr/>
            <p:nvPr/>
          </p:nvSpPr>
          <p:spPr>
            <a:xfrm>
              <a:off x="781660" y="1525190"/>
              <a:ext cx="5901055" cy="1601470"/>
            </a:xfrm>
            <a:custGeom>
              <a:avLst/>
              <a:gdLst/>
              <a:ahLst/>
              <a:cxnLst/>
              <a:rect l="l" t="t" r="r" b="b"/>
              <a:pathLst>
                <a:path w="5901055" h="1601470">
                  <a:moveTo>
                    <a:pt x="5793702" y="1601450"/>
                  </a:moveTo>
                  <a:lnTo>
                    <a:pt x="89065" y="1601450"/>
                  </a:lnTo>
                  <a:lnTo>
                    <a:pt x="82866" y="1600717"/>
                  </a:lnTo>
                  <a:lnTo>
                    <a:pt x="47569" y="1586344"/>
                  </a:lnTo>
                  <a:lnTo>
                    <a:pt x="19542" y="1556857"/>
                  </a:lnTo>
                  <a:lnTo>
                    <a:pt x="3052" y="1516743"/>
                  </a:lnTo>
                  <a:lnTo>
                    <a:pt x="0" y="1494571"/>
                  </a:lnTo>
                  <a:lnTo>
                    <a:pt x="0" y="148706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793702" y="0"/>
                  </a:lnTo>
                  <a:lnTo>
                    <a:pt x="5836905" y="11581"/>
                  </a:lnTo>
                  <a:lnTo>
                    <a:pt x="5872387" y="38814"/>
                  </a:lnTo>
                  <a:lnTo>
                    <a:pt x="5894747" y="77553"/>
                  </a:lnTo>
                  <a:lnTo>
                    <a:pt x="5900581" y="106878"/>
                  </a:lnTo>
                  <a:lnTo>
                    <a:pt x="5900581" y="1494571"/>
                  </a:lnTo>
                  <a:lnTo>
                    <a:pt x="5888998" y="1537774"/>
                  </a:lnTo>
                  <a:lnTo>
                    <a:pt x="5861765" y="1573257"/>
                  </a:lnTo>
                  <a:lnTo>
                    <a:pt x="5823027" y="1595617"/>
                  </a:lnTo>
                  <a:lnTo>
                    <a:pt x="5801141" y="1600717"/>
                  </a:lnTo>
                  <a:lnTo>
                    <a:pt x="5793702" y="1601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6A03DB24-EEC7-4076-ACE8-05424B5B6B49}"/>
                </a:ext>
              </a:extLst>
            </p:cNvPr>
            <p:cNvSpPr/>
            <p:nvPr/>
          </p:nvSpPr>
          <p:spPr>
            <a:xfrm>
              <a:off x="762595" y="1525190"/>
              <a:ext cx="114935" cy="1601470"/>
            </a:xfrm>
            <a:custGeom>
              <a:avLst/>
              <a:gdLst/>
              <a:ahLst/>
              <a:cxnLst/>
              <a:rect l="l" t="t" r="r" b="b"/>
              <a:pathLst>
                <a:path w="114934" h="1601470">
                  <a:moveTo>
                    <a:pt x="114389" y="1601450"/>
                  </a:moveTo>
                  <a:lnTo>
                    <a:pt x="70614" y="1592742"/>
                  </a:lnTo>
                  <a:lnTo>
                    <a:pt x="33503" y="1567946"/>
                  </a:lnTo>
                  <a:lnTo>
                    <a:pt x="8707" y="1530835"/>
                  </a:lnTo>
                  <a:lnTo>
                    <a:pt x="0" y="148706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487061"/>
                  </a:lnTo>
                  <a:lnTo>
                    <a:pt x="43934" y="1530835"/>
                  </a:lnTo>
                  <a:lnTo>
                    <a:pt x="60465" y="1567946"/>
                  </a:lnTo>
                  <a:lnTo>
                    <a:pt x="92285" y="1596552"/>
                  </a:lnTo>
                  <a:lnTo>
                    <a:pt x="106877" y="1600905"/>
                  </a:lnTo>
                  <a:lnTo>
                    <a:pt x="114389" y="160145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AF3F725B-0E00-42F2-AB11-DAEB8E9F5EA4}"/>
                </a:ext>
              </a:extLst>
            </p:cNvPr>
            <p:cNvSpPr/>
            <p:nvPr/>
          </p:nvSpPr>
          <p:spPr>
            <a:xfrm>
              <a:off x="991373" y="175396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7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BA0CB853-DE57-4087-8729-A20FCFE5EF7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295" y="1868358"/>
              <a:ext cx="285973" cy="305038"/>
            </a:xfrm>
            <a:prstGeom prst="rect">
              <a:avLst/>
            </a:prstGeom>
          </p:spPr>
        </p:pic>
      </p:grpSp>
      <p:sp>
        <p:nvSpPr>
          <p:cNvPr id="15" name="object 7">
            <a:extLst>
              <a:ext uri="{FF2B5EF4-FFF2-40B4-BE49-F238E27FC236}">
                <a16:creationId xmlns:a16="http://schemas.microsoft.com/office/drawing/2014/main" id="{EF654A07-C179-4E3E-895B-2720C166CED7}"/>
              </a:ext>
            </a:extLst>
          </p:cNvPr>
          <p:cNvSpPr txBox="1"/>
          <p:nvPr/>
        </p:nvSpPr>
        <p:spPr>
          <a:xfrm>
            <a:off x="1277354" y="1277355"/>
            <a:ext cx="3598545" cy="8867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频率平衡：稳健与敏捷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r>
              <a:rPr sz="1013" kern="0" dirty="0">
                <a:solidFill>
                  <a:srgbClr val="4A5462"/>
                </a:solidFill>
                <a:latin typeface="微软雅黑"/>
                <a:cs typeface="微软雅黑"/>
              </a:rPr>
              <a:t>兼顾市场响应速度与产品体验稳定性。成熟产品（如微信）</a:t>
            </a:r>
            <a:r>
              <a:rPr sz="10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需</a:t>
            </a: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保持稳健节奏以防干扰用户，而初创产品则应采用敏捷迭代模式，通过高频更新快速试错与验证。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8">
            <a:extLst>
              <a:ext uri="{FF2B5EF4-FFF2-40B4-BE49-F238E27FC236}">
                <a16:creationId xmlns:a16="http://schemas.microsoft.com/office/drawing/2014/main" id="{B8775F8F-C52D-41F5-88BD-C581808E9DC4}"/>
              </a:ext>
            </a:extLst>
          </p:cNvPr>
          <p:cNvGrpSpPr/>
          <p:nvPr/>
        </p:nvGrpSpPr>
        <p:grpSpPr>
          <a:xfrm>
            <a:off x="571947" y="2573758"/>
            <a:ext cx="4440079" cy="1201103"/>
            <a:chOff x="762595" y="3431678"/>
            <a:chExt cx="5920105" cy="1601470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9B7D9247-2C8F-4748-822B-9999EB4C8DA1}"/>
                </a:ext>
              </a:extLst>
            </p:cNvPr>
            <p:cNvSpPr/>
            <p:nvPr/>
          </p:nvSpPr>
          <p:spPr>
            <a:xfrm>
              <a:off x="781660" y="3431679"/>
              <a:ext cx="5901055" cy="1601470"/>
            </a:xfrm>
            <a:custGeom>
              <a:avLst/>
              <a:gdLst/>
              <a:ahLst/>
              <a:cxnLst/>
              <a:rect l="l" t="t" r="r" b="b"/>
              <a:pathLst>
                <a:path w="5901055" h="1601470">
                  <a:moveTo>
                    <a:pt x="5793702" y="1601450"/>
                  </a:moveTo>
                  <a:lnTo>
                    <a:pt x="89065" y="1601450"/>
                  </a:lnTo>
                  <a:lnTo>
                    <a:pt x="82866" y="1600717"/>
                  </a:lnTo>
                  <a:lnTo>
                    <a:pt x="47569" y="1586344"/>
                  </a:lnTo>
                  <a:lnTo>
                    <a:pt x="19542" y="1556857"/>
                  </a:lnTo>
                  <a:lnTo>
                    <a:pt x="3052" y="1516743"/>
                  </a:lnTo>
                  <a:lnTo>
                    <a:pt x="0" y="1494571"/>
                  </a:lnTo>
                  <a:lnTo>
                    <a:pt x="0" y="148706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793702" y="0"/>
                  </a:lnTo>
                  <a:lnTo>
                    <a:pt x="5836905" y="11581"/>
                  </a:lnTo>
                  <a:lnTo>
                    <a:pt x="5872387" y="38814"/>
                  </a:lnTo>
                  <a:lnTo>
                    <a:pt x="5894747" y="77553"/>
                  </a:lnTo>
                  <a:lnTo>
                    <a:pt x="5900581" y="106878"/>
                  </a:lnTo>
                  <a:lnTo>
                    <a:pt x="5900581" y="1494571"/>
                  </a:lnTo>
                  <a:lnTo>
                    <a:pt x="5888998" y="1537774"/>
                  </a:lnTo>
                  <a:lnTo>
                    <a:pt x="5861765" y="1573257"/>
                  </a:lnTo>
                  <a:lnTo>
                    <a:pt x="5823027" y="1595617"/>
                  </a:lnTo>
                  <a:lnTo>
                    <a:pt x="5801141" y="1600717"/>
                  </a:lnTo>
                  <a:lnTo>
                    <a:pt x="5793702" y="1601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07C61702-65D0-4694-AA93-9D14D96DA9A9}"/>
                </a:ext>
              </a:extLst>
            </p:cNvPr>
            <p:cNvSpPr/>
            <p:nvPr/>
          </p:nvSpPr>
          <p:spPr>
            <a:xfrm>
              <a:off x="762595" y="3431678"/>
              <a:ext cx="114935" cy="1601470"/>
            </a:xfrm>
            <a:custGeom>
              <a:avLst/>
              <a:gdLst/>
              <a:ahLst/>
              <a:cxnLst/>
              <a:rect l="l" t="t" r="r" b="b"/>
              <a:pathLst>
                <a:path w="114934" h="1601470">
                  <a:moveTo>
                    <a:pt x="114389" y="1601450"/>
                  </a:moveTo>
                  <a:lnTo>
                    <a:pt x="70614" y="1592743"/>
                  </a:lnTo>
                  <a:lnTo>
                    <a:pt x="33503" y="1567946"/>
                  </a:lnTo>
                  <a:lnTo>
                    <a:pt x="8707" y="1530835"/>
                  </a:lnTo>
                  <a:lnTo>
                    <a:pt x="0" y="148706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487061"/>
                  </a:lnTo>
                  <a:lnTo>
                    <a:pt x="43934" y="1530835"/>
                  </a:lnTo>
                  <a:lnTo>
                    <a:pt x="60465" y="1567946"/>
                  </a:lnTo>
                  <a:lnTo>
                    <a:pt x="92285" y="1596552"/>
                  </a:lnTo>
                  <a:lnTo>
                    <a:pt x="106877" y="1600906"/>
                  </a:lnTo>
                  <a:lnTo>
                    <a:pt x="114389" y="1601450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62C3487E-D447-4A26-8122-1C12E479C47A}"/>
                </a:ext>
              </a:extLst>
            </p:cNvPr>
            <p:cNvSpPr/>
            <p:nvPr/>
          </p:nvSpPr>
          <p:spPr>
            <a:xfrm>
              <a:off x="991373" y="366045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7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3C4DCAF7-809B-4FA0-85FE-5CFA8F9EF84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2957" y="3774846"/>
              <a:ext cx="200181" cy="305038"/>
            </a:xfrm>
            <a:prstGeom prst="rect">
              <a:avLst/>
            </a:prstGeom>
          </p:spPr>
        </p:pic>
      </p:grpSp>
      <p:sp>
        <p:nvSpPr>
          <p:cNvPr id="21" name="object 13">
            <a:extLst>
              <a:ext uri="{FF2B5EF4-FFF2-40B4-BE49-F238E27FC236}">
                <a16:creationId xmlns:a16="http://schemas.microsoft.com/office/drawing/2014/main" id="{F7548D87-06B1-4332-A0C9-031B01475642}"/>
              </a:ext>
            </a:extLst>
          </p:cNvPr>
          <p:cNvSpPr txBox="1"/>
          <p:nvPr/>
        </p:nvSpPr>
        <p:spPr>
          <a:xfrm>
            <a:off x="1277354" y="2707221"/>
            <a:ext cx="3598545" cy="8740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节点配合：热点与避峰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  <a:spcBef>
                <a:spcPts val="382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结合节假日或社会热点发布新版本，借势放大流量效应。同时严格避开用户业务高峰期进行更新操作，降低对用户正常使用的干扰，确保服务连续性。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4">
            <a:extLst>
              <a:ext uri="{FF2B5EF4-FFF2-40B4-BE49-F238E27FC236}">
                <a16:creationId xmlns:a16="http://schemas.microsoft.com/office/drawing/2014/main" id="{DB969542-6BB1-492B-9AA4-7738BA1054B1}"/>
              </a:ext>
            </a:extLst>
          </p:cNvPr>
          <p:cNvGrpSpPr/>
          <p:nvPr/>
        </p:nvGrpSpPr>
        <p:grpSpPr>
          <a:xfrm>
            <a:off x="571947" y="4003625"/>
            <a:ext cx="4440079" cy="1140143"/>
            <a:chOff x="762595" y="5338167"/>
            <a:chExt cx="5920105" cy="1520190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E42E5414-67BB-42E1-8C4D-9D4930004C76}"/>
                </a:ext>
              </a:extLst>
            </p:cNvPr>
            <p:cNvSpPr/>
            <p:nvPr/>
          </p:nvSpPr>
          <p:spPr>
            <a:xfrm>
              <a:off x="781660" y="5338167"/>
              <a:ext cx="5901055" cy="1520190"/>
            </a:xfrm>
            <a:custGeom>
              <a:avLst/>
              <a:gdLst/>
              <a:ahLst/>
              <a:cxnLst/>
              <a:rect l="l" t="t" r="r" b="b"/>
              <a:pathLst>
                <a:path w="5901055" h="1520190">
                  <a:moveTo>
                    <a:pt x="5892543" y="1519683"/>
                  </a:moveTo>
                  <a:lnTo>
                    <a:pt x="6697" y="1519683"/>
                  </a:lnTo>
                  <a:lnTo>
                    <a:pt x="4860" y="1514363"/>
                  </a:lnTo>
                  <a:lnTo>
                    <a:pt x="3052" y="1507211"/>
                  </a:lnTo>
                  <a:lnTo>
                    <a:pt x="610" y="1492478"/>
                  </a:lnTo>
                  <a:lnTo>
                    <a:pt x="0" y="1485039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793702" y="0"/>
                  </a:lnTo>
                  <a:lnTo>
                    <a:pt x="5836905" y="11581"/>
                  </a:lnTo>
                  <a:lnTo>
                    <a:pt x="5872388" y="38814"/>
                  </a:lnTo>
                  <a:lnTo>
                    <a:pt x="5894747" y="77553"/>
                  </a:lnTo>
                  <a:lnTo>
                    <a:pt x="5900581" y="106878"/>
                  </a:lnTo>
                  <a:lnTo>
                    <a:pt x="5900581" y="1485039"/>
                  </a:lnTo>
                  <a:lnTo>
                    <a:pt x="5899848" y="1492478"/>
                  </a:lnTo>
                  <a:lnTo>
                    <a:pt x="5896917" y="1507211"/>
                  </a:lnTo>
                  <a:lnTo>
                    <a:pt x="5894747" y="1514363"/>
                  </a:lnTo>
                  <a:lnTo>
                    <a:pt x="5892543" y="1519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5BFBD1C2-18F9-4692-B10C-2617C6987B26}"/>
                </a:ext>
              </a:extLst>
            </p:cNvPr>
            <p:cNvSpPr/>
            <p:nvPr/>
          </p:nvSpPr>
          <p:spPr>
            <a:xfrm>
              <a:off x="762595" y="5338167"/>
              <a:ext cx="114935" cy="1520190"/>
            </a:xfrm>
            <a:custGeom>
              <a:avLst/>
              <a:gdLst/>
              <a:ahLst/>
              <a:cxnLst/>
              <a:rect l="l" t="t" r="r" b="b"/>
              <a:pathLst>
                <a:path w="114934" h="1520190">
                  <a:moveTo>
                    <a:pt x="43497" y="1519683"/>
                  </a:moveTo>
                  <a:lnTo>
                    <a:pt x="8126" y="1519683"/>
                  </a:lnTo>
                  <a:lnTo>
                    <a:pt x="4897" y="1510684"/>
                  </a:lnTo>
                  <a:lnTo>
                    <a:pt x="2176" y="1499848"/>
                  </a:lnTo>
                  <a:lnTo>
                    <a:pt x="544" y="1488796"/>
                  </a:lnTo>
                  <a:lnTo>
                    <a:pt x="0" y="1477528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477528"/>
                  </a:lnTo>
                  <a:lnTo>
                    <a:pt x="38465" y="1488356"/>
                  </a:lnTo>
                  <a:lnTo>
                    <a:pt x="39471" y="1498990"/>
                  </a:lnTo>
                  <a:lnTo>
                    <a:pt x="41148" y="1509433"/>
                  </a:lnTo>
                  <a:lnTo>
                    <a:pt x="43497" y="151968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0066C79A-01D5-49BF-A0DC-F52807BA505A}"/>
                </a:ext>
              </a:extLst>
            </p:cNvPr>
            <p:cNvSpPr/>
            <p:nvPr/>
          </p:nvSpPr>
          <p:spPr>
            <a:xfrm>
              <a:off x="991373" y="55669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7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FFE2FB20-F357-466A-96C8-B5A0105C876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892" y="5681335"/>
              <a:ext cx="228778" cy="305038"/>
            </a:xfrm>
            <a:prstGeom prst="rect">
              <a:avLst/>
            </a:prstGeom>
          </p:spPr>
        </p:pic>
      </p:grpSp>
      <p:sp>
        <p:nvSpPr>
          <p:cNvPr id="27" name="object 19">
            <a:extLst>
              <a:ext uri="{FF2B5EF4-FFF2-40B4-BE49-F238E27FC236}">
                <a16:creationId xmlns:a16="http://schemas.microsoft.com/office/drawing/2014/main" id="{846B0418-88E6-4DBC-8CCD-9A6AD918180A}"/>
              </a:ext>
            </a:extLst>
          </p:cNvPr>
          <p:cNvSpPr txBox="1"/>
          <p:nvPr/>
        </p:nvSpPr>
        <p:spPr>
          <a:xfrm>
            <a:off x="1277354" y="4137087"/>
            <a:ext cx="3598545" cy="8740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市场联动：协同放大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  <a:spcBef>
                <a:spcPts val="382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版本发布并非孤立行为，需与市场推广、运营活动紧密联动。通过功能更新支撑运营玩法，实现“产品+市场”的协同效应，</a:t>
            </a:r>
            <a:r>
              <a:rPr sz="10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最大化版本价值。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0">
            <a:extLst>
              <a:ext uri="{FF2B5EF4-FFF2-40B4-BE49-F238E27FC236}">
                <a16:creationId xmlns:a16="http://schemas.microsoft.com/office/drawing/2014/main" id="{AAF8B9E3-7E70-4511-A317-FFE28CF14C5D}"/>
              </a:ext>
            </a:extLst>
          </p:cNvPr>
          <p:cNvGrpSpPr/>
          <p:nvPr/>
        </p:nvGrpSpPr>
        <p:grpSpPr>
          <a:xfrm>
            <a:off x="5499681" y="1327877"/>
            <a:ext cx="3079909" cy="3535680"/>
            <a:chOff x="7332908" y="1770503"/>
            <a:chExt cx="4106545" cy="4714240"/>
          </a:xfrm>
        </p:grpSpPr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74CBD1DB-09FB-4883-A175-5BBDF091273E}"/>
                </a:ext>
              </a:extLst>
            </p:cNvPr>
            <p:cNvSpPr/>
            <p:nvPr/>
          </p:nvSpPr>
          <p:spPr>
            <a:xfrm>
              <a:off x="7337674" y="1775269"/>
              <a:ext cx="3942079" cy="4704715"/>
            </a:xfrm>
            <a:custGeom>
              <a:avLst/>
              <a:gdLst/>
              <a:ahLst/>
              <a:cxnLst/>
              <a:rect l="l" t="t" r="r" b="b"/>
              <a:pathLst>
                <a:path w="3942079" h="4704715">
                  <a:moveTo>
                    <a:pt x="3798874" y="4582387"/>
                  </a:moveTo>
                  <a:lnTo>
                    <a:pt x="302600" y="4704479"/>
                  </a:lnTo>
                  <a:lnTo>
                    <a:pt x="295339" y="4704555"/>
                  </a:lnTo>
                  <a:lnTo>
                    <a:pt x="288101" y="4704275"/>
                  </a:lnTo>
                  <a:lnTo>
                    <a:pt x="245699" y="4695212"/>
                  </a:lnTo>
                  <a:lnTo>
                    <a:pt x="207752" y="4674234"/>
                  </a:lnTo>
                  <a:lnTo>
                    <a:pt x="177531" y="4643141"/>
                  </a:lnTo>
                  <a:lnTo>
                    <a:pt x="157634" y="4604615"/>
                  </a:lnTo>
                  <a:lnTo>
                    <a:pt x="149780" y="4561973"/>
                  </a:lnTo>
                  <a:lnTo>
                    <a:pt x="75" y="274987"/>
                  </a:lnTo>
                  <a:lnTo>
                    <a:pt x="0" y="267727"/>
                  </a:lnTo>
                  <a:lnTo>
                    <a:pt x="279" y="260489"/>
                  </a:lnTo>
                  <a:lnTo>
                    <a:pt x="9342" y="218087"/>
                  </a:lnTo>
                  <a:lnTo>
                    <a:pt x="30321" y="180140"/>
                  </a:lnTo>
                  <a:lnTo>
                    <a:pt x="61414" y="149919"/>
                  </a:lnTo>
                  <a:lnTo>
                    <a:pt x="99939" y="130022"/>
                  </a:lnTo>
                  <a:lnTo>
                    <a:pt x="142582" y="122168"/>
                  </a:lnTo>
                  <a:lnTo>
                    <a:pt x="3638857" y="75"/>
                  </a:lnTo>
                  <a:lnTo>
                    <a:pt x="3646117" y="0"/>
                  </a:lnTo>
                  <a:lnTo>
                    <a:pt x="3653355" y="279"/>
                  </a:lnTo>
                  <a:lnTo>
                    <a:pt x="3695757" y="9342"/>
                  </a:lnTo>
                  <a:lnTo>
                    <a:pt x="3733704" y="30321"/>
                  </a:lnTo>
                  <a:lnTo>
                    <a:pt x="3763925" y="61414"/>
                  </a:lnTo>
                  <a:lnTo>
                    <a:pt x="3783822" y="99939"/>
                  </a:lnTo>
                  <a:lnTo>
                    <a:pt x="3791676" y="142582"/>
                  </a:lnTo>
                  <a:lnTo>
                    <a:pt x="3941381" y="4429567"/>
                  </a:lnTo>
                  <a:lnTo>
                    <a:pt x="3941457" y="4436828"/>
                  </a:lnTo>
                  <a:lnTo>
                    <a:pt x="3941177" y="4444066"/>
                  </a:lnTo>
                  <a:lnTo>
                    <a:pt x="3932114" y="4486468"/>
                  </a:lnTo>
                  <a:lnTo>
                    <a:pt x="3911135" y="4524415"/>
                  </a:lnTo>
                  <a:lnTo>
                    <a:pt x="3880042" y="4554635"/>
                  </a:lnTo>
                  <a:lnTo>
                    <a:pt x="3841517" y="4574533"/>
                  </a:lnTo>
                  <a:lnTo>
                    <a:pt x="3798874" y="458238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DDBBD5C2-2C6B-472A-AD33-6BCBEF359650}"/>
                </a:ext>
              </a:extLst>
            </p:cNvPr>
            <p:cNvSpPr/>
            <p:nvPr/>
          </p:nvSpPr>
          <p:spPr>
            <a:xfrm>
              <a:off x="7337674" y="1775269"/>
              <a:ext cx="3942079" cy="4704715"/>
            </a:xfrm>
            <a:custGeom>
              <a:avLst/>
              <a:gdLst/>
              <a:ahLst/>
              <a:cxnLst/>
              <a:rect l="l" t="t" r="r" b="b"/>
              <a:pathLst>
                <a:path w="3942079" h="4704715">
                  <a:moveTo>
                    <a:pt x="149780" y="4561973"/>
                  </a:moveTo>
                  <a:lnTo>
                    <a:pt x="75" y="274987"/>
                  </a:lnTo>
                  <a:lnTo>
                    <a:pt x="0" y="267727"/>
                  </a:lnTo>
                  <a:lnTo>
                    <a:pt x="279" y="260489"/>
                  </a:lnTo>
                  <a:lnTo>
                    <a:pt x="9342" y="218087"/>
                  </a:lnTo>
                  <a:lnTo>
                    <a:pt x="30321" y="180140"/>
                  </a:lnTo>
                  <a:lnTo>
                    <a:pt x="61414" y="149919"/>
                  </a:lnTo>
                  <a:lnTo>
                    <a:pt x="99939" y="130022"/>
                  </a:lnTo>
                  <a:lnTo>
                    <a:pt x="142582" y="122168"/>
                  </a:lnTo>
                  <a:lnTo>
                    <a:pt x="3638857" y="75"/>
                  </a:lnTo>
                  <a:lnTo>
                    <a:pt x="3646117" y="0"/>
                  </a:lnTo>
                  <a:lnTo>
                    <a:pt x="3653355" y="279"/>
                  </a:lnTo>
                  <a:lnTo>
                    <a:pt x="3695757" y="9342"/>
                  </a:lnTo>
                  <a:lnTo>
                    <a:pt x="3733704" y="30321"/>
                  </a:lnTo>
                  <a:lnTo>
                    <a:pt x="3763925" y="61414"/>
                  </a:lnTo>
                  <a:lnTo>
                    <a:pt x="3783822" y="99939"/>
                  </a:lnTo>
                  <a:lnTo>
                    <a:pt x="3791676" y="142582"/>
                  </a:lnTo>
                  <a:lnTo>
                    <a:pt x="3941381" y="4429567"/>
                  </a:lnTo>
                  <a:lnTo>
                    <a:pt x="3941457" y="4436828"/>
                  </a:lnTo>
                  <a:lnTo>
                    <a:pt x="3941177" y="4444066"/>
                  </a:lnTo>
                  <a:lnTo>
                    <a:pt x="3932114" y="4486468"/>
                  </a:lnTo>
                  <a:lnTo>
                    <a:pt x="3911135" y="4524415"/>
                  </a:lnTo>
                  <a:lnTo>
                    <a:pt x="3880042" y="4554635"/>
                  </a:lnTo>
                  <a:lnTo>
                    <a:pt x="3841517" y="4574533"/>
                  </a:lnTo>
                  <a:lnTo>
                    <a:pt x="3798874" y="4582387"/>
                  </a:lnTo>
                  <a:lnTo>
                    <a:pt x="302600" y="4704479"/>
                  </a:lnTo>
                  <a:lnTo>
                    <a:pt x="295339" y="4704555"/>
                  </a:lnTo>
                  <a:lnTo>
                    <a:pt x="288101" y="4704275"/>
                  </a:lnTo>
                  <a:lnTo>
                    <a:pt x="245699" y="4695212"/>
                  </a:lnTo>
                  <a:lnTo>
                    <a:pt x="207752" y="4674234"/>
                  </a:lnTo>
                  <a:lnTo>
                    <a:pt x="177531" y="4643141"/>
                  </a:lnTo>
                  <a:lnTo>
                    <a:pt x="157634" y="4604615"/>
                  </a:lnTo>
                  <a:lnTo>
                    <a:pt x="149780" y="4561973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5155FA28-188E-4465-A6F4-34A11566ACAC}"/>
                </a:ext>
              </a:extLst>
            </p:cNvPr>
            <p:cNvSpPr/>
            <p:nvPr/>
          </p:nvSpPr>
          <p:spPr>
            <a:xfrm>
              <a:off x="7387642" y="2249656"/>
              <a:ext cx="4032250" cy="3965575"/>
            </a:xfrm>
            <a:custGeom>
              <a:avLst/>
              <a:gdLst/>
              <a:ahLst/>
              <a:cxnLst/>
              <a:rect l="l" t="t" r="r" b="b"/>
              <a:pathLst>
                <a:path w="40322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6065" y="42364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936898" y="0"/>
                  </a:lnTo>
                  <a:lnTo>
                    <a:pt x="3943157" y="0"/>
                  </a:lnTo>
                  <a:lnTo>
                    <a:pt x="3949356" y="610"/>
                  </a:lnTo>
                  <a:lnTo>
                    <a:pt x="3989857" y="16064"/>
                  </a:lnTo>
                  <a:lnTo>
                    <a:pt x="4019634" y="47569"/>
                  </a:lnTo>
                  <a:lnTo>
                    <a:pt x="4024966" y="58845"/>
                  </a:lnTo>
                  <a:lnTo>
                    <a:pt x="4027361" y="64627"/>
                  </a:lnTo>
                  <a:lnTo>
                    <a:pt x="4029169" y="70588"/>
                  </a:lnTo>
                  <a:lnTo>
                    <a:pt x="4030390" y="76727"/>
                  </a:lnTo>
                  <a:lnTo>
                    <a:pt x="4031611" y="82866"/>
                  </a:lnTo>
                  <a:lnTo>
                    <a:pt x="4032222" y="89065"/>
                  </a:lnTo>
                  <a:lnTo>
                    <a:pt x="4032222" y="95324"/>
                  </a:lnTo>
                  <a:lnTo>
                    <a:pt x="4032222" y="3870171"/>
                  </a:lnTo>
                  <a:lnTo>
                    <a:pt x="4032222" y="3876430"/>
                  </a:lnTo>
                  <a:lnTo>
                    <a:pt x="4031611" y="3882628"/>
                  </a:lnTo>
                  <a:lnTo>
                    <a:pt x="4030390" y="3888767"/>
                  </a:lnTo>
                  <a:lnTo>
                    <a:pt x="4029169" y="3894906"/>
                  </a:lnTo>
                  <a:lnTo>
                    <a:pt x="4016157" y="3923130"/>
                  </a:lnTo>
                  <a:lnTo>
                    <a:pt x="4012680" y="3928334"/>
                  </a:lnTo>
                  <a:lnTo>
                    <a:pt x="3979159" y="3955843"/>
                  </a:lnTo>
                  <a:lnTo>
                    <a:pt x="3936898" y="3965495"/>
                  </a:lnTo>
                  <a:lnTo>
                    <a:pt x="95324" y="3965495"/>
                  </a:lnTo>
                  <a:lnTo>
                    <a:pt x="53062" y="3955843"/>
                  </a:lnTo>
                  <a:lnTo>
                    <a:pt x="19542" y="3928334"/>
                  </a:lnTo>
                  <a:lnTo>
                    <a:pt x="1831" y="3888767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4">
              <a:extLst>
                <a:ext uri="{FF2B5EF4-FFF2-40B4-BE49-F238E27FC236}">
                  <a16:creationId xmlns:a16="http://schemas.microsoft.com/office/drawing/2014/main" id="{617D9018-0DE2-448C-876C-E94FEFFDDE1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06707" y="2268721"/>
              <a:ext cx="3994093" cy="3927365"/>
            </a:xfrm>
            <a:prstGeom prst="rect">
              <a:avLst/>
            </a:prstGeom>
          </p:spPr>
        </p:pic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48127F36-504F-4EDA-B9B5-9D4C07467990}"/>
                </a:ext>
              </a:extLst>
            </p:cNvPr>
            <p:cNvSpPr/>
            <p:nvPr/>
          </p:nvSpPr>
          <p:spPr>
            <a:xfrm>
              <a:off x="7654550" y="5471621"/>
              <a:ext cx="1630045" cy="495934"/>
            </a:xfrm>
            <a:custGeom>
              <a:avLst/>
              <a:gdLst/>
              <a:ahLst/>
              <a:cxnLst/>
              <a:rect l="l" t="t" r="r" b="b"/>
              <a:pathLst>
                <a:path w="1630045" h="495935">
                  <a:moveTo>
                    <a:pt x="1558795" y="495686"/>
                  </a:moveTo>
                  <a:lnTo>
                    <a:pt x="53439" y="495686"/>
                  </a:lnTo>
                  <a:lnTo>
                    <a:pt x="49719" y="495198"/>
                  </a:lnTo>
                  <a:lnTo>
                    <a:pt x="14096" y="469809"/>
                  </a:lnTo>
                  <a:lnTo>
                    <a:pt x="366" y="429393"/>
                  </a:lnTo>
                  <a:lnTo>
                    <a:pt x="0" y="424434"/>
                  </a:lnTo>
                  <a:lnTo>
                    <a:pt x="0" y="419427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1"/>
                  </a:lnTo>
                  <a:lnTo>
                    <a:pt x="53439" y="0"/>
                  </a:lnTo>
                  <a:lnTo>
                    <a:pt x="1558795" y="0"/>
                  </a:lnTo>
                  <a:lnTo>
                    <a:pt x="1600318" y="15633"/>
                  </a:lnTo>
                  <a:lnTo>
                    <a:pt x="1626158" y="51702"/>
                  </a:lnTo>
                  <a:lnTo>
                    <a:pt x="1630047" y="71252"/>
                  </a:lnTo>
                  <a:lnTo>
                    <a:pt x="1630047" y="424434"/>
                  </a:lnTo>
                  <a:lnTo>
                    <a:pt x="1614413" y="465958"/>
                  </a:lnTo>
                  <a:lnTo>
                    <a:pt x="1578344" y="491797"/>
                  </a:lnTo>
                  <a:lnTo>
                    <a:pt x="1563754" y="495198"/>
                  </a:lnTo>
                  <a:lnTo>
                    <a:pt x="1558795" y="495686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90C365C1-C857-4612-925C-0B5BB04108F4}"/>
                </a:ext>
              </a:extLst>
            </p:cNvPr>
            <p:cNvSpPr/>
            <p:nvPr/>
          </p:nvSpPr>
          <p:spPr>
            <a:xfrm>
              <a:off x="7635485" y="5471899"/>
              <a:ext cx="71120" cy="495300"/>
            </a:xfrm>
            <a:custGeom>
              <a:avLst/>
              <a:gdLst/>
              <a:ahLst/>
              <a:cxnLst/>
              <a:rect l="l" t="t" r="r" b="b"/>
              <a:pathLst>
                <a:path w="71120" h="495300">
                  <a:moveTo>
                    <a:pt x="70504" y="495131"/>
                  </a:moveTo>
                  <a:lnTo>
                    <a:pt x="33884" y="482568"/>
                  </a:lnTo>
                  <a:lnTo>
                    <a:pt x="5804" y="448332"/>
                  </a:lnTo>
                  <a:lnTo>
                    <a:pt x="0" y="419149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419149"/>
                  </a:lnTo>
                  <a:lnTo>
                    <a:pt x="44549" y="461524"/>
                  </a:lnTo>
                  <a:lnTo>
                    <a:pt x="66339" y="493473"/>
                  </a:lnTo>
                  <a:lnTo>
                    <a:pt x="70504" y="49513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27">
            <a:extLst>
              <a:ext uri="{FF2B5EF4-FFF2-40B4-BE49-F238E27FC236}">
                <a16:creationId xmlns:a16="http://schemas.microsoft.com/office/drawing/2014/main" id="{8B38B4C2-F74C-46AF-82BF-081000F0C7A4}"/>
              </a:ext>
            </a:extLst>
          </p:cNvPr>
          <p:cNvSpPr txBox="1"/>
          <p:nvPr/>
        </p:nvSpPr>
        <p:spPr>
          <a:xfrm>
            <a:off x="5857619" y="4140185"/>
            <a:ext cx="997744" cy="265843"/>
          </a:xfrm>
          <a:prstGeom prst="rect">
            <a:avLst/>
          </a:prstGeom>
        </p:spPr>
        <p:txBody>
          <a:bodyPr vert="horz" wrap="square" lIns="0" tIns="27623" rIns="0" bIns="0" rtlCol="0">
            <a:spAutoFit/>
          </a:bodyPr>
          <a:lstStyle/>
          <a:p>
            <a:pPr marL="9525" defTabSz="685800">
              <a:spcBef>
                <a:spcPts val="217"/>
              </a:spcBef>
            </a:pPr>
            <a:r>
              <a:rPr sz="788" b="1" kern="0" dirty="0">
                <a:solidFill>
                  <a:srgbClr val="1F2937"/>
                </a:solidFill>
                <a:latin typeface="微软雅黑"/>
                <a:cs typeface="微软雅黑"/>
              </a:rPr>
              <a:t>Timeline</a:t>
            </a:r>
            <a:r>
              <a:rPr sz="788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788" b="1" kern="0" dirty="0">
                <a:solidFill>
                  <a:srgbClr val="1F2937"/>
                </a:solidFill>
                <a:latin typeface="微软雅黑"/>
                <a:cs typeface="微软雅黑"/>
              </a:rPr>
              <a:t>&amp;</a:t>
            </a:r>
            <a:r>
              <a:rPr sz="78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78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Rhythm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27"/>
              </a:spcBef>
            </a:pPr>
            <a:r>
              <a:rPr sz="675" kern="0" spc="-8" dirty="0">
                <a:solidFill>
                  <a:srgbClr val="6A7280"/>
                </a:solidFill>
                <a:latin typeface="微软雅黑"/>
                <a:cs typeface="微软雅黑"/>
              </a:rPr>
              <a:t>时间规划与节奏把控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75250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用户参与：反馈与激励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迭代核心关注点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4E2EA5B9-97FA-4F0C-926A-31913DE9D559}"/>
              </a:ext>
            </a:extLst>
          </p:cNvPr>
          <p:cNvGrpSpPr/>
          <p:nvPr/>
        </p:nvGrpSpPr>
        <p:grpSpPr>
          <a:xfrm>
            <a:off x="686335" y="1258282"/>
            <a:ext cx="3660458" cy="3431858"/>
            <a:chOff x="915114" y="1677709"/>
            <a:chExt cx="4880610" cy="457581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5BFBF65-67A8-421C-B4E4-AA940AF69F19}"/>
                </a:ext>
              </a:extLst>
            </p:cNvPr>
            <p:cNvSpPr/>
            <p:nvPr/>
          </p:nvSpPr>
          <p:spPr>
            <a:xfrm>
              <a:off x="915114" y="1677709"/>
              <a:ext cx="4880610" cy="4575810"/>
            </a:xfrm>
            <a:custGeom>
              <a:avLst/>
              <a:gdLst/>
              <a:ahLst/>
              <a:cxnLst/>
              <a:rect l="l" t="t" r="r" b="b"/>
              <a:pathLst>
                <a:path w="4880610" h="4575810">
                  <a:moveTo>
                    <a:pt x="4728091" y="4575572"/>
                  </a:moveTo>
                  <a:lnTo>
                    <a:pt x="152519" y="4575572"/>
                  </a:lnTo>
                  <a:lnTo>
                    <a:pt x="145026" y="4575388"/>
                  </a:lnTo>
                  <a:lnTo>
                    <a:pt x="101145" y="4566659"/>
                  </a:lnTo>
                  <a:lnTo>
                    <a:pt x="61655" y="4545552"/>
                  </a:lnTo>
                  <a:lnTo>
                    <a:pt x="30019" y="4513916"/>
                  </a:lnTo>
                  <a:lnTo>
                    <a:pt x="8911" y="4474426"/>
                  </a:lnTo>
                  <a:lnTo>
                    <a:pt x="183" y="4430545"/>
                  </a:lnTo>
                  <a:lnTo>
                    <a:pt x="0" y="4423053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728091" y="0"/>
                  </a:lnTo>
                  <a:lnTo>
                    <a:pt x="4772365" y="6565"/>
                  </a:lnTo>
                  <a:lnTo>
                    <a:pt x="4812825" y="25704"/>
                  </a:lnTo>
                  <a:lnTo>
                    <a:pt x="4845991" y="55760"/>
                  </a:lnTo>
                  <a:lnTo>
                    <a:pt x="4868999" y="94152"/>
                  </a:lnTo>
                  <a:lnTo>
                    <a:pt x="4879877" y="137569"/>
                  </a:lnTo>
                  <a:lnTo>
                    <a:pt x="4880610" y="152519"/>
                  </a:lnTo>
                  <a:lnTo>
                    <a:pt x="4880610" y="4423053"/>
                  </a:lnTo>
                  <a:lnTo>
                    <a:pt x="4874043" y="4467326"/>
                  </a:lnTo>
                  <a:lnTo>
                    <a:pt x="4854905" y="4507787"/>
                  </a:lnTo>
                  <a:lnTo>
                    <a:pt x="4824849" y="4540952"/>
                  </a:lnTo>
                  <a:lnTo>
                    <a:pt x="4786457" y="4563961"/>
                  </a:lnTo>
                  <a:lnTo>
                    <a:pt x="4743040" y="4574839"/>
                  </a:lnTo>
                  <a:lnTo>
                    <a:pt x="4728091" y="45755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2A57FD8-24ED-4CCA-98E8-BADAC8592270}"/>
                </a:ext>
              </a:extLst>
            </p:cNvPr>
            <p:cNvSpPr/>
            <p:nvPr/>
          </p:nvSpPr>
          <p:spPr>
            <a:xfrm>
              <a:off x="1220152" y="411801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6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E559362E-8896-4018-8F17-9831FFD6098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4541" y="4232404"/>
              <a:ext cx="152519" cy="152519"/>
            </a:xfrm>
            <a:prstGeom prst="rect">
              <a:avLst/>
            </a:prstGeom>
          </p:spPr>
        </p:pic>
      </p:grpSp>
      <p:sp>
        <p:nvSpPr>
          <p:cNvPr id="10" name="object 8">
            <a:extLst>
              <a:ext uri="{FF2B5EF4-FFF2-40B4-BE49-F238E27FC236}">
                <a16:creationId xmlns:a16="http://schemas.microsoft.com/office/drawing/2014/main" id="{1C65DFD4-594D-4D32-9134-FFE92648D969}"/>
              </a:ext>
            </a:extLst>
          </p:cNvPr>
          <p:cNvSpPr txBox="1"/>
          <p:nvPr/>
        </p:nvSpPr>
        <p:spPr>
          <a:xfrm>
            <a:off x="1305952" y="3086136"/>
            <a:ext cx="2756534" cy="5783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多维通道搭建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构建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APP</a:t>
            </a:r>
            <a:r>
              <a:rPr sz="9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内反馈、社群互动及邮件直通车，确保用户声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音无障碍触达。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9">
            <a:extLst>
              <a:ext uri="{FF2B5EF4-FFF2-40B4-BE49-F238E27FC236}">
                <a16:creationId xmlns:a16="http://schemas.microsoft.com/office/drawing/2014/main" id="{DB1E411A-A638-433D-8088-CCFAFE9E268C}"/>
              </a:ext>
            </a:extLst>
          </p:cNvPr>
          <p:cNvGrpSpPr/>
          <p:nvPr/>
        </p:nvGrpSpPr>
        <p:grpSpPr>
          <a:xfrm>
            <a:off x="686335" y="1258282"/>
            <a:ext cx="3660458" cy="2859881"/>
            <a:chOff x="915114" y="1677709"/>
            <a:chExt cx="4880610" cy="3813175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A1D9F39C-1B19-402E-B92C-540AAAA30098}"/>
                </a:ext>
              </a:extLst>
            </p:cNvPr>
            <p:cNvSpPr/>
            <p:nvPr/>
          </p:nvSpPr>
          <p:spPr>
            <a:xfrm>
              <a:off x="1220152" y="5109388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1">
              <a:extLst>
                <a:ext uri="{FF2B5EF4-FFF2-40B4-BE49-F238E27FC236}">
                  <a16:creationId xmlns:a16="http://schemas.microsoft.com/office/drawing/2014/main" id="{FCC2E1CB-38AA-416C-8CB9-494B11C5F34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5477" y="5223778"/>
              <a:ext cx="190648" cy="152519"/>
            </a:xfrm>
            <a:prstGeom prst="rect">
              <a:avLst/>
            </a:prstGeom>
          </p:spPr>
        </p:pic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50629658-C006-4DAF-9AEC-B6393EF6769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1677709"/>
              <a:ext cx="4880610" cy="2135267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567B43E7-767A-43B0-B52B-8E381BAC05D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893" y="3355419"/>
              <a:ext cx="1715839" cy="305038"/>
            </a:xfrm>
            <a:prstGeom prst="rect">
              <a:avLst/>
            </a:prstGeom>
          </p:spPr>
        </p:pic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5B7918A4-4DB5-4005-9414-B213DAEBA43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3893" y="3355419"/>
              <a:ext cx="285973" cy="305038"/>
            </a:xfrm>
            <a:prstGeom prst="rect">
              <a:avLst/>
            </a:prstGeom>
          </p:spPr>
        </p:pic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692B7A8A-CF74-49CA-913A-3A40409A6606}"/>
              </a:ext>
            </a:extLst>
          </p:cNvPr>
          <p:cNvSpPr txBox="1"/>
          <p:nvPr/>
        </p:nvSpPr>
        <p:spPr>
          <a:xfrm>
            <a:off x="1305952" y="3829666"/>
            <a:ext cx="2764631" cy="5783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核心用户内测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定向邀请活跃用户参与灰度测试，提前收集真实场景下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的优化意见。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6">
            <a:extLst>
              <a:ext uri="{FF2B5EF4-FFF2-40B4-BE49-F238E27FC236}">
                <a16:creationId xmlns:a16="http://schemas.microsoft.com/office/drawing/2014/main" id="{67B1687B-9CE4-4128-8B9D-028969FF7308}"/>
              </a:ext>
            </a:extLst>
          </p:cNvPr>
          <p:cNvGrpSpPr/>
          <p:nvPr/>
        </p:nvGrpSpPr>
        <p:grpSpPr>
          <a:xfrm>
            <a:off x="4804351" y="1258282"/>
            <a:ext cx="3660458" cy="3431858"/>
            <a:chOff x="6405801" y="1677709"/>
            <a:chExt cx="4880610" cy="4575810"/>
          </a:xfrm>
        </p:grpSpPr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6BC9F5A2-85A7-4B3A-B8AB-69ADCA271E5D}"/>
                </a:ext>
              </a:extLst>
            </p:cNvPr>
            <p:cNvSpPr/>
            <p:nvPr/>
          </p:nvSpPr>
          <p:spPr>
            <a:xfrm>
              <a:off x="6405801" y="1677709"/>
              <a:ext cx="4880610" cy="4575810"/>
            </a:xfrm>
            <a:custGeom>
              <a:avLst/>
              <a:gdLst/>
              <a:ahLst/>
              <a:cxnLst/>
              <a:rect l="l" t="t" r="r" b="b"/>
              <a:pathLst>
                <a:path w="4880609" h="4575810">
                  <a:moveTo>
                    <a:pt x="4728091" y="4575572"/>
                  </a:moveTo>
                  <a:lnTo>
                    <a:pt x="152519" y="4575572"/>
                  </a:lnTo>
                  <a:lnTo>
                    <a:pt x="145026" y="4575388"/>
                  </a:lnTo>
                  <a:lnTo>
                    <a:pt x="101145" y="4566659"/>
                  </a:lnTo>
                  <a:lnTo>
                    <a:pt x="61655" y="4545552"/>
                  </a:lnTo>
                  <a:lnTo>
                    <a:pt x="30019" y="4513916"/>
                  </a:lnTo>
                  <a:lnTo>
                    <a:pt x="8911" y="4474426"/>
                  </a:lnTo>
                  <a:lnTo>
                    <a:pt x="183" y="4430545"/>
                  </a:lnTo>
                  <a:lnTo>
                    <a:pt x="0" y="4423053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728091" y="0"/>
                  </a:lnTo>
                  <a:lnTo>
                    <a:pt x="4772365" y="6565"/>
                  </a:lnTo>
                  <a:lnTo>
                    <a:pt x="4812825" y="25704"/>
                  </a:lnTo>
                  <a:lnTo>
                    <a:pt x="4845991" y="55760"/>
                  </a:lnTo>
                  <a:lnTo>
                    <a:pt x="4868999" y="94152"/>
                  </a:lnTo>
                  <a:lnTo>
                    <a:pt x="4879877" y="137569"/>
                  </a:lnTo>
                  <a:lnTo>
                    <a:pt x="4880610" y="152519"/>
                  </a:lnTo>
                  <a:lnTo>
                    <a:pt x="4880610" y="4423053"/>
                  </a:lnTo>
                  <a:lnTo>
                    <a:pt x="4874043" y="4467326"/>
                  </a:lnTo>
                  <a:lnTo>
                    <a:pt x="4854905" y="4507787"/>
                  </a:lnTo>
                  <a:lnTo>
                    <a:pt x="4824849" y="4540952"/>
                  </a:lnTo>
                  <a:lnTo>
                    <a:pt x="4786457" y="4563961"/>
                  </a:lnTo>
                  <a:lnTo>
                    <a:pt x="4743040" y="4574839"/>
                  </a:lnTo>
                  <a:lnTo>
                    <a:pt x="4728091" y="45755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ADA2D506-DE7C-435E-855E-B75DCE590A4A}"/>
                </a:ext>
              </a:extLst>
            </p:cNvPr>
            <p:cNvSpPr/>
            <p:nvPr/>
          </p:nvSpPr>
          <p:spPr>
            <a:xfrm>
              <a:off x="6710839" y="411801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6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37751F40-EC9E-441F-8380-EFB4BEFA86D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15695" y="4232404"/>
              <a:ext cx="171583" cy="152519"/>
            </a:xfrm>
            <a:prstGeom prst="rect">
              <a:avLst/>
            </a:prstGeom>
          </p:spPr>
        </p:pic>
      </p:grpSp>
      <p:sp>
        <p:nvSpPr>
          <p:cNvPr id="22" name="object 20">
            <a:extLst>
              <a:ext uri="{FF2B5EF4-FFF2-40B4-BE49-F238E27FC236}">
                <a16:creationId xmlns:a16="http://schemas.microsoft.com/office/drawing/2014/main" id="{8C6E00C0-A49A-42FE-A4F3-F3F2D7CB838A}"/>
              </a:ext>
            </a:extLst>
          </p:cNvPr>
          <p:cNvSpPr txBox="1"/>
          <p:nvPr/>
        </p:nvSpPr>
        <p:spPr>
          <a:xfrm>
            <a:off x="5423968" y="3086136"/>
            <a:ext cx="2764631" cy="5783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权益与荣誉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提供内测专属资格、共创者标识及荣誉勋章，满足用户</a:t>
            </a:r>
            <a:r>
              <a:rPr sz="900" kern="0" spc="-11" dirty="0">
                <a:solidFill>
                  <a:srgbClr val="4A5462"/>
                </a:solidFill>
                <a:latin typeface="微软雅黑"/>
                <a:cs typeface="微软雅黑"/>
              </a:rPr>
              <a:t>成就感。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1">
            <a:extLst>
              <a:ext uri="{FF2B5EF4-FFF2-40B4-BE49-F238E27FC236}">
                <a16:creationId xmlns:a16="http://schemas.microsoft.com/office/drawing/2014/main" id="{C36C8B08-3F21-4B7D-B97D-1ED3D7897065}"/>
              </a:ext>
            </a:extLst>
          </p:cNvPr>
          <p:cNvGrpSpPr/>
          <p:nvPr/>
        </p:nvGrpSpPr>
        <p:grpSpPr>
          <a:xfrm>
            <a:off x="4804351" y="1258282"/>
            <a:ext cx="3660458" cy="2859881"/>
            <a:chOff x="6405801" y="1677709"/>
            <a:chExt cx="4880610" cy="3813175"/>
          </a:xfrm>
        </p:grpSpPr>
        <p:sp>
          <p:nvSpPr>
            <p:cNvPr id="24" name="object 22">
              <a:extLst>
                <a:ext uri="{FF2B5EF4-FFF2-40B4-BE49-F238E27FC236}">
                  <a16:creationId xmlns:a16="http://schemas.microsoft.com/office/drawing/2014/main" id="{4F743BC6-100F-4D8D-A1DC-B2BA08543738}"/>
                </a:ext>
              </a:extLst>
            </p:cNvPr>
            <p:cNvSpPr/>
            <p:nvPr/>
          </p:nvSpPr>
          <p:spPr>
            <a:xfrm>
              <a:off x="6710839" y="5109388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3">
              <a:extLst>
                <a:ext uri="{FF2B5EF4-FFF2-40B4-BE49-F238E27FC236}">
                  <a16:creationId xmlns:a16="http://schemas.microsoft.com/office/drawing/2014/main" id="{A79D3DB1-34D6-48C2-9D3B-9DDD0E5526E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5228" y="5223778"/>
              <a:ext cx="152519" cy="152519"/>
            </a:xfrm>
            <a:prstGeom prst="rect">
              <a:avLst/>
            </a:prstGeom>
          </p:spPr>
        </p:pic>
        <p:pic>
          <p:nvPicPr>
            <p:cNvPr id="26" name="object 24">
              <a:extLst>
                <a:ext uri="{FF2B5EF4-FFF2-40B4-BE49-F238E27FC236}">
                  <a16:creationId xmlns:a16="http://schemas.microsoft.com/office/drawing/2014/main" id="{1F020D31-A607-41C8-967E-873A2C9AE7F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5801" y="1677709"/>
              <a:ext cx="4880610" cy="2135267"/>
            </a:xfrm>
            <a:prstGeom prst="rect">
              <a:avLst/>
            </a:prstGeom>
          </p:spPr>
        </p:pic>
        <p:pic>
          <p:nvPicPr>
            <p:cNvPr id="27" name="object 25">
              <a:extLst>
                <a:ext uri="{FF2B5EF4-FFF2-40B4-BE49-F238E27FC236}">
                  <a16:creationId xmlns:a16="http://schemas.microsoft.com/office/drawing/2014/main" id="{6E311FD2-AEC5-484D-87E1-268B4479296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34579" y="3355419"/>
              <a:ext cx="1544255" cy="305038"/>
            </a:xfrm>
            <a:prstGeom prst="rect">
              <a:avLst/>
            </a:prstGeom>
          </p:spPr>
        </p:pic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D8EF1969-517B-4A58-8A0E-D0F95F10B3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34579" y="3355419"/>
              <a:ext cx="228778" cy="305038"/>
            </a:xfrm>
            <a:prstGeom prst="rect">
              <a:avLst/>
            </a:prstGeom>
          </p:spPr>
        </p:pic>
      </p:grpSp>
      <p:sp>
        <p:nvSpPr>
          <p:cNvPr id="29" name="object 27">
            <a:extLst>
              <a:ext uri="{FF2B5EF4-FFF2-40B4-BE49-F238E27FC236}">
                <a16:creationId xmlns:a16="http://schemas.microsoft.com/office/drawing/2014/main" id="{7B572E89-51CA-4B91-84EB-04748AC7BAE2}"/>
              </a:ext>
            </a:extLst>
          </p:cNvPr>
          <p:cNvSpPr txBox="1"/>
          <p:nvPr/>
        </p:nvSpPr>
        <p:spPr>
          <a:xfrm>
            <a:off x="5423968" y="3829666"/>
            <a:ext cx="2764631" cy="5783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实质性奖励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设立积分商城兑换、实物礼品或会员体验，提升用户持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续共创热情。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42284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数据与创新：驱动与试错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迭代核心关注点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152684CE-724D-47B6-AB35-964B2B6D04CB}"/>
              </a:ext>
            </a:extLst>
          </p:cNvPr>
          <p:cNvGrpSpPr/>
          <p:nvPr/>
        </p:nvGrpSpPr>
        <p:grpSpPr>
          <a:xfrm>
            <a:off x="571947" y="1372672"/>
            <a:ext cx="4668679" cy="1473041"/>
            <a:chOff x="762595" y="1830228"/>
            <a:chExt cx="6224905" cy="196405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814C3F1-3C4F-4763-B9B0-1712A593E4B1}"/>
                </a:ext>
              </a:extLst>
            </p:cNvPr>
            <p:cNvSpPr/>
            <p:nvPr/>
          </p:nvSpPr>
          <p:spPr>
            <a:xfrm>
              <a:off x="800725" y="1830228"/>
              <a:ext cx="6186805" cy="1964055"/>
            </a:xfrm>
            <a:custGeom>
              <a:avLst/>
              <a:gdLst/>
              <a:ahLst/>
              <a:cxnLst/>
              <a:rect l="l" t="t" r="r" b="b"/>
              <a:pathLst>
                <a:path w="6186805" h="1964054">
                  <a:moveTo>
                    <a:pt x="6079676" y="1963682"/>
                  </a:moveTo>
                  <a:lnTo>
                    <a:pt x="71252" y="1963682"/>
                  </a:lnTo>
                  <a:lnTo>
                    <a:pt x="66293" y="1962950"/>
                  </a:lnTo>
                  <a:lnTo>
                    <a:pt x="29728" y="1940231"/>
                  </a:lnTo>
                  <a:lnTo>
                    <a:pt x="10070" y="1906599"/>
                  </a:lnTo>
                  <a:lnTo>
                    <a:pt x="488" y="1864243"/>
                  </a:lnTo>
                  <a:lnTo>
                    <a:pt x="0" y="1856804"/>
                  </a:lnTo>
                  <a:lnTo>
                    <a:pt x="0" y="1849293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79676" y="0"/>
                  </a:lnTo>
                  <a:lnTo>
                    <a:pt x="6122878" y="11581"/>
                  </a:lnTo>
                  <a:lnTo>
                    <a:pt x="6158361" y="38814"/>
                  </a:lnTo>
                  <a:lnTo>
                    <a:pt x="6180720" y="77553"/>
                  </a:lnTo>
                  <a:lnTo>
                    <a:pt x="6186554" y="106878"/>
                  </a:lnTo>
                  <a:lnTo>
                    <a:pt x="6186554" y="1856804"/>
                  </a:lnTo>
                  <a:lnTo>
                    <a:pt x="6174971" y="1900007"/>
                  </a:lnTo>
                  <a:lnTo>
                    <a:pt x="6147739" y="1935490"/>
                  </a:lnTo>
                  <a:lnTo>
                    <a:pt x="6109000" y="1957849"/>
                  </a:lnTo>
                  <a:lnTo>
                    <a:pt x="6087114" y="1962950"/>
                  </a:lnTo>
                  <a:lnTo>
                    <a:pt x="6079676" y="19636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96B4E02-5C84-45FC-B335-F693C72B711A}"/>
                </a:ext>
              </a:extLst>
            </p:cNvPr>
            <p:cNvSpPr/>
            <p:nvPr/>
          </p:nvSpPr>
          <p:spPr>
            <a:xfrm>
              <a:off x="762595" y="1830494"/>
              <a:ext cx="109220" cy="1963420"/>
            </a:xfrm>
            <a:custGeom>
              <a:avLst/>
              <a:gdLst/>
              <a:ahLst/>
              <a:cxnLst/>
              <a:rect l="l" t="t" r="r" b="b"/>
              <a:pathLst>
                <a:path w="109219" h="1963420">
                  <a:moveTo>
                    <a:pt x="108888" y="1963151"/>
                  </a:moveTo>
                  <a:lnTo>
                    <a:pt x="70614" y="1954709"/>
                  </a:lnTo>
                  <a:lnTo>
                    <a:pt x="33503" y="1929913"/>
                  </a:lnTo>
                  <a:lnTo>
                    <a:pt x="8707" y="1892802"/>
                  </a:lnTo>
                  <a:lnTo>
                    <a:pt x="0" y="1849028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849028"/>
                  </a:lnTo>
                  <a:lnTo>
                    <a:pt x="79161" y="1892802"/>
                  </a:lnTo>
                  <a:lnTo>
                    <a:pt x="90211" y="1937496"/>
                  </a:lnTo>
                  <a:lnTo>
                    <a:pt x="104469" y="1960514"/>
                  </a:lnTo>
                  <a:lnTo>
                    <a:pt x="108888" y="196315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EB3B0E62-4A68-4061-B7A8-E25B91006BBF}"/>
                </a:ext>
              </a:extLst>
            </p:cNvPr>
            <p:cNvSpPr/>
            <p:nvPr/>
          </p:nvSpPr>
          <p:spPr>
            <a:xfrm>
              <a:off x="1143892" y="2135266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7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F68D1B8C-DC33-4309-8B17-20D8DAB14AA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5944" y="2268721"/>
              <a:ext cx="285973" cy="343167"/>
            </a:xfrm>
            <a:prstGeom prst="rect">
              <a:avLst/>
            </a:prstGeom>
          </p:spPr>
        </p:pic>
      </p:grpSp>
      <p:sp>
        <p:nvSpPr>
          <p:cNvPr id="11" name="object 9">
            <a:extLst>
              <a:ext uri="{FF2B5EF4-FFF2-40B4-BE49-F238E27FC236}">
                <a16:creationId xmlns:a16="http://schemas.microsoft.com/office/drawing/2014/main" id="{A7C507D4-D615-4098-B9FD-0C8BC9A9102F}"/>
              </a:ext>
            </a:extLst>
          </p:cNvPr>
          <p:cNvSpPr txBox="1"/>
          <p:nvPr/>
        </p:nvSpPr>
        <p:spPr>
          <a:xfrm>
            <a:off x="1477536" y="1591924"/>
            <a:ext cx="3542824" cy="9632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1350" b="1" kern="0" spc="4" dirty="0">
                <a:solidFill>
                  <a:srgbClr val="1F2937"/>
                </a:solidFill>
                <a:latin typeface="微软雅黑"/>
                <a:cs typeface="微软雅黑"/>
              </a:rPr>
              <a:t>数据驱动  </a:t>
            </a:r>
            <a:r>
              <a:rPr sz="788" kern="0" dirty="0">
                <a:solidFill>
                  <a:srgbClr val="9CA2AF"/>
                </a:solidFill>
                <a:latin typeface="微软雅黑"/>
                <a:cs typeface="微软雅黑"/>
              </a:rPr>
              <a:t>Data </a:t>
            </a:r>
            <a:r>
              <a:rPr sz="788" kern="0" spc="-8" dirty="0">
                <a:solidFill>
                  <a:srgbClr val="9CA2AF"/>
                </a:solidFill>
                <a:latin typeface="微软雅黑"/>
                <a:cs typeface="微软雅黑"/>
              </a:rPr>
              <a:t>Driven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548"/>
              </a:spcBef>
            </a:pPr>
            <a:r>
              <a:rPr sz="1125" kern="0" dirty="0">
                <a:solidFill>
                  <a:srgbClr val="4A5462"/>
                </a:solidFill>
                <a:latin typeface="微软雅黑"/>
                <a:cs typeface="微软雅黑"/>
              </a:rPr>
              <a:t>依托</a:t>
            </a:r>
            <a:r>
              <a:rPr sz="1125" b="1" kern="0" dirty="0">
                <a:solidFill>
                  <a:srgbClr val="2562EB"/>
                </a:solidFill>
                <a:latin typeface="微软雅黑"/>
                <a:cs typeface="微软雅黑"/>
              </a:rPr>
              <a:t>全链路数据</a:t>
            </a:r>
            <a:r>
              <a:rPr sz="1125" kern="0" spc="-4" dirty="0">
                <a:solidFill>
                  <a:srgbClr val="4A5462"/>
                </a:solidFill>
                <a:latin typeface="微软雅黑"/>
                <a:cs typeface="微软雅黑"/>
              </a:rPr>
              <a:t>识别用户痛点，精准优化转化效率。通过理性分析替代主观臆断，避免陷入短视的路径依赖，确保迭代方向的准确性。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22C2B750-FDCA-4449-8840-A0D1C06D1E3C}"/>
              </a:ext>
            </a:extLst>
          </p:cNvPr>
          <p:cNvGrpSpPr/>
          <p:nvPr/>
        </p:nvGrpSpPr>
        <p:grpSpPr>
          <a:xfrm>
            <a:off x="571947" y="3131407"/>
            <a:ext cx="4668679" cy="1444466"/>
            <a:chOff x="762595" y="4175209"/>
            <a:chExt cx="6224905" cy="1925955"/>
          </a:xfrm>
        </p:grpSpPr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FF0AD1B4-E21B-489E-A3D5-9486158FF293}"/>
                </a:ext>
              </a:extLst>
            </p:cNvPr>
            <p:cNvSpPr/>
            <p:nvPr/>
          </p:nvSpPr>
          <p:spPr>
            <a:xfrm>
              <a:off x="800725" y="4175209"/>
              <a:ext cx="6186805" cy="1925955"/>
            </a:xfrm>
            <a:custGeom>
              <a:avLst/>
              <a:gdLst/>
              <a:ahLst/>
              <a:cxnLst/>
              <a:rect l="l" t="t" r="r" b="b"/>
              <a:pathLst>
                <a:path w="6186805" h="1925954">
                  <a:moveTo>
                    <a:pt x="6148144" y="1925553"/>
                  </a:moveTo>
                  <a:lnTo>
                    <a:pt x="25606" y="1925553"/>
                  </a:lnTo>
                  <a:lnTo>
                    <a:pt x="18795" y="1915335"/>
                  </a:lnTo>
                  <a:lnTo>
                    <a:pt x="3888" y="1876596"/>
                  </a:lnTo>
                  <a:lnTo>
                    <a:pt x="0" y="1847272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79676" y="0"/>
                  </a:lnTo>
                  <a:lnTo>
                    <a:pt x="6122878" y="11581"/>
                  </a:lnTo>
                  <a:lnTo>
                    <a:pt x="6158361" y="38814"/>
                  </a:lnTo>
                  <a:lnTo>
                    <a:pt x="6180720" y="77553"/>
                  </a:lnTo>
                  <a:lnTo>
                    <a:pt x="6186554" y="106878"/>
                  </a:lnTo>
                  <a:lnTo>
                    <a:pt x="6186554" y="1847272"/>
                  </a:lnTo>
                  <a:lnTo>
                    <a:pt x="6174972" y="1890475"/>
                  </a:lnTo>
                  <a:lnTo>
                    <a:pt x="6148144" y="19255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8CA1A4A5-8617-4427-BE91-6DE80249B165}"/>
                </a:ext>
              </a:extLst>
            </p:cNvPr>
            <p:cNvSpPr/>
            <p:nvPr/>
          </p:nvSpPr>
          <p:spPr>
            <a:xfrm>
              <a:off x="762595" y="4175475"/>
              <a:ext cx="109220" cy="1925320"/>
            </a:xfrm>
            <a:custGeom>
              <a:avLst/>
              <a:gdLst/>
              <a:ahLst/>
              <a:cxnLst/>
              <a:rect l="l" t="t" r="r" b="b"/>
              <a:pathLst>
                <a:path w="109219" h="1925320">
                  <a:moveTo>
                    <a:pt x="89168" y="1925287"/>
                  </a:moveTo>
                  <a:lnTo>
                    <a:pt x="38908" y="1925287"/>
                  </a:lnTo>
                  <a:lnTo>
                    <a:pt x="13522" y="1893472"/>
                  </a:lnTo>
                  <a:lnTo>
                    <a:pt x="544" y="1850764"/>
                  </a:lnTo>
                  <a:lnTo>
                    <a:pt x="0" y="1839495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839495"/>
                  </a:lnTo>
                  <a:lnTo>
                    <a:pt x="77066" y="1864221"/>
                  </a:lnTo>
                  <a:lnTo>
                    <a:pt x="79486" y="1886762"/>
                  </a:lnTo>
                  <a:lnTo>
                    <a:pt x="83520" y="1907117"/>
                  </a:lnTo>
                  <a:lnTo>
                    <a:pt x="89168" y="192528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D315E14C-9FF1-43BB-998C-F1F89BFEB8E5}"/>
                </a:ext>
              </a:extLst>
            </p:cNvPr>
            <p:cNvSpPr/>
            <p:nvPr/>
          </p:nvSpPr>
          <p:spPr>
            <a:xfrm>
              <a:off x="1143892" y="4480247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7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8D75145A-B518-4857-AAA1-3AD4F29D1B3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4074" y="4613701"/>
              <a:ext cx="209713" cy="343167"/>
            </a:xfrm>
            <a:prstGeom prst="rect">
              <a:avLst/>
            </a:prstGeom>
          </p:spPr>
        </p:pic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4A66BD18-3C95-44F4-A4D3-7E95C4A4B746}"/>
              </a:ext>
            </a:extLst>
          </p:cNvPr>
          <p:cNvSpPr txBox="1"/>
          <p:nvPr/>
        </p:nvSpPr>
        <p:spPr>
          <a:xfrm>
            <a:off x="1477536" y="3350660"/>
            <a:ext cx="3542824" cy="9632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1350" b="1" kern="0" dirty="0">
                <a:solidFill>
                  <a:srgbClr val="1F2937"/>
                </a:solidFill>
                <a:latin typeface="微软雅黑"/>
                <a:cs typeface="微软雅黑"/>
              </a:rPr>
              <a:t>容错试错  </a:t>
            </a:r>
            <a:r>
              <a:rPr sz="788" kern="0" spc="-8" dirty="0">
                <a:solidFill>
                  <a:srgbClr val="9CA2AF"/>
                </a:solidFill>
                <a:latin typeface="微软雅黑"/>
                <a:cs typeface="微软雅黑"/>
              </a:rPr>
              <a:t>Trial </a:t>
            </a:r>
            <a:r>
              <a:rPr sz="788" kern="0" dirty="0">
                <a:solidFill>
                  <a:srgbClr val="9CA2AF"/>
                </a:solidFill>
                <a:latin typeface="微软雅黑"/>
                <a:cs typeface="微软雅黑"/>
              </a:rPr>
              <a:t>&amp;</a:t>
            </a:r>
            <a:r>
              <a:rPr sz="788" kern="0" spc="-8" dirty="0">
                <a:solidFill>
                  <a:srgbClr val="9CA2AF"/>
                </a:solidFill>
                <a:latin typeface="微软雅黑"/>
                <a:cs typeface="微软雅黑"/>
              </a:rPr>
              <a:t> Error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548"/>
              </a:spcBef>
            </a:pPr>
            <a:r>
              <a:rPr sz="1125" kern="0" dirty="0">
                <a:solidFill>
                  <a:srgbClr val="4A5462"/>
                </a:solidFill>
                <a:latin typeface="微软雅黑"/>
                <a:cs typeface="微软雅黑"/>
              </a:rPr>
              <a:t>预留充足的</a:t>
            </a:r>
            <a:r>
              <a:rPr sz="1125" b="1" kern="0" dirty="0">
                <a:solidFill>
                  <a:srgbClr val="0D9487"/>
                </a:solidFill>
                <a:latin typeface="微软雅黑"/>
                <a:cs typeface="微软雅黑"/>
              </a:rPr>
              <a:t>试验空间</a:t>
            </a:r>
            <a:r>
              <a:rPr sz="11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，建立包容创新的试错机制。在保障核心业务稳定的前提下，大胆挖掘长期潜力项目，为产品注入持续进化的动力。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6">
            <a:extLst>
              <a:ext uri="{FF2B5EF4-FFF2-40B4-BE49-F238E27FC236}">
                <a16:creationId xmlns:a16="http://schemas.microsoft.com/office/drawing/2014/main" id="{CDCC2D28-DB04-4D16-9CBF-3A481AB2095C}"/>
              </a:ext>
            </a:extLst>
          </p:cNvPr>
          <p:cNvGrpSpPr/>
          <p:nvPr/>
        </p:nvGrpSpPr>
        <p:grpSpPr>
          <a:xfrm>
            <a:off x="5583628" y="1434904"/>
            <a:ext cx="2995613" cy="3093244"/>
            <a:chOff x="7444837" y="1913205"/>
            <a:chExt cx="3994150" cy="4124325"/>
          </a:xfrm>
        </p:grpSpPr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2CE3C1FF-9FEE-4324-B99E-618C14639916}"/>
                </a:ext>
              </a:extLst>
            </p:cNvPr>
            <p:cNvSpPr/>
            <p:nvPr/>
          </p:nvSpPr>
          <p:spPr>
            <a:xfrm>
              <a:off x="7486152" y="1923048"/>
              <a:ext cx="3902075" cy="4104640"/>
            </a:xfrm>
            <a:custGeom>
              <a:avLst/>
              <a:gdLst/>
              <a:ahLst/>
              <a:cxnLst/>
              <a:rect l="l" t="t" r="r" b="b"/>
              <a:pathLst>
                <a:path w="3902075" h="4104640">
                  <a:moveTo>
                    <a:pt x="129152" y="3966057"/>
                  </a:moveTo>
                  <a:lnTo>
                    <a:pt x="73" y="269723"/>
                  </a:lnTo>
                  <a:lnTo>
                    <a:pt x="0" y="262696"/>
                  </a:lnTo>
                  <a:lnTo>
                    <a:pt x="270" y="255692"/>
                  </a:lnTo>
                  <a:lnTo>
                    <a:pt x="9041" y="214658"/>
                  </a:lnTo>
                  <a:lnTo>
                    <a:pt x="29343" y="177934"/>
                  </a:lnTo>
                  <a:lnTo>
                    <a:pt x="59433" y="148688"/>
                  </a:lnTo>
                  <a:lnTo>
                    <a:pt x="96715" y="129433"/>
                  </a:lnTo>
                  <a:lnTo>
                    <a:pt x="137982" y="121833"/>
                  </a:lnTo>
                  <a:lnTo>
                    <a:pt x="3624731" y="73"/>
                  </a:lnTo>
                  <a:lnTo>
                    <a:pt x="3631757" y="0"/>
                  </a:lnTo>
                  <a:lnTo>
                    <a:pt x="3638761" y="270"/>
                  </a:lnTo>
                  <a:lnTo>
                    <a:pt x="3679795" y="9041"/>
                  </a:lnTo>
                  <a:lnTo>
                    <a:pt x="3716518" y="29343"/>
                  </a:lnTo>
                  <a:lnTo>
                    <a:pt x="3745764" y="59433"/>
                  </a:lnTo>
                  <a:lnTo>
                    <a:pt x="3765019" y="96715"/>
                  </a:lnTo>
                  <a:lnTo>
                    <a:pt x="3772620" y="137982"/>
                  </a:lnTo>
                  <a:lnTo>
                    <a:pt x="3901699" y="3834317"/>
                  </a:lnTo>
                  <a:lnTo>
                    <a:pt x="3901772" y="3841343"/>
                  </a:lnTo>
                  <a:lnTo>
                    <a:pt x="3901501" y="3848347"/>
                  </a:lnTo>
                  <a:lnTo>
                    <a:pt x="3892730" y="3889381"/>
                  </a:lnTo>
                  <a:lnTo>
                    <a:pt x="3872429" y="3926104"/>
                  </a:lnTo>
                  <a:lnTo>
                    <a:pt x="3842339" y="3955350"/>
                  </a:lnTo>
                  <a:lnTo>
                    <a:pt x="3805056" y="3974605"/>
                  </a:lnTo>
                  <a:lnTo>
                    <a:pt x="3763790" y="3982206"/>
                  </a:lnTo>
                  <a:lnTo>
                    <a:pt x="277042" y="4103966"/>
                  </a:lnTo>
                  <a:lnTo>
                    <a:pt x="270015" y="4104039"/>
                  </a:lnTo>
                  <a:lnTo>
                    <a:pt x="263011" y="4103769"/>
                  </a:lnTo>
                  <a:lnTo>
                    <a:pt x="221976" y="4094997"/>
                  </a:lnTo>
                  <a:lnTo>
                    <a:pt x="185253" y="4074696"/>
                  </a:lnTo>
                  <a:lnTo>
                    <a:pt x="156007" y="4044606"/>
                  </a:lnTo>
                  <a:lnTo>
                    <a:pt x="136752" y="4007324"/>
                  </a:lnTo>
                  <a:lnTo>
                    <a:pt x="129152" y="3966057"/>
                  </a:lnTo>
                  <a:close/>
                </a:path>
              </a:pathLst>
            </a:custGeom>
            <a:ln w="1906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2AD5F9CF-001A-4481-8192-1BA0D0C5BE9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44837" y="1982747"/>
              <a:ext cx="3994093" cy="3994093"/>
            </a:xfrm>
            <a:prstGeom prst="rect">
              <a:avLst/>
            </a:prstGeom>
          </p:spPr>
        </p:pic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839FF4B4-402E-4E29-83E3-9476D653F9C6}"/>
                </a:ext>
              </a:extLst>
            </p:cNvPr>
            <p:cNvSpPr/>
            <p:nvPr/>
          </p:nvSpPr>
          <p:spPr>
            <a:xfrm>
              <a:off x="7444837" y="5290504"/>
              <a:ext cx="3994150" cy="686435"/>
            </a:xfrm>
            <a:custGeom>
              <a:avLst/>
              <a:gdLst/>
              <a:ahLst/>
              <a:cxnLst/>
              <a:rect l="l" t="t" r="r" b="b"/>
              <a:pathLst>
                <a:path w="3994150" h="686435">
                  <a:moveTo>
                    <a:pt x="3879704" y="686335"/>
                  </a:moveTo>
                  <a:lnTo>
                    <a:pt x="114389" y="686335"/>
                  </a:lnTo>
                  <a:lnTo>
                    <a:pt x="103120" y="685791"/>
                  </a:lnTo>
                  <a:lnTo>
                    <a:pt x="60411" y="672813"/>
                  </a:lnTo>
                  <a:lnTo>
                    <a:pt x="25920" y="644479"/>
                  </a:lnTo>
                  <a:lnTo>
                    <a:pt x="4897" y="605102"/>
                  </a:lnTo>
                  <a:lnTo>
                    <a:pt x="0" y="571946"/>
                  </a:lnTo>
                  <a:lnTo>
                    <a:pt x="0" y="0"/>
                  </a:lnTo>
                  <a:lnTo>
                    <a:pt x="3994093" y="0"/>
                  </a:lnTo>
                  <a:lnTo>
                    <a:pt x="3994093" y="571946"/>
                  </a:lnTo>
                  <a:lnTo>
                    <a:pt x="3985385" y="615721"/>
                  </a:lnTo>
                  <a:lnTo>
                    <a:pt x="3960588" y="652832"/>
                  </a:lnTo>
                  <a:lnTo>
                    <a:pt x="3923476" y="677628"/>
                  </a:lnTo>
                  <a:lnTo>
                    <a:pt x="3879704" y="686335"/>
                  </a:lnTo>
                  <a:close/>
                </a:path>
              </a:pathLst>
            </a:custGeom>
            <a:solidFill>
              <a:srgbClr val="000000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0">
              <a:extLst>
                <a:ext uri="{FF2B5EF4-FFF2-40B4-BE49-F238E27FC236}">
                  <a16:creationId xmlns:a16="http://schemas.microsoft.com/office/drawing/2014/main" id="{56026EFD-0450-4061-A3DD-B070BEF88FB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97" y="5443023"/>
              <a:ext cx="133454" cy="152519"/>
            </a:xfrm>
            <a:prstGeom prst="rect">
              <a:avLst/>
            </a:prstGeom>
          </p:spPr>
        </p:pic>
      </p:grpSp>
      <p:sp>
        <p:nvSpPr>
          <p:cNvPr id="23" name="object 21">
            <a:extLst>
              <a:ext uri="{FF2B5EF4-FFF2-40B4-BE49-F238E27FC236}">
                <a16:creationId xmlns:a16="http://schemas.microsoft.com/office/drawing/2014/main" id="{057B454C-7DDB-4A06-899B-9C8975B46D5D}"/>
              </a:ext>
            </a:extLst>
          </p:cNvPr>
          <p:cNvSpPr txBox="1"/>
          <p:nvPr/>
        </p:nvSpPr>
        <p:spPr>
          <a:xfrm>
            <a:off x="6013675" y="4222879"/>
            <a:ext cx="419576" cy="1308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88" kern="0" spc="-11" dirty="0">
                <a:solidFill>
                  <a:srgbClr val="FFFFFF"/>
                </a:solidFill>
                <a:latin typeface="微软雅黑"/>
                <a:cs typeface="微软雅黑"/>
              </a:rPr>
              <a:t>理性数据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2">
            <a:extLst>
              <a:ext uri="{FF2B5EF4-FFF2-40B4-BE49-F238E27FC236}">
                <a16:creationId xmlns:a16="http://schemas.microsoft.com/office/drawing/2014/main" id="{94E88623-7F48-43D1-B62A-4AB9EDD59591}"/>
              </a:ext>
            </a:extLst>
          </p:cNvPr>
          <p:cNvGrpSpPr/>
          <p:nvPr/>
        </p:nvGrpSpPr>
        <p:grpSpPr>
          <a:xfrm>
            <a:off x="7077838" y="4082269"/>
            <a:ext cx="915353" cy="257651"/>
            <a:chOff x="9437117" y="5443024"/>
            <a:chExt cx="1220470" cy="343535"/>
          </a:xfrm>
        </p:grpSpPr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1B4412C0-4822-46FD-85F2-C7D4DC409F71}"/>
                </a:ext>
              </a:extLst>
            </p:cNvPr>
            <p:cNvSpPr/>
            <p:nvPr/>
          </p:nvSpPr>
          <p:spPr>
            <a:xfrm>
              <a:off x="9437117" y="5481154"/>
              <a:ext cx="10160" cy="305435"/>
            </a:xfrm>
            <a:custGeom>
              <a:avLst/>
              <a:gdLst/>
              <a:ahLst/>
              <a:cxnLst/>
              <a:rect l="l" t="t" r="r" b="b"/>
              <a:pathLst>
                <a:path w="10159" h="305435">
                  <a:moveTo>
                    <a:pt x="9532" y="305038"/>
                  </a:moveTo>
                  <a:lnTo>
                    <a:pt x="0" y="305038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305038"/>
                  </a:lnTo>
                  <a:close/>
                </a:path>
              </a:pathLst>
            </a:custGeom>
            <a:solidFill>
              <a:srgbClr val="9CA2A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4">
              <a:extLst>
                <a:ext uri="{FF2B5EF4-FFF2-40B4-BE49-F238E27FC236}">
                  <a16:creationId xmlns:a16="http://schemas.microsoft.com/office/drawing/2014/main" id="{7A970E3C-50BF-4B90-A905-AAD0BFB034E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04751" y="5443024"/>
              <a:ext cx="152519" cy="152519"/>
            </a:xfrm>
            <a:prstGeom prst="rect">
              <a:avLst/>
            </a:prstGeom>
          </p:spPr>
        </p:pic>
      </p:grpSp>
      <p:sp>
        <p:nvSpPr>
          <p:cNvPr id="27" name="object 25">
            <a:extLst>
              <a:ext uri="{FF2B5EF4-FFF2-40B4-BE49-F238E27FC236}">
                <a16:creationId xmlns:a16="http://schemas.microsoft.com/office/drawing/2014/main" id="{B0B6CCF8-AC99-4FA4-882C-E07079E9B805}"/>
              </a:ext>
            </a:extLst>
          </p:cNvPr>
          <p:cNvSpPr txBox="1"/>
          <p:nvPr/>
        </p:nvSpPr>
        <p:spPr>
          <a:xfrm>
            <a:off x="7727950" y="4222879"/>
            <a:ext cx="419576" cy="1308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88" kern="0" spc="-11" dirty="0">
                <a:solidFill>
                  <a:srgbClr val="FFFFFF"/>
                </a:solidFill>
                <a:latin typeface="微软雅黑"/>
                <a:cs typeface="微软雅黑"/>
              </a:rPr>
              <a:t>感性创新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61236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迭代创新总结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迭代核心关注点</a:t>
            </a:r>
          </a:p>
        </p:txBody>
      </p:sp>
      <p:grpSp>
        <p:nvGrpSpPr>
          <p:cNvPr id="28" name="object 4">
            <a:extLst>
              <a:ext uri="{FF2B5EF4-FFF2-40B4-BE49-F238E27FC236}">
                <a16:creationId xmlns:a16="http://schemas.microsoft.com/office/drawing/2014/main" id="{FE3DB22D-FE31-479A-A1C8-766FA80E47B6}"/>
              </a:ext>
            </a:extLst>
          </p:cNvPr>
          <p:cNvGrpSpPr/>
          <p:nvPr/>
        </p:nvGrpSpPr>
        <p:grpSpPr>
          <a:xfrm>
            <a:off x="571947" y="1258282"/>
            <a:ext cx="400526" cy="400526"/>
            <a:chOff x="762595" y="1677709"/>
            <a:chExt cx="534035" cy="534035"/>
          </a:xfrm>
        </p:grpSpPr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76817FE0-A084-482A-B610-5738A3472CB7}"/>
                </a:ext>
              </a:extLst>
            </p:cNvPr>
            <p:cNvSpPr/>
            <p:nvPr/>
          </p:nvSpPr>
          <p:spPr>
            <a:xfrm>
              <a:off x="762595" y="167770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id="{CE03F1A1-093F-4D9F-9A29-D95F9EA156F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1792099"/>
              <a:ext cx="228778" cy="305038"/>
            </a:xfrm>
            <a:prstGeom prst="rect">
              <a:avLst/>
            </a:prstGeom>
          </p:spPr>
        </p:pic>
      </p:grpSp>
      <p:grpSp>
        <p:nvGrpSpPr>
          <p:cNvPr id="31" name="object 7">
            <a:extLst>
              <a:ext uri="{FF2B5EF4-FFF2-40B4-BE49-F238E27FC236}">
                <a16:creationId xmlns:a16="http://schemas.microsoft.com/office/drawing/2014/main" id="{E5838500-42A6-4042-A953-DD6215D9C1A5}"/>
              </a:ext>
            </a:extLst>
          </p:cNvPr>
          <p:cNvGrpSpPr/>
          <p:nvPr/>
        </p:nvGrpSpPr>
        <p:grpSpPr>
          <a:xfrm>
            <a:off x="571947" y="2194845"/>
            <a:ext cx="400526" cy="400526"/>
            <a:chOff x="762595" y="2926459"/>
            <a:chExt cx="534035" cy="534035"/>
          </a:xfrm>
        </p:grpSpPr>
        <p:sp>
          <p:nvSpPr>
            <p:cNvPr id="32" name="object 8">
              <a:extLst>
                <a:ext uri="{FF2B5EF4-FFF2-40B4-BE49-F238E27FC236}">
                  <a16:creationId xmlns:a16="http://schemas.microsoft.com/office/drawing/2014/main" id="{E1C987CB-7592-4E70-B97D-60A885FEB1CA}"/>
                </a:ext>
              </a:extLst>
            </p:cNvPr>
            <p:cNvSpPr/>
            <p:nvPr/>
          </p:nvSpPr>
          <p:spPr>
            <a:xfrm>
              <a:off x="762595" y="292645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id="{9344948E-8701-4FB2-B0CB-7A70B36157A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3040849"/>
              <a:ext cx="285973" cy="305038"/>
            </a:xfrm>
            <a:prstGeom prst="rect">
              <a:avLst/>
            </a:prstGeom>
          </p:spPr>
        </p:pic>
      </p:grpSp>
      <p:grpSp>
        <p:nvGrpSpPr>
          <p:cNvPr id="34" name="object 10">
            <a:extLst>
              <a:ext uri="{FF2B5EF4-FFF2-40B4-BE49-F238E27FC236}">
                <a16:creationId xmlns:a16="http://schemas.microsoft.com/office/drawing/2014/main" id="{1FE50558-FF94-42EA-B08A-4DC5D2464EFE}"/>
              </a:ext>
            </a:extLst>
          </p:cNvPr>
          <p:cNvGrpSpPr/>
          <p:nvPr/>
        </p:nvGrpSpPr>
        <p:grpSpPr>
          <a:xfrm>
            <a:off x="571947" y="3124258"/>
            <a:ext cx="400526" cy="400526"/>
            <a:chOff x="762595" y="4165677"/>
            <a:chExt cx="534035" cy="534035"/>
          </a:xfrm>
        </p:grpSpPr>
        <p:sp>
          <p:nvSpPr>
            <p:cNvPr id="35" name="object 11">
              <a:extLst>
                <a:ext uri="{FF2B5EF4-FFF2-40B4-BE49-F238E27FC236}">
                  <a16:creationId xmlns:a16="http://schemas.microsoft.com/office/drawing/2014/main" id="{BD71D936-9940-46A0-8029-13C1D44D7646}"/>
                </a:ext>
              </a:extLst>
            </p:cNvPr>
            <p:cNvSpPr/>
            <p:nvPr/>
          </p:nvSpPr>
          <p:spPr>
            <a:xfrm>
              <a:off x="762595" y="416567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id="{06B0FA37-ADBE-4C54-9E71-AFE087EFEC2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517" y="4280066"/>
              <a:ext cx="285973" cy="305038"/>
            </a:xfrm>
            <a:prstGeom prst="rect">
              <a:avLst/>
            </a:prstGeom>
          </p:spPr>
        </p:pic>
      </p:grpSp>
      <p:sp>
        <p:nvSpPr>
          <p:cNvPr id="37" name="object 13">
            <a:extLst>
              <a:ext uri="{FF2B5EF4-FFF2-40B4-BE49-F238E27FC236}">
                <a16:creationId xmlns:a16="http://schemas.microsoft.com/office/drawing/2014/main" id="{17F630DD-8B93-4D30-B77D-AA466911017D}"/>
              </a:ext>
            </a:extLst>
          </p:cNvPr>
          <p:cNvSpPr txBox="1"/>
          <p:nvPr/>
        </p:nvSpPr>
        <p:spPr>
          <a:xfrm>
            <a:off x="1134368" y="1248757"/>
            <a:ext cx="4008596" cy="24110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把控节奏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平衡版本发布的稳定性与敏捷性，结合市场热点与用户习惯，掌握最佳</a:t>
            </a:r>
            <a:r>
              <a:rPr sz="10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发布时机。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引导用户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建立共创机制，搭建反馈通道与激励体系，邀请核心用户参与产品优化</a:t>
            </a: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全过程。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平衡驱动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将数据理性的效率优化与创新感性的试错探索相结合，挖掘产品长期潜</a:t>
            </a:r>
            <a:r>
              <a:rPr sz="10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力。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14">
            <a:extLst>
              <a:ext uri="{FF2B5EF4-FFF2-40B4-BE49-F238E27FC236}">
                <a16:creationId xmlns:a16="http://schemas.microsoft.com/office/drawing/2014/main" id="{B280C722-5737-47D9-8D54-1264D47423FD}"/>
              </a:ext>
            </a:extLst>
          </p:cNvPr>
          <p:cNvGrpSpPr/>
          <p:nvPr/>
        </p:nvGrpSpPr>
        <p:grpSpPr>
          <a:xfrm>
            <a:off x="571947" y="4118015"/>
            <a:ext cx="4668679" cy="457676"/>
            <a:chOff x="762595" y="5490686"/>
            <a:chExt cx="6224905" cy="610235"/>
          </a:xfrm>
        </p:grpSpPr>
        <p:pic>
          <p:nvPicPr>
            <p:cNvPr id="39" name="object 15">
              <a:extLst>
                <a:ext uri="{FF2B5EF4-FFF2-40B4-BE49-F238E27FC236}">
                  <a16:creationId xmlns:a16="http://schemas.microsoft.com/office/drawing/2014/main" id="{BA9BEDA2-5E51-4AB6-B9C7-02FBB923165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595" y="5490686"/>
              <a:ext cx="6224684" cy="610076"/>
            </a:xfrm>
            <a:prstGeom prst="rect">
              <a:avLst/>
            </a:prstGeom>
          </p:spPr>
        </p:pic>
        <p:pic>
          <p:nvPicPr>
            <p:cNvPr id="40" name="object 16">
              <a:extLst>
                <a:ext uri="{FF2B5EF4-FFF2-40B4-BE49-F238E27FC236}">
                  <a16:creationId xmlns:a16="http://schemas.microsoft.com/office/drawing/2014/main" id="{788FD222-F852-4AEE-9C06-97E29595CE2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5114" y="5643205"/>
              <a:ext cx="200181" cy="305038"/>
            </a:xfrm>
            <a:prstGeom prst="rect">
              <a:avLst/>
            </a:prstGeom>
          </p:spPr>
        </p:pic>
      </p:grpSp>
      <p:sp>
        <p:nvSpPr>
          <p:cNvPr id="41" name="object 17">
            <a:extLst>
              <a:ext uri="{FF2B5EF4-FFF2-40B4-BE49-F238E27FC236}">
                <a16:creationId xmlns:a16="http://schemas.microsoft.com/office/drawing/2014/main" id="{5470050F-7197-402E-8A32-C553750B7312}"/>
              </a:ext>
            </a:extLst>
          </p:cNvPr>
          <p:cNvSpPr txBox="1"/>
          <p:nvPr/>
        </p:nvSpPr>
        <p:spPr>
          <a:xfrm>
            <a:off x="941336" y="4244327"/>
            <a:ext cx="1964055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49" dirty="0">
                <a:solidFill>
                  <a:srgbClr val="FFFFFF"/>
                </a:solidFill>
                <a:latin typeface="微软雅黑"/>
                <a:cs typeface="微软雅黑"/>
              </a:rPr>
              <a:t>核心目标：实现产品持续进化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2" name="object 18">
            <a:extLst>
              <a:ext uri="{FF2B5EF4-FFF2-40B4-BE49-F238E27FC236}">
                <a16:creationId xmlns:a16="http://schemas.microsoft.com/office/drawing/2014/main" id="{305999DA-159F-43B5-8F4C-4AE77B409997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97383" y="4246703"/>
            <a:ext cx="128687" cy="200181"/>
          </a:xfrm>
          <a:prstGeom prst="rect">
            <a:avLst/>
          </a:prstGeom>
        </p:spPr>
      </p:pic>
      <p:grpSp>
        <p:nvGrpSpPr>
          <p:cNvPr id="43" name="object 19">
            <a:extLst>
              <a:ext uri="{FF2B5EF4-FFF2-40B4-BE49-F238E27FC236}">
                <a16:creationId xmlns:a16="http://schemas.microsoft.com/office/drawing/2014/main" id="{3CE70667-DB9E-40E5-8BFE-53D7DE751BC1}"/>
              </a:ext>
            </a:extLst>
          </p:cNvPr>
          <p:cNvGrpSpPr/>
          <p:nvPr/>
        </p:nvGrpSpPr>
        <p:grpSpPr>
          <a:xfrm>
            <a:off x="5583628" y="1352872"/>
            <a:ext cx="2995613" cy="3128009"/>
            <a:chOff x="7444837" y="1803829"/>
            <a:chExt cx="3994150" cy="4170679"/>
          </a:xfrm>
        </p:grpSpPr>
        <p:sp>
          <p:nvSpPr>
            <p:cNvPr id="44" name="object 20">
              <a:extLst>
                <a:ext uri="{FF2B5EF4-FFF2-40B4-BE49-F238E27FC236}">
                  <a16:creationId xmlns:a16="http://schemas.microsoft.com/office/drawing/2014/main" id="{6B1C89EB-F095-4E81-9CBA-959ECC77A58B}"/>
                </a:ext>
              </a:extLst>
            </p:cNvPr>
            <p:cNvSpPr/>
            <p:nvPr/>
          </p:nvSpPr>
          <p:spPr>
            <a:xfrm>
              <a:off x="7750670" y="1803829"/>
              <a:ext cx="3688715" cy="4170679"/>
            </a:xfrm>
            <a:custGeom>
              <a:avLst/>
              <a:gdLst/>
              <a:ahLst/>
              <a:cxnLst/>
              <a:rect l="l" t="t" r="r" b="b"/>
              <a:pathLst>
                <a:path w="3688715" h="4170679">
                  <a:moveTo>
                    <a:pt x="3428722" y="4170465"/>
                  </a:moveTo>
                  <a:lnTo>
                    <a:pt x="144537" y="3998348"/>
                  </a:lnTo>
                  <a:lnTo>
                    <a:pt x="100666" y="3989474"/>
                  </a:lnTo>
                  <a:lnTo>
                    <a:pt x="61263" y="3968244"/>
                  </a:lnTo>
                  <a:lnTo>
                    <a:pt x="29716" y="3936492"/>
                  </a:lnTo>
                  <a:lnTo>
                    <a:pt x="8748" y="3896949"/>
                  </a:lnTo>
                  <a:lnTo>
                    <a:pt x="158" y="3853023"/>
                  </a:lnTo>
                  <a:lnTo>
                    <a:pt x="0" y="3845547"/>
                  </a:lnTo>
                  <a:lnTo>
                    <a:pt x="209" y="3838055"/>
                  </a:lnTo>
                  <a:lnTo>
                    <a:pt x="193778" y="144537"/>
                  </a:lnTo>
                  <a:lnTo>
                    <a:pt x="202652" y="100666"/>
                  </a:lnTo>
                  <a:lnTo>
                    <a:pt x="223881" y="61263"/>
                  </a:lnTo>
                  <a:lnTo>
                    <a:pt x="255633" y="29716"/>
                  </a:lnTo>
                  <a:lnTo>
                    <a:pt x="295176" y="8748"/>
                  </a:lnTo>
                  <a:lnTo>
                    <a:pt x="339103" y="158"/>
                  </a:lnTo>
                  <a:lnTo>
                    <a:pt x="346578" y="0"/>
                  </a:lnTo>
                  <a:lnTo>
                    <a:pt x="354070" y="209"/>
                  </a:lnTo>
                  <a:lnTo>
                    <a:pt x="3638256" y="172326"/>
                  </a:lnTo>
                  <a:lnTo>
                    <a:pt x="3682125" y="181199"/>
                  </a:lnTo>
                  <a:lnTo>
                    <a:pt x="3688259" y="2132429"/>
                  </a:lnTo>
                  <a:lnTo>
                    <a:pt x="3589014" y="4026137"/>
                  </a:lnTo>
                  <a:lnTo>
                    <a:pt x="3580140" y="4070006"/>
                  </a:lnTo>
                  <a:lnTo>
                    <a:pt x="3558910" y="4109410"/>
                  </a:lnTo>
                  <a:lnTo>
                    <a:pt x="3527159" y="4140957"/>
                  </a:lnTo>
                  <a:lnTo>
                    <a:pt x="3487616" y="4161925"/>
                  </a:lnTo>
                  <a:lnTo>
                    <a:pt x="3443689" y="4170515"/>
                  </a:lnTo>
                  <a:lnTo>
                    <a:pt x="3436214" y="4170674"/>
                  </a:lnTo>
                  <a:lnTo>
                    <a:pt x="3428722" y="4170465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21">
              <a:extLst>
                <a:ext uri="{FF2B5EF4-FFF2-40B4-BE49-F238E27FC236}">
                  <a16:creationId xmlns:a16="http://schemas.microsoft.com/office/drawing/2014/main" id="{7B78841E-8227-488E-98A5-A5F77770E5FB}"/>
                </a:ext>
              </a:extLst>
            </p:cNvPr>
            <p:cNvSpPr/>
            <p:nvPr/>
          </p:nvSpPr>
          <p:spPr>
            <a:xfrm>
              <a:off x="7638689" y="1840756"/>
              <a:ext cx="3702050" cy="4097654"/>
            </a:xfrm>
            <a:custGeom>
              <a:avLst/>
              <a:gdLst/>
              <a:ahLst/>
              <a:cxnLst/>
              <a:rect l="l" t="t" r="r" b="b"/>
              <a:pathLst>
                <a:path w="3702050" h="4097654">
                  <a:moveTo>
                    <a:pt x="3563730" y="3982206"/>
                  </a:moveTo>
                  <a:lnTo>
                    <a:pt x="277042" y="4096980"/>
                  </a:lnTo>
                  <a:lnTo>
                    <a:pt x="270015" y="4097053"/>
                  </a:lnTo>
                  <a:lnTo>
                    <a:pt x="263011" y="4096782"/>
                  </a:lnTo>
                  <a:lnTo>
                    <a:pt x="221976" y="4088011"/>
                  </a:lnTo>
                  <a:lnTo>
                    <a:pt x="185253" y="4067710"/>
                  </a:lnTo>
                  <a:lnTo>
                    <a:pt x="156007" y="4037620"/>
                  </a:lnTo>
                  <a:lnTo>
                    <a:pt x="136752" y="4000337"/>
                  </a:lnTo>
                  <a:lnTo>
                    <a:pt x="129152" y="3959071"/>
                  </a:lnTo>
                  <a:lnTo>
                    <a:pt x="73" y="262736"/>
                  </a:lnTo>
                  <a:lnTo>
                    <a:pt x="0" y="255710"/>
                  </a:lnTo>
                  <a:lnTo>
                    <a:pt x="270" y="248706"/>
                  </a:lnTo>
                  <a:lnTo>
                    <a:pt x="9041" y="207671"/>
                  </a:lnTo>
                  <a:lnTo>
                    <a:pt x="29343" y="170948"/>
                  </a:lnTo>
                  <a:lnTo>
                    <a:pt x="59433" y="141702"/>
                  </a:lnTo>
                  <a:lnTo>
                    <a:pt x="96715" y="122447"/>
                  </a:lnTo>
                  <a:lnTo>
                    <a:pt x="137982" y="114847"/>
                  </a:lnTo>
                  <a:lnTo>
                    <a:pt x="3424671" y="73"/>
                  </a:lnTo>
                  <a:lnTo>
                    <a:pt x="3431697" y="0"/>
                  </a:lnTo>
                  <a:lnTo>
                    <a:pt x="3438702" y="270"/>
                  </a:lnTo>
                  <a:lnTo>
                    <a:pt x="3479736" y="9041"/>
                  </a:lnTo>
                  <a:lnTo>
                    <a:pt x="3516459" y="29343"/>
                  </a:lnTo>
                  <a:lnTo>
                    <a:pt x="3545705" y="59433"/>
                  </a:lnTo>
                  <a:lnTo>
                    <a:pt x="3564960" y="96715"/>
                  </a:lnTo>
                  <a:lnTo>
                    <a:pt x="3572561" y="137982"/>
                  </a:lnTo>
                  <a:lnTo>
                    <a:pt x="3701640" y="3834317"/>
                  </a:lnTo>
                  <a:lnTo>
                    <a:pt x="3701713" y="3841343"/>
                  </a:lnTo>
                  <a:lnTo>
                    <a:pt x="3701442" y="3848347"/>
                  </a:lnTo>
                  <a:lnTo>
                    <a:pt x="3692671" y="3889381"/>
                  </a:lnTo>
                  <a:lnTo>
                    <a:pt x="3672370" y="3926104"/>
                  </a:lnTo>
                  <a:lnTo>
                    <a:pt x="3642280" y="3955350"/>
                  </a:lnTo>
                  <a:lnTo>
                    <a:pt x="3604997" y="3974605"/>
                  </a:lnTo>
                  <a:lnTo>
                    <a:pt x="3563730" y="398220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22">
              <a:extLst>
                <a:ext uri="{FF2B5EF4-FFF2-40B4-BE49-F238E27FC236}">
                  <a16:creationId xmlns:a16="http://schemas.microsoft.com/office/drawing/2014/main" id="{724AEC02-FFBB-488A-AA8F-CAAB1786E26D}"/>
                </a:ext>
              </a:extLst>
            </p:cNvPr>
            <p:cNvSpPr/>
            <p:nvPr/>
          </p:nvSpPr>
          <p:spPr>
            <a:xfrm>
              <a:off x="7638689" y="1840756"/>
              <a:ext cx="3702050" cy="4097654"/>
            </a:xfrm>
            <a:custGeom>
              <a:avLst/>
              <a:gdLst/>
              <a:ahLst/>
              <a:cxnLst/>
              <a:rect l="l" t="t" r="r" b="b"/>
              <a:pathLst>
                <a:path w="3702050" h="4097654">
                  <a:moveTo>
                    <a:pt x="129152" y="3959071"/>
                  </a:moveTo>
                  <a:lnTo>
                    <a:pt x="73" y="262736"/>
                  </a:lnTo>
                  <a:lnTo>
                    <a:pt x="0" y="255710"/>
                  </a:lnTo>
                  <a:lnTo>
                    <a:pt x="270" y="248706"/>
                  </a:lnTo>
                  <a:lnTo>
                    <a:pt x="9041" y="207671"/>
                  </a:lnTo>
                  <a:lnTo>
                    <a:pt x="29343" y="170948"/>
                  </a:lnTo>
                  <a:lnTo>
                    <a:pt x="59433" y="141702"/>
                  </a:lnTo>
                  <a:lnTo>
                    <a:pt x="96715" y="122447"/>
                  </a:lnTo>
                  <a:lnTo>
                    <a:pt x="137982" y="114847"/>
                  </a:lnTo>
                  <a:lnTo>
                    <a:pt x="3424671" y="73"/>
                  </a:lnTo>
                  <a:lnTo>
                    <a:pt x="3431697" y="0"/>
                  </a:lnTo>
                  <a:lnTo>
                    <a:pt x="3438702" y="270"/>
                  </a:lnTo>
                  <a:lnTo>
                    <a:pt x="3479736" y="9041"/>
                  </a:lnTo>
                  <a:lnTo>
                    <a:pt x="3516459" y="29343"/>
                  </a:lnTo>
                  <a:lnTo>
                    <a:pt x="3545705" y="59433"/>
                  </a:lnTo>
                  <a:lnTo>
                    <a:pt x="3564960" y="96715"/>
                  </a:lnTo>
                  <a:lnTo>
                    <a:pt x="3572561" y="137982"/>
                  </a:lnTo>
                  <a:lnTo>
                    <a:pt x="3701640" y="3834317"/>
                  </a:lnTo>
                  <a:lnTo>
                    <a:pt x="3701713" y="3841343"/>
                  </a:lnTo>
                  <a:lnTo>
                    <a:pt x="3701442" y="3848347"/>
                  </a:lnTo>
                  <a:lnTo>
                    <a:pt x="3692671" y="3889381"/>
                  </a:lnTo>
                  <a:lnTo>
                    <a:pt x="3672370" y="3926104"/>
                  </a:lnTo>
                  <a:lnTo>
                    <a:pt x="3642280" y="3955350"/>
                  </a:lnTo>
                  <a:lnTo>
                    <a:pt x="3604997" y="3974605"/>
                  </a:lnTo>
                  <a:lnTo>
                    <a:pt x="3563730" y="3982206"/>
                  </a:lnTo>
                  <a:lnTo>
                    <a:pt x="277042" y="4096980"/>
                  </a:lnTo>
                  <a:lnTo>
                    <a:pt x="270015" y="4097053"/>
                  </a:lnTo>
                  <a:lnTo>
                    <a:pt x="263011" y="4096782"/>
                  </a:lnTo>
                  <a:lnTo>
                    <a:pt x="221976" y="4088011"/>
                  </a:lnTo>
                  <a:lnTo>
                    <a:pt x="185253" y="4067710"/>
                  </a:lnTo>
                  <a:lnTo>
                    <a:pt x="156007" y="4037620"/>
                  </a:lnTo>
                  <a:lnTo>
                    <a:pt x="136752" y="4000337"/>
                  </a:lnTo>
                  <a:lnTo>
                    <a:pt x="129152" y="3959071"/>
                  </a:lnTo>
                  <a:close/>
                </a:path>
              </a:pathLst>
            </a:custGeom>
            <a:ln w="19064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23">
              <a:extLst>
                <a:ext uri="{FF2B5EF4-FFF2-40B4-BE49-F238E27FC236}">
                  <a16:creationId xmlns:a16="http://schemas.microsoft.com/office/drawing/2014/main" id="{FA408239-546B-452E-97F9-8616ADC7DD25}"/>
                </a:ext>
              </a:extLst>
            </p:cNvPr>
            <p:cNvSpPr/>
            <p:nvPr/>
          </p:nvSpPr>
          <p:spPr>
            <a:xfrm>
              <a:off x="7463901" y="2001812"/>
              <a:ext cx="3956050" cy="3775075"/>
            </a:xfrm>
            <a:custGeom>
              <a:avLst/>
              <a:gdLst/>
              <a:ahLst/>
              <a:cxnLst/>
              <a:rect l="l" t="t" r="r" b="b"/>
              <a:pathLst>
                <a:path w="3956050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27919" y="27919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679522"/>
                  </a:lnTo>
                  <a:lnTo>
                    <a:pt x="3948706" y="3716001"/>
                  </a:lnTo>
                  <a:lnTo>
                    <a:pt x="3946311" y="3721783"/>
                  </a:lnTo>
                  <a:lnTo>
                    <a:pt x="3918802" y="3755304"/>
                  </a:lnTo>
                  <a:lnTo>
                    <a:pt x="3913597" y="3758781"/>
                  </a:lnTo>
                  <a:lnTo>
                    <a:pt x="3908394" y="3762258"/>
                  </a:lnTo>
                  <a:lnTo>
                    <a:pt x="3879235" y="3773014"/>
                  </a:lnTo>
                  <a:lnTo>
                    <a:pt x="3873096" y="3774236"/>
                  </a:lnTo>
                  <a:lnTo>
                    <a:pt x="3866897" y="3774846"/>
                  </a:lnTo>
                  <a:lnTo>
                    <a:pt x="3860638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5"/>
                  </a:lnTo>
                  <a:lnTo>
                    <a:pt x="70588" y="3771793"/>
                  </a:lnTo>
                  <a:lnTo>
                    <a:pt x="64627" y="3769985"/>
                  </a:lnTo>
                  <a:lnTo>
                    <a:pt x="58845" y="3767590"/>
                  </a:lnTo>
                  <a:lnTo>
                    <a:pt x="53062" y="3765194"/>
                  </a:lnTo>
                  <a:lnTo>
                    <a:pt x="19542" y="3737685"/>
                  </a:lnTo>
                  <a:lnTo>
                    <a:pt x="1831" y="3698119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8" name="object 24">
              <a:extLst>
                <a:ext uri="{FF2B5EF4-FFF2-40B4-BE49-F238E27FC236}">
                  <a16:creationId xmlns:a16="http://schemas.microsoft.com/office/drawing/2014/main" id="{4B8ACFC0-C326-495A-A6F6-EAEB570F103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82966" y="2020877"/>
              <a:ext cx="3917833" cy="3736717"/>
            </a:xfrm>
            <a:prstGeom prst="rect">
              <a:avLst/>
            </a:prstGeom>
          </p:spPr>
        </p:pic>
      </p:grpSp>
      <p:sp>
        <p:nvSpPr>
          <p:cNvPr id="49" name="object 25">
            <a:extLst>
              <a:ext uri="{FF2B5EF4-FFF2-40B4-BE49-F238E27FC236}">
                <a16:creationId xmlns:a16="http://schemas.microsoft.com/office/drawing/2014/main" id="{0471B139-4672-48EE-9B73-A5FD4566308F}"/>
              </a:ext>
            </a:extLst>
          </p:cNvPr>
          <p:cNvSpPr txBox="1"/>
          <p:nvPr/>
        </p:nvSpPr>
        <p:spPr>
          <a:xfrm>
            <a:off x="6349582" y="4058444"/>
            <a:ext cx="1452563" cy="1308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88" kern="0" spc="68" dirty="0">
                <a:solidFill>
                  <a:srgbClr val="FFFFFF"/>
                </a:solidFill>
                <a:latin typeface="微软雅黑 Light"/>
                <a:cs typeface="微软雅黑 Light"/>
              </a:rPr>
              <a:t>CONTINUOUS</a:t>
            </a:r>
            <a:r>
              <a:rPr sz="788" kern="0" spc="146" dirty="0">
                <a:solidFill>
                  <a:srgbClr val="FFFFFF"/>
                </a:solidFill>
                <a:latin typeface="微软雅黑 Light"/>
                <a:cs typeface="微软雅黑 Light"/>
              </a:rPr>
              <a:t> </a:t>
            </a:r>
            <a:r>
              <a:rPr sz="788" kern="0" spc="56" dirty="0">
                <a:solidFill>
                  <a:srgbClr val="FFFFFF"/>
                </a:solidFill>
                <a:latin typeface="微软雅黑 Light"/>
                <a:cs typeface="微软雅黑 Light"/>
              </a:rPr>
              <a:t>EVOLUTION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</p:spTree>
    <p:extLst>
      <p:ext uri="{BB962C8B-B14F-4D97-AF65-F5344CB8AC3E}">
        <p14:creationId xmlns:p14="http://schemas.microsoft.com/office/powerpoint/2010/main" val="269086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851" cy="68578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626095" cy="68578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5047" y="0"/>
              <a:ext cx="7616803" cy="68578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3386" y="314570"/>
              <a:ext cx="514751" cy="6863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52309" y="639920"/>
            <a:ext cx="3232309" cy="1158490"/>
          </a:xfrm>
          <a:prstGeom prst="rect">
            <a:avLst/>
          </a:prstGeom>
        </p:spPr>
        <p:txBody>
          <a:bodyPr vert="horz" wrap="square" lIns="0" tIns="282416" rIns="0" bIns="0" rtlCol="0">
            <a:spAutoFit/>
          </a:bodyPr>
          <a:lstStyle/>
          <a:p>
            <a:pPr marR="5239" algn="ctr">
              <a:spcBef>
                <a:spcPts val="2224"/>
              </a:spcBef>
            </a:pPr>
            <a:r>
              <a:rPr sz="4050" spc="143" dirty="0">
                <a:solidFill>
                  <a:srgbClr val="FFFFFF"/>
                </a:solidFill>
              </a:rPr>
              <a:t>课堂思考</a:t>
            </a:r>
            <a:endParaRPr sz="4050"/>
          </a:p>
          <a:p>
            <a:pPr algn="ctr">
              <a:spcBef>
                <a:spcPts val="600"/>
              </a:spcBef>
            </a:pPr>
            <a:r>
              <a:rPr sz="1125" b="0" spc="49" dirty="0">
                <a:solidFill>
                  <a:srgbClr val="BEDAFE"/>
                </a:solidFill>
                <a:latin typeface="微软雅黑 Light"/>
                <a:cs typeface="微软雅黑 Light"/>
              </a:rPr>
              <a:t>CL</a:t>
            </a:r>
            <a:r>
              <a:rPr sz="1125" b="0" spc="-165" dirty="0">
                <a:solidFill>
                  <a:srgbClr val="BEDAFE"/>
                </a:solidFill>
                <a:latin typeface="微软雅黑 Light"/>
                <a:cs typeface="微软雅黑 Light"/>
              </a:rPr>
              <a:t> </a:t>
            </a:r>
            <a:r>
              <a:rPr sz="1125" b="0" spc="90" dirty="0">
                <a:solidFill>
                  <a:srgbClr val="BEDAFE"/>
                </a:solidFill>
                <a:latin typeface="微软雅黑 Light"/>
                <a:cs typeface="微软雅黑 Light"/>
              </a:rPr>
              <a:t>ASSROOM</a:t>
            </a:r>
            <a:r>
              <a:rPr sz="1125" b="0" spc="248" dirty="0">
                <a:solidFill>
                  <a:srgbClr val="BEDAFE"/>
                </a:solidFill>
                <a:latin typeface="微软雅黑 Light"/>
                <a:cs typeface="微软雅黑 Light"/>
              </a:rPr>
              <a:t> </a:t>
            </a:r>
            <a:r>
              <a:rPr sz="1125" b="0" spc="94" dirty="0">
                <a:solidFill>
                  <a:srgbClr val="BEDAFE"/>
                </a:solidFill>
                <a:latin typeface="微软雅黑 Light"/>
                <a:cs typeface="微软雅黑 Light"/>
              </a:rPr>
              <a:t>REFLECTION</a:t>
            </a:r>
            <a:r>
              <a:rPr sz="1125" b="0" spc="244" dirty="0">
                <a:solidFill>
                  <a:srgbClr val="BEDAFE"/>
                </a:solidFill>
                <a:latin typeface="微软雅黑 Light"/>
                <a:cs typeface="微软雅黑 Light"/>
              </a:rPr>
              <a:t> </a:t>
            </a:r>
            <a:r>
              <a:rPr sz="1125" b="0" dirty="0">
                <a:solidFill>
                  <a:srgbClr val="BEDAFE"/>
                </a:solidFill>
                <a:latin typeface="微软雅黑 Light"/>
                <a:cs typeface="微软雅黑 Light"/>
              </a:rPr>
              <a:t>&amp;</a:t>
            </a:r>
            <a:r>
              <a:rPr sz="1125" b="0" spc="248" dirty="0">
                <a:solidFill>
                  <a:srgbClr val="BEDAFE"/>
                </a:solidFill>
                <a:latin typeface="微软雅黑 Light"/>
                <a:cs typeface="微软雅黑 Light"/>
              </a:rPr>
              <a:t> </a:t>
            </a:r>
            <a:r>
              <a:rPr sz="1125" b="0" spc="90" dirty="0">
                <a:solidFill>
                  <a:srgbClr val="BEDAFE"/>
                </a:solidFill>
                <a:latin typeface="微软雅黑 Light"/>
                <a:cs typeface="微软雅黑 Light"/>
              </a:rPr>
              <a:t>DISCUSSION</a:t>
            </a:r>
            <a:endParaRPr sz="1125">
              <a:latin typeface="微软雅黑 Light"/>
              <a:cs typeface="微软雅黑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01088" y="2151948"/>
            <a:ext cx="6749415" cy="2259330"/>
            <a:chOff x="1601450" y="2869264"/>
            <a:chExt cx="8999220" cy="3012440"/>
          </a:xfrm>
        </p:grpSpPr>
        <p:sp>
          <p:nvSpPr>
            <p:cNvPr id="9" name="object 9"/>
            <p:cNvSpPr/>
            <p:nvPr/>
          </p:nvSpPr>
          <p:spPr>
            <a:xfrm>
              <a:off x="1601450" y="2869265"/>
              <a:ext cx="8999220" cy="3012440"/>
            </a:xfrm>
            <a:custGeom>
              <a:avLst/>
              <a:gdLst/>
              <a:ahLst/>
              <a:cxnLst/>
              <a:rect l="l" t="t" r="r" b="b"/>
              <a:pathLst>
                <a:path w="8999220" h="3012440">
                  <a:moveTo>
                    <a:pt x="8846106" y="3012251"/>
                  </a:moveTo>
                  <a:lnTo>
                    <a:pt x="152519" y="3012251"/>
                  </a:lnTo>
                  <a:lnTo>
                    <a:pt x="137494" y="3011525"/>
                  </a:lnTo>
                  <a:lnTo>
                    <a:pt x="94152" y="3000641"/>
                  </a:lnTo>
                  <a:lnTo>
                    <a:pt x="55808" y="2977690"/>
                  </a:lnTo>
                  <a:lnTo>
                    <a:pt x="25680" y="2944483"/>
                  </a:lnTo>
                  <a:lnTo>
                    <a:pt x="6530" y="2903940"/>
                  </a:lnTo>
                  <a:lnTo>
                    <a:pt x="0" y="2859732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8846106" y="0"/>
                  </a:lnTo>
                  <a:lnTo>
                    <a:pt x="8890312" y="6530"/>
                  </a:lnTo>
                  <a:lnTo>
                    <a:pt x="8930855" y="25680"/>
                  </a:lnTo>
                  <a:lnTo>
                    <a:pt x="8964062" y="55808"/>
                  </a:lnTo>
                  <a:lnTo>
                    <a:pt x="8987013" y="94152"/>
                  </a:lnTo>
                  <a:lnTo>
                    <a:pt x="8997899" y="137494"/>
                  </a:lnTo>
                  <a:lnTo>
                    <a:pt x="8998625" y="152519"/>
                  </a:lnTo>
                  <a:lnTo>
                    <a:pt x="8998625" y="2859732"/>
                  </a:lnTo>
                  <a:lnTo>
                    <a:pt x="8992093" y="2903940"/>
                  </a:lnTo>
                  <a:lnTo>
                    <a:pt x="8972943" y="2944483"/>
                  </a:lnTo>
                  <a:lnTo>
                    <a:pt x="8942815" y="2977690"/>
                  </a:lnTo>
                  <a:lnTo>
                    <a:pt x="8904470" y="3000641"/>
                  </a:lnTo>
                  <a:lnTo>
                    <a:pt x="8861129" y="3011525"/>
                  </a:lnTo>
                  <a:lnTo>
                    <a:pt x="8846106" y="3012251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601450" y="2869264"/>
              <a:ext cx="8999220" cy="3012440"/>
            </a:xfrm>
            <a:custGeom>
              <a:avLst/>
              <a:gdLst/>
              <a:ahLst/>
              <a:cxnLst/>
              <a:rect l="l" t="t" r="r" b="b"/>
              <a:pathLst>
                <a:path w="8999220" h="3012440">
                  <a:moveTo>
                    <a:pt x="8846105" y="3012251"/>
                  </a:moveTo>
                  <a:lnTo>
                    <a:pt x="152519" y="3012251"/>
                  </a:lnTo>
                  <a:lnTo>
                    <a:pt x="137494" y="3011525"/>
                  </a:lnTo>
                  <a:lnTo>
                    <a:pt x="94152" y="3000641"/>
                  </a:lnTo>
                  <a:lnTo>
                    <a:pt x="55808" y="2977690"/>
                  </a:lnTo>
                  <a:lnTo>
                    <a:pt x="25680" y="2944483"/>
                  </a:lnTo>
                  <a:lnTo>
                    <a:pt x="6530" y="2903940"/>
                  </a:lnTo>
                  <a:lnTo>
                    <a:pt x="0" y="2859732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8846105" y="0"/>
                  </a:lnTo>
                  <a:lnTo>
                    <a:pt x="8861129" y="725"/>
                  </a:lnTo>
                  <a:lnTo>
                    <a:pt x="8875865" y="2902"/>
                  </a:lnTo>
                  <a:lnTo>
                    <a:pt x="8890312" y="6530"/>
                  </a:lnTo>
                  <a:lnTo>
                    <a:pt x="8898680" y="9532"/>
                  </a:lnTo>
                  <a:lnTo>
                    <a:pt x="152519" y="9532"/>
                  </a:lnTo>
                  <a:lnTo>
                    <a:pt x="145494" y="9704"/>
                  </a:lnTo>
                  <a:lnTo>
                    <a:pt x="104356" y="17887"/>
                  </a:lnTo>
                  <a:lnTo>
                    <a:pt x="67334" y="37675"/>
                  </a:lnTo>
                  <a:lnTo>
                    <a:pt x="37675" y="67334"/>
                  </a:lnTo>
                  <a:lnTo>
                    <a:pt x="17887" y="104356"/>
                  </a:lnTo>
                  <a:lnTo>
                    <a:pt x="10343" y="137494"/>
                  </a:lnTo>
                  <a:lnTo>
                    <a:pt x="10219" y="138503"/>
                  </a:lnTo>
                  <a:lnTo>
                    <a:pt x="9704" y="145494"/>
                  </a:lnTo>
                  <a:lnTo>
                    <a:pt x="9532" y="152519"/>
                  </a:lnTo>
                  <a:lnTo>
                    <a:pt x="9532" y="2859732"/>
                  </a:lnTo>
                  <a:lnTo>
                    <a:pt x="15687" y="2901239"/>
                  </a:lnTo>
                  <a:lnTo>
                    <a:pt x="33629" y="2939171"/>
                  </a:lnTo>
                  <a:lnTo>
                    <a:pt x="61808" y="2970263"/>
                  </a:lnTo>
                  <a:lnTo>
                    <a:pt x="97800" y="2991834"/>
                  </a:lnTo>
                  <a:lnTo>
                    <a:pt x="138503" y="3002032"/>
                  </a:lnTo>
                  <a:lnTo>
                    <a:pt x="152519" y="3002719"/>
                  </a:lnTo>
                  <a:lnTo>
                    <a:pt x="8898679" y="3002719"/>
                  </a:lnTo>
                  <a:lnTo>
                    <a:pt x="8890312" y="3005720"/>
                  </a:lnTo>
                  <a:lnTo>
                    <a:pt x="8875865" y="3009348"/>
                  </a:lnTo>
                  <a:lnTo>
                    <a:pt x="8861129" y="3011525"/>
                  </a:lnTo>
                  <a:lnTo>
                    <a:pt x="8846105" y="3012251"/>
                  </a:lnTo>
                  <a:close/>
                </a:path>
                <a:path w="8999220" h="3012440">
                  <a:moveTo>
                    <a:pt x="8898679" y="3002719"/>
                  </a:moveTo>
                  <a:lnTo>
                    <a:pt x="8846105" y="3002719"/>
                  </a:lnTo>
                  <a:lnTo>
                    <a:pt x="8853130" y="3002547"/>
                  </a:lnTo>
                  <a:lnTo>
                    <a:pt x="8860121" y="3002032"/>
                  </a:lnTo>
                  <a:lnTo>
                    <a:pt x="8900823" y="2991834"/>
                  </a:lnTo>
                  <a:lnTo>
                    <a:pt x="8936815" y="2970263"/>
                  </a:lnTo>
                  <a:lnTo>
                    <a:pt x="8964993" y="2939171"/>
                  </a:lnTo>
                  <a:lnTo>
                    <a:pt x="8982935" y="2901239"/>
                  </a:lnTo>
                  <a:lnTo>
                    <a:pt x="8989092" y="2859732"/>
                  </a:lnTo>
                  <a:lnTo>
                    <a:pt x="8989092" y="152519"/>
                  </a:lnTo>
                  <a:lnTo>
                    <a:pt x="8982935" y="111011"/>
                  </a:lnTo>
                  <a:lnTo>
                    <a:pt x="8964993" y="73079"/>
                  </a:lnTo>
                  <a:lnTo>
                    <a:pt x="8936815" y="41987"/>
                  </a:lnTo>
                  <a:lnTo>
                    <a:pt x="8900823" y="20416"/>
                  </a:lnTo>
                  <a:lnTo>
                    <a:pt x="8860121" y="10219"/>
                  </a:lnTo>
                  <a:lnTo>
                    <a:pt x="8846105" y="9532"/>
                  </a:lnTo>
                  <a:lnTo>
                    <a:pt x="8898680" y="9532"/>
                  </a:lnTo>
                  <a:lnTo>
                    <a:pt x="8942814" y="34560"/>
                  </a:lnTo>
                  <a:lnTo>
                    <a:pt x="8972943" y="67768"/>
                  </a:lnTo>
                  <a:lnTo>
                    <a:pt x="8992093" y="108311"/>
                  </a:lnTo>
                  <a:lnTo>
                    <a:pt x="8998625" y="152519"/>
                  </a:lnTo>
                  <a:lnTo>
                    <a:pt x="8998625" y="2859732"/>
                  </a:lnTo>
                  <a:lnTo>
                    <a:pt x="8997947" y="2873747"/>
                  </a:lnTo>
                  <a:lnTo>
                    <a:pt x="8997898" y="2874757"/>
                  </a:lnTo>
                  <a:lnTo>
                    <a:pt x="8987013" y="2918098"/>
                  </a:lnTo>
                  <a:lnTo>
                    <a:pt x="8964062" y="2956442"/>
                  </a:lnTo>
                  <a:lnTo>
                    <a:pt x="8930855" y="2986570"/>
                  </a:lnTo>
                  <a:lnTo>
                    <a:pt x="8904470" y="3000641"/>
                  </a:lnTo>
                  <a:lnTo>
                    <a:pt x="8898679" y="3002719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1875791" y="2352548"/>
            <a:ext cx="5652059" cy="1211614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algn="ctr">
              <a:spcBef>
                <a:spcPts val="1020"/>
              </a:spcBef>
            </a:pPr>
            <a:r>
              <a:rPr spc="-19" dirty="0"/>
              <a:t>Q:</a:t>
            </a:r>
          </a:p>
          <a:p>
            <a:pPr marL="9525" marR="3810" algn="ctr">
              <a:lnSpc>
                <a:spcPct val="136700"/>
              </a:lnSpc>
              <a:spcBef>
                <a:spcPts val="529"/>
              </a:spcBef>
            </a:pPr>
            <a:r>
              <a:rPr sz="2025" b="0" dirty="0">
                <a:solidFill>
                  <a:srgbClr val="FFFFFF"/>
                </a:solidFill>
              </a:rPr>
              <a:t>“结合常用APP</a:t>
            </a:r>
            <a:r>
              <a:rPr sz="2025" b="0" spc="-23" dirty="0">
                <a:solidFill>
                  <a:srgbClr val="FFFFFF"/>
                </a:solidFill>
              </a:rPr>
              <a:t>案例，思考其 </a:t>
            </a:r>
            <a:r>
              <a:rPr sz="2025" spc="-23" dirty="0">
                <a:solidFill>
                  <a:srgbClr val="FDDF46"/>
                </a:solidFill>
              </a:rPr>
              <a:t>最近一次迭代 </a:t>
            </a:r>
            <a:r>
              <a:rPr sz="2025" b="0" spc="-11" dirty="0">
                <a:solidFill>
                  <a:srgbClr val="FFFFFF"/>
                </a:solidFill>
              </a:rPr>
              <a:t>体现了哪</a:t>
            </a:r>
            <a:r>
              <a:rPr sz="2025" b="0" spc="-75" dirty="0">
                <a:solidFill>
                  <a:srgbClr val="FFFFFF"/>
                </a:solidFill>
              </a:rPr>
              <a:t>些 </a:t>
            </a:r>
            <a:r>
              <a:rPr sz="2025" spc="-23" dirty="0">
                <a:solidFill>
                  <a:srgbClr val="FDDF46"/>
                </a:solidFill>
              </a:rPr>
              <a:t>创新实操要点 </a:t>
            </a:r>
            <a:r>
              <a:rPr sz="2025" b="0" spc="-26" dirty="0">
                <a:solidFill>
                  <a:srgbClr val="FFFFFF"/>
                </a:solidFill>
              </a:rPr>
              <a:t>？”</a:t>
            </a:r>
            <a:endParaRPr sz="2025" dirty="0"/>
          </a:p>
        </p:txBody>
      </p:sp>
      <p:grpSp>
        <p:nvGrpSpPr>
          <p:cNvPr id="12" name="object 12"/>
          <p:cNvGrpSpPr/>
          <p:nvPr/>
        </p:nvGrpSpPr>
        <p:grpSpPr>
          <a:xfrm>
            <a:off x="3445977" y="3796294"/>
            <a:ext cx="2259330" cy="1115378"/>
            <a:chOff x="4594636" y="5061726"/>
            <a:chExt cx="3012440" cy="1487170"/>
          </a:xfrm>
        </p:grpSpPr>
        <p:sp>
          <p:nvSpPr>
            <p:cNvPr id="13" name="object 13"/>
            <p:cNvSpPr/>
            <p:nvPr/>
          </p:nvSpPr>
          <p:spPr>
            <a:xfrm>
              <a:off x="4594637" y="5061726"/>
              <a:ext cx="3012440" cy="10160"/>
            </a:xfrm>
            <a:custGeom>
              <a:avLst/>
              <a:gdLst/>
              <a:ahLst/>
              <a:cxnLst/>
              <a:rect l="l" t="t" r="r" b="b"/>
              <a:pathLst>
                <a:path w="3012440" h="10160">
                  <a:moveTo>
                    <a:pt x="301225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3012251" y="0"/>
                  </a:lnTo>
                  <a:lnTo>
                    <a:pt x="3012251" y="9532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94636" y="5271440"/>
              <a:ext cx="171583" cy="1715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90686" y="6491593"/>
              <a:ext cx="1220152" cy="5719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659297" y="3929757"/>
            <a:ext cx="2056924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dirty="0">
                <a:solidFill>
                  <a:srgbClr val="D0D5DA"/>
                </a:solidFill>
                <a:latin typeface="微软雅黑"/>
                <a:cs typeface="微软雅黑"/>
              </a:rPr>
              <a:t>目的：深化课程理解 ·</a:t>
            </a:r>
            <a:r>
              <a:rPr sz="1013" kern="0" spc="-8" dirty="0">
                <a:solidFill>
                  <a:srgbClr val="D0D5DA"/>
                </a:solidFill>
                <a:latin typeface="微软雅黑"/>
                <a:cs typeface="微软雅黑"/>
              </a:rPr>
              <a:t> 理论联系实际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grpSp>
        <p:nvGrpSpPr>
          <p:cNvPr id="13" name="object 6">
            <a:extLst>
              <a:ext uri="{FF2B5EF4-FFF2-40B4-BE49-F238E27FC236}">
                <a16:creationId xmlns:a16="http://schemas.microsoft.com/office/drawing/2014/main" id="{7140E5EB-4888-4930-B85A-3205D70BC491}"/>
              </a:ext>
            </a:extLst>
          </p:cNvPr>
          <p:cNvGrpSpPr/>
          <p:nvPr/>
        </p:nvGrpSpPr>
        <p:grpSpPr>
          <a:xfrm>
            <a:off x="733422" y="972309"/>
            <a:ext cx="5240655" cy="915353"/>
            <a:chOff x="4451649" y="1296412"/>
            <a:chExt cx="6987540" cy="1220470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7E919089-E113-4761-A032-E9015C874F2E}"/>
                </a:ext>
              </a:extLst>
            </p:cNvPr>
            <p:cNvSpPr/>
            <p:nvPr/>
          </p:nvSpPr>
          <p:spPr>
            <a:xfrm>
              <a:off x="4480247" y="1296412"/>
              <a:ext cx="6958965" cy="1220470"/>
            </a:xfrm>
            <a:custGeom>
              <a:avLst/>
              <a:gdLst/>
              <a:ahLst/>
              <a:cxnLst/>
              <a:rect l="l" t="t" r="r" b="b"/>
              <a:pathLst>
                <a:path w="6958965" h="1220470">
                  <a:moveTo>
                    <a:pt x="6851803" y="1220152"/>
                  </a:moveTo>
                  <a:lnTo>
                    <a:pt x="80158" y="1220152"/>
                  </a:lnTo>
                  <a:lnTo>
                    <a:pt x="74579" y="1219419"/>
                  </a:lnTo>
                  <a:lnTo>
                    <a:pt x="33444" y="1196701"/>
                  </a:lnTo>
                  <a:lnTo>
                    <a:pt x="11328" y="1163069"/>
                  </a:lnTo>
                  <a:lnTo>
                    <a:pt x="549" y="1120712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851803" y="0"/>
                  </a:lnTo>
                  <a:lnTo>
                    <a:pt x="6895007" y="11581"/>
                  </a:lnTo>
                  <a:lnTo>
                    <a:pt x="6930489" y="38814"/>
                  </a:lnTo>
                  <a:lnTo>
                    <a:pt x="6952849" y="77553"/>
                  </a:lnTo>
                  <a:lnTo>
                    <a:pt x="6958681" y="106878"/>
                  </a:lnTo>
                  <a:lnTo>
                    <a:pt x="6958681" y="1113274"/>
                  </a:lnTo>
                  <a:lnTo>
                    <a:pt x="6947100" y="1156477"/>
                  </a:lnTo>
                  <a:lnTo>
                    <a:pt x="6919867" y="1191959"/>
                  </a:lnTo>
                  <a:lnTo>
                    <a:pt x="6881128" y="1214319"/>
                  </a:lnTo>
                  <a:lnTo>
                    <a:pt x="6859242" y="1219419"/>
                  </a:lnTo>
                  <a:lnTo>
                    <a:pt x="6851803" y="1220152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59CA43F9-A973-470D-A632-AE224DADD49F}"/>
                </a:ext>
              </a:extLst>
            </p:cNvPr>
            <p:cNvSpPr/>
            <p:nvPr/>
          </p:nvSpPr>
          <p:spPr>
            <a:xfrm>
              <a:off x="4451649" y="1296828"/>
              <a:ext cx="106045" cy="1219835"/>
            </a:xfrm>
            <a:custGeom>
              <a:avLst/>
              <a:gdLst/>
              <a:ahLst/>
              <a:cxnLst/>
              <a:rect l="l" t="t" r="r" b="b"/>
              <a:pathLst>
                <a:path w="106045" h="1219835">
                  <a:moveTo>
                    <a:pt x="105757" y="1219318"/>
                  </a:moveTo>
                  <a:lnTo>
                    <a:pt x="60412" y="1206213"/>
                  </a:lnTo>
                  <a:lnTo>
                    <a:pt x="25920" y="1177878"/>
                  </a:lnTo>
                  <a:lnTo>
                    <a:pt x="4897" y="1138502"/>
                  </a:lnTo>
                  <a:lnTo>
                    <a:pt x="0" y="1105346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4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1105346"/>
                  </a:lnTo>
                  <a:lnTo>
                    <a:pt x="61548" y="1149121"/>
                  </a:lnTo>
                  <a:lnTo>
                    <a:pt x="73946" y="1186231"/>
                  </a:lnTo>
                  <a:lnTo>
                    <a:pt x="99508" y="1216833"/>
                  </a:lnTo>
                  <a:lnTo>
                    <a:pt x="105757" y="121931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9">
            <a:extLst>
              <a:ext uri="{FF2B5EF4-FFF2-40B4-BE49-F238E27FC236}">
                <a16:creationId xmlns:a16="http://schemas.microsoft.com/office/drawing/2014/main" id="{CC5269E1-A1B2-41EC-915C-7C463A13058E}"/>
              </a:ext>
            </a:extLst>
          </p:cNvPr>
          <p:cNvSpPr txBox="1">
            <a:spLocks/>
          </p:cNvSpPr>
          <p:nvPr/>
        </p:nvSpPr>
        <p:spPr>
          <a:xfrm>
            <a:off x="993115" y="1213010"/>
            <a:ext cx="44243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spcBef>
                <a:spcPts val="75"/>
              </a:spcBef>
            </a:pPr>
            <a:r>
              <a:rPr lang="en-US" altLang="zh-CN" sz="2700" spc="-19">
                <a:solidFill>
                  <a:srgbClr val="DAE9FE"/>
                </a:solidFill>
              </a:rPr>
              <a:t>01</a:t>
            </a:r>
            <a:endParaRPr lang="zh-CN" altLang="en-US" sz="2700"/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0BD88530-252F-4962-9B3A-403C06322DB2}"/>
              </a:ext>
            </a:extLst>
          </p:cNvPr>
          <p:cNvSpPr txBox="1"/>
          <p:nvPr/>
        </p:nvSpPr>
        <p:spPr>
          <a:xfrm>
            <a:off x="1587962" y="1191563"/>
            <a:ext cx="1734979" cy="4456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迭代背景与驱动因素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900" kern="0" spc="-4" dirty="0">
                <a:solidFill>
                  <a:srgbClr val="6A7280"/>
                </a:solidFill>
                <a:latin typeface="微软雅黑"/>
                <a:cs typeface="微软雅黑"/>
              </a:rPr>
              <a:t>需求技术双轮驱动，适应市场竞争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1">
            <a:extLst>
              <a:ext uri="{FF2B5EF4-FFF2-40B4-BE49-F238E27FC236}">
                <a16:creationId xmlns:a16="http://schemas.microsoft.com/office/drawing/2014/main" id="{FD0CDF79-AB78-4260-8026-A360546A81A8}"/>
              </a:ext>
            </a:extLst>
          </p:cNvPr>
          <p:cNvGrpSpPr/>
          <p:nvPr/>
        </p:nvGrpSpPr>
        <p:grpSpPr>
          <a:xfrm>
            <a:off x="5287547" y="1201088"/>
            <a:ext cx="457676" cy="457676"/>
            <a:chOff x="10523815" y="1601450"/>
            <a:chExt cx="610235" cy="610235"/>
          </a:xfrm>
        </p:grpSpPr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DBDD6AC0-E89A-455D-9E3B-602E91E803D2}"/>
                </a:ext>
              </a:extLst>
            </p:cNvPr>
            <p:cNvSpPr/>
            <p:nvPr/>
          </p:nvSpPr>
          <p:spPr>
            <a:xfrm>
              <a:off x="10523815" y="160145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6" y="580789"/>
                  </a:lnTo>
                  <a:lnTo>
                    <a:pt x="135567" y="558667"/>
                  </a:lnTo>
                  <a:lnTo>
                    <a:pt x="100187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9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0" y="245528"/>
                  </a:lnTo>
                  <a:lnTo>
                    <a:pt x="17831" y="202273"/>
                  </a:lnTo>
                  <a:lnTo>
                    <a:pt x="36017" y="161244"/>
                  </a:lnTo>
                  <a:lnTo>
                    <a:pt x="60028" y="123327"/>
                  </a:lnTo>
                  <a:lnTo>
                    <a:pt x="89343" y="89343"/>
                  </a:lnTo>
                  <a:lnTo>
                    <a:pt x="123327" y="60028"/>
                  </a:lnTo>
                  <a:lnTo>
                    <a:pt x="161243" y="36018"/>
                  </a:lnTo>
                  <a:lnTo>
                    <a:pt x="202273" y="17831"/>
                  </a:lnTo>
                  <a:lnTo>
                    <a:pt x="245527" y="5861"/>
                  </a:lnTo>
                  <a:lnTo>
                    <a:pt x="290071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3">
              <a:extLst>
                <a:ext uri="{FF2B5EF4-FFF2-40B4-BE49-F238E27FC236}">
                  <a16:creationId xmlns:a16="http://schemas.microsoft.com/office/drawing/2014/main" id="{7C66DEA9-126F-4F19-9388-69B71A3E48D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14465" y="1753969"/>
              <a:ext cx="228778" cy="305038"/>
            </a:xfrm>
            <a:prstGeom prst="rect">
              <a:avLst/>
            </a:prstGeom>
          </p:spPr>
        </p:pic>
      </p:grpSp>
      <p:grpSp>
        <p:nvGrpSpPr>
          <p:cNvPr id="21" name="object 14">
            <a:extLst>
              <a:ext uri="{FF2B5EF4-FFF2-40B4-BE49-F238E27FC236}">
                <a16:creationId xmlns:a16="http://schemas.microsoft.com/office/drawing/2014/main" id="{A7EC32D8-59B4-419D-AFD0-7C2B8030956A}"/>
              </a:ext>
            </a:extLst>
          </p:cNvPr>
          <p:cNvGrpSpPr/>
          <p:nvPr/>
        </p:nvGrpSpPr>
        <p:grpSpPr>
          <a:xfrm>
            <a:off x="733422" y="2116201"/>
            <a:ext cx="5240655" cy="915353"/>
            <a:chOff x="4451649" y="2821602"/>
            <a:chExt cx="6987540" cy="1220470"/>
          </a:xfrm>
        </p:grpSpPr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96972DF8-D6EA-4404-B279-73C820B947AA}"/>
                </a:ext>
              </a:extLst>
            </p:cNvPr>
            <p:cNvSpPr/>
            <p:nvPr/>
          </p:nvSpPr>
          <p:spPr>
            <a:xfrm>
              <a:off x="4480247" y="2821602"/>
              <a:ext cx="6958965" cy="1220470"/>
            </a:xfrm>
            <a:custGeom>
              <a:avLst/>
              <a:gdLst/>
              <a:ahLst/>
              <a:cxnLst/>
              <a:rect l="l" t="t" r="r" b="b"/>
              <a:pathLst>
                <a:path w="6958965" h="1220470">
                  <a:moveTo>
                    <a:pt x="6851803" y="1220152"/>
                  </a:moveTo>
                  <a:lnTo>
                    <a:pt x="80158" y="1220152"/>
                  </a:lnTo>
                  <a:lnTo>
                    <a:pt x="74579" y="1219419"/>
                  </a:lnTo>
                  <a:lnTo>
                    <a:pt x="33444" y="1196701"/>
                  </a:lnTo>
                  <a:lnTo>
                    <a:pt x="11328" y="1163069"/>
                  </a:lnTo>
                  <a:lnTo>
                    <a:pt x="549" y="1120712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851803" y="0"/>
                  </a:lnTo>
                  <a:lnTo>
                    <a:pt x="6895007" y="11581"/>
                  </a:lnTo>
                  <a:lnTo>
                    <a:pt x="6930489" y="38814"/>
                  </a:lnTo>
                  <a:lnTo>
                    <a:pt x="6952849" y="77553"/>
                  </a:lnTo>
                  <a:lnTo>
                    <a:pt x="6958681" y="106878"/>
                  </a:lnTo>
                  <a:lnTo>
                    <a:pt x="6958681" y="1113274"/>
                  </a:lnTo>
                  <a:lnTo>
                    <a:pt x="6947100" y="1156477"/>
                  </a:lnTo>
                  <a:lnTo>
                    <a:pt x="6919867" y="1191959"/>
                  </a:lnTo>
                  <a:lnTo>
                    <a:pt x="6881128" y="1214319"/>
                  </a:lnTo>
                  <a:lnTo>
                    <a:pt x="6859242" y="1219419"/>
                  </a:lnTo>
                  <a:lnTo>
                    <a:pt x="6851803" y="1220152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423289F2-58A1-456F-B840-FD896FE4E7DC}"/>
                </a:ext>
              </a:extLst>
            </p:cNvPr>
            <p:cNvSpPr/>
            <p:nvPr/>
          </p:nvSpPr>
          <p:spPr>
            <a:xfrm>
              <a:off x="4451649" y="2822019"/>
              <a:ext cx="106045" cy="1219835"/>
            </a:xfrm>
            <a:custGeom>
              <a:avLst/>
              <a:gdLst/>
              <a:ahLst/>
              <a:cxnLst/>
              <a:rect l="l" t="t" r="r" b="b"/>
              <a:pathLst>
                <a:path w="106045" h="1219835">
                  <a:moveTo>
                    <a:pt x="105757" y="1219318"/>
                  </a:moveTo>
                  <a:lnTo>
                    <a:pt x="60411" y="1206213"/>
                  </a:lnTo>
                  <a:lnTo>
                    <a:pt x="25920" y="1177878"/>
                  </a:lnTo>
                  <a:lnTo>
                    <a:pt x="4897" y="1138502"/>
                  </a:lnTo>
                  <a:lnTo>
                    <a:pt x="0" y="1105346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4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1105346"/>
                  </a:lnTo>
                  <a:lnTo>
                    <a:pt x="61548" y="1149121"/>
                  </a:lnTo>
                  <a:lnTo>
                    <a:pt x="73946" y="1186231"/>
                  </a:lnTo>
                  <a:lnTo>
                    <a:pt x="99508" y="1216833"/>
                  </a:lnTo>
                  <a:lnTo>
                    <a:pt x="105757" y="1219318"/>
                  </a:lnTo>
                  <a:close/>
                </a:path>
              </a:pathLst>
            </a:custGeom>
            <a:solidFill>
              <a:srgbClr val="60A5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17">
            <a:extLst>
              <a:ext uri="{FF2B5EF4-FFF2-40B4-BE49-F238E27FC236}">
                <a16:creationId xmlns:a16="http://schemas.microsoft.com/office/drawing/2014/main" id="{3EDA7F9C-5654-4DF8-8091-BF6A35972A6D}"/>
              </a:ext>
            </a:extLst>
          </p:cNvPr>
          <p:cNvSpPr txBox="1"/>
          <p:nvPr/>
        </p:nvSpPr>
        <p:spPr>
          <a:xfrm>
            <a:off x="993115" y="2356903"/>
            <a:ext cx="44243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270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02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2C7F798B-1E3F-4B03-980F-80C2729F8878}"/>
              </a:ext>
            </a:extLst>
          </p:cNvPr>
          <p:cNvSpPr txBox="1"/>
          <p:nvPr/>
        </p:nvSpPr>
        <p:spPr>
          <a:xfrm>
            <a:off x="1587961" y="2335455"/>
            <a:ext cx="87725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迭代全流程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96CBAED6-D357-4BE6-BA48-7223139F49AC}"/>
              </a:ext>
            </a:extLst>
          </p:cNvPr>
          <p:cNvSpPr txBox="1"/>
          <p:nvPr/>
        </p:nvSpPr>
        <p:spPr>
          <a:xfrm>
            <a:off x="1587962" y="2628578"/>
            <a:ext cx="17349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spc="-4" dirty="0">
                <a:solidFill>
                  <a:srgbClr val="6A7280"/>
                </a:solidFill>
                <a:latin typeface="微软雅黑"/>
                <a:cs typeface="微软雅黑"/>
              </a:rPr>
              <a:t>调研设计验证发布，构建闭环体系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20">
            <a:extLst>
              <a:ext uri="{FF2B5EF4-FFF2-40B4-BE49-F238E27FC236}">
                <a16:creationId xmlns:a16="http://schemas.microsoft.com/office/drawing/2014/main" id="{59D30B63-71B4-45B1-B332-0427E76A707A}"/>
              </a:ext>
            </a:extLst>
          </p:cNvPr>
          <p:cNvGrpSpPr/>
          <p:nvPr/>
        </p:nvGrpSpPr>
        <p:grpSpPr>
          <a:xfrm>
            <a:off x="5287547" y="2344981"/>
            <a:ext cx="457676" cy="457676"/>
            <a:chOff x="10523815" y="3126640"/>
            <a:chExt cx="610235" cy="610235"/>
          </a:xfrm>
        </p:grpSpPr>
        <p:sp>
          <p:nvSpPr>
            <p:cNvPr id="28" name="object 21">
              <a:extLst>
                <a:ext uri="{FF2B5EF4-FFF2-40B4-BE49-F238E27FC236}">
                  <a16:creationId xmlns:a16="http://schemas.microsoft.com/office/drawing/2014/main" id="{CE00F87E-E56E-4FFF-A5DE-ACB18E955D95}"/>
                </a:ext>
              </a:extLst>
            </p:cNvPr>
            <p:cNvSpPr/>
            <p:nvPr/>
          </p:nvSpPr>
          <p:spPr>
            <a:xfrm>
              <a:off x="10523815" y="312664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6" y="580789"/>
                  </a:lnTo>
                  <a:lnTo>
                    <a:pt x="135567" y="558667"/>
                  </a:lnTo>
                  <a:lnTo>
                    <a:pt x="100187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9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0" y="245528"/>
                  </a:lnTo>
                  <a:lnTo>
                    <a:pt x="17831" y="202273"/>
                  </a:lnTo>
                  <a:lnTo>
                    <a:pt x="36017" y="161244"/>
                  </a:lnTo>
                  <a:lnTo>
                    <a:pt x="60028" y="123327"/>
                  </a:lnTo>
                  <a:lnTo>
                    <a:pt x="89343" y="89343"/>
                  </a:lnTo>
                  <a:lnTo>
                    <a:pt x="123327" y="60028"/>
                  </a:lnTo>
                  <a:lnTo>
                    <a:pt x="161243" y="36018"/>
                  </a:lnTo>
                  <a:lnTo>
                    <a:pt x="202273" y="17831"/>
                  </a:lnTo>
                  <a:lnTo>
                    <a:pt x="245527" y="5861"/>
                  </a:lnTo>
                  <a:lnTo>
                    <a:pt x="290071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2">
              <a:extLst>
                <a:ext uri="{FF2B5EF4-FFF2-40B4-BE49-F238E27FC236}">
                  <a16:creationId xmlns:a16="http://schemas.microsoft.com/office/drawing/2014/main" id="{82FF1412-CDBB-4F4B-AE24-C19AFDB10F5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14465" y="3279160"/>
              <a:ext cx="228778" cy="305038"/>
            </a:xfrm>
            <a:prstGeom prst="rect">
              <a:avLst/>
            </a:prstGeom>
          </p:spPr>
        </p:pic>
      </p:grpSp>
      <p:grpSp>
        <p:nvGrpSpPr>
          <p:cNvPr id="30" name="object 23">
            <a:extLst>
              <a:ext uri="{FF2B5EF4-FFF2-40B4-BE49-F238E27FC236}">
                <a16:creationId xmlns:a16="http://schemas.microsoft.com/office/drawing/2014/main" id="{8D2A1A2F-8CAE-4934-BD4E-CD8C0A46068E}"/>
              </a:ext>
            </a:extLst>
          </p:cNvPr>
          <p:cNvGrpSpPr/>
          <p:nvPr/>
        </p:nvGrpSpPr>
        <p:grpSpPr>
          <a:xfrm>
            <a:off x="733422" y="3260095"/>
            <a:ext cx="5240655" cy="915353"/>
            <a:chOff x="4451649" y="4346793"/>
            <a:chExt cx="6987540" cy="1220470"/>
          </a:xfrm>
        </p:grpSpPr>
        <p:sp>
          <p:nvSpPr>
            <p:cNvPr id="31" name="object 24">
              <a:extLst>
                <a:ext uri="{FF2B5EF4-FFF2-40B4-BE49-F238E27FC236}">
                  <a16:creationId xmlns:a16="http://schemas.microsoft.com/office/drawing/2014/main" id="{D7B20DAF-1D97-4A38-99E0-0566962A7A53}"/>
                </a:ext>
              </a:extLst>
            </p:cNvPr>
            <p:cNvSpPr/>
            <p:nvPr/>
          </p:nvSpPr>
          <p:spPr>
            <a:xfrm>
              <a:off x="4480247" y="4346793"/>
              <a:ext cx="6958965" cy="1220470"/>
            </a:xfrm>
            <a:custGeom>
              <a:avLst/>
              <a:gdLst/>
              <a:ahLst/>
              <a:cxnLst/>
              <a:rect l="l" t="t" r="r" b="b"/>
              <a:pathLst>
                <a:path w="6958965" h="1220470">
                  <a:moveTo>
                    <a:pt x="6851803" y="1220152"/>
                  </a:moveTo>
                  <a:lnTo>
                    <a:pt x="80158" y="1220152"/>
                  </a:lnTo>
                  <a:lnTo>
                    <a:pt x="74579" y="1219419"/>
                  </a:lnTo>
                  <a:lnTo>
                    <a:pt x="33444" y="1196701"/>
                  </a:lnTo>
                  <a:lnTo>
                    <a:pt x="11328" y="1163069"/>
                  </a:lnTo>
                  <a:lnTo>
                    <a:pt x="549" y="1120712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8686" y="63675"/>
                  </a:lnTo>
                  <a:lnTo>
                    <a:pt x="29111" y="28192"/>
                  </a:lnTo>
                  <a:lnTo>
                    <a:pt x="63529" y="3663"/>
                  </a:lnTo>
                  <a:lnTo>
                    <a:pt x="80158" y="0"/>
                  </a:lnTo>
                  <a:lnTo>
                    <a:pt x="6851803" y="0"/>
                  </a:lnTo>
                  <a:lnTo>
                    <a:pt x="6895007" y="11581"/>
                  </a:lnTo>
                  <a:lnTo>
                    <a:pt x="6930489" y="38814"/>
                  </a:lnTo>
                  <a:lnTo>
                    <a:pt x="6952849" y="77553"/>
                  </a:lnTo>
                  <a:lnTo>
                    <a:pt x="6958681" y="106878"/>
                  </a:lnTo>
                  <a:lnTo>
                    <a:pt x="6958681" y="1113274"/>
                  </a:lnTo>
                  <a:lnTo>
                    <a:pt x="6947100" y="1156477"/>
                  </a:lnTo>
                  <a:lnTo>
                    <a:pt x="6919867" y="1191959"/>
                  </a:lnTo>
                  <a:lnTo>
                    <a:pt x="6881128" y="1214319"/>
                  </a:lnTo>
                  <a:lnTo>
                    <a:pt x="6859242" y="1219419"/>
                  </a:lnTo>
                  <a:lnTo>
                    <a:pt x="6851803" y="1220152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5">
              <a:extLst>
                <a:ext uri="{FF2B5EF4-FFF2-40B4-BE49-F238E27FC236}">
                  <a16:creationId xmlns:a16="http://schemas.microsoft.com/office/drawing/2014/main" id="{87E233DD-ABA2-487B-9254-60F0367EF276}"/>
                </a:ext>
              </a:extLst>
            </p:cNvPr>
            <p:cNvSpPr/>
            <p:nvPr/>
          </p:nvSpPr>
          <p:spPr>
            <a:xfrm>
              <a:off x="4451649" y="4347210"/>
              <a:ext cx="106045" cy="1219835"/>
            </a:xfrm>
            <a:custGeom>
              <a:avLst/>
              <a:gdLst/>
              <a:ahLst/>
              <a:cxnLst/>
              <a:rect l="l" t="t" r="r" b="b"/>
              <a:pathLst>
                <a:path w="106045" h="1219835">
                  <a:moveTo>
                    <a:pt x="105757" y="1219318"/>
                  </a:moveTo>
                  <a:lnTo>
                    <a:pt x="60411" y="1206213"/>
                  </a:lnTo>
                  <a:lnTo>
                    <a:pt x="25920" y="1177878"/>
                  </a:lnTo>
                  <a:lnTo>
                    <a:pt x="4897" y="1138502"/>
                  </a:lnTo>
                  <a:lnTo>
                    <a:pt x="0" y="1105346"/>
                  </a:lnTo>
                  <a:lnTo>
                    <a:pt x="0" y="113972"/>
                  </a:lnTo>
                  <a:lnTo>
                    <a:pt x="8707" y="70197"/>
                  </a:lnTo>
                  <a:lnTo>
                    <a:pt x="33503" y="33086"/>
                  </a:lnTo>
                  <a:lnTo>
                    <a:pt x="70614" y="8290"/>
                  </a:lnTo>
                  <a:lnTo>
                    <a:pt x="105756" y="0"/>
                  </a:lnTo>
                  <a:lnTo>
                    <a:pt x="99508" y="2485"/>
                  </a:lnTo>
                  <a:lnTo>
                    <a:pt x="92501" y="8290"/>
                  </a:lnTo>
                  <a:lnTo>
                    <a:pt x="70154" y="41439"/>
                  </a:lnTo>
                  <a:lnTo>
                    <a:pt x="59643" y="80816"/>
                  </a:lnTo>
                  <a:lnTo>
                    <a:pt x="57194" y="113972"/>
                  </a:lnTo>
                  <a:lnTo>
                    <a:pt x="57194" y="1105346"/>
                  </a:lnTo>
                  <a:lnTo>
                    <a:pt x="61548" y="1149121"/>
                  </a:lnTo>
                  <a:lnTo>
                    <a:pt x="73946" y="1186231"/>
                  </a:lnTo>
                  <a:lnTo>
                    <a:pt x="99508" y="1216833"/>
                  </a:lnTo>
                  <a:lnTo>
                    <a:pt x="105757" y="1219318"/>
                  </a:lnTo>
                  <a:close/>
                </a:path>
              </a:pathLst>
            </a:custGeom>
            <a:solidFill>
              <a:srgbClr val="93C4F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26">
            <a:extLst>
              <a:ext uri="{FF2B5EF4-FFF2-40B4-BE49-F238E27FC236}">
                <a16:creationId xmlns:a16="http://schemas.microsoft.com/office/drawing/2014/main" id="{FE587293-1EDB-4194-BF3E-4BB624A0A289}"/>
              </a:ext>
            </a:extLst>
          </p:cNvPr>
          <p:cNvSpPr txBox="1"/>
          <p:nvPr/>
        </p:nvSpPr>
        <p:spPr>
          <a:xfrm>
            <a:off x="993115" y="3500797"/>
            <a:ext cx="44243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270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03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27">
            <a:extLst>
              <a:ext uri="{FF2B5EF4-FFF2-40B4-BE49-F238E27FC236}">
                <a16:creationId xmlns:a16="http://schemas.microsoft.com/office/drawing/2014/main" id="{5871F7D7-2841-4048-8D2F-73E6FBE9B03E}"/>
              </a:ext>
            </a:extLst>
          </p:cNvPr>
          <p:cNvSpPr txBox="1"/>
          <p:nvPr/>
        </p:nvSpPr>
        <p:spPr>
          <a:xfrm>
            <a:off x="1587961" y="3479349"/>
            <a:ext cx="122015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迭代核心关注点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28">
            <a:extLst>
              <a:ext uri="{FF2B5EF4-FFF2-40B4-BE49-F238E27FC236}">
                <a16:creationId xmlns:a16="http://schemas.microsoft.com/office/drawing/2014/main" id="{54EBB683-2F6D-40C4-8A07-77FD57674CEF}"/>
              </a:ext>
            </a:extLst>
          </p:cNvPr>
          <p:cNvSpPr txBox="1"/>
          <p:nvPr/>
        </p:nvSpPr>
        <p:spPr>
          <a:xfrm>
            <a:off x="1587962" y="3772471"/>
            <a:ext cx="173497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spc="-4" dirty="0">
                <a:solidFill>
                  <a:srgbClr val="6A7280"/>
                </a:solidFill>
                <a:latin typeface="微软雅黑"/>
                <a:cs typeface="微软雅黑"/>
              </a:rPr>
              <a:t>节奏用户数据平衡，实现良性演进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29">
            <a:extLst>
              <a:ext uri="{FF2B5EF4-FFF2-40B4-BE49-F238E27FC236}">
                <a16:creationId xmlns:a16="http://schemas.microsoft.com/office/drawing/2014/main" id="{45238A1D-F636-4336-A7B1-868B6ABC4F86}"/>
              </a:ext>
            </a:extLst>
          </p:cNvPr>
          <p:cNvGrpSpPr/>
          <p:nvPr/>
        </p:nvGrpSpPr>
        <p:grpSpPr>
          <a:xfrm>
            <a:off x="5287547" y="3488874"/>
            <a:ext cx="457676" cy="457676"/>
            <a:chOff x="10523815" y="4651831"/>
            <a:chExt cx="610235" cy="610235"/>
          </a:xfrm>
        </p:grpSpPr>
        <p:sp>
          <p:nvSpPr>
            <p:cNvPr id="37" name="object 30">
              <a:extLst>
                <a:ext uri="{FF2B5EF4-FFF2-40B4-BE49-F238E27FC236}">
                  <a16:creationId xmlns:a16="http://schemas.microsoft.com/office/drawing/2014/main" id="{1BA3BA9B-A426-4D79-A06B-46F32A14863B}"/>
                </a:ext>
              </a:extLst>
            </p:cNvPr>
            <p:cNvSpPr/>
            <p:nvPr/>
          </p:nvSpPr>
          <p:spPr>
            <a:xfrm>
              <a:off x="10523815" y="4651831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6" y="580789"/>
                  </a:lnTo>
                  <a:lnTo>
                    <a:pt x="135567" y="558667"/>
                  </a:lnTo>
                  <a:lnTo>
                    <a:pt x="100187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9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0" y="245528"/>
                  </a:lnTo>
                  <a:lnTo>
                    <a:pt x="17831" y="202273"/>
                  </a:lnTo>
                  <a:lnTo>
                    <a:pt x="36017" y="161244"/>
                  </a:lnTo>
                  <a:lnTo>
                    <a:pt x="60028" y="123327"/>
                  </a:lnTo>
                  <a:lnTo>
                    <a:pt x="89343" y="89343"/>
                  </a:lnTo>
                  <a:lnTo>
                    <a:pt x="123327" y="60028"/>
                  </a:lnTo>
                  <a:lnTo>
                    <a:pt x="161243" y="36018"/>
                  </a:lnTo>
                  <a:lnTo>
                    <a:pt x="202273" y="17831"/>
                  </a:lnTo>
                  <a:lnTo>
                    <a:pt x="245527" y="5861"/>
                  </a:lnTo>
                  <a:lnTo>
                    <a:pt x="290071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8"/>
                  </a:lnTo>
                  <a:lnTo>
                    <a:pt x="520732" y="89343"/>
                  </a:lnTo>
                  <a:lnTo>
                    <a:pt x="550047" y="123327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1">
              <a:extLst>
                <a:ext uri="{FF2B5EF4-FFF2-40B4-BE49-F238E27FC236}">
                  <a16:creationId xmlns:a16="http://schemas.microsoft.com/office/drawing/2014/main" id="{8AA7E03F-EF61-4DF7-BA2D-5D080CBC841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14465" y="4804350"/>
              <a:ext cx="228778" cy="3050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104" y="1314694"/>
            <a:ext cx="5022464" cy="1660727"/>
          </a:xfrm>
        </p:spPr>
        <p:txBody>
          <a:bodyPr/>
          <a:lstStyle/>
          <a:p>
            <a:r>
              <a:rPr lang="zh-CN" altLang="en-US" dirty="0"/>
              <a:t>迭代背景与驱动因素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互联网产品迭代创新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迭代背景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迭代背景与驱动因素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C85647A4-E2D1-4B2F-9A6D-129E91E80ECD}"/>
              </a:ext>
            </a:extLst>
          </p:cNvPr>
          <p:cNvGrpSpPr/>
          <p:nvPr/>
        </p:nvGrpSpPr>
        <p:grpSpPr>
          <a:xfrm>
            <a:off x="571947" y="1508509"/>
            <a:ext cx="400526" cy="400526"/>
            <a:chOff x="762595" y="2011345"/>
            <a:chExt cx="534035" cy="53403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5AD6290D-B094-48CD-93BB-144CEAD7BBCD}"/>
                </a:ext>
              </a:extLst>
            </p:cNvPr>
            <p:cNvSpPr/>
            <p:nvPr/>
          </p:nvSpPr>
          <p:spPr>
            <a:xfrm>
              <a:off x="762595" y="201134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5B595545-10EC-4E54-8C45-5B36D0D7678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125734"/>
              <a:ext cx="228778" cy="305038"/>
            </a:xfrm>
            <a:prstGeom prst="rect">
              <a:avLst/>
            </a:prstGeom>
          </p:spPr>
        </p:pic>
      </p:grpSp>
      <p:grpSp>
        <p:nvGrpSpPr>
          <p:cNvPr id="13" name="object 7">
            <a:extLst>
              <a:ext uri="{FF2B5EF4-FFF2-40B4-BE49-F238E27FC236}">
                <a16:creationId xmlns:a16="http://schemas.microsoft.com/office/drawing/2014/main" id="{247AF78F-024A-41FD-8CBF-53AC15DB64D4}"/>
              </a:ext>
            </a:extLst>
          </p:cNvPr>
          <p:cNvGrpSpPr/>
          <p:nvPr/>
        </p:nvGrpSpPr>
        <p:grpSpPr>
          <a:xfrm>
            <a:off x="571947" y="2545162"/>
            <a:ext cx="400526" cy="400526"/>
            <a:chOff x="762595" y="3393549"/>
            <a:chExt cx="534035" cy="534035"/>
          </a:xfrm>
        </p:grpSpPr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7C03A7D4-69AC-4EDB-AE71-26A0B14D877D}"/>
                </a:ext>
              </a:extLst>
            </p:cNvPr>
            <p:cNvSpPr/>
            <p:nvPr/>
          </p:nvSpPr>
          <p:spPr>
            <a:xfrm>
              <a:off x="762595" y="339354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9">
              <a:extLst>
                <a:ext uri="{FF2B5EF4-FFF2-40B4-BE49-F238E27FC236}">
                  <a16:creationId xmlns:a16="http://schemas.microsoft.com/office/drawing/2014/main" id="{2CF2C74E-FC4F-4660-80C9-B15F624A926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4179" y="3507938"/>
              <a:ext cx="200181" cy="305038"/>
            </a:xfrm>
            <a:prstGeom prst="rect">
              <a:avLst/>
            </a:prstGeom>
          </p:spPr>
        </p:pic>
      </p:grpSp>
      <p:sp>
        <p:nvSpPr>
          <p:cNvPr id="16" name="object 10">
            <a:extLst>
              <a:ext uri="{FF2B5EF4-FFF2-40B4-BE49-F238E27FC236}">
                <a16:creationId xmlns:a16="http://schemas.microsoft.com/office/drawing/2014/main" id="{2032AC26-EF25-4B53-942A-6DA17BE83856}"/>
              </a:ext>
            </a:extLst>
          </p:cNvPr>
          <p:cNvSpPr txBox="1"/>
          <p:nvPr/>
        </p:nvSpPr>
        <p:spPr>
          <a:xfrm>
            <a:off x="1134368" y="1498984"/>
            <a:ext cx="4114324" cy="167558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持续优化演进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125" kern="0" dirty="0">
                <a:solidFill>
                  <a:srgbClr val="4A5462"/>
                </a:solidFill>
                <a:latin typeface="微软雅黑"/>
                <a:cs typeface="微软雅黑"/>
              </a:rPr>
              <a:t>在</a:t>
            </a:r>
            <a:r>
              <a:rPr sz="1125" b="1" kern="0" dirty="0">
                <a:solidFill>
                  <a:srgbClr val="2562EB"/>
                </a:solidFill>
                <a:latin typeface="微软雅黑"/>
                <a:cs typeface="微软雅黑"/>
              </a:rPr>
              <a:t>数字经济</a:t>
            </a:r>
            <a:r>
              <a:rPr sz="11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时代，互联网产品并非一成不变，必须保持动态更新以适应快速变化的市场环境与技术趋势。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60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维系用户粘性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53"/>
              </a:spcBef>
            </a:pPr>
            <a:r>
              <a:rPr sz="11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通过不断的迭代满足用户日益增长的期望，提升用户体验，从而</a:t>
            </a:r>
            <a:r>
              <a:rPr sz="1125" kern="0" dirty="0">
                <a:solidFill>
                  <a:srgbClr val="4A5462"/>
                </a:solidFill>
                <a:latin typeface="微软雅黑"/>
                <a:cs typeface="微软雅黑"/>
              </a:rPr>
              <a:t>有效</a:t>
            </a:r>
            <a:r>
              <a:rPr sz="1125" b="1" kern="0" dirty="0">
                <a:solidFill>
                  <a:srgbClr val="0D9487"/>
                </a:solidFill>
                <a:latin typeface="微软雅黑"/>
                <a:cs typeface="微软雅黑"/>
              </a:rPr>
              <a:t>增强用户留存</a:t>
            </a:r>
            <a:r>
              <a:rPr sz="11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与忠诚度。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1">
            <a:extLst>
              <a:ext uri="{FF2B5EF4-FFF2-40B4-BE49-F238E27FC236}">
                <a16:creationId xmlns:a16="http://schemas.microsoft.com/office/drawing/2014/main" id="{F78F32DD-9BA4-4136-BB91-A198BB07C7E5}"/>
              </a:ext>
            </a:extLst>
          </p:cNvPr>
          <p:cNvGrpSpPr/>
          <p:nvPr/>
        </p:nvGrpSpPr>
        <p:grpSpPr>
          <a:xfrm>
            <a:off x="571947" y="3581815"/>
            <a:ext cx="400526" cy="400526"/>
            <a:chOff x="762595" y="4775753"/>
            <a:chExt cx="534035" cy="534035"/>
          </a:xfrm>
        </p:grpSpPr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493B594E-A832-4672-88F5-1621C47F81B5}"/>
                </a:ext>
              </a:extLst>
            </p:cNvPr>
            <p:cNvSpPr/>
            <p:nvPr/>
          </p:nvSpPr>
          <p:spPr>
            <a:xfrm>
              <a:off x="762595" y="47757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3">
              <a:extLst>
                <a:ext uri="{FF2B5EF4-FFF2-40B4-BE49-F238E27FC236}">
                  <a16:creationId xmlns:a16="http://schemas.microsoft.com/office/drawing/2014/main" id="{308AED08-9D01-467A-863A-6ACC25D5F29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890142"/>
              <a:ext cx="228778" cy="305038"/>
            </a:xfrm>
            <a:prstGeom prst="rect">
              <a:avLst/>
            </a:prstGeom>
          </p:spPr>
        </p:pic>
      </p:grpSp>
      <p:sp>
        <p:nvSpPr>
          <p:cNvPr id="20" name="object 14">
            <a:extLst>
              <a:ext uri="{FF2B5EF4-FFF2-40B4-BE49-F238E27FC236}">
                <a16:creationId xmlns:a16="http://schemas.microsoft.com/office/drawing/2014/main" id="{3F7F9996-916E-49E1-860D-CA0C0B02DCAC}"/>
              </a:ext>
            </a:extLst>
          </p:cNvPr>
          <p:cNvSpPr txBox="1"/>
          <p:nvPr/>
        </p:nvSpPr>
        <p:spPr>
          <a:xfrm>
            <a:off x="1134368" y="3572290"/>
            <a:ext cx="4114324" cy="6931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提升核心竞争力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125" kern="0" spc="60" dirty="0">
                <a:solidFill>
                  <a:srgbClr val="4A5462"/>
                </a:solidFill>
                <a:latin typeface="微软雅黑"/>
                <a:cs typeface="微软雅黑"/>
              </a:rPr>
              <a:t>只有通过持续的创新与改进，才能在激烈的行业竞争中构建壁</a:t>
            </a:r>
            <a:r>
              <a:rPr sz="1125" kern="0" dirty="0">
                <a:solidFill>
                  <a:srgbClr val="4A5462"/>
                </a:solidFill>
                <a:latin typeface="微软雅黑"/>
                <a:cs typeface="微软雅黑"/>
              </a:rPr>
              <a:t>垒，确保产品的</a:t>
            </a:r>
            <a:r>
              <a:rPr sz="1125" b="1" kern="0" dirty="0">
                <a:solidFill>
                  <a:srgbClr val="4E45E4"/>
                </a:solidFill>
                <a:latin typeface="微软雅黑"/>
                <a:cs typeface="微软雅黑"/>
              </a:rPr>
              <a:t>市场优势</a:t>
            </a:r>
            <a:r>
              <a:rPr sz="11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与生命力。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5">
            <a:extLst>
              <a:ext uri="{FF2B5EF4-FFF2-40B4-BE49-F238E27FC236}">
                <a16:creationId xmlns:a16="http://schemas.microsoft.com/office/drawing/2014/main" id="{FF73D248-5CFE-4967-9E6D-3563286BECEE}"/>
              </a:ext>
            </a:extLst>
          </p:cNvPr>
          <p:cNvGrpSpPr/>
          <p:nvPr/>
        </p:nvGrpSpPr>
        <p:grpSpPr>
          <a:xfrm>
            <a:off x="5583628" y="1415568"/>
            <a:ext cx="2995613" cy="3002756"/>
            <a:chOff x="7444837" y="1887423"/>
            <a:chExt cx="3994150" cy="4003675"/>
          </a:xfrm>
        </p:grpSpPr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80BEB306-AFF8-471F-8BD6-12D7B92BD1ED}"/>
                </a:ext>
              </a:extLst>
            </p:cNvPr>
            <p:cNvSpPr/>
            <p:nvPr/>
          </p:nvSpPr>
          <p:spPr>
            <a:xfrm>
              <a:off x="7567431" y="2037195"/>
              <a:ext cx="3749040" cy="3695065"/>
            </a:xfrm>
            <a:custGeom>
              <a:avLst/>
              <a:gdLst/>
              <a:ahLst/>
              <a:cxnLst/>
              <a:rect l="l" t="t" r="r" b="b"/>
              <a:pathLst>
                <a:path w="3749040" h="3695065">
                  <a:moveTo>
                    <a:pt x="3608794" y="3522372"/>
                  </a:moveTo>
                  <a:lnTo>
                    <a:pt x="324609" y="3694489"/>
                  </a:lnTo>
                  <a:lnTo>
                    <a:pt x="317351" y="3694691"/>
                  </a:lnTo>
                  <a:lnTo>
                    <a:pt x="310109" y="3694538"/>
                  </a:lnTo>
                  <a:lnTo>
                    <a:pt x="267555" y="3686216"/>
                  </a:lnTo>
                  <a:lnTo>
                    <a:pt x="229248" y="3665903"/>
                  </a:lnTo>
                  <a:lnTo>
                    <a:pt x="198489" y="3635342"/>
                  </a:lnTo>
                  <a:lnTo>
                    <a:pt x="177922" y="3597170"/>
                  </a:lnTo>
                  <a:lnTo>
                    <a:pt x="169326" y="3554671"/>
                  </a:lnTo>
                  <a:lnTo>
                    <a:pt x="202" y="327602"/>
                  </a:lnTo>
                  <a:lnTo>
                    <a:pt x="0" y="320344"/>
                  </a:lnTo>
                  <a:lnTo>
                    <a:pt x="153" y="313102"/>
                  </a:lnTo>
                  <a:lnTo>
                    <a:pt x="8475" y="270548"/>
                  </a:lnTo>
                  <a:lnTo>
                    <a:pt x="28788" y="232241"/>
                  </a:lnTo>
                  <a:lnTo>
                    <a:pt x="59348" y="201482"/>
                  </a:lnTo>
                  <a:lnTo>
                    <a:pt x="97521" y="180916"/>
                  </a:lnTo>
                  <a:lnTo>
                    <a:pt x="140020" y="172319"/>
                  </a:lnTo>
                  <a:lnTo>
                    <a:pt x="3424205" y="202"/>
                  </a:lnTo>
                  <a:lnTo>
                    <a:pt x="3431463" y="0"/>
                  </a:lnTo>
                  <a:lnTo>
                    <a:pt x="3438705" y="153"/>
                  </a:lnTo>
                  <a:lnTo>
                    <a:pt x="3481258" y="8475"/>
                  </a:lnTo>
                  <a:lnTo>
                    <a:pt x="3519566" y="28788"/>
                  </a:lnTo>
                  <a:lnTo>
                    <a:pt x="3550325" y="59348"/>
                  </a:lnTo>
                  <a:lnTo>
                    <a:pt x="3570891" y="97521"/>
                  </a:lnTo>
                  <a:lnTo>
                    <a:pt x="3579488" y="140020"/>
                  </a:lnTo>
                  <a:lnTo>
                    <a:pt x="3748612" y="3367089"/>
                  </a:lnTo>
                  <a:lnTo>
                    <a:pt x="3748814" y="3374347"/>
                  </a:lnTo>
                  <a:lnTo>
                    <a:pt x="3748661" y="3381588"/>
                  </a:lnTo>
                  <a:lnTo>
                    <a:pt x="3740339" y="3424142"/>
                  </a:lnTo>
                  <a:lnTo>
                    <a:pt x="3720026" y="3462449"/>
                  </a:lnTo>
                  <a:lnTo>
                    <a:pt x="3689466" y="3493209"/>
                  </a:lnTo>
                  <a:lnTo>
                    <a:pt x="3651293" y="3513775"/>
                  </a:lnTo>
                  <a:lnTo>
                    <a:pt x="3608794" y="3522372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47872B83-6718-48BD-A58A-8B8DB10B12AD}"/>
                </a:ext>
              </a:extLst>
            </p:cNvPr>
            <p:cNvSpPr/>
            <p:nvPr/>
          </p:nvSpPr>
          <p:spPr>
            <a:xfrm>
              <a:off x="7567431" y="2037195"/>
              <a:ext cx="3749040" cy="3695065"/>
            </a:xfrm>
            <a:custGeom>
              <a:avLst/>
              <a:gdLst/>
              <a:ahLst/>
              <a:cxnLst/>
              <a:rect l="l" t="t" r="r" b="b"/>
              <a:pathLst>
                <a:path w="3749040" h="3695065">
                  <a:moveTo>
                    <a:pt x="169326" y="3554671"/>
                  </a:moveTo>
                  <a:lnTo>
                    <a:pt x="202" y="327602"/>
                  </a:lnTo>
                  <a:lnTo>
                    <a:pt x="0" y="320344"/>
                  </a:lnTo>
                  <a:lnTo>
                    <a:pt x="153" y="313102"/>
                  </a:lnTo>
                  <a:lnTo>
                    <a:pt x="8475" y="270548"/>
                  </a:lnTo>
                  <a:lnTo>
                    <a:pt x="28788" y="232241"/>
                  </a:lnTo>
                  <a:lnTo>
                    <a:pt x="59348" y="201482"/>
                  </a:lnTo>
                  <a:lnTo>
                    <a:pt x="97521" y="180916"/>
                  </a:lnTo>
                  <a:lnTo>
                    <a:pt x="140020" y="172319"/>
                  </a:lnTo>
                  <a:lnTo>
                    <a:pt x="3424205" y="202"/>
                  </a:lnTo>
                  <a:lnTo>
                    <a:pt x="3431463" y="0"/>
                  </a:lnTo>
                  <a:lnTo>
                    <a:pt x="3438705" y="153"/>
                  </a:lnTo>
                  <a:lnTo>
                    <a:pt x="3481258" y="8475"/>
                  </a:lnTo>
                  <a:lnTo>
                    <a:pt x="3519566" y="28788"/>
                  </a:lnTo>
                  <a:lnTo>
                    <a:pt x="3550325" y="59348"/>
                  </a:lnTo>
                  <a:lnTo>
                    <a:pt x="3570891" y="97521"/>
                  </a:lnTo>
                  <a:lnTo>
                    <a:pt x="3579488" y="140020"/>
                  </a:lnTo>
                  <a:lnTo>
                    <a:pt x="3748612" y="3367089"/>
                  </a:lnTo>
                  <a:lnTo>
                    <a:pt x="3748814" y="3374347"/>
                  </a:lnTo>
                  <a:lnTo>
                    <a:pt x="3748661" y="3381588"/>
                  </a:lnTo>
                  <a:lnTo>
                    <a:pt x="3740339" y="3424142"/>
                  </a:lnTo>
                  <a:lnTo>
                    <a:pt x="3720026" y="3462449"/>
                  </a:lnTo>
                  <a:lnTo>
                    <a:pt x="3689466" y="3493209"/>
                  </a:lnTo>
                  <a:lnTo>
                    <a:pt x="3651293" y="3513775"/>
                  </a:lnTo>
                  <a:lnTo>
                    <a:pt x="3608794" y="3522372"/>
                  </a:lnTo>
                  <a:lnTo>
                    <a:pt x="324609" y="3694489"/>
                  </a:lnTo>
                  <a:lnTo>
                    <a:pt x="317351" y="3694691"/>
                  </a:lnTo>
                  <a:lnTo>
                    <a:pt x="310109" y="3694538"/>
                  </a:lnTo>
                  <a:lnTo>
                    <a:pt x="267555" y="3686216"/>
                  </a:lnTo>
                  <a:lnTo>
                    <a:pt x="229248" y="3665903"/>
                  </a:lnTo>
                  <a:lnTo>
                    <a:pt x="198489" y="3635342"/>
                  </a:lnTo>
                  <a:lnTo>
                    <a:pt x="177922" y="3597170"/>
                  </a:lnTo>
                  <a:lnTo>
                    <a:pt x="169326" y="3554671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1C959ADF-F10C-4807-842E-A21BA3372CB9}"/>
                </a:ext>
              </a:extLst>
            </p:cNvPr>
            <p:cNvSpPr/>
            <p:nvPr/>
          </p:nvSpPr>
          <p:spPr>
            <a:xfrm>
              <a:off x="7463901" y="1906488"/>
              <a:ext cx="3956050" cy="3965575"/>
            </a:xfrm>
            <a:custGeom>
              <a:avLst/>
              <a:gdLst/>
              <a:ahLst/>
              <a:cxnLst/>
              <a:rect l="l" t="t" r="r" b="b"/>
              <a:pathLst>
                <a:path w="39560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870171"/>
                  </a:lnTo>
                  <a:lnTo>
                    <a:pt x="3948706" y="3906649"/>
                  </a:lnTo>
                  <a:lnTo>
                    <a:pt x="3946311" y="3912432"/>
                  </a:lnTo>
                  <a:lnTo>
                    <a:pt x="3918802" y="3945952"/>
                  </a:lnTo>
                  <a:lnTo>
                    <a:pt x="3879235" y="3963663"/>
                  </a:lnTo>
                  <a:lnTo>
                    <a:pt x="3860638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4"/>
                  </a:lnTo>
                  <a:lnTo>
                    <a:pt x="76727" y="3963663"/>
                  </a:lnTo>
                  <a:lnTo>
                    <a:pt x="70588" y="3962442"/>
                  </a:lnTo>
                  <a:lnTo>
                    <a:pt x="32345" y="3942001"/>
                  </a:lnTo>
                  <a:lnTo>
                    <a:pt x="7256" y="390664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19">
              <a:extLst>
                <a:ext uri="{FF2B5EF4-FFF2-40B4-BE49-F238E27FC236}">
                  <a16:creationId xmlns:a16="http://schemas.microsoft.com/office/drawing/2014/main" id="{CE2983EB-45CF-467E-A3F7-6F81B8A3151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1925553"/>
              <a:ext cx="3917834" cy="3927366"/>
            </a:xfrm>
            <a:prstGeom prst="rect">
              <a:avLst/>
            </a:prstGeom>
          </p:spPr>
        </p:pic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A491DFE1-E3B7-4F5A-A76E-E46B090A2A7D}"/>
                </a:ext>
              </a:extLst>
            </p:cNvPr>
            <p:cNvSpPr/>
            <p:nvPr/>
          </p:nvSpPr>
          <p:spPr>
            <a:xfrm>
              <a:off x="7482966" y="5319102"/>
              <a:ext cx="3917950" cy="534035"/>
            </a:xfrm>
            <a:custGeom>
              <a:avLst/>
              <a:gdLst/>
              <a:ahLst/>
              <a:cxnLst/>
              <a:rect l="l" t="t" r="r" b="b"/>
              <a:pathLst>
                <a:path w="3917950" h="534035">
                  <a:moveTo>
                    <a:pt x="3841574" y="533816"/>
                  </a:moveTo>
                  <a:lnTo>
                    <a:pt x="76259" y="533816"/>
                  </a:lnTo>
                  <a:lnTo>
                    <a:pt x="68747" y="533454"/>
                  </a:lnTo>
                  <a:lnTo>
                    <a:pt x="27904" y="516536"/>
                  </a:lnTo>
                  <a:lnTo>
                    <a:pt x="3264" y="479660"/>
                  </a:lnTo>
                  <a:lnTo>
                    <a:pt x="0" y="0"/>
                  </a:lnTo>
                  <a:lnTo>
                    <a:pt x="3917834" y="0"/>
                  </a:lnTo>
                  <a:lnTo>
                    <a:pt x="3917833" y="457557"/>
                  </a:lnTo>
                  <a:lnTo>
                    <a:pt x="3904993" y="499932"/>
                  </a:lnTo>
                  <a:lnTo>
                    <a:pt x="3870756" y="528011"/>
                  </a:lnTo>
                  <a:lnTo>
                    <a:pt x="3841574" y="533816"/>
                  </a:lnTo>
                  <a:close/>
                </a:path>
              </a:pathLst>
            </a:custGeom>
            <a:solidFill>
              <a:srgbClr val="000000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1">
              <a:extLst>
                <a:ext uri="{FF2B5EF4-FFF2-40B4-BE49-F238E27FC236}">
                  <a16:creationId xmlns:a16="http://schemas.microsoft.com/office/drawing/2014/main" id="{AAA8E49E-68C8-4E75-8C97-05CE5A91A13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45924" y="5509751"/>
              <a:ext cx="152519" cy="152519"/>
            </a:xfrm>
            <a:prstGeom prst="rect">
              <a:avLst/>
            </a:prstGeom>
          </p:spPr>
        </p:pic>
      </p:grpSp>
      <p:sp>
        <p:nvSpPr>
          <p:cNvPr id="28" name="object 22">
            <a:extLst>
              <a:ext uri="{FF2B5EF4-FFF2-40B4-BE49-F238E27FC236}">
                <a16:creationId xmlns:a16="http://schemas.microsoft.com/office/drawing/2014/main" id="{1BFD8258-E8D7-47BC-B81D-ABD4D1110D78}"/>
              </a:ext>
            </a:extLst>
          </p:cNvPr>
          <p:cNvSpPr txBox="1"/>
          <p:nvPr/>
        </p:nvSpPr>
        <p:spPr>
          <a:xfrm>
            <a:off x="6645385" y="4101340"/>
            <a:ext cx="1039178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dirty="0">
                <a:solidFill>
                  <a:srgbClr val="FFFFFF"/>
                </a:solidFill>
                <a:latin typeface="微软雅黑"/>
                <a:cs typeface="微软雅黑"/>
              </a:rPr>
              <a:t>Product</a:t>
            </a:r>
            <a:r>
              <a:rPr sz="900" kern="0" spc="150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900" kern="0" spc="-8" dirty="0">
                <a:solidFill>
                  <a:srgbClr val="FFFFFF"/>
                </a:solidFill>
                <a:latin typeface="微软雅黑"/>
                <a:cs typeface="微软雅黑"/>
              </a:rPr>
              <a:t>Evolution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3585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迭代驱动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迭代背景与驱动因素</a:t>
            </a: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26C8A28F-3CBD-45DC-ADE3-453553C60B98}"/>
              </a:ext>
            </a:extLst>
          </p:cNvPr>
          <p:cNvGrpSpPr/>
          <p:nvPr/>
        </p:nvGrpSpPr>
        <p:grpSpPr>
          <a:xfrm>
            <a:off x="571946" y="1143892"/>
            <a:ext cx="2481263" cy="3546158"/>
            <a:chOff x="762595" y="1525190"/>
            <a:chExt cx="3308350" cy="472821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36DF34AD-0E30-43CA-AE60-F9821CD88CEA}"/>
                </a:ext>
              </a:extLst>
            </p:cNvPr>
            <p:cNvSpPr/>
            <p:nvPr/>
          </p:nvSpPr>
          <p:spPr>
            <a:xfrm>
              <a:off x="762595" y="1525190"/>
              <a:ext cx="3308350" cy="4728210"/>
            </a:xfrm>
            <a:custGeom>
              <a:avLst/>
              <a:gdLst/>
              <a:ahLst/>
              <a:cxnLst/>
              <a:rect l="l" t="t" r="r" b="b"/>
              <a:pathLst>
                <a:path w="3308350" h="4728210">
                  <a:moveTo>
                    <a:pt x="3155238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6565"/>
                  </a:lnTo>
                  <a:lnTo>
                    <a:pt x="3239973" y="25704"/>
                  </a:lnTo>
                  <a:lnTo>
                    <a:pt x="3273138" y="55760"/>
                  </a:lnTo>
                  <a:lnTo>
                    <a:pt x="3296147" y="94152"/>
                  </a:lnTo>
                  <a:lnTo>
                    <a:pt x="3307024" y="137569"/>
                  </a:lnTo>
                  <a:lnTo>
                    <a:pt x="3307757" y="152519"/>
                  </a:lnTo>
                  <a:lnTo>
                    <a:pt x="3307757" y="4575572"/>
                  </a:lnTo>
                  <a:lnTo>
                    <a:pt x="3301191" y="4619846"/>
                  </a:lnTo>
                  <a:lnTo>
                    <a:pt x="3282052" y="4660306"/>
                  </a:lnTo>
                  <a:lnTo>
                    <a:pt x="3251995" y="4693472"/>
                  </a:lnTo>
                  <a:lnTo>
                    <a:pt x="3213604" y="4716480"/>
                  </a:lnTo>
                  <a:lnTo>
                    <a:pt x="3170187" y="4727358"/>
                  </a:lnTo>
                  <a:lnTo>
                    <a:pt x="3155238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7">
              <a:extLst>
                <a:ext uri="{FF2B5EF4-FFF2-40B4-BE49-F238E27FC236}">
                  <a16:creationId xmlns:a16="http://schemas.microsoft.com/office/drawing/2014/main" id="{A90F435E-B81C-40DF-B30A-7B5E52610EB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1525190"/>
              <a:ext cx="3307757" cy="1830229"/>
            </a:xfrm>
            <a:prstGeom prst="rect">
              <a:avLst/>
            </a:prstGeom>
          </p:spPr>
        </p:pic>
      </p:grpSp>
      <p:sp>
        <p:nvSpPr>
          <p:cNvPr id="13" name="object 8">
            <a:extLst>
              <a:ext uri="{FF2B5EF4-FFF2-40B4-BE49-F238E27FC236}">
                <a16:creationId xmlns:a16="http://schemas.microsoft.com/office/drawing/2014/main" id="{66FC37E0-DCAE-4EF8-9749-91B729B5FC3B}"/>
              </a:ext>
            </a:extLst>
          </p:cNvPr>
          <p:cNvSpPr txBox="1"/>
          <p:nvPr/>
        </p:nvSpPr>
        <p:spPr>
          <a:xfrm>
            <a:off x="1458434" y="2850207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需求变化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9">
            <a:extLst>
              <a:ext uri="{FF2B5EF4-FFF2-40B4-BE49-F238E27FC236}">
                <a16:creationId xmlns:a16="http://schemas.microsoft.com/office/drawing/2014/main" id="{BDF2E439-C08C-4264-8789-5EE442FA7340}"/>
              </a:ext>
            </a:extLst>
          </p:cNvPr>
          <p:cNvGrpSpPr/>
          <p:nvPr/>
        </p:nvGrpSpPr>
        <p:grpSpPr>
          <a:xfrm>
            <a:off x="571946" y="2287786"/>
            <a:ext cx="2481263" cy="915353"/>
            <a:chOff x="762595" y="3050381"/>
            <a:chExt cx="3308350" cy="1220470"/>
          </a:xfrm>
        </p:grpSpPr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E6252C10-4BFA-4437-B9D4-9C09073434BA}"/>
                </a:ext>
              </a:extLst>
            </p:cNvPr>
            <p:cNvSpPr/>
            <p:nvPr/>
          </p:nvSpPr>
          <p:spPr>
            <a:xfrm>
              <a:off x="2182929" y="4232404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5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7BE1AA5E-ED80-44ED-86A5-68ECBB9868D1}"/>
                </a:ext>
              </a:extLst>
            </p:cNvPr>
            <p:cNvSpPr/>
            <p:nvPr/>
          </p:nvSpPr>
          <p:spPr>
            <a:xfrm>
              <a:off x="762584" y="3069450"/>
              <a:ext cx="3308350" cy="572135"/>
            </a:xfrm>
            <a:custGeom>
              <a:avLst/>
              <a:gdLst/>
              <a:ahLst/>
              <a:cxnLst/>
              <a:rect l="l" t="t" r="r" b="b"/>
              <a:pathLst>
                <a:path w="3308350" h="572135">
                  <a:moveTo>
                    <a:pt x="3307765" y="247840"/>
                  </a:moveTo>
                  <a:lnTo>
                    <a:pt x="1932470" y="247840"/>
                  </a:lnTo>
                  <a:lnTo>
                    <a:pt x="1932000" y="244017"/>
                  </a:lnTo>
                  <a:lnTo>
                    <a:pt x="1929599" y="230187"/>
                  </a:lnTo>
                  <a:lnTo>
                    <a:pt x="1918373" y="189636"/>
                  </a:lnTo>
                  <a:lnTo>
                    <a:pt x="1901317" y="151168"/>
                  </a:lnTo>
                  <a:lnTo>
                    <a:pt x="1878812" y="115620"/>
                  </a:lnTo>
                  <a:lnTo>
                    <a:pt x="1851329" y="83756"/>
                  </a:lnTo>
                  <a:lnTo>
                    <a:pt x="1819465" y="56273"/>
                  </a:lnTo>
                  <a:lnTo>
                    <a:pt x="1783918" y="33769"/>
                  </a:lnTo>
                  <a:lnTo>
                    <a:pt x="1745462" y="16713"/>
                  </a:lnTo>
                  <a:lnTo>
                    <a:pt x="1704911" y="5499"/>
                  </a:lnTo>
                  <a:lnTo>
                    <a:pt x="1663153" y="342"/>
                  </a:lnTo>
                  <a:lnTo>
                    <a:pt x="1649120" y="0"/>
                  </a:lnTo>
                  <a:lnTo>
                    <a:pt x="1635086" y="342"/>
                  </a:lnTo>
                  <a:lnTo>
                    <a:pt x="1593329" y="5499"/>
                  </a:lnTo>
                  <a:lnTo>
                    <a:pt x="1552778" y="16713"/>
                  </a:lnTo>
                  <a:lnTo>
                    <a:pt x="1514309" y="33769"/>
                  </a:lnTo>
                  <a:lnTo>
                    <a:pt x="1478762" y="56273"/>
                  </a:lnTo>
                  <a:lnTo>
                    <a:pt x="1446898" y="83756"/>
                  </a:lnTo>
                  <a:lnTo>
                    <a:pt x="1419415" y="115620"/>
                  </a:lnTo>
                  <a:lnTo>
                    <a:pt x="1396911" y="151168"/>
                  </a:lnTo>
                  <a:lnTo>
                    <a:pt x="1379855" y="189636"/>
                  </a:lnTo>
                  <a:lnTo>
                    <a:pt x="1368640" y="230187"/>
                  </a:lnTo>
                  <a:lnTo>
                    <a:pt x="1365758" y="247840"/>
                  </a:lnTo>
                  <a:lnTo>
                    <a:pt x="0" y="247840"/>
                  </a:lnTo>
                  <a:lnTo>
                    <a:pt x="0" y="285978"/>
                  </a:lnTo>
                  <a:lnTo>
                    <a:pt x="1363141" y="285978"/>
                  </a:lnTo>
                  <a:lnTo>
                    <a:pt x="1363484" y="300012"/>
                  </a:lnTo>
                  <a:lnTo>
                    <a:pt x="1368640" y="341769"/>
                  </a:lnTo>
                  <a:lnTo>
                    <a:pt x="1379855" y="382320"/>
                  </a:lnTo>
                  <a:lnTo>
                    <a:pt x="1396911" y="420776"/>
                  </a:lnTo>
                  <a:lnTo>
                    <a:pt x="1419415" y="456323"/>
                  </a:lnTo>
                  <a:lnTo>
                    <a:pt x="1446898" y="488188"/>
                  </a:lnTo>
                  <a:lnTo>
                    <a:pt x="1478762" y="515670"/>
                  </a:lnTo>
                  <a:lnTo>
                    <a:pt x="1514309" y="538187"/>
                  </a:lnTo>
                  <a:lnTo>
                    <a:pt x="1552778" y="555231"/>
                  </a:lnTo>
                  <a:lnTo>
                    <a:pt x="1593329" y="566458"/>
                  </a:lnTo>
                  <a:lnTo>
                    <a:pt x="1635086" y="571601"/>
                  </a:lnTo>
                  <a:lnTo>
                    <a:pt x="1649120" y="571944"/>
                  </a:lnTo>
                  <a:lnTo>
                    <a:pt x="1663153" y="571601"/>
                  </a:lnTo>
                  <a:lnTo>
                    <a:pt x="1704911" y="566458"/>
                  </a:lnTo>
                  <a:lnTo>
                    <a:pt x="1745462" y="555231"/>
                  </a:lnTo>
                  <a:lnTo>
                    <a:pt x="1783918" y="538187"/>
                  </a:lnTo>
                  <a:lnTo>
                    <a:pt x="1819465" y="515670"/>
                  </a:lnTo>
                  <a:lnTo>
                    <a:pt x="1851329" y="488188"/>
                  </a:lnTo>
                  <a:lnTo>
                    <a:pt x="1878812" y="456323"/>
                  </a:lnTo>
                  <a:lnTo>
                    <a:pt x="1901317" y="420776"/>
                  </a:lnTo>
                  <a:lnTo>
                    <a:pt x="1918373" y="382320"/>
                  </a:lnTo>
                  <a:lnTo>
                    <a:pt x="1929599" y="341769"/>
                  </a:lnTo>
                  <a:lnTo>
                    <a:pt x="1934743" y="300012"/>
                  </a:lnTo>
                  <a:lnTo>
                    <a:pt x="1935086" y="285978"/>
                  </a:lnTo>
                  <a:lnTo>
                    <a:pt x="3307765" y="285978"/>
                  </a:lnTo>
                  <a:lnTo>
                    <a:pt x="3307765" y="24784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3F45092C-0CCD-424A-96CE-C5283BF1E890}"/>
                </a:ext>
              </a:extLst>
            </p:cNvPr>
            <p:cNvSpPr/>
            <p:nvPr/>
          </p:nvSpPr>
          <p:spPr>
            <a:xfrm>
              <a:off x="2125734" y="3069446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3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3"/>
                  </a:lnTo>
                  <a:lnTo>
                    <a:pt x="571171" y="264937"/>
                  </a:lnTo>
                  <a:lnTo>
                    <a:pt x="571946" y="285973"/>
                  </a:lnTo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3">
              <a:extLst>
                <a:ext uri="{FF2B5EF4-FFF2-40B4-BE49-F238E27FC236}">
                  <a16:creationId xmlns:a16="http://schemas.microsoft.com/office/drawing/2014/main" id="{CA5C60CA-A8BA-4F05-8EE9-49E640ACB07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8721" y="3241030"/>
              <a:ext cx="285973" cy="228778"/>
            </a:xfrm>
            <a:prstGeom prst="rect">
              <a:avLst/>
            </a:prstGeom>
          </p:spPr>
        </p:pic>
      </p:grpSp>
      <p:sp>
        <p:nvSpPr>
          <p:cNvPr id="19" name="object 14">
            <a:extLst>
              <a:ext uri="{FF2B5EF4-FFF2-40B4-BE49-F238E27FC236}">
                <a16:creationId xmlns:a16="http://schemas.microsoft.com/office/drawing/2014/main" id="{FA3785CB-C6F1-479B-AD0D-AA9481359FD8}"/>
              </a:ext>
            </a:extLst>
          </p:cNvPr>
          <p:cNvSpPr txBox="1"/>
          <p:nvPr/>
        </p:nvSpPr>
        <p:spPr>
          <a:xfrm>
            <a:off x="772098" y="3276308"/>
            <a:ext cx="2078355" cy="40613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400"/>
              </a:lnSpc>
              <a:spcBef>
                <a:spcPts val="75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用户场景日益多元化，期望值不断提升，倒逼产品功能持续更新与优化。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5">
            <a:extLst>
              <a:ext uri="{FF2B5EF4-FFF2-40B4-BE49-F238E27FC236}">
                <a16:creationId xmlns:a16="http://schemas.microsoft.com/office/drawing/2014/main" id="{7FAE0E9D-F673-4C4C-91A0-AC4EB280A2F6}"/>
              </a:ext>
            </a:extLst>
          </p:cNvPr>
          <p:cNvGrpSpPr/>
          <p:nvPr/>
        </p:nvGrpSpPr>
        <p:grpSpPr>
          <a:xfrm>
            <a:off x="3338738" y="1143892"/>
            <a:ext cx="2474119" cy="3546158"/>
            <a:chOff x="4451650" y="1525190"/>
            <a:chExt cx="3298825" cy="4728210"/>
          </a:xfrm>
        </p:grpSpPr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977D1D95-9619-4C82-999A-D9A2372B1B40}"/>
                </a:ext>
              </a:extLst>
            </p:cNvPr>
            <p:cNvSpPr/>
            <p:nvPr/>
          </p:nvSpPr>
          <p:spPr>
            <a:xfrm>
              <a:off x="4451650" y="1525190"/>
              <a:ext cx="3298825" cy="4728210"/>
            </a:xfrm>
            <a:custGeom>
              <a:avLst/>
              <a:gdLst/>
              <a:ahLst/>
              <a:cxnLst/>
              <a:rect l="l" t="t" r="r" b="b"/>
              <a:pathLst>
                <a:path w="3298825" h="4728210">
                  <a:moveTo>
                    <a:pt x="3145705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6565"/>
                  </a:lnTo>
                  <a:lnTo>
                    <a:pt x="3230440" y="25704"/>
                  </a:lnTo>
                  <a:lnTo>
                    <a:pt x="3263605" y="55760"/>
                  </a:lnTo>
                  <a:lnTo>
                    <a:pt x="3286614" y="94152"/>
                  </a:lnTo>
                  <a:lnTo>
                    <a:pt x="3297491" y="137569"/>
                  </a:lnTo>
                  <a:lnTo>
                    <a:pt x="3298224" y="152519"/>
                  </a:lnTo>
                  <a:lnTo>
                    <a:pt x="3298224" y="4575572"/>
                  </a:lnTo>
                  <a:lnTo>
                    <a:pt x="3291658" y="4619846"/>
                  </a:lnTo>
                  <a:lnTo>
                    <a:pt x="3272520" y="4660306"/>
                  </a:lnTo>
                  <a:lnTo>
                    <a:pt x="3242463" y="4693472"/>
                  </a:lnTo>
                  <a:lnTo>
                    <a:pt x="3204071" y="4716480"/>
                  </a:lnTo>
                  <a:lnTo>
                    <a:pt x="3160655" y="4727358"/>
                  </a:lnTo>
                  <a:lnTo>
                    <a:pt x="3145705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7">
              <a:extLst>
                <a:ext uri="{FF2B5EF4-FFF2-40B4-BE49-F238E27FC236}">
                  <a16:creationId xmlns:a16="http://schemas.microsoft.com/office/drawing/2014/main" id="{BEBB11AB-C6E4-47F0-9026-7FA9A5F5FD1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51650" y="1525190"/>
              <a:ext cx="3298224" cy="1830229"/>
            </a:xfrm>
            <a:prstGeom prst="rect">
              <a:avLst/>
            </a:prstGeom>
          </p:spPr>
        </p:pic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DBEA80A4-1A46-47BB-8C19-929BC8E8622A}"/>
              </a:ext>
            </a:extLst>
          </p:cNvPr>
          <p:cNvSpPr txBox="1"/>
          <p:nvPr/>
        </p:nvSpPr>
        <p:spPr>
          <a:xfrm>
            <a:off x="4222767" y="2850207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技术演进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9">
            <a:extLst>
              <a:ext uri="{FF2B5EF4-FFF2-40B4-BE49-F238E27FC236}">
                <a16:creationId xmlns:a16="http://schemas.microsoft.com/office/drawing/2014/main" id="{616A153A-5DBD-4A19-B735-F40A2A9D63D5}"/>
              </a:ext>
            </a:extLst>
          </p:cNvPr>
          <p:cNvGrpSpPr/>
          <p:nvPr/>
        </p:nvGrpSpPr>
        <p:grpSpPr>
          <a:xfrm>
            <a:off x="3338737" y="2287786"/>
            <a:ext cx="2474119" cy="915353"/>
            <a:chOff x="4451649" y="3050381"/>
            <a:chExt cx="3298825" cy="1220470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4EFC7F6D-BB92-4AF2-9F12-C81E14805F0F}"/>
                </a:ext>
              </a:extLst>
            </p:cNvPr>
            <p:cNvSpPr/>
            <p:nvPr/>
          </p:nvSpPr>
          <p:spPr>
            <a:xfrm>
              <a:off x="5871983" y="4232404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5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99F5E3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9C4BED45-1D8A-447B-A460-F061B19FE0F1}"/>
                </a:ext>
              </a:extLst>
            </p:cNvPr>
            <p:cNvSpPr/>
            <p:nvPr/>
          </p:nvSpPr>
          <p:spPr>
            <a:xfrm>
              <a:off x="4451642" y="3069450"/>
              <a:ext cx="3298825" cy="572135"/>
            </a:xfrm>
            <a:custGeom>
              <a:avLst/>
              <a:gdLst/>
              <a:ahLst/>
              <a:cxnLst/>
              <a:rect l="l" t="t" r="r" b="b"/>
              <a:pathLst>
                <a:path w="3298825" h="572135">
                  <a:moveTo>
                    <a:pt x="3298228" y="247840"/>
                  </a:moveTo>
                  <a:lnTo>
                    <a:pt x="1932457" y="247840"/>
                  </a:lnTo>
                  <a:lnTo>
                    <a:pt x="1931987" y="244017"/>
                  </a:lnTo>
                  <a:lnTo>
                    <a:pt x="1929587" y="230187"/>
                  </a:lnTo>
                  <a:lnTo>
                    <a:pt x="1918373" y="189636"/>
                  </a:lnTo>
                  <a:lnTo>
                    <a:pt x="1901317" y="151168"/>
                  </a:lnTo>
                  <a:lnTo>
                    <a:pt x="1878812" y="115620"/>
                  </a:lnTo>
                  <a:lnTo>
                    <a:pt x="1851329" y="83756"/>
                  </a:lnTo>
                  <a:lnTo>
                    <a:pt x="1819465" y="56273"/>
                  </a:lnTo>
                  <a:lnTo>
                    <a:pt x="1783918" y="33769"/>
                  </a:lnTo>
                  <a:lnTo>
                    <a:pt x="1745449" y="16713"/>
                  </a:lnTo>
                  <a:lnTo>
                    <a:pt x="1704898" y="5499"/>
                  </a:lnTo>
                  <a:lnTo>
                    <a:pt x="1663141" y="342"/>
                  </a:lnTo>
                  <a:lnTo>
                    <a:pt x="1649107" y="0"/>
                  </a:lnTo>
                  <a:lnTo>
                    <a:pt x="1635086" y="342"/>
                  </a:lnTo>
                  <a:lnTo>
                    <a:pt x="1593329" y="5499"/>
                  </a:lnTo>
                  <a:lnTo>
                    <a:pt x="1552778" y="16713"/>
                  </a:lnTo>
                  <a:lnTo>
                    <a:pt x="1514309" y="33769"/>
                  </a:lnTo>
                  <a:lnTo>
                    <a:pt x="1478762" y="56273"/>
                  </a:lnTo>
                  <a:lnTo>
                    <a:pt x="1446898" y="83756"/>
                  </a:lnTo>
                  <a:lnTo>
                    <a:pt x="1419415" y="115620"/>
                  </a:lnTo>
                  <a:lnTo>
                    <a:pt x="1396911" y="151168"/>
                  </a:lnTo>
                  <a:lnTo>
                    <a:pt x="1379855" y="189636"/>
                  </a:lnTo>
                  <a:lnTo>
                    <a:pt x="1368640" y="230187"/>
                  </a:lnTo>
                  <a:lnTo>
                    <a:pt x="1365758" y="247840"/>
                  </a:lnTo>
                  <a:lnTo>
                    <a:pt x="0" y="247840"/>
                  </a:lnTo>
                  <a:lnTo>
                    <a:pt x="0" y="285978"/>
                  </a:lnTo>
                  <a:lnTo>
                    <a:pt x="1363141" y="285978"/>
                  </a:lnTo>
                  <a:lnTo>
                    <a:pt x="1363484" y="300012"/>
                  </a:lnTo>
                  <a:lnTo>
                    <a:pt x="1368640" y="341769"/>
                  </a:lnTo>
                  <a:lnTo>
                    <a:pt x="1379855" y="382320"/>
                  </a:lnTo>
                  <a:lnTo>
                    <a:pt x="1396911" y="420776"/>
                  </a:lnTo>
                  <a:lnTo>
                    <a:pt x="1419415" y="456323"/>
                  </a:lnTo>
                  <a:lnTo>
                    <a:pt x="1446898" y="488188"/>
                  </a:lnTo>
                  <a:lnTo>
                    <a:pt x="1478762" y="515670"/>
                  </a:lnTo>
                  <a:lnTo>
                    <a:pt x="1514309" y="538187"/>
                  </a:lnTo>
                  <a:lnTo>
                    <a:pt x="1552778" y="555231"/>
                  </a:lnTo>
                  <a:lnTo>
                    <a:pt x="1593329" y="566458"/>
                  </a:lnTo>
                  <a:lnTo>
                    <a:pt x="1635086" y="571601"/>
                  </a:lnTo>
                  <a:lnTo>
                    <a:pt x="1649107" y="571944"/>
                  </a:lnTo>
                  <a:lnTo>
                    <a:pt x="1663141" y="571601"/>
                  </a:lnTo>
                  <a:lnTo>
                    <a:pt x="1704898" y="566458"/>
                  </a:lnTo>
                  <a:lnTo>
                    <a:pt x="1745449" y="555231"/>
                  </a:lnTo>
                  <a:lnTo>
                    <a:pt x="1783918" y="538187"/>
                  </a:lnTo>
                  <a:lnTo>
                    <a:pt x="1819465" y="515670"/>
                  </a:lnTo>
                  <a:lnTo>
                    <a:pt x="1851329" y="488188"/>
                  </a:lnTo>
                  <a:lnTo>
                    <a:pt x="1878812" y="456323"/>
                  </a:lnTo>
                  <a:lnTo>
                    <a:pt x="1901317" y="420776"/>
                  </a:lnTo>
                  <a:lnTo>
                    <a:pt x="1918373" y="382320"/>
                  </a:lnTo>
                  <a:lnTo>
                    <a:pt x="1929587" y="341769"/>
                  </a:lnTo>
                  <a:lnTo>
                    <a:pt x="1934743" y="300012"/>
                  </a:lnTo>
                  <a:lnTo>
                    <a:pt x="1935086" y="285978"/>
                  </a:lnTo>
                  <a:lnTo>
                    <a:pt x="3298228" y="285978"/>
                  </a:lnTo>
                  <a:lnTo>
                    <a:pt x="3298228" y="247840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2F305A9D-BD71-4FCD-8403-543393B4C7FE}"/>
                </a:ext>
              </a:extLst>
            </p:cNvPr>
            <p:cNvSpPr/>
            <p:nvPr/>
          </p:nvSpPr>
          <p:spPr>
            <a:xfrm>
              <a:off x="5814789" y="3069446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3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3"/>
                  </a:lnTo>
                  <a:lnTo>
                    <a:pt x="571171" y="264937"/>
                  </a:lnTo>
                  <a:lnTo>
                    <a:pt x="571946" y="285973"/>
                  </a:lnTo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3">
              <a:extLst>
                <a:ext uri="{FF2B5EF4-FFF2-40B4-BE49-F238E27FC236}">
                  <a16:creationId xmlns:a16="http://schemas.microsoft.com/office/drawing/2014/main" id="{106E71AD-35BC-40EB-A675-1FBF0599210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86373" y="3241030"/>
              <a:ext cx="228778" cy="228778"/>
            </a:xfrm>
            <a:prstGeom prst="rect">
              <a:avLst/>
            </a:prstGeom>
          </p:spPr>
        </p:pic>
      </p:grpSp>
      <p:sp>
        <p:nvSpPr>
          <p:cNvPr id="29" name="object 24">
            <a:extLst>
              <a:ext uri="{FF2B5EF4-FFF2-40B4-BE49-F238E27FC236}">
                <a16:creationId xmlns:a16="http://schemas.microsoft.com/office/drawing/2014/main" id="{DCB713A0-9E05-43B6-B3AF-15D4215A3AE4}"/>
              </a:ext>
            </a:extLst>
          </p:cNvPr>
          <p:cNvSpPr txBox="1"/>
          <p:nvPr/>
        </p:nvSpPr>
        <p:spPr>
          <a:xfrm>
            <a:off x="3515318" y="3276308"/>
            <a:ext cx="2120265" cy="40613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480" marR="3810" indent="-21431" defTabSz="685800">
              <a:lnSpc>
                <a:spcPct val="134400"/>
              </a:lnSpc>
              <a:spcBef>
                <a:spcPts val="75"/>
              </a:spcBef>
            </a:pPr>
            <a:r>
              <a:rPr sz="1013" kern="0" dirty="0">
                <a:solidFill>
                  <a:srgbClr val="4A5462"/>
                </a:solidFill>
                <a:latin typeface="微软雅黑"/>
                <a:cs typeface="微软雅黑"/>
              </a:rPr>
              <a:t>AI、5G</a:t>
            </a: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等新技术催生沉浸式体验，底层架构升级拓展了产品的能力边界。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5">
            <a:extLst>
              <a:ext uri="{FF2B5EF4-FFF2-40B4-BE49-F238E27FC236}">
                <a16:creationId xmlns:a16="http://schemas.microsoft.com/office/drawing/2014/main" id="{E1FDB880-FFE5-42E9-AC1E-0EC5D82AE4A7}"/>
              </a:ext>
            </a:extLst>
          </p:cNvPr>
          <p:cNvGrpSpPr/>
          <p:nvPr/>
        </p:nvGrpSpPr>
        <p:grpSpPr>
          <a:xfrm>
            <a:off x="6098379" y="1143892"/>
            <a:ext cx="2481263" cy="3546158"/>
            <a:chOff x="8131172" y="1525190"/>
            <a:chExt cx="3308350" cy="4728210"/>
          </a:xfrm>
        </p:grpSpPr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3DE1DF4A-22AD-4A67-9CDA-DA0614510844}"/>
                </a:ext>
              </a:extLst>
            </p:cNvPr>
            <p:cNvSpPr/>
            <p:nvPr/>
          </p:nvSpPr>
          <p:spPr>
            <a:xfrm>
              <a:off x="8131172" y="1525190"/>
              <a:ext cx="3308350" cy="4728210"/>
            </a:xfrm>
            <a:custGeom>
              <a:avLst/>
              <a:gdLst/>
              <a:ahLst/>
              <a:cxnLst/>
              <a:rect l="l" t="t" r="r" b="b"/>
              <a:pathLst>
                <a:path w="3308350" h="4728210">
                  <a:moveTo>
                    <a:pt x="3155238" y="4728091"/>
                  </a:moveTo>
                  <a:lnTo>
                    <a:pt x="152519" y="4728091"/>
                  </a:lnTo>
                  <a:lnTo>
                    <a:pt x="145026" y="4727907"/>
                  </a:lnTo>
                  <a:lnTo>
                    <a:pt x="101145" y="4719179"/>
                  </a:lnTo>
                  <a:lnTo>
                    <a:pt x="61655" y="4698071"/>
                  </a:lnTo>
                  <a:lnTo>
                    <a:pt x="30019" y="4666435"/>
                  </a:lnTo>
                  <a:lnTo>
                    <a:pt x="8911" y="4626945"/>
                  </a:lnTo>
                  <a:lnTo>
                    <a:pt x="183" y="4583064"/>
                  </a:lnTo>
                  <a:lnTo>
                    <a:pt x="0" y="4575572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6565"/>
                  </a:lnTo>
                  <a:lnTo>
                    <a:pt x="3239973" y="25704"/>
                  </a:lnTo>
                  <a:lnTo>
                    <a:pt x="3273138" y="55760"/>
                  </a:lnTo>
                  <a:lnTo>
                    <a:pt x="3296147" y="94152"/>
                  </a:lnTo>
                  <a:lnTo>
                    <a:pt x="3307024" y="137569"/>
                  </a:lnTo>
                  <a:lnTo>
                    <a:pt x="3307757" y="152519"/>
                  </a:lnTo>
                  <a:lnTo>
                    <a:pt x="3307757" y="4575572"/>
                  </a:lnTo>
                  <a:lnTo>
                    <a:pt x="3301191" y="4619846"/>
                  </a:lnTo>
                  <a:lnTo>
                    <a:pt x="3282052" y="4660306"/>
                  </a:lnTo>
                  <a:lnTo>
                    <a:pt x="3251995" y="4693472"/>
                  </a:lnTo>
                  <a:lnTo>
                    <a:pt x="3213604" y="4716480"/>
                  </a:lnTo>
                  <a:lnTo>
                    <a:pt x="3170187" y="4727358"/>
                  </a:lnTo>
                  <a:lnTo>
                    <a:pt x="3155238" y="4728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7">
              <a:extLst>
                <a:ext uri="{FF2B5EF4-FFF2-40B4-BE49-F238E27FC236}">
                  <a16:creationId xmlns:a16="http://schemas.microsoft.com/office/drawing/2014/main" id="{C29609DC-5891-4A13-8CB9-F47EABD783A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31172" y="1525190"/>
              <a:ext cx="3307757" cy="1830229"/>
            </a:xfrm>
            <a:prstGeom prst="rect">
              <a:avLst/>
            </a:prstGeom>
          </p:spPr>
        </p:pic>
      </p:grpSp>
      <p:sp>
        <p:nvSpPr>
          <p:cNvPr id="33" name="object 28">
            <a:extLst>
              <a:ext uri="{FF2B5EF4-FFF2-40B4-BE49-F238E27FC236}">
                <a16:creationId xmlns:a16="http://schemas.microsoft.com/office/drawing/2014/main" id="{83AFE8B2-6C23-4F85-8336-30D6606770AB}"/>
              </a:ext>
            </a:extLst>
          </p:cNvPr>
          <p:cNvSpPr txBox="1"/>
          <p:nvPr/>
        </p:nvSpPr>
        <p:spPr>
          <a:xfrm>
            <a:off x="6987213" y="2850207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市场竞争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29">
            <a:extLst>
              <a:ext uri="{FF2B5EF4-FFF2-40B4-BE49-F238E27FC236}">
                <a16:creationId xmlns:a16="http://schemas.microsoft.com/office/drawing/2014/main" id="{3E821F0E-E4F0-4C3D-B5F9-FC964A5C3FC2}"/>
              </a:ext>
            </a:extLst>
          </p:cNvPr>
          <p:cNvGrpSpPr/>
          <p:nvPr/>
        </p:nvGrpSpPr>
        <p:grpSpPr>
          <a:xfrm>
            <a:off x="6098380" y="2287786"/>
            <a:ext cx="2481263" cy="915353"/>
            <a:chOff x="8131173" y="3050381"/>
            <a:chExt cx="3308350" cy="1220470"/>
          </a:xfrm>
        </p:grpSpPr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A65C7841-359C-427D-AA57-9D83115A558B}"/>
                </a:ext>
              </a:extLst>
            </p:cNvPr>
            <p:cNvSpPr/>
            <p:nvPr/>
          </p:nvSpPr>
          <p:spPr>
            <a:xfrm>
              <a:off x="9561039" y="4232404"/>
              <a:ext cx="457834" cy="38735"/>
            </a:xfrm>
            <a:custGeom>
              <a:avLst/>
              <a:gdLst/>
              <a:ahLst/>
              <a:cxnLst/>
              <a:rect l="l" t="t" r="r" b="b"/>
              <a:pathLst>
                <a:path w="457834" h="38735">
                  <a:moveTo>
                    <a:pt x="441020" y="38129"/>
                  </a:moveTo>
                  <a:lnTo>
                    <a:pt x="16536" y="38129"/>
                  </a:lnTo>
                  <a:lnTo>
                    <a:pt x="14104" y="37645"/>
                  </a:lnTo>
                  <a:lnTo>
                    <a:pt x="0" y="21592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441020" y="0"/>
                  </a:lnTo>
                  <a:lnTo>
                    <a:pt x="457557" y="16536"/>
                  </a:lnTo>
                  <a:lnTo>
                    <a:pt x="457557" y="21592"/>
                  </a:lnTo>
                  <a:lnTo>
                    <a:pt x="443452" y="37645"/>
                  </a:lnTo>
                  <a:lnTo>
                    <a:pt x="441020" y="38129"/>
                  </a:lnTo>
                  <a:close/>
                </a:path>
              </a:pathLst>
            </a:custGeom>
            <a:solidFill>
              <a:srgbClr val="C7D1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5E9C053F-78B7-4018-AA65-C17564FB090F}"/>
                </a:ext>
              </a:extLst>
            </p:cNvPr>
            <p:cNvSpPr/>
            <p:nvPr/>
          </p:nvSpPr>
          <p:spPr>
            <a:xfrm>
              <a:off x="8131162" y="3069450"/>
              <a:ext cx="3308350" cy="572135"/>
            </a:xfrm>
            <a:custGeom>
              <a:avLst/>
              <a:gdLst/>
              <a:ahLst/>
              <a:cxnLst/>
              <a:rect l="l" t="t" r="r" b="b"/>
              <a:pathLst>
                <a:path w="3308350" h="572135">
                  <a:moveTo>
                    <a:pt x="3307765" y="247840"/>
                  </a:moveTo>
                  <a:lnTo>
                    <a:pt x="1941995" y="247840"/>
                  </a:lnTo>
                  <a:lnTo>
                    <a:pt x="1941525" y="244017"/>
                  </a:lnTo>
                  <a:lnTo>
                    <a:pt x="1939124" y="230187"/>
                  </a:lnTo>
                  <a:lnTo>
                    <a:pt x="1927910" y="189636"/>
                  </a:lnTo>
                  <a:lnTo>
                    <a:pt x="1910854" y="151168"/>
                  </a:lnTo>
                  <a:lnTo>
                    <a:pt x="1888350" y="115620"/>
                  </a:lnTo>
                  <a:lnTo>
                    <a:pt x="1860867" y="83756"/>
                  </a:lnTo>
                  <a:lnTo>
                    <a:pt x="1829003" y="56273"/>
                  </a:lnTo>
                  <a:lnTo>
                    <a:pt x="1793455" y="33769"/>
                  </a:lnTo>
                  <a:lnTo>
                    <a:pt x="1754987" y="16713"/>
                  </a:lnTo>
                  <a:lnTo>
                    <a:pt x="1714436" y="5499"/>
                  </a:lnTo>
                  <a:lnTo>
                    <a:pt x="1672678" y="342"/>
                  </a:lnTo>
                  <a:lnTo>
                    <a:pt x="1658645" y="0"/>
                  </a:lnTo>
                  <a:lnTo>
                    <a:pt x="1644611" y="342"/>
                  </a:lnTo>
                  <a:lnTo>
                    <a:pt x="1602854" y="5499"/>
                  </a:lnTo>
                  <a:lnTo>
                    <a:pt x="1562303" y="16713"/>
                  </a:lnTo>
                  <a:lnTo>
                    <a:pt x="1523847" y="33769"/>
                  </a:lnTo>
                  <a:lnTo>
                    <a:pt x="1488300" y="56273"/>
                  </a:lnTo>
                  <a:lnTo>
                    <a:pt x="1456436" y="83756"/>
                  </a:lnTo>
                  <a:lnTo>
                    <a:pt x="1428953" y="115620"/>
                  </a:lnTo>
                  <a:lnTo>
                    <a:pt x="1406448" y="151168"/>
                  </a:lnTo>
                  <a:lnTo>
                    <a:pt x="1389392" y="189636"/>
                  </a:lnTo>
                  <a:lnTo>
                    <a:pt x="1378165" y="230187"/>
                  </a:lnTo>
                  <a:lnTo>
                    <a:pt x="1375283" y="247840"/>
                  </a:lnTo>
                  <a:lnTo>
                    <a:pt x="0" y="247840"/>
                  </a:lnTo>
                  <a:lnTo>
                    <a:pt x="0" y="285978"/>
                  </a:lnTo>
                  <a:lnTo>
                    <a:pt x="1372679" y="285978"/>
                  </a:lnTo>
                  <a:lnTo>
                    <a:pt x="1373022" y="300012"/>
                  </a:lnTo>
                  <a:lnTo>
                    <a:pt x="1378165" y="341769"/>
                  </a:lnTo>
                  <a:lnTo>
                    <a:pt x="1389392" y="382320"/>
                  </a:lnTo>
                  <a:lnTo>
                    <a:pt x="1406448" y="420776"/>
                  </a:lnTo>
                  <a:lnTo>
                    <a:pt x="1428953" y="456323"/>
                  </a:lnTo>
                  <a:lnTo>
                    <a:pt x="1456436" y="488188"/>
                  </a:lnTo>
                  <a:lnTo>
                    <a:pt x="1488300" y="515670"/>
                  </a:lnTo>
                  <a:lnTo>
                    <a:pt x="1523847" y="538187"/>
                  </a:lnTo>
                  <a:lnTo>
                    <a:pt x="1562303" y="555231"/>
                  </a:lnTo>
                  <a:lnTo>
                    <a:pt x="1602854" y="566458"/>
                  </a:lnTo>
                  <a:lnTo>
                    <a:pt x="1644611" y="571601"/>
                  </a:lnTo>
                  <a:lnTo>
                    <a:pt x="1658645" y="571944"/>
                  </a:lnTo>
                  <a:lnTo>
                    <a:pt x="1672678" y="571601"/>
                  </a:lnTo>
                  <a:lnTo>
                    <a:pt x="1714436" y="566458"/>
                  </a:lnTo>
                  <a:lnTo>
                    <a:pt x="1754987" y="555231"/>
                  </a:lnTo>
                  <a:lnTo>
                    <a:pt x="1793455" y="538187"/>
                  </a:lnTo>
                  <a:lnTo>
                    <a:pt x="1829003" y="515670"/>
                  </a:lnTo>
                  <a:lnTo>
                    <a:pt x="1860867" y="488188"/>
                  </a:lnTo>
                  <a:lnTo>
                    <a:pt x="1888350" y="456323"/>
                  </a:lnTo>
                  <a:lnTo>
                    <a:pt x="1910854" y="420776"/>
                  </a:lnTo>
                  <a:lnTo>
                    <a:pt x="1927910" y="382320"/>
                  </a:lnTo>
                  <a:lnTo>
                    <a:pt x="1939124" y="341769"/>
                  </a:lnTo>
                  <a:lnTo>
                    <a:pt x="1944281" y="300012"/>
                  </a:lnTo>
                  <a:lnTo>
                    <a:pt x="1944624" y="285978"/>
                  </a:lnTo>
                  <a:lnTo>
                    <a:pt x="3307765" y="285978"/>
                  </a:lnTo>
                  <a:lnTo>
                    <a:pt x="3307765" y="247840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F9E9E88F-04C7-4FB9-B8ED-78AF72B1C3D4}"/>
                </a:ext>
              </a:extLst>
            </p:cNvPr>
            <p:cNvSpPr/>
            <p:nvPr/>
          </p:nvSpPr>
          <p:spPr>
            <a:xfrm>
              <a:off x="9503845" y="3069446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3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4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3"/>
                  </a:lnTo>
                  <a:lnTo>
                    <a:pt x="571172" y="264937"/>
                  </a:lnTo>
                  <a:lnTo>
                    <a:pt x="571946" y="285973"/>
                  </a:lnTo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3">
              <a:extLst>
                <a:ext uri="{FF2B5EF4-FFF2-40B4-BE49-F238E27FC236}">
                  <a16:creationId xmlns:a16="http://schemas.microsoft.com/office/drawing/2014/main" id="{24D9DD48-63DC-4035-9EC7-9E06485FB98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84960" y="3241030"/>
              <a:ext cx="200181" cy="228778"/>
            </a:xfrm>
            <a:prstGeom prst="rect">
              <a:avLst/>
            </a:prstGeom>
          </p:spPr>
        </p:pic>
      </p:grpSp>
      <p:sp>
        <p:nvSpPr>
          <p:cNvPr id="39" name="object 34">
            <a:extLst>
              <a:ext uri="{FF2B5EF4-FFF2-40B4-BE49-F238E27FC236}">
                <a16:creationId xmlns:a16="http://schemas.microsoft.com/office/drawing/2014/main" id="{011F31F2-20B4-4E3C-8270-5761810C2435}"/>
              </a:ext>
            </a:extLst>
          </p:cNvPr>
          <p:cNvSpPr txBox="1"/>
          <p:nvPr/>
        </p:nvSpPr>
        <p:spPr>
          <a:xfrm>
            <a:off x="6216502" y="3276308"/>
            <a:ext cx="2254103" cy="410369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049" marR="3810" algn="ctr" defTabSz="685800">
              <a:lnSpc>
                <a:spcPct val="136700"/>
              </a:lnSpc>
              <a:spcBef>
                <a:spcPts val="45"/>
              </a:spcBef>
            </a:pPr>
            <a:r>
              <a:rPr sz="1013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竞品压力推动差异化发展，用户对优质体验的期待促使产品不断打磨细</a:t>
            </a:r>
            <a:r>
              <a:rPr sz="1013" kern="0" spc="-19" dirty="0" err="1">
                <a:solidFill>
                  <a:srgbClr val="4A5462"/>
                </a:solidFill>
                <a:latin typeface="微软雅黑"/>
                <a:cs typeface="微软雅黑"/>
              </a:rPr>
              <a:t>节</a:t>
            </a:r>
            <a:r>
              <a:rPr sz="10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63958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98887" y="2878622"/>
            <a:ext cx="2813209" cy="952976"/>
            <a:chOff x="1998515" y="3838162"/>
            <a:chExt cx="3750945" cy="12706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8515" y="3838162"/>
              <a:ext cx="1884083" cy="127043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5339" y="3838162"/>
              <a:ext cx="1884083" cy="127043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570130" y="1316431"/>
            <a:ext cx="3137059" cy="3143726"/>
            <a:chOff x="7426840" y="1755241"/>
            <a:chExt cx="4182745" cy="4191635"/>
          </a:xfrm>
        </p:grpSpPr>
        <p:sp>
          <p:nvSpPr>
            <p:cNvPr id="6" name="object 6"/>
            <p:cNvSpPr/>
            <p:nvPr/>
          </p:nvSpPr>
          <p:spPr>
            <a:xfrm>
              <a:off x="7431606" y="1760008"/>
              <a:ext cx="4173220" cy="4182110"/>
            </a:xfrm>
            <a:custGeom>
              <a:avLst/>
              <a:gdLst/>
              <a:ahLst/>
              <a:cxnLst/>
              <a:rect l="l" t="t" r="r" b="b"/>
              <a:pathLst>
                <a:path w="4173220" h="4182110">
                  <a:moveTo>
                    <a:pt x="202" y="3833538"/>
                  </a:moveTo>
                  <a:lnTo>
                    <a:pt x="193771" y="140020"/>
                  </a:lnTo>
                  <a:lnTo>
                    <a:pt x="202368" y="97521"/>
                  </a:lnTo>
                  <a:lnTo>
                    <a:pt x="222934" y="59348"/>
                  </a:lnTo>
                  <a:lnTo>
                    <a:pt x="253693" y="28788"/>
                  </a:lnTo>
                  <a:lnTo>
                    <a:pt x="292001" y="8475"/>
                  </a:lnTo>
                  <a:lnTo>
                    <a:pt x="334555" y="153"/>
                  </a:lnTo>
                  <a:lnTo>
                    <a:pt x="341796" y="0"/>
                  </a:lnTo>
                  <a:lnTo>
                    <a:pt x="349054" y="202"/>
                  </a:lnTo>
                  <a:lnTo>
                    <a:pt x="4033054" y="193272"/>
                  </a:lnTo>
                  <a:lnTo>
                    <a:pt x="4075553" y="201869"/>
                  </a:lnTo>
                  <a:lnTo>
                    <a:pt x="4113725" y="222435"/>
                  </a:lnTo>
                  <a:lnTo>
                    <a:pt x="4144286" y="253194"/>
                  </a:lnTo>
                  <a:lnTo>
                    <a:pt x="4164599" y="291502"/>
                  </a:lnTo>
                  <a:lnTo>
                    <a:pt x="4172920" y="334056"/>
                  </a:lnTo>
                  <a:lnTo>
                    <a:pt x="4173074" y="341297"/>
                  </a:lnTo>
                  <a:lnTo>
                    <a:pt x="4172871" y="348556"/>
                  </a:lnTo>
                  <a:lnTo>
                    <a:pt x="3979302" y="4042074"/>
                  </a:lnTo>
                  <a:lnTo>
                    <a:pt x="3970705" y="4084573"/>
                  </a:lnTo>
                  <a:lnTo>
                    <a:pt x="3950139" y="4122745"/>
                  </a:lnTo>
                  <a:lnTo>
                    <a:pt x="3919380" y="4153306"/>
                  </a:lnTo>
                  <a:lnTo>
                    <a:pt x="3881072" y="4173619"/>
                  </a:lnTo>
                  <a:lnTo>
                    <a:pt x="3838519" y="4181941"/>
                  </a:lnTo>
                  <a:lnTo>
                    <a:pt x="3831277" y="4182094"/>
                  </a:lnTo>
                  <a:lnTo>
                    <a:pt x="3824019" y="4181892"/>
                  </a:lnTo>
                  <a:lnTo>
                    <a:pt x="140020" y="3988822"/>
                  </a:lnTo>
                  <a:lnTo>
                    <a:pt x="97521" y="3980225"/>
                  </a:lnTo>
                  <a:lnTo>
                    <a:pt x="59348" y="3959658"/>
                  </a:lnTo>
                  <a:lnTo>
                    <a:pt x="28788" y="3928899"/>
                  </a:lnTo>
                  <a:lnTo>
                    <a:pt x="8475" y="3890592"/>
                  </a:lnTo>
                  <a:lnTo>
                    <a:pt x="153" y="3848038"/>
                  </a:lnTo>
                  <a:lnTo>
                    <a:pt x="0" y="3840796"/>
                  </a:lnTo>
                  <a:lnTo>
                    <a:pt x="202" y="3833538"/>
                  </a:lnTo>
                  <a:close/>
                </a:path>
              </a:pathLst>
            </a:custGeom>
            <a:ln w="9532">
              <a:solidFill>
                <a:srgbClr val="FDE68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7616421" y="1963683"/>
              <a:ext cx="3803650" cy="3775075"/>
            </a:xfrm>
            <a:custGeom>
              <a:avLst/>
              <a:gdLst/>
              <a:ahLst/>
              <a:cxnLst/>
              <a:rect l="l" t="t" r="r" b="b"/>
              <a:pathLst>
                <a:path w="3803650" h="3775075">
                  <a:moveTo>
                    <a:pt x="0" y="3679522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6065" y="42364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42364" y="16065"/>
                  </a:lnTo>
                  <a:lnTo>
                    <a:pt x="47569" y="12587"/>
                  </a:lnTo>
                  <a:lnTo>
                    <a:pt x="53062" y="9651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708119" y="0"/>
                  </a:lnTo>
                  <a:lnTo>
                    <a:pt x="3714378" y="0"/>
                  </a:lnTo>
                  <a:lnTo>
                    <a:pt x="3720577" y="610"/>
                  </a:lnTo>
                  <a:lnTo>
                    <a:pt x="3761078" y="16065"/>
                  </a:lnTo>
                  <a:lnTo>
                    <a:pt x="3766283" y="19542"/>
                  </a:lnTo>
                  <a:lnTo>
                    <a:pt x="3793792" y="53062"/>
                  </a:lnTo>
                  <a:lnTo>
                    <a:pt x="3796187" y="58845"/>
                  </a:lnTo>
                  <a:lnTo>
                    <a:pt x="3798582" y="64627"/>
                  </a:lnTo>
                  <a:lnTo>
                    <a:pt x="3803444" y="95324"/>
                  </a:lnTo>
                  <a:lnTo>
                    <a:pt x="3803444" y="3679522"/>
                  </a:lnTo>
                  <a:lnTo>
                    <a:pt x="3796187" y="3716001"/>
                  </a:lnTo>
                  <a:lnTo>
                    <a:pt x="3793792" y="3721783"/>
                  </a:lnTo>
                  <a:lnTo>
                    <a:pt x="3766283" y="3755304"/>
                  </a:lnTo>
                  <a:lnTo>
                    <a:pt x="3761078" y="3758781"/>
                  </a:lnTo>
                  <a:lnTo>
                    <a:pt x="3755874" y="3762258"/>
                  </a:lnTo>
                  <a:lnTo>
                    <a:pt x="3726716" y="3773014"/>
                  </a:lnTo>
                  <a:lnTo>
                    <a:pt x="3720577" y="3774236"/>
                  </a:lnTo>
                  <a:lnTo>
                    <a:pt x="3714378" y="3774846"/>
                  </a:lnTo>
                  <a:lnTo>
                    <a:pt x="3708119" y="3774846"/>
                  </a:lnTo>
                  <a:lnTo>
                    <a:pt x="95324" y="3774846"/>
                  </a:lnTo>
                  <a:lnTo>
                    <a:pt x="89065" y="3774846"/>
                  </a:lnTo>
                  <a:lnTo>
                    <a:pt x="82866" y="3774236"/>
                  </a:lnTo>
                  <a:lnTo>
                    <a:pt x="76727" y="3773014"/>
                  </a:lnTo>
                  <a:lnTo>
                    <a:pt x="70588" y="3771793"/>
                  </a:lnTo>
                  <a:lnTo>
                    <a:pt x="42365" y="3758781"/>
                  </a:lnTo>
                  <a:lnTo>
                    <a:pt x="37160" y="3755304"/>
                  </a:lnTo>
                  <a:lnTo>
                    <a:pt x="9651" y="3721783"/>
                  </a:lnTo>
                  <a:lnTo>
                    <a:pt x="0" y="3685781"/>
                  </a:lnTo>
                  <a:lnTo>
                    <a:pt x="0" y="367952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5485" y="1982748"/>
              <a:ext cx="3765315" cy="373671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635485" y="5223778"/>
              <a:ext cx="3765550" cy="495934"/>
            </a:xfrm>
            <a:custGeom>
              <a:avLst/>
              <a:gdLst/>
              <a:ahLst/>
              <a:cxnLst/>
              <a:rect l="l" t="t" r="r" b="b"/>
              <a:pathLst>
                <a:path w="3765550" h="495935">
                  <a:moveTo>
                    <a:pt x="3689055" y="495686"/>
                  </a:moveTo>
                  <a:lnTo>
                    <a:pt x="76259" y="495686"/>
                  </a:lnTo>
                  <a:lnTo>
                    <a:pt x="68747" y="495324"/>
                  </a:lnTo>
                  <a:lnTo>
                    <a:pt x="27903" y="478406"/>
                  </a:lnTo>
                  <a:lnTo>
                    <a:pt x="3264" y="441531"/>
                  </a:lnTo>
                  <a:lnTo>
                    <a:pt x="0" y="419428"/>
                  </a:lnTo>
                  <a:lnTo>
                    <a:pt x="0" y="0"/>
                  </a:lnTo>
                  <a:lnTo>
                    <a:pt x="3765315" y="0"/>
                  </a:lnTo>
                  <a:lnTo>
                    <a:pt x="3765314" y="419428"/>
                  </a:lnTo>
                  <a:lnTo>
                    <a:pt x="3752473" y="461802"/>
                  </a:lnTo>
                  <a:lnTo>
                    <a:pt x="3718237" y="489881"/>
                  </a:lnTo>
                  <a:lnTo>
                    <a:pt x="3689055" y="495686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88004" y="5404894"/>
              <a:ext cx="114389" cy="13345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974801" y="4029847"/>
            <a:ext cx="1720691" cy="1308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88" kern="0" spc="-4" dirty="0">
                <a:solidFill>
                  <a:srgbClr val="FFFFFF"/>
                </a:solidFill>
                <a:latin typeface="微软雅黑 Light"/>
                <a:cs typeface="微软雅黑 Light"/>
              </a:rPr>
              <a:t>技术是有温度的，产品是有价值观的。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330455" y="2316156"/>
            <a:ext cx="1144429" cy="1144429"/>
            <a:chOff x="3107273" y="3088208"/>
            <a:chExt cx="1525905" cy="1525905"/>
          </a:xfrm>
        </p:grpSpPr>
        <p:sp>
          <p:nvSpPr>
            <p:cNvPr id="13" name="object 13"/>
            <p:cNvSpPr/>
            <p:nvPr/>
          </p:nvSpPr>
          <p:spPr>
            <a:xfrm>
              <a:off x="3107575" y="3088511"/>
              <a:ext cx="1525270" cy="1525270"/>
            </a:xfrm>
            <a:custGeom>
              <a:avLst/>
              <a:gdLst/>
              <a:ahLst/>
              <a:cxnLst/>
              <a:rect l="l" t="t" r="r" b="b"/>
              <a:pathLst>
                <a:path w="1525270" h="1525270">
                  <a:moveTo>
                    <a:pt x="762595" y="1525190"/>
                  </a:moveTo>
                  <a:lnTo>
                    <a:pt x="706500" y="1523125"/>
                  </a:lnTo>
                  <a:lnTo>
                    <a:pt x="650699" y="1516937"/>
                  </a:lnTo>
                  <a:lnTo>
                    <a:pt x="595504" y="1506660"/>
                  </a:lnTo>
                  <a:lnTo>
                    <a:pt x="541225" y="1492353"/>
                  </a:lnTo>
                  <a:lnTo>
                    <a:pt x="488146" y="1474093"/>
                  </a:lnTo>
                  <a:lnTo>
                    <a:pt x="436543" y="1451973"/>
                  </a:lnTo>
                  <a:lnTo>
                    <a:pt x="386708" y="1426116"/>
                  </a:lnTo>
                  <a:lnTo>
                    <a:pt x="338920" y="1396669"/>
                  </a:lnTo>
                  <a:lnTo>
                    <a:pt x="293426" y="1363788"/>
                  </a:lnTo>
                  <a:lnTo>
                    <a:pt x="250467" y="1327641"/>
                  </a:lnTo>
                  <a:lnTo>
                    <a:pt x="210283" y="1288431"/>
                  </a:lnTo>
                  <a:lnTo>
                    <a:pt x="173101" y="1246380"/>
                  </a:lnTo>
                  <a:lnTo>
                    <a:pt x="139111" y="1201708"/>
                  </a:lnTo>
                  <a:lnTo>
                    <a:pt x="108495" y="1154647"/>
                  </a:lnTo>
                  <a:lnTo>
                    <a:pt x="81423" y="1105461"/>
                  </a:lnTo>
                  <a:lnTo>
                    <a:pt x="58049" y="1054427"/>
                  </a:lnTo>
                  <a:lnTo>
                    <a:pt x="38491" y="1001812"/>
                  </a:lnTo>
                  <a:lnTo>
                    <a:pt x="22853" y="947890"/>
                  </a:lnTo>
                  <a:lnTo>
                    <a:pt x="11225" y="892964"/>
                  </a:lnTo>
                  <a:lnTo>
                    <a:pt x="3672" y="837342"/>
                  </a:lnTo>
                  <a:lnTo>
                    <a:pt x="229" y="781316"/>
                  </a:lnTo>
                  <a:lnTo>
                    <a:pt x="0" y="762595"/>
                  </a:lnTo>
                  <a:lnTo>
                    <a:pt x="229" y="743874"/>
                  </a:lnTo>
                  <a:lnTo>
                    <a:pt x="3672" y="687847"/>
                  </a:lnTo>
                  <a:lnTo>
                    <a:pt x="11225" y="632226"/>
                  </a:lnTo>
                  <a:lnTo>
                    <a:pt x="22853" y="577299"/>
                  </a:lnTo>
                  <a:lnTo>
                    <a:pt x="38491" y="523377"/>
                  </a:lnTo>
                  <a:lnTo>
                    <a:pt x="58049" y="470762"/>
                  </a:lnTo>
                  <a:lnTo>
                    <a:pt x="81423" y="419728"/>
                  </a:lnTo>
                  <a:lnTo>
                    <a:pt x="108495" y="370542"/>
                  </a:lnTo>
                  <a:lnTo>
                    <a:pt x="139111" y="323481"/>
                  </a:lnTo>
                  <a:lnTo>
                    <a:pt x="173101" y="278809"/>
                  </a:lnTo>
                  <a:lnTo>
                    <a:pt x="210283" y="236758"/>
                  </a:lnTo>
                  <a:lnTo>
                    <a:pt x="250467" y="197549"/>
                  </a:lnTo>
                  <a:lnTo>
                    <a:pt x="293426" y="161402"/>
                  </a:lnTo>
                  <a:lnTo>
                    <a:pt x="338920" y="128520"/>
                  </a:lnTo>
                  <a:lnTo>
                    <a:pt x="386708" y="99073"/>
                  </a:lnTo>
                  <a:lnTo>
                    <a:pt x="436543" y="73216"/>
                  </a:lnTo>
                  <a:lnTo>
                    <a:pt x="488146" y="51097"/>
                  </a:lnTo>
                  <a:lnTo>
                    <a:pt x="541225" y="32837"/>
                  </a:lnTo>
                  <a:lnTo>
                    <a:pt x="595504" y="18530"/>
                  </a:lnTo>
                  <a:lnTo>
                    <a:pt x="650699" y="8253"/>
                  </a:lnTo>
                  <a:lnTo>
                    <a:pt x="706500" y="2065"/>
                  </a:lnTo>
                  <a:lnTo>
                    <a:pt x="762595" y="0"/>
                  </a:lnTo>
                  <a:lnTo>
                    <a:pt x="781316" y="229"/>
                  </a:lnTo>
                  <a:lnTo>
                    <a:pt x="837342" y="3672"/>
                  </a:lnTo>
                  <a:lnTo>
                    <a:pt x="892964" y="11225"/>
                  </a:lnTo>
                  <a:lnTo>
                    <a:pt x="947890" y="22853"/>
                  </a:lnTo>
                  <a:lnTo>
                    <a:pt x="1001812" y="38491"/>
                  </a:lnTo>
                  <a:lnTo>
                    <a:pt x="1054427" y="58049"/>
                  </a:lnTo>
                  <a:lnTo>
                    <a:pt x="1105461" y="81423"/>
                  </a:lnTo>
                  <a:lnTo>
                    <a:pt x="1154648" y="108495"/>
                  </a:lnTo>
                  <a:lnTo>
                    <a:pt x="1201708" y="139111"/>
                  </a:lnTo>
                  <a:lnTo>
                    <a:pt x="1246380" y="173101"/>
                  </a:lnTo>
                  <a:lnTo>
                    <a:pt x="1288431" y="210283"/>
                  </a:lnTo>
                  <a:lnTo>
                    <a:pt x="1327641" y="250467"/>
                  </a:lnTo>
                  <a:lnTo>
                    <a:pt x="1363788" y="293426"/>
                  </a:lnTo>
                  <a:lnTo>
                    <a:pt x="1396669" y="338920"/>
                  </a:lnTo>
                  <a:lnTo>
                    <a:pt x="1426116" y="386708"/>
                  </a:lnTo>
                  <a:lnTo>
                    <a:pt x="1451973" y="436543"/>
                  </a:lnTo>
                  <a:lnTo>
                    <a:pt x="1474093" y="488146"/>
                  </a:lnTo>
                  <a:lnTo>
                    <a:pt x="1492353" y="541225"/>
                  </a:lnTo>
                  <a:lnTo>
                    <a:pt x="1506660" y="595504"/>
                  </a:lnTo>
                  <a:lnTo>
                    <a:pt x="1516937" y="650699"/>
                  </a:lnTo>
                  <a:lnTo>
                    <a:pt x="1523125" y="706500"/>
                  </a:lnTo>
                  <a:lnTo>
                    <a:pt x="1525190" y="762595"/>
                  </a:lnTo>
                  <a:lnTo>
                    <a:pt x="1524961" y="781316"/>
                  </a:lnTo>
                  <a:lnTo>
                    <a:pt x="1521518" y="837342"/>
                  </a:lnTo>
                  <a:lnTo>
                    <a:pt x="1513964" y="892964"/>
                  </a:lnTo>
                  <a:lnTo>
                    <a:pt x="1502337" y="947890"/>
                  </a:lnTo>
                  <a:lnTo>
                    <a:pt x="1486699" y="1001812"/>
                  </a:lnTo>
                  <a:lnTo>
                    <a:pt x="1467141" y="1054427"/>
                  </a:lnTo>
                  <a:lnTo>
                    <a:pt x="1443766" y="1105461"/>
                  </a:lnTo>
                  <a:lnTo>
                    <a:pt x="1416695" y="1154648"/>
                  </a:lnTo>
                  <a:lnTo>
                    <a:pt x="1386078" y="1201708"/>
                  </a:lnTo>
                  <a:lnTo>
                    <a:pt x="1352089" y="1246380"/>
                  </a:lnTo>
                  <a:lnTo>
                    <a:pt x="1314906" y="1288431"/>
                  </a:lnTo>
                  <a:lnTo>
                    <a:pt x="1274723" y="1327641"/>
                  </a:lnTo>
                  <a:lnTo>
                    <a:pt x="1231763" y="1363788"/>
                  </a:lnTo>
                  <a:lnTo>
                    <a:pt x="1186270" y="1396669"/>
                  </a:lnTo>
                  <a:lnTo>
                    <a:pt x="1138482" y="1426116"/>
                  </a:lnTo>
                  <a:lnTo>
                    <a:pt x="1088647" y="1451973"/>
                  </a:lnTo>
                  <a:lnTo>
                    <a:pt x="1037044" y="1474093"/>
                  </a:lnTo>
                  <a:lnTo>
                    <a:pt x="983964" y="1492353"/>
                  </a:lnTo>
                  <a:lnTo>
                    <a:pt x="929686" y="1506660"/>
                  </a:lnTo>
                  <a:lnTo>
                    <a:pt x="874491" y="1516937"/>
                  </a:lnTo>
                  <a:lnTo>
                    <a:pt x="818689" y="1523125"/>
                  </a:lnTo>
                  <a:lnTo>
                    <a:pt x="762595" y="1525190"/>
                  </a:lnTo>
                  <a:close/>
                </a:path>
              </a:pathLst>
            </a:custGeom>
            <a:solidFill>
              <a:srgbClr val="3B81F5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5705" y="3126640"/>
              <a:ext cx="1448931" cy="144893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126640" y="3107575"/>
              <a:ext cx="1487170" cy="1487170"/>
            </a:xfrm>
            <a:custGeom>
              <a:avLst/>
              <a:gdLst/>
              <a:ahLst/>
              <a:cxnLst/>
              <a:rect l="l" t="t" r="r" b="b"/>
              <a:pathLst>
                <a:path w="1487170" h="1487170">
                  <a:moveTo>
                    <a:pt x="1487060" y="743530"/>
                  </a:moveTo>
                  <a:lnTo>
                    <a:pt x="1485046" y="798222"/>
                  </a:lnTo>
                  <a:lnTo>
                    <a:pt x="1479013" y="852629"/>
                  </a:lnTo>
                  <a:lnTo>
                    <a:pt x="1468993" y="906444"/>
                  </a:lnTo>
                  <a:lnTo>
                    <a:pt x="1455044" y="959365"/>
                  </a:lnTo>
                  <a:lnTo>
                    <a:pt x="1437241" y="1011118"/>
                  </a:lnTo>
                  <a:lnTo>
                    <a:pt x="1415674" y="1061430"/>
                  </a:lnTo>
                  <a:lnTo>
                    <a:pt x="1390464" y="1110020"/>
                  </a:lnTo>
                  <a:lnTo>
                    <a:pt x="1361753" y="1156613"/>
                  </a:lnTo>
                  <a:lnTo>
                    <a:pt x="1329693" y="1200969"/>
                  </a:lnTo>
                  <a:lnTo>
                    <a:pt x="1294450" y="1242855"/>
                  </a:lnTo>
                  <a:lnTo>
                    <a:pt x="1256221" y="1282034"/>
                  </a:lnTo>
                  <a:lnTo>
                    <a:pt x="1215221" y="1318287"/>
                  </a:lnTo>
                  <a:lnTo>
                    <a:pt x="1171665" y="1351426"/>
                  </a:lnTo>
                  <a:lnTo>
                    <a:pt x="1125781" y="1381278"/>
                  </a:lnTo>
                  <a:lnTo>
                    <a:pt x="1077825" y="1407672"/>
                  </a:lnTo>
                  <a:lnTo>
                    <a:pt x="1028067" y="1430462"/>
                  </a:lnTo>
                  <a:lnTo>
                    <a:pt x="976767" y="1449531"/>
                  </a:lnTo>
                  <a:lnTo>
                    <a:pt x="924193" y="1464778"/>
                  </a:lnTo>
                  <a:lnTo>
                    <a:pt x="870640" y="1476115"/>
                  </a:lnTo>
                  <a:lnTo>
                    <a:pt x="816409" y="1483480"/>
                  </a:lnTo>
                  <a:lnTo>
                    <a:pt x="761783" y="1486837"/>
                  </a:lnTo>
                  <a:lnTo>
                    <a:pt x="743530" y="1487060"/>
                  </a:lnTo>
                  <a:lnTo>
                    <a:pt x="725277" y="1486837"/>
                  </a:lnTo>
                  <a:lnTo>
                    <a:pt x="670651" y="1483480"/>
                  </a:lnTo>
                  <a:lnTo>
                    <a:pt x="616420" y="1476115"/>
                  </a:lnTo>
                  <a:lnTo>
                    <a:pt x="562867" y="1464778"/>
                  </a:lnTo>
                  <a:lnTo>
                    <a:pt x="510293" y="1449531"/>
                  </a:lnTo>
                  <a:lnTo>
                    <a:pt x="458993" y="1430462"/>
                  </a:lnTo>
                  <a:lnTo>
                    <a:pt x="409235" y="1407672"/>
                  </a:lnTo>
                  <a:lnTo>
                    <a:pt x="361279" y="1381278"/>
                  </a:lnTo>
                  <a:lnTo>
                    <a:pt x="315394" y="1351426"/>
                  </a:lnTo>
                  <a:lnTo>
                    <a:pt x="271839" y="1318287"/>
                  </a:lnTo>
                  <a:lnTo>
                    <a:pt x="230839" y="1282034"/>
                  </a:lnTo>
                  <a:lnTo>
                    <a:pt x="192610" y="1242855"/>
                  </a:lnTo>
                  <a:lnTo>
                    <a:pt x="157367" y="1200969"/>
                  </a:lnTo>
                  <a:lnTo>
                    <a:pt x="125307" y="1156613"/>
                  </a:lnTo>
                  <a:lnTo>
                    <a:pt x="96596" y="1110020"/>
                  </a:lnTo>
                  <a:lnTo>
                    <a:pt x="71386" y="1061430"/>
                  </a:lnTo>
                  <a:lnTo>
                    <a:pt x="49819" y="1011118"/>
                  </a:lnTo>
                  <a:lnTo>
                    <a:pt x="32016" y="959365"/>
                  </a:lnTo>
                  <a:lnTo>
                    <a:pt x="18067" y="906444"/>
                  </a:lnTo>
                  <a:lnTo>
                    <a:pt x="8047" y="852629"/>
                  </a:lnTo>
                  <a:lnTo>
                    <a:pt x="2013" y="798222"/>
                  </a:lnTo>
                  <a:lnTo>
                    <a:pt x="0" y="743530"/>
                  </a:lnTo>
                  <a:lnTo>
                    <a:pt x="223" y="725277"/>
                  </a:lnTo>
                  <a:lnTo>
                    <a:pt x="3580" y="670651"/>
                  </a:lnTo>
                  <a:lnTo>
                    <a:pt x="10945" y="616420"/>
                  </a:lnTo>
                  <a:lnTo>
                    <a:pt x="22282" y="562867"/>
                  </a:lnTo>
                  <a:lnTo>
                    <a:pt x="37528" y="510293"/>
                  </a:lnTo>
                  <a:lnTo>
                    <a:pt x="56597" y="458993"/>
                  </a:lnTo>
                  <a:lnTo>
                    <a:pt x="79388" y="409235"/>
                  </a:lnTo>
                  <a:lnTo>
                    <a:pt x="105782" y="361279"/>
                  </a:lnTo>
                  <a:lnTo>
                    <a:pt x="135634" y="315394"/>
                  </a:lnTo>
                  <a:lnTo>
                    <a:pt x="168773" y="271839"/>
                  </a:lnTo>
                  <a:lnTo>
                    <a:pt x="205026" y="230839"/>
                  </a:lnTo>
                  <a:lnTo>
                    <a:pt x="244205" y="192610"/>
                  </a:lnTo>
                  <a:lnTo>
                    <a:pt x="286091" y="157367"/>
                  </a:lnTo>
                  <a:lnTo>
                    <a:pt x="330447" y="125307"/>
                  </a:lnTo>
                  <a:lnTo>
                    <a:pt x="377040" y="96596"/>
                  </a:lnTo>
                  <a:lnTo>
                    <a:pt x="425629" y="71386"/>
                  </a:lnTo>
                  <a:lnTo>
                    <a:pt x="475942" y="49819"/>
                  </a:lnTo>
                  <a:lnTo>
                    <a:pt x="527694" y="32016"/>
                  </a:lnTo>
                  <a:lnTo>
                    <a:pt x="580616" y="18067"/>
                  </a:lnTo>
                  <a:lnTo>
                    <a:pt x="634431" y="8047"/>
                  </a:lnTo>
                  <a:lnTo>
                    <a:pt x="688838" y="2013"/>
                  </a:lnTo>
                  <a:lnTo>
                    <a:pt x="743530" y="0"/>
                  </a:lnTo>
                  <a:lnTo>
                    <a:pt x="761783" y="223"/>
                  </a:lnTo>
                  <a:lnTo>
                    <a:pt x="816409" y="3580"/>
                  </a:lnTo>
                  <a:lnTo>
                    <a:pt x="870640" y="10945"/>
                  </a:lnTo>
                  <a:lnTo>
                    <a:pt x="924193" y="22282"/>
                  </a:lnTo>
                  <a:lnTo>
                    <a:pt x="976767" y="37528"/>
                  </a:lnTo>
                  <a:lnTo>
                    <a:pt x="1028067" y="56597"/>
                  </a:lnTo>
                  <a:lnTo>
                    <a:pt x="1077825" y="79388"/>
                  </a:lnTo>
                  <a:lnTo>
                    <a:pt x="1125781" y="105782"/>
                  </a:lnTo>
                  <a:lnTo>
                    <a:pt x="1171666" y="135634"/>
                  </a:lnTo>
                  <a:lnTo>
                    <a:pt x="1215221" y="168773"/>
                  </a:lnTo>
                  <a:lnTo>
                    <a:pt x="1256221" y="205026"/>
                  </a:lnTo>
                  <a:lnTo>
                    <a:pt x="1294450" y="244205"/>
                  </a:lnTo>
                  <a:lnTo>
                    <a:pt x="1329693" y="286091"/>
                  </a:lnTo>
                  <a:lnTo>
                    <a:pt x="1361753" y="330447"/>
                  </a:lnTo>
                  <a:lnTo>
                    <a:pt x="1390464" y="377040"/>
                  </a:lnTo>
                  <a:lnTo>
                    <a:pt x="1415674" y="425629"/>
                  </a:lnTo>
                  <a:lnTo>
                    <a:pt x="1437241" y="475942"/>
                  </a:lnTo>
                  <a:lnTo>
                    <a:pt x="1455044" y="527694"/>
                  </a:lnTo>
                  <a:lnTo>
                    <a:pt x="1468993" y="580616"/>
                  </a:lnTo>
                  <a:lnTo>
                    <a:pt x="1479013" y="634431"/>
                  </a:lnTo>
                  <a:lnTo>
                    <a:pt x="1485046" y="688838"/>
                  </a:lnTo>
                  <a:lnTo>
                    <a:pt x="1487060" y="743530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8587" y="3507938"/>
              <a:ext cx="352700" cy="34316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595624" y="2943149"/>
            <a:ext cx="612458" cy="1827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125" b="1" kern="0" spc="30" dirty="0">
                <a:solidFill>
                  <a:srgbClr val="FFFFFF"/>
                </a:solidFill>
                <a:latin typeface="微软雅黑"/>
                <a:cs typeface="微软雅黑"/>
              </a:rPr>
              <a:t>从业素养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902628" y="1201087"/>
            <a:ext cx="2287905" cy="1115378"/>
            <a:chOff x="3870171" y="1601450"/>
            <a:chExt cx="3050540" cy="1487170"/>
          </a:xfrm>
        </p:grpSpPr>
        <p:sp>
          <p:nvSpPr>
            <p:cNvPr id="19" name="object 19"/>
            <p:cNvSpPr/>
            <p:nvPr/>
          </p:nvSpPr>
          <p:spPr>
            <a:xfrm>
              <a:off x="3870171" y="1620515"/>
              <a:ext cx="3050540" cy="1468120"/>
            </a:xfrm>
            <a:custGeom>
              <a:avLst/>
              <a:gdLst/>
              <a:ahLst/>
              <a:cxnLst/>
              <a:rect l="l" t="t" r="r" b="b"/>
              <a:pathLst>
                <a:path w="3050540" h="1468120">
                  <a:moveTo>
                    <a:pt x="2943502" y="1467995"/>
                  </a:moveTo>
                  <a:lnTo>
                    <a:pt x="106878" y="1467995"/>
                  </a:lnTo>
                  <a:lnTo>
                    <a:pt x="99439" y="1467263"/>
                  </a:lnTo>
                  <a:lnTo>
                    <a:pt x="57083" y="1452890"/>
                  </a:lnTo>
                  <a:lnTo>
                    <a:pt x="23450" y="1423403"/>
                  </a:lnTo>
                  <a:lnTo>
                    <a:pt x="3663" y="1383289"/>
                  </a:lnTo>
                  <a:lnTo>
                    <a:pt x="0" y="1361117"/>
                  </a:lnTo>
                  <a:lnTo>
                    <a:pt x="0" y="1353606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943502" y="0"/>
                  </a:lnTo>
                  <a:lnTo>
                    <a:pt x="2986705" y="9651"/>
                  </a:lnTo>
                  <a:lnTo>
                    <a:pt x="3022188" y="32345"/>
                  </a:lnTo>
                  <a:lnTo>
                    <a:pt x="3044547" y="64627"/>
                  </a:lnTo>
                  <a:lnTo>
                    <a:pt x="3050381" y="89065"/>
                  </a:lnTo>
                  <a:lnTo>
                    <a:pt x="3050381" y="1361117"/>
                  </a:lnTo>
                  <a:lnTo>
                    <a:pt x="3038799" y="1404320"/>
                  </a:lnTo>
                  <a:lnTo>
                    <a:pt x="3011566" y="1439803"/>
                  </a:lnTo>
                  <a:lnTo>
                    <a:pt x="2972827" y="1462162"/>
                  </a:lnTo>
                  <a:lnTo>
                    <a:pt x="2950941" y="1467263"/>
                  </a:lnTo>
                  <a:lnTo>
                    <a:pt x="2943502" y="14679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870171" y="1601450"/>
              <a:ext cx="3050540" cy="114935"/>
            </a:xfrm>
            <a:custGeom>
              <a:avLst/>
              <a:gdLst/>
              <a:ahLst/>
              <a:cxnLst/>
              <a:rect l="l" t="t" r="r" b="b"/>
              <a:pathLst>
                <a:path w="3050540" h="114935">
                  <a:moveTo>
                    <a:pt x="0" y="114389"/>
                  </a:move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2935992" y="0"/>
                  </a:lnTo>
                  <a:lnTo>
                    <a:pt x="2947260" y="544"/>
                  </a:lnTo>
                  <a:lnTo>
                    <a:pt x="2989968" y="13522"/>
                  </a:lnTo>
                  <a:lnTo>
                    <a:pt x="3021076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5014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3050540" h="114935">
                  <a:moveTo>
                    <a:pt x="3050381" y="114389"/>
                  </a:moveTo>
                  <a:lnTo>
                    <a:pt x="3036858" y="78404"/>
                  </a:lnTo>
                  <a:lnTo>
                    <a:pt x="2999554" y="50969"/>
                  </a:lnTo>
                  <a:lnTo>
                    <a:pt x="2958312" y="39580"/>
                  </a:lnTo>
                  <a:lnTo>
                    <a:pt x="2935992" y="38129"/>
                  </a:lnTo>
                  <a:lnTo>
                    <a:pt x="3021076" y="38129"/>
                  </a:lnTo>
                  <a:lnTo>
                    <a:pt x="3041672" y="70614"/>
                  </a:lnTo>
                  <a:lnTo>
                    <a:pt x="3049837" y="103120"/>
                  </a:lnTo>
                  <a:lnTo>
                    <a:pt x="3050381" y="114389"/>
                  </a:lnTo>
                  <a:close/>
                </a:path>
              </a:pathLst>
            </a:custGeom>
            <a:solidFill>
              <a:srgbClr val="F59D0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5166583" y="183022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5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EF2C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0037" y="1963683"/>
              <a:ext cx="190648" cy="19064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489290" y="1717549"/>
            <a:ext cx="1120140" cy="450348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algn="ctr" defTabSz="685800">
              <a:spcBef>
                <a:spcPts val="716"/>
              </a:spcBef>
            </a:pPr>
            <a:r>
              <a:rPr sz="11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核心理念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54"/>
              </a:spcBef>
            </a:pPr>
            <a:r>
              <a:rPr sz="788" kern="0" spc="-4" dirty="0">
                <a:solidFill>
                  <a:srgbClr val="4A5462"/>
                </a:solidFill>
                <a:latin typeface="微软雅黑"/>
                <a:cs typeface="微软雅黑"/>
              </a:rPr>
              <a:t>坚守用户导向与人文关怀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71946" y="3639009"/>
            <a:ext cx="2059305" cy="822484"/>
            <a:chOff x="762595" y="4852012"/>
            <a:chExt cx="2745740" cy="1096645"/>
          </a:xfrm>
        </p:grpSpPr>
        <p:sp>
          <p:nvSpPr>
            <p:cNvPr id="25" name="object 25"/>
            <p:cNvSpPr/>
            <p:nvPr/>
          </p:nvSpPr>
          <p:spPr>
            <a:xfrm>
              <a:off x="781660" y="4852012"/>
              <a:ext cx="2726690" cy="1096645"/>
            </a:xfrm>
            <a:custGeom>
              <a:avLst/>
              <a:gdLst/>
              <a:ahLst/>
              <a:cxnLst/>
              <a:rect l="l" t="t" r="r" b="b"/>
              <a:pathLst>
                <a:path w="2726690" h="1096645">
                  <a:moveTo>
                    <a:pt x="2619399" y="1096230"/>
                  </a:moveTo>
                  <a:lnTo>
                    <a:pt x="89065" y="1096230"/>
                  </a:lnTo>
                  <a:lnTo>
                    <a:pt x="82866" y="1095498"/>
                  </a:lnTo>
                  <a:lnTo>
                    <a:pt x="47569" y="1081125"/>
                  </a:lnTo>
                  <a:lnTo>
                    <a:pt x="19542" y="1051637"/>
                  </a:lnTo>
                  <a:lnTo>
                    <a:pt x="3052" y="1011524"/>
                  </a:lnTo>
                  <a:lnTo>
                    <a:pt x="0" y="989352"/>
                  </a:lnTo>
                  <a:lnTo>
                    <a:pt x="0" y="98184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619399" y="0"/>
                  </a:lnTo>
                  <a:lnTo>
                    <a:pt x="2662602" y="11581"/>
                  </a:lnTo>
                  <a:lnTo>
                    <a:pt x="2698085" y="38814"/>
                  </a:lnTo>
                  <a:lnTo>
                    <a:pt x="2720444" y="77553"/>
                  </a:lnTo>
                  <a:lnTo>
                    <a:pt x="2726278" y="106878"/>
                  </a:lnTo>
                  <a:lnTo>
                    <a:pt x="2726278" y="989352"/>
                  </a:lnTo>
                  <a:lnTo>
                    <a:pt x="2714696" y="1032555"/>
                  </a:lnTo>
                  <a:lnTo>
                    <a:pt x="2687463" y="1068037"/>
                  </a:lnTo>
                  <a:lnTo>
                    <a:pt x="2648724" y="1090397"/>
                  </a:lnTo>
                  <a:lnTo>
                    <a:pt x="2626838" y="1095498"/>
                  </a:lnTo>
                  <a:lnTo>
                    <a:pt x="2619399" y="1096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62595" y="4852012"/>
              <a:ext cx="114935" cy="1096645"/>
            </a:xfrm>
            <a:custGeom>
              <a:avLst/>
              <a:gdLst/>
              <a:ahLst/>
              <a:cxnLst/>
              <a:rect l="l" t="t" r="r" b="b"/>
              <a:pathLst>
                <a:path w="114934" h="1096645">
                  <a:moveTo>
                    <a:pt x="114389" y="1096230"/>
                  </a:moveTo>
                  <a:lnTo>
                    <a:pt x="70614" y="1087522"/>
                  </a:lnTo>
                  <a:lnTo>
                    <a:pt x="33503" y="1062726"/>
                  </a:lnTo>
                  <a:lnTo>
                    <a:pt x="8707" y="1025615"/>
                  </a:lnTo>
                  <a:lnTo>
                    <a:pt x="0" y="98184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81841"/>
                  </a:lnTo>
                  <a:lnTo>
                    <a:pt x="43934" y="1025615"/>
                  </a:lnTo>
                  <a:lnTo>
                    <a:pt x="60465" y="1062726"/>
                  </a:lnTo>
                  <a:lnTo>
                    <a:pt x="92285" y="1091332"/>
                  </a:lnTo>
                  <a:lnTo>
                    <a:pt x="106877" y="1095686"/>
                  </a:lnTo>
                  <a:lnTo>
                    <a:pt x="114389" y="1096230"/>
                  </a:lnTo>
                  <a:close/>
                </a:path>
              </a:pathLst>
            </a:custGeom>
            <a:solidFill>
              <a:srgbClr val="0FB98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991373" y="504266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0FAE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6230" y="5157050"/>
              <a:ext cx="171583" cy="152519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734005" y="3822516"/>
            <a:ext cx="1620679" cy="4707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1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长期主义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294"/>
              </a:spcBef>
            </a:pPr>
            <a:r>
              <a:rPr sz="788" kern="0" spc="-4" dirty="0">
                <a:solidFill>
                  <a:srgbClr val="4A5462"/>
                </a:solidFill>
                <a:latin typeface="微软雅黑"/>
                <a:cs typeface="微软雅黑"/>
              </a:rPr>
              <a:t>树立长期发展眼光，拒绝短视行为。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181452" y="3639009"/>
            <a:ext cx="2059305" cy="822484"/>
            <a:chOff x="4241936" y="4852012"/>
            <a:chExt cx="2745740" cy="1096645"/>
          </a:xfrm>
        </p:grpSpPr>
        <p:sp>
          <p:nvSpPr>
            <p:cNvPr id="31" name="object 31"/>
            <p:cNvSpPr/>
            <p:nvPr/>
          </p:nvSpPr>
          <p:spPr>
            <a:xfrm>
              <a:off x="4241936" y="4852012"/>
              <a:ext cx="2726690" cy="1096645"/>
            </a:xfrm>
            <a:custGeom>
              <a:avLst/>
              <a:gdLst/>
              <a:ahLst/>
              <a:cxnLst/>
              <a:rect l="l" t="t" r="r" b="b"/>
              <a:pathLst>
                <a:path w="2726690" h="1096645">
                  <a:moveTo>
                    <a:pt x="2637212" y="1096230"/>
                  </a:moveTo>
                  <a:lnTo>
                    <a:pt x="106878" y="1096230"/>
                  </a:lnTo>
                  <a:lnTo>
                    <a:pt x="99439" y="1095498"/>
                  </a:lnTo>
                  <a:lnTo>
                    <a:pt x="57083" y="1081125"/>
                  </a:lnTo>
                  <a:lnTo>
                    <a:pt x="23450" y="1051637"/>
                  </a:lnTo>
                  <a:lnTo>
                    <a:pt x="3663" y="1011524"/>
                  </a:lnTo>
                  <a:lnTo>
                    <a:pt x="0" y="989352"/>
                  </a:lnTo>
                  <a:lnTo>
                    <a:pt x="0" y="981841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637212" y="0"/>
                  </a:lnTo>
                  <a:lnTo>
                    <a:pt x="2678708" y="15105"/>
                  </a:lnTo>
                  <a:lnTo>
                    <a:pt x="2706735" y="44592"/>
                  </a:lnTo>
                  <a:lnTo>
                    <a:pt x="2723225" y="84706"/>
                  </a:lnTo>
                  <a:lnTo>
                    <a:pt x="2726278" y="106878"/>
                  </a:lnTo>
                  <a:lnTo>
                    <a:pt x="2726278" y="989352"/>
                  </a:lnTo>
                  <a:lnTo>
                    <a:pt x="2716626" y="1032555"/>
                  </a:lnTo>
                  <a:lnTo>
                    <a:pt x="2693932" y="1068037"/>
                  </a:lnTo>
                  <a:lnTo>
                    <a:pt x="2661649" y="1090397"/>
                  </a:lnTo>
                  <a:lnTo>
                    <a:pt x="2643411" y="1095498"/>
                  </a:lnTo>
                  <a:lnTo>
                    <a:pt x="2637212" y="1096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872890" y="4852012"/>
              <a:ext cx="114935" cy="1096645"/>
            </a:xfrm>
            <a:custGeom>
              <a:avLst/>
              <a:gdLst/>
              <a:ahLst/>
              <a:cxnLst/>
              <a:rect l="l" t="t" r="r" b="b"/>
              <a:pathLst>
                <a:path w="114934" h="1096645">
                  <a:moveTo>
                    <a:pt x="0" y="1096230"/>
                  </a:moveTo>
                  <a:lnTo>
                    <a:pt x="35984" y="1082707"/>
                  </a:lnTo>
                  <a:lnTo>
                    <a:pt x="63418" y="1045403"/>
                  </a:lnTo>
                  <a:lnTo>
                    <a:pt x="74807" y="1004161"/>
                  </a:lnTo>
                  <a:lnTo>
                    <a:pt x="76259" y="981841"/>
                  </a:lnTo>
                  <a:lnTo>
                    <a:pt x="76259" y="114389"/>
                  </a:lnTo>
                  <a:lnTo>
                    <a:pt x="70453" y="70613"/>
                  </a:lnTo>
                  <a:lnTo>
                    <a:pt x="53923" y="33503"/>
                  </a:lnTo>
                  <a:lnTo>
                    <a:pt x="22103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7" y="13521"/>
                  </a:lnTo>
                  <a:lnTo>
                    <a:pt x="88468" y="41856"/>
                  </a:lnTo>
                  <a:lnTo>
                    <a:pt x="109491" y="81233"/>
                  </a:lnTo>
                  <a:lnTo>
                    <a:pt x="114389" y="114389"/>
                  </a:lnTo>
                  <a:lnTo>
                    <a:pt x="114389" y="981841"/>
                  </a:lnTo>
                  <a:lnTo>
                    <a:pt x="105681" y="1025615"/>
                  </a:lnTo>
                  <a:lnTo>
                    <a:pt x="80885" y="1062726"/>
                  </a:lnTo>
                  <a:lnTo>
                    <a:pt x="43774" y="1087522"/>
                  </a:lnTo>
                  <a:lnTo>
                    <a:pt x="11268" y="1095686"/>
                  </a:lnTo>
                  <a:lnTo>
                    <a:pt x="0" y="1096230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377203" y="504266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FE3E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72528" y="5157050"/>
              <a:ext cx="190648" cy="152519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3356358" y="3822516"/>
            <a:ext cx="1720691" cy="4707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67239" defTabSz="685800">
              <a:spcBef>
                <a:spcPts val="75"/>
              </a:spcBef>
            </a:pPr>
            <a:r>
              <a:rPr sz="11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双重责任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294"/>
              </a:spcBef>
            </a:pPr>
            <a:r>
              <a:rPr sz="788" kern="0" spc="-4" dirty="0">
                <a:solidFill>
                  <a:srgbClr val="4A5462"/>
                </a:solidFill>
                <a:latin typeface="微软雅黑"/>
                <a:cs typeface="微软雅黑"/>
              </a:rPr>
              <a:t>兼顾商业利益与社会责任，实现共赢。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562421" y="236412"/>
            <a:ext cx="3108008" cy="579774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pc="-4" dirty="0">
                <a:solidFill>
                  <a:srgbClr val="FF0000"/>
                </a:solidFill>
              </a:rPr>
              <a:t>课程思政：从业者必备素养</a:t>
            </a:r>
          </a:p>
          <a:p>
            <a:pPr marL="9525">
              <a:spcBef>
                <a:spcPts val="386"/>
              </a:spcBef>
            </a:pPr>
            <a:r>
              <a:rPr sz="1013" b="0" spc="-8" dirty="0">
                <a:solidFill>
                  <a:srgbClr val="9CA2AF"/>
                </a:solidFill>
              </a:rPr>
              <a:t>Professional</a:t>
            </a:r>
            <a:r>
              <a:rPr sz="1013" b="0" spc="-26" dirty="0">
                <a:solidFill>
                  <a:srgbClr val="9CA2AF"/>
                </a:solidFill>
              </a:rPr>
              <a:t> </a:t>
            </a:r>
            <a:r>
              <a:rPr sz="1013" b="0" dirty="0">
                <a:solidFill>
                  <a:srgbClr val="9CA2AF"/>
                </a:solidFill>
              </a:rPr>
              <a:t>Qualities</a:t>
            </a:r>
            <a:r>
              <a:rPr sz="1013" b="0" spc="-23" dirty="0">
                <a:solidFill>
                  <a:srgbClr val="9CA2AF"/>
                </a:solidFill>
              </a:rPr>
              <a:t> </a:t>
            </a:r>
            <a:r>
              <a:rPr sz="1013" b="0" dirty="0">
                <a:solidFill>
                  <a:srgbClr val="9CA2AF"/>
                </a:solidFill>
              </a:rPr>
              <a:t>in</a:t>
            </a:r>
            <a:r>
              <a:rPr sz="1013" b="0" spc="-23" dirty="0">
                <a:solidFill>
                  <a:srgbClr val="9CA2AF"/>
                </a:solidFill>
              </a:rPr>
              <a:t> </a:t>
            </a:r>
            <a:r>
              <a:rPr sz="1013" b="0" dirty="0">
                <a:solidFill>
                  <a:srgbClr val="9CA2AF"/>
                </a:solidFill>
              </a:rPr>
              <a:t>Product</a:t>
            </a:r>
            <a:r>
              <a:rPr sz="1013" b="0" spc="-23" dirty="0">
                <a:solidFill>
                  <a:srgbClr val="9CA2AF"/>
                </a:solidFill>
              </a:rPr>
              <a:t> </a:t>
            </a:r>
            <a:r>
              <a:rPr sz="1013" b="0" spc="-8" dirty="0">
                <a:solidFill>
                  <a:srgbClr val="9CA2AF"/>
                </a:solidFill>
              </a:rPr>
              <a:t>Development</a:t>
            </a:r>
            <a:endParaRPr sz="1013" dirty="0"/>
          </a:p>
        </p:txBody>
      </p:sp>
    </p:spTree>
    <p:extLst>
      <p:ext uri="{BB962C8B-B14F-4D97-AF65-F5344CB8AC3E}">
        <p14:creationId xmlns:p14="http://schemas.microsoft.com/office/powerpoint/2010/main" val="87020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迭代目标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迭代背景与驱动因素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299973EC-3334-426E-9215-D48F73AD6222}"/>
              </a:ext>
            </a:extLst>
          </p:cNvPr>
          <p:cNvGrpSpPr/>
          <p:nvPr/>
        </p:nvGrpSpPr>
        <p:grpSpPr>
          <a:xfrm>
            <a:off x="571947" y="1722703"/>
            <a:ext cx="7367111" cy="2647950"/>
            <a:chOff x="762595" y="2296937"/>
            <a:chExt cx="9822815" cy="3530600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F8154CEF-DB8E-49CF-84C2-5B2DB6AA682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2296937"/>
              <a:ext cx="9822201" cy="3530181"/>
            </a:xfrm>
            <a:prstGeom prst="rect">
              <a:avLst/>
            </a:prstGeom>
          </p:spPr>
        </p:pic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3535C3EF-2616-47CF-B5EC-FEB3B36A761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0620" y="3870171"/>
              <a:ext cx="324103" cy="343167"/>
            </a:xfrm>
            <a:prstGeom prst="rect">
              <a:avLst/>
            </a:prstGeom>
          </p:spPr>
        </p:pic>
      </p:grpSp>
      <p:sp>
        <p:nvSpPr>
          <p:cNvPr id="13" name="object 5">
            <a:extLst>
              <a:ext uri="{FF2B5EF4-FFF2-40B4-BE49-F238E27FC236}">
                <a16:creationId xmlns:a16="http://schemas.microsoft.com/office/drawing/2014/main" id="{C15B1B07-4342-4F2B-AED3-48251BF43B18}"/>
              </a:ext>
            </a:extLst>
          </p:cNvPr>
          <p:cNvSpPr txBox="1"/>
          <p:nvPr/>
        </p:nvSpPr>
        <p:spPr>
          <a:xfrm>
            <a:off x="791200" y="3422154"/>
            <a:ext cx="2002155" cy="1127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提升体验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56198" defTabSz="685800">
              <a:lnSpc>
                <a:spcPct val="134400"/>
              </a:lnSpc>
              <a:spcBef>
                <a:spcPts val="608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优化交互视觉，降低操作成本，提</a:t>
            </a:r>
            <a:r>
              <a:rPr sz="10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升响应速度。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26"/>
              </a:spcBef>
            </a:pPr>
            <a:r>
              <a:rPr sz="2700" b="1" kern="0" spc="-19" dirty="0">
                <a:solidFill>
                  <a:srgbClr val="BEDAFE"/>
                </a:solidFill>
                <a:latin typeface="微软雅黑"/>
                <a:cs typeface="微软雅黑"/>
              </a:rPr>
              <a:t>01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6">
            <a:extLst>
              <a:ext uri="{FF2B5EF4-FFF2-40B4-BE49-F238E27FC236}">
                <a16:creationId xmlns:a16="http://schemas.microsoft.com/office/drawing/2014/main" id="{9D57DD86-F238-46F6-A59F-BE97743B6874}"/>
              </a:ext>
            </a:extLst>
          </p:cNvPr>
          <p:cNvGrpSpPr/>
          <p:nvPr/>
        </p:nvGrpSpPr>
        <p:grpSpPr>
          <a:xfrm>
            <a:off x="3353036" y="2001813"/>
            <a:ext cx="2445068" cy="1830229"/>
            <a:chOff x="4470715" y="2669083"/>
            <a:chExt cx="3260090" cy="2440305"/>
          </a:xfrm>
        </p:grpSpPr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18B838A2-6E91-47A3-A9F8-3B14D2CAB240}"/>
                </a:ext>
              </a:extLst>
            </p:cNvPr>
            <p:cNvSpPr/>
            <p:nvPr/>
          </p:nvSpPr>
          <p:spPr>
            <a:xfrm>
              <a:off x="4470715" y="2707213"/>
              <a:ext cx="3260090" cy="2402205"/>
            </a:xfrm>
            <a:custGeom>
              <a:avLst/>
              <a:gdLst/>
              <a:ahLst/>
              <a:cxnLst/>
              <a:rect l="l" t="t" r="r" b="b"/>
              <a:pathLst>
                <a:path w="3260090" h="2402204">
                  <a:moveTo>
                    <a:pt x="3107576" y="2402175"/>
                  </a:moveTo>
                  <a:lnTo>
                    <a:pt x="152519" y="2402175"/>
                  </a:lnTo>
                  <a:lnTo>
                    <a:pt x="145026" y="2401992"/>
                  </a:lnTo>
                  <a:lnTo>
                    <a:pt x="101145" y="2393263"/>
                  </a:lnTo>
                  <a:lnTo>
                    <a:pt x="61655" y="2372155"/>
                  </a:lnTo>
                  <a:lnTo>
                    <a:pt x="30019" y="2340519"/>
                  </a:lnTo>
                  <a:lnTo>
                    <a:pt x="8911" y="2301030"/>
                  </a:lnTo>
                  <a:lnTo>
                    <a:pt x="183" y="2257149"/>
                  </a:lnTo>
                  <a:lnTo>
                    <a:pt x="0" y="2249656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07576" y="0"/>
                  </a:lnTo>
                  <a:lnTo>
                    <a:pt x="3151850" y="4924"/>
                  </a:lnTo>
                  <a:lnTo>
                    <a:pt x="3192310" y="19277"/>
                  </a:lnTo>
                  <a:lnTo>
                    <a:pt x="3225476" y="41820"/>
                  </a:lnTo>
                  <a:lnTo>
                    <a:pt x="3252317" y="77553"/>
                  </a:lnTo>
                  <a:lnTo>
                    <a:pt x="3260095" y="106878"/>
                  </a:lnTo>
                  <a:lnTo>
                    <a:pt x="3260095" y="2249656"/>
                  </a:lnTo>
                  <a:lnTo>
                    <a:pt x="3253529" y="2293930"/>
                  </a:lnTo>
                  <a:lnTo>
                    <a:pt x="3234390" y="2334391"/>
                  </a:lnTo>
                  <a:lnTo>
                    <a:pt x="3204333" y="2367556"/>
                  </a:lnTo>
                  <a:lnTo>
                    <a:pt x="3165942" y="2390565"/>
                  </a:lnTo>
                  <a:lnTo>
                    <a:pt x="3122525" y="2401442"/>
                  </a:lnTo>
                  <a:lnTo>
                    <a:pt x="3107576" y="24021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0A0437A1-9129-44A2-AECA-603D00388E04}"/>
                </a:ext>
              </a:extLst>
            </p:cNvPr>
            <p:cNvSpPr/>
            <p:nvPr/>
          </p:nvSpPr>
          <p:spPr>
            <a:xfrm>
              <a:off x="4470715" y="2669083"/>
              <a:ext cx="3260090" cy="153035"/>
            </a:xfrm>
            <a:custGeom>
              <a:avLst/>
              <a:gdLst/>
              <a:ahLst/>
              <a:cxnLst/>
              <a:rect l="l" t="t" r="r" b="b"/>
              <a:pathLst>
                <a:path w="326009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2" y="122758"/>
                  </a:lnTo>
                  <a:lnTo>
                    <a:pt x="18029" y="80548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3107576" y="0"/>
                  </a:lnTo>
                  <a:lnTo>
                    <a:pt x="3151783" y="6530"/>
                  </a:lnTo>
                  <a:lnTo>
                    <a:pt x="3192326" y="25679"/>
                  </a:lnTo>
                  <a:lnTo>
                    <a:pt x="3225533" y="55808"/>
                  </a:lnTo>
                  <a:lnTo>
                    <a:pt x="3239497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60090" h="153035">
                  <a:moveTo>
                    <a:pt x="3260095" y="152519"/>
                  </a:moveTo>
                  <a:lnTo>
                    <a:pt x="3242064" y="116533"/>
                  </a:lnTo>
                  <a:lnTo>
                    <a:pt x="3204285" y="93539"/>
                  </a:lnTo>
                  <a:lnTo>
                    <a:pt x="3165942" y="82064"/>
                  </a:lnTo>
                  <a:lnTo>
                    <a:pt x="3122600" y="76622"/>
                  </a:lnTo>
                  <a:lnTo>
                    <a:pt x="3107576" y="76259"/>
                  </a:lnTo>
                  <a:lnTo>
                    <a:pt x="3239497" y="76259"/>
                  </a:lnTo>
                  <a:lnTo>
                    <a:pt x="3257192" y="122758"/>
                  </a:lnTo>
                  <a:lnTo>
                    <a:pt x="3259369" y="137494"/>
                  </a:lnTo>
                  <a:lnTo>
                    <a:pt x="3260095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6A9A5654-0709-46A9-A9DE-05EEB3CDEC44}"/>
                </a:ext>
              </a:extLst>
            </p:cNvPr>
            <p:cNvSpPr/>
            <p:nvPr/>
          </p:nvSpPr>
          <p:spPr>
            <a:xfrm>
              <a:off x="4775753" y="3050381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2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0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3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1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0">
              <a:extLst>
                <a:ext uri="{FF2B5EF4-FFF2-40B4-BE49-F238E27FC236}">
                  <a16:creationId xmlns:a16="http://schemas.microsoft.com/office/drawing/2014/main" id="{5671505E-4B1F-4A3E-8623-8E138FFB94E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8739" y="3183835"/>
              <a:ext cx="324103" cy="343167"/>
            </a:xfrm>
            <a:prstGeom prst="rect">
              <a:avLst/>
            </a:prstGeom>
          </p:spPr>
        </p:pic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AA0CBE8B-4C19-4A51-A34B-9A1544676881}"/>
              </a:ext>
            </a:extLst>
          </p:cNvPr>
          <p:cNvSpPr txBox="1"/>
          <p:nvPr/>
        </p:nvSpPr>
        <p:spPr>
          <a:xfrm>
            <a:off x="3574636" y="2907402"/>
            <a:ext cx="2002155" cy="1127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完善功能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84784" defTabSz="685800">
              <a:lnSpc>
                <a:spcPct val="134400"/>
              </a:lnSpc>
              <a:spcBef>
                <a:spcPts val="608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整合功能模块，构建完整业务闭</a:t>
            </a:r>
            <a:r>
              <a:rPr sz="10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环，扩展服务边界。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26"/>
              </a:spcBef>
            </a:pPr>
            <a:r>
              <a:rPr sz="2700" b="1" kern="0" spc="-19" dirty="0">
                <a:solidFill>
                  <a:srgbClr val="C7D1FE"/>
                </a:solidFill>
                <a:latin typeface="微软雅黑"/>
                <a:cs typeface="微软雅黑"/>
              </a:rPr>
              <a:t>02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2">
            <a:extLst>
              <a:ext uri="{FF2B5EF4-FFF2-40B4-BE49-F238E27FC236}">
                <a16:creationId xmlns:a16="http://schemas.microsoft.com/office/drawing/2014/main" id="{CC946121-2A02-4387-979A-10F826D20C72}"/>
              </a:ext>
            </a:extLst>
          </p:cNvPr>
          <p:cNvGrpSpPr/>
          <p:nvPr/>
        </p:nvGrpSpPr>
        <p:grpSpPr>
          <a:xfrm>
            <a:off x="6141276" y="1487061"/>
            <a:ext cx="2437924" cy="1830229"/>
            <a:chOff x="8188367" y="1982747"/>
            <a:chExt cx="3250565" cy="2440305"/>
          </a:xfrm>
        </p:grpSpPr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423DEEC1-F121-47A0-BCA7-CF626A8ADE56}"/>
                </a:ext>
              </a:extLst>
            </p:cNvPr>
            <p:cNvSpPr/>
            <p:nvPr/>
          </p:nvSpPr>
          <p:spPr>
            <a:xfrm>
              <a:off x="8188367" y="2020877"/>
              <a:ext cx="3250565" cy="2402205"/>
            </a:xfrm>
            <a:custGeom>
              <a:avLst/>
              <a:gdLst/>
              <a:ahLst/>
              <a:cxnLst/>
              <a:rect l="l" t="t" r="r" b="b"/>
              <a:pathLst>
                <a:path w="3250565" h="2402204">
                  <a:moveTo>
                    <a:pt x="3098043" y="2402175"/>
                  </a:moveTo>
                  <a:lnTo>
                    <a:pt x="152519" y="2402175"/>
                  </a:lnTo>
                  <a:lnTo>
                    <a:pt x="145026" y="2401992"/>
                  </a:lnTo>
                  <a:lnTo>
                    <a:pt x="101145" y="2393263"/>
                  </a:lnTo>
                  <a:lnTo>
                    <a:pt x="61655" y="2372155"/>
                  </a:lnTo>
                  <a:lnTo>
                    <a:pt x="30019" y="2340519"/>
                  </a:lnTo>
                  <a:lnTo>
                    <a:pt x="8911" y="2301029"/>
                  </a:lnTo>
                  <a:lnTo>
                    <a:pt x="183" y="2257149"/>
                  </a:lnTo>
                  <a:lnTo>
                    <a:pt x="0" y="2249656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098043" y="0"/>
                  </a:lnTo>
                  <a:lnTo>
                    <a:pt x="3142317" y="4924"/>
                  </a:lnTo>
                  <a:lnTo>
                    <a:pt x="3182778" y="19278"/>
                  </a:lnTo>
                  <a:lnTo>
                    <a:pt x="3215943" y="41820"/>
                  </a:lnTo>
                  <a:lnTo>
                    <a:pt x="3242784" y="77553"/>
                  </a:lnTo>
                  <a:lnTo>
                    <a:pt x="3250562" y="2249656"/>
                  </a:lnTo>
                  <a:lnTo>
                    <a:pt x="3250379" y="2257149"/>
                  </a:lnTo>
                  <a:lnTo>
                    <a:pt x="3241650" y="2301029"/>
                  </a:lnTo>
                  <a:lnTo>
                    <a:pt x="3220543" y="2340519"/>
                  </a:lnTo>
                  <a:lnTo>
                    <a:pt x="3188906" y="2372155"/>
                  </a:lnTo>
                  <a:lnTo>
                    <a:pt x="3149417" y="2393263"/>
                  </a:lnTo>
                  <a:lnTo>
                    <a:pt x="3105536" y="2401992"/>
                  </a:lnTo>
                  <a:lnTo>
                    <a:pt x="3098043" y="24021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0CDB9FB6-FCFD-4B37-84B3-4D76F6C5291E}"/>
                </a:ext>
              </a:extLst>
            </p:cNvPr>
            <p:cNvSpPr/>
            <p:nvPr/>
          </p:nvSpPr>
          <p:spPr>
            <a:xfrm>
              <a:off x="8188367" y="1982747"/>
              <a:ext cx="3250565" cy="153035"/>
            </a:xfrm>
            <a:custGeom>
              <a:avLst/>
              <a:gdLst/>
              <a:ahLst/>
              <a:cxnLst/>
              <a:rect l="l" t="t" r="r" b="b"/>
              <a:pathLst>
                <a:path w="3250565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2" y="122758"/>
                  </a:lnTo>
                  <a:lnTo>
                    <a:pt x="18029" y="80548"/>
                  </a:lnTo>
                  <a:lnTo>
                    <a:pt x="44671" y="44671"/>
                  </a:lnTo>
                  <a:lnTo>
                    <a:pt x="80547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3098044" y="0"/>
                  </a:lnTo>
                  <a:lnTo>
                    <a:pt x="3142251" y="6530"/>
                  </a:lnTo>
                  <a:lnTo>
                    <a:pt x="3182794" y="25679"/>
                  </a:lnTo>
                  <a:lnTo>
                    <a:pt x="3216001" y="55808"/>
                  </a:lnTo>
                  <a:lnTo>
                    <a:pt x="3229964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0" y="82064"/>
                  </a:lnTo>
                  <a:lnTo>
                    <a:pt x="55808" y="93539"/>
                  </a:lnTo>
                  <a:lnTo>
                    <a:pt x="18029" y="116534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50565" h="153035">
                  <a:moveTo>
                    <a:pt x="3250563" y="152519"/>
                  </a:moveTo>
                  <a:lnTo>
                    <a:pt x="3232532" y="116534"/>
                  </a:lnTo>
                  <a:lnTo>
                    <a:pt x="3194753" y="93539"/>
                  </a:lnTo>
                  <a:lnTo>
                    <a:pt x="3156409" y="82064"/>
                  </a:lnTo>
                  <a:lnTo>
                    <a:pt x="3113068" y="76622"/>
                  </a:lnTo>
                  <a:lnTo>
                    <a:pt x="3098044" y="76259"/>
                  </a:lnTo>
                  <a:lnTo>
                    <a:pt x="3229964" y="76259"/>
                  </a:lnTo>
                  <a:lnTo>
                    <a:pt x="3247660" y="122758"/>
                  </a:lnTo>
                  <a:lnTo>
                    <a:pt x="3249837" y="137494"/>
                  </a:lnTo>
                  <a:lnTo>
                    <a:pt x="3250563" y="15251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D7118F4C-CE76-41F5-9919-8CDEBF0EFCF3}"/>
                </a:ext>
              </a:extLst>
            </p:cNvPr>
            <p:cNvSpPr/>
            <p:nvPr/>
          </p:nvSpPr>
          <p:spPr>
            <a:xfrm>
              <a:off x="8493406" y="236404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0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6">
              <a:extLst>
                <a:ext uri="{FF2B5EF4-FFF2-40B4-BE49-F238E27FC236}">
                  <a16:creationId xmlns:a16="http://schemas.microsoft.com/office/drawing/2014/main" id="{F2438FB0-06EC-4059-A856-8F568889427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57" y="2497499"/>
              <a:ext cx="285973" cy="343167"/>
            </a:xfrm>
            <a:prstGeom prst="rect">
              <a:avLst/>
            </a:prstGeom>
          </p:spPr>
        </p:pic>
      </p:grpSp>
      <p:sp>
        <p:nvSpPr>
          <p:cNvPr id="25" name="object 17">
            <a:extLst>
              <a:ext uri="{FF2B5EF4-FFF2-40B4-BE49-F238E27FC236}">
                <a16:creationId xmlns:a16="http://schemas.microsoft.com/office/drawing/2014/main" id="{DA998050-5B1D-405F-98EA-CBED49E6187A}"/>
              </a:ext>
            </a:extLst>
          </p:cNvPr>
          <p:cNvSpPr txBox="1"/>
          <p:nvPr/>
        </p:nvSpPr>
        <p:spPr>
          <a:xfrm>
            <a:off x="6358072" y="2392650"/>
            <a:ext cx="2002155" cy="1127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强化价值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56198" defTabSz="685800">
              <a:lnSpc>
                <a:spcPct val="134400"/>
              </a:lnSpc>
              <a:spcBef>
                <a:spcPts val="608"/>
              </a:spcBef>
            </a:pPr>
            <a:r>
              <a:rPr sz="10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实现用户体验、企业效益、社会效能三重价值同步提升。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26"/>
              </a:spcBef>
            </a:pPr>
            <a:r>
              <a:rPr sz="2700" b="1" kern="0" spc="-19" dirty="0">
                <a:solidFill>
                  <a:srgbClr val="E8D5FF"/>
                </a:solidFill>
                <a:latin typeface="微软雅黑"/>
                <a:cs typeface="微软雅黑"/>
              </a:rPr>
              <a:t>03</a:t>
            </a:r>
            <a:endParaRPr sz="27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70577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104" y="1314694"/>
            <a:ext cx="5022464" cy="1660727"/>
          </a:xfrm>
        </p:spPr>
        <p:txBody>
          <a:bodyPr/>
          <a:lstStyle/>
          <a:p>
            <a:r>
              <a:rPr lang="zh-CN" altLang="en-US" dirty="0"/>
              <a:t>迭代全流程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互联网产品迭代创新</a:t>
            </a:r>
          </a:p>
        </p:txBody>
      </p:sp>
    </p:spTree>
    <p:extLst>
      <p:ext uri="{BB962C8B-B14F-4D97-AF65-F5344CB8AC3E}">
        <p14:creationId xmlns:p14="http://schemas.microsoft.com/office/powerpoint/2010/main" val="86267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迭代四阶段闭环流程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迭代全流程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5BE86FA-2492-46A8-816D-AFB3CB971BDF}"/>
              </a:ext>
            </a:extLst>
          </p:cNvPr>
          <p:cNvSpPr/>
          <p:nvPr/>
        </p:nvSpPr>
        <p:spPr>
          <a:xfrm>
            <a:off x="457557" y="2688149"/>
            <a:ext cx="8236268" cy="29051"/>
          </a:xfrm>
          <a:custGeom>
            <a:avLst/>
            <a:gdLst/>
            <a:ahLst/>
            <a:cxnLst/>
            <a:rect l="l" t="t" r="r" b="b"/>
            <a:pathLst>
              <a:path w="10981690" h="38735">
                <a:moveTo>
                  <a:pt x="10981373" y="38129"/>
                </a:moveTo>
                <a:lnTo>
                  <a:pt x="0" y="38129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3812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3EE9D252-1FE4-4A05-AAC3-C8AB1B082929}"/>
              </a:ext>
            </a:extLst>
          </p:cNvPr>
          <p:cNvGrpSpPr/>
          <p:nvPr/>
        </p:nvGrpSpPr>
        <p:grpSpPr>
          <a:xfrm>
            <a:off x="457558" y="1143893"/>
            <a:ext cx="5262086" cy="901065"/>
            <a:chOff x="610076" y="1525190"/>
            <a:chExt cx="7016115" cy="1201420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1F474CB0-58B1-4F81-98A2-AC4EAF30C274}"/>
                </a:ext>
              </a:extLst>
            </p:cNvPr>
            <p:cNvSpPr/>
            <p:nvPr/>
          </p:nvSpPr>
          <p:spPr>
            <a:xfrm>
              <a:off x="629141" y="1525190"/>
              <a:ext cx="6997065" cy="1201420"/>
            </a:xfrm>
            <a:custGeom>
              <a:avLst/>
              <a:gdLst/>
              <a:ahLst/>
              <a:cxnLst/>
              <a:rect l="l" t="t" r="r" b="b"/>
              <a:pathLst>
                <a:path w="6997065" h="1201420">
                  <a:moveTo>
                    <a:pt x="6889933" y="1201087"/>
                  </a:moveTo>
                  <a:lnTo>
                    <a:pt x="89065" y="1201087"/>
                  </a:lnTo>
                  <a:lnTo>
                    <a:pt x="82866" y="1200354"/>
                  </a:lnTo>
                  <a:lnTo>
                    <a:pt x="47569" y="1185982"/>
                  </a:lnTo>
                  <a:lnTo>
                    <a:pt x="19542" y="1156494"/>
                  </a:lnTo>
                  <a:lnTo>
                    <a:pt x="3052" y="1116381"/>
                  </a:lnTo>
                  <a:lnTo>
                    <a:pt x="0" y="1094209"/>
                  </a:lnTo>
                  <a:lnTo>
                    <a:pt x="0" y="108669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2"/>
                  </a:lnTo>
                  <a:lnTo>
                    <a:pt x="89065" y="0"/>
                  </a:lnTo>
                  <a:lnTo>
                    <a:pt x="6889933" y="0"/>
                  </a:lnTo>
                  <a:lnTo>
                    <a:pt x="6933136" y="11581"/>
                  </a:lnTo>
                  <a:lnTo>
                    <a:pt x="6968618" y="38814"/>
                  </a:lnTo>
                  <a:lnTo>
                    <a:pt x="6990978" y="77553"/>
                  </a:lnTo>
                  <a:lnTo>
                    <a:pt x="6996811" y="106878"/>
                  </a:lnTo>
                  <a:lnTo>
                    <a:pt x="6996811" y="1094209"/>
                  </a:lnTo>
                  <a:lnTo>
                    <a:pt x="6985229" y="1137412"/>
                  </a:lnTo>
                  <a:lnTo>
                    <a:pt x="6957996" y="1172894"/>
                  </a:lnTo>
                  <a:lnTo>
                    <a:pt x="6919257" y="1195254"/>
                  </a:lnTo>
                  <a:lnTo>
                    <a:pt x="6897372" y="1200354"/>
                  </a:lnTo>
                  <a:lnTo>
                    <a:pt x="6889933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A90013E7-1F56-49CA-B5DD-4B42BCFA00D8}"/>
                </a:ext>
              </a:extLst>
            </p:cNvPr>
            <p:cNvSpPr/>
            <p:nvPr/>
          </p:nvSpPr>
          <p:spPr>
            <a:xfrm>
              <a:off x="610076" y="1525191"/>
              <a:ext cx="114935" cy="1201420"/>
            </a:xfrm>
            <a:custGeom>
              <a:avLst/>
              <a:gdLst/>
              <a:ahLst/>
              <a:cxnLst/>
              <a:rect l="l" t="t" r="r" b="b"/>
              <a:pathLst>
                <a:path w="114934" h="1201420">
                  <a:moveTo>
                    <a:pt x="114389" y="1201087"/>
                  </a:moveTo>
                  <a:lnTo>
                    <a:pt x="70614" y="1192379"/>
                  </a:lnTo>
                  <a:lnTo>
                    <a:pt x="33503" y="1167583"/>
                  </a:lnTo>
                  <a:lnTo>
                    <a:pt x="8707" y="1130472"/>
                  </a:lnTo>
                  <a:lnTo>
                    <a:pt x="0" y="1086698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086698"/>
                  </a:lnTo>
                  <a:lnTo>
                    <a:pt x="43934" y="1130472"/>
                  </a:lnTo>
                  <a:lnTo>
                    <a:pt x="60465" y="1167583"/>
                  </a:lnTo>
                  <a:lnTo>
                    <a:pt x="92285" y="1196189"/>
                  </a:lnTo>
                  <a:lnTo>
                    <a:pt x="106876" y="1200543"/>
                  </a:lnTo>
                  <a:lnTo>
                    <a:pt x="114389" y="120108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6">
            <a:extLst>
              <a:ext uri="{FF2B5EF4-FFF2-40B4-BE49-F238E27FC236}">
                <a16:creationId xmlns:a16="http://schemas.microsoft.com/office/drawing/2014/main" id="{60D6A9D2-8239-49D2-BE0E-B7119186E6C9}"/>
              </a:ext>
            </a:extLst>
          </p:cNvPr>
          <p:cNvSpPr txBox="1"/>
          <p:nvPr/>
        </p:nvSpPr>
        <p:spPr>
          <a:xfrm>
            <a:off x="648213" y="1261626"/>
            <a:ext cx="4886801" cy="5452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1350" kern="0" spc="-4" dirty="0">
                <a:solidFill>
                  <a:srgbClr val="374050"/>
                </a:solidFill>
                <a:latin typeface="微软雅黑"/>
                <a:cs typeface="微软雅黑"/>
              </a:rPr>
              <a:t>遵循 </a:t>
            </a:r>
            <a:r>
              <a:rPr sz="1350" b="1" kern="0" spc="-4" dirty="0">
                <a:solidFill>
                  <a:srgbClr val="2562EB"/>
                </a:solidFill>
                <a:latin typeface="微软雅黑"/>
                <a:cs typeface="微软雅黑"/>
              </a:rPr>
              <a:t>需求调研 </a:t>
            </a:r>
            <a:r>
              <a:rPr sz="1350" kern="0" spc="-8" dirty="0">
                <a:solidFill>
                  <a:srgbClr val="374050"/>
                </a:solidFill>
                <a:latin typeface="微软雅黑"/>
                <a:cs typeface="微软雅黑"/>
              </a:rPr>
              <a:t>→ </a:t>
            </a:r>
            <a:r>
              <a:rPr sz="1350" b="1" kern="0" spc="-4" dirty="0">
                <a:solidFill>
                  <a:srgbClr val="4E45E4"/>
                </a:solidFill>
                <a:latin typeface="微软雅黑"/>
                <a:cs typeface="微软雅黑"/>
              </a:rPr>
              <a:t>方案设计 </a:t>
            </a:r>
            <a:r>
              <a:rPr sz="1350" kern="0" spc="-8" dirty="0">
                <a:solidFill>
                  <a:srgbClr val="374050"/>
                </a:solidFill>
                <a:latin typeface="微软雅黑"/>
                <a:cs typeface="微软雅黑"/>
              </a:rPr>
              <a:t>→ </a:t>
            </a:r>
            <a:r>
              <a:rPr sz="1350" b="1" kern="0" spc="-4" dirty="0">
                <a:solidFill>
                  <a:srgbClr val="9333E9"/>
                </a:solidFill>
                <a:latin typeface="微软雅黑"/>
                <a:cs typeface="微软雅黑"/>
              </a:rPr>
              <a:t>灰度验证 </a:t>
            </a:r>
            <a:r>
              <a:rPr sz="1350" kern="0" spc="-8" dirty="0">
                <a:solidFill>
                  <a:srgbClr val="374050"/>
                </a:solidFill>
                <a:latin typeface="微软雅黑"/>
                <a:cs typeface="微软雅黑"/>
              </a:rPr>
              <a:t>→ </a:t>
            </a:r>
            <a:r>
              <a:rPr sz="1350" b="1" kern="0" spc="-4" dirty="0">
                <a:solidFill>
                  <a:srgbClr val="0D9487"/>
                </a:solidFill>
                <a:latin typeface="微软雅黑"/>
                <a:cs typeface="微软雅黑"/>
              </a:rPr>
              <a:t>正式发布 </a:t>
            </a:r>
            <a:r>
              <a:rPr sz="1350" kern="0" spc="-8" dirty="0">
                <a:solidFill>
                  <a:srgbClr val="374050"/>
                </a:solidFill>
                <a:latin typeface="微软雅黑"/>
                <a:cs typeface="微软雅黑"/>
              </a:rPr>
              <a:t>的全流程闭环优化模式。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5" name="object 7">
            <a:extLst>
              <a:ext uri="{FF2B5EF4-FFF2-40B4-BE49-F238E27FC236}">
                <a16:creationId xmlns:a16="http://schemas.microsoft.com/office/drawing/2014/main" id="{35D943B1-6D53-47F7-BAD1-D89133D3E7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8244" y="1143893"/>
            <a:ext cx="2745343" cy="915114"/>
          </a:xfrm>
          <a:prstGeom prst="rect">
            <a:avLst/>
          </a:prstGeom>
        </p:spPr>
      </p:pic>
      <p:grpSp>
        <p:nvGrpSpPr>
          <p:cNvPr id="16" name="object 8">
            <a:extLst>
              <a:ext uri="{FF2B5EF4-FFF2-40B4-BE49-F238E27FC236}">
                <a16:creationId xmlns:a16="http://schemas.microsoft.com/office/drawing/2014/main" id="{CF40C6B6-7CC2-4E60-A8A3-FE8DA2740494}"/>
              </a:ext>
            </a:extLst>
          </p:cNvPr>
          <p:cNvGrpSpPr/>
          <p:nvPr/>
        </p:nvGrpSpPr>
        <p:grpSpPr>
          <a:xfrm>
            <a:off x="457557" y="2344981"/>
            <a:ext cx="1930718" cy="2459831"/>
            <a:chOff x="610076" y="3126641"/>
            <a:chExt cx="2574290" cy="3279775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6D1B2F60-D392-4F65-AF1D-51ED914045D0}"/>
                </a:ext>
              </a:extLst>
            </p:cNvPr>
            <p:cNvSpPr/>
            <p:nvPr/>
          </p:nvSpPr>
          <p:spPr>
            <a:xfrm>
              <a:off x="610076" y="3164770"/>
              <a:ext cx="2574290" cy="3241040"/>
            </a:xfrm>
            <a:custGeom>
              <a:avLst/>
              <a:gdLst/>
              <a:ahLst/>
              <a:cxnLst/>
              <a:rect l="l" t="t" r="r" b="b"/>
              <a:pathLst>
                <a:path w="2574290" h="3241040">
                  <a:moveTo>
                    <a:pt x="2421240" y="3241030"/>
                  </a:moveTo>
                  <a:lnTo>
                    <a:pt x="152519" y="3241030"/>
                  </a:lnTo>
                  <a:lnTo>
                    <a:pt x="145026" y="3240847"/>
                  </a:lnTo>
                  <a:lnTo>
                    <a:pt x="101145" y="3232118"/>
                  </a:lnTo>
                  <a:lnTo>
                    <a:pt x="61655" y="3211010"/>
                  </a:lnTo>
                  <a:lnTo>
                    <a:pt x="30019" y="3179374"/>
                  </a:lnTo>
                  <a:lnTo>
                    <a:pt x="8911" y="3139884"/>
                  </a:lnTo>
                  <a:lnTo>
                    <a:pt x="183" y="3096003"/>
                  </a:lnTo>
                  <a:lnTo>
                    <a:pt x="0" y="308851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514" y="4924"/>
                  </a:lnTo>
                  <a:lnTo>
                    <a:pt x="2505975" y="19278"/>
                  </a:lnTo>
                  <a:lnTo>
                    <a:pt x="2539139" y="41820"/>
                  </a:lnTo>
                  <a:lnTo>
                    <a:pt x="2565981" y="77553"/>
                  </a:lnTo>
                  <a:lnTo>
                    <a:pt x="2573759" y="106878"/>
                  </a:lnTo>
                  <a:lnTo>
                    <a:pt x="2573759" y="3088511"/>
                  </a:lnTo>
                  <a:lnTo>
                    <a:pt x="2567193" y="3132785"/>
                  </a:lnTo>
                  <a:lnTo>
                    <a:pt x="2548054" y="3173245"/>
                  </a:lnTo>
                  <a:lnTo>
                    <a:pt x="2517998" y="3206411"/>
                  </a:lnTo>
                  <a:lnTo>
                    <a:pt x="2479606" y="3229420"/>
                  </a:lnTo>
                  <a:lnTo>
                    <a:pt x="2436189" y="3240297"/>
                  </a:lnTo>
                  <a:lnTo>
                    <a:pt x="2421240" y="3241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395E1A30-C66A-4A03-89DF-EC370E2B940C}"/>
                </a:ext>
              </a:extLst>
            </p:cNvPr>
            <p:cNvSpPr/>
            <p:nvPr/>
          </p:nvSpPr>
          <p:spPr>
            <a:xfrm>
              <a:off x="610076" y="3126641"/>
              <a:ext cx="2574290" cy="153035"/>
            </a:xfrm>
            <a:custGeom>
              <a:avLst/>
              <a:gdLst/>
              <a:ahLst/>
              <a:cxnLst/>
              <a:rect l="l" t="t" r="r" b="b"/>
              <a:pathLst>
                <a:path w="2574290" h="153035">
                  <a:moveTo>
                    <a:pt x="0" y="152519"/>
                  </a:move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448" y="6530"/>
                  </a:lnTo>
                  <a:lnTo>
                    <a:pt x="2505990" y="25679"/>
                  </a:lnTo>
                  <a:lnTo>
                    <a:pt x="2539198" y="55808"/>
                  </a:lnTo>
                  <a:lnTo>
                    <a:pt x="2553161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574290" h="153035">
                  <a:moveTo>
                    <a:pt x="2573759" y="152519"/>
                  </a:moveTo>
                  <a:lnTo>
                    <a:pt x="2555729" y="116533"/>
                  </a:lnTo>
                  <a:lnTo>
                    <a:pt x="2517950" y="93539"/>
                  </a:lnTo>
                  <a:lnTo>
                    <a:pt x="2479606" y="82064"/>
                  </a:lnTo>
                  <a:lnTo>
                    <a:pt x="2436265" y="76622"/>
                  </a:lnTo>
                  <a:lnTo>
                    <a:pt x="2421240" y="76259"/>
                  </a:lnTo>
                  <a:lnTo>
                    <a:pt x="2553161" y="76259"/>
                  </a:lnTo>
                  <a:lnTo>
                    <a:pt x="2570856" y="122758"/>
                  </a:lnTo>
                  <a:lnTo>
                    <a:pt x="2573033" y="137494"/>
                  </a:lnTo>
                  <a:lnTo>
                    <a:pt x="2573759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E8C70942-75A3-44F1-98B8-D69B7C661D22}"/>
              </a:ext>
            </a:extLst>
          </p:cNvPr>
          <p:cNvSpPr txBox="1"/>
          <p:nvPr/>
        </p:nvSpPr>
        <p:spPr>
          <a:xfrm>
            <a:off x="1070024" y="2735818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需求调研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2">
            <a:extLst>
              <a:ext uri="{FF2B5EF4-FFF2-40B4-BE49-F238E27FC236}">
                <a16:creationId xmlns:a16="http://schemas.microsoft.com/office/drawing/2014/main" id="{8AEBFA48-5685-4219-8AE1-9DCBB4E00C44}"/>
              </a:ext>
            </a:extLst>
          </p:cNvPr>
          <p:cNvGrpSpPr/>
          <p:nvPr/>
        </p:nvGrpSpPr>
        <p:grpSpPr>
          <a:xfrm>
            <a:off x="686336" y="3088510"/>
            <a:ext cx="1473041" cy="1115378"/>
            <a:chOff x="915114" y="4118014"/>
            <a:chExt cx="1964055" cy="1487170"/>
          </a:xfrm>
        </p:grpSpPr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6A22903C-1D58-483B-97CB-D8569835E9DF}"/>
                </a:ext>
              </a:extLst>
            </p:cNvPr>
            <p:cNvSpPr/>
            <p:nvPr/>
          </p:nvSpPr>
          <p:spPr>
            <a:xfrm>
              <a:off x="915111" y="4118025"/>
              <a:ext cx="1964055" cy="1487170"/>
            </a:xfrm>
            <a:custGeom>
              <a:avLst/>
              <a:gdLst/>
              <a:ahLst/>
              <a:cxnLst/>
              <a:rect l="l" t="t" r="r" b="b"/>
              <a:pathLst>
                <a:path w="1964055" h="1487170">
                  <a:moveTo>
                    <a:pt x="1963674" y="1100696"/>
                  </a:moveTo>
                  <a:lnTo>
                    <a:pt x="1935467" y="1068590"/>
                  </a:lnTo>
                  <a:lnTo>
                    <a:pt x="1930603" y="1067625"/>
                  </a:lnTo>
                  <a:lnTo>
                    <a:pt x="33070" y="1067625"/>
                  </a:lnTo>
                  <a:lnTo>
                    <a:pt x="965" y="1095832"/>
                  </a:lnTo>
                  <a:lnTo>
                    <a:pt x="0" y="1100696"/>
                  </a:lnTo>
                  <a:lnTo>
                    <a:pt x="0" y="1448930"/>
                  </a:lnTo>
                  <a:lnTo>
                    <a:pt x="0" y="1453984"/>
                  </a:lnTo>
                  <a:lnTo>
                    <a:pt x="28206" y="1486090"/>
                  </a:lnTo>
                  <a:lnTo>
                    <a:pt x="33070" y="1487055"/>
                  </a:lnTo>
                  <a:lnTo>
                    <a:pt x="1930603" y="1487055"/>
                  </a:lnTo>
                  <a:lnTo>
                    <a:pt x="1962708" y="1458849"/>
                  </a:lnTo>
                  <a:lnTo>
                    <a:pt x="1963674" y="1453984"/>
                  </a:lnTo>
                  <a:lnTo>
                    <a:pt x="1963674" y="1100696"/>
                  </a:lnTo>
                  <a:close/>
                </a:path>
                <a:path w="1964055" h="1487170">
                  <a:moveTo>
                    <a:pt x="1963674" y="566889"/>
                  </a:moveTo>
                  <a:lnTo>
                    <a:pt x="1935467" y="534784"/>
                  </a:lnTo>
                  <a:lnTo>
                    <a:pt x="1930603" y="533806"/>
                  </a:lnTo>
                  <a:lnTo>
                    <a:pt x="33070" y="533806"/>
                  </a:lnTo>
                  <a:lnTo>
                    <a:pt x="965" y="562025"/>
                  </a:lnTo>
                  <a:lnTo>
                    <a:pt x="0" y="566889"/>
                  </a:lnTo>
                  <a:lnTo>
                    <a:pt x="0" y="915111"/>
                  </a:lnTo>
                  <a:lnTo>
                    <a:pt x="0" y="920165"/>
                  </a:lnTo>
                  <a:lnTo>
                    <a:pt x="28206" y="952271"/>
                  </a:lnTo>
                  <a:lnTo>
                    <a:pt x="33070" y="953236"/>
                  </a:lnTo>
                  <a:lnTo>
                    <a:pt x="1930603" y="953236"/>
                  </a:lnTo>
                  <a:lnTo>
                    <a:pt x="1962708" y="925029"/>
                  </a:lnTo>
                  <a:lnTo>
                    <a:pt x="1963674" y="920165"/>
                  </a:lnTo>
                  <a:lnTo>
                    <a:pt x="1963674" y="566889"/>
                  </a:lnTo>
                  <a:close/>
                </a:path>
                <a:path w="1964055" h="1487170">
                  <a:moveTo>
                    <a:pt x="1963674" y="33070"/>
                  </a:moveTo>
                  <a:lnTo>
                    <a:pt x="1935467" y="965"/>
                  </a:lnTo>
                  <a:lnTo>
                    <a:pt x="1930603" y="0"/>
                  </a:lnTo>
                  <a:lnTo>
                    <a:pt x="33070" y="0"/>
                  </a:lnTo>
                  <a:lnTo>
                    <a:pt x="965" y="28206"/>
                  </a:lnTo>
                  <a:lnTo>
                    <a:pt x="0" y="33070"/>
                  </a:lnTo>
                  <a:lnTo>
                    <a:pt x="0" y="381292"/>
                  </a:lnTo>
                  <a:lnTo>
                    <a:pt x="0" y="386346"/>
                  </a:lnTo>
                  <a:lnTo>
                    <a:pt x="28206" y="418452"/>
                  </a:lnTo>
                  <a:lnTo>
                    <a:pt x="33070" y="419417"/>
                  </a:lnTo>
                  <a:lnTo>
                    <a:pt x="1930603" y="419417"/>
                  </a:lnTo>
                  <a:lnTo>
                    <a:pt x="1962708" y="391210"/>
                  </a:lnTo>
                  <a:lnTo>
                    <a:pt x="1963674" y="386346"/>
                  </a:lnTo>
                  <a:lnTo>
                    <a:pt x="1963674" y="33070"/>
                  </a:lnTo>
                  <a:close/>
                </a:path>
              </a:pathLst>
            </a:custGeom>
            <a:solidFill>
              <a:srgbClr val="EFF5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4">
              <a:extLst>
                <a:ext uri="{FF2B5EF4-FFF2-40B4-BE49-F238E27FC236}">
                  <a16:creationId xmlns:a16="http://schemas.microsoft.com/office/drawing/2014/main" id="{7226750A-142C-4935-8ADD-DFA261BADDE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373" y="4241936"/>
              <a:ext cx="305038" cy="171583"/>
            </a:xfrm>
            <a:prstGeom prst="rect">
              <a:avLst/>
            </a:prstGeom>
          </p:spPr>
        </p:pic>
      </p:grpSp>
      <p:sp>
        <p:nvSpPr>
          <p:cNvPr id="23" name="object 15">
            <a:extLst>
              <a:ext uri="{FF2B5EF4-FFF2-40B4-BE49-F238E27FC236}">
                <a16:creationId xmlns:a16="http://schemas.microsoft.com/office/drawing/2014/main" id="{7BCF4D58-1F76-42EE-9CE9-31C3F73248B1}"/>
              </a:ext>
            </a:extLst>
          </p:cNvPr>
          <p:cNvSpPr txBox="1"/>
          <p:nvPr/>
        </p:nvSpPr>
        <p:spPr>
          <a:xfrm>
            <a:off x="1019979" y="3157629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用户访谈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6">
            <a:extLst>
              <a:ext uri="{FF2B5EF4-FFF2-40B4-BE49-F238E27FC236}">
                <a16:creationId xmlns:a16="http://schemas.microsoft.com/office/drawing/2014/main" id="{B7018477-C72D-4CB2-8E33-00A45F2BFDAE}"/>
              </a:ext>
            </a:extLst>
          </p:cNvPr>
          <p:cNvGrpSpPr/>
          <p:nvPr/>
        </p:nvGrpSpPr>
        <p:grpSpPr>
          <a:xfrm>
            <a:off x="743530" y="2173170"/>
            <a:ext cx="3746659" cy="2631281"/>
            <a:chOff x="991373" y="2897559"/>
            <a:chExt cx="4995545" cy="3508375"/>
          </a:xfrm>
        </p:grpSpPr>
        <p:pic>
          <p:nvPicPr>
            <p:cNvPr id="25" name="object 17">
              <a:extLst>
                <a:ext uri="{FF2B5EF4-FFF2-40B4-BE49-F238E27FC236}">
                  <a16:creationId xmlns:a16="http://schemas.microsoft.com/office/drawing/2014/main" id="{43B0B64A-0AE2-4EC1-A8E7-D06EB6AD9B5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373" y="4775753"/>
              <a:ext cx="305038" cy="171583"/>
            </a:xfrm>
            <a:prstGeom prst="rect">
              <a:avLst/>
            </a:prstGeom>
          </p:spPr>
        </p:pic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F8EF8C39-ADE9-46DF-8EC3-677F8345A2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1373" y="5309570"/>
              <a:ext cx="305038" cy="171583"/>
            </a:xfrm>
            <a:prstGeom prst="rect">
              <a:avLst/>
            </a:prstGeom>
          </p:spPr>
        </p:pic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0D4A5B15-C82A-41A8-881E-E3B9BD06058D}"/>
                </a:ext>
              </a:extLst>
            </p:cNvPr>
            <p:cNvSpPr/>
            <p:nvPr/>
          </p:nvSpPr>
          <p:spPr>
            <a:xfrm>
              <a:off x="1610982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4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69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8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47BF9D76-87F7-4030-82EC-978703D12ED4}"/>
                </a:ext>
              </a:extLst>
            </p:cNvPr>
            <p:cNvSpPr/>
            <p:nvPr/>
          </p:nvSpPr>
          <p:spPr>
            <a:xfrm>
              <a:off x="1610982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89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8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4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1">
              <a:extLst>
                <a:ext uri="{FF2B5EF4-FFF2-40B4-BE49-F238E27FC236}">
                  <a16:creationId xmlns:a16="http://schemas.microsoft.com/office/drawing/2014/main" id="{41686741-2162-4200-85A0-C9E3AD7C782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2566" y="3088511"/>
              <a:ext cx="228778" cy="228778"/>
            </a:xfrm>
            <a:prstGeom prst="rect">
              <a:avLst/>
            </a:prstGeom>
          </p:spPr>
        </p:pic>
        <p:pic>
          <p:nvPicPr>
            <p:cNvPr id="30" name="object 22">
              <a:extLst>
                <a:ext uri="{FF2B5EF4-FFF2-40B4-BE49-F238E27FC236}">
                  <a16:creationId xmlns:a16="http://schemas.microsoft.com/office/drawing/2014/main" id="{BD553BC9-B07F-4CC1-9954-2C1B5D12A40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55238" y="4661363"/>
              <a:ext cx="181116" cy="285973"/>
            </a:xfrm>
            <a:prstGeom prst="rect">
              <a:avLst/>
            </a:prstGeom>
          </p:spPr>
        </p:pic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CC6BC364-119D-48DC-A403-F87BBBD23CCF}"/>
                </a:ext>
              </a:extLst>
            </p:cNvPr>
            <p:cNvSpPr/>
            <p:nvPr/>
          </p:nvSpPr>
          <p:spPr>
            <a:xfrm>
              <a:off x="3412614" y="3164770"/>
              <a:ext cx="2574290" cy="3241040"/>
            </a:xfrm>
            <a:custGeom>
              <a:avLst/>
              <a:gdLst/>
              <a:ahLst/>
              <a:cxnLst/>
              <a:rect l="l" t="t" r="r" b="b"/>
              <a:pathLst>
                <a:path w="2574290" h="3241040">
                  <a:moveTo>
                    <a:pt x="2421240" y="3241030"/>
                  </a:moveTo>
                  <a:lnTo>
                    <a:pt x="152519" y="3241030"/>
                  </a:lnTo>
                  <a:lnTo>
                    <a:pt x="145026" y="3240847"/>
                  </a:lnTo>
                  <a:lnTo>
                    <a:pt x="101145" y="3232118"/>
                  </a:lnTo>
                  <a:lnTo>
                    <a:pt x="61655" y="3211010"/>
                  </a:lnTo>
                  <a:lnTo>
                    <a:pt x="30019" y="3179374"/>
                  </a:lnTo>
                  <a:lnTo>
                    <a:pt x="8911" y="3139884"/>
                  </a:lnTo>
                  <a:lnTo>
                    <a:pt x="183" y="3096003"/>
                  </a:lnTo>
                  <a:lnTo>
                    <a:pt x="0" y="308851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514" y="4924"/>
                  </a:lnTo>
                  <a:lnTo>
                    <a:pt x="2505975" y="19278"/>
                  </a:lnTo>
                  <a:lnTo>
                    <a:pt x="2539139" y="41820"/>
                  </a:lnTo>
                  <a:lnTo>
                    <a:pt x="2565981" y="77553"/>
                  </a:lnTo>
                  <a:lnTo>
                    <a:pt x="2573759" y="106878"/>
                  </a:lnTo>
                  <a:lnTo>
                    <a:pt x="2573759" y="3088511"/>
                  </a:lnTo>
                  <a:lnTo>
                    <a:pt x="2567193" y="3132785"/>
                  </a:lnTo>
                  <a:lnTo>
                    <a:pt x="2548054" y="3173245"/>
                  </a:lnTo>
                  <a:lnTo>
                    <a:pt x="2517998" y="3206411"/>
                  </a:lnTo>
                  <a:lnTo>
                    <a:pt x="2479606" y="3229420"/>
                  </a:lnTo>
                  <a:lnTo>
                    <a:pt x="2436189" y="3240297"/>
                  </a:lnTo>
                  <a:lnTo>
                    <a:pt x="2421240" y="3241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4">
              <a:extLst>
                <a:ext uri="{FF2B5EF4-FFF2-40B4-BE49-F238E27FC236}">
                  <a16:creationId xmlns:a16="http://schemas.microsoft.com/office/drawing/2014/main" id="{7A2A37AF-40CB-423D-B8C2-02EA8062807A}"/>
                </a:ext>
              </a:extLst>
            </p:cNvPr>
            <p:cNvSpPr/>
            <p:nvPr/>
          </p:nvSpPr>
          <p:spPr>
            <a:xfrm>
              <a:off x="3412614" y="3126641"/>
              <a:ext cx="2574290" cy="153035"/>
            </a:xfrm>
            <a:custGeom>
              <a:avLst/>
              <a:gdLst/>
              <a:ahLst/>
              <a:cxnLst/>
              <a:rect l="l" t="t" r="r" b="b"/>
              <a:pathLst>
                <a:path w="2574290" h="153035">
                  <a:moveTo>
                    <a:pt x="0" y="152519"/>
                  </a:moveTo>
                  <a:lnTo>
                    <a:pt x="6530" y="108310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447" y="6530"/>
                  </a:lnTo>
                  <a:lnTo>
                    <a:pt x="2505990" y="25679"/>
                  </a:lnTo>
                  <a:lnTo>
                    <a:pt x="2539198" y="55808"/>
                  </a:lnTo>
                  <a:lnTo>
                    <a:pt x="2553161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574290" h="153035">
                  <a:moveTo>
                    <a:pt x="2573759" y="152519"/>
                  </a:moveTo>
                  <a:lnTo>
                    <a:pt x="2555729" y="116533"/>
                  </a:lnTo>
                  <a:lnTo>
                    <a:pt x="2517950" y="93539"/>
                  </a:lnTo>
                  <a:lnTo>
                    <a:pt x="2479606" y="82064"/>
                  </a:lnTo>
                  <a:lnTo>
                    <a:pt x="2436264" y="76622"/>
                  </a:lnTo>
                  <a:lnTo>
                    <a:pt x="2421240" y="76259"/>
                  </a:lnTo>
                  <a:lnTo>
                    <a:pt x="2553161" y="76259"/>
                  </a:lnTo>
                  <a:lnTo>
                    <a:pt x="2570857" y="122758"/>
                  </a:lnTo>
                  <a:lnTo>
                    <a:pt x="2573033" y="137494"/>
                  </a:lnTo>
                  <a:lnTo>
                    <a:pt x="2573759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object 25">
            <a:extLst>
              <a:ext uri="{FF2B5EF4-FFF2-40B4-BE49-F238E27FC236}">
                <a16:creationId xmlns:a16="http://schemas.microsoft.com/office/drawing/2014/main" id="{B296195B-11BE-448A-A392-34273594D879}"/>
              </a:ext>
            </a:extLst>
          </p:cNvPr>
          <p:cNvSpPr txBox="1"/>
          <p:nvPr/>
        </p:nvSpPr>
        <p:spPr>
          <a:xfrm>
            <a:off x="1019979" y="3557991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问卷调查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26">
            <a:extLst>
              <a:ext uri="{FF2B5EF4-FFF2-40B4-BE49-F238E27FC236}">
                <a16:creationId xmlns:a16="http://schemas.microsoft.com/office/drawing/2014/main" id="{8175A716-33E1-46C8-8F9A-0641F00F1E3D}"/>
              </a:ext>
            </a:extLst>
          </p:cNvPr>
          <p:cNvSpPr txBox="1"/>
          <p:nvPr/>
        </p:nvSpPr>
        <p:spPr>
          <a:xfrm>
            <a:off x="1019979" y="3958354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数据分析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27">
            <a:extLst>
              <a:ext uri="{FF2B5EF4-FFF2-40B4-BE49-F238E27FC236}">
                <a16:creationId xmlns:a16="http://schemas.microsoft.com/office/drawing/2014/main" id="{8974BF35-4638-4D65-BB34-EA43B55899D8}"/>
              </a:ext>
            </a:extLst>
          </p:cNvPr>
          <p:cNvSpPr txBox="1"/>
          <p:nvPr/>
        </p:nvSpPr>
        <p:spPr>
          <a:xfrm>
            <a:off x="3171927" y="2735818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方案设计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28">
            <a:extLst>
              <a:ext uri="{FF2B5EF4-FFF2-40B4-BE49-F238E27FC236}">
                <a16:creationId xmlns:a16="http://schemas.microsoft.com/office/drawing/2014/main" id="{BD871D30-15DF-4DFC-833A-A4FC8F25761A}"/>
              </a:ext>
            </a:extLst>
          </p:cNvPr>
          <p:cNvGrpSpPr/>
          <p:nvPr/>
        </p:nvGrpSpPr>
        <p:grpSpPr>
          <a:xfrm>
            <a:off x="2788240" y="3088510"/>
            <a:ext cx="1473041" cy="1115378"/>
            <a:chOff x="3717652" y="4118014"/>
            <a:chExt cx="1964055" cy="1487170"/>
          </a:xfrm>
        </p:grpSpPr>
        <p:sp>
          <p:nvSpPr>
            <p:cNvPr id="37" name="object 29">
              <a:extLst>
                <a:ext uri="{FF2B5EF4-FFF2-40B4-BE49-F238E27FC236}">
                  <a16:creationId xmlns:a16="http://schemas.microsoft.com/office/drawing/2014/main" id="{41899440-39A8-4082-B5A0-3B06DCF6E3B6}"/>
                </a:ext>
              </a:extLst>
            </p:cNvPr>
            <p:cNvSpPr/>
            <p:nvPr/>
          </p:nvSpPr>
          <p:spPr>
            <a:xfrm>
              <a:off x="3717645" y="4118025"/>
              <a:ext cx="1964055" cy="1487170"/>
            </a:xfrm>
            <a:custGeom>
              <a:avLst/>
              <a:gdLst/>
              <a:ahLst/>
              <a:cxnLst/>
              <a:rect l="l" t="t" r="r" b="b"/>
              <a:pathLst>
                <a:path w="1964054" h="1487170">
                  <a:moveTo>
                    <a:pt x="1963686" y="1100696"/>
                  </a:moveTo>
                  <a:lnTo>
                    <a:pt x="1935467" y="1068590"/>
                  </a:lnTo>
                  <a:lnTo>
                    <a:pt x="1930615" y="1067625"/>
                  </a:lnTo>
                  <a:lnTo>
                    <a:pt x="33070" y="1067625"/>
                  </a:lnTo>
                  <a:lnTo>
                    <a:pt x="965" y="1095832"/>
                  </a:lnTo>
                  <a:lnTo>
                    <a:pt x="0" y="1100696"/>
                  </a:lnTo>
                  <a:lnTo>
                    <a:pt x="0" y="1448930"/>
                  </a:lnTo>
                  <a:lnTo>
                    <a:pt x="0" y="1453984"/>
                  </a:lnTo>
                  <a:lnTo>
                    <a:pt x="28206" y="1486090"/>
                  </a:lnTo>
                  <a:lnTo>
                    <a:pt x="33070" y="1487055"/>
                  </a:lnTo>
                  <a:lnTo>
                    <a:pt x="1930615" y="1487055"/>
                  </a:lnTo>
                  <a:lnTo>
                    <a:pt x="1962721" y="1458849"/>
                  </a:lnTo>
                  <a:lnTo>
                    <a:pt x="1963686" y="1453984"/>
                  </a:lnTo>
                  <a:lnTo>
                    <a:pt x="1963686" y="1100696"/>
                  </a:lnTo>
                  <a:close/>
                </a:path>
                <a:path w="1964054" h="1487170">
                  <a:moveTo>
                    <a:pt x="1963686" y="566889"/>
                  </a:moveTo>
                  <a:lnTo>
                    <a:pt x="1935467" y="534784"/>
                  </a:lnTo>
                  <a:lnTo>
                    <a:pt x="1930615" y="533806"/>
                  </a:lnTo>
                  <a:lnTo>
                    <a:pt x="33070" y="533806"/>
                  </a:lnTo>
                  <a:lnTo>
                    <a:pt x="965" y="562025"/>
                  </a:lnTo>
                  <a:lnTo>
                    <a:pt x="0" y="566889"/>
                  </a:lnTo>
                  <a:lnTo>
                    <a:pt x="0" y="915111"/>
                  </a:lnTo>
                  <a:lnTo>
                    <a:pt x="0" y="920165"/>
                  </a:lnTo>
                  <a:lnTo>
                    <a:pt x="28206" y="952271"/>
                  </a:lnTo>
                  <a:lnTo>
                    <a:pt x="33070" y="953236"/>
                  </a:lnTo>
                  <a:lnTo>
                    <a:pt x="1930615" y="953236"/>
                  </a:lnTo>
                  <a:lnTo>
                    <a:pt x="1962721" y="925029"/>
                  </a:lnTo>
                  <a:lnTo>
                    <a:pt x="1963686" y="920165"/>
                  </a:lnTo>
                  <a:lnTo>
                    <a:pt x="1963686" y="566889"/>
                  </a:lnTo>
                  <a:close/>
                </a:path>
                <a:path w="1964054" h="1487170">
                  <a:moveTo>
                    <a:pt x="1963686" y="33070"/>
                  </a:moveTo>
                  <a:lnTo>
                    <a:pt x="1935467" y="965"/>
                  </a:lnTo>
                  <a:lnTo>
                    <a:pt x="1930615" y="0"/>
                  </a:lnTo>
                  <a:lnTo>
                    <a:pt x="33070" y="0"/>
                  </a:lnTo>
                  <a:lnTo>
                    <a:pt x="965" y="28206"/>
                  </a:lnTo>
                  <a:lnTo>
                    <a:pt x="0" y="33070"/>
                  </a:lnTo>
                  <a:lnTo>
                    <a:pt x="0" y="381292"/>
                  </a:lnTo>
                  <a:lnTo>
                    <a:pt x="0" y="386346"/>
                  </a:lnTo>
                  <a:lnTo>
                    <a:pt x="28206" y="418452"/>
                  </a:lnTo>
                  <a:lnTo>
                    <a:pt x="33070" y="419417"/>
                  </a:lnTo>
                  <a:lnTo>
                    <a:pt x="1930615" y="419417"/>
                  </a:lnTo>
                  <a:lnTo>
                    <a:pt x="1962721" y="391210"/>
                  </a:lnTo>
                  <a:lnTo>
                    <a:pt x="1963686" y="386346"/>
                  </a:lnTo>
                  <a:lnTo>
                    <a:pt x="1963686" y="33070"/>
                  </a:lnTo>
                  <a:close/>
                </a:path>
              </a:pathLst>
            </a:custGeom>
            <a:solidFill>
              <a:srgbClr val="EDF1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0">
              <a:extLst>
                <a:ext uri="{FF2B5EF4-FFF2-40B4-BE49-F238E27FC236}">
                  <a16:creationId xmlns:a16="http://schemas.microsoft.com/office/drawing/2014/main" id="{04143101-90CA-4185-8D0D-35D50D96F4F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93912" y="4241936"/>
              <a:ext cx="305038" cy="171583"/>
            </a:xfrm>
            <a:prstGeom prst="rect">
              <a:avLst/>
            </a:prstGeom>
          </p:spPr>
        </p:pic>
      </p:grpSp>
      <p:sp>
        <p:nvSpPr>
          <p:cNvPr id="39" name="object 31">
            <a:extLst>
              <a:ext uri="{FF2B5EF4-FFF2-40B4-BE49-F238E27FC236}">
                <a16:creationId xmlns:a16="http://schemas.microsoft.com/office/drawing/2014/main" id="{A6CDE28D-696A-46FE-8634-A42E82615C00}"/>
              </a:ext>
            </a:extLst>
          </p:cNvPr>
          <p:cNvSpPr txBox="1"/>
          <p:nvPr/>
        </p:nvSpPr>
        <p:spPr>
          <a:xfrm>
            <a:off x="3121882" y="3157629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交互构建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32">
            <a:extLst>
              <a:ext uri="{FF2B5EF4-FFF2-40B4-BE49-F238E27FC236}">
                <a16:creationId xmlns:a16="http://schemas.microsoft.com/office/drawing/2014/main" id="{255F88D3-17F7-4B11-B490-6B39803849E5}"/>
              </a:ext>
            </a:extLst>
          </p:cNvPr>
          <p:cNvGrpSpPr/>
          <p:nvPr/>
        </p:nvGrpSpPr>
        <p:grpSpPr>
          <a:xfrm>
            <a:off x="2845434" y="2173170"/>
            <a:ext cx="3746659" cy="2631281"/>
            <a:chOff x="3793911" y="2897559"/>
            <a:chExt cx="4995545" cy="3508375"/>
          </a:xfrm>
        </p:grpSpPr>
        <p:pic>
          <p:nvPicPr>
            <p:cNvPr id="41" name="object 33">
              <a:extLst>
                <a:ext uri="{FF2B5EF4-FFF2-40B4-BE49-F238E27FC236}">
                  <a16:creationId xmlns:a16="http://schemas.microsoft.com/office/drawing/2014/main" id="{DFD14527-7B1D-47C4-84B2-617F7B0E7B7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93911" y="4775753"/>
              <a:ext cx="305038" cy="171583"/>
            </a:xfrm>
            <a:prstGeom prst="rect">
              <a:avLst/>
            </a:prstGeom>
          </p:spPr>
        </p:pic>
        <p:pic>
          <p:nvPicPr>
            <p:cNvPr id="42" name="object 34">
              <a:extLst>
                <a:ext uri="{FF2B5EF4-FFF2-40B4-BE49-F238E27FC236}">
                  <a16:creationId xmlns:a16="http://schemas.microsoft.com/office/drawing/2014/main" id="{AC4CF3D5-59A9-4BD6-A059-4A3D58BB31F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93911" y="5309570"/>
              <a:ext cx="305038" cy="171583"/>
            </a:xfrm>
            <a:prstGeom prst="rect">
              <a:avLst/>
            </a:prstGeom>
          </p:spPr>
        </p:pic>
        <p:sp>
          <p:nvSpPr>
            <p:cNvPr id="43" name="object 35">
              <a:extLst>
                <a:ext uri="{FF2B5EF4-FFF2-40B4-BE49-F238E27FC236}">
                  <a16:creationId xmlns:a16="http://schemas.microsoft.com/office/drawing/2014/main" id="{061571BD-1D7B-4684-8F40-12B1958B451E}"/>
                </a:ext>
              </a:extLst>
            </p:cNvPr>
            <p:cNvSpPr/>
            <p:nvPr/>
          </p:nvSpPr>
          <p:spPr>
            <a:xfrm>
              <a:off x="4413520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4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69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8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36">
              <a:extLst>
                <a:ext uri="{FF2B5EF4-FFF2-40B4-BE49-F238E27FC236}">
                  <a16:creationId xmlns:a16="http://schemas.microsoft.com/office/drawing/2014/main" id="{6F819D5D-6F09-44EA-8B98-2B45C1157453}"/>
                </a:ext>
              </a:extLst>
            </p:cNvPr>
            <p:cNvSpPr/>
            <p:nvPr/>
          </p:nvSpPr>
          <p:spPr>
            <a:xfrm>
              <a:off x="4413520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89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8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4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37">
              <a:extLst>
                <a:ext uri="{FF2B5EF4-FFF2-40B4-BE49-F238E27FC236}">
                  <a16:creationId xmlns:a16="http://schemas.microsoft.com/office/drawing/2014/main" id="{8174A4F6-B6FC-49D9-A59C-95012CFDE51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85104" y="3088511"/>
              <a:ext cx="228778" cy="228778"/>
            </a:xfrm>
            <a:prstGeom prst="rect">
              <a:avLst/>
            </a:prstGeom>
          </p:spPr>
        </p:pic>
        <p:pic>
          <p:nvPicPr>
            <p:cNvPr id="46" name="object 38">
              <a:extLst>
                <a:ext uri="{FF2B5EF4-FFF2-40B4-BE49-F238E27FC236}">
                  <a16:creationId xmlns:a16="http://schemas.microsoft.com/office/drawing/2014/main" id="{417EBDC2-86E1-4567-96B0-D254DDB44F2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57775" y="4661363"/>
              <a:ext cx="181116" cy="285973"/>
            </a:xfrm>
            <a:prstGeom prst="rect">
              <a:avLst/>
            </a:prstGeom>
          </p:spPr>
        </p:pic>
        <p:sp>
          <p:nvSpPr>
            <p:cNvPr id="47" name="object 39">
              <a:extLst>
                <a:ext uri="{FF2B5EF4-FFF2-40B4-BE49-F238E27FC236}">
                  <a16:creationId xmlns:a16="http://schemas.microsoft.com/office/drawing/2014/main" id="{028498C1-EB02-4E81-A499-F4CD1B99D5E4}"/>
                </a:ext>
              </a:extLst>
            </p:cNvPr>
            <p:cNvSpPr/>
            <p:nvPr/>
          </p:nvSpPr>
          <p:spPr>
            <a:xfrm>
              <a:off x="6215151" y="3164770"/>
              <a:ext cx="2574290" cy="3241040"/>
            </a:xfrm>
            <a:custGeom>
              <a:avLst/>
              <a:gdLst/>
              <a:ahLst/>
              <a:cxnLst/>
              <a:rect l="l" t="t" r="r" b="b"/>
              <a:pathLst>
                <a:path w="2574290" h="3241040">
                  <a:moveTo>
                    <a:pt x="2421240" y="3241030"/>
                  </a:moveTo>
                  <a:lnTo>
                    <a:pt x="152519" y="3241030"/>
                  </a:lnTo>
                  <a:lnTo>
                    <a:pt x="145026" y="3240847"/>
                  </a:lnTo>
                  <a:lnTo>
                    <a:pt x="101145" y="3232118"/>
                  </a:lnTo>
                  <a:lnTo>
                    <a:pt x="61655" y="3211010"/>
                  </a:lnTo>
                  <a:lnTo>
                    <a:pt x="30019" y="3179374"/>
                  </a:lnTo>
                  <a:lnTo>
                    <a:pt x="8911" y="3139884"/>
                  </a:lnTo>
                  <a:lnTo>
                    <a:pt x="183" y="3096003"/>
                  </a:lnTo>
                  <a:lnTo>
                    <a:pt x="0" y="308851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514" y="4924"/>
                  </a:lnTo>
                  <a:lnTo>
                    <a:pt x="2505975" y="19278"/>
                  </a:lnTo>
                  <a:lnTo>
                    <a:pt x="2539139" y="41820"/>
                  </a:lnTo>
                  <a:lnTo>
                    <a:pt x="2565981" y="77553"/>
                  </a:lnTo>
                  <a:lnTo>
                    <a:pt x="2573759" y="106878"/>
                  </a:lnTo>
                  <a:lnTo>
                    <a:pt x="2573759" y="3088511"/>
                  </a:lnTo>
                  <a:lnTo>
                    <a:pt x="2567193" y="3132785"/>
                  </a:lnTo>
                  <a:lnTo>
                    <a:pt x="2548054" y="3173245"/>
                  </a:lnTo>
                  <a:lnTo>
                    <a:pt x="2517998" y="3206411"/>
                  </a:lnTo>
                  <a:lnTo>
                    <a:pt x="2479606" y="3229420"/>
                  </a:lnTo>
                  <a:lnTo>
                    <a:pt x="2436189" y="3240297"/>
                  </a:lnTo>
                  <a:lnTo>
                    <a:pt x="2421240" y="3241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0">
              <a:extLst>
                <a:ext uri="{FF2B5EF4-FFF2-40B4-BE49-F238E27FC236}">
                  <a16:creationId xmlns:a16="http://schemas.microsoft.com/office/drawing/2014/main" id="{8E6F9885-DBE6-4B7E-B082-232A103AA3A1}"/>
                </a:ext>
              </a:extLst>
            </p:cNvPr>
            <p:cNvSpPr/>
            <p:nvPr/>
          </p:nvSpPr>
          <p:spPr>
            <a:xfrm>
              <a:off x="6215151" y="3126641"/>
              <a:ext cx="2574290" cy="153035"/>
            </a:xfrm>
            <a:custGeom>
              <a:avLst/>
              <a:gdLst/>
              <a:ahLst/>
              <a:cxnLst/>
              <a:rect l="l" t="t" r="r" b="b"/>
              <a:pathLst>
                <a:path w="2574290" h="153035">
                  <a:moveTo>
                    <a:pt x="0" y="152519"/>
                  </a:move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446" y="6530"/>
                  </a:lnTo>
                  <a:lnTo>
                    <a:pt x="2505990" y="25679"/>
                  </a:lnTo>
                  <a:lnTo>
                    <a:pt x="2539198" y="55808"/>
                  </a:lnTo>
                  <a:lnTo>
                    <a:pt x="2553161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2974" y="137494"/>
                  </a:lnTo>
                  <a:lnTo>
                    <a:pt x="2902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574290" h="153035">
                  <a:moveTo>
                    <a:pt x="2573759" y="152519"/>
                  </a:moveTo>
                  <a:lnTo>
                    <a:pt x="2555728" y="116533"/>
                  </a:lnTo>
                  <a:lnTo>
                    <a:pt x="2517950" y="93539"/>
                  </a:lnTo>
                  <a:lnTo>
                    <a:pt x="2479605" y="82064"/>
                  </a:lnTo>
                  <a:lnTo>
                    <a:pt x="2436264" y="76622"/>
                  </a:lnTo>
                  <a:lnTo>
                    <a:pt x="2421240" y="76259"/>
                  </a:lnTo>
                  <a:lnTo>
                    <a:pt x="2553161" y="76259"/>
                  </a:lnTo>
                  <a:lnTo>
                    <a:pt x="2570856" y="122758"/>
                  </a:lnTo>
                  <a:lnTo>
                    <a:pt x="2573033" y="137494"/>
                  </a:lnTo>
                  <a:lnTo>
                    <a:pt x="2573759" y="15251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9" name="object 41">
            <a:extLst>
              <a:ext uri="{FF2B5EF4-FFF2-40B4-BE49-F238E27FC236}">
                <a16:creationId xmlns:a16="http://schemas.microsoft.com/office/drawing/2014/main" id="{742FF11A-68B4-45EB-8510-0B23D691D9DF}"/>
              </a:ext>
            </a:extLst>
          </p:cNvPr>
          <p:cNvSpPr txBox="1"/>
          <p:nvPr/>
        </p:nvSpPr>
        <p:spPr>
          <a:xfrm>
            <a:off x="3121882" y="3557991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技术评估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0" name="object 42">
            <a:extLst>
              <a:ext uri="{FF2B5EF4-FFF2-40B4-BE49-F238E27FC236}">
                <a16:creationId xmlns:a16="http://schemas.microsoft.com/office/drawing/2014/main" id="{A8381297-F71B-4AE2-A385-83E048E3DC92}"/>
              </a:ext>
            </a:extLst>
          </p:cNvPr>
          <p:cNvSpPr txBox="1"/>
          <p:nvPr/>
        </p:nvSpPr>
        <p:spPr>
          <a:xfrm>
            <a:off x="3121882" y="3958354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原型设计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1" name="object 43">
            <a:extLst>
              <a:ext uri="{FF2B5EF4-FFF2-40B4-BE49-F238E27FC236}">
                <a16:creationId xmlns:a16="http://schemas.microsoft.com/office/drawing/2014/main" id="{C2EDD450-D908-4495-95E9-EC5245C0C3D0}"/>
              </a:ext>
            </a:extLst>
          </p:cNvPr>
          <p:cNvSpPr txBox="1"/>
          <p:nvPr/>
        </p:nvSpPr>
        <p:spPr>
          <a:xfrm>
            <a:off x="5273830" y="2735818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灰度验证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2" name="object 44">
            <a:extLst>
              <a:ext uri="{FF2B5EF4-FFF2-40B4-BE49-F238E27FC236}">
                <a16:creationId xmlns:a16="http://schemas.microsoft.com/office/drawing/2014/main" id="{9BB1CD37-67C6-4F63-8548-77A5357720D7}"/>
              </a:ext>
            </a:extLst>
          </p:cNvPr>
          <p:cNvGrpSpPr/>
          <p:nvPr/>
        </p:nvGrpSpPr>
        <p:grpSpPr>
          <a:xfrm>
            <a:off x="4890142" y="3088510"/>
            <a:ext cx="1473041" cy="1115378"/>
            <a:chOff x="6520189" y="4118014"/>
            <a:chExt cx="1964055" cy="1487170"/>
          </a:xfrm>
        </p:grpSpPr>
        <p:sp>
          <p:nvSpPr>
            <p:cNvPr id="53" name="object 45">
              <a:extLst>
                <a:ext uri="{FF2B5EF4-FFF2-40B4-BE49-F238E27FC236}">
                  <a16:creationId xmlns:a16="http://schemas.microsoft.com/office/drawing/2014/main" id="{603E04C4-1B9F-44C7-ABC1-A9AD1D557611}"/>
                </a:ext>
              </a:extLst>
            </p:cNvPr>
            <p:cNvSpPr/>
            <p:nvPr/>
          </p:nvSpPr>
          <p:spPr>
            <a:xfrm>
              <a:off x="6520179" y="4118025"/>
              <a:ext cx="1964055" cy="1487170"/>
            </a:xfrm>
            <a:custGeom>
              <a:avLst/>
              <a:gdLst/>
              <a:ahLst/>
              <a:cxnLst/>
              <a:rect l="l" t="t" r="r" b="b"/>
              <a:pathLst>
                <a:path w="1964054" h="1487170">
                  <a:moveTo>
                    <a:pt x="1963686" y="1100696"/>
                  </a:moveTo>
                  <a:lnTo>
                    <a:pt x="1935480" y="1068590"/>
                  </a:lnTo>
                  <a:lnTo>
                    <a:pt x="1930615" y="1067625"/>
                  </a:lnTo>
                  <a:lnTo>
                    <a:pt x="33070" y="1067625"/>
                  </a:lnTo>
                  <a:lnTo>
                    <a:pt x="965" y="1095832"/>
                  </a:lnTo>
                  <a:lnTo>
                    <a:pt x="0" y="1100696"/>
                  </a:lnTo>
                  <a:lnTo>
                    <a:pt x="0" y="1448930"/>
                  </a:lnTo>
                  <a:lnTo>
                    <a:pt x="0" y="1453984"/>
                  </a:lnTo>
                  <a:lnTo>
                    <a:pt x="28219" y="1486090"/>
                  </a:lnTo>
                  <a:lnTo>
                    <a:pt x="33070" y="1487055"/>
                  </a:lnTo>
                  <a:lnTo>
                    <a:pt x="1930615" y="1487055"/>
                  </a:lnTo>
                  <a:lnTo>
                    <a:pt x="1962721" y="1458849"/>
                  </a:lnTo>
                  <a:lnTo>
                    <a:pt x="1963686" y="1453984"/>
                  </a:lnTo>
                  <a:lnTo>
                    <a:pt x="1963686" y="1100696"/>
                  </a:lnTo>
                  <a:close/>
                </a:path>
                <a:path w="1964054" h="1487170">
                  <a:moveTo>
                    <a:pt x="1963686" y="566889"/>
                  </a:moveTo>
                  <a:lnTo>
                    <a:pt x="1935480" y="534784"/>
                  </a:lnTo>
                  <a:lnTo>
                    <a:pt x="1930615" y="533806"/>
                  </a:lnTo>
                  <a:lnTo>
                    <a:pt x="33070" y="533806"/>
                  </a:lnTo>
                  <a:lnTo>
                    <a:pt x="965" y="562025"/>
                  </a:lnTo>
                  <a:lnTo>
                    <a:pt x="0" y="566889"/>
                  </a:lnTo>
                  <a:lnTo>
                    <a:pt x="0" y="915111"/>
                  </a:lnTo>
                  <a:lnTo>
                    <a:pt x="0" y="920165"/>
                  </a:lnTo>
                  <a:lnTo>
                    <a:pt x="28219" y="952271"/>
                  </a:lnTo>
                  <a:lnTo>
                    <a:pt x="33070" y="953236"/>
                  </a:lnTo>
                  <a:lnTo>
                    <a:pt x="1930615" y="953236"/>
                  </a:lnTo>
                  <a:lnTo>
                    <a:pt x="1962721" y="925029"/>
                  </a:lnTo>
                  <a:lnTo>
                    <a:pt x="1963686" y="920165"/>
                  </a:lnTo>
                  <a:lnTo>
                    <a:pt x="1963686" y="566889"/>
                  </a:lnTo>
                  <a:close/>
                </a:path>
                <a:path w="1964054" h="1487170">
                  <a:moveTo>
                    <a:pt x="1963686" y="33070"/>
                  </a:moveTo>
                  <a:lnTo>
                    <a:pt x="1935480" y="965"/>
                  </a:lnTo>
                  <a:lnTo>
                    <a:pt x="1930615" y="0"/>
                  </a:lnTo>
                  <a:lnTo>
                    <a:pt x="33070" y="0"/>
                  </a:lnTo>
                  <a:lnTo>
                    <a:pt x="965" y="28206"/>
                  </a:lnTo>
                  <a:lnTo>
                    <a:pt x="0" y="33070"/>
                  </a:lnTo>
                  <a:lnTo>
                    <a:pt x="0" y="381292"/>
                  </a:lnTo>
                  <a:lnTo>
                    <a:pt x="0" y="386346"/>
                  </a:lnTo>
                  <a:lnTo>
                    <a:pt x="28219" y="418452"/>
                  </a:lnTo>
                  <a:lnTo>
                    <a:pt x="33070" y="419417"/>
                  </a:lnTo>
                  <a:lnTo>
                    <a:pt x="1930615" y="419417"/>
                  </a:lnTo>
                  <a:lnTo>
                    <a:pt x="1962721" y="391210"/>
                  </a:lnTo>
                  <a:lnTo>
                    <a:pt x="1963686" y="386346"/>
                  </a:lnTo>
                  <a:lnTo>
                    <a:pt x="1963686" y="33070"/>
                  </a:lnTo>
                  <a:close/>
                </a:path>
              </a:pathLst>
            </a:custGeom>
            <a:solidFill>
              <a:srgbClr val="FAF5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4" name="object 46">
              <a:extLst>
                <a:ext uri="{FF2B5EF4-FFF2-40B4-BE49-F238E27FC236}">
                  <a16:creationId xmlns:a16="http://schemas.microsoft.com/office/drawing/2014/main" id="{CCFC67B8-B35F-4A05-8AB5-351209938E2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96449" y="4241936"/>
              <a:ext cx="305038" cy="171583"/>
            </a:xfrm>
            <a:prstGeom prst="rect">
              <a:avLst/>
            </a:prstGeom>
          </p:spPr>
        </p:pic>
      </p:grpSp>
      <p:sp>
        <p:nvSpPr>
          <p:cNvPr id="55" name="object 47">
            <a:extLst>
              <a:ext uri="{FF2B5EF4-FFF2-40B4-BE49-F238E27FC236}">
                <a16:creationId xmlns:a16="http://schemas.microsoft.com/office/drawing/2014/main" id="{A115B6CA-0FBC-4C0B-A8AF-1D07786AF427}"/>
              </a:ext>
            </a:extLst>
          </p:cNvPr>
          <p:cNvSpPr txBox="1"/>
          <p:nvPr/>
        </p:nvSpPr>
        <p:spPr>
          <a:xfrm>
            <a:off x="5223785" y="3157629"/>
            <a:ext cx="502920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dirty="0">
                <a:solidFill>
                  <a:srgbClr val="4A5462"/>
                </a:solidFill>
                <a:latin typeface="微软雅黑"/>
                <a:cs typeface="微软雅黑"/>
              </a:rPr>
              <a:t>A/B</a:t>
            </a:r>
            <a:r>
              <a:rPr sz="10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测试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6" name="object 48">
            <a:extLst>
              <a:ext uri="{FF2B5EF4-FFF2-40B4-BE49-F238E27FC236}">
                <a16:creationId xmlns:a16="http://schemas.microsoft.com/office/drawing/2014/main" id="{452F36D0-06A8-43A9-A696-C9083F35F4E7}"/>
              </a:ext>
            </a:extLst>
          </p:cNvPr>
          <p:cNvGrpSpPr/>
          <p:nvPr/>
        </p:nvGrpSpPr>
        <p:grpSpPr>
          <a:xfrm>
            <a:off x="4947338" y="2173170"/>
            <a:ext cx="3746659" cy="2631281"/>
            <a:chOff x="6596450" y="2897559"/>
            <a:chExt cx="4995545" cy="3508375"/>
          </a:xfrm>
        </p:grpSpPr>
        <p:pic>
          <p:nvPicPr>
            <p:cNvPr id="57" name="object 49">
              <a:extLst>
                <a:ext uri="{FF2B5EF4-FFF2-40B4-BE49-F238E27FC236}">
                  <a16:creationId xmlns:a16="http://schemas.microsoft.com/office/drawing/2014/main" id="{969B87B4-5342-4A13-B33B-2E377253AA69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6450" y="4775753"/>
              <a:ext cx="305038" cy="171583"/>
            </a:xfrm>
            <a:prstGeom prst="rect">
              <a:avLst/>
            </a:prstGeom>
          </p:spPr>
        </p:pic>
        <p:pic>
          <p:nvPicPr>
            <p:cNvPr id="58" name="object 50">
              <a:extLst>
                <a:ext uri="{FF2B5EF4-FFF2-40B4-BE49-F238E27FC236}">
                  <a16:creationId xmlns:a16="http://schemas.microsoft.com/office/drawing/2014/main" id="{F700C749-D0EC-4A74-95A6-AAD6A548342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96450" y="5309570"/>
              <a:ext cx="305038" cy="171583"/>
            </a:xfrm>
            <a:prstGeom prst="rect">
              <a:avLst/>
            </a:prstGeom>
          </p:spPr>
        </p:pic>
        <p:sp>
          <p:nvSpPr>
            <p:cNvPr id="59" name="object 51">
              <a:extLst>
                <a:ext uri="{FF2B5EF4-FFF2-40B4-BE49-F238E27FC236}">
                  <a16:creationId xmlns:a16="http://schemas.microsoft.com/office/drawing/2014/main" id="{5A625A4D-359A-488A-BCE8-8D1A238A93CD}"/>
                </a:ext>
              </a:extLst>
            </p:cNvPr>
            <p:cNvSpPr/>
            <p:nvPr/>
          </p:nvSpPr>
          <p:spPr>
            <a:xfrm>
              <a:off x="7216058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4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69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8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52">
              <a:extLst>
                <a:ext uri="{FF2B5EF4-FFF2-40B4-BE49-F238E27FC236}">
                  <a16:creationId xmlns:a16="http://schemas.microsoft.com/office/drawing/2014/main" id="{2F1811F8-3BAA-475A-8995-50CDA3ECF428}"/>
                </a:ext>
              </a:extLst>
            </p:cNvPr>
            <p:cNvSpPr/>
            <p:nvPr/>
          </p:nvSpPr>
          <p:spPr>
            <a:xfrm>
              <a:off x="7216058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89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8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4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1" name="object 53">
              <a:extLst>
                <a:ext uri="{FF2B5EF4-FFF2-40B4-BE49-F238E27FC236}">
                  <a16:creationId xmlns:a16="http://schemas.microsoft.com/office/drawing/2014/main" id="{E98C7713-1C8F-4172-825E-7F6907FC85A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87642" y="3088511"/>
              <a:ext cx="228778" cy="228778"/>
            </a:xfrm>
            <a:prstGeom prst="rect">
              <a:avLst/>
            </a:prstGeom>
          </p:spPr>
        </p:pic>
        <p:pic>
          <p:nvPicPr>
            <p:cNvPr id="62" name="object 54">
              <a:extLst>
                <a:ext uri="{FF2B5EF4-FFF2-40B4-BE49-F238E27FC236}">
                  <a16:creationId xmlns:a16="http://schemas.microsoft.com/office/drawing/2014/main" id="{B13B2B0E-D8E7-40F3-BBC7-40364625F43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60314" y="4661363"/>
              <a:ext cx="181116" cy="285973"/>
            </a:xfrm>
            <a:prstGeom prst="rect">
              <a:avLst/>
            </a:prstGeom>
          </p:spPr>
        </p:pic>
        <p:sp>
          <p:nvSpPr>
            <p:cNvPr id="63" name="object 55">
              <a:extLst>
                <a:ext uri="{FF2B5EF4-FFF2-40B4-BE49-F238E27FC236}">
                  <a16:creationId xmlns:a16="http://schemas.microsoft.com/office/drawing/2014/main" id="{E6E3D8A6-1E6B-4788-BEA7-104D24EE9C68}"/>
                </a:ext>
              </a:extLst>
            </p:cNvPr>
            <p:cNvSpPr/>
            <p:nvPr/>
          </p:nvSpPr>
          <p:spPr>
            <a:xfrm>
              <a:off x="9017690" y="3164770"/>
              <a:ext cx="2574290" cy="3241040"/>
            </a:xfrm>
            <a:custGeom>
              <a:avLst/>
              <a:gdLst/>
              <a:ahLst/>
              <a:cxnLst/>
              <a:rect l="l" t="t" r="r" b="b"/>
              <a:pathLst>
                <a:path w="2574290" h="3241040">
                  <a:moveTo>
                    <a:pt x="2421240" y="3241030"/>
                  </a:moveTo>
                  <a:lnTo>
                    <a:pt x="152519" y="3241030"/>
                  </a:lnTo>
                  <a:lnTo>
                    <a:pt x="145026" y="3240847"/>
                  </a:lnTo>
                  <a:lnTo>
                    <a:pt x="101145" y="3232118"/>
                  </a:lnTo>
                  <a:lnTo>
                    <a:pt x="61655" y="3211010"/>
                  </a:lnTo>
                  <a:lnTo>
                    <a:pt x="30019" y="3179374"/>
                  </a:lnTo>
                  <a:lnTo>
                    <a:pt x="8911" y="3139884"/>
                  </a:lnTo>
                  <a:lnTo>
                    <a:pt x="183" y="3096003"/>
                  </a:lnTo>
                  <a:lnTo>
                    <a:pt x="0" y="3088511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514" y="4924"/>
                  </a:lnTo>
                  <a:lnTo>
                    <a:pt x="2505975" y="19278"/>
                  </a:lnTo>
                  <a:lnTo>
                    <a:pt x="2539139" y="41820"/>
                  </a:lnTo>
                  <a:lnTo>
                    <a:pt x="2565981" y="77553"/>
                  </a:lnTo>
                  <a:lnTo>
                    <a:pt x="2573759" y="106878"/>
                  </a:lnTo>
                  <a:lnTo>
                    <a:pt x="2573759" y="3088511"/>
                  </a:lnTo>
                  <a:lnTo>
                    <a:pt x="2567193" y="3132785"/>
                  </a:lnTo>
                  <a:lnTo>
                    <a:pt x="2548054" y="3173245"/>
                  </a:lnTo>
                  <a:lnTo>
                    <a:pt x="2517998" y="3206411"/>
                  </a:lnTo>
                  <a:lnTo>
                    <a:pt x="2479606" y="3229420"/>
                  </a:lnTo>
                  <a:lnTo>
                    <a:pt x="2436189" y="3240297"/>
                  </a:lnTo>
                  <a:lnTo>
                    <a:pt x="2421240" y="3241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56">
              <a:extLst>
                <a:ext uri="{FF2B5EF4-FFF2-40B4-BE49-F238E27FC236}">
                  <a16:creationId xmlns:a16="http://schemas.microsoft.com/office/drawing/2014/main" id="{1A6ABFF9-DF68-4072-B832-F8073401A6B6}"/>
                </a:ext>
              </a:extLst>
            </p:cNvPr>
            <p:cNvSpPr/>
            <p:nvPr/>
          </p:nvSpPr>
          <p:spPr>
            <a:xfrm>
              <a:off x="9017690" y="3126641"/>
              <a:ext cx="2574290" cy="153035"/>
            </a:xfrm>
            <a:custGeom>
              <a:avLst/>
              <a:gdLst/>
              <a:ahLst/>
              <a:cxnLst/>
              <a:rect l="l" t="t" r="r" b="b"/>
              <a:pathLst>
                <a:path w="2574290" h="153035">
                  <a:moveTo>
                    <a:pt x="0" y="152519"/>
                  </a:moveTo>
                  <a:lnTo>
                    <a:pt x="6529" y="108310"/>
                  </a:lnTo>
                  <a:lnTo>
                    <a:pt x="25678" y="67767"/>
                  </a:lnTo>
                  <a:lnTo>
                    <a:pt x="55807" y="34560"/>
                  </a:lnTo>
                  <a:lnTo>
                    <a:pt x="94150" y="11609"/>
                  </a:lnTo>
                  <a:lnTo>
                    <a:pt x="137493" y="725"/>
                  </a:lnTo>
                  <a:lnTo>
                    <a:pt x="152519" y="0"/>
                  </a:lnTo>
                  <a:lnTo>
                    <a:pt x="2421240" y="0"/>
                  </a:lnTo>
                  <a:lnTo>
                    <a:pt x="2465446" y="6530"/>
                  </a:lnTo>
                  <a:lnTo>
                    <a:pt x="2505989" y="25679"/>
                  </a:lnTo>
                  <a:lnTo>
                    <a:pt x="2539197" y="55808"/>
                  </a:lnTo>
                  <a:lnTo>
                    <a:pt x="2553161" y="76259"/>
                  </a:lnTo>
                  <a:lnTo>
                    <a:pt x="152519" y="76259"/>
                  </a:lnTo>
                  <a:lnTo>
                    <a:pt x="137493" y="76622"/>
                  </a:lnTo>
                  <a:lnTo>
                    <a:pt x="94150" y="82064"/>
                  </a:lnTo>
                  <a:lnTo>
                    <a:pt x="55807" y="93539"/>
                  </a:lnTo>
                  <a:lnTo>
                    <a:pt x="18028" y="116533"/>
                  </a:lnTo>
                  <a:lnTo>
                    <a:pt x="2974" y="137494"/>
                  </a:lnTo>
                  <a:lnTo>
                    <a:pt x="2901" y="137638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2574290" h="153035">
                  <a:moveTo>
                    <a:pt x="2573759" y="152519"/>
                  </a:moveTo>
                  <a:lnTo>
                    <a:pt x="2555728" y="116533"/>
                  </a:lnTo>
                  <a:lnTo>
                    <a:pt x="2517949" y="93539"/>
                  </a:lnTo>
                  <a:lnTo>
                    <a:pt x="2479605" y="82064"/>
                  </a:lnTo>
                  <a:lnTo>
                    <a:pt x="2436264" y="76622"/>
                  </a:lnTo>
                  <a:lnTo>
                    <a:pt x="2421240" y="76259"/>
                  </a:lnTo>
                  <a:lnTo>
                    <a:pt x="2553161" y="76259"/>
                  </a:lnTo>
                  <a:lnTo>
                    <a:pt x="2570856" y="122758"/>
                  </a:lnTo>
                  <a:lnTo>
                    <a:pt x="2573033" y="137494"/>
                  </a:lnTo>
                  <a:lnTo>
                    <a:pt x="2573759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5" name="object 57">
            <a:extLst>
              <a:ext uri="{FF2B5EF4-FFF2-40B4-BE49-F238E27FC236}">
                <a16:creationId xmlns:a16="http://schemas.microsoft.com/office/drawing/2014/main" id="{7B2057EF-ED71-4FCB-AE0B-D05B8731C72D}"/>
              </a:ext>
            </a:extLst>
          </p:cNvPr>
          <p:cNvSpPr txBox="1"/>
          <p:nvPr/>
        </p:nvSpPr>
        <p:spPr>
          <a:xfrm>
            <a:off x="5223785" y="3557991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反馈闭环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6" name="object 58">
            <a:extLst>
              <a:ext uri="{FF2B5EF4-FFF2-40B4-BE49-F238E27FC236}">
                <a16:creationId xmlns:a16="http://schemas.microsoft.com/office/drawing/2014/main" id="{56956145-DBCC-4F74-9AE7-8819899667C3}"/>
              </a:ext>
            </a:extLst>
          </p:cNvPr>
          <p:cNvSpPr txBox="1"/>
          <p:nvPr/>
        </p:nvSpPr>
        <p:spPr>
          <a:xfrm>
            <a:off x="5223785" y="3958354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缺陷修复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7" name="object 59">
            <a:extLst>
              <a:ext uri="{FF2B5EF4-FFF2-40B4-BE49-F238E27FC236}">
                <a16:creationId xmlns:a16="http://schemas.microsoft.com/office/drawing/2014/main" id="{B775E350-0A86-4BAD-81D4-35BD64918293}"/>
              </a:ext>
            </a:extLst>
          </p:cNvPr>
          <p:cNvSpPr txBox="1"/>
          <p:nvPr/>
        </p:nvSpPr>
        <p:spPr>
          <a:xfrm>
            <a:off x="7375734" y="2735818"/>
            <a:ext cx="705802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3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正式发布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8" name="object 60">
            <a:extLst>
              <a:ext uri="{FF2B5EF4-FFF2-40B4-BE49-F238E27FC236}">
                <a16:creationId xmlns:a16="http://schemas.microsoft.com/office/drawing/2014/main" id="{A1C0E674-F32D-4D65-B097-B5F5EA629E8E}"/>
              </a:ext>
            </a:extLst>
          </p:cNvPr>
          <p:cNvGrpSpPr/>
          <p:nvPr/>
        </p:nvGrpSpPr>
        <p:grpSpPr>
          <a:xfrm>
            <a:off x="6992046" y="3088510"/>
            <a:ext cx="1473041" cy="1115378"/>
            <a:chOff x="9322727" y="4118014"/>
            <a:chExt cx="1964055" cy="1487170"/>
          </a:xfrm>
        </p:grpSpPr>
        <p:sp>
          <p:nvSpPr>
            <p:cNvPr id="69" name="object 61">
              <a:extLst>
                <a:ext uri="{FF2B5EF4-FFF2-40B4-BE49-F238E27FC236}">
                  <a16:creationId xmlns:a16="http://schemas.microsoft.com/office/drawing/2014/main" id="{954B0E12-07ED-4530-9EAA-C07CC4B8E2B7}"/>
                </a:ext>
              </a:extLst>
            </p:cNvPr>
            <p:cNvSpPr/>
            <p:nvPr/>
          </p:nvSpPr>
          <p:spPr>
            <a:xfrm>
              <a:off x="9322727" y="4118025"/>
              <a:ext cx="1964055" cy="1487170"/>
            </a:xfrm>
            <a:custGeom>
              <a:avLst/>
              <a:gdLst/>
              <a:ahLst/>
              <a:cxnLst/>
              <a:rect l="l" t="t" r="r" b="b"/>
              <a:pathLst>
                <a:path w="1964054" h="1487170">
                  <a:moveTo>
                    <a:pt x="1963674" y="1100696"/>
                  </a:moveTo>
                  <a:lnTo>
                    <a:pt x="1935467" y="1068590"/>
                  </a:lnTo>
                  <a:lnTo>
                    <a:pt x="1930603" y="1067625"/>
                  </a:lnTo>
                  <a:lnTo>
                    <a:pt x="33070" y="1067625"/>
                  </a:lnTo>
                  <a:lnTo>
                    <a:pt x="965" y="1095832"/>
                  </a:lnTo>
                  <a:lnTo>
                    <a:pt x="0" y="1100696"/>
                  </a:lnTo>
                  <a:lnTo>
                    <a:pt x="0" y="1448930"/>
                  </a:lnTo>
                  <a:lnTo>
                    <a:pt x="0" y="1453984"/>
                  </a:lnTo>
                  <a:lnTo>
                    <a:pt x="28206" y="1486090"/>
                  </a:lnTo>
                  <a:lnTo>
                    <a:pt x="33070" y="1487055"/>
                  </a:lnTo>
                  <a:lnTo>
                    <a:pt x="1930603" y="1487055"/>
                  </a:lnTo>
                  <a:lnTo>
                    <a:pt x="1962708" y="1458849"/>
                  </a:lnTo>
                  <a:lnTo>
                    <a:pt x="1963674" y="1453984"/>
                  </a:lnTo>
                  <a:lnTo>
                    <a:pt x="1963674" y="1100696"/>
                  </a:lnTo>
                  <a:close/>
                </a:path>
                <a:path w="1964054" h="1487170">
                  <a:moveTo>
                    <a:pt x="1963674" y="566889"/>
                  </a:moveTo>
                  <a:lnTo>
                    <a:pt x="1935467" y="534784"/>
                  </a:lnTo>
                  <a:lnTo>
                    <a:pt x="1930603" y="533806"/>
                  </a:lnTo>
                  <a:lnTo>
                    <a:pt x="33070" y="533806"/>
                  </a:lnTo>
                  <a:lnTo>
                    <a:pt x="965" y="562025"/>
                  </a:lnTo>
                  <a:lnTo>
                    <a:pt x="0" y="566889"/>
                  </a:lnTo>
                  <a:lnTo>
                    <a:pt x="0" y="915111"/>
                  </a:lnTo>
                  <a:lnTo>
                    <a:pt x="0" y="920165"/>
                  </a:lnTo>
                  <a:lnTo>
                    <a:pt x="28206" y="952271"/>
                  </a:lnTo>
                  <a:lnTo>
                    <a:pt x="33070" y="953236"/>
                  </a:lnTo>
                  <a:lnTo>
                    <a:pt x="1930603" y="953236"/>
                  </a:lnTo>
                  <a:lnTo>
                    <a:pt x="1962708" y="925029"/>
                  </a:lnTo>
                  <a:lnTo>
                    <a:pt x="1963674" y="920165"/>
                  </a:lnTo>
                  <a:lnTo>
                    <a:pt x="1963674" y="566889"/>
                  </a:lnTo>
                  <a:close/>
                </a:path>
                <a:path w="1964054" h="1487170">
                  <a:moveTo>
                    <a:pt x="1963674" y="33070"/>
                  </a:moveTo>
                  <a:lnTo>
                    <a:pt x="1935467" y="965"/>
                  </a:lnTo>
                  <a:lnTo>
                    <a:pt x="1930603" y="0"/>
                  </a:lnTo>
                  <a:lnTo>
                    <a:pt x="33070" y="0"/>
                  </a:lnTo>
                  <a:lnTo>
                    <a:pt x="965" y="28206"/>
                  </a:lnTo>
                  <a:lnTo>
                    <a:pt x="0" y="33070"/>
                  </a:lnTo>
                  <a:lnTo>
                    <a:pt x="0" y="381292"/>
                  </a:lnTo>
                  <a:lnTo>
                    <a:pt x="0" y="386346"/>
                  </a:lnTo>
                  <a:lnTo>
                    <a:pt x="28206" y="418452"/>
                  </a:lnTo>
                  <a:lnTo>
                    <a:pt x="33070" y="419417"/>
                  </a:lnTo>
                  <a:lnTo>
                    <a:pt x="1930603" y="419417"/>
                  </a:lnTo>
                  <a:lnTo>
                    <a:pt x="1962708" y="391210"/>
                  </a:lnTo>
                  <a:lnTo>
                    <a:pt x="1963674" y="386346"/>
                  </a:lnTo>
                  <a:lnTo>
                    <a:pt x="1963674" y="33070"/>
                  </a:lnTo>
                  <a:close/>
                </a:path>
              </a:pathLst>
            </a:custGeom>
            <a:solidFill>
              <a:srgbClr val="F0FDFA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0" name="object 62">
              <a:extLst>
                <a:ext uri="{FF2B5EF4-FFF2-40B4-BE49-F238E27FC236}">
                  <a16:creationId xmlns:a16="http://schemas.microsoft.com/office/drawing/2014/main" id="{C2FACE38-00A2-44D1-B742-233EC411B2C0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98987" y="4241936"/>
              <a:ext cx="305038" cy="171583"/>
            </a:xfrm>
            <a:prstGeom prst="rect">
              <a:avLst/>
            </a:prstGeom>
          </p:spPr>
        </p:pic>
      </p:grpSp>
      <p:sp>
        <p:nvSpPr>
          <p:cNvPr id="71" name="object 63">
            <a:extLst>
              <a:ext uri="{FF2B5EF4-FFF2-40B4-BE49-F238E27FC236}">
                <a16:creationId xmlns:a16="http://schemas.microsoft.com/office/drawing/2014/main" id="{B26B8623-AF9F-445E-A7F8-CA61A2694C9B}"/>
              </a:ext>
            </a:extLst>
          </p:cNvPr>
          <p:cNvSpPr txBox="1"/>
          <p:nvPr/>
        </p:nvSpPr>
        <p:spPr>
          <a:xfrm>
            <a:off x="7325689" y="3157629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上线管理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2" name="object 64">
            <a:extLst>
              <a:ext uri="{FF2B5EF4-FFF2-40B4-BE49-F238E27FC236}">
                <a16:creationId xmlns:a16="http://schemas.microsoft.com/office/drawing/2014/main" id="{6686058E-C934-42D6-847B-98589CAD1E07}"/>
              </a:ext>
            </a:extLst>
          </p:cNvPr>
          <p:cNvGrpSpPr/>
          <p:nvPr/>
        </p:nvGrpSpPr>
        <p:grpSpPr>
          <a:xfrm>
            <a:off x="1103063" y="2173397"/>
            <a:ext cx="6854190" cy="2706528"/>
            <a:chOff x="1470751" y="2897862"/>
            <a:chExt cx="9138920" cy="3608704"/>
          </a:xfrm>
        </p:grpSpPr>
        <p:pic>
          <p:nvPicPr>
            <p:cNvPr id="73" name="object 65">
              <a:extLst>
                <a:ext uri="{FF2B5EF4-FFF2-40B4-BE49-F238E27FC236}">
                  <a16:creationId xmlns:a16="http://schemas.microsoft.com/office/drawing/2014/main" id="{1DC0FD6A-04D7-4515-BE3E-85986169039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398987" y="4775753"/>
              <a:ext cx="305038" cy="171583"/>
            </a:xfrm>
            <a:prstGeom prst="rect">
              <a:avLst/>
            </a:prstGeom>
          </p:spPr>
        </p:pic>
        <p:pic>
          <p:nvPicPr>
            <p:cNvPr id="74" name="object 66">
              <a:extLst>
                <a:ext uri="{FF2B5EF4-FFF2-40B4-BE49-F238E27FC236}">
                  <a16:creationId xmlns:a16="http://schemas.microsoft.com/office/drawing/2014/main" id="{ADAD5619-D840-4EC0-BE1B-FCA496C70C7F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98987" y="5309570"/>
              <a:ext cx="305038" cy="171583"/>
            </a:xfrm>
            <a:prstGeom prst="rect">
              <a:avLst/>
            </a:prstGeom>
          </p:spPr>
        </p:pic>
        <p:sp>
          <p:nvSpPr>
            <p:cNvPr id="75" name="object 67">
              <a:extLst>
                <a:ext uri="{FF2B5EF4-FFF2-40B4-BE49-F238E27FC236}">
                  <a16:creationId xmlns:a16="http://schemas.microsoft.com/office/drawing/2014/main" id="{91A37170-45D4-4FBB-8347-B56732700D9F}"/>
                </a:ext>
              </a:extLst>
            </p:cNvPr>
            <p:cNvSpPr/>
            <p:nvPr/>
          </p:nvSpPr>
          <p:spPr>
            <a:xfrm>
              <a:off x="10018596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4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69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8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68">
              <a:extLst>
                <a:ext uri="{FF2B5EF4-FFF2-40B4-BE49-F238E27FC236}">
                  <a16:creationId xmlns:a16="http://schemas.microsoft.com/office/drawing/2014/main" id="{4BEDE8EC-D300-4927-A902-7A1F9F960B51}"/>
                </a:ext>
              </a:extLst>
            </p:cNvPr>
            <p:cNvSpPr/>
            <p:nvPr/>
          </p:nvSpPr>
          <p:spPr>
            <a:xfrm>
              <a:off x="10018596" y="291692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89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8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4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7" name="object 69">
              <a:extLst>
                <a:ext uri="{FF2B5EF4-FFF2-40B4-BE49-F238E27FC236}">
                  <a16:creationId xmlns:a16="http://schemas.microsoft.com/office/drawing/2014/main" id="{316679CA-BFDB-4C4F-BA04-02FD003EE5D2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90179" y="3088511"/>
              <a:ext cx="228778" cy="228778"/>
            </a:xfrm>
            <a:prstGeom prst="rect">
              <a:avLst/>
            </a:prstGeom>
          </p:spPr>
        </p:pic>
        <p:sp>
          <p:nvSpPr>
            <p:cNvPr id="78" name="object 70">
              <a:extLst>
                <a:ext uri="{FF2B5EF4-FFF2-40B4-BE49-F238E27FC236}">
                  <a16:creationId xmlns:a16="http://schemas.microsoft.com/office/drawing/2014/main" id="{F053758D-4504-471A-8CAB-16DE68B700BA}"/>
                </a:ext>
              </a:extLst>
            </p:cNvPr>
            <p:cNvSpPr/>
            <p:nvPr/>
          </p:nvSpPr>
          <p:spPr>
            <a:xfrm>
              <a:off x="1490281" y="6204966"/>
              <a:ext cx="9004935" cy="301625"/>
            </a:xfrm>
            <a:custGeom>
              <a:avLst/>
              <a:gdLst/>
              <a:ahLst/>
              <a:cxnLst/>
              <a:rect l="l" t="t" r="r" b="b"/>
              <a:pathLst>
                <a:path w="9004935" h="301625">
                  <a:moveTo>
                    <a:pt x="296189" y="62433"/>
                  </a:moveTo>
                  <a:lnTo>
                    <a:pt x="219278" y="54495"/>
                  </a:lnTo>
                  <a:lnTo>
                    <a:pt x="227457" y="0"/>
                  </a:lnTo>
                  <a:lnTo>
                    <a:pt x="0" y="40868"/>
                  </a:lnTo>
                  <a:lnTo>
                    <a:pt x="208394" y="127127"/>
                  </a:lnTo>
                  <a:lnTo>
                    <a:pt x="218046" y="62712"/>
                  </a:lnTo>
                  <a:lnTo>
                    <a:pt x="216573" y="72656"/>
                  </a:lnTo>
                  <a:lnTo>
                    <a:pt x="293497" y="80594"/>
                  </a:lnTo>
                  <a:lnTo>
                    <a:pt x="296189" y="62433"/>
                  </a:lnTo>
                  <a:close/>
                </a:path>
                <a:path w="9004935" h="301625">
                  <a:moveTo>
                    <a:pt x="459892" y="78867"/>
                  </a:moveTo>
                  <a:lnTo>
                    <a:pt x="350735" y="67970"/>
                  </a:lnTo>
                  <a:lnTo>
                    <a:pt x="348119" y="86144"/>
                  </a:lnTo>
                  <a:lnTo>
                    <a:pt x="457276" y="97040"/>
                  </a:lnTo>
                  <a:lnTo>
                    <a:pt x="459892" y="78867"/>
                  </a:lnTo>
                  <a:close/>
                </a:path>
                <a:path w="9004935" h="301625">
                  <a:moveTo>
                    <a:pt x="623582" y="94665"/>
                  </a:moveTo>
                  <a:lnTo>
                    <a:pt x="514426" y="84201"/>
                  </a:lnTo>
                  <a:lnTo>
                    <a:pt x="511911" y="102387"/>
                  </a:lnTo>
                  <a:lnTo>
                    <a:pt x="621080" y="112852"/>
                  </a:lnTo>
                  <a:lnTo>
                    <a:pt x="623582" y="94665"/>
                  </a:lnTo>
                  <a:close/>
                </a:path>
                <a:path w="9004935" h="301625">
                  <a:moveTo>
                    <a:pt x="787285" y="109829"/>
                  </a:moveTo>
                  <a:lnTo>
                    <a:pt x="678116" y="99783"/>
                  </a:lnTo>
                  <a:lnTo>
                    <a:pt x="675703" y="117983"/>
                  </a:lnTo>
                  <a:lnTo>
                    <a:pt x="784872" y="128016"/>
                  </a:lnTo>
                  <a:lnTo>
                    <a:pt x="787285" y="109829"/>
                  </a:lnTo>
                  <a:close/>
                </a:path>
                <a:path w="9004935" h="301625">
                  <a:moveTo>
                    <a:pt x="950976" y="124358"/>
                  </a:moveTo>
                  <a:lnTo>
                    <a:pt x="841806" y="114744"/>
                  </a:lnTo>
                  <a:lnTo>
                    <a:pt x="839508" y="132943"/>
                  </a:lnTo>
                  <a:lnTo>
                    <a:pt x="948664" y="142557"/>
                  </a:lnTo>
                  <a:lnTo>
                    <a:pt x="950976" y="124358"/>
                  </a:lnTo>
                  <a:close/>
                </a:path>
                <a:path w="9004935" h="301625">
                  <a:moveTo>
                    <a:pt x="1114666" y="138252"/>
                  </a:moveTo>
                  <a:lnTo>
                    <a:pt x="1005509" y="129057"/>
                  </a:lnTo>
                  <a:lnTo>
                    <a:pt x="1003300" y="147269"/>
                  </a:lnTo>
                  <a:lnTo>
                    <a:pt x="1112456" y="156464"/>
                  </a:lnTo>
                  <a:lnTo>
                    <a:pt x="1114666" y="138252"/>
                  </a:lnTo>
                  <a:close/>
                </a:path>
                <a:path w="9004935" h="301625">
                  <a:moveTo>
                    <a:pt x="1278356" y="151511"/>
                  </a:moveTo>
                  <a:lnTo>
                    <a:pt x="1169200" y="142735"/>
                  </a:lnTo>
                  <a:lnTo>
                    <a:pt x="1167091" y="160947"/>
                  </a:lnTo>
                  <a:lnTo>
                    <a:pt x="1276248" y="169722"/>
                  </a:lnTo>
                  <a:lnTo>
                    <a:pt x="1278356" y="151511"/>
                  </a:lnTo>
                  <a:close/>
                </a:path>
                <a:path w="9004935" h="301625">
                  <a:moveTo>
                    <a:pt x="1442415" y="164147"/>
                  </a:moveTo>
                  <a:lnTo>
                    <a:pt x="1332941" y="155778"/>
                  </a:lnTo>
                  <a:lnTo>
                    <a:pt x="1330934" y="174015"/>
                  </a:lnTo>
                  <a:lnTo>
                    <a:pt x="1440408" y="182384"/>
                  </a:lnTo>
                  <a:lnTo>
                    <a:pt x="1442415" y="164147"/>
                  </a:lnTo>
                  <a:close/>
                </a:path>
                <a:path w="9004935" h="301625">
                  <a:moveTo>
                    <a:pt x="1606588" y="176174"/>
                  </a:moveTo>
                  <a:lnTo>
                    <a:pt x="1497114" y="168224"/>
                  </a:lnTo>
                  <a:lnTo>
                    <a:pt x="1495209" y="186461"/>
                  </a:lnTo>
                  <a:lnTo>
                    <a:pt x="1604683" y="194398"/>
                  </a:lnTo>
                  <a:lnTo>
                    <a:pt x="1606588" y="176174"/>
                  </a:lnTo>
                  <a:close/>
                </a:path>
                <a:path w="9004935" h="301625">
                  <a:moveTo>
                    <a:pt x="1770761" y="187553"/>
                  </a:moveTo>
                  <a:lnTo>
                    <a:pt x="1661274" y="180035"/>
                  </a:lnTo>
                  <a:lnTo>
                    <a:pt x="1659470" y="198272"/>
                  </a:lnTo>
                  <a:lnTo>
                    <a:pt x="1768957" y="205790"/>
                  </a:lnTo>
                  <a:lnTo>
                    <a:pt x="1770761" y="187553"/>
                  </a:lnTo>
                  <a:close/>
                </a:path>
                <a:path w="9004935" h="301625">
                  <a:moveTo>
                    <a:pt x="1934921" y="198285"/>
                  </a:moveTo>
                  <a:lnTo>
                    <a:pt x="1825447" y="191198"/>
                  </a:lnTo>
                  <a:lnTo>
                    <a:pt x="1823745" y="209448"/>
                  </a:lnTo>
                  <a:lnTo>
                    <a:pt x="1933219" y="216535"/>
                  </a:lnTo>
                  <a:lnTo>
                    <a:pt x="1934921" y="198285"/>
                  </a:lnTo>
                  <a:close/>
                </a:path>
                <a:path w="9004935" h="301625">
                  <a:moveTo>
                    <a:pt x="2099094" y="208394"/>
                  </a:moveTo>
                  <a:lnTo>
                    <a:pt x="1989620" y="201726"/>
                  </a:lnTo>
                  <a:lnTo>
                    <a:pt x="1988019" y="219976"/>
                  </a:lnTo>
                  <a:lnTo>
                    <a:pt x="2097493" y="226644"/>
                  </a:lnTo>
                  <a:lnTo>
                    <a:pt x="2099094" y="208394"/>
                  </a:lnTo>
                  <a:close/>
                </a:path>
                <a:path w="9004935" h="301625">
                  <a:moveTo>
                    <a:pt x="2263267" y="217855"/>
                  </a:moveTo>
                  <a:lnTo>
                    <a:pt x="2153780" y="211607"/>
                  </a:lnTo>
                  <a:lnTo>
                    <a:pt x="2152281" y="229870"/>
                  </a:lnTo>
                  <a:lnTo>
                    <a:pt x="2261768" y="236105"/>
                  </a:lnTo>
                  <a:lnTo>
                    <a:pt x="2263267" y="217855"/>
                  </a:lnTo>
                  <a:close/>
                </a:path>
                <a:path w="9004935" h="301625">
                  <a:moveTo>
                    <a:pt x="2427465" y="226669"/>
                  </a:moveTo>
                  <a:lnTo>
                    <a:pt x="2317953" y="220865"/>
                  </a:lnTo>
                  <a:lnTo>
                    <a:pt x="2316556" y="239128"/>
                  </a:lnTo>
                  <a:lnTo>
                    <a:pt x="2426068" y="244932"/>
                  </a:lnTo>
                  <a:lnTo>
                    <a:pt x="2427465" y="226669"/>
                  </a:lnTo>
                  <a:close/>
                </a:path>
                <a:path w="9004935" h="301625">
                  <a:moveTo>
                    <a:pt x="2591943" y="234873"/>
                  </a:moveTo>
                  <a:lnTo>
                    <a:pt x="2482253" y="229476"/>
                  </a:lnTo>
                  <a:lnTo>
                    <a:pt x="2480957" y="247738"/>
                  </a:lnTo>
                  <a:lnTo>
                    <a:pt x="2590647" y="253136"/>
                  </a:lnTo>
                  <a:lnTo>
                    <a:pt x="2591943" y="234873"/>
                  </a:lnTo>
                  <a:close/>
                </a:path>
                <a:path w="9004935" h="301625">
                  <a:moveTo>
                    <a:pt x="2756433" y="242430"/>
                  </a:moveTo>
                  <a:lnTo>
                    <a:pt x="2646743" y="237451"/>
                  </a:lnTo>
                  <a:lnTo>
                    <a:pt x="2645549" y="255727"/>
                  </a:lnTo>
                  <a:lnTo>
                    <a:pt x="2755239" y="260705"/>
                  </a:lnTo>
                  <a:lnTo>
                    <a:pt x="2756433" y="242430"/>
                  </a:lnTo>
                  <a:close/>
                </a:path>
                <a:path w="9004935" h="301625">
                  <a:moveTo>
                    <a:pt x="2920923" y="249339"/>
                  </a:moveTo>
                  <a:lnTo>
                    <a:pt x="2811234" y="244805"/>
                  </a:lnTo>
                  <a:lnTo>
                    <a:pt x="2810141" y="263080"/>
                  </a:lnTo>
                  <a:lnTo>
                    <a:pt x="2919831" y="267614"/>
                  </a:lnTo>
                  <a:lnTo>
                    <a:pt x="2920923" y="249339"/>
                  </a:lnTo>
                  <a:close/>
                </a:path>
                <a:path w="9004935" h="301625">
                  <a:moveTo>
                    <a:pt x="3085414" y="255612"/>
                  </a:moveTo>
                  <a:lnTo>
                    <a:pt x="2975724" y="251498"/>
                  </a:lnTo>
                  <a:lnTo>
                    <a:pt x="2974733" y="269786"/>
                  </a:lnTo>
                  <a:lnTo>
                    <a:pt x="3084423" y="273888"/>
                  </a:lnTo>
                  <a:lnTo>
                    <a:pt x="3085414" y="255612"/>
                  </a:lnTo>
                  <a:close/>
                </a:path>
                <a:path w="9004935" h="301625">
                  <a:moveTo>
                    <a:pt x="3249904" y="261239"/>
                  </a:moveTo>
                  <a:lnTo>
                    <a:pt x="3140214" y="257556"/>
                  </a:lnTo>
                  <a:lnTo>
                    <a:pt x="3139325" y="275844"/>
                  </a:lnTo>
                  <a:lnTo>
                    <a:pt x="3249015" y="279527"/>
                  </a:lnTo>
                  <a:lnTo>
                    <a:pt x="3249904" y="261239"/>
                  </a:lnTo>
                  <a:close/>
                </a:path>
                <a:path w="9004935" h="301625">
                  <a:moveTo>
                    <a:pt x="3414395" y="266230"/>
                  </a:moveTo>
                  <a:lnTo>
                    <a:pt x="3304692" y="262978"/>
                  </a:lnTo>
                  <a:lnTo>
                    <a:pt x="3303917" y="281266"/>
                  </a:lnTo>
                  <a:lnTo>
                    <a:pt x="3413607" y="284518"/>
                  </a:lnTo>
                  <a:lnTo>
                    <a:pt x="3414395" y="266230"/>
                  </a:lnTo>
                  <a:close/>
                </a:path>
                <a:path w="9004935" h="301625">
                  <a:moveTo>
                    <a:pt x="3578949" y="270573"/>
                  </a:moveTo>
                  <a:lnTo>
                    <a:pt x="3469182" y="267741"/>
                  </a:lnTo>
                  <a:lnTo>
                    <a:pt x="3469081" y="270573"/>
                  </a:lnTo>
                  <a:lnTo>
                    <a:pt x="3468509" y="286042"/>
                  </a:lnTo>
                  <a:lnTo>
                    <a:pt x="3578263" y="288874"/>
                  </a:lnTo>
                  <a:lnTo>
                    <a:pt x="3578364" y="286042"/>
                  </a:lnTo>
                  <a:lnTo>
                    <a:pt x="3578949" y="270573"/>
                  </a:lnTo>
                  <a:close/>
                </a:path>
                <a:path w="9004935" h="301625">
                  <a:moveTo>
                    <a:pt x="3743591" y="274281"/>
                  </a:moveTo>
                  <a:lnTo>
                    <a:pt x="3633787" y="271881"/>
                  </a:lnTo>
                  <a:lnTo>
                    <a:pt x="3633724" y="274281"/>
                  </a:lnTo>
                  <a:lnTo>
                    <a:pt x="3633216" y="290182"/>
                  </a:lnTo>
                  <a:lnTo>
                    <a:pt x="3743020" y="292582"/>
                  </a:lnTo>
                  <a:lnTo>
                    <a:pt x="3743096" y="290182"/>
                  </a:lnTo>
                  <a:lnTo>
                    <a:pt x="3743591" y="274281"/>
                  </a:lnTo>
                  <a:close/>
                </a:path>
                <a:path w="9004935" h="301625">
                  <a:moveTo>
                    <a:pt x="3908247" y="277342"/>
                  </a:moveTo>
                  <a:lnTo>
                    <a:pt x="3798443" y="275374"/>
                  </a:lnTo>
                  <a:lnTo>
                    <a:pt x="3798392" y="277342"/>
                  </a:lnTo>
                  <a:lnTo>
                    <a:pt x="3797973" y="293674"/>
                  </a:lnTo>
                  <a:lnTo>
                    <a:pt x="3907764" y="295643"/>
                  </a:lnTo>
                  <a:lnTo>
                    <a:pt x="3907815" y="293674"/>
                  </a:lnTo>
                  <a:lnTo>
                    <a:pt x="3908247" y="277342"/>
                  </a:lnTo>
                  <a:close/>
                </a:path>
                <a:path w="9004935" h="301625">
                  <a:moveTo>
                    <a:pt x="4072890" y="279768"/>
                  </a:moveTo>
                  <a:lnTo>
                    <a:pt x="3963085" y="278231"/>
                  </a:lnTo>
                  <a:lnTo>
                    <a:pt x="3963060" y="279768"/>
                  </a:lnTo>
                  <a:lnTo>
                    <a:pt x="3962717" y="296519"/>
                  </a:lnTo>
                  <a:lnTo>
                    <a:pt x="4072521" y="298069"/>
                  </a:lnTo>
                  <a:lnTo>
                    <a:pt x="4072547" y="296519"/>
                  </a:lnTo>
                  <a:lnTo>
                    <a:pt x="4072890" y="279768"/>
                  </a:lnTo>
                  <a:close/>
                </a:path>
                <a:path w="9004935" h="301625">
                  <a:moveTo>
                    <a:pt x="4237545" y="281546"/>
                  </a:moveTo>
                  <a:lnTo>
                    <a:pt x="4127741" y="280428"/>
                  </a:lnTo>
                  <a:lnTo>
                    <a:pt x="4127728" y="281546"/>
                  </a:lnTo>
                  <a:lnTo>
                    <a:pt x="4127474" y="298729"/>
                  </a:lnTo>
                  <a:lnTo>
                    <a:pt x="4237279" y="299847"/>
                  </a:lnTo>
                  <a:lnTo>
                    <a:pt x="4237291" y="298729"/>
                  </a:lnTo>
                  <a:lnTo>
                    <a:pt x="4237545" y="281546"/>
                  </a:lnTo>
                  <a:close/>
                </a:path>
                <a:path w="9004935" h="301625">
                  <a:moveTo>
                    <a:pt x="4402188" y="282676"/>
                  </a:moveTo>
                  <a:lnTo>
                    <a:pt x="4292384" y="281990"/>
                  </a:lnTo>
                  <a:lnTo>
                    <a:pt x="4292384" y="282676"/>
                  </a:lnTo>
                  <a:lnTo>
                    <a:pt x="4292219" y="300304"/>
                  </a:lnTo>
                  <a:lnTo>
                    <a:pt x="4402023" y="300990"/>
                  </a:lnTo>
                  <a:lnTo>
                    <a:pt x="4402036" y="300304"/>
                  </a:lnTo>
                  <a:lnTo>
                    <a:pt x="4402188" y="282676"/>
                  </a:lnTo>
                  <a:close/>
                </a:path>
                <a:path w="9004935" h="301625">
                  <a:moveTo>
                    <a:pt x="4566844" y="283171"/>
                  </a:moveTo>
                  <a:lnTo>
                    <a:pt x="4457039" y="282917"/>
                  </a:lnTo>
                  <a:lnTo>
                    <a:pt x="4456976" y="301218"/>
                  </a:lnTo>
                  <a:lnTo>
                    <a:pt x="4566780" y="301472"/>
                  </a:lnTo>
                  <a:lnTo>
                    <a:pt x="4566844" y="283171"/>
                  </a:lnTo>
                  <a:close/>
                </a:path>
                <a:path w="9004935" h="301625">
                  <a:moveTo>
                    <a:pt x="4731524" y="301320"/>
                  </a:moveTo>
                  <a:lnTo>
                    <a:pt x="4731486" y="283019"/>
                  </a:lnTo>
                  <a:lnTo>
                    <a:pt x="4621682" y="283197"/>
                  </a:lnTo>
                  <a:lnTo>
                    <a:pt x="4621733" y="301498"/>
                  </a:lnTo>
                  <a:lnTo>
                    <a:pt x="4731524" y="301320"/>
                  </a:lnTo>
                  <a:close/>
                </a:path>
                <a:path w="9004935" h="301625">
                  <a:moveTo>
                    <a:pt x="4896282" y="300532"/>
                  </a:moveTo>
                  <a:lnTo>
                    <a:pt x="4896142" y="282232"/>
                  </a:lnTo>
                  <a:lnTo>
                    <a:pt x="4786338" y="282829"/>
                  </a:lnTo>
                  <a:lnTo>
                    <a:pt x="4786477" y="301129"/>
                  </a:lnTo>
                  <a:lnTo>
                    <a:pt x="4896282" y="300532"/>
                  </a:lnTo>
                  <a:close/>
                </a:path>
                <a:path w="9004935" h="301625">
                  <a:moveTo>
                    <a:pt x="5061039" y="299097"/>
                  </a:moveTo>
                  <a:lnTo>
                    <a:pt x="5060785" y="280797"/>
                  </a:lnTo>
                  <a:lnTo>
                    <a:pt x="4950980" y="281825"/>
                  </a:lnTo>
                  <a:lnTo>
                    <a:pt x="4951234" y="300126"/>
                  </a:lnTo>
                  <a:lnTo>
                    <a:pt x="5061039" y="299097"/>
                  </a:lnTo>
                  <a:close/>
                </a:path>
                <a:path w="9004935" h="301625">
                  <a:moveTo>
                    <a:pt x="5225783" y="297014"/>
                  </a:moveTo>
                  <a:lnTo>
                    <a:pt x="5225440" y="278714"/>
                  </a:lnTo>
                  <a:lnTo>
                    <a:pt x="5115636" y="280174"/>
                  </a:lnTo>
                  <a:lnTo>
                    <a:pt x="5115979" y="298475"/>
                  </a:lnTo>
                  <a:lnTo>
                    <a:pt x="5225783" y="297014"/>
                  </a:lnTo>
                  <a:close/>
                </a:path>
                <a:path w="9004935" h="301625">
                  <a:moveTo>
                    <a:pt x="5390540" y="294284"/>
                  </a:moveTo>
                  <a:lnTo>
                    <a:pt x="5390083" y="275983"/>
                  </a:lnTo>
                  <a:lnTo>
                    <a:pt x="5280279" y="277876"/>
                  </a:lnTo>
                  <a:lnTo>
                    <a:pt x="5280736" y="296176"/>
                  </a:lnTo>
                  <a:lnTo>
                    <a:pt x="5390540" y="294284"/>
                  </a:lnTo>
                  <a:close/>
                </a:path>
                <a:path w="9004935" h="301625">
                  <a:moveTo>
                    <a:pt x="5555285" y="290918"/>
                  </a:moveTo>
                  <a:lnTo>
                    <a:pt x="5554738" y="272618"/>
                  </a:lnTo>
                  <a:lnTo>
                    <a:pt x="5444934" y="274942"/>
                  </a:lnTo>
                  <a:lnTo>
                    <a:pt x="5445493" y="293230"/>
                  </a:lnTo>
                  <a:lnTo>
                    <a:pt x="5555285" y="290918"/>
                  </a:lnTo>
                  <a:close/>
                </a:path>
                <a:path w="9004935" h="301625">
                  <a:moveTo>
                    <a:pt x="5720029" y="286905"/>
                  </a:moveTo>
                  <a:lnTo>
                    <a:pt x="5719369" y="268617"/>
                  </a:lnTo>
                  <a:lnTo>
                    <a:pt x="5609577" y="271360"/>
                  </a:lnTo>
                  <a:lnTo>
                    <a:pt x="5610237" y="289648"/>
                  </a:lnTo>
                  <a:lnTo>
                    <a:pt x="5720029" y="286905"/>
                  </a:lnTo>
                  <a:close/>
                </a:path>
                <a:path w="9004935" h="301625">
                  <a:moveTo>
                    <a:pt x="5884621" y="282257"/>
                  </a:moveTo>
                  <a:lnTo>
                    <a:pt x="5883859" y="263969"/>
                  </a:lnTo>
                  <a:lnTo>
                    <a:pt x="5774169" y="267131"/>
                  </a:lnTo>
                  <a:lnTo>
                    <a:pt x="5774931" y="285419"/>
                  </a:lnTo>
                  <a:lnTo>
                    <a:pt x="5884621" y="282257"/>
                  </a:lnTo>
                  <a:close/>
                </a:path>
                <a:path w="9004935" h="301625">
                  <a:moveTo>
                    <a:pt x="6049213" y="276961"/>
                  </a:moveTo>
                  <a:lnTo>
                    <a:pt x="6048349" y="258673"/>
                  </a:lnTo>
                  <a:lnTo>
                    <a:pt x="5938659" y="262267"/>
                  </a:lnTo>
                  <a:lnTo>
                    <a:pt x="5939523" y="280555"/>
                  </a:lnTo>
                  <a:lnTo>
                    <a:pt x="6049213" y="276961"/>
                  </a:lnTo>
                  <a:close/>
                </a:path>
                <a:path w="9004935" h="301625">
                  <a:moveTo>
                    <a:pt x="6213805" y="271030"/>
                  </a:moveTo>
                  <a:lnTo>
                    <a:pt x="6212840" y="252742"/>
                  </a:lnTo>
                  <a:lnTo>
                    <a:pt x="6103150" y="256768"/>
                  </a:lnTo>
                  <a:lnTo>
                    <a:pt x="6104115" y="275056"/>
                  </a:lnTo>
                  <a:lnTo>
                    <a:pt x="6213805" y="271030"/>
                  </a:lnTo>
                  <a:close/>
                </a:path>
                <a:path w="9004935" h="301625">
                  <a:moveTo>
                    <a:pt x="6378397" y="264452"/>
                  </a:moveTo>
                  <a:lnTo>
                    <a:pt x="6377330" y="246164"/>
                  </a:lnTo>
                  <a:lnTo>
                    <a:pt x="6267628" y="250621"/>
                  </a:lnTo>
                  <a:lnTo>
                    <a:pt x="6268707" y="268909"/>
                  </a:lnTo>
                  <a:lnTo>
                    <a:pt x="6378397" y="264452"/>
                  </a:lnTo>
                  <a:close/>
                </a:path>
                <a:path w="9004935" h="301625">
                  <a:moveTo>
                    <a:pt x="6542989" y="257225"/>
                  </a:moveTo>
                  <a:lnTo>
                    <a:pt x="6541808" y="238950"/>
                  </a:lnTo>
                  <a:lnTo>
                    <a:pt x="6432118" y="243840"/>
                  </a:lnTo>
                  <a:lnTo>
                    <a:pt x="6433286" y="262115"/>
                  </a:lnTo>
                  <a:lnTo>
                    <a:pt x="6542989" y="257225"/>
                  </a:lnTo>
                  <a:close/>
                </a:path>
                <a:path w="9004935" h="301625">
                  <a:moveTo>
                    <a:pt x="6707581" y="249364"/>
                  </a:moveTo>
                  <a:lnTo>
                    <a:pt x="6706298" y="231101"/>
                  </a:lnTo>
                  <a:lnTo>
                    <a:pt x="6596608" y="236410"/>
                  </a:lnTo>
                  <a:lnTo>
                    <a:pt x="6597878" y="254685"/>
                  </a:lnTo>
                  <a:lnTo>
                    <a:pt x="6707581" y="249364"/>
                  </a:lnTo>
                  <a:close/>
                </a:path>
                <a:path w="9004935" h="301625">
                  <a:moveTo>
                    <a:pt x="6872046" y="240868"/>
                  </a:moveTo>
                  <a:lnTo>
                    <a:pt x="6870662" y="222605"/>
                  </a:lnTo>
                  <a:lnTo>
                    <a:pt x="6761099" y="228333"/>
                  </a:lnTo>
                  <a:lnTo>
                    <a:pt x="6762470" y="246608"/>
                  </a:lnTo>
                  <a:lnTo>
                    <a:pt x="6872046" y="240868"/>
                  </a:lnTo>
                  <a:close/>
                </a:path>
                <a:path w="9004935" h="301625">
                  <a:moveTo>
                    <a:pt x="7036308" y="231749"/>
                  </a:moveTo>
                  <a:lnTo>
                    <a:pt x="7034835" y="213487"/>
                  </a:lnTo>
                  <a:lnTo>
                    <a:pt x="6925361" y="219633"/>
                  </a:lnTo>
                  <a:lnTo>
                    <a:pt x="6926834" y="237896"/>
                  </a:lnTo>
                  <a:lnTo>
                    <a:pt x="7036308" y="231749"/>
                  </a:lnTo>
                  <a:close/>
                </a:path>
                <a:path w="9004935" h="301625">
                  <a:moveTo>
                    <a:pt x="7200582" y="221983"/>
                  </a:moveTo>
                  <a:lnTo>
                    <a:pt x="7199008" y="203720"/>
                  </a:lnTo>
                  <a:lnTo>
                    <a:pt x="7089521" y="210299"/>
                  </a:lnTo>
                  <a:lnTo>
                    <a:pt x="7091108" y="228561"/>
                  </a:lnTo>
                  <a:lnTo>
                    <a:pt x="7200582" y="221983"/>
                  </a:lnTo>
                  <a:close/>
                </a:path>
                <a:path w="9004935" h="301625">
                  <a:moveTo>
                    <a:pt x="7364857" y="211569"/>
                  </a:moveTo>
                  <a:lnTo>
                    <a:pt x="7363168" y="193319"/>
                  </a:lnTo>
                  <a:lnTo>
                    <a:pt x="7253694" y="200329"/>
                  </a:lnTo>
                  <a:lnTo>
                    <a:pt x="7255370" y="218579"/>
                  </a:lnTo>
                  <a:lnTo>
                    <a:pt x="7364857" y="211569"/>
                  </a:lnTo>
                  <a:close/>
                </a:path>
                <a:path w="9004935" h="301625">
                  <a:moveTo>
                    <a:pt x="7529131" y="200520"/>
                  </a:moveTo>
                  <a:lnTo>
                    <a:pt x="7527341" y="182283"/>
                  </a:lnTo>
                  <a:lnTo>
                    <a:pt x="7417867" y="189712"/>
                  </a:lnTo>
                  <a:lnTo>
                    <a:pt x="7419645" y="207962"/>
                  </a:lnTo>
                  <a:lnTo>
                    <a:pt x="7529131" y="200520"/>
                  </a:lnTo>
                  <a:close/>
                </a:path>
                <a:path w="9004935" h="301625">
                  <a:moveTo>
                    <a:pt x="7693393" y="188836"/>
                  </a:moveTo>
                  <a:lnTo>
                    <a:pt x="7691514" y="170599"/>
                  </a:lnTo>
                  <a:lnTo>
                    <a:pt x="7582027" y="178460"/>
                  </a:lnTo>
                  <a:lnTo>
                    <a:pt x="7583919" y="196697"/>
                  </a:lnTo>
                  <a:lnTo>
                    <a:pt x="7693393" y="188836"/>
                  </a:lnTo>
                  <a:close/>
                </a:path>
                <a:path w="9004935" h="301625">
                  <a:moveTo>
                    <a:pt x="7857668" y="176517"/>
                  </a:moveTo>
                  <a:lnTo>
                    <a:pt x="7855686" y="158280"/>
                  </a:lnTo>
                  <a:lnTo>
                    <a:pt x="7746200" y="166573"/>
                  </a:lnTo>
                  <a:lnTo>
                    <a:pt x="7748194" y="184797"/>
                  </a:lnTo>
                  <a:lnTo>
                    <a:pt x="7857668" y="176517"/>
                  </a:lnTo>
                  <a:close/>
                </a:path>
                <a:path w="9004935" h="301625">
                  <a:moveTo>
                    <a:pt x="8021599" y="163576"/>
                  </a:moveTo>
                  <a:lnTo>
                    <a:pt x="8019516" y="145351"/>
                  </a:lnTo>
                  <a:lnTo>
                    <a:pt x="7910347" y="154038"/>
                  </a:lnTo>
                  <a:lnTo>
                    <a:pt x="7912443" y="172262"/>
                  </a:lnTo>
                  <a:lnTo>
                    <a:pt x="8021599" y="163576"/>
                  </a:lnTo>
                  <a:close/>
                </a:path>
                <a:path w="9004935" h="301625">
                  <a:moveTo>
                    <a:pt x="8185404" y="150012"/>
                  </a:moveTo>
                  <a:lnTo>
                    <a:pt x="8183207" y="131800"/>
                  </a:lnTo>
                  <a:lnTo>
                    <a:pt x="8074050" y="140906"/>
                  </a:lnTo>
                  <a:lnTo>
                    <a:pt x="8076235" y="159118"/>
                  </a:lnTo>
                  <a:lnTo>
                    <a:pt x="8185404" y="150012"/>
                  </a:lnTo>
                  <a:close/>
                </a:path>
                <a:path w="9004935" h="301625">
                  <a:moveTo>
                    <a:pt x="8349196" y="135813"/>
                  </a:moveTo>
                  <a:lnTo>
                    <a:pt x="8346897" y="117602"/>
                  </a:lnTo>
                  <a:lnTo>
                    <a:pt x="8237741" y="127139"/>
                  </a:lnTo>
                  <a:lnTo>
                    <a:pt x="8240027" y="145338"/>
                  </a:lnTo>
                  <a:lnTo>
                    <a:pt x="8349196" y="135813"/>
                  </a:lnTo>
                  <a:close/>
                </a:path>
                <a:path w="9004935" h="301625">
                  <a:moveTo>
                    <a:pt x="8512988" y="120980"/>
                  </a:moveTo>
                  <a:lnTo>
                    <a:pt x="8510600" y="102781"/>
                  </a:lnTo>
                  <a:lnTo>
                    <a:pt x="8401431" y="112737"/>
                  </a:lnTo>
                  <a:lnTo>
                    <a:pt x="8403818" y="130937"/>
                  </a:lnTo>
                  <a:lnTo>
                    <a:pt x="8512988" y="120980"/>
                  </a:lnTo>
                  <a:close/>
                </a:path>
                <a:path w="9004935" h="301625">
                  <a:moveTo>
                    <a:pt x="8676780" y="105498"/>
                  </a:moveTo>
                  <a:lnTo>
                    <a:pt x="8674290" y="87312"/>
                  </a:lnTo>
                  <a:lnTo>
                    <a:pt x="8565134" y="97701"/>
                  </a:lnTo>
                  <a:lnTo>
                    <a:pt x="8567623" y="115887"/>
                  </a:lnTo>
                  <a:lnTo>
                    <a:pt x="8676780" y="105498"/>
                  </a:lnTo>
                  <a:close/>
                </a:path>
                <a:path w="9004935" h="301625">
                  <a:moveTo>
                    <a:pt x="8840572" y="89395"/>
                  </a:moveTo>
                  <a:lnTo>
                    <a:pt x="8837981" y="71221"/>
                  </a:lnTo>
                  <a:lnTo>
                    <a:pt x="8728824" y="82029"/>
                  </a:lnTo>
                  <a:lnTo>
                    <a:pt x="8731415" y="100203"/>
                  </a:lnTo>
                  <a:lnTo>
                    <a:pt x="8840572" y="89395"/>
                  </a:lnTo>
                  <a:close/>
                </a:path>
                <a:path w="9004935" h="301625">
                  <a:moveTo>
                    <a:pt x="9004363" y="72656"/>
                  </a:moveTo>
                  <a:lnTo>
                    <a:pt x="9001684" y="54483"/>
                  </a:lnTo>
                  <a:lnTo>
                    <a:pt x="8892515" y="65722"/>
                  </a:lnTo>
                  <a:lnTo>
                    <a:pt x="8895207" y="83883"/>
                  </a:lnTo>
                  <a:lnTo>
                    <a:pt x="9004363" y="72656"/>
                  </a:lnTo>
                  <a:close/>
                </a:path>
              </a:pathLst>
            </a:custGeom>
            <a:solidFill>
              <a:srgbClr val="9CA2A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bject 71">
              <a:extLst>
                <a:ext uri="{FF2B5EF4-FFF2-40B4-BE49-F238E27FC236}">
                  <a16:creationId xmlns:a16="http://schemas.microsoft.com/office/drawing/2014/main" id="{04F2A151-7DEB-4426-9FE5-64C39AC48EC8}"/>
                </a:ext>
              </a:extLst>
            </p:cNvPr>
            <p:cNvSpPr/>
            <p:nvPr/>
          </p:nvSpPr>
          <p:spPr>
            <a:xfrm>
              <a:off x="1490282" y="6204965"/>
              <a:ext cx="227965" cy="127635"/>
            </a:xfrm>
            <a:custGeom>
              <a:avLst/>
              <a:gdLst/>
              <a:ahLst/>
              <a:cxnLst/>
              <a:rect l="l" t="t" r="r" b="b"/>
              <a:pathLst>
                <a:path w="227964" h="127635">
                  <a:moveTo>
                    <a:pt x="208396" y="127126"/>
                  </a:moveTo>
                  <a:lnTo>
                    <a:pt x="0" y="40862"/>
                  </a:lnTo>
                  <a:lnTo>
                    <a:pt x="227465" y="0"/>
                  </a:lnTo>
                  <a:lnTo>
                    <a:pt x="208396" y="127126"/>
                  </a:lnTo>
                </a:path>
              </a:pathLst>
            </a:custGeom>
            <a:ln w="38416">
              <a:solidFill>
                <a:srgbClr val="9CA2A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0" name="object 72">
            <a:extLst>
              <a:ext uri="{FF2B5EF4-FFF2-40B4-BE49-F238E27FC236}">
                <a16:creationId xmlns:a16="http://schemas.microsoft.com/office/drawing/2014/main" id="{7416D9AF-4944-4BE9-98BE-CDC06A91C5CC}"/>
              </a:ext>
            </a:extLst>
          </p:cNvPr>
          <p:cNvSpPr txBox="1"/>
          <p:nvPr/>
        </p:nvSpPr>
        <p:spPr>
          <a:xfrm>
            <a:off x="7325689" y="3557991"/>
            <a:ext cx="533876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归档复盘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1" name="object 73">
            <a:extLst>
              <a:ext uri="{FF2B5EF4-FFF2-40B4-BE49-F238E27FC236}">
                <a16:creationId xmlns:a16="http://schemas.microsoft.com/office/drawing/2014/main" id="{02FD19FE-56BE-40DB-8113-7B634446C633}"/>
              </a:ext>
            </a:extLst>
          </p:cNvPr>
          <p:cNvSpPr txBox="1"/>
          <p:nvPr/>
        </p:nvSpPr>
        <p:spPr>
          <a:xfrm>
            <a:off x="7325689" y="3958354"/>
            <a:ext cx="662939" cy="16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开启新迭代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433148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2477</Words>
  <Application>Microsoft Office PowerPoint</Application>
  <DocSecurity>0</DocSecurity>
  <PresentationFormat>全屏显示(16:9)</PresentationFormat>
  <Paragraphs>263</Paragraphs>
  <Slides>17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7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Calibri Light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迭代背景与驱动因素</vt:lpstr>
      <vt:lpstr>迭代背景与驱动因素</vt:lpstr>
      <vt:lpstr>迭代背景与驱动因素</vt:lpstr>
      <vt:lpstr>课程思政：从业者必备素养 Professional Qualities in Product Development</vt:lpstr>
      <vt:lpstr>迭代背景与驱动因素</vt:lpstr>
      <vt:lpstr>迭代全流程</vt:lpstr>
      <vt:lpstr>迭代全流程</vt:lpstr>
      <vt:lpstr>迭代核心关注点</vt:lpstr>
      <vt:lpstr>迭代核心关注点</vt:lpstr>
      <vt:lpstr>迭代核心关注点</vt:lpstr>
      <vt:lpstr>迭代核心关注点</vt:lpstr>
      <vt:lpstr>迭代核心关注点</vt:lpstr>
      <vt:lpstr>迭代核心关注点</vt:lpstr>
      <vt:lpstr>课堂思考 CL ASSROOM REFLECTION &amp; DISCUSSION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20</cp:revision>
  <dcterms:modified xsi:type="dcterms:W3CDTF">2026-01-21T14:19:02Z</dcterms:modified>
</cp:coreProperties>
</file>